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2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7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8.xml" ContentType="application/vnd.openxmlformats-officedocument.presentationml.notesSlide+xml"/>
  <Override PartName="/ppt/tags/tag9.xml" ContentType="application/vnd.openxmlformats-officedocument.presentationml.tags+xml"/>
  <Override PartName="/ppt/notesSlides/notesSlide9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10.xml" ContentType="application/vnd.openxmlformats-officedocument.presentationml.notesSlide+xml"/>
  <Override PartName="/ppt/tags/tag13.xml" ContentType="application/vnd.openxmlformats-officedocument.presentationml.tags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80" r:id="rId2"/>
    <p:sldId id="337" r:id="rId3"/>
    <p:sldId id="321" r:id="rId4"/>
    <p:sldId id="322" r:id="rId5"/>
    <p:sldId id="323" r:id="rId6"/>
    <p:sldId id="324" r:id="rId7"/>
    <p:sldId id="325" r:id="rId8"/>
    <p:sldId id="326" r:id="rId9"/>
    <p:sldId id="338" r:id="rId10"/>
    <p:sldId id="339" r:id="rId11"/>
    <p:sldId id="340" r:id="rId12"/>
    <p:sldId id="327" r:id="rId13"/>
    <p:sldId id="328" r:id="rId14"/>
    <p:sldId id="329" r:id="rId15"/>
    <p:sldId id="330" r:id="rId16"/>
    <p:sldId id="331" r:id="rId17"/>
    <p:sldId id="332" r:id="rId18"/>
    <p:sldId id="333" r:id="rId19"/>
    <p:sldId id="334" r:id="rId20"/>
    <p:sldId id="335" r:id="rId21"/>
    <p:sldId id="336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0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34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83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ubin, Shafat" userId="67a2c79f-e628-46c3-a23a-ed41267b09e5" providerId="ADAL" clId="{25D23CF7-7A03-477B-94FE-DFE7641268DC}"/>
    <pc:docChg chg="addSld delSld modSld">
      <pc:chgData name="Mubin, Shafat" userId="67a2c79f-e628-46c3-a23a-ed41267b09e5" providerId="ADAL" clId="{25D23CF7-7A03-477B-94FE-DFE7641268DC}" dt="2017-10-26T15:17:25.230" v="45" actId="113"/>
      <pc:docMkLst>
        <pc:docMk/>
      </pc:docMkLst>
      <pc:sldChg chg="modAnim">
        <pc:chgData name="Mubin, Shafat" userId="67a2c79f-e628-46c3-a23a-ed41267b09e5" providerId="ADAL" clId="{25D23CF7-7A03-477B-94FE-DFE7641268DC}" dt="2017-10-13T00:58:49.632" v="24"/>
        <pc:sldMkLst>
          <pc:docMk/>
          <pc:sldMk cId="2840796585" sldId="275"/>
        </pc:sldMkLst>
      </pc:sldChg>
      <pc:sldChg chg="modSp">
        <pc:chgData name="Mubin, Shafat" userId="67a2c79f-e628-46c3-a23a-ed41267b09e5" providerId="ADAL" clId="{25D23CF7-7A03-477B-94FE-DFE7641268DC}" dt="2017-10-11T21:37:10.431" v="19" actId="20577"/>
        <pc:sldMkLst>
          <pc:docMk/>
          <pc:sldMk cId="3393844515" sldId="280"/>
        </pc:sldMkLst>
        <pc:spChg chg="mod">
          <ac:chgData name="Mubin, Shafat" userId="67a2c79f-e628-46c3-a23a-ed41267b09e5" providerId="ADAL" clId="{25D23CF7-7A03-477B-94FE-DFE7641268DC}" dt="2017-10-11T21:37:10.431" v="19" actId="20577"/>
          <ac:spMkLst>
            <pc:docMk/>
            <pc:sldMk cId="3393844515" sldId="280"/>
            <ac:spMk id="2" creationId="{00000000-0000-0000-0000-000000000000}"/>
          </ac:spMkLst>
        </pc:spChg>
      </pc:sldChg>
      <pc:sldChg chg="modSp">
        <pc:chgData name="Mubin, Shafat" userId="67a2c79f-e628-46c3-a23a-ed41267b09e5" providerId="ADAL" clId="{25D23CF7-7A03-477B-94FE-DFE7641268DC}" dt="2017-10-26T15:17:25.230" v="45" actId="113"/>
        <pc:sldMkLst>
          <pc:docMk/>
          <pc:sldMk cId="2942792633" sldId="304"/>
        </pc:sldMkLst>
        <pc:spChg chg="mod">
          <ac:chgData name="Mubin, Shafat" userId="67a2c79f-e628-46c3-a23a-ed41267b09e5" providerId="ADAL" clId="{25D23CF7-7A03-477B-94FE-DFE7641268DC}" dt="2017-10-26T15:17:25.230" v="45" actId="113"/>
          <ac:spMkLst>
            <pc:docMk/>
            <pc:sldMk cId="2942792633" sldId="304"/>
            <ac:spMk id="30721" creationId="{00000000-0000-0000-0000-000000000000}"/>
          </ac:spMkLst>
        </pc:spChg>
      </pc:sldChg>
      <pc:sldChg chg="del">
        <pc:chgData name="Mubin, Shafat" userId="67a2c79f-e628-46c3-a23a-ed41267b09e5" providerId="ADAL" clId="{25D23CF7-7A03-477B-94FE-DFE7641268DC}" dt="2017-10-26T15:16:44.202" v="26" actId="2696"/>
        <pc:sldMkLst>
          <pc:docMk/>
          <pc:sldMk cId="2451315394" sldId="309"/>
        </pc:sldMkLst>
      </pc:sldChg>
      <pc:sldChg chg="del">
        <pc:chgData name="Mubin, Shafat" userId="67a2c79f-e628-46c3-a23a-ed41267b09e5" providerId="ADAL" clId="{25D23CF7-7A03-477B-94FE-DFE7641268DC}" dt="2017-10-26T15:16:44.225" v="27" actId="2696"/>
        <pc:sldMkLst>
          <pc:docMk/>
          <pc:sldMk cId="3204746467" sldId="310"/>
        </pc:sldMkLst>
      </pc:sldChg>
      <pc:sldChg chg="del">
        <pc:chgData name="Mubin, Shafat" userId="67a2c79f-e628-46c3-a23a-ed41267b09e5" providerId="ADAL" clId="{25D23CF7-7A03-477B-94FE-DFE7641268DC}" dt="2017-10-26T15:16:44.238" v="28" actId="2696"/>
        <pc:sldMkLst>
          <pc:docMk/>
          <pc:sldMk cId="3980386971" sldId="311"/>
        </pc:sldMkLst>
      </pc:sldChg>
      <pc:sldChg chg="add">
        <pc:chgData name="Mubin, Shafat" userId="67a2c79f-e628-46c3-a23a-ed41267b09e5" providerId="ADAL" clId="{25D23CF7-7A03-477B-94FE-DFE7641268DC}" dt="2017-10-26T15:14:28.416" v="25"/>
        <pc:sldMkLst>
          <pc:docMk/>
          <pc:sldMk cId="3787777304" sldId="312"/>
        </pc:sldMkLst>
      </pc:sldChg>
      <pc:sldChg chg="add">
        <pc:chgData name="Mubin, Shafat" userId="67a2c79f-e628-46c3-a23a-ed41267b09e5" providerId="ADAL" clId="{25D23CF7-7A03-477B-94FE-DFE7641268DC}" dt="2017-10-26T15:14:28.416" v="25"/>
        <pc:sldMkLst>
          <pc:docMk/>
          <pc:sldMk cId="488822679" sldId="313"/>
        </pc:sldMkLst>
      </pc:sldChg>
      <pc:sldChg chg="add">
        <pc:chgData name="Mubin, Shafat" userId="67a2c79f-e628-46c3-a23a-ed41267b09e5" providerId="ADAL" clId="{25D23CF7-7A03-477B-94FE-DFE7641268DC}" dt="2017-10-26T15:14:28.416" v="25"/>
        <pc:sldMkLst>
          <pc:docMk/>
          <pc:sldMk cId="2879000138" sldId="314"/>
        </pc:sldMkLst>
      </pc:sldChg>
      <pc:sldChg chg="add">
        <pc:chgData name="Mubin, Shafat" userId="67a2c79f-e628-46c3-a23a-ed41267b09e5" providerId="ADAL" clId="{25D23CF7-7A03-477B-94FE-DFE7641268DC}" dt="2017-10-26T15:14:28.416" v="25"/>
        <pc:sldMkLst>
          <pc:docMk/>
          <pc:sldMk cId="271568243" sldId="315"/>
        </pc:sldMkLst>
      </pc:sldChg>
      <pc:sldChg chg="add">
        <pc:chgData name="Mubin, Shafat" userId="67a2c79f-e628-46c3-a23a-ed41267b09e5" providerId="ADAL" clId="{25D23CF7-7A03-477B-94FE-DFE7641268DC}" dt="2017-10-26T15:14:28.416" v="25"/>
        <pc:sldMkLst>
          <pc:docMk/>
          <pc:sldMk cId="1798896985" sldId="316"/>
        </pc:sldMkLst>
      </pc:sldChg>
      <pc:sldChg chg="add">
        <pc:chgData name="Mubin, Shafat" userId="67a2c79f-e628-46c3-a23a-ed41267b09e5" providerId="ADAL" clId="{25D23CF7-7A03-477B-94FE-DFE7641268DC}" dt="2017-10-26T15:16:48.219" v="29"/>
        <pc:sldMkLst>
          <pc:docMk/>
          <pc:sldMk cId="33452183" sldId="317"/>
        </pc:sldMkLst>
      </pc:sldChg>
      <pc:sldChg chg="add">
        <pc:chgData name="Mubin, Shafat" userId="67a2c79f-e628-46c3-a23a-ed41267b09e5" providerId="ADAL" clId="{25D23CF7-7A03-477B-94FE-DFE7641268DC}" dt="2017-10-26T15:16:48.219" v="29"/>
        <pc:sldMkLst>
          <pc:docMk/>
          <pc:sldMk cId="2717898772" sldId="318"/>
        </pc:sldMkLst>
      </pc:sldChg>
      <pc:sldChg chg="add">
        <pc:chgData name="Mubin, Shafat" userId="67a2c79f-e628-46c3-a23a-ed41267b09e5" providerId="ADAL" clId="{25D23CF7-7A03-477B-94FE-DFE7641268DC}" dt="2017-10-26T15:16:48.219" v="29"/>
        <pc:sldMkLst>
          <pc:docMk/>
          <pc:sldMk cId="1288543922" sldId="319"/>
        </pc:sldMkLst>
      </pc:sldChg>
    </pc:docChg>
  </pc:docChgLst>
  <pc:docChgLst>
    <pc:chgData name="Mubin, Shafat" userId="67a2c79f-e628-46c3-a23a-ed41267b09e5" providerId="ADAL" clId="{D05F5DCA-5F26-48BF-B660-6FFCCCC39F3A}"/>
    <pc:docChg chg="modSld">
      <pc:chgData name="Mubin, Shafat" userId="67a2c79f-e628-46c3-a23a-ed41267b09e5" providerId="ADAL" clId="{D05F5DCA-5F26-48BF-B660-6FFCCCC39F3A}" dt="2017-09-22T15:39:11.826" v="24" actId="20577"/>
      <pc:docMkLst>
        <pc:docMk/>
      </pc:docMkLst>
      <pc:sldChg chg="modSp">
        <pc:chgData name="Mubin, Shafat" userId="67a2c79f-e628-46c3-a23a-ed41267b09e5" providerId="ADAL" clId="{D05F5DCA-5F26-48BF-B660-6FFCCCC39F3A}" dt="2017-09-22T15:39:11.826" v="24" actId="20577"/>
        <pc:sldMkLst>
          <pc:docMk/>
          <pc:sldMk cId="3393844515" sldId="280"/>
        </pc:sldMkLst>
        <pc:spChg chg="mod">
          <ac:chgData name="Mubin, Shafat" userId="67a2c79f-e628-46c3-a23a-ed41267b09e5" providerId="ADAL" clId="{D05F5DCA-5F26-48BF-B660-6FFCCCC39F3A}" dt="2017-09-22T15:39:11.826" v="24" actId="20577"/>
          <ac:spMkLst>
            <pc:docMk/>
            <pc:sldMk cId="3393844515" sldId="280"/>
            <ac:spMk id="2" creationId="{00000000-0000-0000-0000-000000000000}"/>
          </ac:spMkLst>
        </pc:spChg>
      </pc:sld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490F9B-8F98-4AC7-9A02-55B85B2E5249}" type="datetimeFigureOut">
              <a:rPr lang="en-US" smtClean="0"/>
              <a:t>6/18/2022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6DA20D-E0C3-492C-89DD-2C3D1D2A0A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1901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24B1ABE-3B0B-40E1-9664-AAA05135C712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77848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50EFB9-7054-4A22-97FD-AEDD16AB69BB}" type="slidenum">
              <a:rPr lang="en-US" altLang="en-US"/>
              <a:pPr/>
              <a:t>20</a:t>
            </a:fld>
            <a:endParaRPr lang="en-US" altLang="en-US"/>
          </a:p>
        </p:txBody>
      </p:sp>
      <p:sp>
        <p:nvSpPr>
          <p:cNvPr id="114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488465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50EFB9-7054-4A22-97FD-AEDD16AB69BB}" type="slidenum">
              <a:rPr lang="en-US" altLang="en-US"/>
              <a:pPr/>
              <a:t>21</a:t>
            </a:fld>
            <a:endParaRPr lang="en-US" altLang="en-US"/>
          </a:p>
        </p:txBody>
      </p:sp>
      <p:sp>
        <p:nvSpPr>
          <p:cNvPr id="114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52511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90F0CCE-76F0-4573-BC6C-D683C4FA07E4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108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567748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0AFBBF-45F8-436B-B282-3DAC1F86AEAF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111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1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Answer: D</a:t>
            </a:r>
          </a:p>
        </p:txBody>
      </p:sp>
    </p:spTree>
    <p:extLst>
      <p:ext uri="{BB962C8B-B14F-4D97-AF65-F5344CB8AC3E}">
        <p14:creationId xmlns:p14="http://schemas.microsoft.com/office/powerpoint/2010/main" val="17517994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998B89D-CE1B-404A-9A87-DBE5FEDC2A29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195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558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Answer: D</a:t>
            </a:r>
          </a:p>
        </p:txBody>
      </p:sp>
    </p:spTree>
    <p:extLst>
      <p:ext uri="{BB962C8B-B14F-4D97-AF65-F5344CB8AC3E}">
        <p14:creationId xmlns:p14="http://schemas.microsoft.com/office/powerpoint/2010/main" val="39188614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72078D-D2F8-4314-95BE-BC6718EF66C2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8251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9C005BF-F0AD-4970-B77E-7FA4B778E76E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113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8159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9C005BF-F0AD-4970-B77E-7FA4B778E76E}" type="slidenum">
              <a:rPr lang="en-US" altLang="en-US"/>
              <a:pPr/>
              <a:t>12</a:t>
            </a:fld>
            <a:endParaRPr lang="en-US" altLang="en-US"/>
          </a:p>
        </p:txBody>
      </p:sp>
      <p:sp>
        <p:nvSpPr>
          <p:cNvPr id="113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527580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50EFB9-7054-4A22-97FD-AEDD16AB69BB}" type="slidenum">
              <a:rPr lang="en-US" altLang="en-US"/>
              <a:pPr/>
              <a:t>16</a:t>
            </a:fld>
            <a:endParaRPr lang="en-US" altLang="en-US"/>
          </a:p>
        </p:txBody>
      </p:sp>
      <p:sp>
        <p:nvSpPr>
          <p:cNvPr id="114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932665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50EFB9-7054-4A22-97FD-AEDD16AB69BB}" type="slidenum">
              <a:rPr lang="en-US" altLang="en-US"/>
              <a:pPr/>
              <a:t>17</a:t>
            </a:fld>
            <a:endParaRPr lang="en-US" altLang="en-US"/>
          </a:p>
        </p:txBody>
      </p:sp>
      <p:sp>
        <p:nvSpPr>
          <p:cNvPr id="114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27915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DF95-45B4-4914-9EBB-44CA5056BE87}" type="datetime1">
              <a:rPr lang="en-US" smtClean="0"/>
              <a:t>6/18/2022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287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E744E-252F-4335-A146-31B23D3BED67}" type="datetime1">
              <a:rPr lang="en-US" smtClean="0"/>
              <a:t>6/18/2022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491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F2C7D-39AB-4EB7-969B-E58C7BBD93A2}" type="datetime1">
              <a:rPr lang="en-US" smtClean="0"/>
              <a:t>6/18/2022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2418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1295400"/>
            <a:ext cx="5689600" cy="518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295400"/>
            <a:ext cx="5689600" cy="518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26277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08157-C07B-4656-A892-3EEC69A9DE88}" type="datetime1">
              <a:rPr lang="en-US" smtClean="0"/>
              <a:t>6/18/2022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740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EA251-F6CF-4741-A530-60E5EFF94095}" type="datetime1">
              <a:rPr lang="en-US" smtClean="0"/>
              <a:t>6/18/2022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8454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F9584-7992-4158-AE25-480FACAF3070}" type="datetime1">
              <a:rPr lang="en-US" smtClean="0"/>
              <a:t>6/18/2022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3707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33550-DA5D-4A84-8470-9598CAC66B0F}" type="datetime1">
              <a:rPr lang="en-US" smtClean="0"/>
              <a:t>6/18/2022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766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C0168-59A0-4F8E-96A7-C23F6507DDE3}" type="datetime1">
              <a:rPr lang="en-US" smtClean="0"/>
              <a:t>6/18/2022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828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4E7AD-F710-495B-BC8D-273834E27F43}" type="datetime1">
              <a:rPr lang="en-US" smtClean="0"/>
              <a:t>6/18/2022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0709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4E768-F8BC-4F34-9468-61AF6D0C4883}" type="datetime1">
              <a:rPr lang="en-US" smtClean="0"/>
              <a:t>6/18/2022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3940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D11B2-F387-4A0B-A9F8-1A8C6C808269}" type="datetime1">
              <a:rPr lang="en-US" smtClean="0"/>
              <a:t>6/18/2022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082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0636EB-24B8-4C91-9DD7-5F3F6593076B}" type="datetime1">
              <a:rPr lang="en-US" smtClean="0"/>
              <a:t>6/18/2022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0BF99F-B08F-4F3B-8557-B37C3B949D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613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jeD96A-1uqs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33.png"/><Relationship Id="rId18" Type="http://schemas.openxmlformats.org/officeDocument/2006/relationships/image" Target="../media/image27.png"/><Relationship Id="rId26" Type="http://schemas.openxmlformats.org/officeDocument/2006/relationships/image" Target="../media/image7.png"/><Relationship Id="rId21" Type="http://schemas.openxmlformats.org/officeDocument/2006/relationships/image" Target="../media/image39.png"/><Relationship Id="rId7" Type="http://schemas.openxmlformats.org/officeDocument/2006/relationships/image" Target="../media/image11.png"/><Relationship Id="rId12" Type="http://schemas.openxmlformats.org/officeDocument/2006/relationships/image" Target="../media/image32.png"/><Relationship Id="rId17" Type="http://schemas.openxmlformats.org/officeDocument/2006/relationships/image" Target="../media/image36.png"/><Relationship Id="rId25" Type="http://schemas.openxmlformats.org/officeDocument/2006/relationships/image" Target="../media/image4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3.png"/><Relationship Id="rId20" Type="http://schemas.openxmlformats.org/officeDocument/2006/relationships/image" Target="../media/image38.png"/><Relationship Id="rId1" Type="http://schemas.openxmlformats.org/officeDocument/2006/relationships/tags" Target="../tags/tag4.xml"/><Relationship Id="rId6" Type="http://schemas.openxmlformats.org/officeDocument/2006/relationships/image" Target="../media/image10.png"/><Relationship Id="rId11" Type="http://schemas.openxmlformats.org/officeDocument/2006/relationships/image" Target="../media/image310.png"/><Relationship Id="rId24" Type="http://schemas.openxmlformats.org/officeDocument/2006/relationships/image" Target="../media/image42.png"/><Relationship Id="rId5" Type="http://schemas.openxmlformats.org/officeDocument/2006/relationships/image" Target="../media/image9.png"/><Relationship Id="rId15" Type="http://schemas.openxmlformats.org/officeDocument/2006/relationships/image" Target="../media/image35.png"/><Relationship Id="rId23" Type="http://schemas.openxmlformats.org/officeDocument/2006/relationships/image" Target="../media/image41.png"/><Relationship Id="rId10" Type="http://schemas.openxmlformats.org/officeDocument/2006/relationships/image" Target="../media/image14.png"/><Relationship Id="rId19" Type="http://schemas.openxmlformats.org/officeDocument/2006/relationships/image" Target="../media/image37.png"/><Relationship Id="rId9" Type="http://schemas.openxmlformats.org/officeDocument/2006/relationships/image" Target="../media/image13.png"/><Relationship Id="rId14" Type="http://schemas.openxmlformats.org/officeDocument/2006/relationships/image" Target="../media/image34.png"/><Relationship Id="rId22" Type="http://schemas.openxmlformats.org/officeDocument/2006/relationships/image" Target="../media/image40.png"/><Relationship Id="rId27" Type="http://schemas.openxmlformats.org/officeDocument/2006/relationships/image" Target="../media/image4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46.png"/><Relationship Id="rId18" Type="http://schemas.openxmlformats.org/officeDocument/2006/relationships/image" Target="../media/image51.png"/><Relationship Id="rId21" Type="http://schemas.openxmlformats.org/officeDocument/2006/relationships/image" Target="../media/image57.png"/><Relationship Id="rId7" Type="http://schemas.openxmlformats.org/officeDocument/2006/relationships/image" Target="../media/image11.png"/><Relationship Id="rId12" Type="http://schemas.openxmlformats.org/officeDocument/2006/relationships/image" Target="../media/image27.png"/><Relationship Id="rId17" Type="http://schemas.openxmlformats.org/officeDocument/2006/relationships/image" Target="../media/image50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9.png"/><Relationship Id="rId20" Type="http://schemas.openxmlformats.org/officeDocument/2006/relationships/image" Target="../media/image53.png"/><Relationship Id="rId1" Type="http://schemas.openxmlformats.org/officeDocument/2006/relationships/tags" Target="../tags/tag5.xml"/><Relationship Id="rId6" Type="http://schemas.openxmlformats.org/officeDocument/2006/relationships/image" Target="../media/image10.png"/><Relationship Id="rId11" Type="http://schemas.openxmlformats.org/officeDocument/2006/relationships/image" Target="../media/image23.png"/><Relationship Id="rId5" Type="http://schemas.openxmlformats.org/officeDocument/2006/relationships/image" Target="../media/image9.png"/><Relationship Id="rId15" Type="http://schemas.openxmlformats.org/officeDocument/2006/relationships/image" Target="../media/image48.png"/><Relationship Id="rId10" Type="http://schemas.openxmlformats.org/officeDocument/2006/relationships/image" Target="../media/image14.png"/><Relationship Id="rId19" Type="http://schemas.openxmlformats.org/officeDocument/2006/relationships/image" Target="../media/image52.png"/><Relationship Id="rId9" Type="http://schemas.openxmlformats.org/officeDocument/2006/relationships/image" Target="../media/image13.png"/><Relationship Id="rId14" Type="http://schemas.openxmlformats.org/officeDocument/2006/relationships/image" Target="../media/image47.png"/><Relationship Id="rId22" Type="http://schemas.openxmlformats.org/officeDocument/2006/relationships/image" Target="../media/image5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0.png"/><Relationship Id="rId7" Type="http://schemas.openxmlformats.org/officeDocument/2006/relationships/image" Target="../media/image65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0.png"/><Relationship Id="rId5" Type="http://schemas.openxmlformats.org/officeDocument/2006/relationships/image" Target="../media/image630.png"/><Relationship Id="rId10" Type="http://schemas.openxmlformats.org/officeDocument/2006/relationships/image" Target="../media/image680.png"/><Relationship Id="rId9" Type="http://schemas.openxmlformats.org/officeDocument/2006/relationships/image" Target="../media/image67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7.wmf"/><Relationship Id="rId4" Type="http://schemas.openxmlformats.org/officeDocument/2006/relationships/oleObject" Target="../embeddings/oleObject1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8.wmf"/><Relationship Id="rId4" Type="http://schemas.openxmlformats.org/officeDocument/2006/relationships/oleObject" Target="../embeddings/oleObject2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2.png"/><Relationship Id="rId13" Type="http://schemas.openxmlformats.org/officeDocument/2006/relationships/image" Target="../media/image440.png"/><Relationship Id="rId18" Type="http://schemas.openxmlformats.org/officeDocument/2006/relationships/image" Target="../media/image73.png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62.png"/><Relationship Id="rId12" Type="http://schemas.openxmlformats.org/officeDocument/2006/relationships/image" Target="../media/image67.png"/><Relationship Id="rId17" Type="http://schemas.openxmlformats.org/officeDocument/2006/relationships/image" Target="../media/image7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71.png"/><Relationship Id="rId1" Type="http://schemas.openxmlformats.org/officeDocument/2006/relationships/tags" Target="../tags/tag8.xml"/><Relationship Id="rId11" Type="http://schemas.openxmlformats.org/officeDocument/2006/relationships/image" Target="../media/image66.png"/><Relationship Id="rId15" Type="http://schemas.openxmlformats.org/officeDocument/2006/relationships/image" Target="../media/image70.png"/><Relationship Id="rId10" Type="http://schemas.openxmlformats.org/officeDocument/2006/relationships/image" Target="../media/image65.png"/><Relationship Id="rId4" Type="http://schemas.openxmlformats.org/officeDocument/2006/relationships/image" Target="../media/image11.jpeg"/><Relationship Id="rId9" Type="http://schemas.openxmlformats.org/officeDocument/2006/relationships/image" Target="../media/image64.png"/><Relationship Id="rId14" Type="http://schemas.openxmlformats.org/officeDocument/2006/relationships/image" Target="../media/image59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12.png"/><Relationship Id="rId1" Type="http://schemas.openxmlformats.org/officeDocument/2006/relationships/tags" Target="../tags/tag9.xml"/><Relationship Id="rId6" Type="http://schemas.openxmlformats.org/officeDocument/2006/relationships/image" Target="../media/image90.png"/><Relationship Id="rId15" Type="http://schemas.openxmlformats.org/officeDocument/2006/relationships/image" Target="../media/image70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0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1.png"/><Relationship Id="rId13" Type="http://schemas.openxmlformats.org/officeDocument/2006/relationships/image" Target="../media/image74.png"/><Relationship Id="rId3" Type="http://schemas.openxmlformats.org/officeDocument/2006/relationships/slideLayout" Target="../slideLayouts/slideLayout12.xml"/><Relationship Id="rId12" Type="http://schemas.openxmlformats.org/officeDocument/2006/relationships/image" Target="../media/image690.png"/><Relationship Id="rId2" Type="http://schemas.openxmlformats.org/officeDocument/2006/relationships/tags" Target="../tags/tag11.xml"/><Relationship Id="rId1" Type="http://schemas.openxmlformats.org/officeDocument/2006/relationships/vmlDrawing" Target="../drawings/vmlDrawing3.vml"/><Relationship Id="rId11" Type="http://schemas.openxmlformats.org/officeDocument/2006/relationships/image" Target="../media/image14.jpeg"/><Relationship Id="rId5" Type="http://schemas.openxmlformats.org/officeDocument/2006/relationships/image" Target="../media/image15.wmf"/><Relationship Id="rId10" Type="http://schemas.openxmlformats.org/officeDocument/2006/relationships/image" Target="../media/image13.jpeg"/><Relationship Id="rId4" Type="http://schemas.openxmlformats.org/officeDocument/2006/relationships/oleObject" Target="../embeddings/oleObject3.bin"/><Relationship Id="rId9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13" Type="http://schemas.openxmlformats.org/officeDocument/2006/relationships/image" Target="../media/image132.png"/><Relationship Id="rId3" Type="http://schemas.openxmlformats.org/officeDocument/2006/relationships/image" Target="../media/image1.jpeg"/><Relationship Id="rId7" Type="http://schemas.openxmlformats.org/officeDocument/2006/relationships/image" Target="../media/image55.png"/><Relationship Id="rId12" Type="http://schemas.openxmlformats.org/officeDocument/2006/relationships/image" Target="../media/image60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54.png"/><Relationship Id="rId11" Type="http://schemas.openxmlformats.org/officeDocument/2006/relationships/image" Target="../media/image130.png"/><Relationship Id="rId15" Type="http://schemas.openxmlformats.org/officeDocument/2006/relationships/image" Target="../media/image2.png"/><Relationship Id="rId10" Type="http://schemas.openxmlformats.org/officeDocument/2006/relationships/image" Target="../media/image129.png"/><Relationship Id="rId9" Type="http://schemas.openxmlformats.org/officeDocument/2006/relationships/image" Target="../media/image571.png"/><Relationship Id="rId14" Type="http://schemas.openxmlformats.org/officeDocument/2006/relationships/image" Target="../media/image133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1.png"/><Relationship Id="rId13" Type="http://schemas.openxmlformats.org/officeDocument/2006/relationships/image" Target="../media/image83.png"/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79.png"/><Relationship Id="rId12" Type="http://schemas.openxmlformats.org/officeDocument/2006/relationships/image" Target="../media/image8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6" Type="http://schemas.openxmlformats.org/officeDocument/2006/relationships/image" Target="../media/image750.png"/><Relationship Id="rId11" Type="http://schemas.openxmlformats.org/officeDocument/2006/relationships/image" Target="../media/image81.png"/><Relationship Id="rId10" Type="http://schemas.openxmlformats.org/officeDocument/2006/relationships/image" Target="../media/image80.png"/><Relationship Id="rId9" Type="http://schemas.openxmlformats.org/officeDocument/2006/relationships/image" Target="../media/image162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png"/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8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6" Type="http://schemas.openxmlformats.org/officeDocument/2006/relationships/image" Target="../media/image191.png"/><Relationship Id="rId9" Type="http://schemas.openxmlformats.org/officeDocument/2006/relationships/image" Target="../media/image8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0.png"/><Relationship Id="rId13" Type="http://schemas.openxmlformats.org/officeDocument/2006/relationships/image" Target="../media/image580.png"/><Relationship Id="rId3" Type="http://schemas.openxmlformats.org/officeDocument/2006/relationships/image" Target="../media/image4.jpeg"/><Relationship Id="rId7" Type="http://schemas.openxmlformats.org/officeDocument/2006/relationships/image" Target="../media/image520.png"/><Relationship Id="rId12" Type="http://schemas.openxmlformats.org/officeDocument/2006/relationships/image" Target="../media/image57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00.png"/><Relationship Id="rId11" Type="http://schemas.openxmlformats.org/officeDocument/2006/relationships/image" Target="../media/image560.png"/><Relationship Id="rId15" Type="http://schemas.openxmlformats.org/officeDocument/2006/relationships/image" Target="../media/image4.png"/><Relationship Id="rId10" Type="http://schemas.openxmlformats.org/officeDocument/2006/relationships/image" Target="../media/image550.png"/><Relationship Id="rId9" Type="http://schemas.openxmlformats.org/officeDocument/2006/relationships/image" Target="../media/image540.png"/><Relationship Id="rId14" Type="http://schemas.openxmlformats.org/officeDocument/2006/relationships/image" Target="../media/image59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image" Target="../media/image61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18" Type="http://schemas.openxmlformats.org/officeDocument/2006/relationships/image" Target="../media/image22.png"/><Relationship Id="rId26" Type="http://schemas.openxmlformats.org/officeDocument/2006/relationships/image" Target="../media/image30.png"/><Relationship Id="rId21" Type="http://schemas.openxmlformats.org/officeDocument/2006/relationships/image" Target="../media/image25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17" Type="http://schemas.openxmlformats.org/officeDocument/2006/relationships/image" Target="../media/image21.png"/><Relationship Id="rId25" Type="http://schemas.openxmlformats.org/officeDocument/2006/relationships/image" Target="../media/image29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0.png"/><Relationship Id="rId20" Type="http://schemas.openxmlformats.org/officeDocument/2006/relationships/image" Target="../media/image24.png"/><Relationship Id="rId1" Type="http://schemas.openxmlformats.org/officeDocument/2006/relationships/tags" Target="../tags/tag3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24" Type="http://schemas.openxmlformats.org/officeDocument/2006/relationships/image" Target="../media/image28.png"/><Relationship Id="rId5" Type="http://schemas.openxmlformats.org/officeDocument/2006/relationships/image" Target="../media/image9.png"/><Relationship Id="rId15" Type="http://schemas.openxmlformats.org/officeDocument/2006/relationships/image" Target="../media/image19.png"/><Relationship Id="rId23" Type="http://schemas.openxmlformats.org/officeDocument/2006/relationships/image" Target="../media/image27.png"/><Relationship Id="rId10" Type="http://schemas.openxmlformats.org/officeDocument/2006/relationships/image" Target="../media/image14.png"/><Relationship Id="rId19" Type="http://schemas.openxmlformats.org/officeDocument/2006/relationships/image" Target="../media/image23.png"/><Relationship Id="rId9" Type="http://schemas.openxmlformats.org/officeDocument/2006/relationships/image" Target="../media/image13.png"/><Relationship Id="rId14" Type="http://schemas.openxmlformats.org/officeDocument/2006/relationships/image" Target="../media/image18.png"/><Relationship Id="rId22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9621" y="1621126"/>
            <a:ext cx="9144000" cy="4139594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PHYS </a:t>
            </a:r>
            <a:r>
              <a:rPr lang="en-US" sz="4000" dirty="0" smtClean="0"/>
              <a:t>1111K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smtClean="0"/>
              <a:t>Lectures 9-10</a:t>
            </a:r>
            <a:br>
              <a:rPr lang="en-US" sz="4000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4000" dirty="0" err="1">
                <a:solidFill>
                  <a:schemeClr val="bg1">
                    <a:lumMod val="50000"/>
                  </a:schemeClr>
                </a:solidFill>
              </a:rPr>
              <a:t>OpenStax</a:t>
            </a:r>
            <a:r>
              <a:rPr lang="en-US" sz="4000" dirty="0">
                <a:solidFill>
                  <a:schemeClr val="bg1">
                    <a:lumMod val="50000"/>
                  </a:schemeClr>
                </a:solidFill>
              </a:rPr>
              <a:t> Chapter </a:t>
            </a: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</a:rPr>
              <a:t>4-5</a:t>
            </a:r>
            <a:br>
              <a:rPr lang="en-US" sz="40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4000" dirty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US" sz="40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2700" b="1" dirty="0" err="1" smtClean="0">
                <a:latin typeface="+mn-lt"/>
              </a:rPr>
              <a:t>Youtube</a:t>
            </a:r>
            <a:r>
              <a:rPr lang="en-US" sz="2700" b="1" dirty="0">
                <a:latin typeface="+mn-lt"/>
              </a:rPr>
              <a:t>: </a:t>
            </a:r>
            <a:r>
              <a:rPr lang="en-US" sz="2700" b="1" dirty="0">
                <a:latin typeface="+mn-lt"/>
                <a:hlinkClick r:id="rId2"/>
              </a:rPr>
              <a:t>https://</a:t>
            </a:r>
            <a:r>
              <a:rPr lang="en-US" sz="2700" b="1" dirty="0" smtClean="0">
                <a:latin typeface="+mn-lt"/>
                <a:hlinkClick r:id="rId2"/>
              </a:rPr>
              <a:t>youtu.be/jeD96A-1uqs</a:t>
            </a:r>
            <a:r>
              <a:rPr lang="en-US" sz="2700" b="1" dirty="0" smtClean="0">
                <a:latin typeface="+mn-lt"/>
              </a:rPr>
              <a:t> 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8445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84" y="294109"/>
            <a:ext cx="10515600" cy="902201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Connected Objects [2]</a:t>
            </a:r>
            <a:endParaRPr lang="en-US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10</a:t>
            </a:fld>
            <a:endParaRPr lang="en-US"/>
          </a:p>
        </p:txBody>
      </p:sp>
      <p:grpSp>
        <p:nvGrpSpPr>
          <p:cNvPr id="21" name="Group 20"/>
          <p:cNvGrpSpPr/>
          <p:nvPr/>
        </p:nvGrpSpPr>
        <p:grpSpPr>
          <a:xfrm>
            <a:off x="3220402" y="1431608"/>
            <a:ext cx="6550854" cy="976312"/>
            <a:chOff x="2245042" y="1385888"/>
            <a:chExt cx="6550854" cy="976312"/>
          </a:xfrm>
        </p:grpSpPr>
        <p:grpSp>
          <p:nvGrpSpPr>
            <p:cNvPr id="5" name="Group 4"/>
            <p:cNvGrpSpPr/>
            <p:nvPr/>
          </p:nvGrpSpPr>
          <p:grpSpPr>
            <a:xfrm>
              <a:off x="2245042" y="1401128"/>
              <a:ext cx="6550854" cy="961072"/>
              <a:chOff x="0" y="161925"/>
              <a:chExt cx="4743450" cy="581025"/>
            </a:xfrm>
          </p:grpSpPr>
          <p:cxnSp>
            <p:nvCxnSpPr>
              <p:cNvPr id="6" name="Straight Arrow Connector 5"/>
              <p:cNvCxnSpPr/>
              <p:nvPr/>
            </p:nvCxnSpPr>
            <p:spPr>
              <a:xfrm>
                <a:off x="2514600" y="495300"/>
                <a:ext cx="171450" cy="9525"/>
              </a:xfrm>
              <a:prstGeom prst="straightConnector1">
                <a:avLst/>
              </a:prstGeom>
              <a:ln w="28575"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7" name="Group 6"/>
              <p:cNvGrpSpPr/>
              <p:nvPr/>
            </p:nvGrpSpPr>
            <p:grpSpPr>
              <a:xfrm>
                <a:off x="0" y="161925"/>
                <a:ext cx="4743450" cy="581025"/>
                <a:chOff x="0" y="-38100"/>
                <a:chExt cx="4743450" cy="581025"/>
              </a:xfrm>
            </p:grpSpPr>
            <p:grpSp>
              <p:nvGrpSpPr>
                <p:cNvPr id="8" name="Group 7"/>
                <p:cNvGrpSpPr/>
                <p:nvPr/>
              </p:nvGrpSpPr>
              <p:grpSpPr>
                <a:xfrm>
                  <a:off x="0" y="76200"/>
                  <a:ext cx="4743450" cy="466725"/>
                  <a:chOff x="0" y="0"/>
                  <a:chExt cx="4743450" cy="466725"/>
                </a:xfrm>
              </p:grpSpPr>
              <p:grpSp>
                <p:nvGrpSpPr>
                  <p:cNvPr id="10" name="Group 9"/>
                  <p:cNvGrpSpPr/>
                  <p:nvPr/>
                </p:nvGrpSpPr>
                <p:grpSpPr>
                  <a:xfrm>
                    <a:off x="0" y="0"/>
                    <a:ext cx="4333875" cy="466725"/>
                    <a:chOff x="0" y="0"/>
                    <a:chExt cx="4333875" cy="466725"/>
                  </a:xfrm>
                </p:grpSpPr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12" name="Rectangle 11"/>
                        <p:cNvSpPr/>
                        <p:nvPr/>
                      </p:nvSpPr>
                      <p:spPr>
                        <a:xfrm>
                          <a:off x="0" y="0"/>
                          <a:ext cx="942975" cy="457200"/>
                        </a:xfrm>
                        <a:prstGeom prst="rect">
                          <a:avLst/>
                        </a:prstGeom>
                        <a:noFill/>
                        <a:ln w="57150"/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00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400" dirty="0">
                            <a:solidFill>
                              <a:srgbClr val="FF0000"/>
                            </a:solidFill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12" name="Rectangle 11"/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0" y="0"/>
                          <a:ext cx="942975" cy="457200"/>
                        </a:xfrm>
                        <a:prstGeom prst="rect">
                          <a:avLst/>
                        </a:prstGeom>
                        <a:blipFill>
                          <a:blip r:embed="rId5"/>
                          <a:stretch>
                            <a:fillRect/>
                          </a:stretch>
                        </a:blipFill>
                        <a:ln w="57150"/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13" name="Rectangle 12"/>
                        <p:cNvSpPr/>
                        <p:nvPr/>
                      </p:nvSpPr>
                      <p:spPr>
                        <a:xfrm>
                          <a:off x="1447800" y="9525"/>
                          <a:ext cx="942975" cy="457200"/>
                        </a:xfrm>
                        <a:prstGeom prst="rect">
                          <a:avLst/>
                        </a:prstGeom>
                        <a:noFill/>
                        <a:ln w="57150"/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00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200" dirty="0">
                            <a:solidFill>
                              <a:srgbClr val="FF0000"/>
                            </a:solidFill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13" name="Rectangle 12"/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1447800" y="9525"/>
                          <a:ext cx="942975" cy="457200"/>
                        </a:xfrm>
                        <a:prstGeom prst="rect">
                          <a:avLst/>
                        </a:prstGeom>
                        <a:blipFill>
                          <a:blip r:embed="rId6"/>
                          <a:stretch>
                            <a:fillRect/>
                          </a:stretch>
                        </a:blipFill>
                        <a:ln w="57150"/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14" name="Rectangle 13"/>
                        <p:cNvSpPr/>
                        <p:nvPr/>
                      </p:nvSpPr>
                      <p:spPr>
                        <a:xfrm>
                          <a:off x="2857500" y="9525"/>
                          <a:ext cx="942975" cy="457200"/>
                        </a:xfrm>
                        <a:prstGeom prst="rect">
                          <a:avLst/>
                        </a:prstGeom>
                        <a:noFill/>
                        <a:ln w="57150"/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000" b="0" i="1" dirty="0" smtClean="0">
                                        <a:solidFill>
                                          <a:srgbClr val="FF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dirty="0" smtClean="0">
                                        <a:solidFill>
                                          <a:srgbClr val="FF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US" sz="2000" b="0" i="1" dirty="0" smtClean="0">
                                        <a:solidFill>
                                          <a:srgbClr val="FF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100" dirty="0">
                            <a:solidFill>
                              <a:srgbClr val="FF0000"/>
                            </a:solidFill>
                            <a:effectLst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14" name="Rectangle 13"/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2857500" y="9525"/>
                          <a:ext cx="942975" cy="457200"/>
                        </a:xfrm>
                        <a:prstGeom prst="rect">
                          <a:avLst/>
                        </a:prstGeom>
                        <a:blipFill>
                          <a:blip r:embed="rId7"/>
                          <a:stretch>
                            <a:fillRect/>
                          </a:stretch>
                        </a:blipFill>
                        <a:ln w="57150"/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p:cxnSp>
                  <p:nvCxnSpPr>
                    <p:cNvPr id="15" name="Straight Connector 14"/>
                    <p:cNvCxnSpPr/>
                    <p:nvPr/>
                  </p:nvCxnSpPr>
                  <p:spPr>
                    <a:xfrm>
                      <a:off x="933450" y="228600"/>
                      <a:ext cx="533400" cy="0"/>
                    </a:xfrm>
                    <a:prstGeom prst="line">
                      <a:avLst/>
                    </a:prstGeom>
                    <a:ln w="28575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" name="Straight Connector 15"/>
                    <p:cNvCxnSpPr/>
                    <p:nvPr/>
                  </p:nvCxnSpPr>
                  <p:spPr>
                    <a:xfrm>
                      <a:off x="2381250" y="219075"/>
                      <a:ext cx="457200" cy="0"/>
                    </a:xfrm>
                    <a:prstGeom prst="line">
                      <a:avLst/>
                    </a:prstGeom>
                    <a:ln w="28575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" name="Straight Connector 16"/>
                    <p:cNvCxnSpPr/>
                    <p:nvPr/>
                  </p:nvCxnSpPr>
                  <p:spPr>
                    <a:xfrm>
                      <a:off x="3800475" y="228600"/>
                      <a:ext cx="533400" cy="0"/>
                    </a:xfrm>
                    <a:prstGeom prst="line">
                      <a:avLst/>
                    </a:prstGeom>
                    <a:ln w="28575">
                      <a:headEnd type="none" w="med" len="med"/>
                      <a:tailEnd type="arrow" w="med" len="me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11" name="Text Box 10"/>
                      <p:cNvSpPr txBox="1"/>
                      <p:nvPr/>
                    </p:nvSpPr>
                    <p:spPr>
                      <a:xfrm>
                        <a:off x="4379527" y="114300"/>
                        <a:ext cx="363923" cy="247650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</p:spPr>
                    <p:txBody>
                      <a:bodyPr rot="0" spcFirstLastPara="0" vert="horz" wrap="square" lIns="91440" tIns="45720" rIns="91440" bIns="4572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>
                          <a:lnSpc>
                            <a:spcPct val="107000"/>
                          </a:lnSpc>
                          <a:spcBef>
                            <a:spcPts val="0"/>
                          </a:spcBef>
                          <a:spcAft>
                            <a:spcPts val="800"/>
                          </a:spcAft>
                        </a:pPr>
                        <a14:m>
                          <m:oMathPara xmlns:m="http://schemas.openxmlformats.org/officeDocument/2006/math">
                            <m:oMathParaPr>
                              <m:jc m:val="left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2000" b="0" i="1" smtClean="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oMath>
                          </m:oMathPara>
                        </a14:m>
                        <a:endPara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11" name="Text Box 10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4379527" y="114300"/>
                        <a:ext cx="363923" cy="247650"/>
                      </a:xfrm>
                      <a:prstGeom prst="rect">
                        <a:avLst/>
                      </a:prstGeom>
                      <a:blipFill>
                        <a:blip r:embed="rId8"/>
                        <a:stretch>
                          <a:fillRect/>
                        </a:stretch>
                      </a:blipFill>
                      <a:ln w="6350">
                        <a:noFill/>
                      </a:ln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9" name="Text Box 13"/>
                    <p:cNvSpPr txBox="1"/>
                    <p:nvPr/>
                  </p:nvSpPr>
                  <p:spPr>
                    <a:xfrm>
                      <a:off x="2486025" y="-38100"/>
                      <a:ext cx="295275" cy="247650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</p:spPr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sz="2000" i="1" dirty="0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dirty="0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sz="2000" b="0" i="1" dirty="0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sub>
                            </m:sSub>
                          </m:oMath>
                        </m:oMathPara>
                      </a14:m>
                      <a:endParaRPr lang="en-US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9" name="Text Box 13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2486025" y="-38100"/>
                      <a:ext cx="295275" cy="247650"/>
                    </a:xfrm>
                    <a:prstGeom prst="rect">
                      <a:avLst/>
                    </a:prstGeom>
                    <a:blipFill>
                      <a:blip r:embed="rId9"/>
                      <a:stretch>
                        <a:fillRect/>
                      </a:stretch>
                    </a:blipFill>
                    <a:ln w="6350">
                      <a:noFill/>
                    </a:ln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 Box 13"/>
                <p:cNvSpPr txBox="1"/>
                <p:nvPr/>
              </p:nvSpPr>
              <p:spPr>
                <a:xfrm>
                  <a:off x="3681881" y="1385888"/>
                  <a:ext cx="407784" cy="409637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i="1" dirty="0" smtClean="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dirty="0" smtClean="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sz="2000" b="0" i="1" dirty="0" smtClean="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8" name="Text Box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81881" y="1385888"/>
                  <a:ext cx="407784" cy="409637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  <a:ln w="6350"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0" name="Straight Arrow Connector 19"/>
            <p:cNvCxnSpPr/>
            <p:nvPr/>
          </p:nvCxnSpPr>
          <p:spPr>
            <a:xfrm>
              <a:off x="3737542" y="1966654"/>
              <a:ext cx="236778" cy="15755"/>
            </a:xfrm>
            <a:prstGeom prst="straightConnector1">
              <a:avLst/>
            </a:prstGeom>
            <a:ln w="28575"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TextBox 21"/>
          <p:cNvSpPr txBox="1"/>
          <p:nvPr/>
        </p:nvSpPr>
        <p:spPr>
          <a:xfrm>
            <a:off x="459983" y="2895600"/>
            <a:ext cx="23982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1. Free-body diagrams of </a:t>
            </a:r>
            <a:r>
              <a:rPr lang="en-US" i="1" dirty="0" smtClean="0"/>
              <a:t>multiple</a:t>
            </a:r>
            <a:r>
              <a:rPr lang="en-US" dirty="0" smtClean="0"/>
              <a:t> masses (assume no forces in y-direction):</a:t>
            </a:r>
            <a:endParaRPr lang="en-US" dirty="0"/>
          </a:p>
        </p:txBody>
      </p:sp>
      <p:grpSp>
        <p:nvGrpSpPr>
          <p:cNvPr id="57" name="Group 56"/>
          <p:cNvGrpSpPr/>
          <p:nvPr/>
        </p:nvGrpSpPr>
        <p:grpSpPr>
          <a:xfrm>
            <a:off x="3506031" y="2943003"/>
            <a:ext cx="3572438" cy="1152926"/>
            <a:chOff x="3506031" y="2943003"/>
            <a:chExt cx="3572438" cy="1152926"/>
          </a:xfrm>
        </p:grpSpPr>
        <p:sp>
          <p:nvSpPr>
            <p:cNvPr id="56" name="Rectangle 55"/>
            <p:cNvSpPr/>
            <p:nvPr/>
          </p:nvSpPr>
          <p:spPr>
            <a:xfrm>
              <a:off x="3506031" y="2943003"/>
              <a:ext cx="3138656" cy="115292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4" name="Group 53"/>
            <p:cNvGrpSpPr/>
            <p:nvPr/>
          </p:nvGrpSpPr>
          <p:grpSpPr>
            <a:xfrm>
              <a:off x="3652860" y="3057105"/>
              <a:ext cx="3425609" cy="888329"/>
              <a:chOff x="3652860" y="3057105"/>
              <a:chExt cx="3425609" cy="888329"/>
            </a:xfrm>
          </p:grpSpPr>
          <p:grpSp>
            <p:nvGrpSpPr>
              <p:cNvPr id="37" name="Group 36"/>
              <p:cNvGrpSpPr/>
              <p:nvPr/>
            </p:nvGrpSpPr>
            <p:grpSpPr>
              <a:xfrm>
                <a:off x="3652860" y="3071800"/>
                <a:ext cx="1298140" cy="873634"/>
                <a:chOff x="3207248" y="3055665"/>
                <a:chExt cx="1878706" cy="873634"/>
              </a:xfrm>
            </p:grpSpPr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3" name="Rectangle 22"/>
                    <p:cNvSpPr/>
                    <p:nvPr/>
                  </p:nvSpPr>
                  <p:spPr>
                    <a:xfrm>
                      <a:off x="3207248" y="3173045"/>
                      <a:ext cx="1302278" cy="756254"/>
                    </a:xfrm>
                    <a:prstGeom prst="rect">
                      <a:avLst/>
                    </a:prstGeom>
                    <a:noFill/>
                    <a:ln w="57150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sz="200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3</m:t>
                                </m:r>
                              </m:sub>
                            </m:sSub>
                          </m:oMath>
                        </m:oMathPara>
                      </a14:m>
                      <a:endParaRPr lang="en-US" sz="1400" dirty="0">
                        <a:solidFill>
                          <a:srgbClr val="FF0000"/>
                        </a:solidFill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23" name="Rectangle 22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3207248" y="3173045"/>
                      <a:ext cx="1302278" cy="756254"/>
                    </a:xfrm>
                    <a:prstGeom prst="rect">
                      <a:avLst/>
                    </a:prstGeom>
                    <a:blipFill>
                      <a:blip r:embed="rId11"/>
                      <a:stretch>
                        <a:fillRect/>
                      </a:stretch>
                    </a:blipFill>
                    <a:ln w="57150"/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5" name="Text Box 13"/>
                    <p:cNvSpPr txBox="1"/>
                    <p:nvPr/>
                  </p:nvSpPr>
                  <p:spPr>
                    <a:xfrm>
                      <a:off x="4586683" y="3055665"/>
                      <a:ext cx="407784" cy="409637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</p:spPr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sz="2000" i="1" dirty="0" smtClean="0">
                                    <a:solidFill>
                                      <a:srgbClr val="0070C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dirty="0" smtClean="0">
                                    <a:solidFill>
                                      <a:srgbClr val="0070C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sz="2000" b="0" i="1" dirty="0" smtClean="0">
                                    <a:solidFill>
                                      <a:srgbClr val="0070C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3</m:t>
                                </m:r>
                              </m:sub>
                            </m:sSub>
                          </m:oMath>
                        </m:oMathPara>
                      </a14:m>
                      <a:endParaRPr lang="en-US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25" name="Text Box 13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4586683" y="3055665"/>
                      <a:ext cx="407784" cy="409637"/>
                    </a:xfrm>
                    <a:prstGeom prst="rect">
                      <a:avLst/>
                    </a:prstGeom>
                    <a:blipFill>
                      <a:blip r:embed="rId12"/>
                      <a:stretch>
                        <a:fillRect r="-8696"/>
                      </a:stretch>
                    </a:blipFill>
                    <a:ln w="6350">
                      <a:noFill/>
                    </a:ln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cxnSp>
              <p:nvCxnSpPr>
                <p:cNvPr id="26" name="Straight Arrow Connector 25"/>
                <p:cNvCxnSpPr/>
                <p:nvPr/>
              </p:nvCxnSpPr>
              <p:spPr>
                <a:xfrm>
                  <a:off x="4524766" y="3551172"/>
                  <a:ext cx="561188" cy="3353"/>
                </a:xfrm>
                <a:prstGeom prst="straightConnector1">
                  <a:avLst/>
                </a:prstGeom>
                <a:ln w="28575"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6" name="Group 35"/>
              <p:cNvGrpSpPr/>
              <p:nvPr/>
            </p:nvGrpSpPr>
            <p:grpSpPr>
              <a:xfrm>
                <a:off x="5041968" y="3057105"/>
                <a:ext cx="2036501" cy="888329"/>
                <a:chOff x="5785084" y="3077818"/>
                <a:chExt cx="2949980" cy="888329"/>
              </a:xfrm>
            </p:grpSpPr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8" name="Rectangle 27"/>
                    <p:cNvSpPr/>
                    <p:nvPr/>
                  </p:nvSpPr>
                  <p:spPr>
                    <a:xfrm>
                      <a:off x="6410326" y="3209893"/>
                      <a:ext cx="1302278" cy="756254"/>
                    </a:xfrm>
                    <a:prstGeom prst="rect">
                      <a:avLst/>
                    </a:prstGeom>
                    <a:noFill/>
                    <a:ln w="57150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sz="200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sub>
                            </m:sSub>
                          </m:oMath>
                        </m:oMathPara>
                      </a14:m>
                      <a:endParaRPr lang="en-US" sz="1400" dirty="0">
                        <a:solidFill>
                          <a:srgbClr val="FF0000"/>
                        </a:solidFill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28" name="Rectangle 27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6410326" y="3209893"/>
                      <a:ext cx="1302278" cy="756254"/>
                    </a:xfrm>
                    <a:prstGeom prst="rect">
                      <a:avLst/>
                    </a:prstGeom>
                    <a:blipFill>
                      <a:blip r:embed="rId13"/>
                      <a:stretch>
                        <a:fillRect/>
                      </a:stretch>
                    </a:blipFill>
                    <a:ln w="57150"/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0" name="Text Box 13"/>
                    <p:cNvSpPr txBox="1"/>
                    <p:nvPr/>
                  </p:nvSpPr>
                  <p:spPr>
                    <a:xfrm>
                      <a:off x="8327280" y="3131241"/>
                      <a:ext cx="407784" cy="409637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</p:spPr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sz="2000" i="1" dirty="0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dirty="0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sz="2000" b="0" i="1" dirty="0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sub>
                            </m:sSub>
                          </m:oMath>
                        </m:oMathPara>
                      </a14:m>
                      <a:endParaRPr lang="en-US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30" name="Text Box 13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8327280" y="3131241"/>
                      <a:ext cx="407784" cy="409637"/>
                    </a:xfrm>
                    <a:prstGeom prst="rect">
                      <a:avLst/>
                    </a:prstGeom>
                    <a:blipFill>
                      <a:blip r:embed="rId14"/>
                      <a:stretch>
                        <a:fillRect r="-10870"/>
                      </a:stretch>
                    </a:blipFill>
                    <a:ln w="6350">
                      <a:noFill/>
                    </a:ln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cxnSp>
              <p:nvCxnSpPr>
                <p:cNvPr id="33" name="Straight Arrow Connector 32"/>
                <p:cNvCxnSpPr/>
                <p:nvPr/>
              </p:nvCxnSpPr>
              <p:spPr>
                <a:xfrm flipV="1">
                  <a:off x="7727844" y="3610663"/>
                  <a:ext cx="982587" cy="0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Arrow Connector 33"/>
                <p:cNvCxnSpPr/>
                <p:nvPr/>
              </p:nvCxnSpPr>
              <p:spPr>
                <a:xfrm flipH="1">
                  <a:off x="5840473" y="3595555"/>
                  <a:ext cx="561188" cy="3353"/>
                </a:xfrm>
                <a:prstGeom prst="straightConnector1">
                  <a:avLst/>
                </a:prstGeom>
                <a:ln w="28575"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5" name="Text Box 13"/>
                    <p:cNvSpPr txBox="1"/>
                    <p:nvPr/>
                  </p:nvSpPr>
                  <p:spPr>
                    <a:xfrm>
                      <a:off x="5785084" y="3077818"/>
                      <a:ext cx="407784" cy="409637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</p:spPr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sz="2000" i="1" dirty="0" smtClean="0">
                                    <a:solidFill>
                                      <a:srgbClr val="0070C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dirty="0" smtClean="0">
                                    <a:solidFill>
                                      <a:srgbClr val="0070C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sz="2000" b="0" i="1" dirty="0" smtClean="0">
                                    <a:solidFill>
                                      <a:srgbClr val="0070C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3</m:t>
                                </m:r>
                              </m:sub>
                            </m:sSub>
                          </m:oMath>
                        </m:oMathPara>
                      </a14:m>
                      <a:endParaRPr lang="en-US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35" name="Text Box 13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5785084" y="3077818"/>
                      <a:ext cx="407784" cy="409637"/>
                    </a:xfrm>
                    <a:prstGeom prst="rect">
                      <a:avLst/>
                    </a:prstGeom>
                    <a:blipFill>
                      <a:blip r:embed="rId15"/>
                      <a:stretch>
                        <a:fillRect r="-10870"/>
                      </a:stretch>
                    </a:blipFill>
                    <a:ln w="6350">
                      <a:noFill/>
                    </a:ln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/>
              <p:cNvSpPr txBox="1"/>
              <p:nvPr/>
            </p:nvSpPr>
            <p:spPr>
              <a:xfrm>
                <a:off x="422975" y="4434840"/>
                <a:ext cx="225273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2. Find sum of forces (i.e.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𝑛𝑒𝑡</m:t>
                        </m:r>
                      </m:sub>
                    </m:sSub>
                  </m:oMath>
                </a14:m>
                <a:r>
                  <a:rPr lang="en-US" dirty="0" smtClean="0"/>
                  <a:t>)</a:t>
                </a:r>
                <a:endParaRPr lang="en-US" dirty="0"/>
              </a:p>
            </p:txBody>
          </p:sp>
        </mc:Choice>
        <mc:Fallback xmlns=""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975" y="4434840"/>
                <a:ext cx="2252736" cy="646331"/>
              </a:xfrm>
              <a:prstGeom prst="rect">
                <a:avLst/>
              </a:prstGeom>
              <a:blipFill>
                <a:blip r:embed="rId16"/>
                <a:stretch>
                  <a:fillRect l="-2162" t="-5660" b="-132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/>
              <p:cNvSpPr txBox="1"/>
              <p:nvPr/>
            </p:nvSpPr>
            <p:spPr>
              <a:xfrm>
                <a:off x="3495755" y="4569738"/>
                <a:ext cx="287686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𝑛𝑒𝑡</m:t>
                          </m:r>
                        </m:sub>
                      </m:sSub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dirty="0" smtClean="0">
                              <a:latin typeface="Cambria Math" panose="02040503050406030204" pitchFamily="18" charset="0"/>
                            </a:rPr>
                            <m:t>T</m:t>
                          </m:r>
                        </m:e>
                        <m:sub>
                          <m:r>
                            <a:rPr lang="en-US" b="0" i="0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b="0" i="0" dirty="0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T</m:t>
                          </m:r>
                        </m:e>
                        <m:sub>
                          <m:r>
                            <a:rPr lang="en-US" b="0" i="0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b="0" i="0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b="0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T</m:t>
                          </m:r>
                        </m:e>
                        <m:sub>
                          <m:r>
                            <a:rPr lang="en-US" b="0" i="0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b="0" i="0" dirty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dirty="0" smtClean="0">
                              <a:latin typeface="Cambria Math" panose="02040503050406030204" pitchFamily="18" charset="0"/>
                            </a:rPr>
                            <m:t>T</m:t>
                          </m:r>
                        </m:e>
                        <m:sub>
                          <m:r>
                            <a:rPr lang="en-US" b="0" i="0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5" name="TextBox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5755" y="4569738"/>
                <a:ext cx="2876865" cy="369332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/>
              <p:cNvSpPr txBox="1"/>
              <p:nvPr/>
            </p:nvSpPr>
            <p:spPr>
              <a:xfrm>
                <a:off x="422975" y="5471208"/>
                <a:ext cx="2252736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3. Use Newton’s 2</a:t>
                </a:r>
                <a:r>
                  <a:rPr lang="en-US" baseline="30000" dirty="0" smtClean="0"/>
                  <a:t>nd</a:t>
                </a:r>
                <a:r>
                  <a:rPr lang="en-US" dirty="0" smtClean="0"/>
                  <a:t> law (i.e.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𝑛𝑒𝑡</m:t>
                        </m:r>
                      </m:sub>
                    </m:sSub>
                    <m:r>
                      <a:rPr lang="en-US" b="0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ma</m:t>
                    </m:r>
                  </m:oMath>
                </a14:m>
                <a:r>
                  <a:rPr lang="en-US" dirty="0" smtClean="0"/>
                  <a:t>) to find acceleration</a:t>
                </a:r>
                <a:endParaRPr lang="en-US" dirty="0"/>
              </a:p>
            </p:txBody>
          </p:sp>
        </mc:Choice>
        <mc:Fallback xmlns="">
          <p:sp>
            <p:nvSpPr>
              <p:cNvPr id="48" name="TextBox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975" y="5471208"/>
                <a:ext cx="2252736" cy="923330"/>
              </a:xfrm>
              <a:prstGeom prst="rect">
                <a:avLst/>
              </a:prstGeom>
              <a:blipFill>
                <a:blip r:embed="rId18"/>
                <a:stretch>
                  <a:fillRect l="-2162" t="-3974" b="-99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/>
              <p:cNvSpPr txBox="1"/>
              <p:nvPr/>
            </p:nvSpPr>
            <p:spPr>
              <a:xfrm>
                <a:off x="3480297" y="5504954"/>
                <a:ext cx="2761671" cy="10885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𝑛𝑒𝑡</m:t>
                          </m:r>
                        </m:sub>
                      </m:sSub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=(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⇒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9" name="TextBox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80297" y="5504954"/>
                <a:ext cx="2761671" cy="1088503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4" name="Group 73"/>
          <p:cNvGrpSpPr/>
          <p:nvPr/>
        </p:nvGrpSpPr>
        <p:grpSpPr>
          <a:xfrm>
            <a:off x="7826986" y="2960214"/>
            <a:ext cx="4137803" cy="1152926"/>
            <a:chOff x="7903186" y="2960214"/>
            <a:chExt cx="4137803" cy="1152926"/>
          </a:xfrm>
        </p:grpSpPr>
        <p:grpSp>
          <p:nvGrpSpPr>
            <p:cNvPr id="73" name="Group 72"/>
            <p:cNvGrpSpPr/>
            <p:nvPr/>
          </p:nvGrpSpPr>
          <p:grpSpPr>
            <a:xfrm>
              <a:off x="7903186" y="2960214"/>
              <a:ext cx="4137803" cy="1152926"/>
              <a:chOff x="7903186" y="2960214"/>
              <a:chExt cx="4137803" cy="1152926"/>
            </a:xfrm>
          </p:grpSpPr>
          <p:grpSp>
            <p:nvGrpSpPr>
              <p:cNvPr id="58" name="Group 57"/>
              <p:cNvGrpSpPr/>
              <p:nvPr/>
            </p:nvGrpSpPr>
            <p:grpSpPr>
              <a:xfrm>
                <a:off x="8468551" y="2960214"/>
                <a:ext cx="3572438" cy="1152926"/>
                <a:chOff x="3506031" y="2943003"/>
                <a:chExt cx="3572438" cy="1152926"/>
              </a:xfrm>
            </p:grpSpPr>
            <p:sp>
              <p:nvSpPr>
                <p:cNvPr id="59" name="Rectangle 58"/>
                <p:cNvSpPr/>
                <p:nvPr/>
              </p:nvSpPr>
              <p:spPr>
                <a:xfrm>
                  <a:off x="3506031" y="2943003"/>
                  <a:ext cx="3138656" cy="1152926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60" name="Group 59"/>
                <p:cNvGrpSpPr/>
                <p:nvPr/>
              </p:nvGrpSpPr>
              <p:grpSpPr>
                <a:xfrm>
                  <a:off x="3652860" y="3057105"/>
                  <a:ext cx="3425609" cy="888329"/>
                  <a:chOff x="3652860" y="3057105"/>
                  <a:chExt cx="3425609" cy="888329"/>
                </a:xfrm>
              </p:grpSpPr>
              <p:grpSp>
                <p:nvGrpSpPr>
                  <p:cNvPr id="61" name="Group 60"/>
                  <p:cNvGrpSpPr/>
                  <p:nvPr/>
                </p:nvGrpSpPr>
                <p:grpSpPr>
                  <a:xfrm>
                    <a:off x="3652860" y="3071800"/>
                    <a:ext cx="1298140" cy="873634"/>
                    <a:chOff x="3207248" y="3055665"/>
                    <a:chExt cx="1878706" cy="873634"/>
                  </a:xfrm>
                </p:grpSpPr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68" name="Rectangle 67"/>
                        <p:cNvSpPr/>
                        <p:nvPr/>
                      </p:nvSpPr>
                      <p:spPr>
                        <a:xfrm>
                          <a:off x="3207248" y="3173045"/>
                          <a:ext cx="1302278" cy="756254"/>
                        </a:xfrm>
                        <a:prstGeom prst="rect">
                          <a:avLst/>
                        </a:prstGeom>
                        <a:noFill/>
                        <a:ln w="57150"/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00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400" dirty="0">
                            <a:solidFill>
                              <a:srgbClr val="FF0000"/>
                            </a:solidFill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68" name="Rectangle 67"/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3207248" y="3173045"/>
                          <a:ext cx="1302278" cy="756254"/>
                        </a:xfrm>
                        <a:prstGeom prst="rect">
                          <a:avLst/>
                        </a:prstGeom>
                        <a:blipFill>
                          <a:blip r:embed="rId20"/>
                          <a:stretch>
                            <a:fillRect/>
                          </a:stretch>
                        </a:blipFill>
                        <a:ln w="57150"/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69" name="Text Box 13"/>
                        <p:cNvSpPr txBox="1"/>
                        <p:nvPr/>
                      </p:nvSpPr>
                      <p:spPr>
                        <a:xfrm>
                          <a:off x="4586683" y="3055665"/>
                          <a:ext cx="407784" cy="409637"/>
                        </a:xfrm>
                        <a:prstGeom prst="rect">
                          <a:avLst/>
                        </a:prstGeom>
                        <a:noFill/>
                        <a:ln w="6350">
                          <a:noFill/>
                        </a:ln>
                      </p:spPr>
                      <p:txBody>
                        <a:bodyPr rot="0" spcFirstLastPara="0" vert="horz" wrap="square" lIns="91440" tIns="45720" rIns="91440" bIns="45720" numCol="1" spcCol="0" rtlCol="0" fromWordArt="0" anchor="t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000" i="1" dirty="0" smtClean="0">
                                        <a:solidFill>
                                          <a:srgbClr val="0070C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dirty="0" smtClean="0">
                                        <a:solidFill>
                                          <a:srgbClr val="0070C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US" sz="2000" b="0" i="1" dirty="0" smtClean="0">
                                        <a:solidFill>
                                          <a:srgbClr val="0070C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>
                            <a:solidFill>
                              <a:srgbClr val="0070C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69" name="Text Box 13"/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4586683" y="3055665"/>
                          <a:ext cx="407784" cy="409637"/>
                        </a:xfrm>
                        <a:prstGeom prst="rect">
                          <a:avLst/>
                        </a:prstGeom>
                        <a:blipFill>
                          <a:blip r:embed="rId21"/>
                          <a:stretch>
                            <a:fillRect r="-10870"/>
                          </a:stretch>
                        </a:blipFill>
                        <a:ln w="6350">
                          <a:noFill/>
                        </a:ln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p:cxnSp>
                  <p:nvCxnSpPr>
                    <p:cNvPr id="70" name="Straight Arrow Connector 69"/>
                    <p:cNvCxnSpPr/>
                    <p:nvPr/>
                  </p:nvCxnSpPr>
                  <p:spPr>
                    <a:xfrm>
                      <a:off x="4524766" y="3551172"/>
                      <a:ext cx="561188" cy="3353"/>
                    </a:xfrm>
                    <a:prstGeom prst="straightConnector1">
                      <a:avLst/>
                    </a:prstGeom>
                    <a:ln w="28575">
                      <a:headEnd type="none" w="med" len="med"/>
                      <a:tailEnd type="arrow" w="med" len="me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62" name="Group 61"/>
                  <p:cNvGrpSpPr/>
                  <p:nvPr/>
                </p:nvGrpSpPr>
                <p:grpSpPr>
                  <a:xfrm>
                    <a:off x="5041968" y="3057105"/>
                    <a:ext cx="2036501" cy="888329"/>
                    <a:chOff x="5785084" y="3077818"/>
                    <a:chExt cx="2949980" cy="888329"/>
                  </a:xfrm>
                </p:grpSpPr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63" name="Rectangle 62"/>
                        <p:cNvSpPr/>
                        <p:nvPr/>
                      </p:nvSpPr>
                      <p:spPr>
                        <a:xfrm>
                          <a:off x="6410326" y="3209893"/>
                          <a:ext cx="1302278" cy="756254"/>
                        </a:xfrm>
                        <a:prstGeom prst="rect">
                          <a:avLst/>
                        </a:prstGeom>
                        <a:noFill/>
                        <a:ln w="57150"/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00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400" dirty="0">
                            <a:solidFill>
                              <a:srgbClr val="FF0000"/>
                            </a:solidFill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63" name="Rectangle 62"/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6410326" y="3209893"/>
                          <a:ext cx="1302278" cy="756254"/>
                        </a:xfrm>
                        <a:prstGeom prst="rect">
                          <a:avLst/>
                        </a:prstGeom>
                        <a:blipFill>
                          <a:blip r:embed="rId22"/>
                          <a:stretch>
                            <a:fillRect/>
                          </a:stretch>
                        </a:blipFill>
                        <a:ln w="57150"/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64" name="Text Box 13"/>
                        <p:cNvSpPr txBox="1"/>
                        <p:nvPr/>
                      </p:nvSpPr>
                      <p:spPr>
                        <a:xfrm>
                          <a:off x="8327280" y="3131241"/>
                          <a:ext cx="407784" cy="409637"/>
                        </a:xfrm>
                        <a:prstGeom prst="rect">
                          <a:avLst/>
                        </a:prstGeom>
                        <a:noFill/>
                        <a:ln w="6350">
                          <a:noFill/>
                        </a:ln>
                      </p:spPr>
                      <p:txBody>
                        <a:bodyPr rot="0" spcFirstLastPara="0" vert="horz" wrap="square" lIns="91440" tIns="45720" rIns="91440" bIns="45720" numCol="1" spcCol="0" rtlCol="0" fromWordArt="0" anchor="t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000" i="1" dirty="0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dirty="0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US" sz="2000" b="0" i="1" dirty="0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64" name="Text Box 13"/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8327280" y="3131241"/>
                          <a:ext cx="407784" cy="409637"/>
                        </a:xfrm>
                        <a:prstGeom prst="rect">
                          <a:avLst/>
                        </a:prstGeom>
                        <a:blipFill>
                          <a:blip r:embed="rId23"/>
                          <a:stretch>
                            <a:fillRect r="-8696"/>
                          </a:stretch>
                        </a:blipFill>
                        <a:ln w="6350">
                          <a:noFill/>
                        </a:ln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p:cxnSp>
                  <p:nvCxnSpPr>
                    <p:cNvPr id="65" name="Straight Arrow Connector 64"/>
                    <p:cNvCxnSpPr/>
                    <p:nvPr/>
                  </p:nvCxnSpPr>
                  <p:spPr>
                    <a:xfrm flipV="1">
                      <a:off x="7727844" y="3610663"/>
                      <a:ext cx="982587" cy="0"/>
                    </a:xfrm>
                    <a:prstGeom prst="straightConnector1">
                      <a:avLst/>
                    </a:prstGeom>
                    <a:ln w="28575">
                      <a:solidFill>
                        <a:schemeClr val="tx1"/>
                      </a:solidFill>
                      <a:headEnd type="none" w="med" len="med"/>
                      <a:tailEnd type="arrow" w="med" len="me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6" name="Straight Arrow Connector 65"/>
                    <p:cNvCxnSpPr/>
                    <p:nvPr/>
                  </p:nvCxnSpPr>
                  <p:spPr>
                    <a:xfrm flipH="1">
                      <a:off x="5840473" y="3595555"/>
                      <a:ext cx="561188" cy="3353"/>
                    </a:xfrm>
                    <a:prstGeom prst="straightConnector1">
                      <a:avLst/>
                    </a:prstGeom>
                    <a:ln w="28575">
                      <a:headEnd type="none" w="med" len="med"/>
                      <a:tailEnd type="arrow" w="med" len="me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67" name="Text Box 13"/>
                        <p:cNvSpPr txBox="1"/>
                        <p:nvPr/>
                      </p:nvSpPr>
                      <p:spPr>
                        <a:xfrm>
                          <a:off x="5785084" y="3077818"/>
                          <a:ext cx="407784" cy="409637"/>
                        </a:xfrm>
                        <a:prstGeom prst="rect">
                          <a:avLst/>
                        </a:prstGeom>
                        <a:noFill/>
                        <a:ln w="6350">
                          <a:noFill/>
                        </a:ln>
                      </p:spPr>
                      <p:txBody>
                        <a:bodyPr rot="0" spcFirstLastPara="0" vert="horz" wrap="square" lIns="91440" tIns="45720" rIns="91440" bIns="45720" numCol="1" spcCol="0" rtlCol="0" fromWordArt="0" anchor="t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000" i="1" dirty="0" smtClean="0">
                                        <a:solidFill>
                                          <a:srgbClr val="0070C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dirty="0" smtClean="0">
                                        <a:solidFill>
                                          <a:srgbClr val="0070C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US" sz="2000" b="0" i="1" dirty="0" smtClean="0">
                                        <a:solidFill>
                                          <a:srgbClr val="0070C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>
                            <a:solidFill>
                              <a:srgbClr val="0070C0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67" name="Text Box 13"/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5785084" y="3077818"/>
                          <a:ext cx="407784" cy="409637"/>
                        </a:xfrm>
                        <a:prstGeom prst="rect">
                          <a:avLst/>
                        </a:prstGeom>
                        <a:blipFill>
                          <a:blip r:embed="rId24"/>
                          <a:stretch>
                            <a:fillRect r="-8696"/>
                          </a:stretch>
                        </a:blipFill>
                        <a:ln w="6350">
                          <a:noFill/>
                        </a:ln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</p:grp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2" name="Text Box 13"/>
                  <p:cNvSpPr txBox="1"/>
                  <p:nvPr/>
                </p:nvSpPr>
                <p:spPr>
                  <a:xfrm>
                    <a:off x="7903186" y="3095638"/>
                    <a:ext cx="281511" cy="409637"/>
                  </a:xfrm>
                  <a:prstGeom prst="rect">
                    <a:avLst/>
                  </a:prstGeom>
                  <a:noFill/>
                  <a:ln w="6350">
                    <a:noFill/>
                  </a:ln>
                </p:spPr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>
                      <a:lnSpc>
                        <a:spcPct val="107000"/>
                      </a:lnSpc>
                      <a:spcBef>
                        <a:spcPts val="0"/>
                      </a:spcBef>
                      <a:spcAft>
                        <a:spcPts val="80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2000" i="1" dirty="0" smtClean="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dirty="0" smtClean="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2000" b="0" i="1" dirty="0" smtClean="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3</m:t>
                              </m:r>
                            </m:sub>
                          </m:sSub>
                        </m:oMath>
                      </m:oMathPara>
                    </a14:m>
                    <a:endParaRPr lang="en-US" dirty="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72" name="Text Box 13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903186" y="3095638"/>
                    <a:ext cx="281511" cy="409637"/>
                  </a:xfrm>
                  <a:prstGeom prst="rect">
                    <a:avLst/>
                  </a:prstGeom>
                  <a:blipFill>
                    <a:blip r:embed="rId25"/>
                    <a:stretch>
                      <a:fillRect r="-10870"/>
                    </a:stretch>
                  </a:blipFill>
                  <a:ln w="6350">
                    <a:noFill/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71" name="Straight Arrow Connector 70"/>
            <p:cNvCxnSpPr/>
            <p:nvPr/>
          </p:nvCxnSpPr>
          <p:spPr>
            <a:xfrm flipH="1" flipV="1">
              <a:off x="7932277" y="3574842"/>
              <a:ext cx="678323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5" name="TextBox 74"/>
              <p:cNvSpPr txBox="1"/>
              <p:nvPr/>
            </p:nvSpPr>
            <p:spPr>
              <a:xfrm>
                <a:off x="7856078" y="4600735"/>
                <a:ext cx="365139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𝑛𝑒𝑡</m:t>
                          </m:r>
                        </m:sub>
                      </m:sSub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dirty="0" smtClean="0">
                              <a:latin typeface="Cambria Math" panose="02040503050406030204" pitchFamily="18" charset="0"/>
                            </a:rPr>
                            <m:t>T</m:t>
                          </m:r>
                        </m:e>
                        <m:sub>
                          <m:r>
                            <a:rPr lang="en-US" b="0" i="0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0" dirty="0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T</m:t>
                          </m:r>
                        </m:e>
                        <m:sub>
                          <m:r>
                            <a:rPr lang="en-US" b="0" i="0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b="0" i="0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b="0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T</m:t>
                          </m:r>
                        </m:e>
                        <m:sub>
                          <m:r>
                            <a:rPr lang="en-US" b="0" i="0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b="0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T</m:t>
                          </m:r>
                        </m:e>
                        <m:sub>
                          <m:r>
                            <a:rPr lang="en-US" b="0" i="0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b="0" i="0" dirty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dirty="0" smtClean="0">
                              <a:latin typeface="Cambria Math" panose="02040503050406030204" pitchFamily="18" charset="0"/>
                            </a:rPr>
                            <m:t>T</m:t>
                          </m:r>
                        </m:e>
                        <m:sub>
                          <m:r>
                            <a:rPr lang="en-US" b="0" i="0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0" dirty="0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dirty="0" smtClean="0">
                              <a:latin typeface="Cambria Math" panose="02040503050406030204" pitchFamily="18" charset="0"/>
                            </a:rPr>
                            <m:t>T</m:t>
                          </m:r>
                        </m:e>
                        <m:sub>
                          <m:r>
                            <a:rPr lang="en-US" b="0" i="0" dirty="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5" name="TextBox 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56078" y="4600735"/>
                <a:ext cx="3651398" cy="369332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6" name="TextBox 75"/>
              <p:cNvSpPr txBox="1"/>
              <p:nvPr/>
            </p:nvSpPr>
            <p:spPr>
              <a:xfrm>
                <a:off x="7906781" y="5459869"/>
                <a:ext cx="3352159" cy="10885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𝑛𝑒𝑡</m:t>
                          </m:r>
                        </m:sub>
                      </m:sSub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⇒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6" name="TextBox 7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06781" y="5459869"/>
                <a:ext cx="3352159" cy="1088503"/>
              </a:xfrm>
              <a:prstGeom prst="rect">
                <a:avLst/>
              </a:prstGeom>
              <a:blipFill>
                <a:blip r:embed="rId2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26794410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44" grpId="0"/>
      <p:bldP spid="45" grpId="0"/>
      <p:bldP spid="48" grpId="0"/>
      <p:bldP spid="49" grpId="0"/>
      <p:bldP spid="75" grpId="0"/>
      <p:bldP spid="76" grpId="0"/>
    </p:bldLst>
  </p:timing>
  <p:extLst mod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84" y="294109"/>
            <a:ext cx="10515600" cy="902201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Connected Objects [3]</a:t>
            </a:r>
            <a:endParaRPr lang="en-US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11</a:t>
            </a:fld>
            <a:endParaRPr lang="en-US"/>
          </a:p>
        </p:txBody>
      </p:sp>
      <p:grpSp>
        <p:nvGrpSpPr>
          <p:cNvPr id="21" name="Group 20"/>
          <p:cNvGrpSpPr/>
          <p:nvPr/>
        </p:nvGrpSpPr>
        <p:grpSpPr>
          <a:xfrm>
            <a:off x="3220402" y="1431608"/>
            <a:ext cx="6550854" cy="976312"/>
            <a:chOff x="2245042" y="1385888"/>
            <a:chExt cx="6550854" cy="976312"/>
          </a:xfrm>
        </p:grpSpPr>
        <p:grpSp>
          <p:nvGrpSpPr>
            <p:cNvPr id="5" name="Group 4"/>
            <p:cNvGrpSpPr/>
            <p:nvPr/>
          </p:nvGrpSpPr>
          <p:grpSpPr>
            <a:xfrm>
              <a:off x="2245042" y="1401128"/>
              <a:ext cx="6550854" cy="961072"/>
              <a:chOff x="0" y="161925"/>
              <a:chExt cx="4743450" cy="581025"/>
            </a:xfrm>
          </p:grpSpPr>
          <p:cxnSp>
            <p:nvCxnSpPr>
              <p:cNvPr id="6" name="Straight Arrow Connector 5"/>
              <p:cNvCxnSpPr/>
              <p:nvPr/>
            </p:nvCxnSpPr>
            <p:spPr>
              <a:xfrm>
                <a:off x="2514600" y="495300"/>
                <a:ext cx="171450" cy="9525"/>
              </a:xfrm>
              <a:prstGeom prst="straightConnector1">
                <a:avLst/>
              </a:prstGeom>
              <a:ln w="28575"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7" name="Group 6"/>
              <p:cNvGrpSpPr/>
              <p:nvPr/>
            </p:nvGrpSpPr>
            <p:grpSpPr>
              <a:xfrm>
                <a:off x="0" y="161925"/>
                <a:ext cx="4743450" cy="581025"/>
                <a:chOff x="0" y="-38100"/>
                <a:chExt cx="4743450" cy="581025"/>
              </a:xfrm>
            </p:grpSpPr>
            <p:grpSp>
              <p:nvGrpSpPr>
                <p:cNvPr id="8" name="Group 7"/>
                <p:cNvGrpSpPr/>
                <p:nvPr/>
              </p:nvGrpSpPr>
              <p:grpSpPr>
                <a:xfrm>
                  <a:off x="0" y="76200"/>
                  <a:ext cx="4743450" cy="466725"/>
                  <a:chOff x="0" y="0"/>
                  <a:chExt cx="4743450" cy="466725"/>
                </a:xfrm>
              </p:grpSpPr>
              <p:grpSp>
                <p:nvGrpSpPr>
                  <p:cNvPr id="10" name="Group 9"/>
                  <p:cNvGrpSpPr/>
                  <p:nvPr/>
                </p:nvGrpSpPr>
                <p:grpSpPr>
                  <a:xfrm>
                    <a:off x="0" y="0"/>
                    <a:ext cx="4333875" cy="466725"/>
                    <a:chOff x="0" y="0"/>
                    <a:chExt cx="4333875" cy="466725"/>
                  </a:xfrm>
                </p:grpSpPr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12" name="Rectangle 11"/>
                        <p:cNvSpPr/>
                        <p:nvPr/>
                      </p:nvSpPr>
                      <p:spPr>
                        <a:xfrm>
                          <a:off x="0" y="0"/>
                          <a:ext cx="942975" cy="457200"/>
                        </a:xfrm>
                        <a:prstGeom prst="rect">
                          <a:avLst/>
                        </a:prstGeom>
                        <a:noFill/>
                        <a:ln w="57150"/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00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400" dirty="0">
                            <a:solidFill>
                              <a:srgbClr val="FF0000"/>
                            </a:solidFill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12" name="Rectangle 11"/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0" y="0"/>
                          <a:ext cx="942975" cy="457200"/>
                        </a:xfrm>
                        <a:prstGeom prst="rect">
                          <a:avLst/>
                        </a:prstGeom>
                        <a:blipFill>
                          <a:blip r:embed="rId5"/>
                          <a:stretch>
                            <a:fillRect/>
                          </a:stretch>
                        </a:blipFill>
                        <a:ln w="57150"/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13" name="Rectangle 12"/>
                        <p:cNvSpPr/>
                        <p:nvPr/>
                      </p:nvSpPr>
                      <p:spPr>
                        <a:xfrm>
                          <a:off x="1447800" y="9525"/>
                          <a:ext cx="942975" cy="457200"/>
                        </a:xfrm>
                        <a:prstGeom prst="rect">
                          <a:avLst/>
                        </a:prstGeom>
                        <a:noFill/>
                        <a:ln w="57150"/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00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200" dirty="0">
                            <a:solidFill>
                              <a:srgbClr val="FF0000"/>
                            </a:solidFill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13" name="Rectangle 12"/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1447800" y="9525"/>
                          <a:ext cx="942975" cy="457200"/>
                        </a:xfrm>
                        <a:prstGeom prst="rect">
                          <a:avLst/>
                        </a:prstGeom>
                        <a:blipFill>
                          <a:blip r:embed="rId6"/>
                          <a:stretch>
                            <a:fillRect/>
                          </a:stretch>
                        </a:blipFill>
                        <a:ln w="57150"/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14" name="Rectangle 13"/>
                        <p:cNvSpPr/>
                        <p:nvPr/>
                      </p:nvSpPr>
                      <p:spPr>
                        <a:xfrm>
                          <a:off x="2857500" y="9525"/>
                          <a:ext cx="942975" cy="457200"/>
                        </a:xfrm>
                        <a:prstGeom prst="rect">
                          <a:avLst/>
                        </a:prstGeom>
                        <a:noFill/>
                        <a:ln w="57150"/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000" b="0" i="1" dirty="0" smtClean="0">
                                        <a:solidFill>
                                          <a:srgbClr val="FF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dirty="0" smtClean="0">
                                        <a:solidFill>
                                          <a:srgbClr val="FF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US" sz="2000" b="0" i="1" dirty="0" smtClean="0">
                                        <a:solidFill>
                                          <a:srgbClr val="FF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100" dirty="0">
                            <a:solidFill>
                              <a:srgbClr val="FF0000"/>
                            </a:solidFill>
                            <a:effectLst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14" name="Rectangle 13"/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2857500" y="9525"/>
                          <a:ext cx="942975" cy="457200"/>
                        </a:xfrm>
                        <a:prstGeom prst="rect">
                          <a:avLst/>
                        </a:prstGeom>
                        <a:blipFill>
                          <a:blip r:embed="rId7"/>
                          <a:stretch>
                            <a:fillRect/>
                          </a:stretch>
                        </a:blipFill>
                        <a:ln w="57150"/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p:cxnSp>
                  <p:nvCxnSpPr>
                    <p:cNvPr id="15" name="Straight Connector 14"/>
                    <p:cNvCxnSpPr/>
                    <p:nvPr/>
                  </p:nvCxnSpPr>
                  <p:spPr>
                    <a:xfrm>
                      <a:off x="933450" y="228600"/>
                      <a:ext cx="533400" cy="0"/>
                    </a:xfrm>
                    <a:prstGeom prst="line">
                      <a:avLst/>
                    </a:prstGeom>
                    <a:ln w="28575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" name="Straight Connector 15"/>
                    <p:cNvCxnSpPr/>
                    <p:nvPr/>
                  </p:nvCxnSpPr>
                  <p:spPr>
                    <a:xfrm>
                      <a:off x="2381250" y="219075"/>
                      <a:ext cx="457200" cy="0"/>
                    </a:xfrm>
                    <a:prstGeom prst="line">
                      <a:avLst/>
                    </a:prstGeom>
                    <a:ln w="28575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" name="Straight Connector 16"/>
                    <p:cNvCxnSpPr/>
                    <p:nvPr/>
                  </p:nvCxnSpPr>
                  <p:spPr>
                    <a:xfrm>
                      <a:off x="3800475" y="228600"/>
                      <a:ext cx="533400" cy="0"/>
                    </a:xfrm>
                    <a:prstGeom prst="line">
                      <a:avLst/>
                    </a:prstGeom>
                    <a:ln w="28575">
                      <a:headEnd type="none" w="med" len="med"/>
                      <a:tailEnd type="arrow" w="med" len="me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11" name="Text Box 10"/>
                      <p:cNvSpPr txBox="1"/>
                      <p:nvPr/>
                    </p:nvSpPr>
                    <p:spPr>
                      <a:xfrm>
                        <a:off x="4379527" y="114300"/>
                        <a:ext cx="363923" cy="247650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</p:spPr>
                    <p:txBody>
                      <a:bodyPr rot="0" spcFirstLastPara="0" vert="horz" wrap="square" lIns="91440" tIns="45720" rIns="91440" bIns="4572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>
                          <a:lnSpc>
                            <a:spcPct val="107000"/>
                          </a:lnSpc>
                          <a:spcBef>
                            <a:spcPts val="0"/>
                          </a:spcBef>
                          <a:spcAft>
                            <a:spcPts val="800"/>
                          </a:spcAft>
                        </a:pPr>
                        <a14:m>
                          <m:oMathPara xmlns:m="http://schemas.openxmlformats.org/officeDocument/2006/math">
                            <m:oMathParaPr>
                              <m:jc m:val="left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2000" b="0" i="1" smtClean="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oMath>
                          </m:oMathPara>
                        </a14:m>
                        <a:endPara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11" name="Text Box 10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4379527" y="114300"/>
                        <a:ext cx="363923" cy="247650"/>
                      </a:xfrm>
                      <a:prstGeom prst="rect">
                        <a:avLst/>
                      </a:prstGeom>
                      <a:blipFill>
                        <a:blip r:embed="rId8"/>
                        <a:stretch>
                          <a:fillRect/>
                        </a:stretch>
                      </a:blipFill>
                      <a:ln w="6350">
                        <a:noFill/>
                      </a:ln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9" name="Text Box 13"/>
                    <p:cNvSpPr txBox="1"/>
                    <p:nvPr/>
                  </p:nvSpPr>
                  <p:spPr>
                    <a:xfrm>
                      <a:off x="2486025" y="-38100"/>
                      <a:ext cx="295275" cy="247650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</p:spPr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sz="2000" i="1" dirty="0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dirty="0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sz="2000" b="0" i="1" dirty="0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sub>
                            </m:sSub>
                          </m:oMath>
                        </m:oMathPara>
                      </a14:m>
                      <a:endParaRPr lang="en-US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9" name="Text Box 13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2486025" y="-38100"/>
                      <a:ext cx="295275" cy="247650"/>
                    </a:xfrm>
                    <a:prstGeom prst="rect">
                      <a:avLst/>
                    </a:prstGeom>
                    <a:blipFill>
                      <a:blip r:embed="rId9"/>
                      <a:stretch>
                        <a:fillRect/>
                      </a:stretch>
                    </a:blipFill>
                    <a:ln w="6350">
                      <a:noFill/>
                    </a:ln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 Box 13"/>
                <p:cNvSpPr txBox="1"/>
                <p:nvPr/>
              </p:nvSpPr>
              <p:spPr>
                <a:xfrm>
                  <a:off x="3681881" y="1385888"/>
                  <a:ext cx="407784" cy="409637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i="1" dirty="0" smtClean="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dirty="0" smtClean="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sz="2000" b="0" i="1" dirty="0" smtClean="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8" name="Text Box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81881" y="1385888"/>
                  <a:ext cx="407784" cy="409637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  <a:ln w="6350"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0" name="Straight Arrow Connector 19"/>
            <p:cNvCxnSpPr/>
            <p:nvPr/>
          </p:nvCxnSpPr>
          <p:spPr>
            <a:xfrm>
              <a:off x="3737542" y="1966654"/>
              <a:ext cx="236778" cy="15755"/>
            </a:xfrm>
            <a:prstGeom prst="straightConnector1">
              <a:avLst/>
            </a:prstGeom>
            <a:ln w="28575"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TextBox 21"/>
          <p:cNvSpPr txBox="1"/>
          <p:nvPr/>
        </p:nvSpPr>
        <p:spPr>
          <a:xfrm>
            <a:off x="459983" y="2895600"/>
            <a:ext cx="23982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1. Free-body diagrams of </a:t>
            </a:r>
            <a:r>
              <a:rPr lang="en-US" i="1" dirty="0" smtClean="0"/>
              <a:t>entire system </a:t>
            </a:r>
            <a:r>
              <a:rPr lang="en-US" dirty="0" smtClean="0"/>
              <a:t>(assume no forces in y-direction):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/>
              <p:cNvSpPr txBox="1"/>
              <p:nvPr/>
            </p:nvSpPr>
            <p:spPr>
              <a:xfrm>
                <a:off x="422975" y="4434840"/>
                <a:ext cx="225273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2. Find sum of forces (i.e.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𝑛𝑒𝑡</m:t>
                        </m:r>
                      </m:sub>
                    </m:sSub>
                  </m:oMath>
                </a14:m>
                <a:r>
                  <a:rPr lang="en-US" dirty="0" smtClean="0"/>
                  <a:t>)</a:t>
                </a:r>
                <a:endParaRPr lang="en-US" dirty="0"/>
              </a:p>
            </p:txBody>
          </p:sp>
        </mc:Choice>
        <mc:Fallback xmlns=""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975" y="4434840"/>
                <a:ext cx="2252736" cy="646331"/>
              </a:xfrm>
              <a:prstGeom prst="rect">
                <a:avLst/>
              </a:prstGeom>
              <a:blipFill>
                <a:blip r:embed="rId11"/>
                <a:stretch>
                  <a:fillRect l="-2162" t="-5660" b="-132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/>
              <p:cNvSpPr txBox="1"/>
              <p:nvPr/>
            </p:nvSpPr>
            <p:spPr>
              <a:xfrm>
                <a:off x="422975" y="5471208"/>
                <a:ext cx="2252736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3. Use Newton’s 2</a:t>
                </a:r>
                <a:r>
                  <a:rPr lang="en-US" baseline="30000" dirty="0" smtClean="0"/>
                  <a:t>nd</a:t>
                </a:r>
                <a:r>
                  <a:rPr lang="en-US" dirty="0" smtClean="0"/>
                  <a:t> law (i.e.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𝑛𝑒𝑡</m:t>
                        </m:r>
                      </m:sub>
                    </m:sSub>
                    <m:r>
                      <a:rPr lang="en-US" b="0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ma</m:t>
                    </m:r>
                  </m:oMath>
                </a14:m>
                <a:r>
                  <a:rPr lang="en-US" dirty="0" smtClean="0"/>
                  <a:t>) to find acceleration</a:t>
                </a:r>
                <a:endParaRPr lang="en-US" dirty="0"/>
              </a:p>
            </p:txBody>
          </p:sp>
        </mc:Choice>
        <mc:Fallback xmlns="">
          <p:sp>
            <p:nvSpPr>
              <p:cNvPr id="48" name="TextBox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975" y="5471208"/>
                <a:ext cx="2252736" cy="923330"/>
              </a:xfrm>
              <a:prstGeom prst="rect">
                <a:avLst/>
              </a:prstGeom>
              <a:blipFill>
                <a:blip r:embed="rId12"/>
                <a:stretch>
                  <a:fillRect l="-2162" t="-3974" b="-99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Group 2"/>
          <p:cNvGrpSpPr/>
          <p:nvPr/>
        </p:nvGrpSpPr>
        <p:grpSpPr>
          <a:xfrm>
            <a:off x="3952456" y="2960168"/>
            <a:ext cx="5402450" cy="1152926"/>
            <a:chOff x="3506030" y="2943003"/>
            <a:chExt cx="5402450" cy="1152926"/>
          </a:xfrm>
        </p:grpSpPr>
        <p:grpSp>
          <p:nvGrpSpPr>
            <p:cNvPr id="57" name="Group 56"/>
            <p:cNvGrpSpPr/>
            <p:nvPr/>
          </p:nvGrpSpPr>
          <p:grpSpPr>
            <a:xfrm>
              <a:off x="3506030" y="2943003"/>
              <a:ext cx="4962947" cy="1152926"/>
              <a:chOff x="3506030" y="2943003"/>
              <a:chExt cx="4962947" cy="1152926"/>
            </a:xfrm>
          </p:grpSpPr>
          <p:sp>
            <p:nvSpPr>
              <p:cNvPr id="56" name="Rectangle 55"/>
              <p:cNvSpPr/>
              <p:nvPr/>
            </p:nvSpPr>
            <p:spPr>
              <a:xfrm>
                <a:off x="3506030" y="2943003"/>
                <a:ext cx="4962947" cy="1152926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54" name="Group 53"/>
              <p:cNvGrpSpPr/>
              <p:nvPr/>
            </p:nvGrpSpPr>
            <p:grpSpPr>
              <a:xfrm>
                <a:off x="3652860" y="3057105"/>
                <a:ext cx="2719760" cy="888329"/>
                <a:chOff x="3652860" y="3057105"/>
                <a:chExt cx="2719760" cy="888329"/>
              </a:xfrm>
            </p:grpSpPr>
            <p:grpSp>
              <p:nvGrpSpPr>
                <p:cNvPr id="37" name="Group 36"/>
                <p:cNvGrpSpPr/>
                <p:nvPr/>
              </p:nvGrpSpPr>
              <p:grpSpPr>
                <a:xfrm>
                  <a:off x="3652860" y="3071800"/>
                  <a:ext cx="1298140" cy="873634"/>
                  <a:chOff x="3207248" y="3055665"/>
                  <a:chExt cx="1878706" cy="873634"/>
                </a:xfrm>
              </p:grpSpPr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23" name="Rectangle 22"/>
                      <p:cNvSpPr/>
                      <p:nvPr/>
                    </p:nvSpPr>
                    <p:spPr>
                      <a:xfrm>
                        <a:off x="3207248" y="3173045"/>
                        <a:ext cx="1302278" cy="756254"/>
                      </a:xfrm>
                      <a:prstGeom prst="rect">
                        <a:avLst/>
                      </a:prstGeom>
                      <a:noFill/>
                      <a:ln w="57150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>
                          <a:lnSpc>
                            <a:spcPct val="107000"/>
                          </a:lnSpc>
                          <a:spcAft>
                            <a:spcPts val="800"/>
                          </a:spcAft>
                        </a:pPr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200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3</m:t>
                                  </m:r>
                                </m:sub>
                              </m:sSub>
                            </m:oMath>
                          </m:oMathPara>
                        </a14:m>
                        <a:endParaRPr lang="en-US" sz="1400" dirty="0">
                          <a:solidFill>
                            <a:srgbClr val="FF0000"/>
                          </a:solidFill>
                          <a:ea typeface="Calibri" panose="020F0502020204030204" pitchFamily="34" charset="0"/>
                          <a:cs typeface="Times New Roman" panose="02020603050405020304" pitchFamily="18" charset="0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23" name="Rectangle 22"/>
                      <p:cNvSpPr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3207248" y="3173045"/>
                        <a:ext cx="1302278" cy="756254"/>
                      </a:xfrm>
                      <a:prstGeom prst="rect">
                        <a:avLst/>
                      </a:prstGeom>
                      <a:blipFill>
                        <a:blip r:embed="rId13"/>
                        <a:stretch>
                          <a:fillRect/>
                        </a:stretch>
                      </a:blipFill>
                      <a:ln w="57150"/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25" name="Text Box 13"/>
                      <p:cNvSpPr txBox="1"/>
                      <p:nvPr/>
                    </p:nvSpPr>
                    <p:spPr>
                      <a:xfrm>
                        <a:off x="4586683" y="3055665"/>
                        <a:ext cx="407784" cy="409637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</p:spPr>
                    <p:txBody>
                      <a:bodyPr rot="0" spcFirstLastPara="0" vert="horz" wrap="square" lIns="91440" tIns="45720" rIns="91440" bIns="4572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>
                          <a:lnSpc>
                            <a:spcPct val="107000"/>
                          </a:lnSpc>
                          <a:spcBef>
                            <a:spcPts val="0"/>
                          </a:spcBef>
                          <a:spcAft>
                            <a:spcPts val="800"/>
                          </a:spcAft>
                        </a:pPr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2000" i="1" dirty="0" smtClean="0">
                                      <a:solidFill>
                                        <a:srgbClr val="0070C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dirty="0" smtClean="0">
                                      <a:solidFill>
                                        <a:srgbClr val="0070C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2000" b="0" i="1" dirty="0" smtClean="0">
                                      <a:solidFill>
                                        <a:srgbClr val="0070C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3</m:t>
                                  </m:r>
                                </m:sub>
                              </m:sSub>
                            </m:oMath>
                          </m:oMathPara>
                        </a14:m>
                        <a:endParaRPr lang="en-US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25" name="Text Box 13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4586683" y="3055665"/>
                        <a:ext cx="407784" cy="409637"/>
                      </a:xfrm>
                      <a:prstGeom prst="rect">
                        <a:avLst/>
                      </a:prstGeom>
                      <a:blipFill>
                        <a:blip r:embed="rId14"/>
                        <a:stretch>
                          <a:fillRect r="-8696"/>
                        </a:stretch>
                      </a:blipFill>
                      <a:ln w="6350">
                        <a:noFill/>
                      </a:ln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p:cxnSp>
                <p:nvCxnSpPr>
                  <p:cNvPr id="26" name="Straight Arrow Connector 25"/>
                  <p:cNvCxnSpPr/>
                  <p:nvPr/>
                </p:nvCxnSpPr>
                <p:spPr>
                  <a:xfrm>
                    <a:off x="4524766" y="3551172"/>
                    <a:ext cx="561188" cy="3353"/>
                  </a:xfrm>
                  <a:prstGeom prst="straightConnector1">
                    <a:avLst/>
                  </a:prstGeom>
                  <a:ln w="28575">
                    <a:headEnd type="none" w="med" len="med"/>
                    <a:tailEnd type="arrow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6" name="Group 35"/>
                <p:cNvGrpSpPr/>
                <p:nvPr/>
              </p:nvGrpSpPr>
              <p:grpSpPr>
                <a:xfrm>
                  <a:off x="5041968" y="3057105"/>
                  <a:ext cx="1330652" cy="888329"/>
                  <a:chOff x="5785084" y="3077818"/>
                  <a:chExt cx="1927520" cy="888329"/>
                </a:xfrm>
              </p:grpSpPr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28" name="Rectangle 27"/>
                      <p:cNvSpPr/>
                      <p:nvPr/>
                    </p:nvSpPr>
                    <p:spPr>
                      <a:xfrm>
                        <a:off x="6410326" y="3209893"/>
                        <a:ext cx="1302278" cy="756254"/>
                      </a:xfrm>
                      <a:prstGeom prst="rect">
                        <a:avLst/>
                      </a:prstGeom>
                      <a:noFill/>
                      <a:ln w="57150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>
                          <a:lnSpc>
                            <a:spcPct val="107000"/>
                          </a:lnSpc>
                          <a:spcAft>
                            <a:spcPts val="800"/>
                          </a:spcAft>
                        </a:pPr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200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oMath>
                          </m:oMathPara>
                        </a14:m>
                        <a:endParaRPr lang="en-US" sz="1400" dirty="0">
                          <a:solidFill>
                            <a:srgbClr val="FF0000"/>
                          </a:solidFill>
                          <a:ea typeface="Calibri" panose="020F0502020204030204" pitchFamily="34" charset="0"/>
                          <a:cs typeface="Times New Roman" panose="02020603050405020304" pitchFamily="18" charset="0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28" name="Rectangle 27"/>
                      <p:cNvSpPr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6410326" y="3209893"/>
                        <a:ext cx="1302278" cy="756254"/>
                      </a:xfrm>
                      <a:prstGeom prst="rect">
                        <a:avLst/>
                      </a:prstGeom>
                      <a:blipFill>
                        <a:blip r:embed="rId15"/>
                        <a:stretch>
                          <a:fillRect/>
                        </a:stretch>
                      </a:blipFill>
                      <a:ln w="57150"/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p:cxnSp>
                <p:nvCxnSpPr>
                  <p:cNvPr id="34" name="Straight Arrow Connector 33"/>
                  <p:cNvCxnSpPr/>
                  <p:nvPr/>
                </p:nvCxnSpPr>
                <p:spPr>
                  <a:xfrm flipH="1">
                    <a:off x="5840473" y="3595555"/>
                    <a:ext cx="561188" cy="3353"/>
                  </a:xfrm>
                  <a:prstGeom prst="straightConnector1">
                    <a:avLst/>
                  </a:prstGeom>
                  <a:ln w="28575">
                    <a:headEnd type="none" w="med" len="med"/>
                    <a:tailEnd type="arrow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35" name="Text Box 13"/>
                      <p:cNvSpPr txBox="1"/>
                      <p:nvPr/>
                    </p:nvSpPr>
                    <p:spPr>
                      <a:xfrm>
                        <a:off x="5785084" y="3077818"/>
                        <a:ext cx="407784" cy="409637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</p:spPr>
                    <p:txBody>
                      <a:bodyPr rot="0" spcFirstLastPara="0" vert="horz" wrap="square" lIns="91440" tIns="45720" rIns="91440" bIns="4572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>
                          <a:lnSpc>
                            <a:spcPct val="107000"/>
                          </a:lnSpc>
                          <a:spcBef>
                            <a:spcPts val="0"/>
                          </a:spcBef>
                          <a:spcAft>
                            <a:spcPts val="800"/>
                          </a:spcAft>
                        </a:pPr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2000" i="1" dirty="0" smtClean="0">
                                      <a:solidFill>
                                        <a:srgbClr val="0070C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dirty="0" smtClean="0">
                                      <a:solidFill>
                                        <a:srgbClr val="0070C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2000" b="0" i="1" dirty="0" smtClean="0">
                                      <a:solidFill>
                                        <a:srgbClr val="0070C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3</m:t>
                                  </m:r>
                                </m:sub>
                              </m:sSub>
                            </m:oMath>
                          </m:oMathPara>
                        </a14:m>
                        <a:endParaRPr lang="en-US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35" name="Text Box 13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5785084" y="3077818"/>
                        <a:ext cx="407784" cy="409637"/>
                      </a:xfrm>
                      <a:prstGeom prst="rect">
                        <a:avLst/>
                      </a:prstGeom>
                      <a:blipFill>
                        <a:blip r:embed="rId16"/>
                        <a:stretch>
                          <a:fillRect r="-8511"/>
                        </a:stretch>
                      </a:blipFill>
                      <a:ln w="6350">
                        <a:noFill/>
                      </a:ln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</p:grpSp>
        </p:grpSp>
        <p:grpSp>
          <p:nvGrpSpPr>
            <p:cNvPr id="60" name="Group 59"/>
            <p:cNvGrpSpPr/>
            <p:nvPr/>
          </p:nvGrpSpPr>
          <p:grpSpPr>
            <a:xfrm>
              <a:off x="6393242" y="3053821"/>
              <a:ext cx="2515238" cy="888329"/>
              <a:chOff x="4563231" y="3057105"/>
              <a:chExt cx="2515238" cy="888329"/>
            </a:xfrm>
          </p:grpSpPr>
          <p:grpSp>
            <p:nvGrpSpPr>
              <p:cNvPr id="61" name="Group 60"/>
              <p:cNvGrpSpPr/>
              <p:nvPr/>
            </p:nvGrpSpPr>
            <p:grpSpPr>
              <a:xfrm>
                <a:off x="4563231" y="3071800"/>
                <a:ext cx="387767" cy="498860"/>
                <a:chOff x="4524766" y="3055665"/>
                <a:chExt cx="561188" cy="498860"/>
              </a:xfrm>
            </p:grpSpPr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69" name="Text Box 13"/>
                    <p:cNvSpPr txBox="1"/>
                    <p:nvPr/>
                  </p:nvSpPr>
                  <p:spPr>
                    <a:xfrm>
                      <a:off x="4586683" y="3055665"/>
                      <a:ext cx="407784" cy="409637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</p:spPr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sz="2000" i="1" dirty="0" smtClean="0">
                                    <a:solidFill>
                                      <a:srgbClr val="0070C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dirty="0" smtClean="0">
                                    <a:solidFill>
                                      <a:srgbClr val="0070C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sz="2000" b="0" i="1" dirty="0" smtClean="0">
                                    <a:solidFill>
                                      <a:srgbClr val="0070C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sub>
                            </m:sSub>
                          </m:oMath>
                        </m:oMathPara>
                      </a14:m>
                      <a:endParaRPr lang="en-US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69" name="Text Box 13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4586683" y="3055665"/>
                      <a:ext cx="407784" cy="409637"/>
                    </a:xfrm>
                    <a:prstGeom prst="rect">
                      <a:avLst/>
                    </a:prstGeom>
                    <a:blipFill>
                      <a:blip r:embed="rId17"/>
                      <a:stretch>
                        <a:fillRect r="-10870"/>
                      </a:stretch>
                    </a:blipFill>
                    <a:ln w="6350">
                      <a:noFill/>
                    </a:ln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cxnSp>
              <p:nvCxnSpPr>
                <p:cNvPr id="70" name="Straight Arrow Connector 69"/>
                <p:cNvCxnSpPr/>
                <p:nvPr/>
              </p:nvCxnSpPr>
              <p:spPr>
                <a:xfrm>
                  <a:off x="4524766" y="3551172"/>
                  <a:ext cx="561188" cy="3353"/>
                </a:xfrm>
                <a:prstGeom prst="straightConnector1">
                  <a:avLst/>
                </a:prstGeom>
                <a:ln w="28575"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2" name="Group 61"/>
              <p:cNvGrpSpPr/>
              <p:nvPr/>
            </p:nvGrpSpPr>
            <p:grpSpPr>
              <a:xfrm>
                <a:off x="5041968" y="3057105"/>
                <a:ext cx="2036501" cy="888329"/>
                <a:chOff x="5785084" y="3077818"/>
                <a:chExt cx="2949980" cy="888329"/>
              </a:xfrm>
            </p:grpSpPr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63" name="Rectangle 62"/>
                    <p:cNvSpPr/>
                    <p:nvPr/>
                  </p:nvSpPr>
                  <p:spPr>
                    <a:xfrm>
                      <a:off x="6410326" y="3209893"/>
                      <a:ext cx="1302278" cy="756254"/>
                    </a:xfrm>
                    <a:prstGeom prst="rect">
                      <a:avLst/>
                    </a:prstGeom>
                    <a:noFill/>
                    <a:ln w="57150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sz="200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1</m:t>
                                </m:r>
                              </m:sub>
                            </m:sSub>
                          </m:oMath>
                        </m:oMathPara>
                      </a14:m>
                      <a:endParaRPr lang="en-US" sz="1400" dirty="0">
                        <a:solidFill>
                          <a:srgbClr val="FF0000"/>
                        </a:solidFill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63" name="Rectangle 62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6410326" y="3209893"/>
                      <a:ext cx="1302278" cy="756254"/>
                    </a:xfrm>
                    <a:prstGeom prst="rect">
                      <a:avLst/>
                    </a:prstGeom>
                    <a:blipFill>
                      <a:blip r:embed="rId18"/>
                      <a:stretch>
                        <a:fillRect/>
                      </a:stretch>
                    </a:blipFill>
                    <a:ln w="57150"/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64" name="Text Box 13"/>
                    <p:cNvSpPr txBox="1"/>
                    <p:nvPr/>
                  </p:nvSpPr>
                  <p:spPr>
                    <a:xfrm>
                      <a:off x="8327280" y="3131241"/>
                      <a:ext cx="407784" cy="409637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</p:spPr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sz="2000" i="1" dirty="0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dirty="0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sz="2000" b="0" i="1" dirty="0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1</m:t>
                                </m:r>
                              </m:sub>
                            </m:sSub>
                          </m:oMath>
                        </m:oMathPara>
                      </a14:m>
                      <a:endParaRPr lang="en-US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64" name="Text Box 13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8327280" y="3131241"/>
                      <a:ext cx="407784" cy="409637"/>
                    </a:xfrm>
                    <a:prstGeom prst="rect">
                      <a:avLst/>
                    </a:prstGeom>
                    <a:blipFill>
                      <a:blip r:embed="rId19"/>
                      <a:stretch>
                        <a:fillRect r="-8511"/>
                      </a:stretch>
                    </a:blipFill>
                    <a:ln w="6350">
                      <a:noFill/>
                    </a:ln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cxnSp>
              <p:nvCxnSpPr>
                <p:cNvPr id="65" name="Straight Arrow Connector 64"/>
                <p:cNvCxnSpPr/>
                <p:nvPr/>
              </p:nvCxnSpPr>
              <p:spPr>
                <a:xfrm flipV="1">
                  <a:off x="7727844" y="3610663"/>
                  <a:ext cx="982587" cy="0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Straight Arrow Connector 65"/>
                <p:cNvCxnSpPr/>
                <p:nvPr/>
              </p:nvCxnSpPr>
              <p:spPr>
                <a:xfrm flipH="1">
                  <a:off x="5840473" y="3595555"/>
                  <a:ext cx="561188" cy="3353"/>
                </a:xfrm>
                <a:prstGeom prst="straightConnector1">
                  <a:avLst/>
                </a:prstGeom>
                <a:ln w="28575"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67" name="Text Box 13"/>
                    <p:cNvSpPr txBox="1"/>
                    <p:nvPr/>
                  </p:nvSpPr>
                  <p:spPr>
                    <a:xfrm>
                      <a:off x="5785084" y="3077818"/>
                      <a:ext cx="407784" cy="409637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</p:spPr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sz="2000" i="1" dirty="0" smtClean="0">
                                    <a:solidFill>
                                      <a:srgbClr val="0070C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dirty="0" smtClean="0">
                                    <a:solidFill>
                                      <a:srgbClr val="0070C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sz="2000" b="0" i="1" dirty="0" smtClean="0">
                                    <a:solidFill>
                                      <a:srgbClr val="0070C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sub>
                            </m:sSub>
                          </m:oMath>
                        </m:oMathPara>
                      </a14:m>
                      <a:endParaRPr lang="en-US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67" name="Text Box 13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5785084" y="3077818"/>
                      <a:ext cx="407784" cy="409637"/>
                    </a:xfrm>
                    <a:prstGeom prst="rect">
                      <a:avLst/>
                    </a:prstGeom>
                    <a:blipFill>
                      <a:blip r:embed="rId20"/>
                      <a:stretch>
                        <a:fillRect r="-8696"/>
                      </a:stretch>
                    </a:blipFill>
                    <a:ln w="6350">
                      <a:noFill/>
                    </a:ln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5" name="TextBox 74"/>
              <p:cNvSpPr txBox="1"/>
              <p:nvPr/>
            </p:nvSpPr>
            <p:spPr>
              <a:xfrm>
                <a:off x="4402782" y="4602978"/>
                <a:ext cx="451262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  <m:t>𝑛𝑒𝑡</m:t>
                          </m:r>
                        </m:sub>
                      </m:sSub>
                      <m:r>
                        <a:rPr lang="en-US" sz="2000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dirty="0" smtClean="0">
                              <a:latin typeface="Cambria Math" panose="02040503050406030204" pitchFamily="18" charset="0"/>
                            </a:rPr>
                            <m:t>T</m:t>
                          </m:r>
                        </m:e>
                        <m:sub>
                          <m:r>
                            <a:rPr lang="en-US" sz="2000" b="0" i="0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000" b="0" i="0" dirty="0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000" b="0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T</m:t>
                          </m:r>
                        </m:e>
                        <m:sub>
                          <m:r>
                            <a:rPr lang="en-US" sz="2000" b="0" i="0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sz="2000" b="0" i="0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000" b="0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T</m:t>
                          </m:r>
                        </m:e>
                        <m:sub>
                          <m:r>
                            <a:rPr lang="en-US" sz="2000" b="0" i="0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sz="2000" b="0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000" i="1" dirty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dirty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T</m:t>
                          </m:r>
                        </m:e>
                        <m:sub>
                          <m:r>
                            <a:rPr lang="en-US" sz="2000" dirty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000" dirty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000" i="1" dirty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dirty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T</m:t>
                          </m:r>
                        </m:e>
                        <m:sub>
                          <m:r>
                            <a:rPr lang="en-US" sz="2000" dirty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000" b="0" i="0" dirty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dirty="0" smtClean="0">
                              <a:latin typeface="Cambria Math" panose="02040503050406030204" pitchFamily="18" charset="0"/>
                            </a:rPr>
                            <m:t>T</m:t>
                          </m:r>
                        </m:e>
                        <m:sub>
                          <m:r>
                            <a:rPr lang="en-US" sz="2000" b="0" i="0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75" name="TextBox 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02782" y="4602978"/>
                <a:ext cx="4512621" cy="400110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6" name="TextBox 75"/>
              <p:cNvSpPr txBox="1"/>
              <p:nvPr/>
            </p:nvSpPr>
            <p:spPr>
              <a:xfrm>
                <a:off x="4389313" y="5492972"/>
                <a:ext cx="4436421" cy="11821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  <m:t>𝑛𝑒𝑡</m:t>
                          </m:r>
                        </m:sub>
                      </m:sSub>
                      <m:r>
                        <a:rPr lang="en-US" sz="2000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dirty="0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000" b="0" i="1" dirty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20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dirty="0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000" b="0" i="1" dirty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20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dirty="0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000" b="0" i="1" dirty="0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e>
                      </m:d>
                      <m:r>
                        <a:rPr lang="en-US" sz="2000" b="0" i="1" dirty="0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sz="2000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2000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2000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⇒  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76" name="TextBox 7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89313" y="5492972"/>
                <a:ext cx="4436421" cy="1182118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40292842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44" grpId="0"/>
      <p:bldP spid="48" grpId="0"/>
      <p:bldP spid="75" grpId="0"/>
      <p:bldP spid="76" grpId="0"/>
    </p:bldLst>
  </p:timing>
  <p:extLst mod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3" name="Rectangle 5"/>
          <p:cNvSpPr>
            <a:spLocks/>
          </p:cNvSpPr>
          <p:nvPr/>
        </p:nvSpPr>
        <p:spPr bwMode="auto">
          <a:xfrm>
            <a:off x="826770" y="495428"/>
            <a:ext cx="6085474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Ropes and Pulleys (Atwood’s machine)</a:t>
            </a:r>
          </a:p>
        </p:txBody>
      </p:sp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2413194" y="1779164"/>
            <a:ext cx="2057392" cy="2513553"/>
            <a:chOff x="0" y="0"/>
            <a:chExt cx="1600200" cy="2135504"/>
          </a:xfrm>
        </p:grpSpPr>
        <p:grpSp>
          <p:nvGrpSpPr>
            <p:cNvPr id="7" name="Group 6"/>
            <p:cNvGrpSpPr>
              <a:grpSpLocks/>
            </p:cNvGrpSpPr>
            <p:nvPr/>
          </p:nvGrpSpPr>
          <p:grpSpPr bwMode="auto">
            <a:xfrm>
              <a:off x="0" y="0"/>
              <a:ext cx="1600200" cy="2135504"/>
              <a:chOff x="0" y="0"/>
              <a:chExt cx="1600200" cy="2135504"/>
            </a:xfrm>
          </p:grpSpPr>
          <p:grpSp>
            <p:nvGrpSpPr>
              <p:cNvPr id="9" name="Group 8"/>
              <p:cNvGrpSpPr>
                <a:grpSpLocks/>
              </p:cNvGrpSpPr>
              <p:nvPr/>
            </p:nvGrpSpPr>
            <p:grpSpPr bwMode="auto">
              <a:xfrm>
                <a:off x="0" y="0"/>
                <a:ext cx="1600200" cy="323850"/>
                <a:chOff x="0" y="0"/>
                <a:chExt cx="1971675" cy="257175"/>
              </a:xfrm>
            </p:grpSpPr>
            <p:sp>
              <p:nvSpPr>
                <p:cNvPr id="20" name="Rectangle 19"/>
                <p:cNvSpPr/>
                <p:nvPr/>
              </p:nvSpPr>
              <p:spPr>
                <a:xfrm>
                  <a:off x="0" y="365"/>
                  <a:ext cx="1971683" cy="257053"/>
                </a:xfrm>
                <a:prstGeom prst="rect">
                  <a:avLst/>
                </a:prstGeom>
                <a:pattFill prst="lgConfetti">
                  <a:fgClr>
                    <a:schemeClr val="accent1"/>
                  </a:fgClr>
                  <a:bgClr>
                    <a:schemeClr val="bg1"/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cxnSp>
              <p:nvCxnSpPr>
                <p:cNvPr id="21" name="Straight Connector 20"/>
                <p:cNvCxnSpPr/>
                <p:nvPr/>
              </p:nvCxnSpPr>
              <p:spPr>
                <a:xfrm>
                  <a:off x="0" y="257418"/>
                  <a:ext cx="1971683" cy="0"/>
                </a:xfrm>
                <a:prstGeom prst="line">
                  <a:avLst/>
                </a:prstGeom>
                <a:ln w="317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0" name="Straight Connector 9"/>
              <p:cNvCxnSpPr/>
              <p:nvPr/>
            </p:nvCxnSpPr>
            <p:spPr>
              <a:xfrm flipV="1">
                <a:off x="1056926" y="877136"/>
                <a:ext cx="0" cy="598837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 flipV="1">
                <a:off x="553158" y="924342"/>
                <a:ext cx="8643" cy="1002108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2" name="Group 11"/>
              <p:cNvGrpSpPr>
                <a:grpSpLocks/>
              </p:cNvGrpSpPr>
              <p:nvPr/>
            </p:nvGrpSpPr>
            <p:grpSpPr bwMode="auto">
              <a:xfrm>
                <a:off x="523875" y="647700"/>
                <a:ext cx="552450" cy="544984"/>
                <a:chOff x="0" y="0"/>
                <a:chExt cx="2305050" cy="2305050"/>
              </a:xfrm>
            </p:grpSpPr>
            <p:sp>
              <p:nvSpPr>
                <p:cNvPr id="17" name="Oval 16"/>
                <p:cNvSpPr/>
                <p:nvPr/>
              </p:nvSpPr>
              <p:spPr>
                <a:xfrm>
                  <a:off x="-1464" y="640"/>
                  <a:ext cx="2308003" cy="2304644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8488C4"/>
                    </a:gs>
                    <a:gs pos="53000">
                      <a:srgbClr val="D4DEFF"/>
                    </a:gs>
                    <a:gs pos="83000">
                      <a:srgbClr val="D4DEFF"/>
                    </a:gs>
                    <a:gs pos="100000">
                      <a:srgbClr val="96AB94"/>
                    </a:gs>
                  </a:gsLst>
                  <a:lin ang="13500000" scaled="1"/>
                  <a:tileRect/>
                </a:gradFill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8" name="Oval 17"/>
                <p:cNvSpPr/>
                <p:nvPr/>
              </p:nvSpPr>
              <p:spPr>
                <a:xfrm>
                  <a:off x="142787" y="200301"/>
                  <a:ext cx="1998896" cy="193384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8488C4"/>
                    </a:gs>
                    <a:gs pos="53000">
                      <a:srgbClr val="D4DEFF"/>
                    </a:gs>
                    <a:gs pos="83000">
                      <a:srgbClr val="D4DEFF"/>
                    </a:gs>
                    <a:gs pos="100000">
                      <a:srgbClr val="96AB94"/>
                    </a:gs>
                  </a:gsLst>
                  <a:lin ang="2700000" scaled="1"/>
                  <a:tileRect/>
                </a:gradFill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9" name="Oval 18"/>
                <p:cNvSpPr/>
                <p:nvPr/>
              </p:nvSpPr>
              <p:spPr>
                <a:xfrm>
                  <a:off x="931009" y="941895"/>
                  <a:ext cx="546090" cy="530523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8488C4"/>
                    </a:gs>
                    <a:gs pos="53000">
                      <a:srgbClr val="D4DEFF"/>
                    </a:gs>
                    <a:gs pos="83000">
                      <a:srgbClr val="D4DEFF"/>
                    </a:gs>
                    <a:gs pos="100000">
                      <a:srgbClr val="96AB94"/>
                    </a:gs>
                  </a:gsLst>
                  <a:lin ang="13500000" scaled="1"/>
                  <a:tileRect/>
                </a:gradFill>
                <a:ln w="12700">
                  <a:solidFill>
                    <a:schemeClr val="bg1">
                      <a:lumMod val="50000"/>
                      <a:alpha val="58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cxnSp>
            <p:nvCxnSpPr>
              <p:cNvPr id="13" name="Straight Connector 12"/>
              <p:cNvCxnSpPr/>
              <p:nvPr/>
            </p:nvCxnSpPr>
            <p:spPr>
              <a:xfrm flipV="1">
                <a:off x="809981" y="324155"/>
                <a:ext cx="0" cy="600186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Trapezoid 13"/>
              <p:cNvSpPr/>
              <p:nvPr/>
            </p:nvSpPr>
            <p:spPr>
              <a:xfrm>
                <a:off x="971550" y="1476375"/>
                <a:ext cx="190500" cy="203835"/>
              </a:xfrm>
              <a:prstGeom prst="trapezoid">
                <a:avLst/>
              </a:prstGeom>
              <a:gradFill flip="none" rotWithShape="1">
                <a:gsLst>
                  <a:gs pos="0">
                    <a:srgbClr val="FFFFFF"/>
                  </a:gs>
                  <a:gs pos="0">
                    <a:srgbClr val="E6E6E6"/>
                  </a:gs>
                  <a:gs pos="14000">
                    <a:srgbClr val="7D8496"/>
                  </a:gs>
                  <a:gs pos="87000">
                    <a:srgbClr val="E6E6E6"/>
                  </a:gs>
                </a:gsLst>
                <a:lin ang="13500000" scaled="1"/>
                <a:tileRect/>
              </a:gradFill>
              <a:ln w="6350">
                <a:solidFill>
                  <a:schemeClr val="bg1">
                    <a:lumMod val="6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5" name="Text Box 15"/>
              <p:cNvSpPr txBox="1"/>
              <p:nvPr/>
            </p:nvSpPr>
            <p:spPr>
              <a:xfrm>
                <a:off x="17286" y="1877896"/>
                <a:ext cx="535872" cy="257608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fontAlgn="auto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defRPr/>
                </a:pPr>
                <a:r>
                  <a:rPr lang="en-US" sz="1100" dirty="0">
                    <a:ea typeface="Calibri"/>
                    <a:cs typeface="Times New Roman"/>
                  </a:rPr>
                  <a:t>20 kg</a:t>
                </a:r>
              </a:p>
            </p:txBody>
          </p:sp>
          <p:sp>
            <p:nvSpPr>
              <p:cNvPr id="16" name="Text Box 16"/>
              <p:cNvSpPr txBox="1"/>
              <p:nvPr/>
            </p:nvSpPr>
            <p:spPr>
              <a:xfrm>
                <a:off x="876656" y="1658053"/>
                <a:ext cx="629711" cy="436989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fontAlgn="auto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defRPr/>
                </a:pPr>
                <a:r>
                  <a:rPr lang="en-US" sz="1100" dirty="0">
                    <a:ea typeface="Calibri"/>
                    <a:cs typeface="Times New Roman"/>
                  </a:rPr>
                  <a:t>10 kg</a:t>
                </a:r>
              </a:p>
            </p:txBody>
          </p:sp>
        </p:grpSp>
        <p:sp>
          <p:nvSpPr>
            <p:cNvPr id="8" name="Trapezoid 7"/>
            <p:cNvSpPr/>
            <p:nvPr/>
          </p:nvSpPr>
          <p:spPr>
            <a:xfrm>
              <a:off x="435922" y="1925954"/>
              <a:ext cx="233244" cy="209550"/>
            </a:xfrm>
            <a:prstGeom prst="trapezoid">
              <a:avLst/>
            </a:prstGeom>
            <a:gradFill flip="none" rotWithShape="1">
              <a:gsLst>
                <a:gs pos="0">
                  <a:srgbClr val="FFFFFF"/>
                </a:gs>
                <a:gs pos="0">
                  <a:srgbClr val="E6E6E6"/>
                </a:gs>
                <a:gs pos="14000">
                  <a:srgbClr val="7D8496"/>
                </a:gs>
                <a:gs pos="87000">
                  <a:srgbClr val="E6E6E6"/>
                </a:gs>
              </a:gsLst>
              <a:lin ang="13500000" scaled="1"/>
              <a:tileRect/>
            </a:gradFill>
            <a:ln w="6350">
              <a:solidFill>
                <a:schemeClr val="bg1">
                  <a:lumMod val="65000"/>
                </a:schemeClr>
              </a:solidFill>
            </a:ln>
            <a:scene3d>
              <a:camera prst="orthographicFront"/>
              <a:lightRig rig="threePt" dir="t"/>
            </a:scene3d>
            <a:sp3d extrusionH="76200" contourW="12700">
              <a:bevelT prst="angle"/>
              <a:bevelB w="139700" h="139700" prst="divot"/>
              <a:extrusionClr>
                <a:schemeClr val="bg1">
                  <a:lumMod val="75000"/>
                </a:schemeClr>
              </a:extrusionClr>
              <a:contourClr>
                <a:schemeClr val="bg1">
                  <a:lumMod val="75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2" name="TextBox 22"/>
          <p:cNvSpPr txBox="1">
            <a:spLocks noChangeArrowheads="1"/>
          </p:cNvSpPr>
          <p:nvPr/>
        </p:nvSpPr>
        <p:spPr bwMode="auto">
          <a:xfrm>
            <a:off x="5216933" y="1646886"/>
            <a:ext cx="6413789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Two masses hang over a pulley by means of a massless rope.  Determine the motion of the system.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7028189" y="2724525"/>
            <a:ext cx="3667197" cy="2210594"/>
            <a:chOff x="7028189" y="2724525"/>
            <a:chExt cx="3667197" cy="2210594"/>
          </a:xfrm>
        </p:grpSpPr>
        <p:grpSp>
          <p:nvGrpSpPr>
            <p:cNvPr id="42" name="Group 24"/>
            <p:cNvGrpSpPr>
              <a:grpSpLocks/>
            </p:cNvGrpSpPr>
            <p:nvPr/>
          </p:nvGrpSpPr>
          <p:grpSpPr bwMode="auto">
            <a:xfrm>
              <a:off x="9399986" y="2787232"/>
              <a:ext cx="1295400" cy="2147887"/>
              <a:chOff x="7467600" y="3338759"/>
              <a:chExt cx="1295400" cy="2147641"/>
            </a:xfrm>
          </p:grpSpPr>
          <p:grpSp>
            <p:nvGrpSpPr>
              <p:cNvPr id="45" name="Group 19"/>
              <p:cNvGrpSpPr>
                <a:grpSpLocks/>
              </p:cNvGrpSpPr>
              <p:nvPr/>
            </p:nvGrpSpPr>
            <p:grpSpPr bwMode="auto">
              <a:xfrm>
                <a:off x="7467600" y="3338759"/>
                <a:ext cx="544960" cy="2147641"/>
                <a:chOff x="7467600" y="3338759"/>
                <a:chExt cx="544960" cy="2147641"/>
              </a:xfrm>
            </p:grpSpPr>
            <p:sp>
              <p:nvSpPr>
                <p:cNvPr id="47" name="Trapezoid 46"/>
                <p:cNvSpPr/>
                <p:nvPr/>
              </p:nvSpPr>
              <p:spPr bwMode="auto">
                <a:xfrm>
                  <a:off x="7467600" y="4267200"/>
                  <a:ext cx="544960" cy="533400"/>
                </a:xfrm>
                <a:prstGeom prst="trapezoid">
                  <a:avLst/>
                </a:prstGeom>
                <a:gradFill flip="none" rotWithShape="1">
                  <a:gsLst>
                    <a:gs pos="0">
                      <a:srgbClr val="FFFFFF"/>
                    </a:gs>
                    <a:gs pos="0">
                      <a:srgbClr val="E6E6E6"/>
                    </a:gs>
                    <a:gs pos="14000">
                      <a:srgbClr val="7D8496"/>
                    </a:gs>
                    <a:gs pos="87000">
                      <a:srgbClr val="E6E6E6"/>
                    </a:gs>
                  </a:gsLst>
                  <a:lin ang="13500000" scaled="1"/>
                  <a:tileRect/>
                </a:gradFill>
                <a:ln w="6350">
                  <a:solidFill>
                    <a:schemeClr val="bg1">
                      <a:lumMod val="6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 prst="angle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cxnSp>
              <p:nvCxnSpPr>
                <p:cNvPr id="48" name="Straight Arrow Connector 47"/>
                <p:cNvCxnSpPr/>
                <p:nvPr/>
              </p:nvCxnSpPr>
              <p:spPr>
                <a:xfrm flipV="1">
                  <a:off x="7740650" y="3338759"/>
                  <a:ext cx="0" cy="928581"/>
                </a:xfrm>
                <a:prstGeom prst="straightConnector1">
                  <a:avLst/>
                </a:prstGeom>
                <a:ln w="25400">
                  <a:solidFill>
                    <a:srgbClr val="FF0066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Straight Arrow Connector 48"/>
                <p:cNvCxnSpPr/>
                <p:nvPr/>
              </p:nvCxnSpPr>
              <p:spPr>
                <a:xfrm>
                  <a:off x="7737475" y="4784805"/>
                  <a:ext cx="3175" cy="701595"/>
                </a:xfrm>
                <a:prstGeom prst="straightConnector1">
                  <a:avLst/>
                </a:prstGeom>
                <a:ln w="25400">
                  <a:solidFill>
                    <a:srgbClr val="FF0066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6" name="Text Box 16"/>
              <p:cNvSpPr txBox="1"/>
              <p:nvPr/>
            </p:nvSpPr>
            <p:spPr bwMode="auto">
              <a:xfrm>
                <a:off x="7953375" y="4349880"/>
                <a:ext cx="809625" cy="514291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fontAlgn="auto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defRPr/>
                </a:pPr>
                <a:r>
                  <a:rPr lang="en-US" sz="1100" dirty="0">
                    <a:ea typeface="Calibri"/>
                    <a:cs typeface="Times New Roman"/>
                  </a:rPr>
                  <a:t>10 kg</a:t>
                </a:r>
              </a:p>
            </p:txBody>
          </p:sp>
        </p:grpSp>
        <p:grpSp>
          <p:nvGrpSpPr>
            <p:cNvPr id="51" name="Group 24"/>
            <p:cNvGrpSpPr>
              <a:grpSpLocks/>
            </p:cNvGrpSpPr>
            <p:nvPr/>
          </p:nvGrpSpPr>
          <p:grpSpPr bwMode="auto">
            <a:xfrm>
              <a:off x="7028189" y="2724525"/>
              <a:ext cx="1295400" cy="2147887"/>
              <a:chOff x="7467600" y="3338759"/>
              <a:chExt cx="1295400" cy="2147641"/>
            </a:xfrm>
          </p:grpSpPr>
          <p:grpSp>
            <p:nvGrpSpPr>
              <p:cNvPr id="54" name="Group 19"/>
              <p:cNvGrpSpPr>
                <a:grpSpLocks/>
              </p:cNvGrpSpPr>
              <p:nvPr/>
            </p:nvGrpSpPr>
            <p:grpSpPr bwMode="auto">
              <a:xfrm>
                <a:off x="7467600" y="3338759"/>
                <a:ext cx="544960" cy="2147641"/>
                <a:chOff x="7467600" y="3338759"/>
                <a:chExt cx="544960" cy="2147641"/>
              </a:xfrm>
            </p:grpSpPr>
            <p:sp>
              <p:nvSpPr>
                <p:cNvPr id="56" name="Trapezoid 55"/>
                <p:cNvSpPr/>
                <p:nvPr/>
              </p:nvSpPr>
              <p:spPr bwMode="auto">
                <a:xfrm>
                  <a:off x="7467600" y="4267200"/>
                  <a:ext cx="544960" cy="533400"/>
                </a:xfrm>
                <a:prstGeom prst="trapezoid">
                  <a:avLst/>
                </a:prstGeom>
                <a:gradFill flip="none" rotWithShape="1">
                  <a:gsLst>
                    <a:gs pos="0">
                      <a:srgbClr val="FFFFFF"/>
                    </a:gs>
                    <a:gs pos="0">
                      <a:srgbClr val="E6E6E6"/>
                    </a:gs>
                    <a:gs pos="14000">
                      <a:srgbClr val="7D8496"/>
                    </a:gs>
                    <a:gs pos="87000">
                      <a:srgbClr val="E6E6E6"/>
                    </a:gs>
                  </a:gsLst>
                  <a:lin ang="13500000" scaled="1"/>
                  <a:tileRect/>
                </a:gradFill>
                <a:ln w="6350">
                  <a:solidFill>
                    <a:schemeClr val="bg1">
                      <a:lumMod val="6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 prst="angle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cxnSp>
              <p:nvCxnSpPr>
                <p:cNvPr id="57" name="Straight Arrow Connector 56"/>
                <p:cNvCxnSpPr/>
                <p:nvPr/>
              </p:nvCxnSpPr>
              <p:spPr>
                <a:xfrm flipV="1">
                  <a:off x="7740650" y="3338759"/>
                  <a:ext cx="0" cy="928581"/>
                </a:xfrm>
                <a:prstGeom prst="straightConnector1">
                  <a:avLst/>
                </a:prstGeom>
                <a:ln w="25400">
                  <a:solidFill>
                    <a:srgbClr val="FF0066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Arrow Connector 57"/>
                <p:cNvCxnSpPr/>
                <p:nvPr/>
              </p:nvCxnSpPr>
              <p:spPr>
                <a:xfrm>
                  <a:off x="7737475" y="4784805"/>
                  <a:ext cx="3175" cy="701595"/>
                </a:xfrm>
                <a:prstGeom prst="straightConnector1">
                  <a:avLst/>
                </a:prstGeom>
                <a:ln w="25400">
                  <a:solidFill>
                    <a:srgbClr val="FF0066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5" name="Text Box 16"/>
              <p:cNvSpPr txBox="1"/>
              <p:nvPr/>
            </p:nvSpPr>
            <p:spPr bwMode="auto">
              <a:xfrm>
                <a:off x="7953375" y="4349880"/>
                <a:ext cx="809625" cy="514291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fontAlgn="auto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defRPr/>
                </a:pPr>
                <a:r>
                  <a:rPr lang="en-US" sz="1100" dirty="0">
                    <a:ea typeface="Calibri"/>
                    <a:cs typeface="Times New Roman"/>
                  </a:rPr>
                  <a:t>20 kg</a:t>
                </a: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2" name="TextBox 25"/>
                <p:cNvSpPr txBox="1">
                  <a:spLocks noChangeArrowheads="1"/>
                </p:cNvSpPr>
                <p:nvPr/>
              </p:nvSpPr>
              <p:spPr bwMode="auto">
                <a:xfrm>
                  <a:off x="7300669" y="3065630"/>
                  <a:ext cx="581025" cy="4029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altLang="en-US" sz="1800" b="1" i="1" dirty="0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sz="1800" b="1" i="1" dirty="0" smtClean="0">
                                <a:latin typeface="Cambria Math" panose="02040503050406030204" pitchFamily="18" charset="0"/>
                              </a:rPr>
                              <m:t>𝑻</m:t>
                            </m:r>
                          </m:e>
                        </m:acc>
                      </m:oMath>
                    </m:oMathPara>
                  </a14:m>
                  <a:endParaRPr lang="en-US" altLang="en-US" sz="1800" b="1" dirty="0"/>
                </a:p>
              </p:txBody>
            </p:sp>
          </mc:Choice>
          <mc:Fallback xmlns="">
            <p:sp>
              <p:nvSpPr>
                <p:cNvPr id="52" name="TextBox 2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300669" y="3065630"/>
                  <a:ext cx="581025" cy="402931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3" name="TextBox 35"/>
                <p:cNvSpPr txBox="1">
                  <a:spLocks noChangeArrowheads="1"/>
                </p:cNvSpPr>
                <p:nvPr/>
              </p:nvSpPr>
              <p:spPr bwMode="auto">
                <a:xfrm>
                  <a:off x="7264156" y="4337165"/>
                  <a:ext cx="581025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altLang="en-US" sz="1800" b="1" i="1" dirty="0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sz="1800" b="1" i="1" dirty="0" smtClean="0">
                                <a:latin typeface="Cambria Math" panose="02040503050406030204" pitchFamily="18" charset="0"/>
                              </a:rPr>
                              <m:t>𝒘</m:t>
                            </m:r>
                            <m:r>
                              <a:rPr lang="en-US" altLang="en-US" sz="1800" b="1" i="1" baseline="-25000" dirty="0" smtClean="0">
                                <a:latin typeface="Cambria Math" panose="02040503050406030204" pitchFamily="18" charset="0"/>
                              </a:rPr>
                              <m:t>𝟐𝟎</m:t>
                            </m:r>
                          </m:e>
                        </m:acc>
                      </m:oMath>
                    </m:oMathPara>
                  </a14:m>
                  <a:endParaRPr lang="en-US" altLang="en-US" sz="1800" b="1" dirty="0"/>
                </a:p>
              </p:txBody>
            </p:sp>
          </mc:Choice>
          <mc:Fallback xmlns="">
            <p:sp>
              <p:nvSpPr>
                <p:cNvPr id="53" name="TextBox 3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264156" y="4337165"/>
                  <a:ext cx="581025" cy="369332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25"/>
              <p:cNvSpPr txBox="1">
                <a:spLocks noChangeArrowheads="1"/>
              </p:cNvSpPr>
              <p:nvPr/>
            </p:nvSpPr>
            <p:spPr bwMode="auto">
              <a:xfrm>
                <a:off x="9857756" y="3113498"/>
                <a:ext cx="581025" cy="4029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sz="1800" b="1" i="1" dirty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1800" b="1" i="1" dirty="0" smtClean="0">
                              <a:latin typeface="Cambria Math" panose="02040503050406030204" pitchFamily="18" charset="0"/>
                            </a:rPr>
                            <m:t>𝑻</m:t>
                          </m:r>
                        </m:e>
                      </m:acc>
                    </m:oMath>
                  </m:oMathPara>
                </a14:m>
                <a:endParaRPr lang="en-US" altLang="en-US" sz="1800" b="1" dirty="0"/>
              </a:p>
            </p:txBody>
          </p:sp>
        </mc:Choice>
        <mc:Fallback xmlns="">
          <p:sp>
            <p:nvSpPr>
              <p:cNvPr id="59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857756" y="3113498"/>
                <a:ext cx="581025" cy="402931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35"/>
              <p:cNvSpPr txBox="1">
                <a:spLocks noChangeArrowheads="1"/>
              </p:cNvSpPr>
              <p:nvPr/>
            </p:nvSpPr>
            <p:spPr bwMode="auto">
              <a:xfrm>
                <a:off x="9821243" y="4385033"/>
                <a:ext cx="581025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sz="1800" b="1" i="1" dirty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1800" b="1" i="1" dirty="0" smtClean="0">
                              <a:latin typeface="Cambria Math" panose="02040503050406030204" pitchFamily="18" charset="0"/>
                            </a:rPr>
                            <m:t>𝒘</m:t>
                          </m:r>
                          <m:r>
                            <a:rPr lang="en-US" altLang="en-US" sz="1800" b="1" i="1" baseline="-25000" dirty="0" smtClean="0">
                              <a:latin typeface="Cambria Math" panose="02040503050406030204" pitchFamily="18" charset="0"/>
                            </a:rPr>
                            <m:t>𝟏𝟎</m:t>
                          </m:r>
                        </m:e>
                      </m:acc>
                    </m:oMath>
                  </m:oMathPara>
                </a14:m>
                <a:endParaRPr lang="en-US" altLang="en-US" sz="1800" b="1" dirty="0"/>
              </a:p>
            </p:txBody>
          </p:sp>
        </mc:Choice>
        <mc:Fallback xmlns="">
          <p:sp>
            <p:nvSpPr>
              <p:cNvPr id="60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821243" y="4385033"/>
                <a:ext cx="581025" cy="369332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6106226" y="5276354"/>
                <a:ext cx="182287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𝑤</m:t>
                      </m:r>
                      <m:r>
                        <a:rPr lang="en-US" altLang="en-US" b="1" i="1" baseline="-25000" dirty="0">
                          <a:latin typeface="Cambria Math" panose="02040503050406030204" pitchFamily="18" charset="0"/>
                        </a:rPr>
                        <m:t>𝟐𝟎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06226" y="5276354"/>
                <a:ext cx="1822871" cy="276999"/>
              </a:xfrm>
              <a:prstGeom prst="rect">
                <a:avLst/>
              </a:prstGeom>
              <a:blipFill rotWithShape="0">
                <a:blip r:embed="rId9"/>
                <a:stretch>
                  <a:fillRect l="-2676" t="-4444" r="-4348" b="-3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Box 60"/>
              <p:cNvSpPr txBox="1"/>
              <p:nvPr/>
            </p:nvSpPr>
            <p:spPr>
              <a:xfrm>
                <a:off x="9121515" y="5276353"/>
                <a:ext cx="145341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𝑤</m:t>
                      </m:r>
                      <m:r>
                        <a:rPr lang="en-US" altLang="en-US" b="1" i="1" baseline="-25000" dirty="0" smtClean="0"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US" altLang="en-US" b="1" i="1" baseline="-25000" dirty="0"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𝑚𝑎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1" name="TextBox 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21515" y="5276353"/>
                <a:ext cx="1453410" cy="276999"/>
              </a:xfrm>
              <a:prstGeom prst="rect">
                <a:avLst/>
              </a:prstGeom>
              <a:blipFill rotWithShape="0">
                <a:blip r:embed="rId10"/>
                <a:stretch>
                  <a:fillRect l="-3347" r="-1674" b="-1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/>
          <p:cNvSpPr/>
          <p:nvPr/>
        </p:nvSpPr>
        <p:spPr>
          <a:xfrm>
            <a:off x="5592591" y="5666144"/>
            <a:ext cx="27927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(The 20 kg block moves downward)</a:t>
            </a:r>
            <a:endParaRPr lang="en-US" sz="1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833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896319" y="169556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dirty="0"/>
              <a:t>Atwood’s Machine</a:t>
            </a:r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1324218" y="1408685"/>
            <a:ext cx="9249480" cy="2635668"/>
            <a:chOff x="528606" y="1167218"/>
            <a:chExt cx="9249517" cy="2634415"/>
          </a:xfrm>
        </p:grpSpPr>
        <p:grpSp>
          <p:nvGrpSpPr>
            <p:cNvPr id="15366" name="Group 4"/>
            <p:cNvGrpSpPr>
              <a:grpSpLocks/>
            </p:cNvGrpSpPr>
            <p:nvPr/>
          </p:nvGrpSpPr>
          <p:grpSpPr bwMode="auto">
            <a:xfrm>
              <a:off x="528606" y="1289274"/>
              <a:ext cx="2057400" cy="2512359"/>
              <a:chOff x="0" y="0"/>
              <a:chExt cx="1600200" cy="2135504"/>
            </a:xfrm>
          </p:grpSpPr>
          <p:grpSp>
            <p:nvGrpSpPr>
              <p:cNvPr id="15368" name="Group 6"/>
              <p:cNvGrpSpPr>
                <a:grpSpLocks/>
              </p:cNvGrpSpPr>
              <p:nvPr/>
            </p:nvGrpSpPr>
            <p:grpSpPr bwMode="auto">
              <a:xfrm>
                <a:off x="0" y="0"/>
                <a:ext cx="1600200" cy="2135504"/>
                <a:chOff x="0" y="0"/>
                <a:chExt cx="1600200" cy="2135504"/>
              </a:xfrm>
            </p:grpSpPr>
            <p:grpSp>
              <p:nvGrpSpPr>
                <p:cNvPr id="15372" name="Group 8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1600200" cy="323850"/>
                  <a:chOff x="0" y="0"/>
                  <a:chExt cx="1971675" cy="257175"/>
                </a:xfrm>
              </p:grpSpPr>
              <p:sp>
                <p:nvSpPr>
                  <p:cNvPr id="20" name="Rectangle 19"/>
                  <p:cNvSpPr/>
                  <p:nvPr/>
                </p:nvSpPr>
                <p:spPr>
                  <a:xfrm>
                    <a:off x="0" y="365"/>
                    <a:ext cx="1971683" cy="257053"/>
                  </a:xfrm>
                  <a:prstGeom prst="rect">
                    <a:avLst/>
                  </a:prstGeom>
                  <a:pattFill prst="lgConfetti">
                    <a:fgClr>
                      <a:schemeClr val="accent1"/>
                    </a:fgClr>
                    <a:bgClr>
                      <a:schemeClr val="bg1"/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  <p:cxnSp>
                <p:nvCxnSpPr>
                  <p:cNvPr id="21" name="Straight Connector 20"/>
                  <p:cNvCxnSpPr/>
                  <p:nvPr/>
                </p:nvCxnSpPr>
                <p:spPr>
                  <a:xfrm>
                    <a:off x="0" y="257418"/>
                    <a:ext cx="1971683" cy="0"/>
                  </a:xfrm>
                  <a:prstGeom prst="line">
                    <a:avLst/>
                  </a:prstGeom>
                  <a:ln w="317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0" name="Straight Connector 9"/>
                <p:cNvCxnSpPr/>
                <p:nvPr/>
              </p:nvCxnSpPr>
              <p:spPr>
                <a:xfrm flipV="1">
                  <a:off x="1056926" y="877136"/>
                  <a:ext cx="0" cy="598837"/>
                </a:xfrm>
                <a:prstGeom prst="line">
                  <a:avLst/>
                </a:prstGeom>
                <a:ln w="317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Straight Connector 10"/>
                <p:cNvCxnSpPr/>
                <p:nvPr/>
              </p:nvCxnSpPr>
              <p:spPr>
                <a:xfrm flipV="1">
                  <a:off x="553158" y="924342"/>
                  <a:ext cx="8643" cy="1002108"/>
                </a:xfrm>
                <a:prstGeom prst="line">
                  <a:avLst/>
                </a:prstGeom>
                <a:ln w="317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5375" name="Group 11"/>
                <p:cNvGrpSpPr>
                  <a:grpSpLocks/>
                </p:cNvGrpSpPr>
                <p:nvPr/>
              </p:nvGrpSpPr>
              <p:grpSpPr bwMode="auto">
                <a:xfrm>
                  <a:off x="523875" y="647700"/>
                  <a:ext cx="552450" cy="544984"/>
                  <a:chOff x="0" y="0"/>
                  <a:chExt cx="2305050" cy="2305050"/>
                </a:xfrm>
              </p:grpSpPr>
              <p:sp>
                <p:nvSpPr>
                  <p:cNvPr id="17" name="Oval 16"/>
                  <p:cNvSpPr/>
                  <p:nvPr/>
                </p:nvSpPr>
                <p:spPr>
                  <a:xfrm>
                    <a:off x="-1464" y="640"/>
                    <a:ext cx="2308003" cy="2304644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8488C4"/>
                      </a:gs>
                      <a:gs pos="53000">
                        <a:srgbClr val="D4DEFF"/>
                      </a:gs>
                      <a:gs pos="83000">
                        <a:srgbClr val="D4DEFF"/>
                      </a:gs>
                      <a:gs pos="100000">
                        <a:srgbClr val="96AB94"/>
                      </a:gs>
                    </a:gsLst>
                    <a:lin ang="13500000" scaled="1"/>
                    <a:tileRect/>
                  </a:gradFill>
                  <a:ln w="1270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>
                      <a:defRPr/>
                    </a:pPr>
                    <a:endParaRPr lang="en-US" dirty="0"/>
                  </a:p>
                </p:txBody>
              </p:sp>
              <p:sp>
                <p:nvSpPr>
                  <p:cNvPr id="18" name="Oval 17"/>
                  <p:cNvSpPr/>
                  <p:nvPr/>
                </p:nvSpPr>
                <p:spPr>
                  <a:xfrm>
                    <a:off x="142787" y="200301"/>
                    <a:ext cx="1998896" cy="1933845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8488C4"/>
                      </a:gs>
                      <a:gs pos="53000">
                        <a:srgbClr val="D4DEFF"/>
                      </a:gs>
                      <a:gs pos="83000">
                        <a:srgbClr val="D4DEFF"/>
                      </a:gs>
                      <a:gs pos="100000">
                        <a:srgbClr val="96AB94"/>
                      </a:gs>
                    </a:gsLst>
                    <a:lin ang="2700000" scaled="1"/>
                    <a:tileRect/>
                  </a:gradFill>
                  <a:ln w="1270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  <p:sp>
                <p:nvSpPr>
                  <p:cNvPr id="19" name="Oval 18"/>
                  <p:cNvSpPr/>
                  <p:nvPr/>
                </p:nvSpPr>
                <p:spPr>
                  <a:xfrm>
                    <a:off x="931009" y="941895"/>
                    <a:ext cx="546090" cy="530523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8488C4"/>
                      </a:gs>
                      <a:gs pos="53000">
                        <a:srgbClr val="D4DEFF"/>
                      </a:gs>
                      <a:gs pos="83000">
                        <a:srgbClr val="D4DEFF"/>
                      </a:gs>
                      <a:gs pos="100000">
                        <a:srgbClr val="96AB94"/>
                      </a:gs>
                    </a:gsLst>
                    <a:lin ang="13500000" scaled="1"/>
                    <a:tileRect/>
                  </a:gradFill>
                  <a:ln w="12700">
                    <a:solidFill>
                      <a:schemeClr val="bg1">
                        <a:lumMod val="50000"/>
                        <a:alpha val="58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</p:grpSp>
            <p:cxnSp>
              <p:nvCxnSpPr>
                <p:cNvPr id="13" name="Straight Connector 12"/>
                <p:cNvCxnSpPr/>
                <p:nvPr/>
              </p:nvCxnSpPr>
              <p:spPr>
                <a:xfrm flipV="1">
                  <a:off x="809981" y="324155"/>
                  <a:ext cx="0" cy="600186"/>
                </a:xfrm>
                <a:prstGeom prst="line">
                  <a:avLst/>
                </a:prstGeom>
                <a:ln w="317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" name="Trapezoid 13"/>
                <p:cNvSpPr/>
                <p:nvPr/>
              </p:nvSpPr>
              <p:spPr>
                <a:xfrm>
                  <a:off x="971550" y="1476375"/>
                  <a:ext cx="190500" cy="203835"/>
                </a:xfrm>
                <a:prstGeom prst="trapezoid">
                  <a:avLst/>
                </a:prstGeom>
                <a:gradFill flip="none" rotWithShape="1">
                  <a:gsLst>
                    <a:gs pos="0">
                      <a:srgbClr val="FFFFFF"/>
                    </a:gs>
                    <a:gs pos="0">
                      <a:srgbClr val="E6E6E6"/>
                    </a:gs>
                    <a:gs pos="14000">
                      <a:srgbClr val="7D8496"/>
                    </a:gs>
                    <a:gs pos="87000">
                      <a:srgbClr val="E6E6E6"/>
                    </a:gs>
                  </a:gsLst>
                  <a:lin ang="13500000" scaled="1"/>
                  <a:tileRect/>
                </a:gradFill>
                <a:ln w="6350">
                  <a:solidFill>
                    <a:schemeClr val="bg1">
                      <a:lumMod val="6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 prst="angle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5" name="Text Box 15"/>
                <p:cNvSpPr txBox="1"/>
                <p:nvPr/>
              </p:nvSpPr>
              <p:spPr>
                <a:xfrm>
                  <a:off x="17286" y="1877896"/>
                  <a:ext cx="535872" cy="257608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  <a:defRPr/>
                  </a:pPr>
                  <a:r>
                    <a:rPr lang="en-US" sz="1100" dirty="0">
                      <a:ea typeface="Calibri"/>
                      <a:cs typeface="Times New Roman"/>
                    </a:rPr>
                    <a:t>20 kg</a:t>
                  </a:r>
                </a:p>
              </p:txBody>
            </p:sp>
            <p:sp>
              <p:nvSpPr>
                <p:cNvPr id="16" name="Text Box 16"/>
                <p:cNvSpPr txBox="1"/>
                <p:nvPr/>
              </p:nvSpPr>
              <p:spPr>
                <a:xfrm>
                  <a:off x="876656" y="1658053"/>
                  <a:ext cx="629711" cy="436989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  <a:defRPr/>
                  </a:pPr>
                  <a:r>
                    <a:rPr lang="en-US" sz="1100" dirty="0">
                      <a:ea typeface="Calibri"/>
                      <a:cs typeface="Times New Roman"/>
                    </a:rPr>
                    <a:t>10 kg</a:t>
                  </a:r>
                </a:p>
              </p:txBody>
            </p:sp>
          </p:grpSp>
          <p:sp>
            <p:nvSpPr>
              <p:cNvPr id="8" name="Trapezoid 7"/>
              <p:cNvSpPr/>
              <p:nvPr/>
            </p:nvSpPr>
            <p:spPr>
              <a:xfrm>
                <a:off x="435922" y="1925954"/>
                <a:ext cx="233244" cy="209550"/>
              </a:xfrm>
              <a:prstGeom prst="trapezoid">
                <a:avLst/>
              </a:prstGeom>
              <a:gradFill flip="none" rotWithShape="1">
                <a:gsLst>
                  <a:gs pos="0">
                    <a:srgbClr val="FFFFFF"/>
                  </a:gs>
                  <a:gs pos="0">
                    <a:srgbClr val="E6E6E6"/>
                  </a:gs>
                  <a:gs pos="14000">
                    <a:srgbClr val="7D8496"/>
                  </a:gs>
                  <a:gs pos="87000">
                    <a:srgbClr val="E6E6E6"/>
                  </a:gs>
                </a:gsLst>
                <a:lin ang="13500000" scaled="1"/>
                <a:tileRect/>
              </a:gradFill>
              <a:ln w="6350">
                <a:solidFill>
                  <a:schemeClr val="bg1">
                    <a:lumMod val="65000"/>
                  </a:schemeClr>
                </a:solidFill>
              </a:ln>
              <a:scene3d>
                <a:camera prst="orthographicFront"/>
                <a:lightRig rig="threePt" dir="t"/>
              </a:scene3d>
              <a:sp3d extrusionH="76200" contourW="12700">
                <a:bevelT prst="angle"/>
                <a:bevelB w="139700" h="139700" prst="divot"/>
                <a:extrusionClr>
                  <a:schemeClr val="bg1">
                    <a:lumMod val="75000"/>
                  </a:schemeClr>
                </a:extrusionClr>
                <a:contourClr>
                  <a:schemeClr val="bg1">
                    <a:lumMod val="75000"/>
                  </a:schemeClr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15367" name="TextBox 22"/>
            <p:cNvSpPr txBox="1">
              <a:spLocks noChangeArrowheads="1"/>
            </p:cNvSpPr>
            <p:nvPr/>
          </p:nvSpPr>
          <p:spPr bwMode="auto">
            <a:xfrm>
              <a:off x="3760903" y="1167218"/>
              <a:ext cx="6017220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/>
                <a:t>Two masses hang over a pulley by means of a massless rope.  Determine the motion of the system.</a:t>
              </a: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4572000" y="2168606"/>
            <a:ext cx="7392692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000" dirty="0"/>
              <a:t>Conceptual approach: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sz="2000" dirty="0"/>
              <a:t>Clearly the 20 kg object is falling and the 10 kg object is rising. 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sz="2000" dirty="0"/>
              <a:t>If the 20kg object were only a 10 kg object then the system would be in equilibrium.  So the effect is that there is an extra 10 kg hanging on the left side.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sz="2000" dirty="0"/>
              <a:t>This provides a net force of 10(9.8) = 98 N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sz="2000" dirty="0"/>
              <a:t>This 98 N force acts on both masses (they both move due to this extra mass)</a:t>
            </a:r>
          </a:p>
        </p:txBody>
      </p:sp>
      <p:graphicFrame>
        <p:nvGraphicFramePr>
          <p:cNvPr id="26" name="Object 25"/>
          <p:cNvGraphicFramePr>
            <a:graphicFrameLocks noChangeAspect="1"/>
          </p:cNvGraphicFramePr>
          <p:nvPr>
            <p:extLst/>
          </p:nvPr>
        </p:nvGraphicFramePr>
        <p:xfrm>
          <a:off x="6595820" y="4957656"/>
          <a:ext cx="2057400" cy="1563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3" name="Equation" r:id="rId4" imgW="952087" imgH="723586" progId="Equation.3">
                  <p:embed/>
                </p:oleObj>
              </mc:Choice>
              <mc:Fallback>
                <p:oleObj name="Equation" r:id="rId4" imgW="952087" imgH="723586" progId="Equation.3">
                  <p:embed/>
                  <p:pic>
                    <p:nvPicPr>
                      <p:cNvPr id="26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95820" y="4957656"/>
                        <a:ext cx="2057400" cy="1563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13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694098" y="4856671"/>
            <a:ext cx="232913" cy="2501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7673659" y="4931776"/>
            <a:ext cx="232913" cy="2501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6610981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  <p:extLst mod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528234" y="101602"/>
            <a:ext cx="10515600" cy="1325563"/>
          </a:xfrm>
        </p:spPr>
        <p:txBody>
          <a:bodyPr/>
          <a:lstStyle/>
          <a:p>
            <a:pPr eaLnBrk="1" hangingPunct="1"/>
            <a:r>
              <a:rPr lang="en-US" altLang="en-US" dirty="0"/>
              <a:t>Atwood’s Machine contd.</a:t>
            </a:r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1205198" y="1326526"/>
            <a:ext cx="6321648" cy="2980362"/>
            <a:chOff x="481419" y="1013152"/>
            <a:chExt cx="6321197" cy="2981056"/>
          </a:xfrm>
        </p:grpSpPr>
        <p:grpSp>
          <p:nvGrpSpPr>
            <p:cNvPr id="16402" name="Group 3"/>
            <p:cNvGrpSpPr>
              <a:grpSpLocks/>
            </p:cNvGrpSpPr>
            <p:nvPr/>
          </p:nvGrpSpPr>
          <p:grpSpPr bwMode="auto">
            <a:xfrm>
              <a:off x="481419" y="1481849"/>
              <a:ext cx="2057400" cy="2512359"/>
              <a:chOff x="0" y="0"/>
              <a:chExt cx="1600200" cy="2135504"/>
            </a:xfrm>
          </p:grpSpPr>
          <p:grpSp>
            <p:nvGrpSpPr>
              <p:cNvPr id="16404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1600200" cy="2135504"/>
                <a:chOff x="0" y="0"/>
                <a:chExt cx="1600200" cy="2135504"/>
              </a:xfrm>
            </p:grpSpPr>
            <p:grpSp>
              <p:nvGrpSpPr>
                <p:cNvPr id="16408" name="Group 6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1600200" cy="323850"/>
                  <a:chOff x="0" y="0"/>
                  <a:chExt cx="1971675" cy="257175"/>
                </a:xfrm>
              </p:grpSpPr>
              <p:sp>
                <p:nvSpPr>
                  <p:cNvPr id="18" name="Rectangle 17"/>
                  <p:cNvSpPr/>
                  <p:nvPr/>
                </p:nvSpPr>
                <p:spPr>
                  <a:xfrm>
                    <a:off x="0" y="236"/>
                    <a:ext cx="1971534" cy="257235"/>
                  </a:xfrm>
                  <a:prstGeom prst="rect">
                    <a:avLst/>
                  </a:prstGeom>
                  <a:pattFill prst="lgConfetti">
                    <a:fgClr>
                      <a:schemeClr val="accent1"/>
                    </a:fgClr>
                    <a:bgClr>
                      <a:schemeClr val="bg1"/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  <p:cxnSp>
                <p:nvCxnSpPr>
                  <p:cNvPr id="19" name="Straight Connector 18"/>
                  <p:cNvCxnSpPr/>
                  <p:nvPr/>
                </p:nvCxnSpPr>
                <p:spPr>
                  <a:xfrm>
                    <a:off x="0" y="257471"/>
                    <a:ext cx="1971534" cy="0"/>
                  </a:xfrm>
                  <a:prstGeom prst="line">
                    <a:avLst/>
                  </a:prstGeom>
                  <a:ln w="317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8" name="Straight Connector 7"/>
                <p:cNvCxnSpPr/>
                <p:nvPr/>
              </p:nvCxnSpPr>
              <p:spPr>
                <a:xfrm flipV="1">
                  <a:off x="1056847" y="876245"/>
                  <a:ext cx="0" cy="600611"/>
                </a:xfrm>
                <a:prstGeom prst="line">
                  <a:avLst/>
                </a:prstGeom>
                <a:ln w="317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Straight Connector 8"/>
                <p:cNvCxnSpPr/>
                <p:nvPr/>
              </p:nvCxnSpPr>
              <p:spPr>
                <a:xfrm flipV="1">
                  <a:off x="553116" y="923484"/>
                  <a:ext cx="8642" cy="1002819"/>
                </a:xfrm>
                <a:prstGeom prst="line">
                  <a:avLst/>
                </a:prstGeom>
                <a:ln w="317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6411" name="Group 9"/>
                <p:cNvGrpSpPr>
                  <a:grpSpLocks/>
                </p:cNvGrpSpPr>
                <p:nvPr/>
              </p:nvGrpSpPr>
              <p:grpSpPr bwMode="auto">
                <a:xfrm>
                  <a:off x="523875" y="647700"/>
                  <a:ext cx="552450" cy="544984"/>
                  <a:chOff x="0" y="0"/>
                  <a:chExt cx="2305050" cy="2305050"/>
                </a:xfrm>
              </p:grpSpPr>
              <p:sp>
                <p:nvSpPr>
                  <p:cNvPr id="15" name="Oval 14"/>
                  <p:cNvSpPr/>
                  <p:nvPr/>
                </p:nvSpPr>
                <p:spPr>
                  <a:xfrm>
                    <a:off x="-1629" y="1891"/>
                    <a:ext cx="2307828" cy="2380490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8488C4"/>
                      </a:gs>
                      <a:gs pos="53000">
                        <a:srgbClr val="D4DEFF"/>
                      </a:gs>
                      <a:gs pos="83000">
                        <a:srgbClr val="D4DEFF"/>
                      </a:gs>
                      <a:gs pos="100000">
                        <a:srgbClr val="96AB94"/>
                      </a:gs>
                    </a:gsLst>
                    <a:lin ang="13500000" scaled="1"/>
                    <a:tileRect/>
                  </a:gradFill>
                  <a:ln w="1270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  <p:sp>
                <p:nvSpPr>
                  <p:cNvPr id="16" name="Oval 15"/>
                  <p:cNvSpPr/>
                  <p:nvPr/>
                </p:nvSpPr>
                <p:spPr>
                  <a:xfrm>
                    <a:off x="142610" y="201694"/>
                    <a:ext cx="1998744" cy="200942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8488C4"/>
                      </a:gs>
                      <a:gs pos="53000">
                        <a:srgbClr val="D4DEFF"/>
                      </a:gs>
                      <a:gs pos="83000">
                        <a:srgbClr val="D4DEFF"/>
                      </a:gs>
                      <a:gs pos="100000">
                        <a:srgbClr val="96AB94"/>
                      </a:gs>
                    </a:gsLst>
                    <a:lin ang="2700000" scaled="1"/>
                    <a:tileRect/>
                  </a:gradFill>
                  <a:ln w="1270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  <p:sp>
                <p:nvSpPr>
                  <p:cNvPr id="17" name="Oval 16"/>
                  <p:cNvSpPr/>
                  <p:nvPr/>
                </p:nvSpPr>
                <p:spPr>
                  <a:xfrm>
                    <a:off x="930773" y="943813"/>
                    <a:ext cx="546049" cy="530898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8488C4"/>
                      </a:gs>
                      <a:gs pos="53000">
                        <a:srgbClr val="D4DEFF"/>
                      </a:gs>
                      <a:gs pos="83000">
                        <a:srgbClr val="D4DEFF"/>
                      </a:gs>
                      <a:gs pos="100000">
                        <a:srgbClr val="96AB94"/>
                      </a:gs>
                    </a:gsLst>
                    <a:lin ang="13500000" scaled="1"/>
                    <a:tileRect/>
                  </a:gradFill>
                  <a:ln w="12700">
                    <a:solidFill>
                      <a:schemeClr val="bg1">
                        <a:lumMod val="50000"/>
                        <a:alpha val="58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</p:grpSp>
            <p:cxnSp>
              <p:nvCxnSpPr>
                <p:cNvPr id="11" name="Straight Connector 10"/>
                <p:cNvCxnSpPr/>
                <p:nvPr/>
              </p:nvCxnSpPr>
              <p:spPr>
                <a:xfrm flipV="1">
                  <a:off x="809920" y="324222"/>
                  <a:ext cx="0" cy="599262"/>
                </a:xfrm>
                <a:prstGeom prst="line">
                  <a:avLst/>
                </a:prstGeom>
                <a:ln w="317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" name="Trapezoid 11"/>
                <p:cNvSpPr/>
                <p:nvPr/>
              </p:nvSpPr>
              <p:spPr>
                <a:xfrm>
                  <a:off x="971550" y="1476375"/>
                  <a:ext cx="190500" cy="203835"/>
                </a:xfrm>
                <a:prstGeom prst="trapezoid">
                  <a:avLst/>
                </a:prstGeom>
                <a:gradFill flip="none" rotWithShape="1">
                  <a:gsLst>
                    <a:gs pos="0">
                      <a:srgbClr val="FFFFFF"/>
                    </a:gs>
                    <a:gs pos="0">
                      <a:srgbClr val="E6E6E6"/>
                    </a:gs>
                    <a:gs pos="14000">
                      <a:srgbClr val="7D8496"/>
                    </a:gs>
                    <a:gs pos="87000">
                      <a:srgbClr val="E6E6E6"/>
                    </a:gs>
                  </a:gsLst>
                  <a:lin ang="13500000" scaled="1"/>
                  <a:tileRect/>
                </a:gradFill>
                <a:ln w="6350">
                  <a:solidFill>
                    <a:schemeClr val="bg1">
                      <a:lumMod val="6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 prst="angle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3" name="Text Box 15"/>
                <p:cNvSpPr txBox="1"/>
                <p:nvPr/>
              </p:nvSpPr>
              <p:spPr>
                <a:xfrm>
                  <a:off x="17285" y="1877714"/>
                  <a:ext cx="535831" cy="257790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  <a:defRPr/>
                  </a:pPr>
                  <a:r>
                    <a:rPr lang="en-US" sz="1100" dirty="0">
                      <a:ea typeface="Calibri"/>
                      <a:cs typeface="Times New Roman"/>
                    </a:rPr>
                    <a:t>20 kg</a:t>
                  </a:r>
                </a:p>
              </p:txBody>
            </p:sp>
            <p:sp>
              <p:nvSpPr>
                <p:cNvPr id="14" name="Text Box 16"/>
                <p:cNvSpPr txBox="1"/>
                <p:nvPr/>
              </p:nvSpPr>
              <p:spPr>
                <a:xfrm>
                  <a:off x="876590" y="1657714"/>
                  <a:ext cx="629663" cy="437299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  <a:defRPr/>
                  </a:pPr>
                  <a:r>
                    <a:rPr lang="en-US" sz="1100" dirty="0">
                      <a:ea typeface="Calibri"/>
                      <a:cs typeface="Times New Roman"/>
                    </a:rPr>
                    <a:t>10 kg</a:t>
                  </a:r>
                </a:p>
              </p:txBody>
            </p:sp>
          </p:grpSp>
          <p:sp>
            <p:nvSpPr>
              <p:cNvPr id="6" name="Trapezoid 5"/>
              <p:cNvSpPr/>
              <p:nvPr/>
            </p:nvSpPr>
            <p:spPr>
              <a:xfrm>
                <a:off x="435922" y="1925954"/>
                <a:ext cx="233244" cy="209550"/>
              </a:xfrm>
              <a:prstGeom prst="trapezoid">
                <a:avLst/>
              </a:prstGeom>
              <a:gradFill flip="none" rotWithShape="1">
                <a:gsLst>
                  <a:gs pos="0">
                    <a:srgbClr val="FFFFFF"/>
                  </a:gs>
                  <a:gs pos="0">
                    <a:srgbClr val="E6E6E6"/>
                  </a:gs>
                  <a:gs pos="14000">
                    <a:srgbClr val="7D8496"/>
                  </a:gs>
                  <a:gs pos="87000">
                    <a:srgbClr val="E6E6E6"/>
                  </a:gs>
                </a:gsLst>
                <a:lin ang="13500000" scaled="1"/>
                <a:tileRect/>
              </a:gradFill>
              <a:ln w="6350">
                <a:solidFill>
                  <a:schemeClr val="bg1">
                    <a:lumMod val="65000"/>
                  </a:schemeClr>
                </a:solidFill>
              </a:ln>
              <a:scene3d>
                <a:camera prst="orthographicFront"/>
                <a:lightRig rig="threePt" dir="t"/>
              </a:scene3d>
              <a:sp3d extrusionH="76200" contourW="12700">
                <a:bevelT prst="angle"/>
                <a:bevelB w="139700" h="139700" prst="divot"/>
                <a:extrusionClr>
                  <a:schemeClr val="bg1">
                    <a:lumMod val="75000"/>
                  </a:schemeClr>
                </a:extrusionClr>
                <a:contourClr>
                  <a:schemeClr val="bg1">
                    <a:lumMod val="75000"/>
                  </a:schemeClr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16403" name="TextBox 19"/>
            <p:cNvSpPr txBox="1">
              <a:spLocks noChangeArrowheads="1"/>
            </p:cNvSpPr>
            <p:nvPr/>
          </p:nvSpPr>
          <p:spPr bwMode="auto">
            <a:xfrm>
              <a:off x="3449816" y="1013152"/>
              <a:ext cx="33528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/>
                <a:t>What is the tension in the rope?</a:t>
              </a: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4267200" y="1925639"/>
            <a:ext cx="7418522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000" dirty="0"/>
              <a:t>Conceptual approach: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sz="2000" dirty="0"/>
              <a:t>The entire system is accelerating at the rate of 3.26m/s</a:t>
            </a:r>
            <a:r>
              <a:rPr lang="en-US" sz="2000" baseline="30000" dirty="0"/>
              <a:t>2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sz="2000" dirty="0"/>
              <a:t>On the 10kg object, the tension force provided by the string must be larger than the 10kg object’s weight.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sz="2000" dirty="0"/>
              <a:t>Newton’s 2</a:t>
            </a:r>
            <a:r>
              <a:rPr lang="en-US" sz="2000" baseline="30000" dirty="0"/>
              <a:t>nd</a:t>
            </a:r>
            <a:r>
              <a:rPr lang="en-US" sz="2000" dirty="0"/>
              <a:t> Law says:</a:t>
            </a:r>
          </a:p>
          <a:p>
            <a:pPr>
              <a:defRPr/>
            </a:pPr>
            <a:endParaRPr lang="en-US" sz="2000" dirty="0"/>
          </a:p>
        </p:txBody>
      </p:sp>
      <p:graphicFrame>
        <p:nvGraphicFramePr>
          <p:cNvPr id="22" name="Object 21"/>
          <p:cNvGraphicFramePr>
            <a:graphicFrameLocks noChangeAspect="1"/>
          </p:cNvGraphicFramePr>
          <p:nvPr>
            <p:extLst/>
          </p:nvPr>
        </p:nvGraphicFramePr>
        <p:xfrm>
          <a:off x="4631246" y="3842545"/>
          <a:ext cx="2895600" cy="2109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7" name="Equation" r:id="rId4" imgW="1358900" imgH="990600" progId="Equation.3">
                  <p:embed/>
                </p:oleObj>
              </mc:Choice>
              <mc:Fallback>
                <p:oleObj name="Equation" r:id="rId4" imgW="1358900" imgH="990600" progId="Equation.3">
                  <p:embed/>
                  <p:pic>
                    <p:nvPicPr>
                      <p:cNvPr id="22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31246" y="3842545"/>
                        <a:ext cx="2895600" cy="2109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8" name="Group 27"/>
          <p:cNvGrpSpPr>
            <a:grpSpLocks/>
          </p:cNvGrpSpPr>
          <p:nvPr/>
        </p:nvGrpSpPr>
        <p:grpSpPr bwMode="auto">
          <a:xfrm>
            <a:off x="8874581" y="3842545"/>
            <a:ext cx="1295400" cy="2147887"/>
            <a:chOff x="7467600" y="3338759"/>
            <a:chExt cx="1295400" cy="2147641"/>
          </a:xfrm>
        </p:grpSpPr>
        <p:grpSp>
          <p:nvGrpSpPr>
            <p:cNvPr id="16392" name="Group 24"/>
            <p:cNvGrpSpPr>
              <a:grpSpLocks/>
            </p:cNvGrpSpPr>
            <p:nvPr/>
          </p:nvGrpSpPr>
          <p:grpSpPr bwMode="auto">
            <a:xfrm>
              <a:off x="7467600" y="3338759"/>
              <a:ext cx="1295400" cy="2147641"/>
              <a:chOff x="7467600" y="3338759"/>
              <a:chExt cx="1295400" cy="2147641"/>
            </a:xfrm>
          </p:grpSpPr>
          <p:grpSp>
            <p:nvGrpSpPr>
              <p:cNvPr id="16395" name="Group 19"/>
              <p:cNvGrpSpPr>
                <a:grpSpLocks/>
              </p:cNvGrpSpPr>
              <p:nvPr/>
            </p:nvGrpSpPr>
            <p:grpSpPr bwMode="auto">
              <a:xfrm>
                <a:off x="7467600" y="3338759"/>
                <a:ext cx="544960" cy="2147641"/>
                <a:chOff x="7467600" y="3338759"/>
                <a:chExt cx="544960" cy="2147641"/>
              </a:xfrm>
            </p:grpSpPr>
            <p:sp>
              <p:nvSpPr>
                <p:cNvPr id="24" name="Trapezoid 23"/>
                <p:cNvSpPr/>
                <p:nvPr/>
              </p:nvSpPr>
              <p:spPr bwMode="auto">
                <a:xfrm>
                  <a:off x="7467600" y="4267200"/>
                  <a:ext cx="544960" cy="533400"/>
                </a:xfrm>
                <a:prstGeom prst="trapezoid">
                  <a:avLst/>
                </a:prstGeom>
                <a:gradFill flip="none" rotWithShape="1">
                  <a:gsLst>
                    <a:gs pos="0">
                      <a:srgbClr val="FFFFFF"/>
                    </a:gs>
                    <a:gs pos="0">
                      <a:srgbClr val="E6E6E6"/>
                    </a:gs>
                    <a:gs pos="14000">
                      <a:srgbClr val="7D8496"/>
                    </a:gs>
                    <a:gs pos="87000">
                      <a:srgbClr val="E6E6E6"/>
                    </a:gs>
                  </a:gsLst>
                  <a:lin ang="13500000" scaled="1"/>
                  <a:tileRect/>
                </a:gradFill>
                <a:ln w="6350">
                  <a:solidFill>
                    <a:schemeClr val="bg1">
                      <a:lumMod val="6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 prst="angle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cxnSp>
              <p:nvCxnSpPr>
                <p:cNvPr id="4" name="Straight Arrow Connector 3"/>
                <p:cNvCxnSpPr/>
                <p:nvPr/>
              </p:nvCxnSpPr>
              <p:spPr>
                <a:xfrm flipV="1">
                  <a:off x="7740650" y="3338759"/>
                  <a:ext cx="0" cy="928581"/>
                </a:xfrm>
                <a:prstGeom prst="straightConnector1">
                  <a:avLst/>
                </a:prstGeom>
                <a:ln w="25400"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Arrow Connector 26"/>
                <p:cNvCxnSpPr/>
                <p:nvPr/>
              </p:nvCxnSpPr>
              <p:spPr>
                <a:xfrm>
                  <a:off x="7737475" y="4784805"/>
                  <a:ext cx="3175" cy="701595"/>
                </a:xfrm>
                <a:prstGeom prst="straightConnector1">
                  <a:avLst/>
                </a:prstGeom>
                <a:ln w="25400"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3" name="Text Box 16"/>
              <p:cNvSpPr txBox="1"/>
              <p:nvPr/>
            </p:nvSpPr>
            <p:spPr bwMode="auto">
              <a:xfrm>
                <a:off x="7953375" y="4349880"/>
                <a:ext cx="809625" cy="514291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  <a:defRPr/>
                </a:pPr>
                <a:r>
                  <a:rPr lang="en-US" sz="1400" dirty="0">
                    <a:ea typeface="Calibri"/>
                    <a:cs typeface="Times New Roman"/>
                  </a:rPr>
                  <a:t>10 kg</a:t>
                </a:r>
              </a:p>
            </p:txBody>
          </p:sp>
        </p:grpSp>
        <p:sp>
          <p:nvSpPr>
            <p:cNvPr id="16393" name="TextBox 25"/>
            <p:cNvSpPr txBox="1">
              <a:spLocks noChangeArrowheads="1"/>
            </p:cNvSpPr>
            <p:nvPr/>
          </p:nvSpPr>
          <p:spPr bwMode="auto">
            <a:xfrm>
              <a:off x="7740080" y="3679825"/>
              <a:ext cx="58102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b="1"/>
                <a:t>T</a:t>
              </a:r>
            </a:p>
          </p:txBody>
        </p:sp>
        <p:sp>
          <p:nvSpPr>
            <p:cNvPr id="16394" name="TextBox 35"/>
            <p:cNvSpPr txBox="1">
              <a:spLocks noChangeArrowheads="1"/>
            </p:cNvSpPr>
            <p:nvPr/>
          </p:nvSpPr>
          <p:spPr bwMode="auto">
            <a:xfrm>
              <a:off x="7703567" y="4951214"/>
              <a:ext cx="58102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b="1"/>
                <a:t>W</a:t>
              </a: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14</a:t>
            </a:fld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4762733" y="3734892"/>
            <a:ext cx="232913" cy="2501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5454541" y="3734587"/>
            <a:ext cx="232913" cy="2501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6047765" y="3734587"/>
            <a:ext cx="232913" cy="2501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4875096" y="4363105"/>
            <a:ext cx="232913" cy="2501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5432507" y="4274654"/>
            <a:ext cx="232913" cy="2501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5962589" y="4294232"/>
            <a:ext cx="232913" cy="2501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6080216" y="4834669"/>
            <a:ext cx="232913" cy="2501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8537513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 bldLvl="5"/>
    </p:bldLst>
  </p:timing>
  <p:extLst mod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05_32Figur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71"/>
          <a:stretch>
            <a:fillRect/>
          </a:stretch>
        </p:blipFill>
        <p:spPr bwMode="auto">
          <a:xfrm>
            <a:off x="6836664" y="1933956"/>
            <a:ext cx="340614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5"/>
          <p:cNvSpPr>
            <a:spLocks/>
          </p:cNvSpPr>
          <p:nvPr/>
        </p:nvSpPr>
        <p:spPr bwMode="auto">
          <a:xfrm>
            <a:off x="826770" y="495428"/>
            <a:ext cx="460629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Ropes and Pulleys</a:t>
            </a:r>
          </a:p>
        </p:txBody>
      </p:sp>
      <p:pic>
        <p:nvPicPr>
          <p:cNvPr id="6" name="Picture 9" descr="05_39Figur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06"/>
          <a:stretch>
            <a:fillRect/>
          </a:stretch>
        </p:blipFill>
        <p:spPr bwMode="auto">
          <a:xfrm>
            <a:off x="1211766" y="1933956"/>
            <a:ext cx="4800600" cy="3044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4825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/>
          </p:cNvSpPr>
          <p:nvPr/>
        </p:nvSpPr>
        <p:spPr bwMode="auto">
          <a:xfrm>
            <a:off x="962443" y="1150657"/>
            <a:ext cx="10391357" cy="1017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160" dirty="0">
                <a:latin typeface="Arial" panose="020B0604020202020204" pitchFamily="34" charset="0"/>
              </a:rPr>
              <a:t>Block A, with mass </a:t>
            </a:r>
            <a:r>
              <a:rPr lang="en-US" altLang="en-US" sz="2160" b="1" dirty="0">
                <a:latin typeface="Arial" panose="020B0604020202020204" pitchFamily="34" charset="0"/>
              </a:rPr>
              <a:t>4.0 kg</a:t>
            </a:r>
            <a:r>
              <a:rPr lang="en-US" altLang="en-US" sz="2160" dirty="0">
                <a:latin typeface="Arial" panose="020B0604020202020204" pitchFamily="34" charset="0"/>
              </a:rPr>
              <a:t>, sits on a frictionless table. Block B, with mass </a:t>
            </a:r>
            <a:r>
              <a:rPr lang="en-US" altLang="en-US" sz="2160" b="1" dirty="0">
                <a:latin typeface="Arial" panose="020B0604020202020204" pitchFamily="34" charset="0"/>
              </a:rPr>
              <a:t>2.0 kg</a:t>
            </a:r>
            <a:r>
              <a:rPr lang="en-US" altLang="en-US" sz="2160" dirty="0">
                <a:latin typeface="Arial" panose="020B0604020202020204" pitchFamily="34" charset="0"/>
              </a:rPr>
              <a:t>, hangs from a rope connected through a pulley to block A. What is the acceleration of block A?</a:t>
            </a:r>
          </a:p>
        </p:txBody>
      </p:sp>
      <p:pic>
        <p:nvPicPr>
          <p:cNvPr id="44039" name="Picture 7" descr="5 fig from autho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827" y="3022634"/>
            <a:ext cx="4286226" cy="2591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>
            <a:spLocks/>
          </p:cNvSpPr>
          <p:nvPr/>
        </p:nvSpPr>
        <p:spPr bwMode="auto">
          <a:xfrm>
            <a:off x="826770" y="495428"/>
            <a:ext cx="460629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Problem-solving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5788348" y="2126326"/>
            <a:ext cx="2449309" cy="2021640"/>
            <a:chOff x="5788348" y="2126326"/>
            <a:chExt cx="2449309" cy="2021640"/>
          </a:xfrm>
        </p:grpSpPr>
        <p:grpSp>
          <p:nvGrpSpPr>
            <p:cNvPr id="5" name="Group 4"/>
            <p:cNvGrpSpPr/>
            <p:nvPr/>
          </p:nvGrpSpPr>
          <p:grpSpPr>
            <a:xfrm>
              <a:off x="6973593" y="2126326"/>
              <a:ext cx="1264064" cy="2021640"/>
              <a:chOff x="10570594" y="494796"/>
              <a:chExt cx="1264064" cy="2021640"/>
            </a:xfrm>
          </p:grpSpPr>
          <p:grpSp>
            <p:nvGrpSpPr>
              <p:cNvPr id="7" name="Group 6"/>
              <p:cNvGrpSpPr/>
              <p:nvPr/>
            </p:nvGrpSpPr>
            <p:grpSpPr>
              <a:xfrm rot="16200000">
                <a:off x="10985075" y="1072408"/>
                <a:ext cx="152400" cy="836606"/>
                <a:chOff x="5218930" y="4666528"/>
                <a:chExt cx="152400" cy="836606"/>
              </a:xfrm>
            </p:grpSpPr>
            <p:cxnSp>
              <p:nvCxnSpPr>
                <p:cNvPr id="16" name="Straight Arrow Connector 15"/>
                <p:cNvCxnSpPr/>
                <p:nvPr/>
              </p:nvCxnSpPr>
              <p:spPr>
                <a:xfrm>
                  <a:off x="5298212" y="4829088"/>
                  <a:ext cx="0" cy="674046"/>
                </a:xfrm>
                <a:prstGeom prst="straightConnector1">
                  <a:avLst/>
                </a:prstGeom>
                <a:ln w="63500">
                  <a:solidFill>
                    <a:srgbClr val="FB3572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8" name="Oval 17"/>
                <p:cNvSpPr/>
                <p:nvPr/>
              </p:nvSpPr>
              <p:spPr>
                <a:xfrm>
                  <a:off x="5218930" y="4666528"/>
                  <a:ext cx="152400" cy="162560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" name="Rectangle 8"/>
                  <p:cNvSpPr/>
                  <p:nvPr/>
                </p:nvSpPr>
                <p:spPr>
                  <a:xfrm>
                    <a:off x="10952310" y="1525522"/>
                    <a:ext cx="380489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i="1" dirty="0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9" name="Rectangle 8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0952310" y="1525522"/>
                    <a:ext cx="380489" cy="369332"/>
                  </a:xfrm>
                  <a:prstGeom prst="rect">
                    <a:avLst/>
                  </a:prstGeom>
                  <a:blipFill>
                    <a:blip r:embed="rId7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grpSp>
            <p:nvGrpSpPr>
              <p:cNvPr id="10" name="Group 9"/>
              <p:cNvGrpSpPr/>
              <p:nvPr/>
            </p:nvGrpSpPr>
            <p:grpSpPr>
              <a:xfrm>
                <a:off x="10653132" y="651110"/>
                <a:ext cx="152400" cy="1588446"/>
                <a:chOff x="5218930" y="3914688"/>
                <a:chExt cx="152400" cy="1588446"/>
              </a:xfrm>
            </p:grpSpPr>
            <p:cxnSp>
              <p:nvCxnSpPr>
                <p:cNvPr id="13" name="Straight Arrow Connector 12"/>
                <p:cNvCxnSpPr/>
                <p:nvPr/>
              </p:nvCxnSpPr>
              <p:spPr>
                <a:xfrm>
                  <a:off x="5298212" y="4829088"/>
                  <a:ext cx="0" cy="674046"/>
                </a:xfrm>
                <a:prstGeom prst="straightConnector1">
                  <a:avLst/>
                </a:prstGeom>
                <a:ln w="63500">
                  <a:solidFill>
                    <a:srgbClr val="FB3572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Straight Arrow Connector 13"/>
                <p:cNvCxnSpPr/>
                <p:nvPr/>
              </p:nvCxnSpPr>
              <p:spPr>
                <a:xfrm flipV="1">
                  <a:off x="5303292" y="3914688"/>
                  <a:ext cx="0" cy="762000"/>
                </a:xfrm>
                <a:prstGeom prst="straightConnector1">
                  <a:avLst/>
                </a:prstGeom>
                <a:ln w="63500">
                  <a:solidFill>
                    <a:srgbClr val="FB3572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" name="Oval 14"/>
                <p:cNvSpPr/>
                <p:nvPr/>
              </p:nvSpPr>
              <p:spPr>
                <a:xfrm>
                  <a:off x="5218930" y="4666528"/>
                  <a:ext cx="152400" cy="162560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" name="Rectangle 10"/>
                  <p:cNvSpPr/>
                  <p:nvPr/>
                </p:nvSpPr>
                <p:spPr>
                  <a:xfrm>
                    <a:off x="10570594" y="2147104"/>
                    <a:ext cx="1264064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en-US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sub>
                          </m:sSub>
                          <m:r>
                            <a:rPr lang="en-US" altLang="en-US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sub>
                          </m:sSub>
                          <m:r>
                            <a:rPr lang="en-US" altLang="en-US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1" name="Rectangle 10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0570594" y="2147104"/>
                    <a:ext cx="1264064" cy="369332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b="-6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2" name="Rectangle 11"/>
                  <p:cNvSpPr/>
                  <p:nvPr/>
                </p:nvSpPr>
                <p:spPr>
                  <a:xfrm>
                    <a:off x="10781462" y="494796"/>
                    <a:ext cx="374590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altLang="en-US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2" name="Rectangle 11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0781462" y="494796"/>
                    <a:ext cx="374590" cy="369332"/>
                  </a:xfrm>
                  <a:prstGeom prst="rect">
                    <a:avLst/>
                  </a:prstGeom>
                  <a:blipFill>
                    <a:blip r:embed="rId9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24" name="TextBox 23"/>
            <p:cNvSpPr txBox="1"/>
            <p:nvPr/>
          </p:nvSpPr>
          <p:spPr>
            <a:xfrm>
              <a:off x="5788348" y="2199806"/>
              <a:ext cx="8931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Block A</a:t>
              </a: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8935367" y="2190313"/>
            <a:ext cx="2565211" cy="1822028"/>
            <a:chOff x="8276872" y="2049058"/>
            <a:chExt cx="2565211" cy="1822028"/>
          </a:xfrm>
        </p:grpSpPr>
        <p:cxnSp>
          <p:nvCxnSpPr>
            <p:cNvPr id="19" name="Straight Arrow Connector 18"/>
            <p:cNvCxnSpPr/>
            <p:nvPr/>
          </p:nvCxnSpPr>
          <p:spPr>
            <a:xfrm>
              <a:off x="9504017" y="3121281"/>
              <a:ext cx="0" cy="674046"/>
            </a:xfrm>
            <a:prstGeom prst="straightConnector1">
              <a:avLst/>
            </a:prstGeom>
            <a:ln w="63500">
              <a:solidFill>
                <a:srgbClr val="FB357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flipV="1">
              <a:off x="9509097" y="2206881"/>
              <a:ext cx="0" cy="762000"/>
            </a:xfrm>
            <a:prstGeom prst="straightConnector1">
              <a:avLst/>
            </a:prstGeom>
            <a:ln w="63500">
              <a:solidFill>
                <a:srgbClr val="FB357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Oval 20"/>
            <p:cNvSpPr/>
            <p:nvPr/>
          </p:nvSpPr>
          <p:spPr>
            <a:xfrm>
              <a:off x="9424735" y="2958721"/>
              <a:ext cx="152400" cy="16256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Rectangle 21"/>
                <p:cNvSpPr/>
                <p:nvPr/>
              </p:nvSpPr>
              <p:spPr>
                <a:xfrm>
                  <a:off x="9546215" y="3501754"/>
                  <a:ext cx="1295868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en-US" i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en-US" altLang="en-US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  <m:r>
                          <a:rPr lang="en-US" altLang="en-US" i="1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alt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en-US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en-US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  <m:r>
                          <a:rPr lang="en-US" altLang="en-US" i="1">
                            <a:latin typeface="Cambria Math" panose="02040503050406030204" pitchFamily="18" charset="0"/>
                          </a:rPr>
                          <m:t>𝑔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2" name="Rectangle 2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546215" y="3501754"/>
                  <a:ext cx="1295868" cy="369332"/>
                </a:xfrm>
                <a:prstGeom prst="rect">
                  <a:avLst/>
                </a:prstGeom>
                <a:blipFill>
                  <a:blip r:embed="rId10"/>
                  <a:stretch>
                    <a:fillRect b="-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Rectangle 22"/>
                <p:cNvSpPr/>
                <p:nvPr/>
              </p:nvSpPr>
              <p:spPr>
                <a:xfrm>
                  <a:off x="9568305" y="2263927"/>
                  <a:ext cx="380489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en-US" i="1" smtClean="0">
                            <a:latin typeface="Cambria Math" panose="02040503050406030204" pitchFamily="18" charset="0"/>
                          </a:rPr>
                          <m:t>𝑇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3" name="Rectangle 2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568305" y="2263927"/>
                  <a:ext cx="380489" cy="369332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5" name="TextBox 24"/>
            <p:cNvSpPr txBox="1"/>
            <p:nvPr/>
          </p:nvSpPr>
          <p:spPr>
            <a:xfrm>
              <a:off x="8276872" y="2049058"/>
              <a:ext cx="8835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Block B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6491214" y="4481490"/>
                <a:ext cx="164230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𝑛𝑒𝑡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𝑎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1214" y="4481490"/>
                <a:ext cx="1642309" cy="276999"/>
              </a:xfrm>
              <a:prstGeom prst="rect">
                <a:avLst/>
              </a:prstGeom>
              <a:blipFill>
                <a:blip r:embed="rId12"/>
                <a:stretch>
                  <a:fillRect l="-2974" r="-1859" b="-152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9000359" y="4466249"/>
                <a:ext cx="239713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𝑛𝑒𝑡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𝑎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00359" y="4466249"/>
                <a:ext cx="2397130" cy="276999"/>
              </a:xfrm>
              <a:prstGeom prst="rect">
                <a:avLst/>
              </a:prstGeom>
              <a:blipFill>
                <a:blip r:embed="rId13"/>
                <a:stretch>
                  <a:fillRect l="-1777" r="-761" b="-1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Straight Arrow Connector 3"/>
          <p:cNvCxnSpPr/>
          <p:nvPr/>
        </p:nvCxnSpPr>
        <p:spPr>
          <a:xfrm>
            <a:off x="7438168" y="4773729"/>
            <a:ext cx="2452592" cy="257782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9056252" y="5042501"/>
                <a:ext cx="213135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⇒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𝑎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56252" y="5042501"/>
                <a:ext cx="2131353" cy="276999"/>
              </a:xfrm>
              <a:prstGeom prst="rect">
                <a:avLst/>
              </a:prstGeom>
              <a:blipFill>
                <a:blip r:embed="rId14"/>
                <a:stretch>
                  <a:fillRect l="-1433" r="-1433" b="-152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9056251" y="5651652"/>
                <a:ext cx="2700504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⇒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56251" y="5651652"/>
                <a:ext cx="2700504" cy="276999"/>
              </a:xfrm>
              <a:prstGeom prst="rect">
                <a:avLst/>
              </a:prstGeom>
              <a:blipFill>
                <a:blip r:embed="rId15"/>
                <a:stretch>
                  <a:fillRect l="-2483" b="-239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/>
              <p:cNvSpPr/>
              <p:nvPr/>
            </p:nvSpPr>
            <p:spPr>
              <a:xfrm>
                <a:off x="9000359" y="6088216"/>
                <a:ext cx="2084417" cy="61587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⇒ 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US" i="1" baseline="-25000"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𝑔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00359" y="6088216"/>
                <a:ext cx="2084417" cy="615874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1221744" y="6356350"/>
            <a:ext cx="535011" cy="365125"/>
          </a:xfrm>
        </p:spPr>
        <p:txBody>
          <a:bodyPr/>
          <a:lstStyle/>
          <a:p>
            <a:fld id="{9372CE4B-A817-4CA6-90C6-F10130A1DBD0}" type="slidenum">
              <a:rPr lang="en-US" smtClean="0"/>
              <a:t>16</a:t>
            </a:fld>
            <a:endParaRPr lang="en-US" dirty="0"/>
          </a:p>
        </p:txBody>
      </p:sp>
      <p:grpSp>
        <p:nvGrpSpPr>
          <p:cNvPr id="46" name="Group 45"/>
          <p:cNvGrpSpPr/>
          <p:nvPr/>
        </p:nvGrpSpPr>
        <p:grpSpPr>
          <a:xfrm>
            <a:off x="589014" y="2699866"/>
            <a:ext cx="6369350" cy="3761358"/>
            <a:chOff x="589014" y="2699866"/>
            <a:chExt cx="6369350" cy="3761358"/>
          </a:xfrm>
        </p:grpSpPr>
        <p:cxnSp>
          <p:nvCxnSpPr>
            <p:cNvPr id="34" name="Curved Connector 33"/>
            <p:cNvCxnSpPr/>
            <p:nvPr/>
          </p:nvCxnSpPr>
          <p:spPr>
            <a:xfrm>
              <a:off x="2727960" y="3001733"/>
              <a:ext cx="1677937" cy="855289"/>
            </a:xfrm>
            <a:prstGeom prst="curvedConnector3">
              <a:avLst>
                <a:gd name="adj1" fmla="val 99954"/>
              </a:avLst>
            </a:prstGeom>
            <a:ln w="57150"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4" name="TextBox 43"/>
                <p:cNvSpPr txBox="1"/>
                <p:nvPr/>
              </p:nvSpPr>
              <p:spPr>
                <a:xfrm>
                  <a:off x="3530528" y="2699866"/>
                  <a:ext cx="873580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0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44" name="TextBox 4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30528" y="2699866"/>
                  <a:ext cx="873580" cy="400110"/>
                </a:xfrm>
                <a:prstGeom prst="rect">
                  <a:avLst/>
                </a:prstGeom>
                <a:blipFill>
                  <a:blip r:embed="rId1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8" name="TextBox 47"/>
                <p:cNvSpPr txBox="1"/>
                <p:nvPr/>
              </p:nvSpPr>
              <p:spPr>
                <a:xfrm>
                  <a:off x="589014" y="6061114"/>
                  <a:ext cx="6369350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b="0" dirty="0" smtClean="0">
                      <a:solidFill>
                        <a:srgbClr val="0070C0"/>
                      </a:solidFill>
                    </a:rPr>
                    <a:t>* The direction of the rope is defined as the </a:t>
                  </a:r>
                  <a14:m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0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oMath>
                  </a14:m>
                  <a:r>
                    <a:rPr lang="en-US" sz="2000" b="0" i="0" dirty="0" smtClean="0">
                      <a:solidFill>
                        <a:srgbClr val="0070C0"/>
                      </a:solidFill>
                      <a:latin typeface="+mj-lt"/>
                    </a:rPr>
                    <a:t>-axis</a:t>
                  </a:r>
                  <a:endParaRPr lang="en-US" sz="2000" dirty="0"/>
                </a:p>
              </p:txBody>
            </p:sp>
          </mc:Choice>
          <mc:Fallback xmlns="">
            <p:sp>
              <p:nvSpPr>
                <p:cNvPr id="48" name="TextBox 4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89014" y="6061114"/>
                  <a:ext cx="6369350" cy="400110"/>
                </a:xfrm>
                <a:prstGeom prst="rect">
                  <a:avLst/>
                </a:prstGeom>
                <a:blipFill>
                  <a:blip r:embed="rId18"/>
                  <a:stretch>
                    <a:fillRect l="-1054" t="-7576" b="-2575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custDataLst>
      <p:tags r:id="rId1"/>
    </p:custDataLst>
    <p:extLst>
      <p:ext uri="{BB962C8B-B14F-4D97-AF65-F5344CB8AC3E}">
        <p14:creationId xmlns:p14="http://schemas.microsoft.com/office/powerpoint/2010/main" val="3092717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6" grpId="0"/>
      <p:bldP spid="27" grpId="0"/>
      <p:bldP spid="28" grpId="0"/>
      <p:bldP spid="17" grpId="0"/>
    </p:bldLst>
  </p:timing>
  <p:extLst mod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/>
          </p:cNvSpPr>
          <p:nvPr/>
        </p:nvSpPr>
        <p:spPr bwMode="auto">
          <a:xfrm>
            <a:off x="826771" y="1057669"/>
            <a:ext cx="10496034" cy="1251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r>
              <a:rPr lang="en-US" sz="2200" dirty="0"/>
              <a:t>A cave explorer trapped at the bottom of a cavern weighs </a:t>
            </a:r>
            <a:r>
              <a:rPr lang="en-US" sz="2200" b="1" dirty="0"/>
              <a:t>520 N</a:t>
            </a:r>
            <a:r>
              <a:rPr lang="en-US" sz="2200" dirty="0"/>
              <a:t>. A helicopter is using a rope to pull the explorer out. If the maximum tension of the rope is </a:t>
            </a:r>
            <a:r>
              <a:rPr lang="en-US" sz="2200" b="1" dirty="0"/>
              <a:t>569 N</a:t>
            </a:r>
            <a:r>
              <a:rPr lang="en-US" sz="2200" dirty="0"/>
              <a:t>, and the cavern is </a:t>
            </a:r>
            <a:r>
              <a:rPr lang="en-US" sz="2200" b="1" dirty="0"/>
              <a:t>35.1 m</a:t>
            </a:r>
            <a:r>
              <a:rPr lang="en-US" sz="2200" dirty="0"/>
              <a:t> deep, what is the shortest time in which the explorer can be pulled out of the cavern?</a:t>
            </a:r>
          </a:p>
        </p:txBody>
      </p:sp>
      <p:sp>
        <p:nvSpPr>
          <p:cNvPr id="6" name="Rectangle 5"/>
          <p:cNvSpPr>
            <a:spLocks/>
          </p:cNvSpPr>
          <p:nvPr/>
        </p:nvSpPr>
        <p:spPr bwMode="auto">
          <a:xfrm>
            <a:off x="826770" y="495428"/>
            <a:ext cx="460629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Problem 1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1570036" y="2594804"/>
            <a:ext cx="1124083" cy="3287865"/>
            <a:chOff x="10026880" y="2329117"/>
            <a:chExt cx="576776" cy="1687030"/>
          </a:xfrm>
        </p:grpSpPr>
        <p:cxnSp>
          <p:nvCxnSpPr>
            <p:cNvPr id="19" name="Straight Arrow Connector 18"/>
            <p:cNvCxnSpPr/>
            <p:nvPr/>
          </p:nvCxnSpPr>
          <p:spPr>
            <a:xfrm>
              <a:off x="10530538" y="3247431"/>
              <a:ext cx="0" cy="674046"/>
            </a:xfrm>
            <a:prstGeom prst="straightConnector1">
              <a:avLst/>
            </a:prstGeom>
            <a:ln w="63500">
              <a:solidFill>
                <a:srgbClr val="FB357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flipV="1">
              <a:off x="10535618" y="2333031"/>
              <a:ext cx="0" cy="762000"/>
            </a:xfrm>
            <a:prstGeom prst="straightConnector1">
              <a:avLst/>
            </a:prstGeom>
            <a:ln w="63500">
              <a:solidFill>
                <a:srgbClr val="FB357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Oval 20"/>
            <p:cNvSpPr/>
            <p:nvPr/>
          </p:nvSpPr>
          <p:spPr>
            <a:xfrm>
              <a:off x="10451256" y="3084871"/>
              <a:ext cx="152400" cy="16256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Rectangle 21"/>
                <p:cNvSpPr/>
                <p:nvPr/>
              </p:nvSpPr>
              <p:spPr>
                <a:xfrm>
                  <a:off x="10026880" y="3646815"/>
                  <a:ext cx="414216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altLang="en-US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b="0" i="1" smtClean="0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</m:acc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2" name="Rectangle 2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026880" y="3646815"/>
                  <a:ext cx="414216" cy="369332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Rectangle 22"/>
                <p:cNvSpPr/>
                <p:nvPr/>
              </p:nvSpPr>
              <p:spPr>
                <a:xfrm>
                  <a:off x="10076666" y="2329117"/>
                  <a:ext cx="380489" cy="40293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altLang="en-US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</m:acc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3" name="Rectangle 2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076666" y="2329117"/>
                  <a:ext cx="380489" cy="402931"/>
                </a:xfrm>
                <a:prstGeom prst="rect">
                  <a:avLst/>
                </a:prstGeom>
                <a:blipFill>
                  <a:blip r:embed="rId1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1221744" y="6356350"/>
            <a:ext cx="535011" cy="365125"/>
          </a:xfrm>
        </p:spPr>
        <p:txBody>
          <a:bodyPr/>
          <a:lstStyle/>
          <a:p>
            <a:fld id="{9372CE4B-A817-4CA6-90C6-F10130A1DBD0}" type="slidenum">
              <a:rPr lang="en-US" smtClean="0"/>
              <a:t>17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3704097" y="2309649"/>
                <a:ext cx="6540283" cy="405277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sz="2000" b="0" dirty="0"/>
                  <a:t>[up] T = 569 N</a:t>
                </a:r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sz="2000" b="0" dirty="0"/>
                  <a:t>[down]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W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=520 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N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   ⇒      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m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W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g</m:t>
                        </m:r>
                      </m:den>
                    </m:f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520</m:t>
                        </m:r>
                      </m:num>
                      <m:den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9.8</m:t>
                        </m:r>
                      </m:den>
                    </m:f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kg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=53.1 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kg</m:t>
                    </m:r>
                  </m:oMath>
                </a14:m>
                <a:endParaRPr lang="en-US" sz="2000" b="0" dirty="0">
                  <a:latin typeface="Cambria Math" panose="02040503050406030204" pitchFamily="18" charset="0"/>
                </a:endParaRPr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F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net</m:t>
                        </m:r>
                      </m:sub>
                    </m:sSub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T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−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W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=569−520 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N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=49 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N</m:t>
                    </m:r>
                  </m:oMath>
                </a14:m>
                <a:endParaRPr lang="en-US" sz="2000" dirty="0"/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a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</a:rPr>
                              <m:t>F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</a:rPr>
                              <m:t>net</m:t>
                            </m:r>
                          </m:sub>
                        </m:sSub>
                      </m:num>
                      <m:den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m</m:t>
                        </m:r>
                      </m:den>
                    </m:f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49</m:t>
                        </m:r>
                      </m:num>
                      <m:den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53.1</m:t>
                        </m:r>
                      </m:den>
                    </m:f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m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p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000" dirty="0"/>
                  <a:t> = 0.923</a:t>
                </a:r>
                <a14:m>
                  <m:oMath xmlns:m="http://schemas.openxmlformats.org/officeDocument/2006/math"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m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p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000" dirty="0"/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y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f</m:t>
                        </m:r>
                      </m:sub>
                    </m:sSub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y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</m:sSub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yi</m:t>
                        </m:r>
                      </m:sub>
                    </m:sSub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t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a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t</m:t>
                        </m:r>
                      </m:e>
                      <m:sup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000" b="0" dirty="0">
                  <a:latin typeface="Cambria Math" panose="02040503050406030204" pitchFamily="18" charset="0"/>
                </a:endParaRPr>
              </a:p>
              <a:p>
                <a:pPr>
                  <a:spcAft>
                    <a:spcPts val="1200"/>
                  </a:spcAft>
                </a:pPr>
                <a:r>
                  <a:rPr lang="en-US" sz="2000" b="0" dirty="0"/>
                  <a:t>	</a:t>
                </a:r>
                <a14:m>
                  <m:oMath xmlns:m="http://schemas.openxmlformats.org/officeDocument/2006/math"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⇒35.1=0+0+</m:t>
                    </m:r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0.923</m:t>
                        </m:r>
                      </m:e>
                    </m:d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t</m:t>
                        </m:r>
                      </m:e>
                      <m:sup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000" dirty="0"/>
              </a:p>
              <a:p>
                <a:pPr>
                  <a:spcAft>
                    <a:spcPts val="1200"/>
                  </a:spcAft>
                </a:pPr>
                <a:r>
                  <a:rPr lang="en-US" sz="2000" b="0" dirty="0"/>
                  <a:t>	</a:t>
                </a:r>
                <a14:m>
                  <m:oMath xmlns:m="http://schemas.openxmlformats.org/officeDocument/2006/math"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⇒  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t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2×</m:t>
                        </m:r>
                        <m:f>
                          <m:f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b="0" i="0" smtClean="0">
                                <a:latin typeface="Cambria Math" panose="02040503050406030204" pitchFamily="18" charset="0"/>
                              </a:rPr>
                              <m:t>35.1</m:t>
                            </m:r>
                          </m:num>
                          <m:den>
                            <m:r>
                              <a:rPr lang="en-US" sz="2000" b="0" i="0" smtClean="0">
                                <a:latin typeface="Cambria Math" panose="02040503050406030204" pitchFamily="18" charset="0"/>
                              </a:rPr>
                              <m:t>0.923</m:t>
                            </m:r>
                          </m:den>
                        </m:f>
                      </m:e>
                    </m:rad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s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1" i="0" smtClean="0">
                        <a:latin typeface="Cambria Math" panose="02040503050406030204" pitchFamily="18" charset="0"/>
                      </a:rPr>
                      <m:t>𝟖</m:t>
                    </m:r>
                    <m:r>
                      <a:rPr lang="en-US" sz="2000" b="1" i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000" b="1" i="0" smtClean="0">
                        <a:latin typeface="Cambria Math" panose="02040503050406030204" pitchFamily="18" charset="0"/>
                      </a:rPr>
                      <m:t>𝟕</m:t>
                    </m:r>
                    <m:r>
                      <a:rPr lang="en-US" sz="2000" b="1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1" i="0" smtClean="0">
                        <a:latin typeface="Cambria Math" panose="02040503050406030204" pitchFamily="18" charset="0"/>
                      </a:rPr>
                      <m:t>𝐬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4097" y="2309649"/>
                <a:ext cx="6540283" cy="4052776"/>
              </a:xfrm>
              <a:prstGeom prst="rect">
                <a:avLst/>
              </a:prstGeom>
              <a:blipFill>
                <a:blip r:embed="rId16"/>
                <a:stretch>
                  <a:fillRect l="-744" t="-750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29630391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build="p" animBg="1"/>
    </p:bldLst>
  </p:timing>
  <p:extLst mod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685800" y="419100"/>
            <a:ext cx="10363200" cy="1143000"/>
          </a:xfrm>
        </p:spPr>
        <p:txBody>
          <a:bodyPr/>
          <a:lstStyle/>
          <a:p>
            <a:pPr eaLnBrk="1" hangingPunct="1"/>
            <a:r>
              <a:rPr lang="en-US" altLang="en-US" dirty="0"/>
              <a:t>Problem 2</a:t>
            </a:r>
          </a:p>
        </p:txBody>
      </p:sp>
      <p:grpSp>
        <p:nvGrpSpPr>
          <p:cNvPr id="3" name="Group 26"/>
          <p:cNvGrpSpPr>
            <a:grpSpLocks/>
          </p:cNvGrpSpPr>
          <p:nvPr/>
        </p:nvGrpSpPr>
        <p:grpSpPr bwMode="auto">
          <a:xfrm>
            <a:off x="2561095" y="1562100"/>
            <a:ext cx="7772400" cy="2247900"/>
            <a:chOff x="1066800" y="914400"/>
            <a:chExt cx="7772400" cy="2247901"/>
          </a:xfrm>
        </p:grpSpPr>
        <p:grpSp>
          <p:nvGrpSpPr>
            <p:cNvPr id="12293" name="Group 22"/>
            <p:cNvGrpSpPr>
              <a:grpSpLocks/>
            </p:cNvGrpSpPr>
            <p:nvPr/>
          </p:nvGrpSpPr>
          <p:grpSpPr bwMode="auto">
            <a:xfrm>
              <a:off x="1066800" y="914400"/>
              <a:ext cx="7772400" cy="2247901"/>
              <a:chOff x="1066800" y="914400"/>
              <a:chExt cx="7772400" cy="2247901"/>
            </a:xfrm>
          </p:grpSpPr>
          <p:grpSp>
            <p:nvGrpSpPr>
              <p:cNvPr id="12297" name="Group 12"/>
              <p:cNvGrpSpPr>
                <a:grpSpLocks/>
              </p:cNvGrpSpPr>
              <p:nvPr/>
            </p:nvGrpSpPr>
            <p:grpSpPr bwMode="auto">
              <a:xfrm>
                <a:off x="1295400" y="914400"/>
                <a:ext cx="6515100" cy="2247901"/>
                <a:chOff x="1524000" y="1600200"/>
                <a:chExt cx="6515100" cy="2247901"/>
              </a:xfrm>
            </p:grpSpPr>
            <p:pic>
              <p:nvPicPr>
                <p:cNvPr id="35854" name="Picture 14" descr="http://www.lionelpolartrain.com/images/Lionel-35130-Polar-Express-Disappearing-Hobo-Car.jp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1524000" y="1600200"/>
                  <a:ext cx="2476500" cy="2247901"/>
                </a:xfrm>
                <a:prstGeom prst="rect">
                  <a:avLst/>
                </a:prstGeom>
                <a:ln>
                  <a:noFill/>
                </a:ln>
                <a:effectLst>
                  <a:softEdge rad="112500"/>
                </a:effectLst>
              </p:spPr>
            </p:pic>
            <p:pic>
              <p:nvPicPr>
                <p:cNvPr id="12302" name="Picture 10" descr="LIONEL Polar Express Baggage Train Car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962400" y="2514600"/>
                  <a:ext cx="2095500" cy="7143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2303" name="Picture 8" descr="LIONEL Polar Express Diner Train Car"/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943600" y="2514600"/>
                  <a:ext cx="2095500" cy="7143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cxnSp>
            <p:nvCxnSpPr>
              <p:cNvPr id="15" name="Straight Connector 14"/>
              <p:cNvCxnSpPr/>
              <p:nvPr/>
            </p:nvCxnSpPr>
            <p:spPr>
              <a:xfrm rot="10800000">
                <a:off x="1066800" y="2514601"/>
                <a:ext cx="7010400" cy="0"/>
              </a:xfrm>
              <a:prstGeom prst="line">
                <a:avLst/>
              </a:prstGeom>
              <a:ln w="571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 rot="10800000">
                <a:off x="1066800" y="2438401"/>
                <a:ext cx="7010400" cy="0"/>
              </a:xfrm>
              <a:prstGeom prst="line">
                <a:avLst/>
              </a:prstGeom>
              <a:ln w="571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Right Arrow 17"/>
              <p:cNvSpPr/>
              <p:nvPr/>
            </p:nvSpPr>
            <p:spPr>
              <a:xfrm>
                <a:off x="7696200" y="1981200"/>
                <a:ext cx="1143000" cy="228600"/>
              </a:xfrm>
              <a:prstGeom prst="right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12294" name="TextBox 18"/>
            <p:cNvSpPr txBox="1">
              <a:spLocks noChangeArrowheads="1"/>
            </p:cNvSpPr>
            <p:nvPr/>
          </p:nvSpPr>
          <p:spPr bwMode="auto">
            <a:xfrm>
              <a:off x="6400800" y="1371600"/>
              <a:ext cx="60960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400">
                  <a:solidFill>
                    <a:srgbClr val="000000"/>
                  </a:solidFill>
                  <a:latin typeface="Times New Roman" panose="02020603050405020304" pitchFamily="18" charset="0"/>
                </a:rPr>
                <a:t>C</a:t>
              </a:r>
              <a:r>
                <a:rPr lang="en-US" altLang="en-US" sz="2400" baseline="-25000">
                  <a:solidFill>
                    <a:srgbClr val="000000"/>
                  </a:solidFill>
                  <a:latin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2295" name="TextBox 19"/>
            <p:cNvSpPr txBox="1">
              <a:spLocks noChangeArrowheads="1"/>
            </p:cNvSpPr>
            <p:nvPr/>
          </p:nvSpPr>
          <p:spPr bwMode="auto">
            <a:xfrm>
              <a:off x="4419600" y="1371600"/>
              <a:ext cx="60960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400">
                  <a:solidFill>
                    <a:srgbClr val="000000"/>
                  </a:solidFill>
                  <a:latin typeface="Times New Roman" panose="02020603050405020304" pitchFamily="18" charset="0"/>
                </a:rPr>
                <a:t>C</a:t>
              </a:r>
              <a:r>
                <a:rPr lang="en-US" altLang="en-US" sz="2400" baseline="-25000">
                  <a:solidFill>
                    <a:srgbClr val="000000"/>
                  </a:solidFill>
                  <a:latin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2296" name="TextBox 20"/>
            <p:cNvSpPr txBox="1">
              <a:spLocks noChangeArrowheads="1"/>
            </p:cNvSpPr>
            <p:nvPr/>
          </p:nvSpPr>
          <p:spPr bwMode="auto">
            <a:xfrm>
              <a:off x="1676400" y="1371600"/>
              <a:ext cx="60960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400">
                  <a:solidFill>
                    <a:srgbClr val="000000"/>
                  </a:solidFill>
                  <a:latin typeface="Times New Roman" panose="02020603050405020304" pitchFamily="18" charset="0"/>
                </a:rPr>
                <a:t>C</a:t>
              </a:r>
              <a:r>
                <a:rPr lang="en-US" altLang="en-US" sz="2400" baseline="-25000">
                  <a:solidFill>
                    <a:srgbClr val="000000"/>
                  </a:solidFill>
                  <a:latin typeface="Times New Roman" panose="02020603050405020304" pitchFamily="18" charset="0"/>
                </a:rPr>
                <a:t>3</a:t>
              </a:r>
            </a:p>
          </p:txBody>
        </p:sp>
      </p:grp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1937288" y="3825081"/>
            <a:ext cx="853440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Three railroad cars are being pulled with a force of </a:t>
            </a:r>
            <a:r>
              <a:rPr lang="en-US" altLang="en-US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12,000 N</a:t>
            </a:r>
            <a:r>
              <a:rPr lang="en-US" altLang="en-US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.  Car 1 has a mass of </a:t>
            </a:r>
            <a:r>
              <a:rPr lang="en-US" altLang="en-US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2000 kg</a:t>
            </a:r>
            <a:r>
              <a:rPr lang="en-US" altLang="en-US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, car 2 has a mass of </a:t>
            </a:r>
            <a:r>
              <a:rPr lang="en-US" altLang="en-US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3000 kg</a:t>
            </a:r>
            <a:r>
              <a:rPr lang="en-US" altLang="en-US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, and car 3 has a mass of </a:t>
            </a:r>
            <a:r>
              <a:rPr lang="en-US" altLang="en-US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5000 kg</a:t>
            </a:r>
            <a:r>
              <a:rPr lang="en-US" altLang="en-US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.  Neglecting friction, what is the </a:t>
            </a:r>
            <a:r>
              <a:rPr lang="en-US" altLang="en-US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acceleration</a:t>
            </a:r>
            <a:r>
              <a:rPr lang="en-US" altLang="en-US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 of the train and what is the </a:t>
            </a:r>
            <a:r>
              <a:rPr lang="en-US" altLang="en-US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force between car 2 and 3</a:t>
            </a:r>
            <a:r>
              <a:rPr lang="en-US" altLang="en-US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?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734386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  <p:extLst mod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Solution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/>
          </p:nvPr>
        </p:nvGraphicFramePr>
        <p:xfrm>
          <a:off x="1456844" y="4876800"/>
          <a:ext cx="4156075" cy="144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1" name="Equation" r:id="rId4" imgW="1968500" imgH="685800" progId="Equation.3">
                  <p:embed/>
                </p:oleObj>
              </mc:Choice>
              <mc:Fallback>
                <p:oleObj name="Equation" r:id="rId4" imgW="1968500" imgH="685800" progId="Equation.3">
                  <p:embed/>
                  <p:pic>
                    <p:nvPicPr>
                      <p:cNvPr id="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56844" y="4876800"/>
                        <a:ext cx="4156075" cy="1447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>
                <a:spLocks noChangeArrowheads="1"/>
              </p:cNvSpPr>
              <p:nvPr/>
            </p:nvSpPr>
            <p:spPr bwMode="auto">
              <a:xfrm>
                <a:off x="6960031" y="4343400"/>
                <a:ext cx="4114800" cy="16927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2000" dirty="0" smtClean="0">
                    <a:solidFill>
                      <a:srgbClr val="000000"/>
                    </a:solidFill>
                    <a:latin typeface="+mn-lt"/>
                  </a:rPr>
                  <a:t>Car 3 we already know is accelerating at 1.2 m/s</a:t>
                </a:r>
                <a:r>
                  <a:rPr lang="en-US" altLang="en-US" sz="2000" baseline="30000" dirty="0">
                    <a:solidFill>
                      <a:srgbClr val="000000"/>
                    </a:solidFill>
                    <a:latin typeface="+mn-lt"/>
                  </a:rPr>
                  <a:t>2</a:t>
                </a:r>
                <a:r>
                  <a:rPr lang="en-US" altLang="en-US" sz="2000" dirty="0">
                    <a:solidFill>
                      <a:srgbClr val="000000"/>
                    </a:solidFill>
                    <a:latin typeface="+mn-lt"/>
                  </a:rPr>
                  <a:t> so it must have a net force acting on it (provided by Car 2) of:</a:t>
                </a:r>
              </a:p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2000" dirty="0">
                  <a:solidFill>
                    <a:srgbClr val="000000"/>
                  </a:solidFill>
                  <a:latin typeface="+mn-lt"/>
                </a:endParaRPr>
              </a:p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2400" dirty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F</a:t>
                </a:r>
                <a:r>
                  <a:rPr lang="en-US" altLang="en-US" sz="2400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23</a:t>
                </a:r>
                <a:r>
                  <a:rPr lang="en-US" altLang="en-US" sz="24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en-US" sz="2400" b="0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b>
                        <m:r>
                          <a:rPr lang="en-US" altLang="en-US" sz="2400" b="0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en-US" sz="24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a = </a:t>
                </a:r>
                <a:r>
                  <a:rPr lang="en-US" altLang="en-US" sz="2400" dirty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5000(1.2) = 6000 N</a:t>
                </a: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960031" y="4343400"/>
                <a:ext cx="4114800" cy="1692771"/>
              </a:xfrm>
              <a:prstGeom prst="rect">
                <a:avLst/>
              </a:prstGeom>
              <a:blipFill>
                <a:blip r:embed="rId8"/>
                <a:stretch>
                  <a:fillRect l="-2074" t="-2166" r="-2222" b="-722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oup 26"/>
          <p:cNvGrpSpPr>
            <a:grpSpLocks/>
          </p:cNvGrpSpPr>
          <p:nvPr/>
        </p:nvGrpSpPr>
        <p:grpSpPr bwMode="auto">
          <a:xfrm>
            <a:off x="1201712" y="823914"/>
            <a:ext cx="4192588" cy="1468437"/>
            <a:chOff x="1066800" y="914400"/>
            <a:chExt cx="7772400" cy="2247901"/>
          </a:xfrm>
        </p:grpSpPr>
        <p:grpSp>
          <p:nvGrpSpPr>
            <p:cNvPr id="13346" name="Group 22"/>
            <p:cNvGrpSpPr>
              <a:grpSpLocks/>
            </p:cNvGrpSpPr>
            <p:nvPr/>
          </p:nvGrpSpPr>
          <p:grpSpPr bwMode="auto">
            <a:xfrm>
              <a:off x="1066800" y="914400"/>
              <a:ext cx="7772400" cy="2247901"/>
              <a:chOff x="1066800" y="914400"/>
              <a:chExt cx="7772400" cy="2247901"/>
            </a:xfrm>
          </p:grpSpPr>
          <p:grpSp>
            <p:nvGrpSpPr>
              <p:cNvPr id="13350" name="Group 12"/>
              <p:cNvGrpSpPr>
                <a:grpSpLocks/>
              </p:cNvGrpSpPr>
              <p:nvPr/>
            </p:nvGrpSpPr>
            <p:grpSpPr bwMode="auto">
              <a:xfrm>
                <a:off x="1295400" y="914400"/>
                <a:ext cx="6515100" cy="2247901"/>
                <a:chOff x="1524000" y="1600200"/>
                <a:chExt cx="6515100" cy="2247901"/>
              </a:xfrm>
            </p:grpSpPr>
            <p:pic>
              <p:nvPicPr>
                <p:cNvPr id="16" name="Picture 14" descr="http://www.lionelpolartrain.com/images/Lionel-35130-Polar-Express-Disappearing-Hobo-Car.jpg"/>
                <p:cNvPicPr>
                  <a:picLocks noChangeAspect="1" noChangeArrowheads="1"/>
                </p:cNvPicPr>
                <p:nvPr/>
              </p:nvPicPr>
              <p:blipFill>
                <a:blip r:embed="rId9" cstate="print"/>
                <a:srcRect/>
                <a:stretch>
                  <a:fillRect/>
                </a:stretch>
              </p:blipFill>
              <p:spPr bwMode="auto">
                <a:xfrm>
                  <a:off x="1524000" y="1600200"/>
                  <a:ext cx="2476500" cy="2247901"/>
                </a:xfrm>
                <a:prstGeom prst="rect">
                  <a:avLst/>
                </a:prstGeom>
                <a:ln>
                  <a:noFill/>
                </a:ln>
                <a:effectLst>
                  <a:softEdge rad="112500"/>
                </a:effectLst>
              </p:spPr>
            </p:pic>
            <p:pic>
              <p:nvPicPr>
                <p:cNvPr id="13355" name="Picture 10" descr="LIONEL Polar Express Baggage Train Car"/>
                <p:cNvPicPr>
                  <a:picLocks noChangeAspect="1" noChangeArrowheads="1"/>
                </p:cNvPicPr>
                <p:nvPr/>
              </p:nvPicPr>
              <p:blipFill>
                <a:blip r:embed="rId1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962400" y="2514599"/>
                  <a:ext cx="2095500" cy="7143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3356" name="Picture 8" descr="LIONEL Polar Express Diner Train Car"/>
                <p:cNvPicPr>
                  <a:picLocks noChangeAspect="1" noChangeArrowheads="1"/>
                </p:cNvPicPr>
                <p:nvPr/>
              </p:nvPicPr>
              <p:blipFill>
                <a:blip r:embed="rId1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943600" y="2514600"/>
                  <a:ext cx="2095500" cy="7143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cxnSp>
            <p:nvCxnSpPr>
              <p:cNvPr id="13" name="Straight Connector 12"/>
              <p:cNvCxnSpPr/>
              <p:nvPr/>
            </p:nvCxnSpPr>
            <p:spPr>
              <a:xfrm rot="10800000">
                <a:off x="1066800" y="2513448"/>
                <a:ext cx="7010168" cy="0"/>
              </a:xfrm>
              <a:prstGeom prst="line">
                <a:avLst/>
              </a:prstGeom>
              <a:ln w="571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 rot="10800000">
                <a:off x="1066800" y="2438112"/>
                <a:ext cx="7010168" cy="0"/>
              </a:xfrm>
              <a:prstGeom prst="line">
                <a:avLst/>
              </a:prstGeom>
              <a:ln w="571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Right Arrow 14"/>
              <p:cNvSpPr/>
              <p:nvPr/>
            </p:nvSpPr>
            <p:spPr>
              <a:xfrm>
                <a:off x="7697325" y="1981241"/>
                <a:ext cx="1141875" cy="228435"/>
              </a:xfrm>
              <a:prstGeom prst="right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13347" name="TextBox 18"/>
            <p:cNvSpPr txBox="1">
              <a:spLocks noChangeArrowheads="1"/>
            </p:cNvSpPr>
            <p:nvPr/>
          </p:nvSpPr>
          <p:spPr bwMode="auto">
            <a:xfrm>
              <a:off x="6400799" y="1230193"/>
              <a:ext cx="1036819" cy="706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400">
                  <a:solidFill>
                    <a:srgbClr val="000000"/>
                  </a:solidFill>
                  <a:latin typeface="Times New Roman" panose="02020603050405020304" pitchFamily="18" charset="0"/>
                </a:rPr>
                <a:t>C</a:t>
              </a:r>
              <a:r>
                <a:rPr lang="en-US" altLang="en-US" sz="2400" baseline="-25000">
                  <a:solidFill>
                    <a:srgbClr val="000000"/>
                  </a:solidFill>
                  <a:latin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3348" name="TextBox 19"/>
            <p:cNvSpPr txBox="1">
              <a:spLocks noChangeArrowheads="1"/>
            </p:cNvSpPr>
            <p:nvPr/>
          </p:nvSpPr>
          <p:spPr bwMode="auto">
            <a:xfrm>
              <a:off x="4252210" y="1223505"/>
              <a:ext cx="1274165" cy="706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400">
                  <a:solidFill>
                    <a:srgbClr val="000000"/>
                  </a:solidFill>
                  <a:latin typeface="Times New Roman" panose="02020603050405020304" pitchFamily="18" charset="0"/>
                </a:rPr>
                <a:t>C</a:t>
              </a:r>
              <a:r>
                <a:rPr lang="en-US" altLang="en-US" sz="2400" baseline="-25000">
                  <a:solidFill>
                    <a:srgbClr val="000000"/>
                  </a:solidFill>
                  <a:latin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3349" name="TextBox 20"/>
            <p:cNvSpPr txBox="1">
              <a:spLocks noChangeArrowheads="1"/>
            </p:cNvSpPr>
            <p:nvPr/>
          </p:nvSpPr>
          <p:spPr bwMode="auto">
            <a:xfrm>
              <a:off x="2171075" y="1068952"/>
              <a:ext cx="1046813" cy="706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400">
                  <a:solidFill>
                    <a:srgbClr val="000000"/>
                  </a:solidFill>
                  <a:latin typeface="Times New Roman" panose="02020603050405020304" pitchFamily="18" charset="0"/>
                </a:rPr>
                <a:t>C</a:t>
              </a:r>
              <a:r>
                <a:rPr lang="en-US" altLang="en-US" sz="2400" baseline="-25000">
                  <a:solidFill>
                    <a:srgbClr val="000000"/>
                  </a:solidFill>
                  <a:latin typeface="Times New Roman" panose="02020603050405020304" pitchFamily="18" charset="0"/>
                </a:rPr>
                <a:t>3</a:t>
              </a:r>
            </a:p>
          </p:txBody>
        </p:sp>
      </p:grp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1398106" y="981076"/>
            <a:ext cx="4170362" cy="2147364"/>
            <a:chOff x="246811" y="981047"/>
            <a:chExt cx="4170180" cy="2147810"/>
          </a:xfrm>
        </p:grpSpPr>
        <p:sp>
          <p:nvSpPr>
            <p:cNvPr id="19" name="Rectangle 18"/>
            <p:cNvSpPr/>
            <p:nvPr/>
          </p:nvSpPr>
          <p:spPr>
            <a:xfrm>
              <a:off x="246811" y="981047"/>
              <a:ext cx="3393927" cy="793915"/>
            </a:xfrm>
            <a:prstGeom prst="rect">
              <a:avLst/>
            </a:prstGeom>
            <a:solidFill>
              <a:srgbClr val="C000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345" name="TextBox 19"/>
            <p:cNvSpPr txBox="1">
              <a:spLocks noChangeArrowheads="1"/>
            </p:cNvSpPr>
            <p:nvPr/>
          </p:nvSpPr>
          <p:spPr bwMode="auto">
            <a:xfrm>
              <a:off x="394136" y="2205335"/>
              <a:ext cx="4022855" cy="9235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/>
                <a:t>Think of all three cars as a single object whose mass is equivalent to the total masses of the three cars.</a:t>
              </a:r>
            </a:p>
          </p:txBody>
        </p:sp>
      </p:grp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1625119" y="3424238"/>
            <a:ext cx="404971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A free body diagram would indicate only one force if we neglect frictional forces</a:t>
            </a:r>
          </a:p>
        </p:txBody>
      </p:sp>
      <p:grpSp>
        <p:nvGrpSpPr>
          <p:cNvPr id="26" name="Group 26"/>
          <p:cNvGrpSpPr>
            <a:grpSpLocks/>
          </p:cNvGrpSpPr>
          <p:nvPr/>
        </p:nvGrpSpPr>
        <p:grpSpPr bwMode="auto">
          <a:xfrm>
            <a:off x="6810806" y="1181101"/>
            <a:ext cx="4343400" cy="1603375"/>
            <a:chOff x="1066800" y="914400"/>
            <a:chExt cx="7772400" cy="2247901"/>
          </a:xfrm>
        </p:grpSpPr>
        <p:grpSp>
          <p:nvGrpSpPr>
            <p:cNvPr id="13333" name="Group 22"/>
            <p:cNvGrpSpPr>
              <a:grpSpLocks/>
            </p:cNvGrpSpPr>
            <p:nvPr/>
          </p:nvGrpSpPr>
          <p:grpSpPr bwMode="auto">
            <a:xfrm>
              <a:off x="1066800" y="914400"/>
              <a:ext cx="7772400" cy="2247901"/>
              <a:chOff x="1066800" y="914400"/>
              <a:chExt cx="7772400" cy="2247901"/>
            </a:xfrm>
          </p:grpSpPr>
          <p:grpSp>
            <p:nvGrpSpPr>
              <p:cNvPr id="13337" name="Group 12"/>
              <p:cNvGrpSpPr>
                <a:grpSpLocks/>
              </p:cNvGrpSpPr>
              <p:nvPr/>
            </p:nvGrpSpPr>
            <p:grpSpPr bwMode="auto">
              <a:xfrm>
                <a:off x="1295400" y="914400"/>
                <a:ext cx="6515100" cy="2247901"/>
                <a:chOff x="1524000" y="1600200"/>
                <a:chExt cx="6515100" cy="2247901"/>
              </a:xfrm>
            </p:grpSpPr>
            <p:pic>
              <p:nvPicPr>
                <p:cNvPr id="35" name="Picture 14" descr="http://www.lionelpolartrain.com/images/Lionel-35130-Polar-Express-Disappearing-Hobo-Car.jpg"/>
                <p:cNvPicPr>
                  <a:picLocks noChangeAspect="1" noChangeArrowheads="1"/>
                </p:cNvPicPr>
                <p:nvPr/>
              </p:nvPicPr>
              <p:blipFill>
                <a:blip r:embed="rId9" cstate="print"/>
                <a:srcRect/>
                <a:stretch>
                  <a:fillRect/>
                </a:stretch>
              </p:blipFill>
              <p:spPr bwMode="auto">
                <a:xfrm>
                  <a:off x="1524000" y="1600200"/>
                  <a:ext cx="2476500" cy="2247901"/>
                </a:xfrm>
                <a:prstGeom prst="rect">
                  <a:avLst/>
                </a:prstGeom>
                <a:ln>
                  <a:noFill/>
                </a:ln>
                <a:effectLst>
                  <a:softEdge rad="112500"/>
                </a:effectLst>
              </p:spPr>
            </p:pic>
            <p:pic>
              <p:nvPicPr>
                <p:cNvPr id="13342" name="Picture 10" descr="LIONEL Polar Express Baggage Train Car"/>
                <p:cNvPicPr>
                  <a:picLocks noChangeAspect="1" noChangeArrowheads="1"/>
                </p:cNvPicPr>
                <p:nvPr/>
              </p:nvPicPr>
              <p:blipFill>
                <a:blip r:embed="rId1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962400" y="2514599"/>
                  <a:ext cx="2095500" cy="7143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3343" name="Picture 8" descr="LIONEL Polar Express Diner Train Car"/>
                <p:cNvPicPr>
                  <a:picLocks noChangeAspect="1" noChangeArrowheads="1"/>
                </p:cNvPicPr>
                <p:nvPr/>
              </p:nvPicPr>
              <p:blipFill>
                <a:blip r:embed="rId1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943600" y="2514600"/>
                  <a:ext cx="2095500" cy="7143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cxnSp>
            <p:nvCxnSpPr>
              <p:cNvPr id="32" name="Straight Connector 31"/>
              <p:cNvCxnSpPr/>
              <p:nvPr/>
            </p:nvCxnSpPr>
            <p:spPr>
              <a:xfrm rot="10800000">
                <a:off x="1066800" y="2514639"/>
                <a:ext cx="7011068" cy="0"/>
              </a:xfrm>
              <a:prstGeom prst="line">
                <a:avLst/>
              </a:prstGeom>
              <a:ln w="571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 rot="10800000">
                <a:off x="1066800" y="2438967"/>
                <a:ext cx="7011068" cy="0"/>
              </a:xfrm>
              <a:prstGeom prst="line">
                <a:avLst/>
              </a:prstGeom>
              <a:ln w="571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Right Arrow 33"/>
              <p:cNvSpPr/>
              <p:nvPr/>
            </p:nvSpPr>
            <p:spPr>
              <a:xfrm>
                <a:off x="7697203" y="1980484"/>
                <a:ext cx="1141997" cy="229241"/>
              </a:xfrm>
              <a:prstGeom prst="right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13334" name="TextBox 18"/>
            <p:cNvSpPr txBox="1">
              <a:spLocks noChangeArrowheads="1"/>
            </p:cNvSpPr>
            <p:nvPr/>
          </p:nvSpPr>
          <p:spPr bwMode="auto">
            <a:xfrm>
              <a:off x="6400801" y="1230192"/>
              <a:ext cx="1036819" cy="6472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400">
                  <a:solidFill>
                    <a:srgbClr val="000000"/>
                  </a:solidFill>
                  <a:latin typeface="Times New Roman" panose="02020603050405020304" pitchFamily="18" charset="0"/>
                </a:rPr>
                <a:t>C</a:t>
              </a:r>
              <a:r>
                <a:rPr lang="en-US" altLang="en-US" sz="2400" baseline="-25000">
                  <a:solidFill>
                    <a:srgbClr val="000000"/>
                  </a:solidFill>
                  <a:latin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3335" name="TextBox 19"/>
            <p:cNvSpPr txBox="1">
              <a:spLocks noChangeArrowheads="1"/>
            </p:cNvSpPr>
            <p:nvPr/>
          </p:nvSpPr>
          <p:spPr bwMode="auto">
            <a:xfrm>
              <a:off x="4252210" y="1223505"/>
              <a:ext cx="1274164" cy="6472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400">
                  <a:solidFill>
                    <a:srgbClr val="000000"/>
                  </a:solidFill>
                  <a:latin typeface="Times New Roman" panose="02020603050405020304" pitchFamily="18" charset="0"/>
                </a:rPr>
                <a:t>C</a:t>
              </a:r>
              <a:r>
                <a:rPr lang="en-US" altLang="en-US" sz="2400" baseline="-25000">
                  <a:solidFill>
                    <a:srgbClr val="000000"/>
                  </a:solidFill>
                  <a:latin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3336" name="TextBox 20"/>
            <p:cNvSpPr txBox="1">
              <a:spLocks noChangeArrowheads="1"/>
            </p:cNvSpPr>
            <p:nvPr/>
          </p:nvSpPr>
          <p:spPr bwMode="auto">
            <a:xfrm>
              <a:off x="2171075" y="1068953"/>
              <a:ext cx="1046813" cy="6472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400">
                  <a:solidFill>
                    <a:srgbClr val="000000"/>
                  </a:solidFill>
                  <a:latin typeface="Times New Roman" panose="02020603050405020304" pitchFamily="18" charset="0"/>
                </a:rPr>
                <a:t>C</a:t>
              </a:r>
              <a:r>
                <a:rPr lang="en-US" altLang="en-US" sz="2400" baseline="-25000">
                  <a:solidFill>
                    <a:srgbClr val="000000"/>
                  </a:solidFill>
                  <a:latin typeface="Times New Roman" panose="02020603050405020304" pitchFamily="18" charset="0"/>
                </a:rPr>
                <a:t>3</a:t>
              </a:r>
            </a:p>
          </p:txBody>
        </p:sp>
      </p:grpSp>
      <p:grpSp>
        <p:nvGrpSpPr>
          <p:cNvPr id="22" name="Group 21"/>
          <p:cNvGrpSpPr>
            <a:grpSpLocks/>
          </p:cNvGrpSpPr>
          <p:nvPr/>
        </p:nvGrpSpPr>
        <p:grpSpPr bwMode="auto">
          <a:xfrm>
            <a:off x="6779056" y="1319214"/>
            <a:ext cx="4230688" cy="2105025"/>
            <a:chOff x="4619963" y="1319568"/>
            <a:chExt cx="4230183" cy="2105245"/>
          </a:xfrm>
        </p:grpSpPr>
        <p:sp>
          <p:nvSpPr>
            <p:cNvPr id="38" name="Rectangle 37"/>
            <p:cNvSpPr/>
            <p:nvPr/>
          </p:nvSpPr>
          <p:spPr>
            <a:xfrm>
              <a:off x="4619963" y="1319568"/>
              <a:ext cx="1542866" cy="916083"/>
            </a:xfrm>
            <a:prstGeom prst="rect">
              <a:avLst/>
            </a:prstGeom>
            <a:solidFill>
              <a:srgbClr val="FFC0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332" name="TextBox 39"/>
            <p:cNvSpPr txBox="1">
              <a:spLocks noChangeArrowheads="1"/>
            </p:cNvSpPr>
            <p:nvPr/>
          </p:nvSpPr>
          <p:spPr bwMode="auto">
            <a:xfrm>
              <a:off x="4800600" y="2778482"/>
              <a:ext cx="4049546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/>
                <a:t>A free body diagram of car 3 would indicate only that car 2 is pulling on it</a:t>
              </a:r>
            </a:p>
          </p:txBody>
        </p:sp>
      </p:grpSp>
      <p:grpSp>
        <p:nvGrpSpPr>
          <p:cNvPr id="44" name="Group 43"/>
          <p:cNvGrpSpPr>
            <a:grpSpLocks/>
          </p:cNvGrpSpPr>
          <p:nvPr/>
        </p:nvGrpSpPr>
        <p:grpSpPr bwMode="auto">
          <a:xfrm>
            <a:off x="8001432" y="3538538"/>
            <a:ext cx="1711325" cy="533400"/>
            <a:chOff x="5842167" y="3537744"/>
            <a:chExt cx="1710370" cy="533400"/>
          </a:xfrm>
        </p:grpSpPr>
        <p:cxnSp>
          <p:nvCxnSpPr>
            <p:cNvPr id="41" name="Straight Arrow Connector 40"/>
            <p:cNvCxnSpPr/>
            <p:nvPr/>
          </p:nvCxnSpPr>
          <p:spPr>
            <a:xfrm>
              <a:off x="6142038" y="3804444"/>
              <a:ext cx="715562" cy="0"/>
            </a:xfrm>
            <a:prstGeom prst="straightConnector1">
              <a:avLst/>
            </a:prstGeom>
            <a:ln w="28575"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325" name="Group 23"/>
            <p:cNvGrpSpPr>
              <a:grpSpLocks/>
            </p:cNvGrpSpPr>
            <p:nvPr/>
          </p:nvGrpSpPr>
          <p:grpSpPr bwMode="auto">
            <a:xfrm>
              <a:off x="5842167" y="3537744"/>
              <a:ext cx="1710370" cy="533400"/>
              <a:chOff x="5842167" y="3537744"/>
              <a:chExt cx="1710370" cy="533400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9" name="Rectangle 38"/>
                  <p:cNvSpPr/>
                  <p:nvPr/>
                </p:nvSpPr>
                <p:spPr>
                  <a:xfrm>
                    <a:off x="5842167" y="3537744"/>
                    <a:ext cx="599740" cy="533400"/>
                  </a:xfrm>
                  <a:prstGeom prst="rect">
                    <a:avLst/>
                  </a:prstGeom>
                  <a:solidFill>
                    <a:srgbClr val="FFC000">
                      <a:alpha val="49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39" name="Rectangle 38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842167" y="3537744"/>
                    <a:ext cx="599740" cy="533400"/>
                  </a:xfrm>
                  <a:prstGeom prst="rect">
                    <a:avLst/>
                  </a:prstGeom>
                  <a:blipFill>
                    <a:blip r:embed="rId12"/>
                    <a:stretch>
                      <a:fillRect/>
                    </a:stretch>
                  </a:blipFill>
                  <a:ln>
                    <a:noFill/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3327" name="TextBox 42"/>
              <p:cNvSpPr txBox="1">
                <a:spLocks noChangeArrowheads="1"/>
              </p:cNvSpPr>
              <p:nvPr/>
            </p:nvSpPr>
            <p:spPr bwMode="auto">
              <a:xfrm>
                <a:off x="6945511" y="3619778"/>
                <a:ext cx="607026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800" i="1"/>
                  <a:t>F</a:t>
                </a:r>
                <a:r>
                  <a:rPr lang="en-US" altLang="en-US" sz="1800" i="1" baseline="-25000"/>
                  <a:t>23</a:t>
                </a:r>
              </a:p>
            </p:txBody>
          </p:sp>
        </p:grpSp>
      </p:grpSp>
      <p:grpSp>
        <p:nvGrpSpPr>
          <p:cNvPr id="2" name="Group 1"/>
          <p:cNvGrpSpPr/>
          <p:nvPr/>
        </p:nvGrpSpPr>
        <p:grpSpPr>
          <a:xfrm>
            <a:off x="1545437" y="4238625"/>
            <a:ext cx="3246745" cy="533400"/>
            <a:chOff x="1545437" y="4238625"/>
            <a:chExt cx="3246745" cy="533400"/>
          </a:xfrm>
        </p:grpSpPr>
        <p:cxnSp>
          <p:nvCxnSpPr>
            <p:cNvPr id="25" name="Straight Arrow Connector 24"/>
            <p:cNvCxnSpPr/>
            <p:nvPr/>
          </p:nvCxnSpPr>
          <p:spPr bwMode="auto">
            <a:xfrm>
              <a:off x="2917344" y="4505325"/>
              <a:ext cx="1130300" cy="0"/>
            </a:xfrm>
            <a:prstGeom prst="straightConnector1">
              <a:avLst/>
            </a:prstGeom>
            <a:ln w="28575"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330" name="TextBox 41"/>
            <p:cNvSpPr txBox="1">
              <a:spLocks noChangeArrowheads="1"/>
            </p:cNvSpPr>
            <p:nvPr/>
          </p:nvSpPr>
          <p:spPr bwMode="auto">
            <a:xfrm>
              <a:off x="4083446" y="4320659"/>
              <a:ext cx="70873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i="1"/>
                <a:t>F </a:t>
              </a:r>
              <a:r>
                <a:rPr lang="en-US" altLang="en-US" sz="1800" i="1" baseline="-25000"/>
                <a:t>net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Rectangle 20"/>
                <p:cNvSpPr/>
                <p:nvPr/>
              </p:nvSpPr>
              <p:spPr bwMode="auto">
                <a:xfrm>
                  <a:off x="1545437" y="4238625"/>
                  <a:ext cx="1670357" cy="533400"/>
                </a:xfrm>
                <a:prstGeom prst="rect">
                  <a:avLst/>
                </a:prstGeom>
                <a:solidFill>
                  <a:srgbClr val="C00000">
                    <a:alpha val="49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1" name="Rectangle 2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545437" y="4238625"/>
                  <a:ext cx="1670357" cy="533400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custDataLst>
      <p:tags r:id="rId2"/>
    </p:custDataLst>
    <p:extLst>
      <p:ext uri="{BB962C8B-B14F-4D97-AF65-F5344CB8AC3E}">
        <p14:creationId xmlns:p14="http://schemas.microsoft.com/office/powerpoint/2010/main" val="7858317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3" grpId="0"/>
    </p:bldLst>
  </p:timing>
  <p:extLst mod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Last Class: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2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958883" y="1923891"/>
            <a:ext cx="4083104" cy="2757319"/>
            <a:chOff x="1703096" y="1964079"/>
            <a:chExt cx="4083104" cy="2757319"/>
          </a:xfrm>
        </p:grpSpPr>
        <p:pic>
          <p:nvPicPr>
            <p:cNvPr id="6" name="Picture 2" descr="http://www.masteringphysicssolutions.net/wp-content/uploads/2013/09/MP_Ch3_Q6_1.jpe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9987" b="70294"/>
            <a:stretch/>
          </p:blipFill>
          <p:spPr bwMode="auto">
            <a:xfrm rot="2051939">
              <a:off x="4503264" y="3227054"/>
              <a:ext cx="1282936" cy="10389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7" name="Group 6"/>
            <p:cNvGrpSpPr/>
            <p:nvPr/>
          </p:nvGrpSpPr>
          <p:grpSpPr>
            <a:xfrm>
              <a:off x="1703096" y="1964079"/>
              <a:ext cx="3585277" cy="2757319"/>
              <a:chOff x="1703096" y="1964079"/>
              <a:chExt cx="3585277" cy="2757319"/>
            </a:xfrm>
          </p:grpSpPr>
          <p:cxnSp>
            <p:nvCxnSpPr>
              <p:cNvPr id="8" name="Straight Arrow Connector 7"/>
              <p:cNvCxnSpPr/>
              <p:nvPr/>
            </p:nvCxnSpPr>
            <p:spPr>
              <a:xfrm>
                <a:off x="3395891" y="3337888"/>
                <a:ext cx="457200" cy="274320"/>
              </a:xfrm>
              <a:prstGeom prst="straightConnector1">
                <a:avLst/>
              </a:prstGeom>
              <a:ln w="31750">
                <a:solidFill>
                  <a:srgbClr val="FB3572"/>
                </a:solidFill>
                <a:prstDash val="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Arrow Connector 8"/>
              <p:cNvCxnSpPr/>
              <p:nvPr/>
            </p:nvCxnSpPr>
            <p:spPr>
              <a:xfrm flipH="1">
                <a:off x="2895123" y="3332230"/>
                <a:ext cx="468276" cy="704966"/>
              </a:xfrm>
              <a:prstGeom prst="straightConnector1">
                <a:avLst/>
              </a:prstGeom>
              <a:ln w="31750">
                <a:solidFill>
                  <a:srgbClr val="FB3572"/>
                </a:solidFill>
                <a:prstDash val="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>
                <a:off x="2049352" y="2811809"/>
                <a:ext cx="2956560" cy="186944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1988392" y="4681249"/>
                <a:ext cx="2987040" cy="0"/>
              </a:xfrm>
              <a:prstGeom prst="line">
                <a:avLst/>
              </a:prstGeom>
              <a:ln w="254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TextBox 11"/>
              <p:cNvSpPr txBox="1"/>
              <p:nvPr/>
            </p:nvSpPr>
            <p:spPr>
              <a:xfrm>
                <a:off x="4199943" y="4352066"/>
                <a:ext cx="30809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dirty="0"/>
                  <a:t>θ</a:t>
                </a:r>
                <a:endParaRPr lang="en-US" dirty="0"/>
              </a:p>
            </p:txBody>
          </p:sp>
          <p:sp>
            <p:nvSpPr>
              <p:cNvPr id="13" name="Rectangle 12"/>
              <p:cNvSpPr/>
              <p:nvPr/>
            </p:nvSpPr>
            <p:spPr>
              <a:xfrm rot="1916838">
                <a:off x="3030876" y="2935779"/>
                <a:ext cx="780836" cy="680725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4" name="Straight Arrow Connector 13"/>
              <p:cNvCxnSpPr/>
              <p:nvPr/>
            </p:nvCxnSpPr>
            <p:spPr>
              <a:xfrm flipH="1">
                <a:off x="3360844" y="3317871"/>
                <a:ext cx="13650" cy="988279"/>
              </a:xfrm>
              <a:prstGeom prst="straightConnector1">
                <a:avLst/>
              </a:prstGeom>
              <a:ln w="63500">
                <a:solidFill>
                  <a:srgbClr val="FB357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5" name="Rectangle 14"/>
                  <p:cNvSpPr/>
                  <p:nvPr/>
                </p:nvSpPr>
                <p:spPr>
                  <a:xfrm>
                    <a:off x="3334829" y="4167400"/>
                    <a:ext cx="414216" cy="369332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alt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26" name="Rectangle 25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334829" y="4167400"/>
                    <a:ext cx="414216" cy="369332"/>
                  </a:xfrm>
                  <a:prstGeom prst="rect">
                    <a:avLst/>
                  </a:prstGeom>
                  <a:blipFill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6" name="Oval 15"/>
              <p:cNvSpPr/>
              <p:nvPr/>
            </p:nvSpPr>
            <p:spPr>
              <a:xfrm>
                <a:off x="3284644" y="3221060"/>
                <a:ext cx="152400" cy="16256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cxnSp>
            <p:nvCxnSpPr>
              <p:cNvPr id="17" name="Straight Arrow Connector 16"/>
              <p:cNvCxnSpPr/>
              <p:nvPr/>
            </p:nvCxnSpPr>
            <p:spPr>
              <a:xfrm flipV="1">
                <a:off x="3407193" y="2537716"/>
                <a:ext cx="445616" cy="714166"/>
              </a:xfrm>
              <a:prstGeom prst="straightConnector1">
                <a:avLst/>
              </a:prstGeom>
              <a:ln w="63500">
                <a:solidFill>
                  <a:srgbClr val="FB357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8" name="Rectangle 17"/>
                  <p:cNvSpPr/>
                  <p:nvPr/>
                </p:nvSpPr>
                <p:spPr>
                  <a:xfrm>
                    <a:off x="3831238" y="2244861"/>
                    <a:ext cx="414216" cy="369332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alt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31" name="Rectangle 30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831238" y="2244861"/>
                    <a:ext cx="414216" cy="369332"/>
                  </a:xfrm>
                  <a:prstGeom prst="rect">
                    <a:avLst/>
                  </a:prstGeom>
                  <a:blipFill>
                    <a:blip r:embed="rId7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9" name="TextBox 18"/>
              <p:cNvSpPr txBox="1"/>
              <p:nvPr/>
            </p:nvSpPr>
            <p:spPr>
              <a:xfrm>
                <a:off x="3087793" y="3550151"/>
                <a:ext cx="30809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dirty="0"/>
                  <a:t>θ</a:t>
                </a:r>
                <a:endParaRPr lang="en-US" dirty="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0" name="Rectangle 19"/>
                  <p:cNvSpPr/>
                  <p:nvPr/>
                </p:nvSpPr>
                <p:spPr>
                  <a:xfrm>
                    <a:off x="3836852" y="3498211"/>
                    <a:ext cx="414216" cy="369332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alt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  <m:r>
                                <a:rPr lang="en-US" altLang="en-US" b="0" i="1" baseline="-25000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43" name="Rectangle 42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836852" y="3498211"/>
                    <a:ext cx="414216" cy="369332"/>
                  </a:xfrm>
                  <a:prstGeom prst="rect">
                    <a:avLst/>
                  </a:prstGeom>
                  <a:blipFill>
                    <a:blip r:embed="rId8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1" name="Rectangle 20"/>
                  <p:cNvSpPr/>
                  <p:nvPr/>
                </p:nvSpPr>
                <p:spPr>
                  <a:xfrm>
                    <a:off x="2520257" y="3905064"/>
                    <a:ext cx="414216" cy="369332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alt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  <m:r>
                                <a:rPr lang="en-US" altLang="en-US" b="0" i="1" baseline="-25000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44" name="Rectangle 43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520257" y="3905064"/>
                    <a:ext cx="414216" cy="369332"/>
                  </a:xfrm>
                  <a:prstGeom prst="rect">
                    <a:avLst/>
                  </a:prstGeom>
                  <a:blipFill>
                    <a:blip r:embed="rId9"/>
                    <a:stretch>
                      <a:fillRect b="-655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22" name="Rectangle 21"/>
              <p:cNvSpPr/>
              <p:nvPr/>
            </p:nvSpPr>
            <p:spPr>
              <a:xfrm>
                <a:off x="1703096" y="1964079"/>
                <a:ext cx="358527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i="0" dirty="0">
                    <a:solidFill>
                      <a:srgbClr val="252525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Step 1 : Draw a free body diagram</a:t>
                </a:r>
              </a:p>
            </p:txBody>
          </p:sp>
        </p:grpSp>
      </p:grpSp>
      <p:grpSp>
        <p:nvGrpSpPr>
          <p:cNvPr id="23" name="Group 22"/>
          <p:cNvGrpSpPr/>
          <p:nvPr/>
        </p:nvGrpSpPr>
        <p:grpSpPr>
          <a:xfrm>
            <a:off x="7358743" y="1964079"/>
            <a:ext cx="4276208" cy="1631698"/>
            <a:chOff x="7358743" y="1964079"/>
            <a:chExt cx="4276208" cy="163169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Rectangle 23"/>
                <p:cNvSpPr/>
                <p:nvPr/>
              </p:nvSpPr>
              <p:spPr>
                <a:xfrm flipH="1">
                  <a:off x="7381609" y="2485260"/>
                  <a:ext cx="4137231" cy="485646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altLang="en-US" sz="2400" i="0" smtClean="0">
                              <a:latin typeface="Cambria Math" panose="02040503050406030204" pitchFamily="18" charset="0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en-US" sz="2400" b="0" i="0" smtClean="0">
                              <a:latin typeface="Cambria Math" panose="02040503050406030204" pitchFamily="18" charset="0"/>
                            </a:rPr>
                            <m:t>net</m:t>
                          </m:r>
                          <m:r>
                            <a:rPr lang="en-US" altLang="en-US" sz="2400" b="0" i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altLang="en-US" sz="2400" b="0" i="0" smtClean="0">
                              <a:latin typeface="Cambria Math" panose="02040503050406030204" pitchFamily="18" charset="0"/>
                            </a:rPr>
                            <m:t>x</m:t>
                          </m:r>
                        </m:sub>
                      </m:sSub>
                      <m:r>
                        <a:rPr lang="en-US" altLang="en-US" sz="2400" b="0" i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altLang="en-US" sz="2400" b="0" i="0" smtClean="0">
                              <a:latin typeface="Cambria Math" panose="02040503050406030204" pitchFamily="18" charset="0"/>
                            </a:rPr>
                            <m:t>w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en-US" sz="2400" b="0" i="0" smtClean="0">
                              <a:latin typeface="Cambria Math" panose="02040503050406030204" pitchFamily="18" charset="0"/>
                            </a:rPr>
                            <m:t>x</m:t>
                          </m:r>
                        </m:sub>
                      </m:sSub>
                    </m:oMath>
                  </a14:m>
                  <a:r>
                    <a:rPr lang="en-US" sz="2400" dirty="0" smtClean="0"/>
                    <a:t> </a:t>
                  </a:r>
                  <a:r>
                    <a:rPr lang="en-US" sz="2400" dirty="0"/>
                    <a:t>=</a:t>
                  </a:r>
                  <a14:m>
                    <m:oMath xmlns:m="http://schemas.openxmlformats.org/officeDocument/2006/math">
                      <m:r>
                        <a:rPr lang="en-US" sz="2400" b="0" i="0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400" i="0" dirty="0" smtClean="0">
                          <a:latin typeface="Cambria Math" panose="02040503050406030204" pitchFamily="18" charset="0"/>
                        </a:rPr>
                        <m:t>mg</m:t>
                      </m:r>
                      <m:func>
                        <m:funcPr>
                          <m:ctrlPr>
                            <a:rPr lang="en-US" sz="2400" i="1" dirty="0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 i="0" dirty="0" smtClean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m:rPr>
                              <m:sty m:val="p"/>
                            </m:rPr>
                            <a:rPr lang="en-US" sz="2400" i="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θ</m:t>
                          </m:r>
                        </m:e>
                      </m:func>
                    </m:oMath>
                  </a14:m>
                  <a:r>
                    <a:rPr lang="en-US" altLang="en-US" sz="2400" b="0" dirty="0"/>
                    <a:t> </a:t>
                  </a:r>
                  <a:endParaRPr lang="en-US" sz="2400" dirty="0"/>
                </a:p>
              </p:txBody>
            </p:sp>
          </mc:Choice>
          <mc:Fallback xmlns="">
            <p:sp>
              <p:nvSpPr>
                <p:cNvPr id="41" name="Rectangle 4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7381609" y="2485260"/>
                  <a:ext cx="4137231" cy="485646"/>
                </a:xfrm>
                <a:prstGeom prst="rect">
                  <a:avLst/>
                </a:prstGeom>
                <a:blipFill>
                  <a:blip r:embed="rId10"/>
                  <a:stretch>
                    <a:fillRect l="-442" t="-8861" b="-2531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Rectangle 24"/>
                <p:cNvSpPr/>
                <p:nvPr/>
              </p:nvSpPr>
              <p:spPr>
                <a:xfrm flipH="1">
                  <a:off x="7358743" y="3100128"/>
                  <a:ext cx="4276208" cy="495649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altLang="en-US" sz="2400" i="0">
                              <a:latin typeface="Cambria Math" panose="02040503050406030204" pitchFamily="18" charset="0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en-US" sz="2400" i="0">
                              <a:latin typeface="Cambria Math" panose="02040503050406030204" pitchFamily="18" charset="0"/>
                            </a:rPr>
                            <m:t>net</m:t>
                          </m:r>
                          <m:r>
                            <a:rPr lang="en-US" altLang="en-US" sz="2400" i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altLang="en-US" sz="2400" b="0" i="0" smtClean="0">
                              <a:latin typeface="Cambria Math" panose="02040503050406030204" pitchFamily="18" charset="0"/>
                            </a:rPr>
                            <m:t>y</m:t>
                          </m:r>
                        </m:sub>
                      </m:sSub>
                      <m:r>
                        <a:rPr lang="en-US" altLang="en-US" sz="2400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altLang="en-US" sz="2400" i="0" smtClean="0">
                          <a:latin typeface="Cambria Math" panose="02040503050406030204" pitchFamily="18" charset="0"/>
                        </a:rPr>
                        <m:t>n</m:t>
                      </m:r>
                      <m:r>
                        <a:rPr lang="en-US" altLang="en-US" sz="2400" b="0" i="0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alt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altLang="en-US" sz="2400" b="0" i="0" smtClean="0">
                              <a:latin typeface="Cambria Math" panose="02040503050406030204" pitchFamily="18" charset="0"/>
                            </a:rPr>
                            <m:t>w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en-US" sz="2400" b="0" i="0" smtClean="0">
                              <a:latin typeface="Cambria Math" panose="02040503050406030204" pitchFamily="18" charset="0"/>
                            </a:rPr>
                            <m:t>y</m:t>
                          </m:r>
                        </m:sub>
                      </m:sSub>
                      <m:r>
                        <a:rPr lang="en-US" altLang="en-US" sz="2400" b="0" i="0" baseline="-25000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a14:m>
                  <a:r>
                    <a:rPr lang="en-US" sz="2400" dirty="0"/>
                    <a:t>=</a:t>
                  </a:r>
                  <a:r>
                    <a:rPr lang="en-US" altLang="en-US" sz="2400" b="0" dirty="0"/>
                    <a:t> 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en-US" sz="2400" b="0" i="0" smtClean="0">
                          <a:latin typeface="Cambria Math" panose="02040503050406030204" pitchFamily="18" charset="0"/>
                        </a:rPr>
                        <m:t>n</m:t>
                      </m:r>
                      <m:r>
                        <a:rPr lang="en-US" altLang="en-US" sz="2400" b="0" i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n-US" altLang="en-US" sz="2400" b="0" i="0" smtClean="0">
                          <a:latin typeface="Cambria Math" panose="02040503050406030204" pitchFamily="18" charset="0"/>
                        </a:rPr>
                        <m:t>mg</m:t>
                      </m:r>
                      <m:func>
                        <m:funcPr>
                          <m:ctrlPr>
                            <a:rPr lang="en-US" altLang="en-US" sz="24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altLang="en-US" sz="2400" b="0" i="0" smtClean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m:rPr>
                              <m:sty m:val="p"/>
                            </m:rPr>
                            <a:rPr lang="en-US" alt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θ</m:t>
                          </m:r>
                        </m:e>
                      </m:func>
                    </m:oMath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42" name="Rectangle 4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7358743" y="3100128"/>
                  <a:ext cx="4276208" cy="495649"/>
                </a:xfrm>
                <a:prstGeom prst="rect">
                  <a:avLst/>
                </a:prstGeom>
                <a:blipFill>
                  <a:blip r:embed="rId11"/>
                  <a:stretch>
                    <a:fillRect l="-285" t="-8642" b="-2222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6" name="Rectangle 25"/>
            <p:cNvSpPr/>
            <p:nvPr/>
          </p:nvSpPr>
          <p:spPr>
            <a:xfrm>
              <a:off x="7497720" y="1964079"/>
              <a:ext cx="384400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i="0" dirty="0">
                  <a:solidFill>
                    <a:srgbClr val="252525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Step 2 : Find the vector sum of forces</a:t>
              </a: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5436608" y="4345021"/>
            <a:ext cx="6294060" cy="2064203"/>
            <a:chOff x="3932677" y="4849405"/>
            <a:chExt cx="6294060" cy="206420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Rectangle 27"/>
                <p:cNvSpPr/>
                <p:nvPr/>
              </p:nvSpPr>
              <p:spPr>
                <a:xfrm>
                  <a:off x="5363725" y="4849405"/>
                  <a:ext cx="2406428" cy="40293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b="1" i="0" dirty="0">
                      <a:solidFill>
                        <a:srgbClr val="252525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Step 3 : Set </a:t>
                  </a:r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b="1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b="1" i="1" smtClean="0">
                              <a:latin typeface="Cambria Math" panose="02040503050406030204" pitchFamily="18" charset="0"/>
                            </a:rPr>
                            <m:t>𝑭</m:t>
                          </m:r>
                          <m:r>
                            <a:rPr lang="en-US" altLang="en-US" b="1" i="1" baseline="-25000" smtClean="0">
                              <a:latin typeface="Cambria Math" panose="02040503050406030204" pitchFamily="18" charset="0"/>
                            </a:rPr>
                            <m:t>𝒏𝒆𝒕</m:t>
                          </m:r>
                        </m:e>
                      </m:acc>
                      <m:r>
                        <a:rPr lang="en-US" altLang="en-US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en-US" b="1" i="1" smtClean="0">
                          <a:latin typeface="Cambria Math" panose="02040503050406030204" pitchFamily="18" charset="0"/>
                        </a:rPr>
                        <m:t>𝒎</m:t>
                      </m:r>
                      <m:acc>
                        <m:accPr>
                          <m:chr m:val="⃗"/>
                          <m:ctrlPr>
                            <a:rPr lang="en-US" b="1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en-US" b="1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𝒂</m:t>
                          </m:r>
                        </m:e>
                      </m:acc>
                    </m:oMath>
                  </a14:m>
                  <a:endParaRPr lang="en-US" b="1" i="0" dirty="0">
                    <a:solidFill>
                      <a:srgbClr val="252525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47" name="Rectangle 4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63725" y="4849405"/>
                  <a:ext cx="2406428" cy="402931"/>
                </a:xfrm>
                <a:prstGeom prst="rect">
                  <a:avLst/>
                </a:prstGeom>
                <a:blipFill>
                  <a:blip r:embed="rId12"/>
                  <a:stretch>
                    <a:fillRect l="-2284" b="-2424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Rectangle 28"/>
                <p:cNvSpPr/>
                <p:nvPr/>
              </p:nvSpPr>
              <p:spPr>
                <a:xfrm>
                  <a:off x="3932677" y="5468133"/>
                  <a:ext cx="2651367" cy="113467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en-US" sz="220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  <m:t>𝑛𝑒𝑡</m:t>
                          </m:r>
                          <m: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altLang="en-US" sz="22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en-US" sz="2200" b="0" i="1" smtClean="0">
                          <a:latin typeface="Cambria Math" panose="02040503050406030204" pitchFamily="18" charset="0"/>
                        </a:rPr>
                        <m:t>𝑚</m:t>
                      </m:r>
                      <m:d>
                        <m:dPr>
                          <m:ctrlP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</m:oMath>
                  </a14:m>
                  <a:r>
                    <a:rPr lang="en-US" altLang="en-US" sz="2200" b="0" i="1" dirty="0">
                      <a:latin typeface="Cambria Math" panose="02040503050406030204" pitchFamily="18" charset="0"/>
                    </a:rPr>
                    <a:t> </a:t>
                  </a:r>
                </a:p>
                <a:p>
                  <a14:m>
                    <m:oMath xmlns:m="http://schemas.openxmlformats.org/officeDocument/2006/math">
                      <m:r>
                        <a:rPr lang="en-US" altLang="en-US" sz="2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⇒</m:t>
                      </m:r>
                    </m:oMath>
                  </a14:m>
                  <a:r>
                    <a:rPr lang="en-US" altLang="en-US" sz="2200" b="0" dirty="0" smtClean="0"/>
                    <a:t> </a:t>
                  </a:r>
                  <a14:m>
                    <m:oMath xmlns:m="http://schemas.openxmlformats.org/officeDocument/2006/math">
                      <m:r>
                        <a:rPr lang="en-US" altLang="en-US" sz="2200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altLang="en-US" sz="22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altLang="en-US" sz="2200" b="0" i="1" smtClean="0">
                          <a:latin typeface="Cambria Math" panose="02040503050406030204" pitchFamily="18" charset="0"/>
                        </a:rPr>
                        <m:t>𝑚𝑔</m:t>
                      </m:r>
                      <m:func>
                        <m:funcPr>
                          <m:ctrlP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en-US" altLang="en-US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</m:func>
                      <m:r>
                        <a:rPr lang="en-US" altLang="en-US" sz="2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 </m:t>
                      </m:r>
                    </m:oMath>
                  </a14:m>
                  <a:endParaRPr lang="en-US" altLang="en-US" sz="2200" b="0" i="1" dirty="0" smtClean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alt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⇒</m:t>
                        </m:r>
                        <m:r>
                          <a:rPr lang="en-US" alt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alt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  <m:r>
                          <a:rPr lang="en-US" alt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a:rPr lang="en-US" altLang="en-US" sz="2200" b="0" i="1" smtClean="0">
                            <a:latin typeface="Cambria Math" panose="02040503050406030204" pitchFamily="18" charset="0"/>
                          </a:rPr>
                          <m:t>𝑚𝑔</m:t>
                        </m:r>
                        <m:func>
                          <m:funcPr>
                            <m:ctrlPr>
                              <a:rPr lang="en-US" altLang="en-US" sz="2200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altLang="en-US" sz="2200" b="0" i="0" smtClean="0">
                                <a:latin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r>
                              <a:rPr lang="en-US" altLang="en-US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</m:e>
                        </m:func>
                      </m:oMath>
                    </m:oMathPara>
                  </a14:m>
                  <a:endParaRPr lang="en-US" sz="2200" dirty="0"/>
                </a:p>
              </p:txBody>
            </p:sp>
          </mc:Choice>
          <mc:Fallback xmlns="">
            <p:sp>
              <p:nvSpPr>
                <p:cNvPr id="48" name="Rectangle 4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32677" y="5468133"/>
                  <a:ext cx="2651367" cy="1134670"/>
                </a:xfrm>
                <a:prstGeom prst="rect">
                  <a:avLst/>
                </a:prstGeom>
                <a:blipFill>
                  <a:blip r:embed="rId13"/>
                  <a:stretch>
                    <a:fillRect l="-230" b="-268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Rectangle 29"/>
                <p:cNvSpPr/>
                <p:nvPr/>
              </p:nvSpPr>
              <p:spPr>
                <a:xfrm>
                  <a:off x="7497720" y="5452246"/>
                  <a:ext cx="2729017" cy="146136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en-US" sz="220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  <m:t>𝑛𝑒𝑡</m:t>
                          </m:r>
                          <m: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altLang="en-US" sz="22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en-US" sz="2200" b="0" i="1" smtClean="0">
                          <a:latin typeface="Cambria Math" panose="02040503050406030204" pitchFamily="18" charset="0"/>
                        </a:rPr>
                        <m:t>𝑚</m:t>
                      </m:r>
                      <m:d>
                        <m:dPr>
                          <m:ctrlP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altLang="en-US" sz="2200" b="0" i="1" baseline="-2500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</m:oMath>
                  </a14:m>
                  <a:r>
                    <a:rPr lang="en-US" altLang="en-US" sz="2200" b="0" i="1" dirty="0">
                      <a:latin typeface="Cambria Math" panose="02040503050406030204" pitchFamily="18" charset="0"/>
                    </a:rPr>
                    <a:t> </a:t>
                  </a:r>
                </a:p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alt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⇒ </m:t>
                        </m:r>
                        <m:r>
                          <a:rPr lang="en-US" altLang="en-US" sz="2200" b="0" i="1" smtClean="0">
                            <a:latin typeface="Cambria Math" panose="02040503050406030204" pitchFamily="18" charset="0"/>
                          </a:rPr>
                          <m:t>𝑚𝑔</m:t>
                        </m:r>
                        <m:func>
                          <m:funcPr>
                            <m:ctrlPr>
                              <a:rPr lang="en-US" sz="2200" i="1" dirty="0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200" i="0" dirty="0" smtClean="0">
                                <a:latin typeface="Cambria Math" panose="02040503050406030204" pitchFamily="18" charset="0"/>
                              </a:rPr>
                              <m:t>sin</m:t>
                            </m:r>
                          </m:fName>
                          <m:e>
                            <m:r>
                              <a:rPr lang="en-US" sz="220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</m:e>
                        </m:func>
                        <m:r>
                          <a:rPr lang="en-US" alt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a:rPr lang="en-US" alt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  <m:sSub>
                          <m:sSubPr>
                            <m:ctrlPr>
                              <a:rPr lang="en-US" altLang="en-US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en-US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en-US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oMath>
                    </m:oMathPara>
                  </a14:m>
                  <a:endParaRPr lang="en-US" altLang="en-US" sz="2200" b="0" i="1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alt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⇒</m:t>
                        </m:r>
                        <m:r>
                          <a:rPr lang="en-US" alt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altLang="en-US" sz="22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altLang="en-US" sz="2200" b="0" i="1" baseline="-25000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alt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a:rPr lang="en-US" altLang="en-US" sz="2200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  <m:func>
                          <m:funcPr>
                            <m:ctrlPr>
                              <a:rPr lang="en-US" sz="2200" i="1" dirty="0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200" i="0" dirty="0" smtClean="0">
                                <a:latin typeface="Cambria Math" panose="02040503050406030204" pitchFamily="18" charset="0"/>
                              </a:rPr>
                              <m:t>sin</m:t>
                            </m:r>
                          </m:fName>
                          <m:e>
                            <m:r>
                              <a:rPr lang="en-US" sz="220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</m:e>
                        </m:func>
                      </m:oMath>
                    </m:oMathPara>
                  </a14:m>
                  <a:endParaRPr lang="en-US" sz="2200" dirty="0" smtClean="0">
                    <a:ea typeface="Cambria Math" panose="02040503050406030204" pitchFamily="18" charset="0"/>
                  </a:endParaRPr>
                </a:p>
                <a:p>
                  <a:r>
                    <a:rPr lang="en-US" sz="2200" dirty="0" smtClean="0"/>
                    <a:t>=&gt; 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9.8</m:t>
                          </m:r>
                        </m:e>
                      </m:d>
                      <m:func>
                        <m:func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30°</m:t>
                          </m:r>
                        </m:e>
                      </m:func>
                    </m:oMath>
                  </a14:m>
                  <a:endParaRPr lang="en-US" sz="2200" dirty="0"/>
                </a:p>
              </p:txBody>
            </p:sp>
          </mc:Choice>
          <mc:Fallback xmlns="">
            <p:sp>
              <p:nvSpPr>
                <p:cNvPr id="49" name="Rectangle 4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97720" y="5452246"/>
                  <a:ext cx="2729017" cy="1461362"/>
                </a:xfrm>
                <a:prstGeom prst="rect">
                  <a:avLst/>
                </a:prstGeom>
                <a:blipFill>
                  <a:blip r:embed="rId14"/>
                  <a:stretch>
                    <a:fillRect l="-2908" b="-753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30"/>
              <p:cNvSpPr/>
              <p:nvPr/>
            </p:nvSpPr>
            <p:spPr>
              <a:xfrm>
                <a:off x="1132870" y="5414114"/>
                <a:ext cx="2641036" cy="860172"/>
              </a:xfrm>
              <a:prstGeom prst="rect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𝑚𝑔</m:t>
                      </m:r>
                      <m:func>
                        <m:func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𝜃</m:t>
                          </m:r>
                        </m:e>
                      </m:func>
                    </m:oMath>
                  </m:oMathPara>
                </a14:m>
                <a:endParaRPr lang="en-US" sz="2400" dirty="0" smtClean="0"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24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𝑚𝑔</m:t>
                      </m:r>
                      <m:func>
                        <m:funcPr>
                          <m:ctrlPr>
                            <a:rPr lang="en-US" sz="24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𝜃</m:t>
                          </m:r>
                        </m:e>
                      </m:func>
                    </m:oMath>
                  </m:oMathPara>
                </a14:m>
                <a:endParaRPr lang="en-US" sz="2400" dirty="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1" name="Rectangle 3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2870" y="5414114"/>
                <a:ext cx="2641036" cy="860172"/>
              </a:xfrm>
              <a:prstGeom prst="rect">
                <a:avLst/>
              </a:prstGeom>
              <a:blipFill>
                <a:blip r:embed="rId15"/>
                <a:stretch>
                  <a:fillRect b="-2797"/>
                </a:stretch>
              </a:blipFill>
              <a:ln>
                <a:solidFill>
                  <a:schemeClr val="tx1"/>
                </a:solidFill>
                <a:prstDash val="dash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1620620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 mod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/>
          </p:cNvSpPr>
          <p:nvPr/>
        </p:nvSpPr>
        <p:spPr bwMode="auto">
          <a:xfrm>
            <a:off x="826771" y="1057669"/>
            <a:ext cx="10703968" cy="954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r>
              <a:rPr lang="en-US" sz="2200" dirty="0"/>
              <a:t>A </a:t>
            </a:r>
            <a:r>
              <a:rPr lang="en-US" sz="2200" b="1" dirty="0"/>
              <a:t>16-kg</a:t>
            </a:r>
            <a:r>
              <a:rPr lang="en-US" sz="2200" dirty="0"/>
              <a:t> crate sitting on a horizontal floor is attached to a rope that pulls horizontally.  The coefficient of static friction between the crate and the floor is </a:t>
            </a:r>
            <a:r>
              <a:rPr lang="en-US" sz="2200" b="1" dirty="0"/>
              <a:t>0.47</a:t>
            </a:r>
            <a:r>
              <a:rPr lang="en-US" sz="2200" dirty="0"/>
              <a:t> and the coefficient of kinetic friction is </a:t>
            </a:r>
            <a:r>
              <a:rPr lang="en-US" sz="2200" b="1" dirty="0"/>
              <a:t>0.37</a:t>
            </a:r>
            <a:r>
              <a:rPr lang="en-US" sz="2200" dirty="0"/>
              <a:t>. If a person starts pulling on the rope and the crate moves </a:t>
            </a:r>
            <a:r>
              <a:rPr lang="en-US" sz="2200" b="1" dirty="0"/>
              <a:t>5 m</a:t>
            </a:r>
            <a:r>
              <a:rPr lang="en-US" sz="2200" dirty="0"/>
              <a:t> in </a:t>
            </a:r>
            <a:r>
              <a:rPr lang="en-US" sz="2200" b="1" dirty="0"/>
              <a:t>8 s</a:t>
            </a:r>
            <a:r>
              <a:rPr lang="en-US" sz="2200" dirty="0"/>
              <a:t>, how much force is he pulling with?</a:t>
            </a:r>
          </a:p>
        </p:txBody>
      </p:sp>
      <p:sp>
        <p:nvSpPr>
          <p:cNvPr id="6" name="Rectangle 5"/>
          <p:cNvSpPr>
            <a:spLocks/>
          </p:cNvSpPr>
          <p:nvPr/>
        </p:nvSpPr>
        <p:spPr bwMode="auto">
          <a:xfrm>
            <a:off x="826770" y="495428"/>
            <a:ext cx="460629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Problem 3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1221744" y="6356350"/>
            <a:ext cx="535011" cy="365125"/>
          </a:xfrm>
        </p:spPr>
        <p:txBody>
          <a:bodyPr/>
          <a:lstStyle/>
          <a:p>
            <a:fld id="{9372CE4B-A817-4CA6-90C6-F10130A1DBD0}" type="slidenum">
              <a:rPr lang="en-US" smtClean="0"/>
              <a:t>20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4638033" y="2663544"/>
                <a:ext cx="2875287" cy="201414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x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f</m:t>
                          </m:r>
                        </m:sub>
                      </m:sSub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x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t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a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x</m:t>
                          </m:r>
                        </m:sub>
                      </m:sSub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t</m:t>
                          </m:r>
                        </m:e>
                        <m:sup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000" b="0" i="0" dirty="0">
                  <a:latin typeface="Cambria Math" panose="02040503050406030204" pitchFamily="18" charset="0"/>
                </a:endParaRPr>
              </a:p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⇒  5=0+0+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a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x</m:t>
                          </m:r>
                        </m:sub>
                      </m:sSub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8</m:t>
                              </m:r>
                            </m:e>
                            <m:sup>
                              <m: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sz="2000" b="0" dirty="0">
                  <a:latin typeface="Cambria Math" panose="02040503050406030204" pitchFamily="18" charset="0"/>
                </a:endParaRPr>
              </a:p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⇒  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a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x</m:t>
                          </m:r>
                        </m:sub>
                      </m:sSub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=0.156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m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/</m:t>
                      </m:r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  <m:sup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000" b="0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8033" y="2663544"/>
                <a:ext cx="2875287" cy="201414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7865540" y="2473811"/>
                <a:ext cx="2924732" cy="2414059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net</m:t>
                          </m:r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x</m:t>
                          </m:r>
                        </m:sub>
                      </m:sSub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T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k</m:t>
                          </m:r>
                        </m:sub>
                      </m:sSub>
                    </m:oMath>
                  </m:oMathPara>
                </a14:m>
                <a:endParaRPr lang="en-US" sz="2000" b="0" dirty="0">
                  <a:latin typeface="Cambria Math" panose="02040503050406030204" pitchFamily="18" charset="0"/>
                </a:endParaRPr>
              </a:p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⇒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ma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x</m:t>
                          </m:r>
                        </m:sub>
                      </m:sSub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T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μ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k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N</m:t>
                      </m:r>
                    </m:oMath>
                  </m:oMathPara>
                </a14:m>
                <a:endParaRPr lang="en-US" sz="2000" b="0" dirty="0" smtClean="0">
                  <a:latin typeface="Cambria Math" panose="02040503050406030204" pitchFamily="18" charset="0"/>
                </a:endParaRPr>
              </a:p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>
                          <a:latin typeface="Cambria Math" panose="02040503050406030204" pitchFamily="18" charset="0"/>
                        </a:rPr>
                        <m:t>⇒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ma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x</m:t>
                          </m:r>
                        </m:sub>
                      </m:sSub>
                      <m:r>
                        <a:rPr lang="en-US" sz="200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T</m:t>
                      </m:r>
                      <m:r>
                        <a:rPr lang="en-US" sz="200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μ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k</m:t>
                          </m:r>
                        </m:sub>
                      </m:sSub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mg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000" b="0" dirty="0">
                  <a:latin typeface="Cambria Math" panose="02040503050406030204" pitchFamily="18" charset="0"/>
                </a:endParaRPr>
              </a:p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⇒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T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2000" i="0">
                          <a:latin typeface="Cambria Math" panose="02040503050406030204" pitchFamily="18" charset="0"/>
                        </a:rPr>
                        <m:t>m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i="0">
                              <a:latin typeface="Cambria Math" panose="02040503050406030204" pitchFamily="18" charset="0"/>
                            </a:rPr>
                            <m:t>a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i="0">
                              <a:latin typeface="Cambria Math" panose="02040503050406030204" pitchFamily="18" charset="0"/>
                            </a:rPr>
                            <m:t>x</m:t>
                          </m:r>
                        </m:sub>
                      </m:sSub>
                      <m:r>
                        <a:rPr lang="en-US" sz="2000" i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i="0">
                              <a:latin typeface="Cambria Math" panose="02040503050406030204" pitchFamily="18" charset="0"/>
                            </a:rPr>
                            <m:t>μ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i="0">
                              <a:latin typeface="Cambria Math" panose="02040503050406030204" pitchFamily="18" charset="0"/>
                            </a:rPr>
                            <m:t>k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mg</m:t>
                      </m:r>
                    </m:oMath>
                  </m:oMathPara>
                </a14:m>
                <a:endParaRPr lang="en-US" sz="2000" b="0" dirty="0">
                  <a:latin typeface="Cambria Math" panose="02040503050406030204" pitchFamily="18" charset="0"/>
                </a:endParaRPr>
              </a:p>
              <a:p>
                <a:pPr>
                  <a:lnSpc>
                    <a:spcPct val="150000"/>
                  </a:lnSpc>
                  <a:spcAft>
                    <a:spcPts val="1200"/>
                  </a:spcAft>
                </a:pPr>
                <a14:m>
                  <m:oMath xmlns:m="http://schemas.openxmlformats.org/officeDocument/2006/math">
                    <m:r>
                      <a:rPr lang="en-US" sz="2000" i="0">
                        <a:latin typeface="Cambria Math" panose="02040503050406030204" pitchFamily="18" charset="0"/>
                      </a:rPr>
                      <m:t>⇒</m:t>
                    </m:r>
                    <m:r>
                      <m:rPr>
                        <m:sty m:val="p"/>
                      </m:rPr>
                      <a:rPr lang="en-US" sz="2000" i="0">
                        <a:latin typeface="Cambria Math" panose="02040503050406030204" pitchFamily="18" charset="0"/>
                      </a:rPr>
                      <m:t>T</m:t>
                    </m:r>
                    <m:r>
                      <a:rPr lang="en-US" sz="2000" i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000" b="0" dirty="0">
                    <a:latin typeface="Cambria Math" panose="02040503050406030204" pitchFamily="18" charset="0"/>
                  </a:rPr>
                  <a:t> 60.51 N</a:t>
                </a: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65540" y="2473811"/>
                <a:ext cx="2924732" cy="2414059"/>
              </a:xfrm>
              <a:prstGeom prst="rect">
                <a:avLst/>
              </a:prstGeom>
              <a:blipFill>
                <a:blip r:embed="rId7"/>
                <a:stretch>
                  <a:fillRect b="-754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4627442" y="5093516"/>
                <a:ext cx="6174876" cy="1445396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sz="2200" b="0" i="0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</a:rPr>
                  <a:t>Comparison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22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sz="22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2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</m:oMath>
                </a14:m>
                <a:r>
                  <a:rPr lang="en-US" sz="2200" b="0" dirty="0">
                    <a:solidFill>
                      <a:schemeClr val="bg1">
                        <a:lumMod val="50000"/>
                      </a:schemeClr>
                    </a:solidFill>
                    <a:latin typeface="Cambria Math" panose="02040503050406030204" pitchFamily="18" charset="0"/>
                  </a:rPr>
                  <a:t>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22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sz="22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2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  <m:r>
                      <a:rPr lang="en-US" sz="2200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22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2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𝑚𝑔</m:t>
                        </m:r>
                      </m:e>
                    </m:d>
                    <m:sSub>
                      <m:sSubPr>
                        <m:ctrlPr>
                          <a:rPr lang="en-US" sz="22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sz="22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endParaRPr lang="en-US" sz="2200" b="0" dirty="0">
                  <a:solidFill>
                    <a:schemeClr val="bg1">
                      <a:lumMod val="50000"/>
                    </a:schemeClr>
                  </a:solidFill>
                  <a:latin typeface="Cambria Math" panose="02040503050406030204" pitchFamily="18" charset="0"/>
                </a:endParaRPr>
              </a:p>
              <a:p>
                <a:pPr>
                  <a:spcAft>
                    <a:spcPts val="1200"/>
                  </a:spcAft>
                </a:pPr>
                <a:r>
                  <a:rPr lang="en-US" sz="2200" b="0" dirty="0">
                    <a:solidFill>
                      <a:schemeClr val="bg1">
                        <a:lumMod val="50000"/>
                      </a:schemeClr>
                    </a:solidFill>
                  </a:rPr>
                  <a:t>			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⇒</m:t>
                    </m:r>
                    <m:sSub>
                      <m:sSubPr>
                        <m:ctrlPr>
                          <a:rPr lang="en-US" sz="22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22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sz="22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2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  <m:r>
                      <a:rPr lang="en-US" sz="2200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200" b="0" dirty="0">
                    <a:solidFill>
                      <a:schemeClr val="bg1">
                        <a:lumMod val="50000"/>
                      </a:schemeClr>
                    </a:solidFill>
                    <a:latin typeface="Cambria Math" panose="02040503050406030204" pitchFamily="18" charset="0"/>
                  </a:rPr>
                  <a:t> 73.7 N</a:t>
                </a:r>
              </a:p>
              <a:p>
                <a:pPr>
                  <a:spcAft>
                    <a:spcPts val="1200"/>
                  </a:spcAft>
                </a:pPr>
                <a:r>
                  <a:rPr lang="en-US" sz="2200" dirty="0">
                    <a:solidFill>
                      <a:schemeClr val="bg1">
                        <a:lumMod val="50000"/>
                      </a:schemeClr>
                    </a:solidFill>
                  </a:rPr>
                  <a:t>Initial force was 73.7 N, and then reduced to 60.51 N</a:t>
                </a:r>
                <a:endParaRPr lang="en-US" sz="2000" b="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27442" y="5093516"/>
                <a:ext cx="6174876" cy="1445396"/>
              </a:xfrm>
              <a:prstGeom prst="rect">
                <a:avLst/>
              </a:prstGeom>
              <a:blipFill>
                <a:blip r:embed="rId8"/>
                <a:stretch>
                  <a:fillRect l="-1182" t="-2929" r="-788" b="-7113"/>
                </a:stretch>
              </a:blipFill>
              <a:ln>
                <a:solidFill>
                  <a:schemeClr val="bg1">
                    <a:lumMod val="5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826770" y="2515635"/>
            <a:ext cx="2956123" cy="2482435"/>
            <a:chOff x="826770" y="2576595"/>
            <a:chExt cx="2956123" cy="2482435"/>
          </a:xfrm>
        </p:grpSpPr>
        <p:cxnSp>
          <p:nvCxnSpPr>
            <p:cNvPr id="20" name="Straight Arrow Connector 19"/>
            <p:cNvCxnSpPr/>
            <p:nvPr/>
          </p:nvCxnSpPr>
          <p:spPr>
            <a:xfrm>
              <a:off x="2384799" y="2576595"/>
              <a:ext cx="3893" cy="1090952"/>
            </a:xfrm>
            <a:prstGeom prst="straightConnector1">
              <a:avLst/>
            </a:prstGeom>
            <a:ln w="63500">
              <a:solidFill>
                <a:srgbClr val="FB3572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flipV="1">
              <a:off x="2384799" y="3968078"/>
              <a:ext cx="3893" cy="1090952"/>
            </a:xfrm>
            <a:prstGeom prst="straightConnector1">
              <a:avLst/>
            </a:prstGeom>
            <a:ln w="63500">
              <a:solidFill>
                <a:srgbClr val="FB3572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" name="Group 6"/>
            <p:cNvGrpSpPr/>
            <p:nvPr/>
          </p:nvGrpSpPr>
          <p:grpSpPr>
            <a:xfrm>
              <a:off x="826770" y="3294716"/>
              <a:ext cx="2956123" cy="679369"/>
              <a:chOff x="806120" y="2976722"/>
              <a:chExt cx="2956123" cy="679369"/>
            </a:xfrm>
          </p:grpSpPr>
          <p:cxnSp>
            <p:nvCxnSpPr>
              <p:cNvPr id="15" name="Straight Arrow Connector 14"/>
              <p:cNvCxnSpPr/>
              <p:nvPr/>
            </p:nvCxnSpPr>
            <p:spPr>
              <a:xfrm flipH="1" flipV="1">
                <a:off x="2357501" y="3497684"/>
                <a:ext cx="1404742" cy="2"/>
              </a:xfrm>
              <a:prstGeom prst="straightConnector1">
                <a:avLst/>
              </a:prstGeom>
              <a:ln w="63500">
                <a:solidFill>
                  <a:srgbClr val="FB3572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9" name="Group 28"/>
              <p:cNvGrpSpPr/>
              <p:nvPr/>
            </p:nvGrpSpPr>
            <p:grpSpPr>
              <a:xfrm>
                <a:off x="806120" y="2998828"/>
                <a:ext cx="1699888" cy="657263"/>
                <a:chOff x="9731429" y="2910184"/>
                <a:chExt cx="872227" cy="337247"/>
              </a:xfrm>
            </p:grpSpPr>
            <p:cxnSp>
              <p:nvCxnSpPr>
                <p:cNvPr id="19" name="Straight Arrow Connector 18"/>
                <p:cNvCxnSpPr/>
                <p:nvPr/>
              </p:nvCxnSpPr>
              <p:spPr>
                <a:xfrm flipH="1" flipV="1">
                  <a:off x="9731429" y="3168655"/>
                  <a:ext cx="720785" cy="1"/>
                </a:xfrm>
                <a:prstGeom prst="straightConnector1">
                  <a:avLst/>
                </a:prstGeom>
                <a:ln w="63500">
                  <a:solidFill>
                    <a:srgbClr val="FB3572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" name="Oval 20"/>
                <p:cNvSpPr/>
                <p:nvPr/>
              </p:nvSpPr>
              <p:spPr>
                <a:xfrm>
                  <a:off x="10451256" y="3084871"/>
                  <a:ext cx="152400" cy="162560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3" name="Rectangle 22"/>
                    <p:cNvSpPr/>
                    <p:nvPr/>
                  </p:nvSpPr>
                  <p:spPr>
                    <a:xfrm>
                      <a:off x="9821685" y="2910184"/>
                      <a:ext cx="257282" cy="205300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𝐹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sub>
                            </m:sSub>
                          </m:oMath>
                        </m:oMathPara>
                      </a14:m>
                      <a:endParaRPr lang="en-US" sz="2000" dirty="0"/>
                    </a:p>
                  </p:txBody>
                </p:sp>
              </mc:Choice>
              <mc:Fallback xmlns="">
                <p:sp>
                  <p:nvSpPr>
                    <p:cNvPr id="23" name="Rectangle 22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9821685" y="2910184"/>
                      <a:ext cx="257282" cy="205300"/>
                    </a:xfrm>
                    <a:prstGeom prst="rect">
                      <a:avLst/>
                    </a:prstGeom>
                    <a:blipFill>
                      <a:blip r:embed="rId9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6" name="Rectangle 15"/>
                  <p:cNvSpPr/>
                  <p:nvPr/>
                </p:nvSpPr>
                <p:spPr>
                  <a:xfrm>
                    <a:off x="3008233" y="2976722"/>
                    <a:ext cx="400302" cy="400110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oMath>
                      </m:oMathPara>
                    </a14:m>
                    <a:endParaRPr lang="en-US" sz="2000" dirty="0"/>
                  </a:p>
                </p:txBody>
              </p:sp>
            </mc:Choice>
            <mc:Fallback xmlns="">
              <p:sp>
                <p:nvSpPr>
                  <p:cNvPr id="16" name="Rectangle 15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008233" y="2976722"/>
                    <a:ext cx="400302" cy="400110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Rectangle 21"/>
                <p:cNvSpPr/>
                <p:nvPr/>
              </p:nvSpPr>
              <p:spPr>
                <a:xfrm>
                  <a:off x="2455389" y="2660420"/>
                  <a:ext cx="308677" cy="402986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22" name="Rectangle 2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55389" y="2660420"/>
                  <a:ext cx="308677" cy="402986"/>
                </a:xfrm>
                <a:prstGeom prst="rect">
                  <a:avLst/>
                </a:prstGeom>
                <a:blipFill>
                  <a:blip r:embed="rId11"/>
                  <a:stretch>
                    <a:fillRect r="-2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Rectangle 24"/>
                <p:cNvSpPr/>
                <p:nvPr/>
              </p:nvSpPr>
              <p:spPr>
                <a:xfrm>
                  <a:off x="2452404" y="4649507"/>
                  <a:ext cx="1256235" cy="40011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𝑚𝑔</m:t>
                        </m:r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25" name="Rectangle 2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52404" y="4649507"/>
                  <a:ext cx="1256235" cy="400110"/>
                </a:xfrm>
                <a:prstGeom prst="rect">
                  <a:avLst/>
                </a:prstGeom>
                <a:blipFill>
                  <a:blip r:embed="rId12"/>
                  <a:stretch>
                    <a:fillRect b="-769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1176270" y="5190262"/>
                <a:ext cx="1852613" cy="139948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3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net</m:t>
                          </m:r>
                          <m: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y</m:t>
                          </m:r>
                        </m:sub>
                      </m:sSub>
                      <m:r>
                        <a:rPr lang="en-US" sz="1600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𝑊</m:t>
                      </m:r>
                    </m:oMath>
                  </m:oMathPara>
                </a14:m>
                <a:endParaRPr lang="en-US" sz="1600" b="0" dirty="0">
                  <a:latin typeface="Cambria Math" panose="02040503050406030204" pitchFamily="18" charset="0"/>
                </a:endParaRPr>
              </a:p>
              <a:p>
                <a:pPr>
                  <a:spcAft>
                    <a:spcPts val="3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600" b="0" i="0" smtClean="0">
                          <a:latin typeface="Cambria Math" panose="02040503050406030204" pitchFamily="18" charset="0"/>
                        </a:rPr>
                        <m:t>⇒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ma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y</m:t>
                          </m:r>
                        </m:sub>
                      </m:sSub>
                      <m:r>
                        <a:rPr lang="en-US" sz="1600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𝑚𝑔</m:t>
                      </m:r>
                    </m:oMath>
                  </m:oMathPara>
                </a14:m>
                <a:endParaRPr lang="en-US" sz="1600" b="0" dirty="0">
                  <a:latin typeface="Cambria Math" panose="02040503050406030204" pitchFamily="18" charset="0"/>
                </a:endParaRPr>
              </a:p>
              <a:p>
                <a:pPr>
                  <a:spcAft>
                    <a:spcPts val="3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600" b="0" i="0" smtClean="0">
                          <a:latin typeface="Cambria Math" panose="02040503050406030204" pitchFamily="18" charset="0"/>
                        </a:rPr>
                        <m:t>⇒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0=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𝑚𝑔</m:t>
                      </m:r>
                    </m:oMath>
                  </m:oMathPara>
                </a14:m>
                <a:endParaRPr lang="en-US" sz="1600" b="0" dirty="0">
                  <a:latin typeface="Cambria Math" panose="02040503050406030204" pitchFamily="18" charset="0"/>
                </a:endParaRPr>
              </a:p>
              <a:p>
                <a:pPr>
                  <a:lnSpc>
                    <a:spcPct val="150000"/>
                  </a:lnSpc>
                  <a:spcAft>
                    <a:spcPts val="3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600" i="0">
                          <a:latin typeface="Cambria Math" panose="02040503050406030204" pitchFamily="18" charset="0"/>
                        </a:rPr>
                        <m:t>⇒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latin typeface="Cambria Math" panose="02040503050406030204" pitchFamily="18" charset="0"/>
                        </a:rPr>
                        <m:t>N</m:t>
                      </m:r>
                      <m:r>
                        <a:rPr lang="en-US" sz="1600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latin typeface="Cambria Math" panose="02040503050406030204" pitchFamily="18" charset="0"/>
                        </a:rPr>
                        <m:t>mg</m:t>
                      </m:r>
                    </m:oMath>
                  </m:oMathPara>
                </a14:m>
                <a:endParaRPr lang="en-US" sz="1600" b="0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6270" y="5190262"/>
                <a:ext cx="1852613" cy="1399486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  <a:ln>
                <a:solidFill>
                  <a:schemeClr val="tx1"/>
                </a:solidFill>
                <a:prstDash val="dash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30880173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18" grpId="0" animBg="1"/>
      <p:bldP spid="24" grpId="0" animBg="1"/>
      <p:bldP spid="26" grpId="0" animBg="1"/>
    </p:bldLst>
  </p:timing>
  <p:extLst mod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/>
          </p:cNvSpPr>
          <p:nvPr/>
        </p:nvSpPr>
        <p:spPr bwMode="auto">
          <a:xfrm>
            <a:off x="826771" y="1057669"/>
            <a:ext cx="10703968" cy="13487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r>
              <a:rPr lang="en-US" sz="2200" dirty="0"/>
              <a:t>A </a:t>
            </a:r>
            <a:r>
              <a:rPr lang="en-US" sz="2200" b="1" dirty="0"/>
              <a:t>0.3 kg</a:t>
            </a:r>
            <a:r>
              <a:rPr lang="en-US" sz="2200" dirty="0"/>
              <a:t> metal ball is dropped from a height of </a:t>
            </a:r>
            <a:r>
              <a:rPr lang="en-US" sz="2200" b="1" dirty="0"/>
              <a:t>1.0</a:t>
            </a:r>
            <a:r>
              <a:rPr lang="en-US" sz="2200" dirty="0"/>
              <a:t> m to a hard surface. The ball comes to rest  </a:t>
            </a:r>
            <a:r>
              <a:rPr lang="en-US" sz="2200" b="1" dirty="0"/>
              <a:t>0.1 s</a:t>
            </a:r>
            <a:r>
              <a:rPr lang="en-US" sz="2200" dirty="0"/>
              <a:t> after striking the surface. What is the average force exerted by the surface on the ball to bring it to rest?</a:t>
            </a:r>
          </a:p>
        </p:txBody>
      </p:sp>
      <p:sp>
        <p:nvSpPr>
          <p:cNvPr id="6" name="Rectangle 5"/>
          <p:cNvSpPr>
            <a:spLocks/>
          </p:cNvSpPr>
          <p:nvPr/>
        </p:nvSpPr>
        <p:spPr bwMode="auto">
          <a:xfrm>
            <a:off x="826770" y="495428"/>
            <a:ext cx="460629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Problem 4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1221744" y="6356350"/>
            <a:ext cx="535011" cy="365125"/>
          </a:xfrm>
        </p:spPr>
        <p:txBody>
          <a:bodyPr/>
          <a:lstStyle/>
          <a:p>
            <a:fld id="{9372CE4B-A817-4CA6-90C6-F10130A1DBD0}" type="slidenum">
              <a:rPr lang="en-US" smtClean="0"/>
              <a:t>21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882239" y="2276061"/>
                <a:ext cx="5112220" cy="382483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>
                  <a:spcAft>
                    <a:spcPts val="1200"/>
                  </a:spcAft>
                </a:pPr>
                <a:r>
                  <a:rPr lang="en-US" sz="2000" b="1" dirty="0"/>
                  <a:t>Velocity of ball just before touching surface:</a:t>
                </a:r>
              </a:p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f</m:t>
                          </m:r>
                        </m:sub>
                        <m:sup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  <m:sup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−2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gΔy</m:t>
                      </m:r>
                    </m:oMath>
                  </m:oMathPara>
                </a14:m>
                <a:endParaRPr lang="en-US" sz="2000" b="0" dirty="0">
                  <a:latin typeface="Cambria Math" panose="02040503050406030204" pitchFamily="18" charset="0"/>
                </a:endParaRPr>
              </a:p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⇒</m:t>
                      </m:r>
                      <m:sSubSup>
                        <m:sSub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f</m:t>
                          </m:r>
                        </m:sub>
                        <m:sup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=0−2</m:t>
                      </m:r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9.8</m:t>
                          </m:r>
                        </m:e>
                      </m:d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0−1.0</m:t>
                          </m:r>
                        </m:e>
                      </m:d>
                    </m:oMath>
                  </m:oMathPara>
                </a14:m>
                <a:endParaRPr lang="en-US" sz="2000" b="0" dirty="0">
                  <a:latin typeface="Cambria Math" panose="02040503050406030204" pitchFamily="18" charset="0"/>
                </a:endParaRPr>
              </a:p>
              <a:p>
                <a:pPr>
                  <a:spcAft>
                    <a:spcPts val="1200"/>
                  </a:spcAft>
                </a:pPr>
                <a14:m>
                  <m:oMath xmlns:m="http://schemas.openxmlformats.org/officeDocument/2006/math"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⇒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f</m:t>
                        </m:r>
                      </m:sub>
                    </m:sSub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±</m:t>
                    </m:r>
                    <m:rad>
                      <m:radPr>
                        <m:degHide m:val="on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19.6</m:t>
                        </m:r>
                      </m:e>
                    </m:rad>
                  </m:oMath>
                </a14:m>
                <a:r>
                  <a:rPr lang="en-US" sz="2000" b="0" dirty="0">
                    <a:latin typeface="Cambria Math" panose="02040503050406030204" pitchFamily="18" charset="0"/>
                  </a:rPr>
                  <a:t> m/s</a:t>
                </a:r>
              </a:p>
              <a:p>
                <a:pPr>
                  <a:spcAft>
                    <a:spcPts val="24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⇒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f</m:t>
                          </m:r>
                        </m:sub>
                      </m:sSub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=−4.427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m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s</m:t>
                      </m:r>
                    </m:oMath>
                  </m:oMathPara>
                </a14:m>
                <a:endParaRPr lang="en-US" sz="2000" b="0" dirty="0">
                  <a:latin typeface="Cambria Math" panose="02040503050406030204" pitchFamily="18" charset="0"/>
                </a:endParaRPr>
              </a:p>
              <a:p>
                <a:pPr algn="ctr">
                  <a:spcAft>
                    <a:spcPts val="1200"/>
                  </a:spcAft>
                </a:pPr>
                <a:r>
                  <a:rPr lang="en-US" sz="2000" b="1" dirty="0"/>
                  <a:t>Acceleration after hitting surface:</a:t>
                </a:r>
              </a:p>
              <a:p>
                <a:pPr algn="ctr"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a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v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f</m:t>
                              </m:r>
                            </m:sub>
                          </m:sSub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v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</m:sub>
                          </m:sSub>
                        </m:num>
                        <m:den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t</m:t>
                          </m:r>
                        </m:den>
                      </m:f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0−(−4.427)</m:t>
                          </m:r>
                        </m:num>
                        <m:den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0.1</m:t>
                          </m:r>
                        </m:den>
                      </m:f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=44.27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m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/</m:t>
                      </m:r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  <m:sup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000" b="0" dirty="0"/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2239" y="2276061"/>
                <a:ext cx="5112220" cy="3824830"/>
              </a:xfrm>
              <a:prstGeom prst="rect">
                <a:avLst/>
              </a:prstGeom>
              <a:blipFill>
                <a:blip r:embed="rId6"/>
                <a:stretch>
                  <a:fillRect t="-635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7510216" y="2660464"/>
                <a:ext cx="4437943" cy="273921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net</m:t>
                          </m:r>
                        </m:sub>
                      </m:sSub>
                      <m:r>
                        <a:rPr lang="en-US" sz="2200" b="0" i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surface</m:t>
                          </m:r>
                        </m:sub>
                      </m:sSub>
                      <m:r>
                        <a:rPr lang="en-US" sz="2200" b="0" i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n-US" sz="2200" b="0" i="0" smtClean="0">
                          <a:latin typeface="Cambria Math" panose="02040503050406030204" pitchFamily="18" charset="0"/>
                        </a:rPr>
                        <m:t>W</m:t>
                      </m:r>
                    </m:oMath>
                  </m:oMathPara>
                </a14:m>
                <a:endParaRPr lang="en-US" sz="2200" dirty="0">
                  <a:latin typeface="Cambria Math" panose="02040503050406030204" pitchFamily="18" charset="0"/>
                </a:endParaRPr>
              </a:p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200" b="0" i="0" smtClean="0">
                          <a:latin typeface="Cambria Math" panose="02040503050406030204" pitchFamily="18" charset="0"/>
                        </a:rPr>
                        <m:t>⇒</m:t>
                      </m:r>
                      <m:r>
                        <m:rPr>
                          <m:sty m:val="p"/>
                        </m:rPr>
                        <a:rPr lang="en-US" sz="2200" b="0" i="0" smtClean="0">
                          <a:latin typeface="Cambria Math" panose="02040503050406030204" pitchFamily="18" charset="0"/>
                        </a:rPr>
                        <m:t>ma</m:t>
                      </m:r>
                      <m:r>
                        <a:rPr lang="en-US" sz="2200" b="0" i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surface</m:t>
                          </m:r>
                        </m:sub>
                      </m:sSub>
                      <m:r>
                        <a:rPr lang="en-US" sz="2200" b="0" i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n-US" sz="2200" b="0" i="0" smtClean="0">
                          <a:latin typeface="Cambria Math" panose="02040503050406030204" pitchFamily="18" charset="0"/>
                        </a:rPr>
                        <m:t>mg</m:t>
                      </m:r>
                    </m:oMath>
                  </m:oMathPara>
                </a14:m>
                <a:endParaRPr lang="en-US" sz="2200" dirty="0">
                  <a:latin typeface="Cambria Math" panose="02040503050406030204" pitchFamily="18" charset="0"/>
                </a:endParaRPr>
              </a:p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200" b="0" i="0" smtClean="0">
                          <a:latin typeface="Cambria Math" panose="02040503050406030204" pitchFamily="18" charset="0"/>
                        </a:rPr>
                        <m:t>⇒</m:t>
                      </m:r>
                      <m:sSub>
                        <m:sSub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surface</m:t>
                          </m:r>
                        </m:sub>
                      </m:sSub>
                      <m:r>
                        <a:rPr lang="en-US" sz="2200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2200" b="0" i="0" smtClean="0">
                          <a:latin typeface="Cambria Math" panose="02040503050406030204" pitchFamily="18" charset="0"/>
                        </a:rPr>
                        <m:t>ma</m:t>
                      </m:r>
                      <m:r>
                        <a:rPr lang="en-US" sz="2200" b="0" i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sz="2200" b="0" i="0" smtClean="0">
                          <a:latin typeface="Cambria Math" panose="02040503050406030204" pitchFamily="18" charset="0"/>
                        </a:rPr>
                        <m:t>mg</m:t>
                      </m:r>
                    </m:oMath>
                  </m:oMathPara>
                </a14:m>
                <a:endParaRPr lang="en-US" sz="2200" dirty="0">
                  <a:latin typeface="Cambria Math" panose="02040503050406030204" pitchFamily="18" charset="0"/>
                </a:endParaRPr>
              </a:p>
              <a:p>
                <a:pPr>
                  <a:lnSpc>
                    <a:spcPct val="150000"/>
                  </a:lnSpc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200" b="0" i="0">
                          <a:latin typeface="Cambria Math" panose="02040503050406030204" pitchFamily="18" charset="0"/>
                        </a:rPr>
                        <m:t>⇒</m:t>
                      </m:r>
                      <m:sSub>
                        <m:sSub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surface</m:t>
                          </m:r>
                        </m:sub>
                      </m:sSub>
                      <m:r>
                        <a:rPr lang="en-US" sz="2200" b="0" i="0" smtClean="0">
                          <a:latin typeface="Cambria Math" panose="02040503050406030204" pitchFamily="18" charset="0"/>
                        </a:rPr>
                        <m:t>=0.3</m:t>
                      </m:r>
                      <m:d>
                        <m:dPr>
                          <m:ctrlPr>
                            <a:rPr lang="en-US" sz="22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44.27</m:t>
                          </m:r>
                        </m:e>
                      </m:d>
                      <m:r>
                        <a:rPr lang="en-US" sz="2200" b="0" i="0" smtClean="0">
                          <a:latin typeface="Cambria Math" panose="02040503050406030204" pitchFamily="18" charset="0"/>
                        </a:rPr>
                        <m:t>+0.3(9.8)</m:t>
                      </m:r>
                    </m:oMath>
                  </m:oMathPara>
                </a14:m>
                <a:endParaRPr lang="en-US" sz="2200" dirty="0">
                  <a:latin typeface="Cambria Math" panose="02040503050406030204" pitchFamily="18" charset="0"/>
                </a:endParaRPr>
              </a:p>
              <a:p>
                <a:pPr>
                  <a:lnSpc>
                    <a:spcPct val="150000"/>
                  </a:lnSpc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200" b="0" i="0" smtClean="0">
                          <a:latin typeface="Cambria Math" panose="02040503050406030204" pitchFamily="18" charset="0"/>
                        </a:rPr>
                        <m:t>⇒</m:t>
                      </m:r>
                      <m:sSub>
                        <m:sSubPr>
                          <m:ctrlPr>
                            <a:rPr lang="en-US" sz="22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1" i="0" smtClean="0">
                              <a:latin typeface="Cambria Math" panose="02040503050406030204" pitchFamily="18" charset="0"/>
                            </a:rPr>
                            <m:t>𝐅</m:t>
                          </m:r>
                        </m:e>
                        <m:sub>
                          <m:r>
                            <a:rPr lang="en-US" sz="2200" b="1" i="0" smtClean="0">
                              <a:latin typeface="Cambria Math" panose="02040503050406030204" pitchFamily="18" charset="0"/>
                            </a:rPr>
                            <m:t>𝐬𝐮𝐫𝐟𝐚𝐜𝐞</m:t>
                          </m:r>
                        </m:sub>
                      </m:sSub>
                      <m:r>
                        <a:rPr lang="en-US" sz="2200" b="1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200" b="1" i="0" smtClean="0">
                          <a:latin typeface="Cambria Math" panose="02040503050406030204" pitchFamily="18" charset="0"/>
                        </a:rPr>
                        <m:t>𝟏𝟔</m:t>
                      </m:r>
                      <m:r>
                        <a:rPr lang="en-US" sz="2200" b="1" i="0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200" b="1" i="0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US" sz="2200" b="1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200" b="1" i="0" smtClean="0">
                          <a:latin typeface="Cambria Math" panose="02040503050406030204" pitchFamily="18" charset="0"/>
                        </a:rPr>
                        <m:t>𝐍</m:t>
                      </m:r>
                    </m:oMath>
                  </m:oMathPara>
                </a14:m>
                <a:endParaRPr lang="en-US" sz="2200" b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0216" y="2660464"/>
                <a:ext cx="4437943" cy="273921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7" name="Group 16"/>
          <p:cNvGrpSpPr/>
          <p:nvPr/>
        </p:nvGrpSpPr>
        <p:grpSpPr>
          <a:xfrm>
            <a:off x="6178755" y="2472071"/>
            <a:ext cx="1031628" cy="3178296"/>
            <a:chOff x="10113242" y="2143152"/>
            <a:chExt cx="529338" cy="1630809"/>
          </a:xfrm>
        </p:grpSpPr>
        <p:cxnSp>
          <p:nvCxnSpPr>
            <p:cNvPr id="20" name="Straight Arrow Connector 19"/>
            <p:cNvCxnSpPr/>
            <p:nvPr/>
          </p:nvCxnSpPr>
          <p:spPr>
            <a:xfrm>
              <a:off x="10530538" y="3247431"/>
              <a:ext cx="0" cy="431776"/>
            </a:xfrm>
            <a:prstGeom prst="straightConnector1">
              <a:avLst/>
            </a:prstGeom>
            <a:ln w="63500">
              <a:solidFill>
                <a:srgbClr val="FB357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 flipV="1">
              <a:off x="10535618" y="2333031"/>
              <a:ext cx="0" cy="762000"/>
            </a:xfrm>
            <a:prstGeom prst="straightConnector1">
              <a:avLst/>
            </a:prstGeom>
            <a:ln w="63500">
              <a:solidFill>
                <a:srgbClr val="FB357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Oval 24"/>
            <p:cNvSpPr/>
            <p:nvPr/>
          </p:nvSpPr>
          <p:spPr>
            <a:xfrm>
              <a:off x="10451256" y="3084871"/>
              <a:ext cx="152400" cy="16256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Rectangle 25"/>
                <p:cNvSpPr/>
                <p:nvPr/>
              </p:nvSpPr>
              <p:spPr>
                <a:xfrm>
                  <a:off x="10244882" y="3584454"/>
                  <a:ext cx="239220" cy="18950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en-US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6" name="Rectangle 2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244882" y="3584454"/>
                  <a:ext cx="239220" cy="189507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Rectangle 26"/>
                <p:cNvSpPr/>
                <p:nvPr/>
              </p:nvSpPr>
              <p:spPr>
                <a:xfrm>
                  <a:off x="10113242" y="2143152"/>
                  <a:ext cx="529338" cy="20092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en-US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US" altLang="en-US" b="0" i="1" smtClean="0">
                                <a:latin typeface="Cambria Math" panose="02040503050406030204" pitchFamily="18" charset="0"/>
                              </a:rPr>
                              <m:t>𝑠𝑢𝑟𝑓𝑎𝑐𝑒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7" name="Rectangle 2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113242" y="2143152"/>
                  <a:ext cx="529338" cy="200924"/>
                </a:xfrm>
                <a:prstGeom prst="rect">
                  <a:avLst/>
                </a:prstGeom>
                <a:blipFill>
                  <a:blip r:embed="rId9"/>
                  <a:stretch>
                    <a:fillRect b="-937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custDataLst>
      <p:tags r:id="rId1"/>
    </p:custDataLst>
    <p:extLst>
      <p:ext uri="{BB962C8B-B14F-4D97-AF65-F5344CB8AC3E}">
        <p14:creationId xmlns:p14="http://schemas.microsoft.com/office/powerpoint/2010/main" val="14515967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18" grpId="0" animBg="1"/>
    </p:bldLst>
  </p:timing>
  <p:extLst mod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3" name="Picture 7" descr="04_30Figur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61"/>
          <a:stretch>
            <a:fillRect/>
          </a:stretch>
        </p:blipFill>
        <p:spPr bwMode="auto">
          <a:xfrm>
            <a:off x="4225452" y="3527513"/>
            <a:ext cx="3584896" cy="288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825" name="Picture 9" descr="04 Newtons 3rd law p12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1546" y="1288391"/>
            <a:ext cx="7312708" cy="1680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>
            <a:spLocks/>
          </p:cNvSpPr>
          <p:nvPr/>
        </p:nvSpPr>
        <p:spPr bwMode="auto">
          <a:xfrm>
            <a:off x="835732" y="422168"/>
            <a:ext cx="9055400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Newton’s third law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D750B-877A-453A-B879-AC308A4AB16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6772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Straight Arrow Connector 32"/>
          <p:cNvCxnSpPr/>
          <p:nvPr/>
        </p:nvCxnSpPr>
        <p:spPr>
          <a:xfrm>
            <a:off x="10036547" y="2938850"/>
            <a:ext cx="821618" cy="0"/>
          </a:xfrm>
          <a:prstGeom prst="straightConnector1">
            <a:avLst/>
          </a:prstGeom>
          <a:ln w="63500">
            <a:solidFill>
              <a:srgbClr val="FB357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>
            <a:off x="7406640" y="3015891"/>
            <a:ext cx="600808" cy="0"/>
          </a:xfrm>
          <a:prstGeom prst="straightConnector1">
            <a:avLst/>
          </a:prstGeom>
          <a:ln w="63500">
            <a:solidFill>
              <a:srgbClr val="FB357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7981015" y="3014717"/>
            <a:ext cx="821618" cy="0"/>
          </a:xfrm>
          <a:prstGeom prst="straightConnector1">
            <a:avLst/>
          </a:prstGeom>
          <a:ln w="63500">
            <a:solidFill>
              <a:srgbClr val="FB357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889" name="Rectangle 1"/>
          <p:cNvSpPr>
            <a:spLocks/>
          </p:cNvSpPr>
          <p:nvPr/>
        </p:nvSpPr>
        <p:spPr bwMode="auto">
          <a:xfrm>
            <a:off x="519018" y="294324"/>
            <a:ext cx="820674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Interacting Objects</a:t>
            </a:r>
          </a:p>
        </p:txBody>
      </p:sp>
      <p:pic>
        <p:nvPicPr>
          <p:cNvPr id="37899" name="Picture 11" descr="05_30Figur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53"/>
          <a:stretch>
            <a:fillRect/>
          </a:stretch>
        </p:blipFill>
        <p:spPr bwMode="auto">
          <a:xfrm>
            <a:off x="1583475" y="2442173"/>
            <a:ext cx="3697278" cy="2419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3"/>
          <p:cNvSpPr>
            <a:spLocks/>
          </p:cNvSpPr>
          <p:nvPr/>
        </p:nvSpPr>
        <p:spPr bwMode="auto">
          <a:xfrm>
            <a:off x="946264" y="1053337"/>
            <a:ext cx="10715363" cy="294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r>
              <a:rPr lang="en-US" altLang="en-US" sz="2000" dirty="0">
                <a:latin typeface="Arial" panose="020B0604020202020204" pitchFamily="34" charset="0"/>
              </a:rPr>
              <a:t>Assume that the floor is frictionless and the pushing force is 10 N. Draw Free Body Diagrams of A and B and find the acceleration of each.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9957135" y="2195940"/>
            <a:ext cx="747567" cy="1456112"/>
            <a:chOff x="3420952" y="2951236"/>
            <a:chExt cx="747567" cy="1456112"/>
          </a:xfrm>
        </p:grpSpPr>
        <p:grpSp>
          <p:nvGrpSpPr>
            <p:cNvPr id="6" name="Group 5"/>
            <p:cNvGrpSpPr/>
            <p:nvPr/>
          </p:nvGrpSpPr>
          <p:grpSpPr>
            <a:xfrm>
              <a:off x="3420952" y="3145833"/>
              <a:ext cx="152400" cy="1159039"/>
              <a:chOff x="7345680" y="3895846"/>
              <a:chExt cx="152400" cy="1159039"/>
            </a:xfrm>
          </p:grpSpPr>
          <p:cxnSp>
            <p:nvCxnSpPr>
              <p:cNvPr id="10" name="Straight Arrow Connector 9"/>
              <p:cNvCxnSpPr/>
              <p:nvPr/>
            </p:nvCxnSpPr>
            <p:spPr>
              <a:xfrm flipH="1">
                <a:off x="7421880" y="4551680"/>
                <a:ext cx="3082" cy="503205"/>
              </a:xfrm>
              <a:prstGeom prst="straightConnector1">
                <a:avLst/>
              </a:prstGeom>
              <a:ln w="63500">
                <a:solidFill>
                  <a:srgbClr val="FB357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Arrow Connector 10"/>
              <p:cNvCxnSpPr/>
              <p:nvPr/>
            </p:nvCxnSpPr>
            <p:spPr>
              <a:xfrm flipV="1">
                <a:off x="7421880" y="3895846"/>
                <a:ext cx="0" cy="503434"/>
              </a:xfrm>
              <a:prstGeom prst="straightConnector1">
                <a:avLst/>
              </a:prstGeom>
              <a:ln w="63500">
                <a:solidFill>
                  <a:srgbClr val="FB357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Oval 11"/>
              <p:cNvSpPr/>
              <p:nvPr/>
            </p:nvSpPr>
            <p:spPr>
              <a:xfrm>
                <a:off x="7345680" y="4389120"/>
                <a:ext cx="152400" cy="16256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Rectangle 6"/>
                <p:cNvSpPr/>
                <p:nvPr/>
              </p:nvSpPr>
              <p:spPr>
                <a:xfrm>
                  <a:off x="3497152" y="2951236"/>
                  <a:ext cx="477823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altLang="en-US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altLang="en-US" b="0" i="1" baseline="-25000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acc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7" name="Rectangle 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97152" y="2951236"/>
                  <a:ext cx="477823" cy="369332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Rectangle 7"/>
                <p:cNvSpPr/>
                <p:nvPr/>
              </p:nvSpPr>
              <p:spPr>
                <a:xfrm>
                  <a:off x="3653827" y="4038016"/>
                  <a:ext cx="514692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altLang="en-US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b="0" i="1" smtClean="0">
                                <a:latin typeface="Cambria Math" panose="02040503050406030204" pitchFamily="18" charset="0"/>
                              </a:rPr>
                              <m:t>𝑤</m:t>
                            </m:r>
                            <m:r>
                              <a:rPr lang="en-US" altLang="en-US" b="0" i="1" baseline="-25000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acc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8" name="Rectangle 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53827" y="4038016"/>
                  <a:ext cx="514692" cy="369332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5" name="Group 14"/>
          <p:cNvGrpSpPr/>
          <p:nvPr/>
        </p:nvGrpSpPr>
        <p:grpSpPr>
          <a:xfrm>
            <a:off x="7026861" y="2042905"/>
            <a:ext cx="1618339" cy="1650242"/>
            <a:chOff x="9079181" y="2001810"/>
            <a:chExt cx="1618339" cy="1650242"/>
          </a:xfrm>
        </p:grpSpPr>
        <p:grpSp>
          <p:nvGrpSpPr>
            <p:cNvPr id="16" name="Group 15"/>
            <p:cNvGrpSpPr/>
            <p:nvPr/>
          </p:nvGrpSpPr>
          <p:grpSpPr>
            <a:xfrm>
              <a:off x="9957135" y="2195940"/>
              <a:ext cx="740385" cy="1456112"/>
              <a:chOff x="3420952" y="2951236"/>
              <a:chExt cx="740385" cy="1456112"/>
            </a:xfrm>
          </p:grpSpPr>
          <p:grpSp>
            <p:nvGrpSpPr>
              <p:cNvPr id="18" name="Group 17"/>
              <p:cNvGrpSpPr/>
              <p:nvPr/>
            </p:nvGrpSpPr>
            <p:grpSpPr>
              <a:xfrm>
                <a:off x="3420952" y="3145833"/>
                <a:ext cx="152400" cy="1159039"/>
                <a:chOff x="7345680" y="3895846"/>
                <a:chExt cx="152400" cy="1159039"/>
              </a:xfrm>
            </p:grpSpPr>
            <p:cxnSp>
              <p:nvCxnSpPr>
                <p:cNvPr id="21" name="Straight Arrow Connector 20"/>
                <p:cNvCxnSpPr/>
                <p:nvPr/>
              </p:nvCxnSpPr>
              <p:spPr>
                <a:xfrm flipH="1">
                  <a:off x="7421880" y="4551680"/>
                  <a:ext cx="3082" cy="503205"/>
                </a:xfrm>
                <a:prstGeom prst="straightConnector1">
                  <a:avLst/>
                </a:prstGeom>
                <a:ln w="63500">
                  <a:solidFill>
                    <a:srgbClr val="FB3572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Arrow Connector 21"/>
                <p:cNvCxnSpPr/>
                <p:nvPr/>
              </p:nvCxnSpPr>
              <p:spPr>
                <a:xfrm flipV="1">
                  <a:off x="7421880" y="3895846"/>
                  <a:ext cx="0" cy="503434"/>
                </a:xfrm>
                <a:prstGeom prst="straightConnector1">
                  <a:avLst/>
                </a:prstGeom>
                <a:ln w="63500">
                  <a:solidFill>
                    <a:srgbClr val="FB3572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" name="Oval 22"/>
                <p:cNvSpPr/>
                <p:nvPr/>
              </p:nvSpPr>
              <p:spPr>
                <a:xfrm>
                  <a:off x="7345680" y="4389120"/>
                  <a:ext cx="152400" cy="162560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9" name="Rectangle 18"/>
                  <p:cNvSpPr/>
                  <p:nvPr/>
                </p:nvSpPr>
                <p:spPr>
                  <a:xfrm>
                    <a:off x="3497152" y="2951236"/>
                    <a:ext cx="470642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alt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altLang="en-US" b="0" i="1" baseline="-25000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9" name="Rectangle 18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497152" y="2951236"/>
                    <a:ext cx="470642" cy="369332"/>
                  </a:xfrm>
                  <a:prstGeom prst="rect">
                    <a:avLst/>
                  </a:prstGeom>
                  <a:blipFill rotWithShape="0">
                    <a:blip r:embed="rId8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0" name="Rectangle 19"/>
                  <p:cNvSpPr/>
                  <p:nvPr/>
                </p:nvSpPr>
                <p:spPr>
                  <a:xfrm>
                    <a:off x="3653827" y="4038016"/>
                    <a:ext cx="507510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alt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  <m:r>
                                <a:rPr lang="en-US" altLang="en-US" b="0" i="1" baseline="-25000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20" name="Rectangle 19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653827" y="4038016"/>
                    <a:ext cx="507510" cy="369332"/>
                  </a:xfrm>
                  <a:prstGeom prst="rect">
                    <a:avLst/>
                  </a:prstGeom>
                  <a:blipFill rotWithShape="0">
                    <a:blip r:embed="rId9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17" name="TextBox 16"/>
            <p:cNvSpPr txBox="1"/>
            <p:nvPr/>
          </p:nvSpPr>
          <p:spPr>
            <a:xfrm>
              <a:off x="9079181" y="2001810"/>
              <a:ext cx="8931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Block A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26"/>
              <p:cNvSpPr/>
              <p:nvPr/>
            </p:nvSpPr>
            <p:spPr>
              <a:xfrm>
                <a:off x="8720613" y="2813251"/>
                <a:ext cx="722441" cy="4029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en-US" altLang="en-US" b="0" i="1" baseline="-25000" smtClean="0">
                              <a:latin typeface="Cambria Math" panose="02040503050406030204" pitchFamily="18" charset="0"/>
                            </a:rPr>
                            <m:t>𝑃𝑢𝑠h</m:t>
                          </m:r>
                        </m:e>
                      </m:ac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7" name="Rectangle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20613" y="2813251"/>
                <a:ext cx="722441" cy="402931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Box 29"/>
          <p:cNvSpPr txBox="1"/>
          <p:nvPr/>
        </p:nvSpPr>
        <p:spPr>
          <a:xfrm>
            <a:off x="8950330" y="2026157"/>
            <a:ext cx="883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Block B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30"/>
              <p:cNvSpPr/>
              <p:nvPr/>
            </p:nvSpPr>
            <p:spPr>
              <a:xfrm>
                <a:off x="6783054" y="2990824"/>
                <a:ext cx="827086" cy="4029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en-US" altLang="en-US" b="0" i="1" baseline="-25000" smtClean="0"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altLang="en-US" b="0" i="1" baseline="-2500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altLang="en-US" b="0" i="1" baseline="-25000" smtClean="0">
                              <a:latin typeface="Cambria Math" panose="02040503050406030204" pitchFamily="18" charset="0"/>
                            </a:rPr>
                            <m:t>𝑜𝑛</m:t>
                          </m:r>
                          <m:r>
                            <a:rPr lang="en-US" altLang="en-US" b="0" i="1" baseline="-2500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altLang="en-US" b="0" i="1" baseline="-25000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</m:ac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1" name="Rectangle 3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3054" y="2990824"/>
                <a:ext cx="827086" cy="402931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31"/>
              <p:cNvSpPr/>
              <p:nvPr/>
            </p:nvSpPr>
            <p:spPr>
              <a:xfrm>
                <a:off x="10713689" y="2936137"/>
                <a:ext cx="827086" cy="4029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en-US" altLang="en-US" b="0" i="1" baseline="-25000" smtClean="0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altLang="en-US" b="0" i="1" baseline="-2500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altLang="en-US" b="0" i="1" baseline="-25000" smtClean="0">
                              <a:latin typeface="Cambria Math" panose="02040503050406030204" pitchFamily="18" charset="0"/>
                            </a:rPr>
                            <m:t>𝑜𝑛</m:t>
                          </m:r>
                          <m:r>
                            <a:rPr lang="en-US" altLang="en-US" b="0" i="1" baseline="-2500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altLang="en-US" b="0" i="1" baseline="-25000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ac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2" name="Rectangle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13689" y="2936137"/>
                <a:ext cx="827086" cy="402931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24"/>
              <p:cNvSpPr/>
              <p:nvPr/>
            </p:nvSpPr>
            <p:spPr>
              <a:xfrm>
                <a:off x="6458856" y="4225177"/>
                <a:ext cx="2772309" cy="70564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i="1"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en-US" altLang="en-US" i="1" baseline="-25000">
                              <a:latin typeface="Cambria Math" panose="02040503050406030204" pitchFamily="18" charset="0"/>
                            </a:rPr>
                            <m:t>𝑃𝑢𝑠h</m:t>
                          </m:r>
                        </m:e>
                      </m:acc>
                      <m:r>
                        <a:rPr lang="en-US" altLang="en-US" i="1">
                          <a:latin typeface="Cambria Math" panose="02040503050406030204" pitchFamily="18" charset="0"/>
                        </a:rPr>
                        <m:t>−</m:t>
                      </m:r>
                      <m:acc>
                        <m:accPr>
                          <m:chr m:val="⃗"/>
                          <m:ctrlPr>
                            <a:rPr lang="en-US" alt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i="1"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en-US" altLang="en-US" i="1" baseline="-25000"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altLang="en-US" i="1" baseline="-2500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altLang="en-US" i="1" baseline="-25000">
                              <a:latin typeface="Cambria Math" panose="02040503050406030204" pitchFamily="18" charset="0"/>
                            </a:rPr>
                            <m:t>𝑜𝑛</m:t>
                          </m:r>
                          <m:r>
                            <a:rPr lang="en-US" altLang="en-US" i="1" baseline="-2500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altLang="en-US" i="1" baseline="-2500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</m:acc>
                      <m:r>
                        <a:rPr lang="en-US" alt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en-US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altLang="en-US" b="0" i="1" baseline="-25000" smtClean="0">
                          <a:latin typeface="Cambria Math" panose="02040503050406030204" pitchFamily="18" charset="0"/>
                        </a:rPr>
                        <m:t>𝐴</m:t>
                      </m:r>
                      <m:acc>
                        <m:accPr>
                          <m:chr m:val="⃗"/>
                          <m:ctrlPr>
                            <a:rPr lang="en-US" altLang="en-US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</m:acc>
                    </m:oMath>
                  </m:oMathPara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5" name="Rectangle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8856" y="4225177"/>
                <a:ext cx="2772309" cy="705642"/>
              </a:xfrm>
              <a:prstGeom prst="rect">
                <a:avLst/>
              </a:prstGeom>
              <a:blipFill rotWithShape="0">
                <a:blip r:embed="rId13"/>
                <a:stretch>
                  <a:fillRect t="-6897" r="-6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Rectangle 34"/>
              <p:cNvSpPr/>
              <p:nvPr/>
            </p:nvSpPr>
            <p:spPr>
              <a:xfrm>
                <a:off x="9068569" y="4205750"/>
                <a:ext cx="2772309" cy="70564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i="1"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en-US" altLang="en-US" b="0" i="1" baseline="-25000" smtClean="0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altLang="en-US" i="1" baseline="-2500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altLang="en-US" i="1" baseline="-25000">
                              <a:latin typeface="Cambria Math" panose="02040503050406030204" pitchFamily="18" charset="0"/>
                            </a:rPr>
                            <m:t>𝑜𝑛</m:t>
                          </m:r>
                          <m:r>
                            <a:rPr lang="en-US" altLang="en-US" i="1" baseline="-2500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altLang="en-US" b="0" i="1" baseline="-25000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acc>
                      <m:r>
                        <a:rPr lang="en-US" alt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en-US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altLang="en-US" b="0" i="1" baseline="-25000" smtClean="0">
                          <a:latin typeface="Cambria Math" panose="02040503050406030204" pitchFamily="18" charset="0"/>
                        </a:rPr>
                        <m:t>𝐵</m:t>
                      </m:r>
                      <m:acc>
                        <m:accPr>
                          <m:chr m:val="⃗"/>
                          <m:ctrlPr>
                            <a:rPr lang="en-US" altLang="en-US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</m:acc>
                    </m:oMath>
                  </m:oMathPara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5" name="Rectangle 3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68569" y="4205750"/>
                <a:ext cx="2772309" cy="705642"/>
              </a:xfrm>
              <a:prstGeom prst="rect">
                <a:avLst/>
              </a:prstGeom>
              <a:blipFill rotWithShape="0">
                <a:blip r:embed="rId14"/>
                <a:stretch>
                  <a:fillRect t="-68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28"/>
              <p:cNvSpPr/>
              <p:nvPr/>
            </p:nvSpPr>
            <p:spPr>
              <a:xfrm>
                <a:off x="8066997" y="4914011"/>
                <a:ext cx="2540888" cy="130837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en-US" dirty="0"/>
                  <a:t>But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i="1">
                            <a:latin typeface="Cambria Math" panose="02040503050406030204" pitchFamily="18" charset="0"/>
                          </a:rPr>
                          <m:t>𝐹</m:t>
                        </m:r>
                        <m:r>
                          <a:rPr lang="en-US" altLang="en-US" i="1" baseline="-25000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altLang="en-US" i="1" baseline="-2500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altLang="en-US" i="1" baseline="-25000">
                            <a:latin typeface="Cambria Math" panose="02040503050406030204" pitchFamily="18" charset="0"/>
                          </a:rPr>
                          <m:t>𝑜𝑛</m:t>
                        </m:r>
                        <m:r>
                          <a:rPr lang="en-US" altLang="en-US" i="1" baseline="-2500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altLang="en-US" i="1" baseline="-2500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</m:oMath>
                </a14:m>
                <a:r>
                  <a:rPr lang="en-US" dirty="0"/>
                  <a:t>=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i="1">
                            <a:latin typeface="Cambria Math" panose="02040503050406030204" pitchFamily="18" charset="0"/>
                          </a:rPr>
                          <m:t>𝐹</m:t>
                        </m:r>
                        <m:r>
                          <a:rPr lang="en-US" altLang="en-US" i="1" baseline="-2500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altLang="en-US" i="1" baseline="-2500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altLang="en-US" i="1" baseline="-25000">
                            <a:latin typeface="Cambria Math" panose="02040503050406030204" pitchFamily="18" charset="0"/>
                          </a:rPr>
                          <m:t>𝑜𝑛</m:t>
                        </m:r>
                        <m:r>
                          <a:rPr lang="en-US" altLang="en-US" i="1" baseline="-2500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altLang="en-US" i="1" baseline="-2500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</m:oMath>
                </a14:m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∴</m:t>
                      </m:r>
                      <m:acc>
                        <m:accPr>
                          <m:chr m:val="⃗"/>
                          <m:ctrlPr>
                            <a:rPr lang="en-US" alt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i="1"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en-US" altLang="en-US" i="1" baseline="-25000">
                              <a:latin typeface="Cambria Math" panose="02040503050406030204" pitchFamily="18" charset="0"/>
                            </a:rPr>
                            <m:t>𝑃𝑢𝑠h</m:t>
                          </m:r>
                        </m:e>
                      </m:acc>
                      <m:r>
                        <a:rPr lang="en-US" altLang="en-US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altLang="en-US" i="1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altLang="en-US" i="1" baseline="-2500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altLang="en-US" i="1" baseline="-25000">
                          <a:latin typeface="Cambria Math" panose="02040503050406030204" pitchFamily="18" charset="0"/>
                        </a:rPr>
                        <m:t>𝐵</m:t>
                      </m:r>
                      <m:acc>
                        <m:accPr>
                          <m:chr m:val="⃗"/>
                          <m:ctrlPr>
                            <a:rPr lang="en-US" altLang="en-US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</m:acc>
                      <m:r>
                        <a:rPr lang="en-US" altLang="en-US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en-US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altLang="en-US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  <m:acc>
                        <m:accPr>
                          <m:chr m:val="⃗"/>
                          <m:ctrlPr>
                            <a:rPr lang="en-US" alt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</m:acc>
                    </m:oMath>
                  </m:oMathPara>
                </a14:m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∴</m:t>
                      </m:r>
                      <m:acc>
                        <m:accPr>
                          <m:chr m:val="⃗"/>
                          <m:ctrlPr>
                            <a:rPr lang="en-US" altLang="en-US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</m:acc>
                      <m:r>
                        <a:rPr lang="en-US" alt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acc>
                            <m:accPr>
                              <m:chr m:val="⃗"/>
                              <m:ctrlPr>
                                <a:rPr lang="en-US" alt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i="1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  <m:r>
                                <a:rPr lang="en-US" altLang="en-US" i="1" baseline="-25000">
                                  <a:latin typeface="Cambria Math" panose="02040503050406030204" pitchFamily="18" charset="0"/>
                                </a:rPr>
                                <m:t>𝑃𝑢𝑠h</m:t>
                              </m:r>
                            </m:e>
                          </m:acc>
                        </m:num>
                        <m:den>
                          <m:r>
                            <a:rPr lang="en-US" altLang="en-US" i="1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US" altLang="en-US" i="1" baseline="-25000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alt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altLang="en-US" i="1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US" altLang="en-US" b="0" i="1" baseline="-25000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9" name="Rectangle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66997" y="4914011"/>
                <a:ext cx="2540888" cy="1308371"/>
              </a:xfrm>
              <a:prstGeom prst="rect">
                <a:avLst/>
              </a:prstGeom>
              <a:blipFill>
                <a:blip r:embed="rId15"/>
                <a:stretch>
                  <a:fillRect l="-1918" r="-71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7126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/>
          </p:cNvSpPr>
          <p:nvPr/>
        </p:nvSpPr>
        <p:spPr bwMode="auto">
          <a:xfrm>
            <a:off x="2082640" y="1489245"/>
            <a:ext cx="9157787" cy="2125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marL="458788" indent="-458788" algn="l">
              <a:tabLst>
                <a:tab pos="762000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1pPr>
            <a:lvl2pPr marL="573088" algn="l">
              <a:tabLst>
                <a:tab pos="762000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2pPr>
            <a:lvl3pPr algn="l">
              <a:tabLst>
                <a:tab pos="762000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3pPr>
            <a:lvl4pPr algn="l">
              <a:tabLst>
                <a:tab pos="762000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4pPr>
            <a:lvl5pPr algn="l">
              <a:tabLst>
                <a:tab pos="762000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762000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762000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762000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762000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9pPr>
          </a:lstStyle>
          <a:p>
            <a:pPr>
              <a:buFontTx/>
              <a:buAutoNum type="alphaUcPeriod"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string tension and the friction force acting on A.</a:t>
            </a:r>
          </a:p>
          <a:p>
            <a:pPr>
              <a:buFontTx/>
              <a:buAutoNum type="alphaUcPeriod"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normal force on A due to B and the weight of A.</a:t>
            </a:r>
          </a:p>
          <a:p>
            <a:pPr>
              <a:buFontTx/>
              <a:buAutoNum type="alphaUcPeriod"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normal force on A due to B and the weight of B.</a:t>
            </a:r>
          </a:p>
          <a:p>
            <a:pPr>
              <a:buFontTx/>
              <a:buAutoNum type="alphaUcPeriod"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friction force acting on A and the friction force acting on B.</a:t>
            </a:r>
          </a:p>
        </p:txBody>
      </p:sp>
      <p:sp>
        <p:nvSpPr>
          <p:cNvPr id="40964" name="Rectangle 4"/>
          <p:cNvSpPr>
            <a:spLocks/>
          </p:cNvSpPr>
          <p:nvPr/>
        </p:nvSpPr>
        <p:spPr bwMode="auto">
          <a:xfrm>
            <a:off x="2082641" y="1144917"/>
            <a:ext cx="7626284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algn="l"/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Which pair of forces is an action/reaction pair?</a:t>
            </a:r>
          </a:p>
        </p:txBody>
      </p:sp>
      <p:pic>
        <p:nvPicPr>
          <p:cNvPr id="40968" name="Picture 8" descr="5-3 I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3347" y="3403182"/>
            <a:ext cx="4256752" cy="2275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1"/>
          <p:cNvSpPr>
            <a:spLocks/>
          </p:cNvSpPr>
          <p:nvPr/>
        </p:nvSpPr>
        <p:spPr bwMode="auto">
          <a:xfrm>
            <a:off x="519018" y="294324"/>
            <a:ext cx="820674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Checking Understanding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3483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/>
          </p:cNvSpPr>
          <p:nvPr/>
        </p:nvSpPr>
        <p:spPr bwMode="auto">
          <a:xfrm>
            <a:off x="2082640" y="1489245"/>
            <a:ext cx="9157787" cy="1658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marL="458788" indent="-458788" algn="l">
              <a:tabLst>
                <a:tab pos="762000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1pPr>
            <a:lvl2pPr marL="573088" algn="l">
              <a:tabLst>
                <a:tab pos="762000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2pPr>
            <a:lvl3pPr algn="l">
              <a:tabLst>
                <a:tab pos="762000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3pPr>
            <a:lvl4pPr algn="l">
              <a:tabLst>
                <a:tab pos="762000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4pPr>
            <a:lvl5pPr algn="l">
              <a:tabLst>
                <a:tab pos="762000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762000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762000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762000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762000" algn="l"/>
              </a:tabLst>
              <a:defRPr sz="1200">
                <a:solidFill>
                  <a:schemeClr val="tx1"/>
                </a:solidFill>
                <a:latin typeface="Gill Sans" pitchFamily="1" charset="0"/>
              </a:defRPr>
            </a:lvl9pPr>
          </a:lstStyle>
          <a:p>
            <a:pPr>
              <a:buFontTx/>
              <a:buAutoNum type="alphaUcPeriod"/>
            </a:pPr>
            <a:r>
              <a:rPr lang="en-US" altLang="en-US" sz="20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 same pair of objects as agents exerting forces</a:t>
            </a:r>
          </a:p>
          <a:p>
            <a:pPr>
              <a:buFontTx/>
              <a:buAutoNum type="alphaUcPeriod"/>
            </a:pPr>
            <a:r>
              <a:rPr lang="en-US" altLang="en-US" sz="20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Both forces acting on same object (A)</a:t>
            </a:r>
          </a:p>
          <a:p>
            <a:pPr>
              <a:buFontTx/>
              <a:buAutoNum type="alphaUcPeriod"/>
            </a:pPr>
            <a:r>
              <a:rPr lang="en-US" altLang="en-US" sz="20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 same pair of objects as agents exerting forces </a:t>
            </a:r>
          </a:p>
          <a:p>
            <a:pPr>
              <a:buFontTx/>
              <a:buAutoNum type="alphaUcPeriod"/>
            </a:pPr>
            <a:r>
              <a: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friction force acting on A and the friction force acting on B.</a:t>
            </a:r>
          </a:p>
        </p:txBody>
      </p:sp>
      <p:sp>
        <p:nvSpPr>
          <p:cNvPr id="9" name="Rectangle 4"/>
          <p:cNvSpPr>
            <a:spLocks/>
          </p:cNvSpPr>
          <p:nvPr/>
        </p:nvSpPr>
        <p:spPr bwMode="auto">
          <a:xfrm>
            <a:off x="2082641" y="1144917"/>
            <a:ext cx="7626284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algn="l"/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Which pair of forces is an action/reaction pair?</a:t>
            </a:r>
          </a:p>
        </p:txBody>
      </p:sp>
      <p:pic>
        <p:nvPicPr>
          <p:cNvPr id="10" name="Picture 8" descr="5-3 I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3347" y="3403182"/>
            <a:ext cx="4256752" cy="2275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"/>
          <p:cNvSpPr>
            <a:spLocks/>
          </p:cNvSpPr>
          <p:nvPr/>
        </p:nvSpPr>
        <p:spPr bwMode="auto">
          <a:xfrm>
            <a:off x="519018" y="294324"/>
            <a:ext cx="820674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Answer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761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/>
          </p:cNvSpPr>
          <p:nvPr/>
        </p:nvSpPr>
        <p:spPr bwMode="auto">
          <a:xfrm>
            <a:off x="1859618" y="1100313"/>
            <a:ext cx="830961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is the acceleration of block B?</a:t>
            </a:r>
          </a:p>
        </p:txBody>
      </p:sp>
      <p:pic>
        <p:nvPicPr>
          <p:cNvPr id="6" name="Picture 8" descr="5-3 I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123" y="2116822"/>
            <a:ext cx="4256752" cy="2275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1"/>
          <p:cNvSpPr>
            <a:spLocks/>
          </p:cNvSpPr>
          <p:nvPr/>
        </p:nvSpPr>
        <p:spPr bwMode="auto">
          <a:xfrm>
            <a:off x="519017" y="294324"/>
            <a:ext cx="10085647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Problem-solving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7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5796365" y="1551514"/>
                <a:ext cx="5182892" cy="483369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/>
                  <a:t>Find forces acting on block B:</a:t>
                </a:r>
              </a:p>
              <a:p>
                <a:pPr algn="ctr"/>
                <a:endParaRPr lang="en-US" sz="2400" dirty="0"/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sz="2400" b="0" dirty="0"/>
                  <a:t>[right] F = 20 N</a:t>
                </a:r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sz="2400" b="0" dirty="0"/>
                  <a:t>[left]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F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k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μ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k</m:t>
                        </m:r>
                      </m:sub>
                    </m:sSub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W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A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=0.3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3×9.8</m:t>
                        </m:r>
                      </m:e>
                    </m:d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N</m:t>
                    </m:r>
                  </m:oMath>
                </a14:m>
                <a:endParaRPr lang="en-US" sz="2400" dirty="0"/>
              </a:p>
              <a:p>
                <a:pPr>
                  <a:spcAft>
                    <a:spcPts val="1200"/>
                  </a:spcAft>
                </a:pPr>
                <a:r>
                  <a:rPr lang="en-US" sz="2400" b="0" dirty="0">
                    <a:latin typeface="Cambria Math" panose="02040503050406030204" pitchFamily="18" charset="0"/>
                  </a:rPr>
                  <a:t>			</a:t>
                </a:r>
                <a14:m>
                  <m:oMath xmlns:m="http://schemas.openxmlformats.org/officeDocument/2006/math"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=8.82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N</m:t>
                    </m:r>
                  </m:oMath>
                </a14:m>
                <a:endParaRPr lang="en-US" sz="2400" b="0" dirty="0">
                  <a:latin typeface="Cambria Math" panose="02040503050406030204" pitchFamily="18" charset="0"/>
                </a:endParaRPr>
              </a:p>
              <a:p>
                <a:pPr>
                  <a:spcAft>
                    <a:spcPts val="1200"/>
                  </a:spcAft>
                </a:pPr>
                <a:r>
                  <a:rPr lang="en-US" sz="2000" dirty="0">
                    <a:solidFill>
                      <a:schemeClr val="bg1">
                        <a:lumMod val="50000"/>
                      </a:schemeClr>
                    </a:solidFill>
                    <a:latin typeface="Cambria Math" panose="02040503050406030204" pitchFamily="18" charset="0"/>
                  </a:rPr>
                  <a:t>[B</a:t>
                </a:r>
                <a:r>
                  <a:rPr lang="en-US" sz="2000" b="0" dirty="0">
                    <a:solidFill>
                      <a:schemeClr val="bg1">
                        <a:lumMod val="50000"/>
                      </a:schemeClr>
                    </a:solidFill>
                    <a:latin typeface="Cambria Math" panose="02040503050406030204" pitchFamily="18" charset="0"/>
                  </a:rPr>
                  <a:t>lock B pulls block A to the </a:t>
                </a:r>
                <a:r>
                  <a:rPr lang="en-US" sz="2000" b="1" dirty="0">
                    <a:solidFill>
                      <a:schemeClr val="bg1">
                        <a:lumMod val="50000"/>
                      </a:schemeClr>
                    </a:solidFill>
                    <a:latin typeface="Cambria Math" panose="02040503050406030204" pitchFamily="18" charset="0"/>
                  </a:rPr>
                  <a:t>right</a:t>
                </a:r>
                <a:r>
                  <a:rPr lang="en-US" sz="2000" b="0" dirty="0">
                    <a:solidFill>
                      <a:schemeClr val="bg1">
                        <a:lumMod val="50000"/>
                      </a:schemeClr>
                    </a:solidFill>
                    <a:latin typeface="Cambria Math" panose="02040503050406030204" pitchFamily="18" charset="0"/>
                  </a:rPr>
                  <a:t> through a frictional force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F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k</m:t>
                        </m:r>
                      </m:sub>
                    </m:sSub>
                  </m:oMath>
                </a14:m>
                <a:r>
                  <a:rPr lang="en-US" sz="2000" b="0" dirty="0">
                    <a:solidFill>
                      <a:schemeClr val="bg1">
                        <a:lumMod val="50000"/>
                      </a:schemeClr>
                    </a:solidFill>
                    <a:latin typeface="Cambria Math" panose="02040503050406030204" pitchFamily="18" charset="0"/>
                  </a:rPr>
                  <a:t>; and in response, block A pulls block B to the </a:t>
                </a:r>
                <a:r>
                  <a:rPr lang="en-US" sz="2000" b="1" dirty="0">
                    <a:solidFill>
                      <a:schemeClr val="bg1">
                        <a:lumMod val="50000"/>
                      </a:schemeClr>
                    </a:solidFill>
                    <a:latin typeface="Cambria Math" panose="02040503050406030204" pitchFamily="18" charset="0"/>
                  </a:rPr>
                  <a:t>left</a:t>
                </a:r>
                <a:r>
                  <a:rPr lang="en-US" sz="2000" b="0" dirty="0">
                    <a:solidFill>
                      <a:schemeClr val="bg1">
                        <a:lumMod val="50000"/>
                      </a:schemeClr>
                    </a:solidFill>
                    <a:latin typeface="Cambria Math" panose="02040503050406030204" pitchFamily="18" charset="0"/>
                  </a:rPr>
                  <a:t> with the same magnitude force] </a:t>
                </a:r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F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net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=20−8.82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N</m:t>
                    </m:r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=11.18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N</m:t>
                    </m:r>
                  </m:oMath>
                </a14:m>
                <a:endParaRPr lang="en-US" sz="2400" dirty="0"/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a</m:t>
                    </m:r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F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net</m:t>
                            </m:r>
                          </m:sub>
                        </m:sSub>
                      </m:num>
                      <m:den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m</m:t>
                        </m:r>
                      </m:den>
                    </m:f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11.18</m:t>
                        </m:r>
                      </m:num>
                      <m:den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m</m:t>
                    </m:r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/>
                  <a:t> = </a:t>
                </a:r>
                <a14:m>
                  <m:oMath xmlns:m="http://schemas.openxmlformats.org/officeDocument/2006/math">
                    <m:r>
                      <a:rPr lang="en-US" sz="2400" b="1" i="0" smtClean="0"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sz="2400" b="1" i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400" b="1" i="0" smtClean="0">
                        <a:latin typeface="Cambria Math" panose="02040503050406030204" pitchFamily="18" charset="0"/>
                      </a:rPr>
                      <m:t>𝟐𝟒</m:t>
                    </m:r>
                    <m:r>
                      <a:rPr lang="en-US" sz="2400" b="1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b="1" i="0" smtClean="0">
                        <a:latin typeface="Cambria Math" panose="02040503050406030204" pitchFamily="18" charset="0"/>
                      </a:rPr>
                      <m:t>𝐦</m:t>
                    </m:r>
                    <m:r>
                      <a:rPr lang="en-US" sz="2400" b="1" i="0" smtClean="0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1" i="0" smtClean="0">
                            <a:latin typeface="Cambria Math" panose="02040503050406030204" pitchFamily="18" charset="0"/>
                          </a:rPr>
                          <m:t>𝐬</m:t>
                        </m:r>
                      </m:e>
                      <m:sup>
                        <m:r>
                          <a:rPr lang="en-US" sz="2400" b="1" i="0" smtClean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en-US" sz="2400" b="1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6365" y="1551514"/>
                <a:ext cx="5182892" cy="4833696"/>
              </a:xfrm>
              <a:prstGeom prst="rect">
                <a:avLst/>
              </a:prstGeom>
              <a:blipFill>
                <a:blip r:embed="rId7"/>
                <a:stretch>
                  <a:fillRect l="-1526" t="-882" b="-504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1697902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  <p:extLst mod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3" name="Rectangle 5"/>
          <p:cNvSpPr>
            <a:spLocks/>
          </p:cNvSpPr>
          <p:nvPr/>
        </p:nvSpPr>
        <p:spPr bwMode="auto">
          <a:xfrm>
            <a:off x="826770" y="495428"/>
            <a:ext cx="4606290" cy="46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Ropes and Pulleys</a:t>
            </a:r>
          </a:p>
        </p:txBody>
      </p:sp>
      <p:pic>
        <p:nvPicPr>
          <p:cNvPr id="43016" name="Picture 8" descr="05_36Figu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71"/>
          <a:stretch>
            <a:fillRect/>
          </a:stretch>
        </p:blipFill>
        <p:spPr bwMode="auto">
          <a:xfrm>
            <a:off x="1581677" y="1499064"/>
            <a:ext cx="4759398" cy="443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8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>
                <a:spLocks/>
              </p:cNvSpPr>
              <p:nvPr/>
            </p:nvSpPr>
            <p:spPr bwMode="auto">
              <a:xfrm>
                <a:off x="6899522" y="1470112"/>
                <a:ext cx="4606290" cy="473212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63500" dir="2700000" algn="ctr" rotWithShape="0">
                        <a:schemeClr val="bg2">
                          <a:alpha val="70000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algn="l">
                  <a:spcAft>
                    <a:spcPts val="1200"/>
                  </a:spcAft>
                </a:pPr>
                <a:r>
                  <a:rPr lang="en-US" altLang="en-US" sz="2400" b="1" dirty="0"/>
                  <a:t>Connected Objects:</a:t>
                </a:r>
              </a:p>
              <a:p>
                <a:pPr marL="342900" indent="-342900" algn="l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altLang="en-US" sz="2400" dirty="0"/>
                  <a:t>All connected objects moving together must have the </a:t>
                </a:r>
                <a:r>
                  <a:rPr lang="en-US" altLang="en-US" sz="2400" b="1" dirty="0"/>
                  <a:t>same acceleration</a:t>
                </a:r>
              </a:p>
              <a:p>
                <a:pPr marL="342900" indent="-342900" algn="l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altLang="en-US" sz="2400" dirty="0"/>
                  <a:t>The connected objects can have </a:t>
                </a:r>
                <a:r>
                  <a:rPr lang="en-US" altLang="en-US" sz="2400" b="1" dirty="0"/>
                  <a:t>different forces </a:t>
                </a:r>
                <a:r>
                  <a:rPr lang="en-US" altLang="en-US" sz="2400" dirty="0"/>
                  <a:t>(depending on their masses)</a:t>
                </a:r>
              </a:p>
              <a:p>
                <a:pPr marL="342900" indent="-342900" algn="l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altLang="en-US" sz="2400" dirty="0"/>
                  <a:t>Newton’s 2</a:t>
                </a:r>
                <a:r>
                  <a:rPr lang="en-US" altLang="en-US" sz="2400" baseline="30000" dirty="0"/>
                  <a:t>nd</a:t>
                </a:r>
                <a:r>
                  <a:rPr lang="en-US" altLang="en-US" sz="2400" dirty="0"/>
                  <a:t> law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en-US" sz="2400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altLang="en-US" sz="2400" b="0" i="1" smtClean="0">
                            <a:latin typeface="Cambria Math" panose="02040503050406030204" pitchFamily="18" charset="0"/>
                          </a:rPr>
                          <m:t>𝑛𝑒𝑡</m:t>
                        </m:r>
                      </m:sub>
                    </m:sSub>
                    <m:r>
                      <a:rPr lang="en-US" alt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en-US" sz="2400" b="0" i="1" smtClean="0">
                        <a:latin typeface="Cambria Math" panose="02040503050406030204" pitchFamily="18" charset="0"/>
                      </a:rPr>
                      <m:t>𝑚𝑎</m:t>
                    </m:r>
                  </m:oMath>
                </a14:m>
                <a:r>
                  <a:rPr lang="en-US" altLang="en-US" sz="2400" dirty="0"/>
                  <a:t>) applies to each connected object separately, as well as to the entire system as a whole</a:t>
                </a:r>
              </a:p>
              <a:p>
                <a:pPr algn="l"/>
                <a:endParaRPr lang="en-US" altLang="en-US" sz="2400" b="1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99522" y="1470112"/>
                <a:ext cx="4606290" cy="4732129"/>
              </a:xfrm>
              <a:prstGeom prst="rect">
                <a:avLst/>
              </a:prstGeom>
              <a:blipFill>
                <a:blip r:embed="rId6"/>
                <a:stretch>
                  <a:fillRect l="-4106" t="-1933" r="-3974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63500" dir="2700000" algn="ctr" rotWithShape="0">
                        <a:schemeClr val="bg2">
                          <a:alpha val="70000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142112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84" y="294109"/>
            <a:ext cx="10515600" cy="902201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Connected Objects [1]</a:t>
            </a:r>
            <a:endParaRPr lang="en-US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9</a:t>
            </a:fld>
            <a:endParaRPr lang="en-US"/>
          </a:p>
        </p:txBody>
      </p:sp>
      <p:grpSp>
        <p:nvGrpSpPr>
          <p:cNvPr id="21" name="Group 20"/>
          <p:cNvGrpSpPr/>
          <p:nvPr/>
        </p:nvGrpSpPr>
        <p:grpSpPr>
          <a:xfrm>
            <a:off x="3220402" y="1431608"/>
            <a:ext cx="6550854" cy="976312"/>
            <a:chOff x="2245042" y="1385888"/>
            <a:chExt cx="6550854" cy="976312"/>
          </a:xfrm>
        </p:grpSpPr>
        <p:grpSp>
          <p:nvGrpSpPr>
            <p:cNvPr id="5" name="Group 4"/>
            <p:cNvGrpSpPr/>
            <p:nvPr/>
          </p:nvGrpSpPr>
          <p:grpSpPr>
            <a:xfrm>
              <a:off x="2245042" y="1401128"/>
              <a:ext cx="6550854" cy="961072"/>
              <a:chOff x="0" y="161925"/>
              <a:chExt cx="4743450" cy="581025"/>
            </a:xfrm>
          </p:grpSpPr>
          <p:cxnSp>
            <p:nvCxnSpPr>
              <p:cNvPr id="6" name="Straight Arrow Connector 5"/>
              <p:cNvCxnSpPr/>
              <p:nvPr/>
            </p:nvCxnSpPr>
            <p:spPr>
              <a:xfrm>
                <a:off x="2514600" y="495300"/>
                <a:ext cx="171450" cy="9525"/>
              </a:xfrm>
              <a:prstGeom prst="straightConnector1">
                <a:avLst/>
              </a:prstGeom>
              <a:ln w="28575"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7" name="Group 6"/>
              <p:cNvGrpSpPr/>
              <p:nvPr/>
            </p:nvGrpSpPr>
            <p:grpSpPr>
              <a:xfrm>
                <a:off x="0" y="161925"/>
                <a:ext cx="4743450" cy="581025"/>
                <a:chOff x="0" y="-38100"/>
                <a:chExt cx="4743450" cy="581025"/>
              </a:xfrm>
            </p:grpSpPr>
            <p:grpSp>
              <p:nvGrpSpPr>
                <p:cNvPr id="8" name="Group 7"/>
                <p:cNvGrpSpPr/>
                <p:nvPr/>
              </p:nvGrpSpPr>
              <p:grpSpPr>
                <a:xfrm>
                  <a:off x="0" y="76200"/>
                  <a:ext cx="4743450" cy="466725"/>
                  <a:chOff x="0" y="0"/>
                  <a:chExt cx="4743450" cy="466725"/>
                </a:xfrm>
              </p:grpSpPr>
              <p:grpSp>
                <p:nvGrpSpPr>
                  <p:cNvPr id="10" name="Group 9"/>
                  <p:cNvGrpSpPr/>
                  <p:nvPr/>
                </p:nvGrpSpPr>
                <p:grpSpPr>
                  <a:xfrm>
                    <a:off x="0" y="0"/>
                    <a:ext cx="4333875" cy="466725"/>
                    <a:chOff x="0" y="0"/>
                    <a:chExt cx="4333875" cy="466725"/>
                  </a:xfrm>
                </p:grpSpPr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12" name="Rectangle 11"/>
                        <p:cNvSpPr/>
                        <p:nvPr/>
                      </p:nvSpPr>
                      <p:spPr>
                        <a:xfrm>
                          <a:off x="0" y="0"/>
                          <a:ext cx="942975" cy="457200"/>
                        </a:xfrm>
                        <a:prstGeom prst="rect">
                          <a:avLst/>
                        </a:prstGeom>
                        <a:noFill/>
                        <a:ln w="57150"/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00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400" dirty="0">
                            <a:solidFill>
                              <a:srgbClr val="FF0000"/>
                            </a:solidFill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12" name="Rectangle 11"/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0" y="0"/>
                          <a:ext cx="942975" cy="457200"/>
                        </a:xfrm>
                        <a:prstGeom prst="rect">
                          <a:avLst/>
                        </a:prstGeom>
                        <a:blipFill>
                          <a:blip r:embed="rId5"/>
                          <a:stretch>
                            <a:fillRect/>
                          </a:stretch>
                        </a:blipFill>
                        <a:ln w="57150"/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13" name="Rectangle 12"/>
                        <p:cNvSpPr/>
                        <p:nvPr/>
                      </p:nvSpPr>
                      <p:spPr>
                        <a:xfrm>
                          <a:off x="1447800" y="9525"/>
                          <a:ext cx="942975" cy="457200"/>
                        </a:xfrm>
                        <a:prstGeom prst="rect">
                          <a:avLst/>
                        </a:prstGeom>
                        <a:noFill/>
                        <a:ln w="57150"/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00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200" dirty="0">
                            <a:solidFill>
                              <a:srgbClr val="FF0000"/>
                            </a:solidFill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13" name="Rectangle 12"/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1447800" y="9525"/>
                          <a:ext cx="942975" cy="457200"/>
                        </a:xfrm>
                        <a:prstGeom prst="rect">
                          <a:avLst/>
                        </a:prstGeom>
                        <a:blipFill>
                          <a:blip r:embed="rId6"/>
                          <a:stretch>
                            <a:fillRect/>
                          </a:stretch>
                        </a:blipFill>
                        <a:ln w="57150"/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14" name="Rectangle 13"/>
                        <p:cNvSpPr/>
                        <p:nvPr/>
                      </p:nvSpPr>
                      <p:spPr>
                        <a:xfrm>
                          <a:off x="2857500" y="9525"/>
                          <a:ext cx="942975" cy="457200"/>
                        </a:xfrm>
                        <a:prstGeom prst="rect">
                          <a:avLst/>
                        </a:prstGeom>
                        <a:noFill/>
                        <a:ln w="57150"/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000" b="0" i="1" dirty="0" smtClean="0">
                                        <a:solidFill>
                                          <a:srgbClr val="FF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dirty="0" smtClean="0">
                                        <a:solidFill>
                                          <a:srgbClr val="FF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US" sz="2000" b="0" i="1" dirty="0" smtClean="0">
                                        <a:solidFill>
                                          <a:srgbClr val="FF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100" dirty="0">
                            <a:solidFill>
                              <a:srgbClr val="FF0000"/>
                            </a:solidFill>
                            <a:effectLst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14" name="Rectangle 13"/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2857500" y="9525"/>
                          <a:ext cx="942975" cy="457200"/>
                        </a:xfrm>
                        <a:prstGeom prst="rect">
                          <a:avLst/>
                        </a:prstGeom>
                        <a:blipFill>
                          <a:blip r:embed="rId7"/>
                          <a:stretch>
                            <a:fillRect/>
                          </a:stretch>
                        </a:blipFill>
                        <a:ln w="57150"/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p:cxnSp>
                  <p:nvCxnSpPr>
                    <p:cNvPr id="15" name="Straight Connector 14"/>
                    <p:cNvCxnSpPr/>
                    <p:nvPr/>
                  </p:nvCxnSpPr>
                  <p:spPr>
                    <a:xfrm>
                      <a:off x="933450" y="228600"/>
                      <a:ext cx="533400" cy="0"/>
                    </a:xfrm>
                    <a:prstGeom prst="line">
                      <a:avLst/>
                    </a:prstGeom>
                    <a:ln w="28575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" name="Straight Connector 15"/>
                    <p:cNvCxnSpPr/>
                    <p:nvPr/>
                  </p:nvCxnSpPr>
                  <p:spPr>
                    <a:xfrm>
                      <a:off x="2381250" y="219075"/>
                      <a:ext cx="457200" cy="0"/>
                    </a:xfrm>
                    <a:prstGeom prst="line">
                      <a:avLst/>
                    </a:prstGeom>
                    <a:ln w="28575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" name="Straight Connector 16"/>
                    <p:cNvCxnSpPr/>
                    <p:nvPr/>
                  </p:nvCxnSpPr>
                  <p:spPr>
                    <a:xfrm>
                      <a:off x="3800475" y="228600"/>
                      <a:ext cx="533400" cy="0"/>
                    </a:xfrm>
                    <a:prstGeom prst="line">
                      <a:avLst/>
                    </a:prstGeom>
                    <a:ln w="28575">
                      <a:headEnd type="none" w="med" len="med"/>
                      <a:tailEnd type="arrow" w="med" len="me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11" name="Text Box 10"/>
                      <p:cNvSpPr txBox="1"/>
                      <p:nvPr/>
                    </p:nvSpPr>
                    <p:spPr>
                      <a:xfrm>
                        <a:off x="4379527" y="114300"/>
                        <a:ext cx="363923" cy="247650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</p:spPr>
                    <p:txBody>
                      <a:bodyPr rot="0" spcFirstLastPara="0" vert="horz" wrap="square" lIns="91440" tIns="45720" rIns="91440" bIns="4572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>
                          <a:lnSpc>
                            <a:spcPct val="107000"/>
                          </a:lnSpc>
                          <a:spcBef>
                            <a:spcPts val="0"/>
                          </a:spcBef>
                          <a:spcAft>
                            <a:spcPts val="800"/>
                          </a:spcAft>
                        </a:pPr>
                        <a14:m>
                          <m:oMathPara xmlns:m="http://schemas.openxmlformats.org/officeDocument/2006/math">
                            <m:oMathParaPr>
                              <m:jc m:val="left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2000" b="0" i="1" smtClean="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oMath>
                          </m:oMathPara>
                        </a14:m>
                        <a:endPara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11" name="Text Box 10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4379527" y="114300"/>
                        <a:ext cx="363923" cy="247650"/>
                      </a:xfrm>
                      <a:prstGeom prst="rect">
                        <a:avLst/>
                      </a:prstGeom>
                      <a:blipFill>
                        <a:blip r:embed="rId8"/>
                        <a:stretch>
                          <a:fillRect/>
                        </a:stretch>
                      </a:blipFill>
                      <a:ln w="6350">
                        <a:noFill/>
                      </a:ln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9" name="Text Box 13"/>
                    <p:cNvSpPr txBox="1"/>
                    <p:nvPr/>
                  </p:nvSpPr>
                  <p:spPr>
                    <a:xfrm>
                      <a:off x="2486025" y="-38100"/>
                      <a:ext cx="295275" cy="247650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</p:spPr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sz="2000" i="1" dirty="0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dirty="0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sz="2000" b="0" i="1" dirty="0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sub>
                            </m:sSub>
                          </m:oMath>
                        </m:oMathPara>
                      </a14:m>
                      <a:endParaRPr lang="en-US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9" name="Text Box 13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2486025" y="-38100"/>
                      <a:ext cx="295275" cy="247650"/>
                    </a:xfrm>
                    <a:prstGeom prst="rect">
                      <a:avLst/>
                    </a:prstGeom>
                    <a:blipFill>
                      <a:blip r:embed="rId9"/>
                      <a:stretch>
                        <a:fillRect/>
                      </a:stretch>
                    </a:blipFill>
                    <a:ln w="6350">
                      <a:noFill/>
                    </a:ln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 Box 13"/>
                <p:cNvSpPr txBox="1"/>
                <p:nvPr/>
              </p:nvSpPr>
              <p:spPr>
                <a:xfrm>
                  <a:off x="3681881" y="1385888"/>
                  <a:ext cx="407784" cy="409637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i="1" dirty="0" smtClean="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dirty="0" smtClean="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sz="2000" b="0" i="1" dirty="0" smtClean="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8" name="Text Box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81881" y="1385888"/>
                  <a:ext cx="407784" cy="409637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  <a:ln w="6350"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0" name="Straight Arrow Connector 19"/>
            <p:cNvCxnSpPr/>
            <p:nvPr/>
          </p:nvCxnSpPr>
          <p:spPr>
            <a:xfrm>
              <a:off x="3737542" y="1966654"/>
              <a:ext cx="236778" cy="15755"/>
            </a:xfrm>
            <a:prstGeom prst="straightConnector1">
              <a:avLst/>
            </a:prstGeom>
            <a:ln w="28575"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TextBox 21"/>
          <p:cNvSpPr txBox="1"/>
          <p:nvPr/>
        </p:nvSpPr>
        <p:spPr>
          <a:xfrm>
            <a:off x="459983" y="2895600"/>
            <a:ext cx="23982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1. Free-body diagrams of </a:t>
            </a:r>
            <a:r>
              <a:rPr lang="en-US" i="1" dirty="0" smtClean="0"/>
              <a:t>individual</a:t>
            </a:r>
            <a:r>
              <a:rPr lang="en-US" dirty="0" smtClean="0"/>
              <a:t> masses (assume no forces in y-direction):</a:t>
            </a:r>
            <a:endParaRPr lang="en-US" dirty="0"/>
          </a:p>
        </p:txBody>
      </p:sp>
      <p:grpSp>
        <p:nvGrpSpPr>
          <p:cNvPr id="37" name="Group 36"/>
          <p:cNvGrpSpPr/>
          <p:nvPr/>
        </p:nvGrpSpPr>
        <p:grpSpPr>
          <a:xfrm>
            <a:off x="3207248" y="3055665"/>
            <a:ext cx="1878706" cy="873634"/>
            <a:chOff x="3207248" y="3055665"/>
            <a:chExt cx="1878706" cy="87363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Rectangle 22"/>
                <p:cNvSpPr/>
                <p:nvPr/>
              </p:nvSpPr>
              <p:spPr>
                <a:xfrm>
                  <a:off x="3207248" y="3173045"/>
                  <a:ext cx="1302278" cy="756254"/>
                </a:xfrm>
                <a:prstGeom prst="rect">
                  <a:avLst/>
                </a:prstGeom>
                <a:noFill/>
                <a:ln w="571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07000"/>
                    </a:lnSpc>
                    <a:spcAft>
                      <a:spcPts val="8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lang="en-US" sz="1400" dirty="0">
                    <a:solidFill>
                      <a:srgbClr val="FF0000"/>
                    </a:solidFill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23" name="Rectangle 2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07248" y="3173045"/>
                  <a:ext cx="1302278" cy="756254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  <a:ln w="57150"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 Box 13"/>
                <p:cNvSpPr txBox="1"/>
                <p:nvPr/>
              </p:nvSpPr>
              <p:spPr>
                <a:xfrm>
                  <a:off x="4586683" y="3055665"/>
                  <a:ext cx="407784" cy="409637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i="1" dirty="0" smtClean="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dirty="0" smtClean="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sz="2000" b="0" i="1" dirty="0" smtClean="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25" name="Text Box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86683" y="3055665"/>
                  <a:ext cx="407784" cy="409637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  <a:ln w="6350"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6" name="Straight Arrow Connector 25"/>
            <p:cNvCxnSpPr/>
            <p:nvPr/>
          </p:nvCxnSpPr>
          <p:spPr>
            <a:xfrm>
              <a:off x="4524766" y="3551172"/>
              <a:ext cx="561188" cy="3353"/>
            </a:xfrm>
            <a:prstGeom prst="straightConnector1">
              <a:avLst/>
            </a:prstGeom>
            <a:ln w="28575"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35"/>
          <p:cNvGrpSpPr/>
          <p:nvPr/>
        </p:nvGrpSpPr>
        <p:grpSpPr>
          <a:xfrm>
            <a:off x="5891764" y="3071567"/>
            <a:ext cx="2503948" cy="894580"/>
            <a:chOff x="5785084" y="3071567"/>
            <a:chExt cx="2503948" cy="89458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Rectangle 27"/>
                <p:cNvSpPr/>
                <p:nvPr/>
              </p:nvSpPr>
              <p:spPr>
                <a:xfrm>
                  <a:off x="6410326" y="3209893"/>
                  <a:ext cx="1302278" cy="756254"/>
                </a:xfrm>
                <a:prstGeom prst="rect">
                  <a:avLst/>
                </a:prstGeom>
                <a:noFill/>
                <a:ln w="571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07000"/>
                    </a:lnSpc>
                    <a:spcAft>
                      <a:spcPts val="8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sz="1400" dirty="0">
                    <a:solidFill>
                      <a:srgbClr val="FF0000"/>
                    </a:solidFill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28" name="Rectangle 2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10326" y="3209893"/>
                  <a:ext cx="1302278" cy="756254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  <a:ln w="57150"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Text Box 13"/>
                <p:cNvSpPr txBox="1"/>
                <p:nvPr/>
              </p:nvSpPr>
              <p:spPr>
                <a:xfrm>
                  <a:off x="7859433" y="3071567"/>
                  <a:ext cx="407784" cy="409637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i="1" dirty="0" smtClean="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dirty="0" smtClean="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sz="2000" b="0" i="1" dirty="0" smtClean="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30" name="Text Box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59433" y="3071567"/>
                  <a:ext cx="407784" cy="409637"/>
                </a:xfrm>
                <a:prstGeom prst="rect">
                  <a:avLst/>
                </a:prstGeom>
                <a:blipFill>
                  <a:blip r:embed="rId14"/>
                  <a:stretch>
                    <a:fillRect/>
                  </a:stretch>
                </a:blipFill>
                <a:ln w="6350"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3" name="Straight Arrow Connector 32"/>
            <p:cNvCxnSpPr/>
            <p:nvPr/>
          </p:nvCxnSpPr>
          <p:spPr>
            <a:xfrm>
              <a:off x="7727844" y="3623270"/>
              <a:ext cx="561188" cy="3353"/>
            </a:xfrm>
            <a:prstGeom prst="straightConnector1">
              <a:avLst/>
            </a:prstGeom>
            <a:ln w="28575"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 flipH="1">
              <a:off x="5840473" y="3595555"/>
              <a:ext cx="561188" cy="3353"/>
            </a:xfrm>
            <a:prstGeom prst="straightConnector1">
              <a:avLst/>
            </a:prstGeom>
            <a:ln w="28575"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Text Box 13"/>
                <p:cNvSpPr txBox="1"/>
                <p:nvPr/>
              </p:nvSpPr>
              <p:spPr>
                <a:xfrm>
                  <a:off x="5785084" y="3077818"/>
                  <a:ext cx="407784" cy="409637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i="1" dirty="0" smtClean="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dirty="0" smtClean="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sz="2000" b="0" i="1" dirty="0" smtClean="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35" name="Text Box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85084" y="3077818"/>
                  <a:ext cx="407784" cy="409637"/>
                </a:xfrm>
                <a:prstGeom prst="rect">
                  <a:avLst/>
                </a:prstGeom>
                <a:blipFill>
                  <a:blip r:embed="rId15"/>
                  <a:stretch>
                    <a:fillRect/>
                  </a:stretch>
                </a:blipFill>
                <a:ln w="6350"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8" name="Group 37"/>
          <p:cNvGrpSpPr/>
          <p:nvPr/>
        </p:nvGrpSpPr>
        <p:grpSpPr>
          <a:xfrm>
            <a:off x="9118794" y="3102784"/>
            <a:ext cx="2503948" cy="894580"/>
            <a:chOff x="5785084" y="3071567"/>
            <a:chExt cx="2503948" cy="89458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Rectangle 38"/>
                <p:cNvSpPr/>
                <p:nvPr/>
              </p:nvSpPr>
              <p:spPr>
                <a:xfrm>
                  <a:off x="6410326" y="3209893"/>
                  <a:ext cx="1302278" cy="756254"/>
                </a:xfrm>
                <a:prstGeom prst="rect">
                  <a:avLst/>
                </a:prstGeom>
                <a:noFill/>
                <a:ln w="571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07000"/>
                    </a:lnSpc>
                    <a:spcAft>
                      <a:spcPts val="8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sz="1400" dirty="0">
                    <a:solidFill>
                      <a:srgbClr val="FF0000"/>
                    </a:solidFill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39" name="Rectangle 3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10326" y="3209893"/>
                  <a:ext cx="1302278" cy="756254"/>
                </a:xfrm>
                <a:prstGeom prst="rect">
                  <a:avLst/>
                </a:prstGeom>
                <a:blipFill>
                  <a:blip r:embed="rId16"/>
                  <a:stretch>
                    <a:fillRect/>
                  </a:stretch>
                </a:blipFill>
                <a:ln w="57150"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Text Box 13"/>
                <p:cNvSpPr txBox="1"/>
                <p:nvPr/>
              </p:nvSpPr>
              <p:spPr>
                <a:xfrm>
                  <a:off x="7859433" y="3071567"/>
                  <a:ext cx="407784" cy="409637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i="1" dirty="0" smtClean="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dirty="0" smtClean="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sz="2000" b="0" i="1" dirty="0" smtClean="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40" name="Text Box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59433" y="3071567"/>
                  <a:ext cx="407784" cy="409637"/>
                </a:xfrm>
                <a:prstGeom prst="rect">
                  <a:avLst/>
                </a:prstGeom>
                <a:blipFill>
                  <a:blip r:embed="rId17"/>
                  <a:stretch>
                    <a:fillRect/>
                  </a:stretch>
                </a:blipFill>
                <a:ln w="6350"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1" name="Straight Arrow Connector 40"/>
            <p:cNvCxnSpPr/>
            <p:nvPr/>
          </p:nvCxnSpPr>
          <p:spPr>
            <a:xfrm>
              <a:off x="7727844" y="3623270"/>
              <a:ext cx="561188" cy="3353"/>
            </a:xfrm>
            <a:prstGeom prst="straightConnector1">
              <a:avLst/>
            </a:prstGeom>
            <a:ln w="28575"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>
            <a:xfrm flipH="1">
              <a:off x="5840473" y="3595555"/>
              <a:ext cx="561188" cy="3353"/>
            </a:xfrm>
            <a:prstGeom prst="straightConnector1">
              <a:avLst/>
            </a:prstGeom>
            <a:ln w="28575"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Text Box 13"/>
                <p:cNvSpPr txBox="1"/>
                <p:nvPr/>
              </p:nvSpPr>
              <p:spPr>
                <a:xfrm>
                  <a:off x="5785084" y="3077818"/>
                  <a:ext cx="407784" cy="409637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i="1" dirty="0" smtClean="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dirty="0" smtClean="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sz="2000" b="0" i="1" dirty="0" smtClean="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43" name="Text Box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85084" y="3077818"/>
                  <a:ext cx="407784" cy="409637"/>
                </a:xfrm>
                <a:prstGeom prst="rect">
                  <a:avLst/>
                </a:prstGeom>
                <a:blipFill>
                  <a:blip r:embed="rId18"/>
                  <a:stretch>
                    <a:fillRect/>
                  </a:stretch>
                </a:blipFill>
                <a:ln w="6350"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/>
              <p:cNvSpPr txBox="1"/>
              <p:nvPr/>
            </p:nvSpPr>
            <p:spPr>
              <a:xfrm>
                <a:off x="422975" y="4434840"/>
                <a:ext cx="225273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2. Find sum of forces (i.e.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𝑛𝑒𝑡</m:t>
                        </m:r>
                      </m:sub>
                    </m:sSub>
                  </m:oMath>
                </a14:m>
                <a:r>
                  <a:rPr lang="en-US" dirty="0" smtClean="0"/>
                  <a:t>)</a:t>
                </a:r>
                <a:endParaRPr lang="en-US" dirty="0"/>
              </a:p>
            </p:txBody>
          </p:sp>
        </mc:Choice>
        <mc:Fallback xmlns=""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975" y="4434840"/>
                <a:ext cx="2252736" cy="646331"/>
              </a:xfrm>
              <a:prstGeom prst="rect">
                <a:avLst/>
              </a:prstGeom>
              <a:blipFill>
                <a:blip r:embed="rId19"/>
                <a:stretch>
                  <a:fillRect l="-2162" t="-5660" b="-132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/>
              <p:cNvSpPr txBox="1"/>
              <p:nvPr/>
            </p:nvSpPr>
            <p:spPr>
              <a:xfrm>
                <a:off x="3166689" y="4467459"/>
                <a:ext cx="154621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𝑛𝑒𝑡</m:t>
                          </m:r>
                        </m:sub>
                      </m:sSub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5" name="TextBox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66689" y="4467459"/>
                <a:ext cx="1546213" cy="369332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/>
              <p:cNvSpPr txBox="1"/>
              <p:nvPr/>
            </p:nvSpPr>
            <p:spPr>
              <a:xfrm>
                <a:off x="6114626" y="4534670"/>
                <a:ext cx="19276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𝑛𝑒𝑡</m:t>
                          </m:r>
                        </m:sub>
                      </m:sSub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6" name="TextBox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4626" y="4534670"/>
                <a:ext cx="1927687" cy="369332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/>
              <p:cNvSpPr txBox="1"/>
              <p:nvPr/>
            </p:nvSpPr>
            <p:spPr>
              <a:xfrm>
                <a:off x="9431331" y="4593597"/>
                <a:ext cx="19276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𝑛𝑒𝑡</m:t>
                          </m:r>
                        </m:sub>
                      </m:sSub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7" name="TextBox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31331" y="4593597"/>
                <a:ext cx="1927687" cy="369332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/>
              <p:cNvSpPr txBox="1"/>
              <p:nvPr/>
            </p:nvSpPr>
            <p:spPr>
              <a:xfrm>
                <a:off x="422975" y="5471208"/>
                <a:ext cx="2252736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3. Use Newton’s 2</a:t>
                </a:r>
                <a:r>
                  <a:rPr lang="en-US" baseline="30000" dirty="0" smtClean="0"/>
                  <a:t>nd</a:t>
                </a:r>
                <a:r>
                  <a:rPr lang="en-US" dirty="0" smtClean="0"/>
                  <a:t> law (i.e.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𝑛𝑒𝑡</m:t>
                        </m:r>
                      </m:sub>
                    </m:sSub>
                    <m:r>
                      <a:rPr lang="en-US" b="0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ma</m:t>
                    </m:r>
                  </m:oMath>
                </a14:m>
                <a:r>
                  <a:rPr lang="en-US" dirty="0" smtClean="0"/>
                  <a:t>) to find acceleration</a:t>
                </a:r>
                <a:endParaRPr lang="en-US" dirty="0"/>
              </a:p>
            </p:txBody>
          </p:sp>
        </mc:Choice>
        <mc:Fallback xmlns="">
          <p:sp>
            <p:nvSpPr>
              <p:cNvPr id="48" name="TextBox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975" y="5471208"/>
                <a:ext cx="2252736" cy="923330"/>
              </a:xfrm>
              <a:prstGeom prst="rect">
                <a:avLst/>
              </a:prstGeom>
              <a:blipFill>
                <a:blip r:embed="rId23"/>
                <a:stretch>
                  <a:fillRect l="-2162" t="-3974" b="-99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/>
              <p:cNvSpPr txBox="1"/>
              <p:nvPr/>
            </p:nvSpPr>
            <p:spPr>
              <a:xfrm>
                <a:off x="3166689" y="5503827"/>
                <a:ext cx="1919265" cy="10885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𝑛𝑒𝑡</m:t>
                          </m:r>
                        </m:sub>
                      </m:sSub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⇒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9" name="TextBox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66689" y="5503827"/>
                <a:ext cx="1919265" cy="1088503"/>
              </a:xfrm>
              <a:prstGeom prst="rect">
                <a:avLst/>
              </a:prstGeom>
              <a:blipFill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/>
              <p:cNvSpPr txBox="1"/>
              <p:nvPr/>
            </p:nvSpPr>
            <p:spPr>
              <a:xfrm>
                <a:off x="6046848" y="5521346"/>
                <a:ext cx="2563752" cy="10885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𝑛𝑒𝑡</m:t>
                          </m:r>
                        </m:sub>
                      </m:sSub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⇒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2" name="TextBox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46848" y="5521346"/>
                <a:ext cx="2563752" cy="1088503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/>
              <p:cNvSpPr txBox="1"/>
              <p:nvPr/>
            </p:nvSpPr>
            <p:spPr>
              <a:xfrm>
                <a:off x="9322686" y="5472574"/>
                <a:ext cx="2563752" cy="10870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𝑛𝑒𝑡</m:t>
                          </m:r>
                        </m:sub>
                      </m:sSub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⇒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3" name="TextBox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22686" y="5472574"/>
                <a:ext cx="2563752" cy="1087092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9292530" y="162187"/>
            <a:ext cx="2689030" cy="1323439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txBody>
          <a:bodyPr wrap="square">
            <a:spAutoFit/>
          </a:bodyPr>
          <a:lstStyle/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chemeClr val="bg1">
                    <a:lumMod val="50000"/>
                  </a:schemeClr>
                </a:solidFill>
              </a:rPr>
              <a:t>All connected objects </a:t>
            </a:r>
            <a:r>
              <a:rPr lang="en-US" altLang="en-US" sz="1400" dirty="0" smtClean="0">
                <a:solidFill>
                  <a:schemeClr val="bg1">
                    <a:lumMod val="50000"/>
                  </a:schemeClr>
                </a:solidFill>
              </a:rPr>
              <a:t>must </a:t>
            </a:r>
            <a:r>
              <a:rPr lang="en-US" altLang="en-US" sz="1400" dirty="0">
                <a:solidFill>
                  <a:schemeClr val="bg1">
                    <a:lumMod val="50000"/>
                  </a:schemeClr>
                </a:solidFill>
              </a:rPr>
              <a:t>have the </a:t>
            </a:r>
            <a:r>
              <a:rPr lang="en-US" altLang="en-US" sz="1400" b="1" dirty="0">
                <a:solidFill>
                  <a:schemeClr val="bg1">
                    <a:lumMod val="50000"/>
                  </a:schemeClr>
                </a:solidFill>
              </a:rPr>
              <a:t>same acceleration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chemeClr val="bg1">
                    <a:lumMod val="50000"/>
                  </a:schemeClr>
                </a:solidFill>
              </a:rPr>
              <a:t>The connected objects can have </a:t>
            </a:r>
            <a:r>
              <a:rPr lang="en-US" altLang="en-US" sz="1400" b="1" dirty="0">
                <a:solidFill>
                  <a:schemeClr val="bg1">
                    <a:lumMod val="50000"/>
                  </a:schemeClr>
                </a:solidFill>
              </a:rPr>
              <a:t>different forces </a:t>
            </a:r>
            <a:r>
              <a:rPr lang="en-US" altLang="en-US" sz="1400" dirty="0">
                <a:solidFill>
                  <a:schemeClr val="bg1">
                    <a:lumMod val="50000"/>
                  </a:schemeClr>
                </a:solidFill>
              </a:rPr>
              <a:t>(depending on their masses)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442846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44" grpId="0"/>
      <p:bldP spid="45" grpId="0"/>
      <p:bldP spid="46" grpId="0"/>
      <p:bldP spid="47" grpId="0"/>
      <p:bldP spid="48" grpId="0"/>
      <p:bldP spid="49" grpId="0"/>
      <p:bldP spid="52" grpId="0"/>
      <p:bldP spid="53" grpId="0"/>
    </p:bldLst>
  </p:timing>
  <p:extLst mod="1"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.4|8.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5|11.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5|2.9|8.6|4.8|9.1|39.9|1.1|13.5|12.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2|18.4|34.5|57.4|7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4.9|150.3|36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3.1|21.1|13|18.9|7.3|8.1|10.5|8.6|9.2|18|10.5|25.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2|4.5|47.2|22|1.8|31.1|17.3|6.6|12.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2|6.1|13.5|1.1|25.9|2.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7|1.5|53.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8|3.8|0.9|6.6|9.6|2|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.6|21.7|12.1|24.6|91.1|13.4|8.7|14.4|10.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0|7.3|1.6|6.3|9.8|16.2|34.4|6.9|26.3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4064</TotalTime>
  <Words>2903</Words>
  <Application>Microsoft Office PowerPoint</Application>
  <PresentationFormat>Widescreen</PresentationFormat>
  <Paragraphs>295</Paragraphs>
  <Slides>21</Slides>
  <Notes>11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Arial</vt:lpstr>
      <vt:lpstr>Calibri</vt:lpstr>
      <vt:lpstr>Calibri Light</vt:lpstr>
      <vt:lpstr>Cambria Math</vt:lpstr>
      <vt:lpstr>Times New Roman</vt:lpstr>
      <vt:lpstr>Office Theme</vt:lpstr>
      <vt:lpstr>Equation</vt:lpstr>
      <vt:lpstr>PHYS 1111K  Lectures 9-10  OpenStax Chapter 4-5  Youtube: https://youtu.be/jeD96A-1uqs  </vt:lpstr>
      <vt:lpstr>Last Class: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Connected Objects [1]</vt:lpstr>
      <vt:lpstr>Connected Objects [2]</vt:lpstr>
      <vt:lpstr>Connected Objects [3]</vt:lpstr>
      <vt:lpstr>PowerPoint Presentation</vt:lpstr>
      <vt:lpstr>Atwood’s Machine</vt:lpstr>
      <vt:lpstr>Atwood’s Machine contd.</vt:lpstr>
      <vt:lpstr>PowerPoint Presentation</vt:lpstr>
      <vt:lpstr>PowerPoint Presentation</vt:lpstr>
      <vt:lpstr>PowerPoint Presentation</vt:lpstr>
      <vt:lpstr>Problem 2</vt:lpstr>
      <vt:lpstr>Solution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Sumithra Surendralal</dc:creator>
  <cp:lastModifiedBy>Shafat  Mubin</cp:lastModifiedBy>
  <cp:revision>89</cp:revision>
  <dcterms:created xsi:type="dcterms:W3CDTF">2016-06-29T03:49:11Z</dcterms:created>
  <dcterms:modified xsi:type="dcterms:W3CDTF">2022-06-19T01:45:55Z</dcterms:modified>
</cp:coreProperties>
</file>