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notesSlides/notesSlide2.xml" ContentType="application/vnd.openxmlformats-officedocument.presentationml.notesSlide+xml"/>
  <Override PartName="/ppt/tags/tag3.xml" ContentType="application/vnd.openxmlformats-officedocument.presentationml.tags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0"/>
  </p:notesMasterIdLst>
  <p:sldIdLst>
    <p:sldId id="298" r:id="rId2"/>
    <p:sldId id="343" r:id="rId3"/>
    <p:sldId id="344" r:id="rId4"/>
    <p:sldId id="345" r:id="rId5"/>
    <p:sldId id="348" r:id="rId6"/>
    <p:sldId id="349" r:id="rId7"/>
    <p:sldId id="350" r:id="rId8"/>
    <p:sldId id="351" r:id="rId9"/>
    <p:sldId id="352" r:id="rId10"/>
    <p:sldId id="353" r:id="rId11"/>
    <p:sldId id="354" r:id="rId12"/>
    <p:sldId id="307" r:id="rId13"/>
    <p:sldId id="308" r:id="rId14"/>
    <p:sldId id="309" r:id="rId15"/>
    <p:sldId id="310" r:id="rId16"/>
    <p:sldId id="311" r:id="rId17"/>
    <p:sldId id="357" r:id="rId18"/>
    <p:sldId id="312" r:id="rId19"/>
    <p:sldId id="313" r:id="rId20"/>
    <p:sldId id="314" r:id="rId21"/>
    <p:sldId id="315" r:id="rId22"/>
    <p:sldId id="316" r:id="rId23"/>
    <p:sldId id="317" r:id="rId24"/>
    <p:sldId id="318" r:id="rId25"/>
    <p:sldId id="319" r:id="rId26"/>
    <p:sldId id="320" r:id="rId27"/>
    <p:sldId id="321" r:id="rId28"/>
    <p:sldId id="322" r:id="rId29"/>
    <p:sldId id="323" r:id="rId30"/>
    <p:sldId id="324" r:id="rId31"/>
    <p:sldId id="325" r:id="rId32"/>
    <p:sldId id="326" r:id="rId33"/>
    <p:sldId id="327" r:id="rId34"/>
    <p:sldId id="328" r:id="rId35"/>
    <p:sldId id="329" r:id="rId36"/>
    <p:sldId id="331" r:id="rId37"/>
    <p:sldId id="332" r:id="rId38"/>
    <p:sldId id="333" r:id="rId39"/>
    <p:sldId id="334" r:id="rId40"/>
    <p:sldId id="335" r:id="rId41"/>
    <p:sldId id="336" r:id="rId42"/>
    <p:sldId id="337" r:id="rId43"/>
    <p:sldId id="338" r:id="rId44"/>
    <p:sldId id="339" r:id="rId45"/>
    <p:sldId id="340" r:id="rId46"/>
    <p:sldId id="355" r:id="rId47"/>
    <p:sldId id="356" r:id="rId48"/>
    <p:sldId id="342" r:id="rId4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0066"/>
    <a:srgbClr val="FFC1C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510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viewProps" Target="viewProps.xml"/><Relationship Id="rId73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presProps" Target="pres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ubin, Shafat" userId="67a2c79f-e628-46c3-a23a-ed41267b09e5" providerId="ADAL" clId="{31D4A94F-4DB0-48CC-A7F4-44B385838B0B}"/>
    <pc:docChg chg="undo custSel addSld modSld">
      <pc:chgData name="Mubin, Shafat" userId="67a2c79f-e628-46c3-a23a-ed41267b09e5" providerId="ADAL" clId="{31D4A94F-4DB0-48CC-A7F4-44B385838B0B}" dt="2017-10-10T15:00:04.083" v="257" actId="1076"/>
      <pc:docMkLst>
        <pc:docMk/>
      </pc:docMkLst>
      <pc:sldChg chg="addSp delSp modSp">
        <pc:chgData name="Mubin, Shafat" userId="67a2c79f-e628-46c3-a23a-ed41267b09e5" providerId="ADAL" clId="{31D4A94F-4DB0-48CC-A7F4-44B385838B0B}" dt="2017-10-06T15:41:44.361" v="205" actId="20577"/>
        <pc:sldMkLst>
          <pc:docMk/>
          <pc:sldMk cId="1157143793" sldId="273"/>
        </pc:sldMkLst>
        <pc:spChg chg="add del">
          <ac:chgData name="Mubin, Shafat" userId="67a2c79f-e628-46c3-a23a-ed41267b09e5" providerId="ADAL" clId="{31D4A94F-4DB0-48CC-A7F4-44B385838B0B}" dt="2017-10-06T15:38:51.441" v="63" actId="478"/>
          <ac:spMkLst>
            <pc:docMk/>
            <pc:sldMk cId="1157143793" sldId="273"/>
            <ac:spMk id="2" creationId="{00000000-0000-0000-0000-000000000000}"/>
          </ac:spMkLst>
        </pc:spChg>
        <pc:spChg chg="mod">
          <ac:chgData name="Mubin, Shafat" userId="67a2c79f-e628-46c3-a23a-ed41267b09e5" providerId="ADAL" clId="{31D4A94F-4DB0-48CC-A7F4-44B385838B0B}" dt="2017-10-06T15:41:44.361" v="205" actId="20577"/>
          <ac:spMkLst>
            <pc:docMk/>
            <pc:sldMk cId="1157143793" sldId="273"/>
            <ac:spMk id="8" creationId="{00000000-0000-0000-0000-000000000000}"/>
          </ac:spMkLst>
        </pc:spChg>
      </pc:sldChg>
      <pc:sldChg chg="modSp">
        <pc:chgData name="Mubin, Shafat" userId="67a2c79f-e628-46c3-a23a-ed41267b09e5" providerId="ADAL" clId="{31D4A94F-4DB0-48CC-A7F4-44B385838B0B}" dt="2017-10-06T15:24:47.126" v="52" actId="403"/>
        <pc:sldMkLst>
          <pc:docMk/>
          <pc:sldMk cId="2330934104" sldId="285"/>
        </pc:sldMkLst>
        <pc:spChg chg="mod">
          <ac:chgData name="Mubin, Shafat" userId="67a2c79f-e628-46c3-a23a-ed41267b09e5" providerId="ADAL" clId="{31D4A94F-4DB0-48CC-A7F4-44B385838B0B}" dt="2017-10-05T15:55:33.702" v="46" actId="1076"/>
          <ac:spMkLst>
            <pc:docMk/>
            <pc:sldMk cId="2330934104" sldId="285"/>
            <ac:spMk id="9" creationId="{00000000-0000-0000-0000-000000000000}"/>
          </ac:spMkLst>
        </pc:spChg>
        <pc:spChg chg="mod">
          <ac:chgData name="Mubin, Shafat" userId="67a2c79f-e628-46c3-a23a-ed41267b09e5" providerId="ADAL" clId="{31D4A94F-4DB0-48CC-A7F4-44B385838B0B}" dt="2017-10-06T15:24:47.126" v="52" actId="403"/>
          <ac:spMkLst>
            <pc:docMk/>
            <pc:sldMk cId="2330934104" sldId="285"/>
            <ac:spMk id="29" creationId="{00000000-0000-0000-0000-000000000000}"/>
          </ac:spMkLst>
        </pc:spChg>
        <pc:spChg chg="mod">
          <ac:chgData name="Mubin, Shafat" userId="67a2c79f-e628-46c3-a23a-ed41267b09e5" providerId="ADAL" clId="{31D4A94F-4DB0-48CC-A7F4-44B385838B0B}" dt="2017-10-05T15:55:47.892" v="47" actId="6549"/>
          <ac:spMkLst>
            <pc:docMk/>
            <pc:sldMk cId="2330934104" sldId="285"/>
            <ac:spMk id="37889" creationId="{00000000-0000-0000-0000-000000000000}"/>
          </ac:spMkLst>
        </pc:spChg>
      </pc:sldChg>
      <pc:sldChg chg="modSp">
        <pc:chgData name="Mubin, Shafat" userId="67a2c79f-e628-46c3-a23a-ed41267b09e5" providerId="ADAL" clId="{31D4A94F-4DB0-48CC-A7F4-44B385838B0B}" dt="2017-10-05T15:58:32.160" v="48" actId="20577"/>
        <pc:sldMkLst>
          <pc:docMk/>
          <pc:sldMk cId="95521774" sldId="298"/>
        </pc:sldMkLst>
        <pc:spChg chg="mod">
          <ac:chgData name="Mubin, Shafat" userId="67a2c79f-e628-46c3-a23a-ed41267b09e5" providerId="ADAL" clId="{31D4A94F-4DB0-48CC-A7F4-44B385838B0B}" dt="2017-10-05T15:58:32.160" v="48" actId="20577"/>
          <ac:spMkLst>
            <pc:docMk/>
            <pc:sldMk cId="95521774" sldId="298"/>
            <ac:spMk id="2" creationId="{00000000-0000-0000-0000-000000000000}"/>
          </ac:spMkLst>
        </pc:spChg>
      </pc:sldChg>
      <pc:sldChg chg="modSp modAnim">
        <pc:chgData name="Mubin, Shafat" userId="67a2c79f-e628-46c3-a23a-ed41267b09e5" providerId="ADAL" clId="{31D4A94F-4DB0-48CC-A7F4-44B385838B0B}" dt="2017-10-09T22:55:33.470" v="212"/>
        <pc:sldMkLst>
          <pc:docMk/>
          <pc:sldMk cId="649705456" sldId="299"/>
        </pc:sldMkLst>
        <pc:spChg chg="mod">
          <ac:chgData name="Mubin, Shafat" userId="67a2c79f-e628-46c3-a23a-ed41267b09e5" providerId="ADAL" clId="{31D4A94F-4DB0-48CC-A7F4-44B385838B0B}" dt="2017-10-09T22:55:33.470" v="212"/>
          <ac:spMkLst>
            <pc:docMk/>
            <pc:sldMk cId="649705456" sldId="299"/>
            <ac:spMk id="31" creationId="{00000000-0000-0000-0000-000000000000}"/>
          </ac:spMkLst>
        </pc:spChg>
      </pc:sldChg>
      <pc:sldChg chg="modSp">
        <pc:chgData name="Mubin, Shafat" userId="67a2c79f-e628-46c3-a23a-ed41267b09e5" providerId="ADAL" clId="{31D4A94F-4DB0-48CC-A7F4-44B385838B0B}" dt="2017-09-26T17:01:51.243" v="31" actId="208"/>
        <pc:sldMkLst>
          <pc:docMk/>
          <pc:sldMk cId="3888621760" sldId="300"/>
        </pc:sldMkLst>
        <pc:spChg chg="mod">
          <ac:chgData name="Mubin, Shafat" userId="67a2c79f-e628-46c3-a23a-ed41267b09e5" providerId="ADAL" clId="{31D4A94F-4DB0-48CC-A7F4-44B385838B0B}" dt="2017-09-26T17:01:51.243" v="31" actId="208"/>
          <ac:spMkLst>
            <pc:docMk/>
            <pc:sldMk cId="3888621760" sldId="300"/>
            <ac:spMk id="24" creationId="{00000000-0000-0000-0000-000000000000}"/>
          </ac:spMkLst>
        </pc:spChg>
      </pc:sldChg>
      <pc:sldChg chg="modSp">
        <pc:chgData name="Mubin, Shafat" userId="67a2c79f-e628-46c3-a23a-ed41267b09e5" providerId="ADAL" clId="{31D4A94F-4DB0-48CC-A7F4-44B385838B0B}" dt="2017-10-06T15:51:52.452" v="207" actId="403"/>
        <pc:sldMkLst>
          <pc:docMk/>
          <pc:sldMk cId="3016476107" sldId="304"/>
        </pc:sldMkLst>
        <pc:spChg chg="mod">
          <ac:chgData name="Mubin, Shafat" userId="67a2c79f-e628-46c3-a23a-ed41267b09e5" providerId="ADAL" clId="{31D4A94F-4DB0-48CC-A7F4-44B385838B0B}" dt="2017-10-06T15:51:52.452" v="207" actId="403"/>
          <ac:spMkLst>
            <pc:docMk/>
            <pc:sldMk cId="3016476107" sldId="304"/>
            <ac:spMk id="33" creationId="{00000000-0000-0000-0000-000000000000}"/>
          </ac:spMkLst>
        </pc:spChg>
      </pc:sldChg>
      <pc:sldChg chg="modSp modAnim">
        <pc:chgData name="Mubin, Shafat" userId="67a2c79f-e628-46c3-a23a-ed41267b09e5" providerId="ADAL" clId="{31D4A94F-4DB0-48CC-A7F4-44B385838B0B}" dt="2017-10-10T15:00:04.083" v="257" actId="1076"/>
        <pc:sldMkLst>
          <pc:docMk/>
          <pc:sldMk cId="3903923276" sldId="305"/>
        </pc:sldMkLst>
        <pc:spChg chg="mod">
          <ac:chgData name="Mubin, Shafat" userId="67a2c79f-e628-46c3-a23a-ed41267b09e5" providerId="ADAL" clId="{31D4A94F-4DB0-48CC-A7F4-44B385838B0B}" dt="2017-10-10T15:00:04.083" v="257" actId="1076"/>
          <ac:spMkLst>
            <pc:docMk/>
            <pc:sldMk cId="3903923276" sldId="305"/>
            <ac:spMk id="18" creationId="{00000000-0000-0000-0000-000000000000}"/>
          </ac:spMkLst>
        </pc:spChg>
        <pc:spChg chg="mod">
          <ac:chgData name="Mubin, Shafat" userId="67a2c79f-e628-46c3-a23a-ed41267b09e5" providerId="ADAL" clId="{31D4A94F-4DB0-48CC-A7F4-44B385838B0B}" dt="2017-10-10T14:59:58.170" v="255" actId="1076"/>
          <ac:spMkLst>
            <pc:docMk/>
            <pc:sldMk cId="3903923276" sldId="305"/>
            <ac:spMk id="31" creationId="{00000000-0000-0000-0000-000000000000}"/>
          </ac:spMkLst>
        </pc:spChg>
        <pc:grpChg chg="mod">
          <ac:chgData name="Mubin, Shafat" userId="67a2c79f-e628-46c3-a23a-ed41267b09e5" providerId="ADAL" clId="{31D4A94F-4DB0-48CC-A7F4-44B385838B0B}" dt="2017-10-10T15:00:00.632" v="256" actId="1076"/>
          <ac:grpSpMkLst>
            <pc:docMk/>
            <pc:sldMk cId="3903923276" sldId="305"/>
            <ac:grpSpMk id="17" creationId="{00000000-0000-0000-0000-000000000000}"/>
          </ac:grpSpMkLst>
        </pc:grpChg>
      </pc:sldChg>
      <pc:sldChg chg="add">
        <pc:chgData name="Mubin, Shafat" userId="67a2c79f-e628-46c3-a23a-ed41267b09e5" providerId="ADAL" clId="{31D4A94F-4DB0-48CC-A7F4-44B385838B0B}" dt="2017-09-26T16:57:04.512" v="29" actId="208"/>
        <pc:sldMkLst>
          <pc:docMk/>
          <pc:sldMk cId="4228420114" sldId="306"/>
        </pc:sldMkLst>
      </pc:sldChg>
    </pc:docChg>
  </pc:docChgLst>
</pc:chgInfo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image" Target="../media/image1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D2B6DC-5EE7-41D9-8554-2DBD314FA7D1}" type="datetimeFigureOut">
              <a:rPr lang="en-US" smtClean="0"/>
              <a:t>6/18/2022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E75ED95-DA71-4F9F-8072-1E86AE3CE0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32831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2</a:t>
            </a:r>
            <a:r>
              <a:rPr lang="en-US" baseline="30000" dirty="0"/>
              <a:t>nd</a:t>
            </a:r>
            <a:r>
              <a:rPr lang="en-US" dirty="0"/>
              <a:t> part of 1</a:t>
            </a:r>
            <a:r>
              <a:rPr lang="en-US" baseline="30000" dirty="0"/>
              <a:t>st</a:t>
            </a:r>
            <a:r>
              <a:rPr lang="en-US" dirty="0"/>
              <a:t> law is one of the hardest</a:t>
            </a:r>
            <a:r>
              <a:rPr lang="en-US" baseline="0" dirty="0"/>
              <a:t> misconceptions to instill into students thoughts.  The idea that an “impetus force” is needed to keep going in constant motion is left over from Aristotelian thinking…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5963AF-4121-40C2-8E4B-27DE83506D4D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767013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574CB3F-5748-405B-9B09-5EDC1DD3F754}" type="slidenum">
              <a:rPr lang="en-US" altLang="en-US"/>
              <a:pPr/>
              <a:t>16</a:t>
            </a:fld>
            <a:endParaRPr lang="en-US" altLang="en-US"/>
          </a:p>
        </p:txBody>
      </p:sp>
      <p:sp>
        <p:nvSpPr>
          <p:cNvPr id="1054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5475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617157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What does a curved force as a function</a:t>
            </a:r>
            <a:r>
              <a:rPr lang="en-US" baseline="0" dirty="0"/>
              <a:t> of acceleration indicate?...</a:t>
            </a:r>
          </a:p>
          <a:p>
            <a:r>
              <a:rPr lang="en-US" baseline="0" dirty="0"/>
              <a:t>Push a chair across the floor and indicate you are pushing on it with 10 N, what is the </a:t>
            </a:r>
            <a:r>
              <a:rPr lang="en-US" baseline="0"/>
              <a:t>force acting upon the chair…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5963AF-4121-40C2-8E4B-27DE83506D4D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41202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3</a:t>
            </a:r>
            <a:r>
              <a:rPr lang="en-US" baseline="30000" dirty="0"/>
              <a:t>rd</a:t>
            </a:r>
            <a:r>
              <a:rPr lang="en-US" dirty="0"/>
              <a:t> law is one of the most stated and most </a:t>
            </a:r>
            <a:r>
              <a:rPr lang="en-US" dirty="0" err="1"/>
              <a:t>mis</a:t>
            </a:r>
            <a:r>
              <a:rPr lang="en-US" dirty="0"/>
              <a:t>-understood of all the laws!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5963AF-4121-40C2-8E4B-27DE83506D4D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330507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1B6DC32-FB6F-475C-9330-6B1E9C49DB1F}" type="slidenum">
              <a:rPr lang="en-US" altLang="en-US"/>
              <a:pPr/>
              <a:t>5</a:t>
            </a:fld>
            <a:endParaRPr lang="en-US" altLang="en-US"/>
          </a:p>
        </p:txBody>
      </p:sp>
      <p:sp>
        <p:nvSpPr>
          <p:cNvPr id="583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8371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0689333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065D939-6C87-4342-9CFF-0294CD0CF942}" type="slidenum">
              <a:rPr lang="en-US" altLang="en-US"/>
              <a:pPr/>
              <a:t>6</a:t>
            </a:fld>
            <a:endParaRPr lang="en-US" altLang="en-US"/>
          </a:p>
        </p:txBody>
      </p:sp>
      <p:sp>
        <p:nvSpPr>
          <p:cNvPr id="614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4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9170771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46B20A2-0D16-414F-B4E1-BD70ACA5E97C}" type="slidenum">
              <a:rPr lang="en-US" altLang="en-US"/>
              <a:pPr/>
              <a:t>7</a:t>
            </a:fld>
            <a:endParaRPr lang="en-US" altLang="en-US"/>
          </a:p>
        </p:txBody>
      </p:sp>
      <p:sp>
        <p:nvSpPr>
          <p:cNvPr id="604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0419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5653469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112D19F-B5F7-4A9B-8108-CA9F10124DB9}" type="slidenum">
              <a:rPr lang="en-US" altLang="en-US"/>
              <a:pPr/>
              <a:t>8</a:t>
            </a:fld>
            <a:endParaRPr lang="en-US" altLang="en-US"/>
          </a:p>
        </p:txBody>
      </p:sp>
      <p:sp>
        <p:nvSpPr>
          <p:cNvPr id="624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2467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6128853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7E62B31-B79A-4078-8FFA-040BD81E0FC3}" type="slidenum">
              <a:rPr lang="en-US" altLang="en-US"/>
              <a:pPr/>
              <a:t>9</a:t>
            </a:fld>
            <a:endParaRPr lang="en-US" altLang="en-US"/>
          </a:p>
        </p:txBody>
      </p:sp>
      <p:sp>
        <p:nvSpPr>
          <p:cNvPr id="634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3491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9963294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625703B-460E-4945-9F61-AF2265B2C69C}" type="slidenum">
              <a:rPr lang="en-US" altLang="en-US"/>
              <a:pPr/>
              <a:t>15</a:t>
            </a:fld>
            <a:endParaRPr lang="en-US" altLang="en-US"/>
          </a:p>
        </p:txBody>
      </p:sp>
      <p:sp>
        <p:nvSpPr>
          <p:cNvPr id="1044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4451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140241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1585EA-85E3-4F11-99F0-2C5ADBE7B2F2}" type="datetime1">
              <a:rPr lang="en-US" smtClean="0"/>
              <a:t>6/18/2022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2CE4B-A817-4CA6-90C6-F10130A1DB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36698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BE3B0-82E5-4DD8-AE77-B4EFA3A4075C}" type="datetime1">
              <a:rPr lang="en-US" smtClean="0"/>
              <a:t>6/18/2022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2CE4B-A817-4CA6-90C6-F10130A1DB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07311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082C3-4EE0-4B70-B43B-0E9738BB9B62}" type="datetime1">
              <a:rPr lang="en-US" smtClean="0"/>
              <a:t>6/18/2022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2CE4B-A817-4CA6-90C6-F10130A1DB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48266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AE0C38-494E-475E-B9D9-D565C0911444}" type="datetime1">
              <a:rPr lang="en-US" smtClean="0"/>
              <a:t>6/18/2022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2CE4B-A817-4CA6-90C6-F10130A1DB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20183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B58A40-9568-4216-BC21-87D2AA97A164}" type="datetime1">
              <a:rPr lang="en-US" smtClean="0"/>
              <a:t>6/18/2022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2CE4B-A817-4CA6-90C6-F10130A1DB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89107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695AA1-534B-401B-88FE-2952E65FC21F}" type="datetime1">
              <a:rPr lang="en-US" smtClean="0"/>
              <a:t>6/18/2022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2CE4B-A817-4CA6-90C6-F10130A1DB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19441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07383D-7887-4E1A-A979-F0514D161D05}" type="datetime1">
              <a:rPr lang="en-US" smtClean="0"/>
              <a:t>6/18/2022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2CE4B-A817-4CA6-90C6-F10130A1DB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88092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3316C2-509F-49F9-8A46-C0D3815BEE9E}" type="datetime1">
              <a:rPr lang="en-US" smtClean="0"/>
              <a:t>6/18/2022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2CE4B-A817-4CA6-90C6-F10130A1DB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75588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CE3E67-AD4D-4878-BF9D-726FA3338C9D}" type="datetime1">
              <a:rPr lang="en-US" smtClean="0"/>
              <a:t>6/18/2022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2CE4B-A817-4CA6-90C6-F10130A1DB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28965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A3C5E9-E0A5-46D3-AAED-77823328B5FB}" type="datetime1">
              <a:rPr lang="en-US" smtClean="0"/>
              <a:t>6/18/2022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2CE4B-A817-4CA6-90C6-F10130A1DB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72880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0C7E4B-8D8D-4EDD-9974-721AE15738CF}" type="datetime1">
              <a:rPr lang="en-US" smtClean="0"/>
              <a:t>6/18/2022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2CE4B-A817-4CA6-90C6-F10130A1DB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15689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0F6773-87FC-4F2D-9253-96E22FE31B2D}" type="datetime1">
              <a:rPr lang="en-US" smtClean="0"/>
              <a:t>6/18/2022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72CE4B-A817-4CA6-90C6-F10130A1DB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06611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s://youtu.be/BciPff4SyUE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13" Type="http://schemas.openxmlformats.org/officeDocument/2006/relationships/image" Target="../media/image250.png"/><Relationship Id="rId18" Type="http://schemas.openxmlformats.org/officeDocument/2006/relationships/image" Target="../media/image26.png"/><Relationship Id="rId7" Type="http://schemas.openxmlformats.org/officeDocument/2006/relationships/image" Target="../media/image191.png"/><Relationship Id="rId12" Type="http://schemas.openxmlformats.org/officeDocument/2006/relationships/image" Target="../media/image240.png"/><Relationship Id="rId17" Type="http://schemas.openxmlformats.org/officeDocument/2006/relationships/image" Target="../media/image25.png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24.png"/><Relationship Id="rId1" Type="http://schemas.openxmlformats.org/officeDocument/2006/relationships/tags" Target="../tags/tag4.xml"/><Relationship Id="rId6" Type="http://schemas.openxmlformats.org/officeDocument/2006/relationships/image" Target="../media/image1500.png"/><Relationship Id="rId11" Type="http://schemas.openxmlformats.org/officeDocument/2006/relationships/image" Target="../media/image230.png"/><Relationship Id="rId5" Type="http://schemas.openxmlformats.org/officeDocument/2006/relationships/image" Target="../media/image15.png"/><Relationship Id="rId15" Type="http://schemas.openxmlformats.org/officeDocument/2006/relationships/image" Target="../media/image23.png"/><Relationship Id="rId10" Type="http://schemas.openxmlformats.org/officeDocument/2006/relationships/image" Target="../media/image22.png"/><Relationship Id="rId9" Type="http://schemas.openxmlformats.org/officeDocument/2006/relationships/image" Target="../media/image21.png"/><Relationship Id="rId14" Type="http://schemas.openxmlformats.org/officeDocument/2006/relationships/image" Target="../media/image260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18" Type="http://schemas.openxmlformats.org/officeDocument/2006/relationships/image" Target="../media/image36.png"/><Relationship Id="rId26" Type="http://schemas.openxmlformats.org/officeDocument/2006/relationships/image" Target="../media/image44.png"/><Relationship Id="rId21" Type="http://schemas.openxmlformats.org/officeDocument/2006/relationships/image" Target="../media/image39.png"/><Relationship Id="rId7" Type="http://schemas.openxmlformats.org/officeDocument/2006/relationships/image" Target="../media/image28.png"/><Relationship Id="rId17" Type="http://schemas.openxmlformats.org/officeDocument/2006/relationships/image" Target="../media/image35.png"/><Relationship Id="rId25" Type="http://schemas.openxmlformats.org/officeDocument/2006/relationships/image" Target="../media/image43.png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34.png"/><Relationship Id="rId20" Type="http://schemas.openxmlformats.org/officeDocument/2006/relationships/image" Target="../media/image38.png"/><Relationship Id="rId1" Type="http://schemas.openxmlformats.org/officeDocument/2006/relationships/tags" Target="../tags/tag5.xml"/><Relationship Id="rId6" Type="http://schemas.openxmlformats.org/officeDocument/2006/relationships/image" Target="../media/image27.png"/><Relationship Id="rId11" Type="http://schemas.openxmlformats.org/officeDocument/2006/relationships/image" Target="../media/image32.png"/><Relationship Id="rId24" Type="http://schemas.openxmlformats.org/officeDocument/2006/relationships/image" Target="../media/image42.png"/><Relationship Id="rId5" Type="http://schemas.openxmlformats.org/officeDocument/2006/relationships/image" Target="../media/image192.png"/><Relationship Id="rId15" Type="http://schemas.openxmlformats.org/officeDocument/2006/relationships/image" Target="../media/image33.png"/><Relationship Id="rId23" Type="http://schemas.openxmlformats.org/officeDocument/2006/relationships/image" Target="../media/image41.png"/><Relationship Id="rId28" Type="http://schemas.openxmlformats.org/officeDocument/2006/relationships/image" Target="../media/image46.png"/><Relationship Id="rId10" Type="http://schemas.openxmlformats.org/officeDocument/2006/relationships/image" Target="../media/image31.png"/><Relationship Id="rId19" Type="http://schemas.openxmlformats.org/officeDocument/2006/relationships/image" Target="../media/image37.png"/><Relationship Id="rId9" Type="http://schemas.openxmlformats.org/officeDocument/2006/relationships/image" Target="../media/image30.png"/><Relationship Id="rId14" Type="http://schemas.openxmlformats.org/officeDocument/2006/relationships/image" Target="../media/image314.png"/><Relationship Id="rId22" Type="http://schemas.openxmlformats.org/officeDocument/2006/relationships/image" Target="../media/image40.png"/><Relationship Id="rId27" Type="http://schemas.openxmlformats.org/officeDocument/2006/relationships/image" Target="../media/image45.png"/></Relationships>
</file>

<file path=ppt/slides/_rels/slide13.xml.rels><?xml version="1.0" encoding="UTF-8" standalone="yes"?>
<Relationships xmlns="http://schemas.openxmlformats.org/package/2006/relationships"><Relationship Id="rId7" Type="http://schemas.openxmlformats.org/officeDocument/2006/relationships/image" Target="../media/image4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jpeg"/><Relationship Id="rId5" Type="http://schemas.openxmlformats.org/officeDocument/2006/relationships/image" Target="../media/image460.png"/><Relationship Id="rId4" Type="http://schemas.openxmlformats.org/officeDocument/2006/relationships/image" Target="../media/image450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.png"/><Relationship Id="rId7" Type="http://schemas.openxmlformats.org/officeDocument/2006/relationships/image" Target="../media/image16.jpe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6.xml"/><Relationship Id="rId6" Type="http://schemas.openxmlformats.org/officeDocument/2006/relationships/image" Target="../media/image481.png"/><Relationship Id="rId11" Type="http://schemas.openxmlformats.org/officeDocument/2006/relationships/image" Target="../media/image52.png"/><Relationship Id="rId5" Type="http://schemas.openxmlformats.org/officeDocument/2006/relationships/image" Target="../media/image471.png"/><Relationship Id="rId10" Type="http://schemas.openxmlformats.org/officeDocument/2006/relationships/image" Target="../media/image51.png"/><Relationship Id="rId9" Type="http://schemas.openxmlformats.org/officeDocument/2006/relationships/image" Target="../media/image50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jpeg"/><Relationship Id="rId13" Type="http://schemas.openxmlformats.org/officeDocument/2006/relationships/image" Target="../media/image57.png"/><Relationship Id="rId3" Type="http://schemas.openxmlformats.org/officeDocument/2006/relationships/notesSlide" Target="../notesSlides/notesSlide9.xml"/><Relationship Id="rId7" Type="http://schemas.openxmlformats.org/officeDocument/2006/relationships/image" Target="../media/image20.jpeg"/><Relationship Id="rId12" Type="http://schemas.openxmlformats.org/officeDocument/2006/relationships/image" Target="../media/image64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7.xml"/><Relationship Id="rId6" Type="http://schemas.openxmlformats.org/officeDocument/2006/relationships/image" Target="../media/image19.jpeg"/><Relationship Id="rId11" Type="http://schemas.openxmlformats.org/officeDocument/2006/relationships/image" Target="../media/image63.pn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6.xml.rels><?xml version="1.0" encoding="UTF-8" standalone="yes"?>
<Relationships xmlns="http://schemas.openxmlformats.org/package/2006/relationships"><Relationship Id="rId7" Type="http://schemas.openxmlformats.org/officeDocument/2006/relationships/image" Target="../media/image7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jpeg"/><Relationship Id="rId5" Type="http://schemas.openxmlformats.org/officeDocument/2006/relationships/image" Target="../media/image70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hyperlink" Target="https://en.wikipedia.org/wiki/Friction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31.png"/><Relationship Id="rId5" Type="http://schemas.openxmlformats.org/officeDocument/2006/relationships/image" Target="../media/image400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2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wmf"/><Relationship Id="rId3" Type="http://schemas.openxmlformats.org/officeDocument/2006/relationships/slideLayout" Target="../slideLayouts/slideLayout1.xml"/><Relationship Id="rId7" Type="http://schemas.openxmlformats.org/officeDocument/2006/relationships/oleObject" Target="../embeddings/oleObject1.bin"/><Relationship Id="rId2" Type="http://schemas.openxmlformats.org/officeDocument/2006/relationships/tags" Target="../tags/tag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10" Type="http://schemas.openxmlformats.org/officeDocument/2006/relationships/image" Target="../media/image2.wmf"/><Relationship Id="rId4" Type="http://schemas.openxmlformats.org/officeDocument/2006/relationships/notesSlide" Target="../notesSlides/notesSlide1.xml"/><Relationship Id="rId9" Type="http://schemas.openxmlformats.org/officeDocument/2006/relationships/oleObject" Target="../embeddings/oleObject2.bin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11.png"/><Relationship Id="rId4" Type="http://schemas.openxmlformats.org/officeDocument/2006/relationships/image" Target="../media/image112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11.png"/><Relationship Id="rId4" Type="http://schemas.openxmlformats.org/officeDocument/2006/relationships/image" Target="../media/image112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11.png"/><Relationship Id="rId4" Type="http://schemas.openxmlformats.org/officeDocument/2006/relationships/image" Target="../media/image112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11.png"/><Relationship Id="rId4" Type="http://schemas.openxmlformats.org/officeDocument/2006/relationships/image" Target="../media/image112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11.png"/><Relationship Id="rId4" Type="http://schemas.openxmlformats.org/officeDocument/2006/relationships/image" Target="../media/image312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10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01.png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1.png"/><Relationship Id="rId7" Type="http://schemas.openxmlformats.org/officeDocument/2006/relationships/image" Target="../media/image60.pn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3.png"/><Relationship Id="rId5" Type="http://schemas.openxmlformats.org/officeDocument/2006/relationships/image" Target="../media/image720.png"/><Relationship Id="rId10" Type="http://schemas.openxmlformats.org/officeDocument/2006/relationships/image" Target="../media/image65.png"/><Relationship Id="rId9" Type="http://schemas.openxmlformats.org/officeDocument/2006/relationships/image" Target="../media/image62.png"/></Relationships>
</file>

<file path=ppt/slides/_rels/slide28.xml.rels><?xml version="1.0" encoding="UTF-8" standalone="yes"?>
<Relationships xmlns="http://schemas.openxmlformats.org/package/2006/relationships"><Relationship Id="rId7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3.png"/><Relationship Id="rId5" Type="http://schemas.openxmlformats.org/officeDocument/2006/relationships/image" Target="../media/image720.png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00.png"/><Relationship Id="rId7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3.png"/><Relationship Id="rId5" Type="http://schemas.openxmlformats.org/officeDocument/2006/relationships/image" Target="../media/image720.png"/><Relationship Id="rId9" Type="http://schemas.openxmlformats.org/officeDocument/2006/relationships/image" Target="../media/image120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wmf"/><Relationship Id="rId13" Type="http://schemas.openxmlformats.org/officeDocument/2006/relationships/image" Target="../media/image78.png"/><Relationship Id="rId18" Type="http://schemas.openxmlformats.org/officeDocument/2006/relationships/image" Target="../media/image86.png"/><Relationship Id="rId3" Type="http://schemas.openxmlformats.org/officeDocument/2006/relationships/slideLayout" Target="../slideLayouts/slideLayout1.xml"/><Relationship Id="rId7" Type="http://schemas.openxmlformats.org/officeDocument/2006/relationships/oleObject" Target="../embeddings/oleObject3.bin"/><Relationship Id="rId12" Type="http://schemas.openxmlformats.org/officeDocument/2006/relationships/image" Target="../media/image77.png"/><Relationship Id="rId17" Type="http://schemas.openxmlformats.org/officeDocument/2006/relationships/image" Target="../media/image85.png"/><Relationship Id="rId2" Type="http://schemas.openxmlformats.org/officeDocument/2006/relationships/tags" Target="../tags/tag2.xml"/><Relationship Id="rId16" Type="http://schemas.openxmlformats.org/officeDocument/2006/relationships/image" Target="../media/image84.png"/><Relationship Id="rId1" Type="http://schemas.openxmlformats.org/officeDocument/2006/relationships/vmlDrawing" Target="../drawings/vmlDrawing2.vml"/><Relationship Id="rId6" Type="http://schemas.openxmlformats.org/officeDocument/2006/relationships/image" Target="../media/image6.jpeg"/><Relationship Id="rId11" Type="http://schemas.openxmlformats.org/officeDocument/2006/relationships/image" Target="../media/image76.png"/><Relationship Id="rId5" Type="http://schemas.openxmlformats.org/officeDocument/2006/relationships/image" Target="../media/image3.jpeg"/><Relationship Id="rId15" Type="http://schemas.openxmlformats.org/officeDocument/2006/relationships/image" Target="../media/image83.png"/><Relationship Id="rId4" Type="http://schemas.openxmlformats.org/officeDocument/2006/relationships/notesSlide" Target="../notesSlides/notesSlide2.xml"/><Relationship Id="rId14" Type="http://schemas.openxmlformats.org/officeDocument/2006/relationships/image" Target="../media/image81.png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00.png"/><Relationship Id="rId13" Type="http://schemas.openxmlformats.org/officeDocument/2006/relationships/image" Target="../media/image160.png"/><Relationship Id="rId7" Type="http://schemas.openxmlformats.org/officeDocument/2006/relationships/image" Target="../media/image24.jpeg"/><Relationship Id="rId12" Type="http://schemas.openxmlformats.org/officeDocument/2006/relationships/image" Target="../media/image151.pn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3.png"/><Relationship Id="rId11" Type="http://schemas.openxmlformats.org/officeDocument/2006/relationships/image" Target="../media/image1400.png"/><Relationship Id="rId5" Type="http://schemas.openxmlformats.org/officeDocument/2006/relationships/image" Target="../media/image720.png"/><Relationship Id="rId10" Type="http://schemas.openxmlformats.org/officeDocument/2006/relationships/image" Target="../media/image1300.png"/><Relationship Id="rId9" Type="http://schemas.openxmlformats.org/officeDocument/2006/relationships/image" Target="../media/image120.png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00.png"/><Relationship Id="rId13" Type="http://schemas.openxmlformats.org/officeDocument/2006/relationships/image" Target="../media/image160.png"/><Relationship Id="rId7" Type="http://schemas.openxmlformats.org/officeDocument/2006/relationships/image" Target="../media/image24.jpeg"/><Relationship Id="rId12" Type="http://schemas.openxmlformats.org/officeDocument/2006/relationships/image" Target="../media/image151.pn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3.png"/><Relationship Id="rId11" Type="http://schemas.openxmlformats.org/officeDocument/2006/relationships/image" Target="../media/image1400.png"/><Relationship Id="rId5" Type="http://schemas.openxmlformats.org/officeDocument/2006/relationships/image" Target="../media/image720.png"/><Relationship Id="rId10" Type="http://schemas.openxmlformats.org/officeDocument/2006/relationships/image" Target="../media/image1300.png"/><Relationship Id="rId9" Type="http://schemas.openxmlformats.org/officeDocument/2006/relationships/image" Target="../media/image120.png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0.png"/><Relationship Id="rId13" Type="http://schemas.openxmlformats.org/officeDocument/2006/relationships/image" Target="../media/image120.png"/><Relationship Id="rId18" Type="http://schemas.openxmlformats.org/officeDocument/2006/relationships/image" Target="../media/image210.png"/><Relationship Id="rId26" Type="http://schemas.openxmlformats.org/officeDocument/2006/relationships/image" Target="../media/image290.png"/><Relationship Id="rId21" Type="http://schemas.openxmlformats.org/officeDocument/2006/relationships/image" Target="../media/image241.png"/><Relationship Id="rId7" Type="http://schemas.openxmlformats.org/officeDocument/2006/relationships/image" Target="../media/image24.jpeg"/><Relationship Id="rId12" Type="http://schemas.openxmlformats.org/officeDocument/2006/relationships/image" Target="../media/image1100.png"/><Relationship Id="rId17" Type="http://schemas.openxmlformats.org/officeDocument/2006/relationships/image" Target="../media/image160.png"/><Relationship Id="rId25" Type="http://schemas.openxmlformats.org/officeDocument/2006/relationships/image" Target="../media/image280.png"/><Relationship Id="rId2" Type="http://schemas.openxmlformats.org/officeDocument/2006/relationships/image" Target="../media/image23.jpeg"/><Relationship Id="rId16" Type="http://schemas.openxmlformats.org/officeDocument/2006/relationships/image" Target="../media/image151.png"/><Relationship Id="rId20" Type="http://schemas.openxmlformats.org/officeDocument/2006/relationships/image" Target="../media/image23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3.png"/><Relationship Id="rId11" Type="http://schemas.openxmlformats.org/officeDocument/2006/relationships/image" Target="../media/image2010.png"/><Relationship Id="rId24" Type="http://schemas.openxmlformats.org/officeDocument/2006/relationships/image" Target="../media/image270.png"/><Relationship Id="rId5" Type="http://schemas.openxmlformats.org/officeDocument/2006/relationships/image" Target="../media/image720.png"/><Relationship Id="rId15" Type="http://schemas.openxmlformats.org/officeDocument/2006/relationships/image" Target="../media/image1400.png"/><Relationship Id="rId23" Type="http://schemas.openxmlformats.org/officeDocument/2006/relationships/image" Target="../media/image261.png"/><Relationship Id="rId10" Type="http://schemas.openxmlformats.org/officeDocument/2006/relationships/image" Target="../media/image190.png"/><Relationship Id="rId19" Type="http://schemas.openxmlformats.org/officeDocument/2006/relationships/image" Target="../media/image220.png"/><Relationship Id="rId9" Type="http://schemas.openxmlformats.org/officeDocument/2006/relationships/image" Target="../media/image180.png"/><Relationship Id="rId14" Type="http://schemas.openxmlformats.org/officeDocument/2006/relationships/image" Target="../media/image1300.png"/><Relationship Id="rId22" Type="http://schemas.openxmlformats.org/officeDocument/2006/relationships/image" Target="../media/image251.png"/><Relationship Id="rId27" Type="http://schemas.openxmlformats.org/officeDocument/2006/relationships/image" Target="../media/image300.pn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01.png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0.png"/><Relationship Id="rId3" Type="http://schemas.openxmlformats.org/officeDocument/2006/relationships/image" Target="../media/image26.jp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8.jpeg"/><Relationship Id="rId4" Type="http://schemas.openxmlformats.org/officeDocument/2006/relationships/image" Target="../media/image27.jpeg"/><Relationship Id="rId9" Type="http://schemas.openxmlformats.org/officeDocument/2006/relationships/image" Target="../media/image360.png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jpeg"/><Relationship Id="rId7" Type="http://schemas.openxmlformats.org/officeDocument/2006/relationships/image" Target="../media/image31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90.png"/><Relationship Id="rId5" Type="http://schemas.openxmlformats.org/officeDocument/2006/relationships/image" Target="../media/image380.png"/><Relationship Id="rId4" Type="http://schemas.openxmlformats.org/officeDocument/2006/relationships/image" Target="../media/image370.png"/><Relationship Id="rId9" Type="http://schemas.openxmlformats.org/officeDocument/2006/relationships/image" Target="../media/image321.pn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7" Type="http://schemas.openxmlformats.org/officeDocument/2006/relationships/image" Target="../media/image320.png"/><Relationship Id="rId2" Type="http://schemas.openxmlformats.org/officeDocument/2006/relationships/image" Target="../media/image30.w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11.png"/><Relationship Id="rId5" Type="http://schemas.openxmlformats.org/officeDocument/2006/relationships/image" Target="../media/image101.png"/></Relationships>
</file>

<file path=ppt/slides/_rels/slide38.xml.rels><?xml version="1.0" encoding="UTF-8" standalone="yes"?>
<Relationships xmlns="http://schemas.openxmlformats.org/package/2006/relationships"><Relationship Id="rId8" Type="http://schemas.openxmlformats.org/officeDocument/2006/relationships/image" Target="../media/image651.png"/><Relationship Id="rId7" Type="http://schemas.openxmlformats.org/officeDocument/2006/relationships/image" Target="../media/image320.png"/><Relationship Id="rId2" Type="http://schemas.openxmlformats.org/officeDocument/2006/relationships/image" Target="../media/image30.w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11.png"/><Relationship Id="rId5" Type="http://schemas.openxmlformats.org/officeDocument/2006/relationships/image" Target="../media/image101.png"/><Relationship Id="rId9" Type="http://schemas.openxmlformats.org/officeDocument/2006/relationships/image" Target="../media/image660.png"/></Relationships>
</file>

<file path=ppt/slides/_rels/slide39.xml.rels><?xml version="1.0" encoding="UTF-8" standalone="yes"?>
<Relationships xmlns="http://schemas.openxmlformats.org/package/2006/relationships"><Relationship Id="rId8" Type="http://schemas.openxmlformats.org/officeDocument/2006/relationships/image" Target="../media/image67.png"/><Relationship Id="rId7" Type="http://schemas.openxmlformats.org/officeDocument/2006/relationships/image" Target="../media/image320.png"/><Relationship Id="rId2" Type="http://schemas.openxmlformats.org/officeDocument/2006/relationships/image" Target="../media/image30.w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11.png"/><Relationship Id="rId5" Type="http://schemas.openxmlformats.org/officeDocument/2006/relationships/image" Target="../media/image101.png"/><Relationship Id="rId10" Type="http://schemas.openxmlformats.org/officeDocument/2006/relationships/image" Target="../media/image4100.png"/><Relationship Id="rId9" Type="http://schemas.openxmlformats.org/officeDocument/2006/relationships/image" Target="../media/image660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8.png"/><Relationship Id="rId3" Type="http://schemas.openxmlformats.org/officeDocument/2006/relationships/notesSlide" Target="../notesSlides/notesSlide3.xml"/><Relationship Id="rId7" Type="http://schemas.openxmlformats.org/officeDocument/2006/relationships/image" Target="../media/image87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3.xml"/><Relationship Id="rId4" Type="http://schemas.openxmlformats.org/officeDocument/2006/relationships/image" Target="../media/image3.jpeg"/></Relationships>
</file>

<file path=ppt/slides/_rels/slide40.xml.rels><?xml version="1.0" encoding="UTF-8" standalone="yes"?>
<Relationships xmlns="http://schemas.openxmlformats.org/package/2006/relationships"><Relationship Id="rId8" Type="http://schemas.openxmlformats.org/officeDocument/2006/relationships/image" Target="../media/image651.png"/><Relationship Id="rId7" Type="http://schemas.openxmlformats.org/officeDocument/2006/relationships/image" Target="../media/image320.png"/><Relationship Id="rId2" Type="http://schemas.openxmlformats.org/officeDocument/2006/relationships/image" Target="../media/image30.w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11.png"/><Relationship Id="rId11" Type="http://schemas.openxmlformats.org/officeDocument/2006/relationships/image" Target="../media/image4100.png"/><Relationship Id="rId5" Type="http://schemas.openxmlformats.org/officeDocument/2006/relationships/image" Target="../media/image101.png"/><Relationship Id="rId10" Type="http://schemas.openxmlformats.org/officeDocument/2006/relationships/image" Target="../media/image69.png"/><Relationship Id="rId9" Type="http://schemas.openxmlformats.org/officeDocument/2006/relationships/image" Target="../media/image68.png"/></Relationships>
</file>

<file path=ppt/slides/_rels/slide4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1.png"/><Relationship Id="rId13" Type="http://schemas.openxmlformats.org/officeDocument/2006/relationships/image" Target="../media/image4100.png"/><Relationship Id="rId3" Type="http://schemas.openxmlformats.org/officeDocument/2006/relationships/image" Target="../media/image30.wmf"/><Relationship Id="rId7" Type="http://schemas.openxmlformats.org/officeDocument/2006/relationships/image" Target="../media/image101.png"/><Relationship Id="rId12" Type="http://schemas.openxmlformats.org/officeDocument/2006/relationships/image" Target="../media/image79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8.xml"/><Relationship Id="rId6" Type="http://schemas.openxmlformats.org/officeDocument/2006/relationships/image" Target="../media/image74.png"/><Relationship Id="rId11" Type="http://schemas.openxmlformats.org/officeDocument/2006/relationships/image" Target="../media/image68.png"/><Relationship Id="rId10" Type="http://schemas.openxmlformats.org/officeDocument/2006/relationships/image" Target="../media/image75.png"/><Relationship Id="rId9" Type="http://schemas.openxmlformats.org/officeDocument/2006/relationships/image" Target="../media/image320.png"/></Relationships>
</file>

<file path=ppt/slides/_rels/slide4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0.png"/><Relationship Id="rId7" Type="http://schemas.openxmlformats.org/officeDocument/2006/relationships/image" Target="../media/image311.png"/><Relationship Id="rId12" Type="http://schemas.openxmlformats.org/officeDocument/2006/relationships/image" Target="../media/image4100.png"/><Relationship Id="rId2" Type="http://schemas.openxmlformats.org/officeDocument/2006/relationships/image" Target="../media/image30.w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1.png"/><Relationship Id="rId11" Type="http://schemas.openxmlformats.org/officeDocument/2006/relationships/image" Target="../media/image800.png"/><Relationship Id="rId5" Type="http://schemas.openxmlformats.org/officeDocument/2006/relationships/image" Target="../media/image74.png"/><Relationship Id="rId10" Type="http://schemas.openxmlformats.org/officeDocument/2006/relationships/image" Target="../media/image660.png"/><Relationship Id="rId9" Type="http://schemas.openxmlformats.org/officeDocument/2006/relationships/image" Target="../media/image67.png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w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30.png"/><Relationship Id="rId5" Type="http://schemas.openxmlformats.org/officeDocument/2006/relationships/image" Target="../media/image470.png"/></Relationships>
</file>

<file path=ppt/slides/_rels/slide4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11.png"/><Relationship Id="rId7" Type="http://schemas.openxmlformats.org/officeDocument/2006/relationships/image" Target="../media/image500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9.xml"/><Relationship Id="rId6" Type="http://schemas.openxmlformats.org/officeDocument/2006/relationships/image" Target="../media/image490.png"/><Relationship Id="rId5" Type="http://schemas.openxmlformats.org/officeDocument/2006/relationships/image" Target="../media/image480.png"/><Relationship Id="rId9" Type="http://schemas.openxmlformats.org/officeDocument/2006/relationships/image" Target="../media/image621.png"/></Relationships>
</file>

<file path=ppt/slides/_rels/slide45.xml.rels><?xml version="1.0" encoding="UTF-8" standalone="yes"?>
<Relationships xmlns="http://schemas.openxmlformats.org/package/2006/relationships"><Relationship Id="rId8" Type="http://schemas.openxmlformats.org/officeDocument/2006/relationships/image" Target="../media/image92.png"/><Relationship Id="rId13" Type="http://schemas.openxmlformats.org/officeDocument/2006/relationships/image" Target="../media/image97.png"/><Relationship Id="rId7" Type="http://schemas.openxmlformats.org/officeDocument/2006/relationships/image" Target="../media/image91.png"/><Relationship Id="rId12" Type="http://schemas.openxmlformats.org/officeDocument/2006/relationships/image" Target="../media/image96.png"/><Relationship Id="rId17" Type="http://schemas.openxmlformats.org/officeDocument/2006/relationships/image" Target="../media/image54.png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102.png"/><Relationship Id="rId1" Type="http://schemas.openxmlformats.org/officeDocument/2006/relationships/tags" Target="../tags/tag10.xml"/><Relationship Id="rId6" Type="http://schemas.openxmlformats.org/officeDocument/2006/relationships/image" Target="../media/image90.png"/><Relationship Id="rId11" Type="http://schemas.openxmlformats.org/officeDocument/2006/relationships/image" Target="../media/image95.png"/><Relationship Id="rId5" Type="http://schemas.openxmlformats.org/officeDocument/2006/relationships/image" Target="../media/image89.png"/><Relationship Id="rId15" Type="http://schemas.openxmlformats.org/officeDocument/2006/relationships/image" Target="../media/image99.png"/><Relationship Id="rId10" Type="http://schemas.openxmlformats.org/officeDocument/2006/relationships/image" Target="../media/image94.png"/><Relationship Id="rId9" Type="http://schemas.openxmlformats.org/officeDocument/2006/relationships/image" Target="../media/image93.png"/><Relationship Id="rId14" Type="http://schemas.openxmlformats.org/officeDocument/2006/relationships/image" Target="../media/image98.png"/></Relationships>
</file>

<file path=ppt/slides/_rels/slide4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5.png"/><Relationship Id="rId13" Type="http://schemas.openxmlformats.org/officeDocument/2006/relationships/image" Target="../media/image110.png"/><Relationship Id="rId18" Type="http://schemas.openxmlformats.org/officeDocument/2006/relationships/image" Target="../media/image541.png"/><Relationship Id="rId21" Type="http://schemas.openxmlformats.org/officeDocument/2006/relationships/image" Target="../media/image119.png"/><Relationship Id="rId7" Type="http://schemas.openxmlformats.org/officeDocument/2006/relationships/image" Target="../media/image104.png"/><Relationship Id="rId12" Type="http://schemas.openxmlformats.org/officeDocument/2006/relationships/image" Target="../media/image109.png"/><Relationship Id="rId17" Type="http://schemas.openxmlformats.org/officeDocument/2006/relationships/image" Target="../media/image115.png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114.png"/><Relationship Id="rId20" Type="http://schemas.openxmlformats.org/officeDocument/2006/relationships/image" Target="../media/image118.png"/><Relationship Id="rId1" Type="http://schemas.openxmlformats.org/officeDocument/2006/relationships/tags" Target="../tags/tag11.xml"/><Relationship Id="rId6" Type="http://schemas.openxmlformats.org/officeDocument/2006/relationships/image" Target="../media/image103.png"/><Relationship Id="rId11" Type="http://schemas.openxmlformats.org/officeDocument/2006/relationships/image" Target="../media/image108.png"/><Relationship Id="rId5" Type="http://schemas.openxmlformats.org/officeDocument/2006/relationships/image" Target="../media/image121.png"/><Relationship Id="rId15" Type="http://schemas.openxmlformats.org/officeDocument/2006/relationships/image" Target="../media/image113.png"/><Relationship Id="rId10" Type="http://schemas.openxmlformats.org/officeDocument/2006/relationships/image" Target="../media/image107.png"/><Relationship Id="rId19" Type="http://schemas.openxmlformats.org/officeDocument/2006/relationships/image" Target="../media/image55.png"/><Relationship Id="rId9" Type="http://schemas.openxmlformats.org/officeDocument/2006/relationships/image" Target="../media/image106.png"/><Relationship Id="rId14" Type="http://schemas.openxmlformats.org/officeDocument/2006/relationships/image" Target="../media/image111.png"/></Relationships>
</file>

<file path=ppt/slides/_rels/slide4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4.png"/><Relationship Id="rId7" Type="http://schemas.openxmlformats.org/officeDocument/2006/relationships/image" Target="../media/image123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2.xml"/><Relationship Id="rId6" Type="http://schemas.openxmlformats.org/officeDocument/2006/relationships/image" Target="../media/image122.png"/><Relationship Id="rId11" Type="http://schemas.openxmlformats.org/officeDocument/2006/relationships/image" Target="../media/image58.png"/><Relationship Id="rId5" Type="http://schemas.openxmlformats.org/officeDocument/2006/relationships/image" Target="../media/image121.png"/><Relationship Id="rId10" Type="http://schemas.openxmlformats.org/officeDocument/2006/relationships/image" Target="../media/image56.png"/><Relationship Id="rId9" Type="http://schemas.openxmlformats.org/officeDocument/2006/relationships/image" Target="../media/image125.png"/></Relationships>
</file>

<file path=ppt/slides/_rels/slide4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50.png"/><Relationship Id="rId13" Type="http://schemas.openxmlformats.org/officeDocument/2006/relationships/image" Target="../media/image600.png"/><Relationship Id="rId7" Type="http://schemas.openxmlformats.org/officeDocument/2006/relationships/image" Target="../media/image540.png"/><Relationship Id="rId12" Type="http://schemas.openxmlformats.org/officeDocument/2006/relationships/image" Target="../media/image130.png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134.png"/><Relationship Id="rId1" Type="http://schemas.openxmlformats.org/officeDocument/2006/relationships/tags" Target="../tags/tag13.xml"/><Relationship Id="rId6" Type="http://schemas.openxmlformats.org/officeDocument/2006/relationships/image" Target="../media/image16.jpeg"/><Relationship Id="rId11" Type="http://schemas.openxmlformats.org/officeDocument/2006/relationships/image" Target="../media/image129.png"/><Relationship Id="rId5" Type="http://schemas.openxmlformats.org/officeDocument/2006/relationships/image" Target="../media/image128.png"/><Relationship Id="rId15" Type="http://schemas.openxmlformats.org/officeDocument/2006/relationships/image" Target="../media/image133.png"/><Relationship Id="rId10" Type="http://schemas.openxmlformats.org/officeDocument/2006/relationships/image" Target="../media/image571.png"/><Relationship Id="rId9" Type="http://schemas.openxmlformats.org/officeDocument/2006/relationships/image" Target="../media/image560.png"/><Relationship Id="rId14" Type="http://schemas.openxmlformats.org/officeDocument/2006/relationships/image" Target="../media/image13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10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7" Type="http://schemas.openxmlformats.org/officeDocument/2006/relationships/image" Target="../media/image7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510.png"/><Relationship Id="rId10" Type="http://schemas.openxmlformats.org/officeDocument/2006/relationships/image" Target="../media/image10.jpg"/><Relationship Id="rId9" Type="http://schemas.openxmlformats.org/officeDocument/2006/relationships/image" Target="../media/image90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7" Type="http://schemas.openxmlformats.org/officeDocument/2006/relationships/image" Target="../media/image14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90273" y="905773"/>
            <a:ext cx="9144000" cy="4707147"/>
          </a:xfrm>
        </p:spPr>
        <p:txBody>
          <a:bodyPr>
            <a:normAutofit/>
          </a:bodyPr>
          <a:lstStyle/>
          <a:p>
            <a:r>
              <a:rPr lang="en-US" sz="4000" dirty="0"/>
              <a:t>PHYS </a:t>
            </a:r>
            <a:r>
              <a:rPr lang="en-US" sz="4000" dirty="0" smtClean="0"/>
              <a:t>1111K</a:t>
            </a:r>
            <a:r>
              <a:rPr lang="en-US" sz="4000" dirty="0"/>
              <a:t/>
            </a:r>
            <a:br>
              <a:rPr lang="en-US" sz="4000" dirty="0"/>
            </a:br>
            <a:r>
              <a:rPr lang="en-US" sz="4000" dirty="0"/>
              <a:t/>
            </a:r>
            <a:br>
              <a:rPr lang="en-US" sz="4000" dirty="0"/>
            </a:br>
            <a:r>
              <a:rPr lang="en-US" sz="4000" dirty="0"/>
              <a:t>Lectures </a:t>
            </a:r>
            <a:r>
              <a:rPr lang="en-US" sz="4000" dirty="0" smtClean="0"/>
              <a:t>7-8</a:t>
            </a:r>
            <a:br>
              <a:rPr lang="en-US" sz="4000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sz="3100" dirty="0" err="1">
                <a:solidFill>
                  <a:schemeClr val="bg1">
                    <a:lumMod val="50000"/>
                  </a:schemeClr>
                </a:solidFill>
              </a:rPr>
              <a:t>OpenStax</a:t>
            </a:r>
            <a:r>
              <a:rPr lang="en-US" sz="3100" dirty="0">
                <a:solidFill>
                  <a:schemeClr val="bg1">
                    <a:lumMod val="50000"/>
                  </a:schemeClr>
                </a:solidFill>
              </a:rPr>
              <a:t> Chapter </a:t>
            </a:r>
            <a:r>
              <a:rPr lang="en-US" sz="3100" dirty="0" smtClean="0">
                <a:solidFill>
                  <a:schemeClr val="bg1">
                    <a:lumMod val="50000"/>
                  </a:schemeClr>
                </a:solidFill>
              </a:rPr>
              <a:t>4</a:t>
            </a:r>
            <a:br>
              <a:rPr lang="en-US" sz="3100" dirty="0" smtClean="0">
                <a:solidFill>
                  <a:schemeClr val="bg1">
                    <a:lumMod val="50000"/>
                  </a:schemeClr>
                </a:solidFill>
              </a:rPr>
            </a:br>
            <a:r>
              <a:rPr lang="en-US" sz="3100" dirty="0">
                <a:solidFill>
                  <a:schemeClr val="bg1">
                    <a:lumMod val="50000"/>
                  </a:schemeClr>
                </a:solidFill>
              </a:rPr>
              <a:t/>
            </a:r>
            <a:br>
              <a:rPr lang="en-US" sz="3100" dirty="0">
                <a:solidFill>
                  <a:schemeClr val="bg1">
                    <a:lumMod val="50000"/>
                  </a:schemeClr>
                </a:solidFill>
              </a:rPr>
            </a:br>
            <a:r>
              <a:rPr lang="en-US" sz="4000" dirty="0"/>
              <a:t/>
            </a:r>
            <a:br>
              <a:rPr lang="en-US" sz="4000" dirty="0"/>
            </a:br>
            <a:r>
              <a:rPr lang="en-US" sz="2400" b="1" dirty="0" err="1" smtClean="0">
                <a:latin typeface="+mn-lt"/>
              </a:rPr>
              <a:t>Youtube</a:t>
            </a:r>
            <a:r>
              <a:rPr lang="en-US" sz="2400" b="1" dirty="0">
                <a:latin typeface="+mn-lt"/>
              </a:rPr>
              <a:t>: </a:t>
            </a:r>
            <a:r>
              <a:rPr lang="en-US" sz="2400" b="1" dirty="0">
                <a:latin typeface="+mn-lt"/>
                <a:hlinkClick r:id="rId2"/>
              </a:rPr>
              <a:t>https://</a:t>
            </a:r>
            <a:r>
              <a:rPr lang="en-US" sz="2400" b="1" dirty="0" smtClean="0">
                <a:latin typeface="+mn-lt"/>
                <a:hlinkClick r:id="rId2"/>
              </a:rPr>
              <a:t>youtu.be/BciPff4SyUE</a:t>
            </a:r>
            <a:r>
              <a:rPr lang="en-US" sz="2400" b="1" dirty="0" smtClean="0">
                <a:latin typeface="+mn-lt"/>
              </a:rPr>
              <a:t> </a:t>
            </a:r>
            <a:endParaRPr lang="en-US" sz="4000" b="1" dirty="0">
              <a:latin typeface="+mn-lt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BF99F-B08F-4F3B-8557-B37C3B949DA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5217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  <p:extLst mod="1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/>
          </p:cNvSpPr>
          <p:nvPr/>
        </p:nvSpPr>
        <p:spPr bwMode="auto">
          <a:xfrm>
            <a:off x="835732" y="586499"/>
            <a:ext cx="9055400" cy="5943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63500" dir="2700000" algn="ctr" rotWithShape="0">
                    <a:schemeClr val="bg2">
                      <a:alpha val="70000"/>
                    </a:scheme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algn="l"/>
            <a:r>
              <a:rPr lang="en-US" altLang="en-US" sz="2700" b="1" dirty="0">
                <a:latin typeface="Arial" panose="020B0604020202020204" pitchFamily="34" charset="0"/>
              </a:rPr>
              <a:t>Free-body (Force) Diagrams</a:t>
            </a:r>
          </a:p>
        </p:txBody>
      </p:sp>
      <p:sp>
        <p:nvSpPr>
          <p:cNvPr id="3" name="Rectangle 2"/>
          <p:cNvSpPr/>
          <p:nvPr/>
        </p:nvSpPr>
        <p:spPr>
          <a:xfrm>
            <a:off x="1364989" y="1514761"/>
            <a:ext cx="4615667" cy="46474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00100" lvl="1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Shows all forces acting on an object in their correct directions (because force is a vector)</a:t>
            </a:r>
          </a:p>
          <a:p>
            <a:pPr lvl="1">
              <a:spcAft>
                <a:spcPts val="1200"/>
              </a:spcAft>
            </a:pPr>
            <a:endParaRPr lang="en-US" sz="2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Does not show acceleration or velocity (only forces)</a:t>
            </a:r>
          </a:p>
          <a:p>
            <a:pPr lvl="1"/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6473828" y="1349000"/>
            <a:ext cx="3705983" cy="4580285"/>
            <a:chOff x="7510373" y="1394087"/>
            <a:chExt cx="3705983" cy="4580285"/>
          </a:xfrm>
        </p:grpSpPr>
        <p:grpSp>
          <p:nvGrpSpPr>
            <p:cNvPr id="31" name="Group 30"/>
            <p:cNvGrpSpPr/>
            <p:nvPr/>
          </p:nvGrpSpPr>
          <p:grpSpPr>
            <a:xfrm rot="1121285">
              <a:off x="7510373" y="2228464"/>
              <a:ext cx="2965882" cy="3745908"/>
              <a:chOff x="10297897" y="3026123"/>
              <a:chExt cx="1130398" cy="1427692"/>
            </a:xfrm>
          </p:grpSpPr>
          <p:cxnSp>
            <p:nvCxnSpPr>
              <p:cNvPr id="18" name="Straight Arrow Connector 17"/>
              <p:cNvCxnSpPr/>
              <p:nvPr/>
            </p:nvCxnSpPr>
            <p:spPr>
              <a:xfrm rot="20478715" flipV="1">
                <a:off x="10605676" y="3374044"/>
                <a:ext cx="822619" cy="160847"/>
              </a:xfrm>
              <a:prstGeom prst="straightConnector1">
                <a:avLst/>
              </a:prstGeom>
              <a:ln w="63500">
                <a:solidFill>
                  <a:srgbClr val="FB3572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Straight Arrow Connector 22"/>
              <p:cNvCxnSpPr/>
              <p:nvPr/>
            </p:nvCxnSpPr>
            <p:spPr>
              <a:xfrm rot="20478715" flipH="1" flipV="1">
                <a:off x="10297897" y="3026123"/>
                <a:ext cx="188692" cy="654820"/>
              </a:xfrm>
              <a:prstGeom prst="straightConnector1">
                <a:avLst/>
              </a:prstGeom>
              <a:ln w="63500">
                <a:solidFill>
                  <a:srgbClr val="FB3572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26" name="Group 25"/>
              <p:cNvGrpSpPr/>
              <p:nvPr/>
            </p:nvGrpSpPr>
            <p:grpSpPr>
              <a:xfrm>
                <a:off x="10541592" y="3580249"/>
                <a:ext cx="227562" cy="839932"/>
                <a:chOff x="5218930" y="4666528"/>
                <a:chExt cx="227562" cy="839932"/>
              </a:xfrm>
            </p:grpSpPr>
            <p:cxnSp>
              <p:nvCxnSpPr>
                <p:cNvPr id="27" name="Straight Arrow Connector 26"/>
                <p:cNvCxnSpPr>
                  <a:endCxn id="29" idx="1"/>
                </p:cNvCxnSpPr>
                <p:nvPr/>
              </p:nvCxnSpPr>
              <p:spPr>
                <a:xfrm rot="20478715">
                  <a:off x="5420929" y="4775992"/>
                  <a:ext cx="25563" cy="730468"/>
                </a:xfrm>
                <a:prstGeom prst="straightConnector1">
                  <a:avLst/>
                </a:prstGeom>
                <a:ln w="63500">
                  <a:solidFill>
                    <a:srgbClr val="FB3572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8" name="Oval 27"/>
                <p:cNvSpPr/>
                <p:nvPr/>
              </p:nvSpPr>
              <p:spPr>
                <a:xfrm>
                  <a:off x="5218930" y="4666528"/>
                  <a:ext cx="152400" cy="162560"/>
                </a:xfrm>
                <a:prstGeom prst="ellipse">
                  <a:avLst/>
                </a:prstGeom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n w="0"/>
                    <a:solidFill>
                      <a:schemeClr val="tx1"/>
                    </a:solidFill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endParaRPr>
                </a:p>
              </p:txBody>
            </p:sp>
          </p:grp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9" name="Rectangle 28"/>
                  <p:cNvSpPr/>
                  <p:nvPr/>
                </p:nvSpPr>
                <p:spPr>
                  <a:xfrm rot="20727740">
                    <a:off x="10881554" y="4277859"/>
                    <a:ext cx="246937" cy="175956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n-US" altLang="en-U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en-US" sz="2400" i="1" smtClean="0">
                                  <a:latin typeface="Cambria Math" panose="02040503050406030204" pitchFamily="18" charset="0"/>
                                </a:rPr>
                                <m:t>𝐹</m:t>
                              </m:r>
                            </m:e>
                            <m:sub>
                              <m:r>
                                <a:rPr lang="en-US" altLang="en-US" sz="2400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oMath>
                      </m:oMathPara>
                    </a14:m>
                    <a:endParaRPr lang="en-US" sz="2400" dirty="0"/>
                  </a:p>
                </p:txBody>
              </p:sp>
            </mc:Choice>
            <mc:Fallback xmlns="">
              <p:sp>
                <p:nvSpPr>
                  <p:cNvPr id="29" name="Rectangle 28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 rot="20727740">
                    <a:off x="10881554" y="4277859"/>
                    <a:ext cx="246937" cy="175956"/>
                  </a:xfrm>
                  <a:prstGeom prst="rect">
                    <a:avLst/>
                  </a:prstGeom>
                  <a:blipFill>
                    <a:blip r:embed="rId4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7" name="Rectangle 36"/>
                <p:cNvSpPr/>
                <p:nvPr/>
              </p:nvSpPr>
              <p:spPr>
                <a:xfrm rot="249025">
                  <a:off x="7913203" y="1394087"/>
                  <a:ext cx="414216" cy="461665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alt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en-US" sz="2400" i="1" smtClean="0">
                                <a:latin typeface="Cambria Math" panose="02040503050406030204" pitchFamily="18" charset="0"/>
                              </a:rPr>
                              <m:t>𝐹</m:t>
                            </m:r>
                          </m:e>
                          <m:sub>
                            <m:r>
                              <a:rPr lang="en-US" altLang="en-US" sz="24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oMath>
                    </m:oMathPara>
                  </a14:m>
                  <a:endParaRPr lang="en-US" sz="2400" dirty="0"/>
                </a:p>
              </p:txBody>
            </p:sp>
          </mc:Choice>
          <mc:Fallback xmlns="">
            <p:sp>
              <p:nvSpPr>
                <p:cNvPr id="37" name="Rectangle 36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 rot="249025">
                  <a:off x="7913203" y="1394087"/>
                  <a:ext cx="414216" cy="461665"/>
                </a:xfrm>
                <a:prstGeom prst="rect">
                  <a:avLst/>
                </a:prstGeom>
                <a:blipFill>
                  <a:blip r:embed="rId5"/>
                  <a:stretch>
                    <a:fillRect l="-2703" r="-4054" b="-122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8" name="Rectangle 37"/>
                <p:cNvSpPr/>
                <p:nvPr/>
              </p:nvSpPr>
              <p:spPr>
                <a:xfrm rot="186954">
                  <a:off x="10802140" y="3057679"/>
                  <a:ext cx="414216" cy="461665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𝐹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3</m:t>
                            </m:r>
                          </m:sub>
                        </m:sSub>
                      </m:oMath>
                    </m:oMathPara>
                  </a14:m>
                  <a:endParaRPr lang="en-US" sz="2400" dirty="0"/>
                </a:p>
              </p:txBody>
            </p:sp>
          </mc:Choice>
          <mc:Fallback xmlns="">
            <p:sp>
              <p:nvSpPr>
                <p:cNvPr id="38" name="Rectangle 37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 rot="186954">
                  <a:off x="10802140" y="3057679"/>
                  <a:ext cx="414216" cy="461665"/>
                </a:xfrm>
                <a:prstGeom prst="rect">
                  <a:avLst/>
                </a:prstGeom>
                <a:blipFill>
                  <a:blip r:embed="rId6"/>
                  <a:stretch>
                    <a:fillRect l="-1370" r="-5479" b="-125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D750B-877A-453A-B879-AC308A4AB16F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85100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  <p:extLst mod="1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/>
          </p:cNvSpPr>
          <p:nvPr/>
        </p:nvSpPr>
        <p:spPr bwMode="auto">
          <a:xfrm>
            <a:off x="835732" y="422168"/>
            <a:ext cx="9055400" cy="5943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63500" dir="2700000" algn="ctr" rotWithShape="0">
                    <a:schemeClr val="bg2">
                      <a:alpha val="70000"/>
                    </a:scheme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algn="l"/>
            <a:r>
              <a:rPr lang="en-US" altLang="en-US" sz="2700" dirty="0">
                <a:latin typeface="Arial" panose="020B0604020202020204" pitchFamily="34" charset="0"/>
              </a:rPr>
              <a:t>Practice drawing a Free Body Diagram</a:t>
            </a:r>
          </a:p>
        </p:txBody>
      </p:sp>
      <p:sp>
        <p:nvSpPr>
          <p:cNvPr id="3" name="Rectangle 2"/>
          <p:cNvSpPr/>
          <p:nvPr/>
        </p:nvSpPr>
        <p:spPr>
          <a:xfrm>
            <a:off x="720873" y="1135400"/>
            <a:ext cx="7601194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14400" lvl="1" indent="-457200">
              <a:buFont typeface="+mj-lt"/>
              <a:buAutoNum type="arabicPeriod"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Two forces are applied, one on either side of a box moving with constant velocity along a frictionless floor</a:t>
            </a:r>
          </a:p>
          <a:p>
            <a:pPr marL="914400" lvl="1" indent="-457200">
              <a:buFont typeface="+mj-lt"/>
              <a:buAutoNum type="arabicPeriod"/>
            </a:pP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914400" lvl="1" indent="-457200">
              <a:buFont typeface="+mj-lt"/>
              <a:buAutoNum type="arabicPeriod"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 egg is free-falling from a nest in a tree. Neglect air resistance. Diagram the forces acting on the egg as it is falling</a:t>
            </a:r>
          </a:p>
          <a:p>
            <a:pPr marL="914400" lvl="1" indent="-457200">
              <a:buFont typeface="+mj-lt"/>
              <a:buAutoNum type="arabicPeriod"/>
            </a:pP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914400" lvl="1" indent="-457200">
              <a:buFont typeface="+mj-lt"/>
              <a:buAutoNum type="arabicPeriod"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music department wants to move a piano up a flight of stairs. The movers tie a rope to the piano, and pull it up a ramp placed over the stairs. The ramp is very smooth (no friction). What forces are acting on the piano? </a:t>
            </a:r>
          </a:p>
          <a:p>
            <a:pPr marL="914400" lvl="1" indent="-457200">
              <a:buFont typeface="+mj-lt"/>
              <a:buAutoNum type="arabicPeriod"/>
            </a:pPr>
            <a:endParaRPr lang="en-US" altLang="en-US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914400" lvl="1" indent="-457200">
              <a:buFont typeface="+mj-lt"/>
              <a:buAutoNum type="arabicPeriod"/>
            </a:pPr>
            <a:r>
              <a:rPr lang="en-US" altLang="en-US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ball, hanging from the ceiling by a string, is pulled back and released. Identify the forces acting on it just after its release.</a:t>
            </a:r>
          </a:p>
          <a:p>
            <a:pPr marL="914400" lvl="1" indent="-457200">
              <a:buFont typeface="+mj-lt"/>
              <a:buAutoNum type="arabicPeriod"/>
            </a:pP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914400" lvl="1" indent="-457200">
              <a:buFont typeface="+mj-lt"/>
              <a:buAutoNum type="arabicPeriod"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box being pulled to the left along a rough floor moves with constant velocity</a:t>
            </a:r>
          </a:p>
          <a:p>
            <a:pPr marL="914400" lvl="1" indent="-457200">
              <a:buFont typeface="+mj-lt"/>
              <a:buAutoNum type="arabicPeriod"/>
            </a:pP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8851236" y="2098088"/>
            <a:ext cx="551894" cy="868915"/>
            <a:chOff x="8851236" y="2098088"/>
            <a:chExt cx="551894" cy="868915"/>
          </a:xfrm>
        </p:grpSpPr>
        <p:grpSp>
          <p:nvGrpSpPr>
            <p:cNvPr id="11" name="Group 10"/>
            <p:cNvGrpSpPr/>
            <p:nvPr/>
          </p:nvGrpSpPr>
          <p:grpSpPr>
            <a:xfrm>
              <a:off x="8851236" y="2098088"/>
              <a:ext cx="152400" cy="836606"/>
              <a:chOff x="5218930" y="4666528"/>
              <a:chExt cx="152400" cy="836606"/>
            </a:xfrm>
          </p:grpSpPr>
          <p:cxnSp>
            <p:nvCxnSpPr>
              <p:cNvPr id="12" name="Straight Arrow Connector 11"/>
              <p:cNvCxnSpPr/>
              <p:nvPr/>
            </p:nvCxnSpPr>
            <p:spPr>
              <a:xfrm>
                <a:off x="5298212" y="4829088"/>
                <a:ext cx="0" cy="674046"/>
              </a:xfrm>
              <a:prstGeom prst="straightConnector1">
                <a:avLst/>
              </a:prstGeom>
              <a:ln w="63500">
                <a:solidFill>
                  <a:srgbClr val="FB3572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4" name="Oval 13"/>
              <p:cNvSpPr/>
              <p:nvPr/>
            </p:nvSpPr>
            <p:spPr>
              <a:xfrm>
                <a:off x="5218930" y="4666528"/>
                <a:ext cx="152400" cy="162560"/>
              </a:xfrm>
              <a:prstGeom prst="ellipse">
                <a:avLst/>
              </a:prstGeom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6" name="Rectangle 15"/>
                <p:cNvSpPr/>
                <p:nvPr/>
              </p:nvSpPr>
              <p:spPr>
                <a:xfrm>
                  <a:off x="8988914" y="2597671"/>
                  <a:ext cx="414216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⃗"/>
                            <m:ctrlPr>
                              <a:rPr lang="en-US" altLang="en-US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altLang="en-US" b="0" i="1" smtClean="0">
                                <a:latin typeface="Cambria Math" panose="02040503050406030204" pitchFamily="18" charset="0"/>
                              </a:rPr>
                              <m:t>𝑤</m:t>
                            </m:r>
                          </m:e>
                        </m:acc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16" name="Rectangle 15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988914" y="2597671"/>
                  <a:ext cx="414216" cy="369332"/>
                </a:xfrm>
                <a:prstGeom prst="rect">
                  <a:avLst/>
                </a:prstGeom>
                <a:blipFill>
                  <a:blip r:embed="rId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7" name="Group 6"/>
          <p:cNvGrpSpPr/>
          <p:nvPr/>
        </p:nvGrpSpPr>
        <p:grpSpPr>
          <a:xfrm>
            <a:off x="8753582" y="2767339"/>
            <a:ext cx="2933103" cy="1831551"/>
            <a:chOff x="8753582" y="2767339"/>
            <a:chExt cx="2933103" cy="1831551"/>
          </a:xfrm>
        </p:grpSpPr>
        <p:grpSp>
          <p:nvGrpSpPr>
            <p:cNvPr id="31" name="Group 30"/>
            <p:cNvGrpSpPr/>
            <p:nvPr/>
          </p:nvGrpSpPr>
          <p:grpSpPr>
            <a:xfrm rot="1121285">
              <a:off x="10111360" y="3095503"/>
              <a:ext cx="1130398" cy="1503387"/>
              <a:chOff x="10297897" y="3026123"/>
              <a:chExt cx="1130398" cy="1503387"/>
            </a:xfrm>
          </p:grpSpPr>
          <p:cxnSp>
            <p:nvCxnSpPr>
              <p:cNvPr id="18" name="Straight Arrow Connector 17"/>
              <p:cNvCxnSpPr>
                <a:endCxn id="30" idx="0"/>
              </p:cNvCxnSpPr>
              <p:nvPr/>
            </p:nvCxnSpPr>
            <p:spPr>
              <a:xfrm rot="20478715" flipV="1">
                <a:off x="10605676" y="3374044"/>
                <a:ext cx="822619" cy="160847"/>
              </a:xfrm>
              <a:prstGeom prst="straightConnector1">
                <a:avLst/>
              </a:prstGeom>
              <a:ln w="63500">
                <a:solidFill>
                  <a:srgbClr val="FB3572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Straight Arrow Connector 22"/>
              <p:cNvCxnSpPr/>
              <p:nvPr/>
            </p:nvCxnSpPr>
            <p:spPr>
              <a:xfrm rot="20478715" flipH="1" flipV="1">
                <a:off x="10297897" y="3026123"/>
                <a:ext cx="188692" cy="654820"/>
              </a:xfrm>
              <a:prstGeom prst="straightConnector1">
                <a:avLst/>
              </a:prstGeom>
              <a:ln w="63500">
                <a:solidFill>
                  <a:srgbClr val="FB3572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26" name="Group 25"/>
              <p:cNvGrpSpPr/>
              <p:nvPr/>
            </p:nvGrpSpPr>
            <p:grpSpPr>
              <a:xfrm>
                <a:off x="10541592" y="3580249"/>
                <a:ext cx="202673" cy="844030"/>
                <a:chOff x="5218930" y="4666528"/>
                <a:chExt cx="202673" cy="844030"/>
              </a:xfrm>
            </p:grpSpPr>
            <p:cxnSp>
              <p:nvCxnSpPr>
                <p:cNvPr id="27" name="Straight Arrow Connector 26"/>
                <p:cNvCxnSpPr>
                  <a:endCxn id="29" idx="1"/>
                </p:cNvCxnSpPr>
                <p:nvPr/>
              </p:nvCxnSpPr>
              <p:spPr>
                <a:xfrm rot="20478715">
                  <a:off x="5421603" y="4780087"/>
                  <a:ext cx="0" cy="730471"/>
                </a:xfrm>
                <a:prstGeom prst="straightConnector1">
                  <a:avLst/>
                </a:prstGeom>
                <a:ln w="63500">
                  <a:solidFill>
                    <a:srgbClr val="FB3572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8" name="Oval 27"/>
                <p:cNvSpPr/>
                <p:nvPr/>
              </p:nvSpPr>
              <p:spPr>
                <a:xfrm>
                  <a:off x="5218930" y="4666528"/>
                  <a:ext cx="152400" cy="162560"/>
                </a:xfrm>
                <a:prstGeom prst="ellipse">
                  <a:avLst/>
                </a:prstGeom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n w="0"/>
                    <a:solidFill>
                      <a:schemeClr val="tx1"/>
                    </a:solidFill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endParaRPr>
                </a:p>
              </p:txBody>
            </p:sp>
          </p:grp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9" name="Rectangle 28"/>
                  <p:cNvSpPr/>
                  <p:nvPr/>
                </p:nvSpPr>
                <p:spPr>
                  <a:xfrm rot="20727740">
                    <a:off x="10878876" y="4160178"/>
                    <a:ext cx="414216" cy="369332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acc>
                            <m:accPr>
                              <m:chr m:val="⃗"/>
                              <m:ctrlPr>
                                <a:rPr lang="en-US" altLang="en-US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altLang="en-US" b="0" i="1" smtClean="0">
                                  <a:latin typeface="Cambria Math" panose="02040503050406030204" pitchFamily="18" charset="0"/>
                                </a:rPr>
                                <m:t>𝑤</m:t>
                              </m:r>
                            </m:e>
                          </m:acc>
                        </m:oMath>
                      </m:oMathPara>
                    </a14:m>
                    <a:endParaRPr lang="en-US" dirty="0"/>
                  </a:p>
                </p:txBody>
              </p:sp>
            </mc:Choice>
            <mc:Fallback xmlns="">
              <p:sp>
                <p:nvSpPr>
                  <p:cNvPr id="29" name="Rectangle 28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 rot="20727740">
                    <a:off x="10878876" y="4160178"/>
                    <a:ext cx="414216" cy="369332"/>
                  </a:xfrm>
                  <a:prstGeom prst="rect">
                    <a:avLst/>
                  </a:prstGeom>
                  <a:blipFill rotWithShape="0">
                    <a:blip r:embed="rId6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sp>
          <p:nvSpPr>
            <p:cNvPr id="30" name="Right Triangle 29"/>
            <p:cNvSpPr/>
            <p:nvPr/>
          </p:nvSpPr>
          <p:spPr>
            <a:xfrm flipH="1">
              <a:off x="8753582" y="3509780"/>
              <a:ext cx="2583668" cy="570051"/>
            </a:xfrm>
            <a:prstGeom prst="rtTriangle">
              <a:avLst/>
            </a:prstGeom>
            <a:noFill/>
            <a:ln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7" name="Rectangle 36"/>
                <p:cNvSpPr/>
                <p:nvPr/>
              </p:nvSpPr>
              <p:spPr>
                <a:xfrm rot="249025">
                  <a:off x="10307524" y="2767339"/>
                  <a:ext cx="414216" cy="369332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⃗"/>
                            <m:ctrlPr>
                              <a:rPr lang="en-US" altLang="en-US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altLang="en-US" b="0" i="1" smtClean="0">
                                <a:latin typeface="Cambria Math" panose="02040503050406030204" pitchFamily="18" charset="0"/>
                              </a:rPr>
                              <m:t>𝑛</m:t>
                            </m:r>
                          </m:e>
                        </m:acc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37" name="Rectangle 36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 rot="249025">
                  <a:off x="10307524" y="2767339"/>
                  <a:ext cx="414216" cy="369332"/>
                </a:xfrm>
                <a:prstGeom prst="rect">
                  <a:avLst/>
                </a:prstGeom>
                <a:blipFill>
                  <a:blip r:embed="rId7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8" name="Rectangle 37"/>
                <p:cNvSpPr/>
                <p:nvPr/>
              </p:nvSpPr>
              <p:spPr>
                <a:xfrm rot="186954">
                  <a:off x="11272469" y="3087839"/>
                  <a:ext cx="414216" cy="402931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⃗"/>
                            <m:ctrlPr>
                              <a:rPr lang="en-US" altLang="en-US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altLang="en-US" b="0" i="1" smtClean="0">
                                <a:latin typeface="Cambria Math" panose="02040503050406030204" pitchFamily="18" charset="0"/>
                              </a:rPr>
                              <m:t>𝑇</m:t>
                            </m:r>
                          </m:e>
                        </m:acc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38" name="Rectangle 37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 rot="186954">
                  <a:off x="11272469" y="3087839"/>
                  <a:ext cx="414216" cy="402931"/>
                </a:xfrm>
                <a:prstGeom prst="rect">
                  <a:avLst/>
                </a:prstGeom>
                <a:blipFill>
                  <a:blip r:embed="rId8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8" name="Group 7"/>
          <p:cNvGrpSpPr/>
          <p:nvPr/>
        </p:nvGrpSpPr>
        <p:grpSpPr>
          <a:xfrm>
            <a:off x="8864423" y="4596633"/>
            <a:ext cx="1031707" cy="1254076"/>
            <a:chOff x="8836514" y="4336430"/>
            <a:chExt cx="1031707" cy="1254076"/>
          </a:xfrm>
        </p:grpSpPr>
        <p:grpSp>
          <p:nvGrpSpPr>
            <p:cNvPr id="40" name="Group 39"/>
            <p:cNvGrpSpPr/>
            <p:nvPr/>
          </p:nvGrpSpPr>
          <p:grpSpPr>
            <a:xfrm>
              <a:off x="8836514" y="4753900"/>
              <a:ext cx="152400" cy="836606"/>
              <a:chOff x="5218930" y="4666528"/>
              <a:chExt cx="152400" cy="836606"/>
            </a:xfrm>
          </p:grpSpPr>
          <p:cxnSp>
            <p:nvCxnSpPr>
              <p:cNvPr id="41" name="Straight Arrow Connector 40"/>
              <p:cNvCxnSpPr/>
              <p:nvPr/>
            </p:nvCxnSpPr>
            <p:spPr>
              <a:xfrm>
                <a:off x="5298212" y="4829088"/>
                <a:ext cx="0" cy="674046"/>
              </a:xfrm>
              <a:prstGeom prst="straightConnector1">
                <a:avLst/>
              </a:prstGeom>
              <a:ln w="63500">
                <a:solidFill>
                  <a:srgbClr val="FB3572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2" name="Oval 41"/>
              <p:cNvSpPr/>
              <p:nvPr/>
            </p:nvSpPr>
            <p:spPr>
              <a:xfrm>
                <a:off x="5218930" y="4666528"/>
                <a:ext cx="152400" cy="162560"/>
              </a:xfrm>
              <a:prstGeom prst="ellipse">
                <a:avLst/>
              </a:prstGeom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</p:grpSp>
        <p:cxnSp>
          <p:nvCxnSpPr>
            <p:cNvPr id="43" name="Straight Arrow Connector 42"/>
            <p:cNvCxnSpPr/>
            <p:nvPr/>
          </p:nvCxnSpPr>
          <p:spPr>
            <a:xfrm flipV="1">
              <a:off x="8961211" y="4336430"/>
              <a:ext cx="758142" cy="447025"/>
            </a:xfrm>
            <a:prstGeom prst="straightConnector1">
              <a:avLst/>
            </a:prstGeom>
            <a:ln w="63500">
              <a:solidFill>
                <a:srgbClr val="FB357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7" name="Rectangle 46"/>
                <p:cNvSpPr/>
                <p:nvPr/>
              </p:nvSpPr>
              <p:spPr>
                <a:xfrm>
                  <a:off x="9454005" y="4475223"/>
                  <a:ext cx="414216" cy="402931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⃗"/>
                            <m:ctrlPr>
                              <a:rPr lang="en-US" altLang="en-US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altLang="en-US" b="0" i="1" smtClean="0">
                                <a:latin typeface="Cambria Math" panose="02040503050406030204" pitchFamily="18" charset="0"/>
                              </a:rPr>
                              <m:t>𝑇</m:t>
                            </m:r>
                          </m:e>
                        </m:acc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47" name="Rectangle 46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454005" y="4475223"/>
                  <a:ext cx="414216" cy="402931"/>
                </a:xfrm>
                <a:prstGeom prst="rect">
                  <a:avLst/>
                </a:prstGeom>
                <a:blipFill>
                  <a:blip r:embed="rId9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8" name="Rectangle 47"/>
                <p:cNvSpPr/>
                <p:nvPr/>
              </p:nvSpPr>
              <p:spPr>
                <a:xfrm>
                  <a:off x="9055481" y="5182391"/>
                  <a:ext cx="414216" cy="369332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⃗"/>
                            <m:ctrlPr>
                              <a:rPr lang="en-US" altLang="en-US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altLang="en-US" b="0" i="1" smtClean="0">
                                <a:latin typeface="Cambria Math" panose="02040503050406030204" pitchFamily="18" charset="0"/>
                              </a:rPr>
                              <m:t>𝑤</m:t>
                            </m:r>
                          </m:e>
                        </m:acc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48" name="Rectangle 47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055481" y="5182391"/>
                  <a:ext cx="414216" cy="369332"/>
                </a:xfrm>
                <a:prstGeom prst="rect">
                  <a:avLst/>
                </a:prstGeom>
                <a:blipFill>
                  <a:blip r:embed="rId10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36" name="Group 35"/>
          <p:cNvGrpSpPr/>
          <p:nvPr/>
        </p:nvGrpSpPr>
        <p:grpSpPr>
          <a:xfrm>
            <a:off x="9649367" y="647196"/>
            <a:ext cx="2184686" cy="1687030"/>
            <a:chOff x="9649367" y="647196"/>
            <a:chExt cx="2184686" cy="1687030"/>
          </a:xfrm>
        </p:grpSpPr>
        <p:grpSp>
          <p:nvGrpSpPr>
            <p:cNvPr id="39" name="Group 38"/>
            <p:cNvGrpSpPr/>
            <p:nvPr/>
          </p:nvGrpSpPr>
          <p:grpSpPr>
            <a:xfrm rot="16200000">
              <a:off x="10609155" y="696488"/>
              <a:ext cx="152400" cy="1588446"/>
              <a:chOff x="5218930" y="3914688"/>
              <a:chExt cx="152400" cy="1588446"/>
            </a:xfrm>
          </p:grpSpPr>
          <p:cxnSp>
            <p:nvCxnSpPr>
              <p:cNvPr id="60" name="Straight Arrow Connector 59"/>
              <p:cNvCxnSpPr/>
              <p:nvPr/>
            </p:nvCxnSpPr>
            <p:spPr>
              <a:xfrm>
                <a:off x="5298212" y="4829088"/>
                <a:ext cx="0" cy="674046"/>
              </a:xfrm>
              <a:prstGeom prst="straightConnector1">
                <a:avLst/>
              </a:prstGeom>
              <a:ln w="63500">
                <a:solidFill>
                  <a:srgbClr val="FB3572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1" name="Straight Arrow Connector 60"/>
              <p:cNvCxnSpPr/>
              <p:nvPr/>
            </p:nvCxnSpPr>
            <p:spPr>
              <a:xfrm flipV="1">
                <a:off x="5303292" y="3914688"/>
                <a:ext cx="0" cy="762000"/>
              </a:xfrm>
              <a:prstGeom prst="straightConnector1">
                <a:avLst/>
              </a:prstGeom>
              <a:ln w="63500">
                <a:solidFill>
                  <a:srgbClr val="FB3572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2" name="Oval 61"/>
              <p:cNvSpPr/>
              <p:nvPr/>
            </p:nvSpPr>
            <p:spPr>
              <a:xfrm>
                <a:off x="5218930" y="4666528"/>
                <a:ext cx="152400" cy="162560"/>
              </a:xfrm>
              <a:prstGeom prst="ellipse">
                <a:avLst/>
              </a:prstGeom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4" name="Rectangle 43"/>
                <p:cNvSpPr/>
                <p:nvPr/>
              </p:nvSpPr>
              <p:spPr>
                <a:xfrm>
                  <a:off x="9649367" y="980035"/>
                  <a:ext cx="993605" cy="402931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⃗"/>
                            <m:ctrlPr>
                              <a:rPr lang="en-US" altLang="en-US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altLang="en-US" i="1" smtClean="0">
                                <a:latin typeface="Cambria Math" panose="02040503050406030204" pitchFamily="18" charset="0"/>
                              </a:rPr>
                              <m:t>𝐹</m:t>
                            </m:r>
                          </m:e>
                        </m:acc>
                        <m:r>
                          <a:rPr lang="en-US" altLang="en-US" b="0" i="1" baseline="-25000" smtClean="0">
                            <a:latin typeface="Cambria Math" panose="02040503050406030204" pitchFamily="18" charset="0"/>
                          </a:rPr>
                          <m:t>𝑎𝑝𝑝𝑙𝑖𝑒𝑑</m:t>
                        </m:r>
                        <m:r>
                          <a:rPr lang="en-US" altLang="en-US" b="0" i="1" baseline="-25000" smtClean="0">
                            <a:latin typeface="Cambria Math" panose="02040503050406030204" pitchFamily="18" charset="0"/>
                          </a:rPr>
                          <m:t>1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44" name="Rectangle 43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649367" y="980035"/>
                  <a:ext cx="993605" cy="402931"/>
                </a:xfrm>
                <a:prstGeom prst="rect">
                  <a:avLst/>
                </a:prstGeom>
                <a:blipFill rotWithShape="0">
                  <a:blip r:embed="rId11"/>
                  <a:stretch>
                    <a:fillRect t="-22727" b="-10606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5" name="Rectangle 44"/>
                <p:cNvSpPr/>
                <p:nvPr/>
              </p:nvSpPr>
              <p:spPr>
                <a:xfrm>
                  <a:off x="10840448" y="1537975"/>
                  <a:ext cx="993605" cy="402931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⃗"/>
                            <m:ctrlPr>
                              <a:rPr lang="en-US" altLang="en-US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altLang="en-US" i="1">
                                <a:latin typeface="Cambria Math" panose="02040503050406030204" pitchFamily="18" charset="0"/>
                              </a:rPr>
                              <m:t>𝐹</m:t>
                            </m:r>
                          </m:e>
                        </m:acc>
                        <m:r>
                          <a:rPr lang="en-US" altLang="en-US" b="0" i="1" baseline="-25000" smtClean="0">
                            <a:latin typeface="Cambria Math" panose="02040503050406030204" pitchFamily="18" charset="0"/>
                          </a:rPr>
                          <m:t>𝑎𝑝𝑝𝑙𝑖𝑒𝑑</m:t>
                        </m:r>
                        <m:r>
                          <a:rPr lang="en-US" altLang="en-US" b="0" i="1" baseline="-25000" smtClean="0">
                            <a:latin typeface="Cambria Math" panose="02040503050406030204" pitchFamily="18" charset="0"/>
                          </a:rPr>
                          <m:t>2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45" name="Rectangle 44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840448" y="1537975"/>
                  <a:ext cx="993605" cy="402931"/>
                </a:xfrm>
                <a:prstGeom prst="rect">
                  <a:avLst/>
                </a:prstGeom>
                <a:blipFill rotWithShape="0">
                  <a:blip r:embed="rId12"/>
                  <a:stretch>
                    <a:fillRect t="-22727" b="-12121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grpSp>
          <p:nvGrpSpPr>
            <p:cNvPr id="46" name="Group 45"/>
            <p:cNvGrpSpPr/>
            <p:nvPr/>
          </p:nvGrpSpPr>
          <p:grpSpPr>
            <a:xfrm>
              <a:off x="10653132" y="651110"/>
              <a:ext cx="152400" cy="1588446"/>
              <a:chOff x="5218930" y="3914688"/>
              <a:chExt cx="152400" cy="1588446"/>
            </a:xfrm>
          </p:grpSpPr>
          <p:cxnSp>
            <p:nvCxnSpPr>
              <p:cNvPr id="57" name="Straight Arrow Connector 56"/>
              <p:cNvCxnSpPr/>
              <p:nvPr/>
            </p:nvCxnSpPr>
            <p:spPr>
              <a:xfrm>
                <a:off x="5298212" y="4829088"/>
                <a:ext cx="0" cy="674046"/>
              </a:xfrm>
              <a:prstGeom prst="straightConnector1">
                <a:avLst/>
              </a:prstGeom>
              <a:ln w="63500">
                <a:solidFill>
                  <a:srgbClr val="FB3572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Straight Arrow Connector 57"/>
              <p:cNvCxnSpPr/>
              <p:nvPr/>
            </p:nvCxnSpPr>
            <p:spPr>
              <a:xfrm flipV="1">
                <a:off x="5303292" y="3914688"/>
                <a:ext cx="0" cy="762000"/>
              </a:xfrm>
              <a:prstGeom prst="straightConnector1">
                <a:avLst/>
              </a:prstGeom>
              <a:ln w="63500">
                <a:solidFill>
                  <a:srgbClr val="FB3572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9" name="Oval 58"/>
              <p:cNvSpPr/>
              <p:nvPr/>
            </p:nvSpPr>
            <p:spPr>
              <a:xfrm>
                <a:off x="5218930" y="4666528"/>
                <a:ext cx="152400" cy="162560"/>
              </a:xfrm>
              <a:prstGeom prst="ellipse">
                <a:avLst/>
              </a:prstGeom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5" name="Rectangle 54"/>
                <p:cNvSpPr/>
                <p:nvPr/>
              </p:nvSpPr>
              <p:spPr>
                <a:xfrm>
                  <a:off x="10228756" y="1964894"/>
                  <a:ext cx="414216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⃗"/>
                            <m:ctrlPr>
                              <a:rPr lang="en-US" altLang="en-US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altLang="en-US" b="0" i="1" smtClean="0">
                                <a:latin typeface="Cambria Math" panose="02040503050406030204" pitchFamily="18" charset="0"/>
                              </a:rPr>
                              <m:t>𝑤</m:t>
                            </m:r>
                          </m:e>
                        </m:acc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55" name="Rectangle 54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228756" y="1964894"/>
                  <a:ext cx="414216" cy="369332"/>
                </a:xfrm>
                <a:prstGeom prst="rect">
                  <a:avLst/>
                </a:prstGeom>
                <a:blipFill rotWithShape="0">
                  <a:blip r:embed="rId1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6" name="Rectangle 55"/>
                <p:cNvSpPr/>
                <p:nvPr/>
              </p:nvSpPr>
              <p:spPr>
                <a:xfrm>
                  <a:off x="10278542" y="647196"/>
                  <a:ext cx="374590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⃗"/>
                            <m:ctrlPr>
                              <a:rPr lang="en-US" altLang="en-US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altLang="en-US" b="0" i="1" smtClean="0">
                                <a:latin typeface="Cambria Math" panose="02040503050406030204" pitchFamily="18" charset="0"/>
                              </a:rPr>
                              <m:t>𝑛</m:t>
                            </m:r>
                          </m:e>
                        </m:acc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56" name="Rectangle 55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278542" y="647196"/>
                  <a:ext cx="374590" cy="369332"/>
                </a:xfrm>
                <a:prstGeom prst="rect">
                  <a:avLst/>
                </a:prstGeom>
                <a:blipFill rotWithShape="0">
                  <a:blip r:embed="rId1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9" name="Group 8"/>
          <p:cNvGrpSpPr/>
          <p:nvPr/>
        </p:nvGrpSpPr>
        <p:grpSpPr>
          <a:xfrm>
            <a:off x="4956269" y="5709695"/>
            <a:ext cx="1590001" cy="988487"/>
            <a:chOff x="4956269" y="5709695"/>
            <a:chExt cx="1590001" cy="988487"/>
          </a:xfrm>
        </p:grpSpPr>
        <p:grpSp>
          <p:nvGrpSpPr>
            <p:cNvPr id="49" name="Group 48"/>
            <p:cNvGrpSpPr/>
            <p:nvPr/>
          </p:nvGrpSpPr>
          <p:grpSpPr>
            <a:xfrm rot="16200000">
              <a:off x="5675847" y="5431162"/>
              <a:ext cx="152400" cy="1588446"/>
              <a:chOff x="5218930" y="3914688"/>
              <a:chExt cx="152400" cy="1588446"/>
            </a:xfrm>
          </p:grpSpPr>
          <p:cxnSp>
            <p:nvCxnSpPr>
              <p:cNvPr id="50" name="Straight Arrow Connector 49"/>
              <p:cNvCxnSpPr/>
              <p:nvPr/>
            </p:nvCxnSpPr>
            <p:spPr>
              <a:xfrm>
                <a:off x="5298212" y="4829088"/>
                <a:ext cx="0" cy="674046"/>
              </a:xfrm>
              <a:prstGeom prst="straightConnector1">
                <a:avLst/>
              </a:prstGeom>
              <a:ln w="63500">
                <a:solidFill>
                  <a:srgbClr val="FB3572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Straight Arrow Connector 50"/>
              <p:cNvCxnSpPr/>
              <p:nvPr/>
            </p:nvCxnSpPr>
            <p:spPr>
              <a:xfrm flipV="1">
                <a:off x="5303292" y="3914688"/>
                <a:ext cx="0" cy="762000"/>
              </a:xfrm>
              <a:prstGeom prst="straightConnector1">
                <a:avLst/>
              </a:prstGeom>
              <a:ln w="63500">
                <a:solidFill>
                  <a:srgbClr val="FB3572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2" name="Oval 51"/>
              <p:cNvSpPr/>
              <p:nvPr/>
            </p:nvSpPr>
            <p:spPr>
              <a:xfrm>
                <a:off x="5218930" y="4666528"/>
                <a:ext cx="152400" cy="162560"/>
              </a:xfrm>
              <a:prstGeom prst="ellipse">
                <a:avLst/>
              </a:prstGeom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3" name="Rectangle 52"/>
                <p:cNvSpPr/>
                <p:nvPr/>
              </p:nvSpPr>
              <p:spPr>
                <a:xfrm>
                  <a:off x="4956269" y="5709695"/>
                  <a:ext cx="665888" cy="402931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⃗"/>
                            <m:ctrlPr>
                              <a:rPr lang="en-US" altLang="en-US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altLang="en-US" i="1" smtClean="0">
                                <a:latin typeface="Cambria Math" panose="02040503050406030204" pitchFamily="18" charset="0"/>
                              </a:rPr>
                              <m:t>𝐹</m:t>
                            </m:r>
                          </m:e>
                        </m:acc>
                        <m:r>
                          <a:rPr lang="en-US" altLang="en-US" b="0" i="1" baseline="-25000" smtClean="0">
                            <a:latin typeface="Cambria Math" panose="02040503050406030204" pitchFamily="18" charset="0"/>
                          </a:rPr>
                          <m:t>𝑝𝑢𝑙𝑙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53" name="Rectangle 52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956269" y="5709695"/>
                  <a:ext cx="665888" cy="402931"/>
                </a:xfrm>
                <a:prstGeom prst="rect">
                  <a:avLst/>
                </a:prstGeom>
                <a:blipFill>
                  <a:blip r:embed="rId15"/>
                  <a:stretch>
                    <a:fillRect t="-22727" b="-10606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4" name="Rectangle 53"/>
                <p:cNvSpPr/>
                <p:nvPr/>
              </p:nvSpPr>
              <p:spPr>
                <a:xfrm>
                  <a:off x="5907140" y="6272649"/>
                  <a:ext cx="462626" cy="410946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⃗"/>
                            <m:ctrlPr>
                              <a:rPr lang="en-US" altLang="en-US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altLang="en-US" b="0" i="1" smtClean="0">
                                <a:latin typeface="Cambria Math" panose="02040503050406030204" pitchFamily="18" charset="0"/>
                              </a:rPr>
                              <m:t>𝑓</m:t>
                            </m:r>
                          </m:e>
                        </m:acc>
                        <m:r>
                          <a:rPr lang="en-US" altLang="en-US" b="0" i="1" baseline="-25000" smtClean="0">
                            <a:latin typeface="Cambria Math" panose="02040503050406030204" pitchFamily="18" charset="0"/>
                          </a:rPr>
                          <m:t>𝑘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54" name="Rectangle 53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907140" y="6272649"/>
                  <a:ext cx="462626" cy="410946"/>
                </a:xfrm>
                <a:prstGeom prst="rect">
                  <a:avLst/>
                </a:prstGeom>
                <a:blipFill>
                  <a:blip r:embed="rId16"/>
                  <a:stretch>
                    <a:fillRect t="-22388" r="-27632" b="-1194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63" name="Straight Arrow Connector 62"/>
            <p:cNvCxnSpPr/>
            <p:nvPr/>
          </p:nvCxnSpPr>
          <p:spPr>
            <a:xfrm>
              <a:off x="5800902" y="6301584"/>
              <a:ext cx="5080" cy="396583"/>
            </a:xfrm>
            <a:prstGeom prst="straightConnector1">
              <a:avLst/>
            </a:prstGeom>
            <a:ln w="63500">
              <a:solidFill>
                <a:srgbClr val="FB357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Arrow Connector 63"/>
            <p:cNvCxnSpPr/>
            <p:nvPr/>
          </p:nvCxnSpPr>
          <p:spPr>
            <a:xfrm flipV="1">
              <a:off x="5805982" y="5709695"/>
              <a:ext cx="5879" cy="439489"/>
            </a:xfrm>
            <a:prstGeom prst="straightConnector1">
              <a:avLst/>
            </a:prstGeom>
            <a:ln w="63500">
              <a:solidFill>
                <a:srgbClr val="FB357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5" name="Rectangle 64"/>
                <p:cNvSpPr/>
                <p:nvPr/>
              </p:nvSpPr>
              <p:spPr>
                <a:xfrm>
                  <a:off x="5318406" y="6328850"/>
                  <a:ext cx="414216" cy="369332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⃗"/>
                            <m:ctrlPr>
                              <a:rPr lang="en-US" altLang="en-US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altLang="en-US" b="0" i="1" smtClean="0">
                                <a:latin typeface="Cambria Math" panose="02040503050406030204" pitchFamily="18" charset="0"/>
                              </a:rPr>
                              <m:t>𝑤</m:t>
                            </m:r>
                          </m:e>
                        </m:acc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65" name="Rectangle 64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318406" y="6328850"/>
                  <a:ext cx="414216" cy="369332"/>
                </a:xfrm>
                <a:prstGeom prst="rect">
                  <a:avLst/>
                </a:prstGeom>
                <a:blipFill>
                  <a:blip r:embed="rId17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6" name="Rectangle 65"/>
                <p:cNvSpPr/>
                <p:nvPr/>
              </p:nvSpPr>
              <p:spPr>
                <a:xfrm>
                  <a:off x="5831057" y="5816411"/>
                  <a:ext cx="374590" cy="369332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⃗"/>
                            <m:ctrlPr>
                              <a:rPr lang="en-US" altLang="en-US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altLang="en-US" b="0" i="1" smtClean="0">
                                <a:latin typeface="Cambria Math" panose="02040503050406030204" pitchFamily="18" charset="0"/>
                              </a:rPr>
                              <m:t>𝑛</m:t>
                            </m:r>
                          </m:e>
                        </m:acc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66" name="Rectangle 65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831057" y="5816411"/>
                  <a:ext cx="374590" cy="369332"/>
                </a:xfrm>
                <a:prstGeom prst="rect">
                  <a:avLst/>
                </a:prstGeom>
                <a:blipFill>
                  <a:blip r:embed="rId18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805532" y="6356350"/>
            <a:ext cx="548268" cy="365125"/>
          </a:xfrm>
        </p:spPr>
        <p:txBody>
          <a:bodyPr/>
          <a:lstStyle/>
          <a:p>
            <a:fld id="{3D3D750B-877A-453A-B879-AC308A4AB16F}" type="slidenum">
              <a:rPr lang="en-US" smtClean="0"/>
              <a:t>11</a:t>
            </a:fld>
            <a:endParaRPr 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619532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extLst mod="1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/>
          </p:cNvSpPr>
          <p:nvPr/>
        </p:nvSpPr>
        <p:spPr bwMode="auto">
          <a:xfrm>
            <a:off x="835732" y="422168"/>
            <a:ext cx="9055400" cy="5943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63500" dir="2700000" algn="ctr" rotWithShape="0">
                    <a:schemeClr val="bg2">
                      <a:alpha val="70000"/>
                    </a:scheme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algn="l"/>
            <a:r>
              <a:rPr lang="en-US" altLang="en-US" sz="2700" dirty="0">
                <a:latin typeface="Arial" panose="020B0604020202020204" pitchFamily="34" charset="0"/>
              </a:rPr>
              <a:t>Adding Forces (all rules of vector addition apply)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4401296" y="1650115"/>
            <a:ext cx="827073" cy="2157344"/>
            <a:chOff x="2527100" y="1387240"/>
            <a:chExt cx="827073" cy="2157344"/>
          </a:xfrm>
        </p:grpSpPr>
        <p:cxnSp>
          <p:nvCxnSpPr>
            <p:cNvPr id="5" name="Straight Arrow Connector 4"/>
            <p:cNvCxnSpPr/>
            <p:nvPr/>
          </p:nvCxnSpPr>
          <p:spPr>
            <a:xfrm>
              <a:off x="2626930" y="2301640"/>
              <a:ext cx="727243" cy="1242944"/>
            </a:xfrm>
            <a:prstGeom prst="straightConnector1">
              <a:avLst/>
            </a:prstGeom>
            <a:ln w="63500">
              <a:solidFill>
                <a:srgbClr val="FB357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Arrow Connector 5"/>
            <p:cNvCxnSpPr/>
            <p:nvPr/>
          </p:nvCxnSpPr>
          <p:spPr>
            <a:xfrm flipV="1">
              <a:off x="2611462" y="1387240"/>
              <a:ext cx="0" cy="762000"/>
            </a:xfrm>
            <a:prstGeom prst="straightConnector1">
              <a:avLst/>
            </a:prstGeom>
            <a:ln w="63500">
              <a:solidFill>
                <a:srgbClr val="0070C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Oval 6"/>
            <p:cNvSpPr/>
            <p:nvPr/>
          </p:nvSpPr>
          <p:spPr>
            <a:xfrm>
              <a:off x="2527100" y="2139080"/>
              <a:ext cx="152400" cy="162560"/>
            </a:xfrm>
            <a:prstGeom prst="ellips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endParaRP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Rectangle 7"/>
              <p:cNvSpPr/>
              <p:nvPr/>
            </p:nvSpPr>
            <p:spPr>
              <a:xfrm flipH="1">
                <a:off x="4919456" y="2856178"/>
                <a:ext cx="308913" cy="40293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en-US" altLang="en-US" i="1" smtClean="0">
                              <a:solidFill>
                                <a:srgbClr val="FB3572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altLang="en-US" b="0" i="1" smtClean="0">
                              <a:solidFill>
                                <a:srgbClr val="FB3572"/>
                              </a:solidFill>
                              <a:latin typeface="Cambria Math" panose="02040503050406030204" pitchFamily="18" charset="0"/>
                            </a:rPr>
                            <m:t>𝐹</m:t>
                          </m:r>
                          <m:r>
                            <a:rPr lang="en-US" altLang="en-US" b="0" i="1" baseline="-25000" smtClean="0">
                              <a:solidFill>
                                <a:srgbClr val="FB3572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e>
                      </m:acc>
                    </m:oMath>
                  </m:oMathPara>
                </a14:m>
                <a:endParaRPr lang="en-US" dirty="0">
                  <a:solidFill>
                    <a:srgbClr val="FB3572"/>
                  </a:solidFill>
                </a:endParaRPr>
              </a:p>
            </p:txBody>
          </p:sp>
        </mc:Choice>
        <mc:Fallback xmlns="">
          <p:sp>
            <p:nvSpPr>
              <p:cNvPr id="8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flipH="1">
                <a:off x="4919456" y="2856178"/>
                <a:ext cx="308913" cy="402931"/>
              </a:xfrm>
              <a:prstGeom prst="rect">
                <a:avLst/>
              </a:prstGeom>
              <a:blipFill>
                <a:blip r:embed="rId5"/>
                <a:stretch>
                  <a:fillRect r="-1960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Rectangle 8"/>
              <p:cNvSpPr/>
              <p:nvPr/>
            </p:nvSpPr>
            <p:spPr>
              <a:xfrm flipH="1">
                <a:off x="409238" y="4194888"/>
                <a:ext cx="1241679" cy="99174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en-US" altLang="en-US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altLang="en-US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𝐹</m:t>
                          </m:r>
                          <m:r>
                            <a:rPr lang="en-US" altLang="en-US" b="0" i="1" baseline="-25000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US" altLang="en-US" b="0" i="1" baseline="-25000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acc>
                      <m:r>
                        <a:rPr lang="en-US" altLang="en-US" b="0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=0 </m:t>
                      </m:r>
                      <m:acc>
                        <m:accPr>
                          <m:chr m:val="̂"/>
                          <m:ctrlPr>
                            <a:rPr lang="en-US" altLang="en-US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altLang="en-US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acc>
                    </m:oMath>
                  </m:oMathPara>
                </a14:m>
                <a:endParaRPr lang="en-US" altLang="en-US" b="0" i="1" dirty="0">
                  <a:solidFill>
                    <a:srgbClr val="0070C0"/>
                  </a:solidFill>
                  <a:latin typeface="Cambria Math" panose="02040503050406030204" pitchFamily="18" charset="0"/>
                </a:endParaRPr>
              </a:p>
              <a:p>
                <a:endParaRPr lang="en-US" altLang="en-US" b="0" i="1" dirty="0">
                  <a:solidFill>
                    <a:srgbClr val="0070C0"/>
                  </a:solidFill>
                  <a:latin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en-US" altLang="en-US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altLang="en-US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𝐹</m:t>
                          </m:r>
                          <m:r>
                            <a:rPr lang="en-US" altLang="en-US" b="0" i="1" baseline="-25000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US" altLang="en-US" b="0" i="1" baseline="-25000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𝑦</m:t>
                          </m:r>
                        </m:e>
                      </m:acc>
                      <m:r>
                        <a:rPr lang="en-US" altLang="en-US" b="0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altLang="en-US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en-US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𝐹</m:t>
                          </m:r>
                        </m:e>
                        <m:sub>
                          <m:r>
                            <a:rPr lang="en-US" altLang="en-US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US" altLang="en-US" b="0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acc>
                        <m:accPr>
                          <m:chr m:val="̂"/>
                          <m:ctrlPr>
                            <a:rPr lang="en-US" altLang="en-US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altLang="en-US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𝑦</m:t>
                          </m:r>
                        </m:e>
                      </m:acc>
                    </m:oMath>
                  </m:oMathPara>
                </a14:m>
                <a:endParaRPr lang="en-US" dirty="0">
                  <a:solidFill>
                    <a:srgbClr val="0070C0"/>
                  </a:solidFill>
                </a:endParaRPr>
              </a:p>
            </p:txBody>
          </p:sp>
        </mc:Choice>
        <mc:Fallback xmlns="">
          <p:sp>
            <p:nvSpPr>
              <p:cNvPr id="9" name="Rectangle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flipH="1">
                <a:off x="409238" y="4194888"/>
                <a:ext cx="1241679" cy="991746"/>
              </a:xfrm>
              <a:prstGeom prst="rect">
                <a:avLst/>
              </a:prstGeom>
              <a:blipFill>
                <a:blip r:embed="rId6"/>
                <a:stretch>
                  <a:fillRect r="-21569" b="-30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Rectangle 13"/>
          <p:cNvSpPr/>
          <p:nvPr/>
        </p:nvSpPr>
        <p:spPr>
          <a:xfrm>
            <a:off x="982096" y="1197596"/>
            <a:ext cx="2252793" cy="2554545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US" sz="2400" i="0" dirty="0">
                <a:solidFill>
                  <a:srgbClr val="252525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Step 1 : Resolve each vector into components</a:t>
            </a:r>
          </a:p>
          <a:p>
            <a:endParaRPr lang="en-US" sz="1400" dirty="0">
              <a:solidFill>
                <a:srgbClr val="252525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sz="2400" i="0" dirty="0">
                <a:solidFill>
                  <a:srgbClr val="252525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Step 2 : Add components of each vector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Rectangle 15"/>
              <p:cNvSpPr/>
              <p:nvPr/>
            </p:nvSpPr>
            <p:spPr>
              <a:xfrm flipH="1">
                <a:off x="1408258" y="5786008"/>
                <a:ext cx="3423007" cy="40011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altLang="en-US" sz="2000" b="1" i="0" smtClean="0">
                        <a:latin typeface="Cambria Math" panose="02040503050406030204" pitchFamily="18" charset="0"/>
                      </a:rPr>
                      <m:t>𝐅</m:t>
                    </m:r>
                    <m:r>
                      <a:rPr lang="en-US" altLang="en-US" sz="2000" b="1" i="0" baseline="-25000">
                        <a:latin typeface="Cambria Math" panose="02040503050406030204" pitchFamily="18" charset="0"/>
                      </a:rPr>
                      <m:t>𝐧𝐞𝐭</m:t>
                    </m:r>
                    <m:r>
                      <a:rPr lang="en-US" altLang="en-US" sz="2000" b="1" i="0" baseline="-25000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altLang="en-US" sz="2000" b="1" i="0" baseline="-25000">
                        <a:latin typeface="Cambria Math" panose="02040503050406030204" pitchFamily="18" charset="0"/>
                      </a:rPr>
                      <m:t>𝐱</m:t>
                    </m:r>
                    <m:r>
                      <a:rPr lang="en-US" altLang="en-US" sz="2000" b="1" i="0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altLang="en-US" sz="2000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en-US" sz="2000" b="1" i="0" smtClean="0">
                            <a:latin typeface="Cambria Math" panose="02040503050406030204" pitchFamily="18" charset="0"/>
                          </a:rPr>
                          <m:t>𝐅</m:t>
                        </m:r>
                      </m:e>
                      <m:sub>
                        <m:r>
                          <a:rPr lang="en-US" altLang="en-US" sz="2000" b="1" i="0" smtClean="0">
                            <a:latin typeface="Cambria Math" panose="02040503050406030204" pitchFamily="18" charset="0"/>
                          </a:rPr>
                          <m:t>𝟏𝐱</m:t>
                        </m:r>
                      </m:sub>
                    </m:sSub>
                    <m:r>
                      <a:rPr lang="en-US" altLang="en-US" sz="2000" b="1" i="0" smtClean="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altLang="en-US" sz="2000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en-US" sz="2000" b="1" i="0" smtClean="0">
                            <a:latin typeface="Cambria Math" panose="02040503050406030204" pitchFamily="18" charset="0"/>
                          </a:rPr>
                          <m:t>𝐅</m:t>
                        </m:r>
                      </m:e>
                      <m:sub>
                        <m:r>
                          <a:rPr lang="en-US" altLang="en-US" sz="2000" b="1" i="0" smtClean="0">
                            <a:latin typeface="Cambria Math" panose="02040503050406030204" pitchFamily="18" charset="0"/>
                          </a:rPr>
                          <m:t>𝟐𝐱</m:t>
                        </m:r>
                      </m:sub>
                    </m:sSub>
                  </m:oMath>
                </a14:m>
                <a:r>
                  <a:rPr lang="en-US" sz="2000" b="1" dirty="0"/>
                  <a:t> =</a:t>
                </a:r>
                <a:r>
                  <a:rPr lang="en-US" altLang="en-US" sz="2000" b="1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en-US" sz="2000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en-US" sz="2000" b="1" i="0" smtClean="0">
                            <a:latin typeface="Cambria Math" panose="02040503050406030204" pitchFamily="18" charset="0"/>
                          </a:rPr>
                          <m:t>𝐅</m:t>
                        </m:r>
                      </m:e>
                      <m:sub>
                        <m:r>
                          <a:rPr lang="en-US" altLang="en-US" sz="2000" b="1" i="0" smtClean="0">
                            <a:latin typeface="Cambria Math" panose="02040503050406030204" pitchFamily="18" charset="0"/>
                          </a:rPr>
                          <m:t>𝟏</m:t>
                        </m:r>
                      </m:sub>
                    </m:sSub>
                    <m:r>
                      <a:rPr lang="en-US" altLang="en-US" sz="2000" b="1" i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altLang="en-US" sz="2000" b="1" i="0" smtClean="0">
                        <a:latin typeface="Cambria Math" panose="02040503050406030204" pitchFamily="18" charset="0"/>
                      </a:rPr>
                      <m:t>𝐜𝐨𝐬</m:t>
                    </m:r>
                    <m:r>
                      <a:rPr lang="en-US" altLang="en-US" sz="2000" b="1" i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altLang="en-US" sz="2000" b="1" i="0" smtClean="0">
                        <a:latin typeface="Cambria Math" panose="02040503050406030204" pitchFamily="18" charset="0"/>
                      </a:rPr>
                      <m:t>𝛉</m:t>
                    </m:r>
                  </m:oMath>
                </a14:m>
                <a:endParaRPr lang="en-US" sz="2000" b="1" dirty="0"/>
              </a:p>
            </p:txBody>
          </p:sp>
        </mc:Choice>
        <mc:Fallback xmlns="">
          <p:sp>
            <p:nvSpPr>
              <p:cNvPr id="16" name="Rectangle 1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flipH="1">
                <a:off x="1408258" y="5786008"/>
                <a:ext cx="3423007" cy="400110"/>
              </a:xfrm>
              <a:prstGeom prst="rect">
                <a:avLst/>
              </a:prstGeom>
              <a:blipFill>
                <a:blip r:embed="rId7"/>
                <a:stretch>
                  <a:fillRect t="-7576" b="-2575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Rectangle 18"/>
              <p:cNvSpPr/>
              <p:nvPr/>
            </p:nvSpPr>
            <p:spPr>
              <a:xfrm flipH="1">
                <a:off x="1248228" y="6291438"/>
                <a:ext cx="3986735" cy="42825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altLang="en-US" sz="2000" b="1" i="0" smtClean="0">
                        <a:latin typeface="Cambria Math" panose="02040503050406030204" pitchFamily="18" charset="0"/>
                      </a:rPr>
                      <m:t>𝐅</m:t>
                    </m:r>
                    <m:r>
                      <a:rPr lang="en-US" altLang="en-US" sz="2000" b="1" i="0" baseline="-25000">
                        <a:latin typeface="Cambria Math" panose="02040503050406030204" pitchFamily="18" charset="0"/>
                      </a:rPr>
                      <m:t>𝐧𝐞𝐭</m:t>
                    </m:r>
                    <m:r>
                      <a:rPr lang="en-US" altLang="en-US" sz="2000" b="1" i="0" baseline="-25000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altLang="en-US" sz="2000" b="1" i="0" baseline="-25000" smtClean="0">
                        <a:latin typeface="Cambria Math" panose="02040503050406030204" pitchFamily="18" charset="0"/>
                      </a:rPr>
                      <m:t>𝐲</m:t>
                    </m:r>
                    <m:r>
                      <a:rPr lang="en-US" altLang="en-US" sz="2000" b="1" i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altLang="en-US" sz="2000" b="1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en-US" sz="2000" b="1" i="0">
                            <a:latin typeface="Cambria Math" panose="02040503050406030204" pitchFamily="18" charset="0"/>
                          </a:rPr>
                          <m:t>𝐅</m:t>
                        </m:r>
                      </m:e>
                      <m:sub>
                        <m:r>
                          <a:rPr lang="en-US" altLang="en-US" sz="2000" b="1" i="0">
                            <a:latin typeface="Cambria Math" panose="02040503050406030204" pitchFamily="18" charset="0"/>
                          </a:rPr>
                          <m:t>𝟏</m:t>
                        </m:r>
                        <m:r>
                          <a:rPr lang="en-US" altLang="en-US" sz="2000" b="1" i="0" smtClean="0">
                            <a:latin typeface="Cambria Math" panose="02040503050406030204" pitchFamily="18" charset="0"/>
                          </a:rPr>
                          <m:t>𝐲</m:t>
                        </m:r>
                      </m:sub>
                    </m:sSub>
                    <m:r>
                      <a:rPr lang="en-US" altLang="en-US" sz="2000" b="1" i="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altLang="en-US" sz="2000" b="1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en-US" sz="2000" b="1" i="0">
                            <a:latin typeface="Cambria Math" panose="02040503050406030204" pitchFamily="18" charset="0"/>
                          </a:rPr>
                          <m:t>𝐅</m:t>
                        </m:r>
                      </m:e>
                      <m:sub>
                        <m:r>
                          <a:rPr lang="en-US" altLang="en-US" sz="2000" b="1" i="0">
                            <a:latin typeface="Cambria Math" panose="02040503050406030204" pitchFamily="18" charset="0"/>
                          </a:rPr>
                          <m:t>𝟐</m:t>
                        </m:r>
                        <m:r>
                          <a:rPr lang="en-US" altLang="en-US" sz="2000" b="1" i="0" smtClean="0">
                            <a:latin typeface="Cambria Math" panose="02040503050406030204" pitchFamily="18" charset="0"/>
                          </a:rPr>
                          <m:t>𝐲</m:t>
                        </m:r>
                      </m:sub>
                    </m:sSub>
                  </m:oMath>
                </a14:m>
                <a:r>
                  <a:rPr lang="en-US" sz="2000" b="1" dirty="0"/>
                  <a:t> =</a:t>
                </a:r>
                <a:r>
                  <a:rPr lang="en-US" altLang="en-US" sz="2000" b="1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en-US" sz="2000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en-US" sz="2000" b="1" i="0" smtClean="0">
                            <a:latin typeface="Cambria Math" panose="02040503050406030204" pitchFamily="18" charset="0"/>
                          </a:rPr>
                          <m:t>𝐅</m:t>
                        </m:r>
                      </m:e>
                      <m:sub>
                        <m:r>
                          <a:rPr lang="en-US" altLang="en-US" sz="2000" b="1" i="0" smtClean="0">
                            <a:latin typeface="Cambria Math" panose="02040503050406030204" pitchFamily="18" charset="0"/>
                          </a:rPr>
                          <m:t>𝟐</m:t>
                        </m:r>
                      </m:sub>
                    </m:sSub>
                    <m:r>
                      <a:rPr lang="en-US" altLang="en-US" sz="2000" b="1" i="0" smtClean="0">
                        <a:latin typeface="Cambria Math" panose="02040503050406030204" pitchFamily="18" charset="0"/>
                      </a:rPr>
                      <m:t>−</m:t>
                    </m:r>
                    <m:sSub>
                      <m:sSubPr>
                        <m:ctrlPr>
                          <a:rPr lang="en-US" altLang="en-US" sz="2000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en-US" sz="2000" b="1" i="0" smtClean="0">
                            <a:latin typeface="Cambria Math" panose="02040503050406030204" pitchFamily="18" charset="0"/>
                          </a:rPr>
                          <m:t>𝐅</m:t>
                        </m:r>
                      </m:e>
                      <m:sub>
                        <m:r>
                          <a:rPr lang="en-US" altLang="en-US" sz="2000" b="1" i="0" smtClean="0">
                            <a:latin typeface="Cambria Math" panose="02040503050406030204" pitchFamily="18" charset="0"/>
                          </a:rPr>
                          <m:t>𝟏</m:t>
                        </m:r>
                      </m:sub>
                    </m:sSub>
                    <m:r>
                      <a:rPr lang="en-US" altLang="en-US" sz="2000" b="1" i="0" smtClean="0">
                        <a:latin typeface="Cambria Math" panose="02040503050406030204" pitchFamily="18" charset="0"/>
                      </a:rPr>
                      <m:t>𝐬𝐢𝐧</m:t>
                    </m:r>
                    <m:r>
                      <a:rPr lang="en-US" altLang="en-US" sz="2000" b="1" i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altLang="en-US" sz="2000" b="1" i="0" smtClean="0">
                        <a:latin typeface="Cambria Math" panose="02040503050406030204" pitchFamily="18" charset="0"/>
                      </a:rPr>
                      <m:t>𝛉</m:t>
                    </m:r>
                  </m:oMath>
                </a14:m>
                <a:endParaRPr lang="en-US" sz="2000" b="1" dirty="0"/>
              </a:p>
            </p:txBody>
          </p:sp>
        </mc:Choice>
        <mc:Fallback xmlns="">
          <p:sp>
            <p:nvSpPr>
              <p:cNvPr id="19" name="Rectangle 1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flipH="1">
                <a:off x="1248228" y="6291438"/>
                <a:ext cx="3986735" cy="428259"/>
              </a:xfrm>
              <a:prstGeom prst="rect">
                <a:avLst/>
              </a:prstGeom>
              <a:blipFill>
                <a:blip r:embed="rId8"/>
                <a:stretch>
                  <a:fillRect t="-5714" b="-20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4586992" y="2475957"/>
                <a:ext cx="37414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solidFill>
                            <a:srgbClr val="FB3572"/>
                          </a:solidFill>
                          <a:latin typeface="Cambria Math" panose="02040503050406030204" pitchFamily="18" charset="0"/>
                        </a:rPr>
                        <m:t>𝜃</m:t>
                      </m:r>
                    </m:oMath>
                  </m:oMathPara>
                </a14:m>
                <a:endParaRPr lang="en-US" dirty="0">
                  <a:solidFill>
                    <a:srgbClr val="FB3572"/>
                  </a:solidFill>
                </a:endParaRPr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6992" y="2475957"/>
                <a:ext cx="374141" cy="369332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Rectangle 10"/>
              <p:cNvSpPr/>
              <p:nvPr/>
            </p:nvSpPr>
            <p:spPr>
              <a:xfrm>
                <a:off x="3922420" y="4178705"/>
                <a:ext cx="1843069" cy="40293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en-US" i="1" smtClean="0">
                              <a:solidFill>
                                <a:srgbClr val="FB3572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altLang="en-US" b="0" i="1" smtClean="0">
                              <a:solidFill>
                                <a:srgbClr val="FB3572"/>
                              </a:solidFill>
                              <a:latin typeface="Cambria Math" panose="02040503050406030204" pitchFamily="18" charset="0"/>
                            </a:rPr>
                            <m:t>𝐹</m:t>
                          </m:r>
                          <m:r>
                            <a:rPr lang="en-US" altLang="en-US" b="0" i="1" baseline="-25000" smtClean="0">
                              <a:solidFill>
                                <a:srgbClr val="FB3572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  <m:r>
                            <a:rPr lang="en-US" altLang="en-US" b="0" i="1" baseline="-25000" smtClean="0">
                              <a:solidFill>
                                <a:srgbClr val="FB3572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m:rPr>
                              <m:nor/>
                            </m:rPr>
                            <a:rPr lang="en-US" dirty="0">
                              <a:solidFill>
                                <a:srgbClr val="FB3572"/>
                              </a:solidFill>
                            </a:rPr>
                            <m:t> </m:t>
                          </m:r>
                        </m:e>
                      </m:acc>
                      <m:r>
                        <a:rPr lang="en-US" b="0" i="1" dirty="0" smtClean="0">
                          <a:solidFill>
                            <a:srgbClr val="FB3572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0" i="1" dirty="0" smtClean="0">
                          <a:solidFill>
                            <a:srgbClr val="FB3572"/>
                          </a:solidFill>
                          <a:latin typeface="Cambria Math" panose="02040503050406030204" pitchFamily="18" charset="0"/>
                        </a:rPr>
                        <m:t>𝐹</m:t>
                      </m:r>
                      <m:r>
                        <a:rPr lang="en-US" b="0" i="1" baseline="-25000" dirty="0" smtClean="0">
                          <a:solidFill>
                            <a:srgbClr val="FB3572"/>
                          </a:solidFill>
                          <a:latin typeface="Cambria Math" panose="02040503050406030204" pitchFamily="18" charset="0"/>
                        </a:rPr>
                        <m:t>1</m:t>
                      </m:r>
                      <m:func>
                        <m:funcPr>
                          <m:ctrlPr>
                            <a:rPr lang="en-US" b="0" i="1" dirty="0" smtClean="0">
                              <a:solidFill>
                                <a:srgbClr val="FB3572"/>
                              </a:solidFill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b="0" i="0" dirty="0" smtClean="0">
                              <a:solidFill>
                                <a:srgbClr val="FB3572"/>
                              </a:solidFill>
                              <a:latin typeface="Cambria Math" panose="02040503050406030204" pitchFamily="18" charset="0"/>
                            </a:rPr>
                            <m:t>cos</m:t>
                          </m:r>
                        </m:fName>
                        <m:e>
                          <m:r>
                            <a:rPr lang="en-US" b="0" i="1" dirty="0" smtClean="0">
                              <a:solidFill>
                                <a:srgbClr val="FB357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𝜃</m:t>
                          </m:r>
                          <m:r>
                            <a:rPr lang="en-US" b="0" i="1" dirty="0" smtClean="0">
                              <a:solidFill>
                                <a:srgbClr val="FB357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  <m:acc>
                            <m:accPr>
                              <m:chr m:val="̂"/>
                              <m:ctrlPr>
                                <a:rPr lang="en-US" b="0" i="1" dirty="0" smtClean="0">
                                  <a:solidFill>
                                    <a:srgbClr val="FB357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b="0" i="1" dirty="0" smtClean="0">
                                  <a:solidFill>
                                    <a:srgbClr val="FB357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𝑥</m:t>
                              </m:r>
                            </m:e>
                          </m:acc>
                        </m:e>
                      </m:func>
                    </m:oMath>
                  </m:oMathPara>
                </a14:m>
                <a:endParaRPr lang="en-US" dirty="0">
                  <a:solidFill>
                    <a:srgbClr val="FB3572"/>
                  </a:solidFill>
                </a:endParaRPr>
              </a:p>
            </p:txBody>
          </p:sp>
        </mc:Choice>
        <mc:Fallback xmlns="">
          <p:sp>
            <p:nvSpPr>
              <p:cNvPr id="11" name="Rectangle 1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22420" y="4178705"/>
                <a:ext cx="1843069" cy="402931"/>
              </a:xfrm>
              <a:prstGeom prst="rect">
                <a:avLst/>
              </a:prstGeom>
              <a:blipFill>
                <a:blip r:embed="rId10"/>
                <a:stretch>
                  <a:fillRect r="-1353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Rectangle 19"/>
              <p:cNvSpPr/>
              <p:nvPr/>
            </p:nvSpPr>
            <p:spPr>
              <a:xfrm>
                <a:off x="3938998" y="4743490"/>
                <a:ext cx="1932196" cy="40293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en-US" i="1" smtClean="0">
                              <a:solidFill>
                                <a:srgbClr val="FB3572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altLang="en-US" b="0" i="1" smtClean="0">
                              <a:solidFill>
                                <a:srgbClr val="FB3572"/>
                              </a:solidFill>
                              <a:latin typeface="Cambria Math" panose="02040503050406030204" pitchFamily="18" charset="0"/>
                            </a:rPr>
                            <m:t>𝐹</m:t>
                          </m:r>
                          <m:r>
                            <a:rPr lang="en-US" altLang="en-US" b="0" i="1" baseline="-25000" smtClean="0">
                              <a:solidFill>
                                <a:srgbClr val="FB3572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  <m:r>
                            <a:rPr lang="en-US" altLang="en-US" b="0" i="1" baseline="-25000" smtClean="0">
                              <a:solidFill>
                                <a:srgbClr val="FB3572"/>
                              </a:solidFill>
                              <a:latin typeface="Cambria Math" panose="02040503050406030204" pitchFamily="18" charset="0"/>
                            </a:rPr>
                            <m:t>𝑦</m:t>
                          </m:r>
                        </m:e>
                      </m:acc>
                      <m:r>
                        <a:rPr lang="en-US" b="0" i="1" dirty="0" smtClean="0">
                          <a:solidFill>
                            <a:srgbClr val="FB3572"/>
                          </a:solidFill>
                          <a:latin typeface="Cambria Math" panose="02040503050406030204" pitchFamily="18" charset="0"/>
                        </a:rPr>
                        <m:t>=−</m:t>
                      </m:r>
                      <m:r>
                        <a:rPr lang="en-US" b="0" i="1" dirty="0" smtClean="0">
                          <a:solidFill>
                            <a:srgbClr val="FB3572"/>
                          </a:solidFill>
                          <a:latin typeface="Cambria Math" panose="02040503050406030204" pitchFamily="18" charset="0"/>
                        </a:rPr>
                        <m:t>𝐹</m:t>
                      </m:r>
                      <m:r>
                        <a:rPr lang="en-US" b="0" i="1" baseline="-25000" dirty="0" smtClean="0">
                          <a:solidFill>
                            <a:srgbClr val="FB3572"/>
                          </a:solidFill>
                          <a:latin typeface="Cambria Math" panose="02040503050406030204" pitchFamily="18" charset="0"/>
                        </a:rPr>
                        <m:t>1</m:t>
                      </m:r>
                      <m:func>
                        <m:funcPr>
                          <m:ctrlPr>
                            <a:rPr lang="en-US" b="0" i="1" dirty="0" smtClean="0">
                              <a:solidFill>
                                <a:srgbClr val="FB3572"/>
                              </a:solidFill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b="0" i="0" dirty="0" smtClean="0">
                              <a:solidFill>
                                <a:srgbClr val="FB3572"/>
                              </a:solidFill>
                              <a:latin typeface="Cambria Math" panose="02040503050406030204" pitchFamily="18" charset="0"/>
                            </a:rPr>
                            <m:t>sin</m:t>
                          </m:r>
                        </m:fName>
                        <m:e>
                          <m:r>
                            <a:rPr lang="en-US" b="0" i="1" dirty="0" smtClean="0">
                              <a:solidFill>
                                <a:srgbClr val="FB357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𝜃</m:t>
                          </m:r>
                        </m:e>
                      </m:func>
                      <m:acc>
                        <m:accPr>
                          <m:chr m:val="̂"/>
                          <m:ctrlPr>
                            <a:rPr lang="en-US" b="0" i="1" dirty="0" smtClean="0">
                              <a:solidFill>
                                <a:srgbClr val="FB357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b="0" i="1" dirty="0" smtClean="0">
                              <a:solidFill>
                                <a:srgbClr val="FB357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𝑦</m:t>
                          </m:r>
                        </m:e>
                      </m:acc>
                    </m:oMath>
                  </m:oMathPara>
                </a14:m>
                <a:endParaRPr lang="en-US" dirty="0">
                  <a:solidFill>
                    <a:srgbClr val="FB3572"/>
                  </a:solidFill>
                </a:endParaRPr>
              </a:p>
            </p:txBody>
          </p:sp>
        </mc:Choice>
        <mc:Fallback xmlns="">
          <p:sp>
            <p:nvSpPr>
              <p:cNvPr id="20" name="Rectangle 1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38998" y="4743490"/>
                <a:ext cx="1932196" cy="402931"/>
              </a:xfrm>
              <a:prstGeom prst="rect">
                <a:avLst/>
              </a:prstGeom>
              <a:blipFill>
                <a:blip r:embed="rId11"/>
                <a:stretch>
                  <a:fillRect r="-13249" b="-1060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5" name="Rectangle 44"/>
              <p:cNvSpPr/>
              <p:nvPr/>
            </p:nvSpPr>
            <p:spPr>
              <a:xfrm flipH="1">
                <a:off x="4093985" y="1293234"/>
                <a:ext cx="308913" cy="40293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en-US" altLang="en-US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altLang="en-US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𝐹</m:t>
                          </m:r>
                          <m:r>
                            <a:rPr lang="en-US" altLang="en-US" b="0" i="1" baseline="-25000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e>
                      </m:acc>
                    </m:oMath>
                  </m:oMathPara>
                </a14:m>
                <a:endParaRPr lang="en-US" dirty="0">
                  <a:solidFill>
                    <a:srgbClr val="0070C0"/>
                  </a:solidFill>
                </a:endParaRPr>
              </a:p>
            </p:txBody>
          </p:sp>
        </mc:Choice>
        <mc:Fallback xmlns="">
          <p:sp>
            <p:nvSpPr>
              <p:cNvPr id="45" name="Rectangle 4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flipH="1">
                <a:off x="4093985" y="1293234"/>
                <a:ext cx="308913" cy="402931"/>
              </a:xfrm>
              <a:prstGeom prst="rect">
                <a:avLst/>
              </a:prstGeom>
              <a:blipFill>
                <a:blip r:embed="rId14"/>
                <a:stretch>
                  <a:fillRect r="-22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4" name="Group 23"/>
          <p:cNvGrpSpPr/>
          <p:nvPr/>
        </p:nvGrpSpPr>
        <p:grpSpPr>
          <a:xfrm>
            <a:off x="9101269" y="4751132"/>
            <a:ext cx="3022518" cy="1869121"/>
            <a:chOff x="8201976" y="1111012"/>
            <a:chExt cx="3022518" cy="1869121"/>
          </a:xfrm>
        </p:grpSpPr>
        <p:grpSp>
          <p:nvGrpSpPr>
            <p:cNvPr id="44" name="Group 43"/>
            <p:cNvGrpSpPr/>
            <p:nvPr/>
          </p:nvGrpSpPr>
          <p:grpSpPr>
            <a:xfrm>
              <a:off x="9644335" y="1111012"/>
              <a:ext cx="1580159" cy="1869121"/>
              <a:chOff x="9127582" y="4678546"/>
              <a:chExt cx="975685" cy="1328565"/>
            </a:xfrm>
          </p:grpSpPr>
          <p:cxnSp>
            <p:nvCxnSpPr>
              <p:cNvPr id="33" name="Straight Arrow Connector 32"/>
              <p:cNvCxnSpPr/>
              <p:nvPr/>
            </p:nvCxnSpPr>
            <p:spPr>
              <a:xfrm>
                <a:off x="9127582" y="4764167"/>
                <a:ext cx="727243" cy="1242944"/>
              </a:xfrm>
              <a:prstGeom prst="straightConnector1">
                <a:avLst/>
              </a:prstGeom>
              <a:ln w="63500">
                <a:solidFill>
                  <a:srgbClr val="FB3572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Straight Arrow Connector 33"/>
              <p:cNvCxnSpPr/>
              <p:nvPr/>
            </p:nvCxnSpPr>
            <p:spPr>
              <a:xfrm flipV="1">
                <a:off x="9854825" y="5230429"/>
                <a:ext cx="0" cy="762000"/>
              </a:xfrm>
              <a:prstGeom prst="straightConnector1">
                <a:avLst/>
              </a:prstGeom>
              <a:ln w="63500">
                <a:solidFill>
                  <a:srgbClr val="0070C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35" name="Rectangle 34"/>
                  <p:cNvSpPr/>
                  <p:nvPr/>
                </p:nvSpPr>
                <p:spPr>
                  <a:xfrm flipH="1">
                    <a:off x="9161553" y="5322897"/>
                    <a:ext cx="308913" cy="286402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acc>
                            <m:accPr>
                              <m:chr m:val="⃗"/>
                              <m:ctrlPr>
                                <a:rPr lang="en-US" altLang="en-US" i="1" smtClean="0">
                                  <a:solidFill>
                                    <a:srgbClr val="FF0066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altLang="en-US" b="0" i="1" smtClean="0">
                                  <a:solidFill>
                                    <a:srgbClr val="FF0066"/>
                                  </a:solidFill>
                                  <a:latin typeface="Cambria Math" panose="02040503050406030204" pitchFamily="18" charset="0"/>
                                </a:rPr>
                                <m:t>𝐹</m:t>
                              </m:r>
                              <m:r>
                                <a:rPr lang="en-US" altLang="en-US" b="0" i="1" baseline="-25000" smtClean="0">
                                  <a:solidFill>
                                    <a:srgbClr val="FF0066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e>
                          </m:acc>
                        </m:oMath>
                      </m:oMathPara>
                    </a14:m>
                    <a:endParaRPr lang="en-US" dirty="0">
                      <a:solidFill>
                        <a:srgbClr val="FF0066"/>
                      </a:solidFill>
                    </a:endParaRPr>
                  </a:p>
                </p:txBody>
              </p:sp>
            </mc:Choice>
            <mc:Fallback xmlns="">
              <p:sp>
                <p:nvSpPr>
                  <p:cNvPr id="35" name="Rectangle 34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 flipH="1">
                    <a:off x="9161553" y="5322897"/>
                    <a:ext cx="308913" cy="286402"/>
                  </a:xfrm>
                  <a:prstGeom prst="rect">
                    <a:avLst/>
                  </a:prstGeom>
                  <a:blipFill>
                    <a:blip r:embed="rId15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36" name="Rectangle 35"/>
                  <p:cNvSpPr/>
                  <p:nvPr/>
                </p:nvSpPr>
                <p:spPr>
                  <a:xfrm flipH="1">
                    <a:off x="9864481" y="5488716"/>
                    <a:ext cx="238786" cy="286402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acc>
                            <m:accPr>
                              <m:chr m:val="⃗"/>
                              <m:ctrlPr>
                                <a:rPr lang="en-US" altLang="en-US" i="1" smtClean="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altLang="en-US" b="0" i="1" smtClean="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  <m:t>𝐹</m:t>
                              </m:r>
                              <m:r>
                                <a:rPr lang="en-US" altLang="en-US" b="0" i="1" baseline="-25000" smtClean="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e>
                          </m:acc>
                        </m:oMath>
                      </m:oMathPara>
                    </a14:m>
                    <a:endParaRPr lang="en-US" dirty="0">
                      <a:solidFill>
                        <a:srgbClr val="0070C0"/>
                      </a:solidFill>
                    </a:endParaRPr>
                  </a:p>
                </p:txBody>
              </p:sp>
            </mc:Choice>
            <mc:Fallback xmlns="">
              <p:sp>
                <p:nvSpPr>
                  <p:cNvPr id="36" name="Rectangle 35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 flipH="1">
                    <a:off x="9864481" y="5488716"/>
                    <a:ext cx="238786" cy="286402"/>
                  </a:xfrm>
                  <a:prstGeom prst="rect">
                    <a:avLst/>
                  </a:prstGeom>
                  <a:blipFill>
                    <a:blip r:embed="rId16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grpSp>
            <p:nvGrpSpPr>
              <p:cNvPr id="37" name="Group 36"/>
              <p:cNvGrpSpPr/>
              <p:nvPr/>
            </p:nvGrpSpPr>
            <p:grpSpPr>
              <a:xfrm>
                <a:off x="9137820" y="4678546"/>
                <a:ext cx="730234" cy="568091"/>
                <a:chOff x="7283609" y="4918309"/>
                <a:chExt cx="730234" cy="568091"/>
              </a:xfrm>
            </p:grpSpPr>
            <p:cxnSp>
              <p:nvCxnSpPr>
                <p:cNvPr id="40" name="Straight Arrow Connector 39"/>
                <p:cNvCxnSpPr/>
                <p:nvPr/>
              </p:nvCxnSpPr>
              <p:spPr>
                <a:xfrm>
                  <a:off x="7283609" y="4979852"/>
                  <a:ext cx="730234" cy="506548"/>
                </a:xfrm>
                <a:prstGeom prst="straightConnector1">
                  <a:avLst/>
                </a:prstGeom>
                <a:ln w="63500">
                  <a:solidFill>
                    <a:schemeClr val="accent6">
                      <a:lumMod val="50000"/>
                    </a:schemeClr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43" name="Rectangle 42"/>
                    <p:cNvSpPr/>
                    <p:nvPr/>
                  </p:nvSpPr>
                  <p:spPr>
                    <a:xfrm>
                      <a:off x="7555047" y="4918309"/>
                      <a:ext cx="376833" cy="286402"/>
                    </a:xfrm>
                    <a:prstGeom prst="rect">
                      <a:avLst/>
                    </a:prstGeom>
                  </p:spPr>
                  <p:txBody>
                    <a:bodyPr wrap="none">
                      <a:spAutoFit/>
                    </a:bodyPr>
                    <a:lstStyle/>
                    <a:p>
                      <a:pPr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acc>
                              <m:accPr>
                                <m:chr m:val="⃗"/>
                                <m:ctrlPr>
                                  <a:rPr lang="en-US" altLang="en-US" i="1" smtClean="0">
                                    <a:solidFill>
                                      <a:schemeClr val="accent6">
                                        <a:lumMod val="7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altLang="en-US" b="0" i="1" smtClean="0">
                                    <a:solidFill>
                                      <a:schemeClr val="accent6">
                                        <a:lumMod val="7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𝐹</m:t>
                                </m:r>
                                <m:r>
                                  <a:rPr lang="en-US" altLang="en-US" b="0" i="1" baseline="-25000" smtClean="0">
                                    <a:solidFill>
                                      <a:schemeClr val="accent6">
                                        <a:lumMod val="7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𝑛𝑒𝑡</m:t>
                                </m:r>
                              </m:e>
                            </m:acc>
                          </m:oMath>
                        </m:oMathPara>
                      </a14:m>
                      <a:endParaRPr lang="en-US" dirty="0">
                        <a:solidFill>
                          <a:schemeClr val="accent6">
                            <a:lumMod val="75000"/>
                          </a:schemeClr>
                        </a:solidFill>
                      </a:endParaRPr>
                    </a:p>
                  </p:txBody>
                </p:sp>
              </mc:Choice>
              <mc:Fallback xmlns="">
                <p:sp>
                  <p:nvSpPr>
                    <p:cNvPr id="43" name="Rectangle 42"/>
                    <p:cNvSpPr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7555047" y="4918309"/>
                      <a:ext cx="376833" cy="286402"/>
                    </a:xfrm>
                    <a:prstGeom prst="rect">
                      <a:avLst/>
                    </a:prstGeom>
                    <a:blipFill>
                      <a:blip r:embed="rId17"/>
                      <a:stretch>
                        <a:fillRect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</p:grpSp>
        </p:grpSp>
        <p:sp>
          <p:nvSpPr>
            <p:cNvPr id="47" name="Rectangle 46"/>
            <p:cNvSpPr/>
            <p:nvPr/>
          </p:nvSpPr>
          <p:spPr>
            <a:xfrm>
              <a:off x="8201976" y="1568740"/>
              <a:ext cx="1457997" cy="1015663"/>
            </a:xfrm>
            <a:prstGeom prst="rect">
              <a:avLst/>
            </a:prstGeom>
            <a:ln>
              <a:noFill/>
            </a:ln>
          </p:spPr>
          <p:txBody>
            <a:bodyPr wrap="square">
              <a:spAutoFit/>
            </a:bodyPr>
            <a:lstStyle/>
            <a:p>
              <a:r>
                <a:rPr lang="en-US" sz="2000" i="1" dirty="0">
                  <a:solidFill>
                    <a:schemeClr val="bg1">
                      <a:lumMod val="50000"/>
                    </a:schemeClr>
                  </a:solidFill>
                  <a:effectLst/>
                  <a:latin typeface="Calibri" panose="020F0502020204030204" pitchFamily="34" charset="0"/>
                  <a:cs typeface="Calibri" panose="020F0502020204030204" pitchFamily="34" charset="0"/>
                </a:rPr>
                <a:t>OR:</a:t>
              </a:r>
            </a:p>
            <a:p>
              <a:r>
                <a:rPr lang="en-US" sz="2000" dirty="0">
                  <a:solidFill>
                    <a:schemeClr val="bg1">
                      <a:lumMod val="50000"/>
                    </a:schemeClr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Join vectors head-to-tail</a:t>
              </a:r>
              <a:endParaRPr lang="en-US" sz="2000" i="0" dirty="0">
                <a:solidFill>
                  <a:schemeClr val="bg1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>
          <a:xfrm>
            <a:off x="10012350" y="6356350"/>
            <a:ext cx="1341450" cy="365125"/>
          </a:xfrm>
        </p:spPr>
        <p:txBody>
          <a:bodyPr/>
          <a:lstStyle/>
          <a:p>
            <a:fld id="{3D3D750B-877A-453A-B879-AC308A4AB16F}" type="slidenum">
              <a:rPr lang="en-US" smtClean="0"/>
              <a:t>12</a:t>
            </a:fld>
            <a:endParaRPr lang="en-US"/>
          </a:p>
        </p:txBody>
      </p:sp>
      <p:grpSp>
        <p:nvGrpSpPr>
          <p:cNvPr id="55" name="Group 54"/>
          <p:cNvGrpSpPr/>
          <p:nvPr/>
        </p:nvGrpSpPr>
        <p:grpSpPr>
          <a:xfrm>
            <a:off x="3657600" y="1056228"/>
            <a:ext cx="2162629" cy="2819024"/>
            <a:chOff x="3657600" y="1056228"/>
            <a:chExt cx="2162629" cy="2819024"/>
          </a:xfrm>
        </p:grpSpPr>
        <p:cxnSp>
          <p:nvCxnSpPr>
            <p:cNvPr id="26" name="Straight Connector 25"/>
            <p:cNvCxnSpPr/>
            <p:nvPr/>
          </p:nvCxnSpPr>
          <p:spPr>
            <a:xfrm>
              <a:off x="3657600" y="2477007"/>
              <a:ext cx="2162629" cy="0"/>
            </a:xfrm>
            <a:prstGeom prst="line">
              <a:avLst/>
            </a:prstGeom>
            <a:ln>
              <a:solidFill>
                <a:srgbClr val="00B05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 flipH="1">
              <a:off x="4468229" y="1056228"/>
              <a:ext cx="0" cy="2819024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1" name="Group 70"/>
          <p:cNvGrpSpPr/>
          <p:nvPr/>
        </p:nvGrpSpPr>
        <p:grpSpPr>
          <a:xfrm>
            <a:off x="6491117" y="1073723"/>
            <a:ext cx="4746567" cy="2819024"/>
            <a:chOff x="6491117" y="1073723"/>
            <a:chExt cx="4746567" cy="2819024"/>
          </a:xfrm>
        </p:grpSpPr>
        <p:grpSp>
          <p:nvGrpSpPr>
            <p:cNvPr id="59" name="Group 58"/>
            <p:cNvGrpSpPr/>
            <p:nvPr/>
          </p:nvGrpSpPr>
          <p:grpSpPr>
            <a:xfrm>
              <a:off x="6491117" y="1131856"/>
              <a:ext cx="4480453" cy="2468421"/>
              <a:chOff x="6491117" y="1131856"/>
              <a:chExt cx="4480453" cy="2468421"/>
            </a:xfrm>
          </p:grpSpPr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39" name="Right Arrow 38"/>
                  <p:cNvSpPr/>
                  <p:nvPr/>
                </p:nvSpPr>
                <p:spPr>
                  <a:xfrm>
                    <a:off x="6491117" y="1959343"/>
                    <a:ext cx="2229366" cy="885945"/>
                  </a:xfrm>
                  <a:prstGeom prst="rightArrow">
                    <a:avLst/>
                  </a:prstGeom>
                </p:spPr>
                <p:style>
                  <a:lnRef idx="2">
                    <a:schemeClr val="accent3">
                      <a:shade val="50000"/>
                    </a:schemeClr>
                  </a:lnRef>
                  <a:fillRef idx="1">
                    <a:schemeClr val="accent3"/>
                  </a:fillRef>
                  <a:effectRef idx="0">
                    <a:schemeClr val="accent3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sz="1400" dirty="0" smtClean="0"/>
                      <a:t>Decompose </a:t>
                    </a:r>
                    <a14:m>
                      <m:oMath xmlns:m="http://schemas.openxmlformats.org/officeDocument/2006/math">
                        <m:sSub>
                          <m:sSubPr>
                            <m:ctrlPr>
                              <a:rPr lang="en-US" sz="1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400" b="0" i="1" smtClean="0">
                                <a:latin typeface="Cambria Math" panose="02040503050406030204" pitchFamily="18" charset="0"/>
                              </a:rPr>
                              <m:t>𝐹</m:t>
                            </m:r>
                          </m:e>
                          <m:sub>
                            <m:r>
                              <a:rPr lang="en-US" sz="1400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oMath>
                    </a14:m>
                    <a:r>
                      <a:rPr lang="en-US" sz="1400" dirty="0" smtClean="0"/>
                      <a:t> into x and y components</a:t>
                    </a:r>
                    <a:endParaRPr lang="en-US" sz="1400" dirty="0"/>
                  </a:p>
                </p:txBody>
              </p:sp>
            </mc:Choice>
            <mc:Fallback xmlns="">
              <p:sp>
                <p:nvSpPr>
                  <p:cNvPr id="39" name="Right Arrow 38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6491117" y="1959343"/>
                    <a:ext cx="2229366" cy="885945"/>
                  </a:xfrm>
                  <a:prstGeom prst="rightArrow">
                    <a:avLst/>
                  </a:prstGeom>
                  <a:blipFill>
                    <a:blip r:embed="rId18"/>
                    <a:stretch>
                      <a:fillRect l="-271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grpSp>
            <p:nvGrpSpPr>
              <p:cNvPr id="10" name="Group 9"/>
              <p:cNvGrpSpPr/>
              <p:nvPr/>
            </p:nvGrpSpPr>
            <p:grpSpPr>
              <a:xfrm>
                <a:off x="9234174" y="2284122"/>
                <a:ext cx="1737396" cy="1316155"/>
                <a:chOff x="8943375" y="1706435"/>
                <a:chExt cx="1737396" cy="1316155"/>
              </a:xfrm>
            </p:grpSpPr>
            <p:cxnSp>
              <p:nvCxnSpPr>
                <p:cNvPr id="41" name="Straight Arrow Connector 40"/>
                <p:cNvCxnSpPr/>
                <p:nvPr/>
              </p:nvCxnSpPr>
              <p:spPr>
                <a:xfrm>
                  <a:off x="9497501" y="1779646"/>
                  <a:ext cx="0" cy="1242944"/>
                </a:xfrm>
                <a:prstGeom prst="straightConnector1">
                  <a:avLst/>
                </a:prstGeom>
                <a:ln w="28575">
                  <a:solidFill>
                    <a:srgbClr val="FB3572"/>
                  </a:solidFill>
                  <a:prstDash val="solid"/>
                  <a:headEnd w="lg" len="lg"/>
                  <a:tailEnd type="stealth" w="lg" len="lg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2" name="Straight Arrow Connector 41"/>
                <p:cNvCxnSpPr/>
                <p:nvPr/>
              </p:nvCxnSpPr>
              <p:spPr>
                <a:xfrm>
                  <a:off x="9573701" y="1706435"/>
                  <a:ext cx="731520" cy="0"/>
                </a:xfrm>
                <a:prstGeom prst="straightConnector1">
                  <a:avLst/>
                </a:prstGeom>
                <a:ln w="28575">
                  <a:solidFill>
                    <a:srgbClr val="FB3572"/>
                  </a:solidFill>
                  <a:prstDash val="solid"/>
                  <a:headEnd w="lg" len="lg"/>
                  <a:tailEnd type="stealth" w="lg" len="lg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48" name="Rectangle 47"/>
                    <p:cNvSpPr/>
                    <p:nvPr/>
                  </p:nvSpPr>
                  <p:spPr>
                    <a:xfrm>
                      <a:off x="8943375" y="2162154"/>
                      <a:ext cx="554126" cy="402931"/>
                    </a:xfrm>
                    <a:prstGeom prst="rect">
                      <a:avLst/>
                    </a:prstGeom>
                  </p:spPr>
                  <p:txBody>
                    <a:bodyPr wrap="none">
                      <a:spAutoFit/>
                    </a:bodyPr>
                    <a:lstStyle/>
                    <a:p>
                      <a:pPr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acc>
                              <m:accPr>
                                <m:chr m:val="⃗"/>
                                <m:ctrlPr>
                                  <a:rPr lang="en-US" altLang="en-US" b="0" i="1" smtClean="0">
                                    <a:solidFill>
                                      <a:srgbClr val="FB3572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altLang="en-US" b="0" i="1" smtClean="0">
                                    <a:solidFill>
                                      <a:srgbClr val="FB3572"/>
                                    </a:solidFill>
                                    <a:latin typeface="Cambria Math" panose="02040503050406030204" pitchFamily="18" charset="0"/>
                                  </a:rPr>
                                  <m:t>𝐹</m:t>
                                </m:r>
                                <m:r>
                                  <a:rPr lang="en-US" altLang="en-US" b="0" i="1" baseline="-25000" smtClean="0">
                                    <a:solidFill>
                                      <a:srgbClr val="FB3572"/>
                                    </a:solidFill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  <m:r>
                                  <a:rPr lang="en-US" altLang="en-US" b="0" i="1" baseline="-25000" smtClean="0">
                                    <a:solidFill>
                                      <a:srgbClr val="FB3572"/>
                                    </a:solidFill>
                                    <a:latin typeface="Cambria Math" panose="02040503050406030204" pitchFamily="18" charset="0"/>
                                  </a:rPr>
                                  <m:t>𝑦</m:t>
                                </m:r>
                              </m:e>
                            </m:acc>
                          </m:oMath>
                        </m:oMathPara>
                      </a14:m>
                      <a:endParaRPr lang="en-US" dirty="0">
                        <a:solidFill>
                          <a:srgbClr val="FB3572"/>
                        </a:solidFill>
                      </a:endParaRPr>
                    </a:p>
                  </p:txBody>
                </p:sp>
              </mc:Choice>
              <mc:Fallback xmlns="">
                <p:sp>
                  <p:nvSpPr>
                    <p:cNvPr id="48" name="Rectangle 47"/>
                    <p:cNvSpPr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8943375" y="2162154"/>
                      <a:ext cx="554126" cy="402931"/>
                    </a:xfrm>
                    <a:prstGeom prst="rect">
                      <a:avLst/>
                    </a:prstGeom>
                    <a:blipFill>
                      <a:blip r:embed="rId19"/>
                      <a:stretch>
                        <a:fillRect b="-8955"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49" name="Rectangle 48"/>
                    <p:cNvSpPr/>
                    <p:nvPr/>
                  </p:nvSpPr>
                  <p:spPr>
                    <a:xfrm>
                      <a:off x="10082530" y="1760828"/>
                      <a:ext cx="598241" cy="402931"/>
                    </a:xfrm>
                    <a:prstGeom prst="rect">
                      <a:avLst/>
                    </a:prstGeom>
                  </p:spPr>
                  <p:txBody>
                    <a:bodyPr wrap="none">
                      <a:spAutoFit/>
                    </a:bodyPr>
                    <a:lstStyle/>
                    <a:p>
                      <a:pPr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acc>
                              <m:accPr>
                                <m:chr m:val="⃗"/>
                                <m:ctrlPr>
                                  <a:rPr lang="en-US" i="1" smtClean="0">
                                    <a:solidFill>
                                      <a:srgbClr val="FB3572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altLang="en-US" b="0" i="1" smtClean="0">
                                    <a:solidFill>
                                      <a:srgbClr val="FB3572"/>
                                    </a:solidFill>
                                    <a:latin typeface="Cambria Math" panose="02040503050406030204" pitchFamily="18" charset="0"/>
                                  </a:rPr>
                                  <m:t>𝐹</m:t>
                                </m:r>
                                <m:r>
                                  <a:rPr lang="en-US" altLang="en-US" b="0" i="1" baseline="-25000" smtClean="0">
                                    <a:solidFill>
                                      <a:srgbClr val="FB3572"/>
                                    </a:solidFill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  <m:r>
                                  <a:rPr lang="en-US" altLang="en-US" b="0" i="1" baseline="-25000" smtClean="0">
                                    <a:solidFill>
                                      <a:srgbClr val="FB3572"/>
                                    </a:solidFill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  <m:r>
                                  <m:rPr>
                                    <m:nor/>
                                  </m:rPr>
                                  <a:rPr lang="en-US" dirty="0">
                                    <a:solidFill>
                                      <a:srgbClr val="FB3572"/>
                                    </a:solidFill>
                                  </a:rPr>
                                  <m:t> </m:t>
                                </m:r>
                              </m:e>
                            </m:acc>
                          </m:oMath>
                        </m:oMathPara>
                      </a14:m>
                      <a:endParaRPr lang="en-US" dirty="0">
                        <a:solidFill>
                          <a:srgbClr val="FB3572"/>
                        </a:solidFill>
                      </a:endParaRPr>
                    </a:p>
                  </p:txBody>
                </p:sp>
              </mc:Choice>
              <mc:Fallback xmlns="">
                <p:sp>
                  <p:nvSpPr>
                    <p:cNvPr id="49" name="Rectangle 48"/>
                    <p:cNvSpPr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10082530" y="1760828"/>
                      <a:ext cx="598241" cy="402931"/>
                    </a:xfrm>
                    <a:prstGeom prst="rect">
                      <a:avLst/>
                    </a:prstGeom>
                    <a:blipFill>
                      <a:blip r:embed="rId20"/>
                      <a:stretch>
                        <a:fillRect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</p:grpSp>
          <p:grpSp>
            <p:nvGrpSpPr>
              <p:cNvPr id="50" name="Group 49"/>
              <p:cNvGrpSpPr/>
              <p:nvPr/>
            </p:nvGrpSpPr>
            <p:grpSpPr>
              <a:xfrm>
                <a:off x="9719380" y="1459671"/>
                <a:ext cx="152400" cy="914400"/>
                <a:chOff x="2527100" y="1387240"/>
                <a:chExt cx="152400" cy="914400"/>
              </a:xfrm>
            </p:grpSpPr>
            <p:cxnSp>
              <p:nvCxnSpPr>
                <p:cNvPr id="52" name="Straight Arrow Connector 51"/>
                <p:cNvCxnSpPr/>
                <p:nvPr/>
              </p:nvCxnSpPr>
              <p:spPr>
                <a:xfrm flipV="1">
                  <a:off x="2611462" y="1387240"/>
                  <a:ext cx="0" cy="762000"/>
                </a:xfrm>
                <a:prstGeom prst="straightConnector1">
                  <a:avLst/>
                </a:prstGeom>
                <a:ln w="63500">
                  <a:solidFill>
                    <a:srgbClr val="0070C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53" name="Oval 52"/>
                <p:cNvSpPr/>
                <p:nvPr/>
              </p:nvSpPr>
              <p:spPr>
                <a:xfrm>
                  <a:off x="2527100" y="2139080"/>
                  <a:ext cx="152400" cy="162560"/>
                </a:xfrm>
                <a:prstGeom prst="ellipse">
                  <a:avLst/>
                </a:prstGeom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n w="0"/>
                    <a:solidFill>
                      <a:schemeClr val="tx1"/>
                    </a:solidFill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endParaRPr>
                </a:p>
              </p:txBody>
            </p:sp>
          </p:grp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54" name="Rectangle 53"/>
                  <p:cNvSpPr/>
                  <p:nvPr/>
                </p:nvSpPr>
                <p:spPr>
                  <a:xfrm flipH="1">
                    <a:off x="9321297" y="1131856"/>
                    <a:ext cx="308913" cy="402931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acc>
                            <m:accPr>
                              <m:chr m:val="⃗"/>
                              <m:ctrlPr>
                                <a:rPr lang="en-US" altLang="en-US" i="1" smtClean="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altLang="en-US" b="0" i="1" smtClean="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  <m:t>𝐹</m:t>
                              </m:r>
                              <m:r>
                                <a:rPr lang="en-US" altLang="en-US" b="0" i="1" baseline="-25000" smtClean="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e>
                          </m:acc>
                        </m:oMath>
                      </m:oMathPara>
                    </a14:m>
                    <a:endParaRPr lang="en-US" dirty="0">
                      <a:solidFill>
                        <a:srgbClr val="0070C0"/>
                      </a:solidFill>
                    </a:endParaRPr>
                  </a:p>
                </p:txBody>
              </p:sp>
            </mc:Choice>
            <mc:Fallback xmlns="">
              <p:sp>
                <p:nvSpPr>
                  <p:cNvPr id="54" name="Rectangle 53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 flipH="1">
                    <a:off x="9321297" y="1131856"/>
                    <a:ext cx="308913" cy="402931"/>
                  </a:xfrm>
                  <a:prstGeom prst="rect">
                    <a:avLst/>
                  </a:prstGeom>
                  <a:blipFill>
                    <a:blip r:embed="rId21"/>
                    <a:stretch>
                      <a:fillRect r="-19608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grpSp>
          <p:nvGrpSpPr>
            <p:cNvPr id="56" name="Group 55"/>
            <p:cNvGrpSpPr/>
            <p:nvPr/>
          </p:nvGrpSpPr>
          <p:grpSpPr>
            <a:xfrm>
              <a:off x="9075055" y="1073723"/>
              <a:ext cx="2162629" cy="2819024"/>
              <a:chOff x="3413910" y="1041714"/>
              <a:chExt cx="2162629" cy="2819024"/>
            </a:xfrm>
          </p:grpSpPr>
          <p:cxnSp>
            <p:nvCxnSpPr>
              <p:cNvPr id="58" name="Straight Connector 57"/>
              <p:cNvCxnSpPr/>
              <p:nvPr/>
            </p:nvCxnSpPr>
            <p:spPr>
              <a:xfrm flipH="1">
                <a:off x="4119886" y="1041714"/>
                <a:ext cx="0" cy="2819024"/>
              </a:xfrm>
              <a:prstGeom prst="line">
                <a:avLst/>
              </a:prstGeom>
              <a:ln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Straight Connector 56"/>
              <p:cNvCxnSpPr/>
              <p:nvPr/>
            </p:nvCxnSpPr>
            <p:spPr>
              <a:xfrm>
                <a:off x="3413910" y="2245643"/>
                <a:ext cx="2162629" cy="0"/>
              </a:xfrm>
              <a:prstGeom prst="line">
                <a:avLst/>
              </a:prstGeom>
              <a:ln>
                <a:solidFill>
                  <a:srgbClr val="00B050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72" name="Group 71"/>
          <p:cNvGrpSpPr/>
          <p:nvPr/>
        </p:nvGrpSpPr>
        <p:grpSpPr>
          <a:xfrm>
            <a:off x="2400318" y="3866602"/>
            <a:ext cx="1368980" cy="1698093"/>
            <a:chOff x="149280" y="3853515"/>
            <a:chExt cx="1368980" cy="1698093"/>
          </a:xfrm>
        </p:grpSpPr>
        <p:cxnSp>
          <p:nvCxnSpPr>
            <p:cNvPr id="60" name="Straight Arrow Connector 59"/>
            <p:cNvCxnSpPr/>
            <p:nvPr/>
          </p:nvCxnSpPr>
          <p:spPr>
            <a:xfrm>
              <a:off x="270610" y="4308664"/>
              <a:ext cx="727243" cy="1242944"/>
            </a:xfrm>
            <a:prstGeom prst="straightConnector1">
              <a:avLst/>
            </a:prstGeom>
            <a:ln w="63500">
              <a:solidFill>
                <a:srgbClr val="FB357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Arrow Connector 60"/>
            <p:cNvCxnSpPr/>
            <p:nvPr/>
          </p:nvCxnSpPr>
          <p:spPr>
            <a:xfrm>
              <a:off x="256096" y="4308664"/>
              <a:ext cx="731520" cy="0"/>
            </a:xfrm>
            <a:prstGeom prst="straightConnector1">
              <a:avLst/>
            </a:prstGeom>
            <a:ln w="28575">
              <a:solidFill>
                <a:srgbClr val="FB3572"/>
              </a:solidFill>
              <a:prstDash val="solid"/>
              <a:headEnd w="lg" len="lg"/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Arrow Connector 63"/>
            <p:cNvCxnSpPr/>
            <p:nvPr/>
          </p:nvCxnSpPr>
          <p:spPr>
            <a:xfrm flipH="1">
              <a:off x="997853" y="4323177"/>
              <a:ext cx="0" cy="1097280"/>
            </a:xfrm>
            <a:prstGeom prst="straightConnector1">
              <a:avLst/>
            </a:prstGeom>
            <a:ln w="28575">
              <a:solidFill>
                <a:srgbClr val="FB3572"/>
              </a:solidFill>
              <a:prstDash val="solid"/>
              <a:headEnd w="lg" len="lg"/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7" name="TextBox 66"/>
                <p:cNvSpPr txBox="1"/>
                <p:nvPr/>
              </p:nvSpPr>
              <p:spPr>
                <a:xfrm>
                  <a:off x="357840" y="4308663"/>
                  <a:ext cx="374141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0" i="1" smtClean="0">
                            <a:solidFill>
                              <a:srgbClr val="FB3572"/>
                            </a:solidFill>
                            <a:latin typeface="Cambria Math" panose="02040503050406030204" pitchFamily="18" charset="0"/>
                          </a:rPr>
                          <m:t>𝜃</m:t>
                        </m:r>
                      </m:oMath>
                    </m:oMathPara>
                  </a14:m>
                  <a:endParaRPr lang="en-US" dirty="0">
                    <a:solidFill>
                      <a:srgbClr val="FB3572"/>
                    </a:solidFill>
                  </a:endParaRPr>
                </a:p>
              </p:txBody>
            </p:sp>
          </mc:Choice>
          <mc:Fallback xmlns="">
            <p:sp>
              <p:nvSpPr>
                <p:cNvPr id="67" name="TextBox 66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57840" y="4308663"/>
                  <a:ext cx="374141" cy="369332"/>
                </a:xfrm>
                <a:prstGeom prst="rect">
                  <a:avLst/>
                </a:prstGeom>
                <a:blipFill>
                  <a:blip r:embed="rId22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8" name="Rectangle 67"/>
                <p:cNvSpPr/>
                <p:nvPr/>
              </p:nvSpPr>
              <p:spPr>
                <a:xfrm flipH="1">
                  <a:off x="149280" y="4802515"/>
                  <a:ext cx="308913" cy="369332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altLang="en-US" b="0" i="1" smtClean="0">
                                <a:solidFill>
                                  <a:srgbClr val="FB357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en-US" i="1" smtClean="0">
                                <a:solidFill>
                                  <a:srgbClr val="FB3572"/>
                                </a:solidFill>
                                <a:latin typeface="Cambria Math" panose="02040503050406030204" pitchFamily="18" charset="0"/>
                              </a:rPr>
                              <m:t>𝐹</m:t>
                            </m:r>
                          </m:e>
                          <m:sub>
                            <m:r>
                              <a:rPr lang="en-US" altLang="en-US" b="0" i="1" smtClean="0">
                                <a:solidFill>
                                  <a:srgbClr val="FB3572"/>
                                </a:solidFill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oMath>
                    </m:oMathPara>
                  </a14:m>
                  <a:endParaRPr lang="en-US" dirty="0">
                    <a:solidFill>
                      <a:srgbClr val="FB3572"/>
                    </a:solidFill>
                  </a:endParaRPr>
                </a:p>
              </p:txBody>
            </p:sp>
          </mc:Choice>
          <mc:Fallback xmlns="">
            <p:sp>
              <p:nvSpPr>
                <p:cNvPr id="68" name="Rectangle 67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 flipH="1">
                  <a:off x="149280" y="4802515"/>
                  <a:ext cx="308913" cy="369332"/>
                </a:xfrm>
                <a:prstGeom prst="rect">
                  <a:avLst/>
                </a:prstGeom>
                <a:blipFill>
                  <a:blip r:embed="rId23"/>
                  <a:stretch>
                    <a:fillRect r="-1600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9" name="Rectangle 68"/>
                <p:cNvSpPr/>
                <p:nvPr/>
              </p:nvSpPr>
              <p:spPr>
                <a:xfrm>
                  <a:off x="363468" y="3853515"/>
                  <a:ext cx="559256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b="0" i="1" smtClean="0">
                                <a:solidFill>
                                  <a:srgbClr val="FB357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 smtClean="0">
                                <a:solidFill>
                                  <a:srgbClr val="FB3572"/>
                                </a:solidFill>
                                <a:latin typeface="Cambria Math" panose="02040503050406030204" pitchFamily="18" charset="0"/>
                              </a:rPr>
                              <m:t>𝐹</m:t>
                            </m:r>
                          </m:e>
                          <m:sub>
                            <m:r>
                              <a:rPr lang="en-US" b="0" i="1" smtClean="0">
                                <a:solidFill>
                                  <a:srgbClr val="FB3572"/>
                                </a:solidFill>
                                <a:latin typeface="Cambria Math" panose="02040503050406030204" pitchFamily="18" charset="0"/>
                              </a:rPr>
                              <m:t>1</m:t>
                            </m:r>
                            <m:r>
                              <a:rPr lang="en-US" b="0" i="1" smtClean="0">
                                <a:solidFill>
                                  <a:srgbClr val="FB3572"/>
                                </a:solidFill>
                                <a:latin typeface="Cambria Math" panose="02040503050406030204" pitchFamily="18" charset="0"/>
                              </a:rPr>
                              <m:t>𝑥</m:t>
                            </m:r>
                          </m:sub>
                        </m:sSub>
                      </m:oMath>
                    </m:oMathPara>
                  </a14:m>
                  <a:endParaRPr lang="en-US" dirty="0">
                    <a:solidFill>
                      <a:srgbClr val="FB3572"/>
                    </a:solidFill>
                  </a:endParaRPr>
                </a:p>
              </p:txBody>
            </p:sp>
          </mc:Choice>
          <mc:Fallback xmlns="">
            <p:sp>
              <p:nvSpPr>
                <p:cNvPr id="69" name="Rectangle 68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63468" y="3853515"/>
                  <a:ext cx="559256" cy="369332"/>
                </a:xfrm>
                <a:prstGeom prst="rect">
                  <a:avLst/>
                </a:prstGeom>
                <a:blipFill>
                  <a:blip r:embed="rId2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0" name="Rectangle 69"/>
                <p:cNvSpPr/>
                <p:nvPr/>
              </p:nvSpPr>
              <p:spPr>
                <a:xfrm>
                  <a:off x="951375" y="4618165"/>
                  <a:ext cx="566885" cy="391261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altLang="en-US" b="0" i="1" smtClean="0">
                                <a:solidFill>
                                  <a:srgbClr val="FB357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en-US" b="0" i="1" smtClean="0">
                                <a:solidFill>
                                  <a:srgbClr val="FB3572"/>
                                </a:solidFill>
                                <a:latin typeface="Cambria Math" panose="02040503050406030204" pitchFamily="18" charset="0"/>
                              </a:rPr>
                              <m:t>𝐹</m:t>
                            </m:r>
                          </m:e>
                          <m:sub>
                            <m:r>
                              <a:rPr lang="en-US" altLang="en-US" b="0" i="1" smtClean="0">
                                <a:solidFill>
                                  <a:srgbClr val="FB3572"/>
                                </a:solidFill>
                                <a:latin typeface="Cambria Math" panose="02040503050406030204" pitchFamily="18" charset="0"/>
                              </a:rPr>
                              <m:t>1</m:t>
                            </m:r>
                            <m:r>
                              <a:rPr lang="en-US" altLang="en-US" b="0" i="1" smtClean="0">
                                <a:solidFill>
                                  <a:srgbClr val="FB3572"/>
                                </a:solidFill>
                                <a:latin typeface="Cambria Math" panose="02040503050406030204" pitchFamily="18" charset="0"/>
                              </a:rPr>
                              <m:t>𝑦</m:t>
                            </m:r>
                          </m:sub>
                        </m:sSub>
                      </m:oMath>
                    </m:oMathPara>
                  </a14:m>
                  <a:endParaRPr lang="en-US" dirty="0">
                    <a:solidFill>
                      <a:srgbClr val="FB3572"/>
                    </a:solidFill>
                  </a:endParaRPr>
                </a:p>
              </p:txBody>
            </p:sp>
          </mc:Choice>
          <mc:Fallback xmlns="">
            <p:sp>
              <p:nvSpPr>
                <p:cNvPr id="70" name="Rectangle 69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51375" y="4618165"/>
                  <a:ext cx="566885" cy="391261"/>
                </a:xfrm>
                <a:prstGeom prst="rect">
                  <a:avLst/>
                </a:prstGeom>
                <a:blipFill>
                  <a:blip r:embed="rId25"/>
                  <a:stretch>
                    <a:fillRect b="-625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79" name="Group 78"/>
          <p:cNvGrpSpPr/>
          <p:nvPr/>
        </p:nvGrpSpPr>
        <p:grpSpPr>
          <a:xfrm>
            <a:off x="5469692" y="5254432"/>
            <a:ext cx="2378458" cy="1470521"/>
            <a:chOff x="5469692" y="5254432"/>
            <a:chExt cx="2378458" cy="1470521"/>
          </a:xfrm>
        </p:grpSpPr>
        <p:grpSp>
          <p:nvGrpSpPr>
            <p:cNvPr id="32" name="Group 31"/>
            <p:cNvGrpSpPr/>
            <p:nvPr/>
          </p:nvGrpSpPr>
          <p:grpSpPr>
            <a:xfrm>
              <a:off x="5762424" y="5254432"/>
              <a:ext cx="2085726" cy="1470521"/>
              <a:chOff x="7244273" y="4643700"/>
              <a:chExt cx="1244464" cy="877397"/>
            </a:xfrm>
          </p:grpSpPr>
          <p:cxnSp>
            <p:nvCxnSpPr>
              <p:cNvPr id="21" name="Straight Arrow Connector 20"/>
              <p:cNvCxnSpPr/>
              <p:nvPr/>
            </p:nvCxnSpPr>
            <p:spPr>
              <a:xfrm>
                <a:off x="7291657" y="4956164"/>
                <a:ext cx="731520" cy="0"/>
              </a:xfrm>
              <a:prstGeom prst="straightConnector1">
                <a:avLst/>
              </a:prstGeom>
              <a:ln>
                <a:solidFill>
                  <a:schemeClr val="accent6">
                    <a:lumMod val="50000"/>
                  </a:schemeClr>
                </a:solidFill>
                <a:prstDash val="solid"/>
                <a:headEnd w="lg" len="lg"/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Straight Arrow Connector 21"/>
              <p:cNvCxnSpPr/>
              <p:nvPr/>
            </p:nvCxnSpPr>
            <p:spPr>
              <a:xfrm>
                <a:off x="8011807" y="4950021"/>
                <a:ext cx="0" cy="518304"/>
              </a:xfrm>
              <a:prstGeom prst="straightConnector1">
                <a:avLst/>
              </a:prstGeom>
              <a:ln>
                <a:solidFill>
                  <a:schemeClr val="accent6">
                    <a:lumMod val="50000"/>
                  </a:schemeClr>
                </a:solidFill>
                <a:prstDash val="sysDot"/>
                <a:headEnd w="lg" len="lg"/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Straight Arrow Connector 22"/>
              <p:cNvCxnSpPr/>
              <p:nvPr/>
            </p:nvCxnSpPr>
            <p:spPr>
              <a:xfrm>
                <a:off x="7283609" y="4979852"/>
                <a:ext cx="730234" cy="506548"/>
              </a:xfrm>
              <a:prstGeom prst="straightConnector1">
                <a:avLst/>
              </a:prstGeom>
              <a:ln w="63500">
                <a:solidFill>
                  <a:schemeClr val="accent6">
                    <a:lumMod val="50000"/>
                  </a:schemeClr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9" name="Rectangle 28"/>
                  <p:cNvSpPr/>
                  <p:nvPr/>
                </p:nvSpPr>
                <p:spPr>
                  <a:xfrm>
                    <a:off x="7244273" y="4643700"/>
                    <a:ext cx="660342" cy="227634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n-US" alt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en-US" i="1" smtClean="0">
                                  <a:latin typeface="Cambria Math" panose="02040503050406030204" pitchFamily="18" charset="0"/>
                                </a:rPr>
                                <m:t>𝐹</m:t>
                              </m:r>
                            </m:e>
                            <m:sub>
                              <m:r>
                                <a:rPr lang="en-US" altLang="en-US" b="0" i="1" smtClean="0">
                                  <a:latin typeface="Cambria Math" panose="02040503050406030204" pitchFamily="18" charset="0"/>
                                </a:rPr>
                                <m:t>𝑛𝑒𝑡</m:t>
                              </m:r>
                              <m:r>
                                <a:rPr lang="en-US" altLang="en-US" b="0" i="1" smtClean="0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n-US" alt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sub>
                          </m:sSub>
                        </m:oMath>
                      </m:oMathPara>
                    </a14:m>
                    <a:endParaRPr lang="en-US" dirty="0"/>
                  </a:p>
                </p:txBody>
              </p:sp>
            </mc:Choice>
            <mc:Fallback xmlns="">
              <p:sp>
                <p:nvSpPr>
                  <p:cNvPr id="29" name="Rectangle 28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7244273" y="4643700"/>
                    <a:ext cx="660342" cy="227634"/>
                  </a:xfrm>
                  <a:prstGeom prst="rect">
                    <a:avLst/>
                  </a:prstGeom>
                  <a:blipFill>
                    <a:blip r:embed="rId26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30" name="Rectangle 29"/>
                  <p:cNvSpPr/>
                  <p:nvPr/>
                </p:nvSpPr>
                <p:spPr>
                  <a:xfrm>
                    <a:off x="7969721" y="5028216"/>
                    <a:ext cx="519016" cy="233449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n-US" altLang="en-US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en-US" i="1">
                                  <a:latin typeface="Cambria Math" panose="02040503050406030204" pitchFamily="18" charset="0"/>
                                </a:rPr>
                                <m:t>𝐹</m:t>
                              </m:r>
                            </m:e>
                            <m:sub>
                              <m:r>
                                <a:rPr lang="en-US" altLang="en-US" i="1">
                                  <a:latin typeface="Cambria Math" panose="02040503050406030204" pitchFamily="18" charset="0"/>
                                </a:rPr>
                                <m:t>𝑛𝑒𝑡</m:t>
                              </m:r>
                              <m:r>
                                <a:rPr lang="en-US" altLang="en-US" i="1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n-US" altLang="en-US" b="0" i="1" smtClean="0"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</m:sub>
                          </m:sSub>
                        </m:oMath>
                      </m:oMathPara>
                    </a14:m>
                    <a:endParaRPr lang="en-US" dirty="0"/>
                  </a:p>
                </p:txBody>
              </p:sp>
            </mc:Choice>
            <mc:Fallback xmlns="">
              <p:sp>
                <p:nvSpPr>
                  <p:cNvPr id="30" name="Rectangle 29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7969721" y="5028216"/>
                    <a:ext cx="519016" cy="233449"/>
                  </a:xfrm>
                  <a:prstGeom prst="rect">
                    <a:avLst/>
                  </a:prstGeom>
                  <a:blipFill>
                    <a:blip r:embed="rId27"/>
                    <a:stretch>
                      <a:fillRect b="-3125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31" name="Rectangle 30"/>
                  <p:cNvSpPr/>
                  <p:nvPr/>
                </p:nvSpPr>
                <p:spPr>
                  <a:xfrm>
                    <a:off x="7253134" y="5280685"/>
                    <a:ext cx="587531" cy="240412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acc>
                            <m:accPr>
                              <m:chr m:val="⃗"/>
                              <m:ctrlPr>
                                <a:rPr lang="en-US" altLang="en-US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altLang="en-US" b="0" i="1" smtClean="0">
                                  <a:latin typeface="Cambria Math" panose="02040503050406030204" pitchFamily="18" charset="0"/>
                                </a:rPr>
                                <m:t>𝐹</m:t>
                              </m:r>
                              <m:r>
                                <a:rPr lang="en-US" altLang="en-US" b="0" i="1" baseline="-25000" smtClean="0">
                                  <a:latin typeface="Cambria Math" panose="02040503050406030204" pitchFamily="18" charset="0"/>
                                </a:rPr>
                                <m:t>𝑛𝑒𝑡</m:t>
                              </m:r>
                            </m:e>
                          </m:acc>
                        </m:oMath>
                      </m:oMathPara>
                    </a14:m>
                    <a:endParaRPr lang="en-US" dirty="0"/>
                  </a:p>
                </p:txBody>
              </p:sp>
            </mc:Choice>
            <mc:Fallback xmlns="">
              <p:sp>
                <p:nvSpPr>
                  <p:cNvPr id="31" name="Rectangle 30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7253134" y="5280685"/>
                    <a:ext cx="587531" cy="240412"/>
                  </a:xfrm>
                  <a:prstGeom prst="rect">
                    <a:avLst/>
                  </a:prstGeom>
                  <a:blipFill>
                    <a:blip r:embed="rId28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cxnSp>
          <p:nvCxnSpPr>
            <p:cNvPr id="73" name="Straight Connector 72"/>
            <p:cNvCxnSpPr/>
            <p:nvPr/>
          </p:nvCxnSpPr>
          <p:spPr>
            <a:xfrm flipH="1">
              <a:off x="5813837" y="5550181"/>
              <a:ext cx="0" cy="1071814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/>
            <p:cNvCxnSpPr/>
            <p:nvPr/>
          </p:nvCxnSpPr>
          <p:spPr>
            <a:xfrm>
              <a:off x="5469692" y="5777430"/>
              <a:ext cx="1828800" cy="0"/>
            </a:xfrm>
            <a:prstGeom prst="line">
              <a:avLst/>
            </a:prstGeom>
            <a:ln>
              <a:solidFill>
                <a:srgbClr val="00B05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custDataLst>
      <p:tags r:id="rId1"/>
    </p:custDataLst>
    <p:extLst>
      <p:ext uri="{BB962C8B-B14F-4D97-AF65-F5344CB8AC3E}">
        <p14:creationId xmlns:p14="http://schemas.microsoft.com/office/powerpoint/2010/main" val="8514799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4" grpId="0" animBg="1"/>
      <p:bldP spid="16" grpId="0"/>
      <p:bldP spid="19" grpId="0"/>
      <p:bldP spid="11" grpId="0"/>
      <p:bldP spid="20" grpId="0"/>
    </p:bldLst>
  </p:timing>
  <p:extLst mod="1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/>
          </p:cNvSpPr>
          <p:nvPr/>
        </p:nvSpPr>
        <p:spPr bwMode="auto">
          <a:xfrm>
            <a:off x="835732" y="422168"/>
            <a:ext cx="9055400" cy="5943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63500" dir="2700000" algn="ctr" rotWithShape="0">
                    <a:schemeClr val="bg2">
                      <a:alpha val="70000"/>
                    </a:scheme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algn="l"/>
            <a:r>
              <a:rPr lang="en-US" altLang="en-US" sz="2700" dirty="0">
                <a:latin typeface="Arial" panose="020B0604020202020204" pitchFamily="34" charset="0"/>
              </a:rPr>
              <a:t>Newton’s Second Law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Rectangle 2"/>
              <p:cNvSpPr/>
              <p:nvPr/>
            </p:nvSpPr>
            <p:spPr>
              <a:xfrm>
                <a:off x="835731" y="1321415"/>
                <a:ext cx="9522213" cy="304320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2400" i="0" dirty="0">
                    <a:solidFill>
                      <a:srgbClr val="252525"/>
                    </a:solidFill>
                    <a:effectLst/>
                    <a:latin typeface="Calibri" panose="020F0502020204030204" pitchFamily="34" charset="0"/>
                    <a:cs typeface="Calibri" panose="020F0502020204030204" pitchFamily="34" charset="0"/>
                  </a:rPr>
                  <a:t>A net force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en-US" sz="240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altLang="en-US" sz="2400" b="0" i="1" smtClean="0">
                            <a:latin typeface="Cambria Math" panose="02040503050406030204" pitchFamily="18" charset="0"/>
                          </a:rPr>
                          <m:t>𝐹</m:t>
                        </m:r>
                        <m:r>
                          <a:rPr lang="en-US" altLang="en-US" sz="2400" b="0" i="1" baseline="-25000" smtClean="0">
                            <a:latin typeface="Cambria Math" panose="02040503050406030204" pitchFamily="18" charset="0"/>
                          </a:rPr>
                          <m:t>𝑛𝑒𝑡</m:t>
                        </m:r>
                      </m:e>
                    </m:acc>
                  </m:oMath>
                </a14:m>
                <a:r>
                  <a:rPr lang="en-US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en-US" sz="2400" i="0" dirty="0">
                    <a:solidFill>
                      <a:srgbClr val="252525"/>
                    </a:solidFill>
                    <a:effectLst/>
                    <a:latin typeface="Calibri" panose="020F0502020204030204" pitchFamily="34" charset="0"/>
                    <a:cs typeface="Calibri" panose="020F0502020204030204" pitchFamily="34" charset="0"/>
                  </a:rPr>
                  <a:t> acting on an object results in the object experiencing an acceleration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sz="2400" i="1" smtClean="0">
                            <a:solidFill>
                              <a:srgbClr val="252525"/>
                            </a:solidFill>
                            <a:effectLst/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accPr>
                      <m:e>
                        <m:r>
                          <a:rPr lang="en-US" sz="2400" b="0" i="1" smtClean="0">
                            <a:solidFill>
                              <a:srgbClr val="252525"/>
                            </a:solidFill>
                            <a:effectLst/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𝑎</m:t>
                        </m:r>
                      </m:e>
                    </m:acc>
                  </m:oMath>
                </a14:m>
                <a:r>
                  <a:rPr lang="en-US" sz="2400" i="0" dirty="0">
                    <a:solidFill>
                      <a:srgbClr val="252525"/>
                    </a:solidFill>
                    <a:effectLst/>
                    <a:latin typeface="Calibri" panose="020F0502020204030204" pitchFamily="34" charset="0"/>
                    <a:cs typeface="Calibri" panose="020F0502020204030204" pitchFamily="34" charset="0"/>
                  </a:rPr>
                  <a:t> that is </a:t>
                </a:r>
                <a:r>
                  <a:rPr lang="en-US" sz="2400" dirty="0">
                    <a:solidFill>
                      <a:srgbClr val="252525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directly related to the net force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en-US" sz="240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altLang="en-US" sz="2400" b="0" i="1" smtClean="0">
                            <a:latin typeface="Cambria Math" panose="02040503050406030204" pitchFamily="18" charset="0"/>
                          </a:rPr>
                          <m:t>𝐹</m:t>
                        </m:r>
                        <m:r>
                          <a:rPr lang="en-US" altLang="en-US" sz="2400" b="0" i="1" baseline="-25000" smtClean="0">
                            <a:latin typeface="Cambria Math" panose="02040503050406030204" pitchFamily="18" charset="0"/>
                          </a:rPr>
                          <m:t>𝑛𝑒𝑡</m:t>
                        </m:r>
                      </m:e>
                    </m:acc>
                    <m:r>
                      <a:rPr lang="en-US" altLang="en-US" sz="2400" b="0" i="0" baseline="-25000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400" dirty="0">
                    <a:solidFill>
                      <a:srgbClr val="252525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acting on it and inversely proportional to its mass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solidFill>
                          <a:srgbClr val="252525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𝑚</m:t>
                    </m:r>
                  </m:oMath>
                </a14:m>
                <a:endParaRPr lang="en-US" sz="240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endParaRPr lang="en-US" sz="2000" dirty="0"/>
              </a:p>
              <a:p>
                <a:pPr algn="ctr"/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sz="3600" i="1" smtClean="0">
                            <a:solidFill>
                              <a:srgbClr val="252525"/>
                            </a:solidFill>
                            <a:effectLst/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accPr>
                      <m:e>
                        <m:r>
                          <a:rPr lang="en-US" sz="3600" b="0" i="1" smtClean="0">
                            <a:solidFill>
                              <a:srgbClr val="252525"/>
                            </a:solidFill>
                            <a:effectLst/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𝑎</m:t>
                        </m:r>
                      </m:e>
                    </m:acc>
                  </m:oMath>
                </a14:m>
                <a:r>
                  <a:rPr lang="en-US" sz="3600" dirty="0"/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3600" i="1" dirty="0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acc>
                          <m:accPr>
                            <m:chr m:val="⃗"/>
                            <m:ctrlPr>
                              <a:rPr lang="en-US" altLang="en-US" sz="360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altLang="en-US" sz="3600" b="0" i="1" smtClean="0">
                                <a:latin typeface="Cambria Math" panose="02040503050406030204" pitchFamily="18" charset="0"/>
                              </a:rPr>
                              <m:t>𝐹</m:t>
                            </m:r>
                            <m:r>
                              <a:rPr lang="en-US" altLang="en-US" sz="3600" b="0" i="1" baseline="-25000" smtClean="0">
                                <a:latin typeface="Cambria Math" panose="02040503050406030204" pitchFamily="18" charset="0"/>
                              </a:rPr>
                              <m:t>𝑛𝑒𝑡</m:t>
                            </m:r>
                          </m:e>
                        </m:acc>
                      </m:num>
                      <m:den>
                        <m:r>
                          <a:rPr lang="en-US" sz="3600" b="0" i="1" dirty="0" smtClean="0">
                            <a:latin typeface="Cambria Math" panose="02040503050406030204" pitchFamily="18" charset="0"/>
                          </a:rPr>
                          <m:t>𝑚</m:t>
                        </m:r>
                      </m:den>
                    </m:f>
                  </m:oMath>
                </a14:m>
                <a:endParaRPr lang="en-US" sz="3600" dirty="0"/>
              </a:p>
              <a:p>
                <a:endParaRPr lang="en-US" sz="3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" name="Rectangle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5731" y="1321415"/>
                <a:ext cx="9522213" cy="3043205"/>
              </a:xfrm>
              <a:prstGeom prst="rect">
                <a:avLst/>
              </a:prstGeom>
              <a:blipFill>
                <a:blip r:embed="rId4"/>
                <a:stretch>
                  <a:fillRect l="-960" t="-2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angle 3"/>
              <p:cNvSpPr/>
              <p:nvPr/>
            </p:nvSpPr>
            <p:spPr>
              <a:xfrm>
                <a:off x="993387" y="5204627"/>
                <a:ext cx="10360413" cy="1370696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solidFill>
                  <a:schemeClr val="tx1"/>
                </a:solidFill>
              </a:ln>
            </p:spPr>
            <p:txBody>
              <a:bodyPr wrap="square">
                <a:spAutoFit/>
              </a:bodyPr>
              <a:lstStyle/>
              <a:p>
                <a:r>
                  <a:rPr lang="en-US" sz="2400" b="0" i="0" dirty="0">
                    <a:effectLst/>
                    <a:cs typeface="Times New Roman" panose="02020603050405020304" pitchFamily="18" charset="0"/>
                  </a:rPr>
                  <a:t>If we add up </a:t>
                </a:r>
                <a:r>
                  <a:rPr lang="en-US" sz="2400" b="0" i="0" spc="1" dirty="0">
                    <a:effectLst/>
                    <a:cs typeface="Times New Roman" panose="02020603050405020304" pitchFamily="18" charset="0"/>
                  </a:rPr>
                  <a:t>all </a:t>
                </a:r>
                <a:r>
                  <a:rPr lang="en-US" sz="2400" b="0" i="0" dirty="0">
                    <a:effectLst/>
                    <a:cs typeface="Times New Roman" panose="02020603050405020304" pitchFamily="18" charset="0"/>
                  </a:rPr>
                  <a:t>the (vector) forces acting on an object to find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sz="2400" b="0" i="1" smtClean="0">
                            <a:effectLst/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en-US" sz="2400" b="1" i="1" smtClean="0">
                                <a:effectLst/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1" i="1" smtClean="0">
                                <a:effectLst/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𝑭</m:t>
                            </m:r>
                          </m:e>
                          <m:sub>
                            <m:r>
                              <a:rPr lang="en-US" sz="2400" b="1" i="1" smtClean="0">
                                <a:effectLst/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𝒏𝒆𝒕</m:t>
                            </m:r>
                          </m:sub>
                        </m:sSub>
                      </m:e>
                    </m:acc>
                  </m:oMath>
                </a14:m>
                <a:r>
                  <a:rPr lang="en-US" sz="2400" b="0" i="0" dirty="0">
                    <a:effectLst/>
                    <a:cs typeface="Times New Roman" panose="02020603050405020304" pitchFamily="18" charset="0"/>
                  </a:rPr>
                  <a:t>, and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sz="2400" b="1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en-US" sz="2400" b="1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1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𝑭</m:t>
                            </m:r>
                          </m:e>
                          <m:sub>
                            <m:r>
                              <a:rPr lang="en-US" sz="2400" b="1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𝒏𝒆𝒕</m:t>
                            </m:r>
                          </m:sub>
                        </m:sSub>
                      </m:e>
                    </m:acc>
                    <m:r>
                      <a:rPr lang="en-US" sz="2400" b="1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≠</m:t>
                    </m:r>
                    <m:r>
                      <a:rPr lang="en-US" sz="2400" b="1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𝟎</m:t>
                    </m:r>
                  </m:oMath>
                </a14:m>
                <a:r>
                  <a:rPr lang="en-US" sz="2400" b="0" i="0" spc="-1" dirty="0">
                    <a:effectLst/>
                    <a:cs typeface="Times New Roman" panose="02020603050405020304" pitchFamily="18" charset="0"/>
                  </a:rPr>
                  <a:t>, </a:t>
                </a:r>
                <a:r>
                  <a:rPr lang="en-US" sz="2400" b="0" i="0" dirty="0">
                    <a:effectLst/>
                    <a:cs typeface="Times New Roman" panose="02020603050405020304" pitchFamily="18" charset="0"/>
                  </a:rPr>
                  <a:t>then the object will experience an </a:t>
                </a:r>
                <a:r>
                  <a:rPr lang="en-US" sz="2400" b="1" i="0" dirty="0">
                    <a:effectLst/>
                    <a:cs typeface="Times New Roman" panose="02020603050405020304" pitchFamily="18" charset="0"/>
                  </a:rPr>
                  <a:t>accelera</a:t>
                </a:r>
                <a:r>
                  <a:rPr lang="en-US" sz="2400" b="1" dirty="0">
                    <a:cs typeface="Times New Roman" panose="02020603050405020304" pitchFamily="18" charset="0"/>
                  </a:rPr>
                  <a:t>ti</a:t>
                </a:r>
                <a:r>
                  <a:rPr lang="en-US" sz="2400" b="1" i="0" dirty="0">
                    <a:effectLst/>
                    <a:cs typeface="Times New Roman" panose="02020603050405020304" pitchFamily="18" charset="0"/>
                  </a:rPr>
                  <a:t>on </a:t>
                </a:r>
                <a:r>
                  <a:rPr lang="en-US" sz="2400" i="0" dirty="0">
                    <a:effectLst/>
                    <a:cs typeface="Times New Roman" panose="02020603050405020304" pitchFamily="18" charset="0"/>
                  </a:rPr>
                  <a:t>in the same direction as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sz="24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en-US" sz="2400" b="1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1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𝑭</m:t>
                            </m:r>
                          </m:e>
                          <m:sub>
                            <m:r>
                              <a:rPr lang="en-US" sz="2400" b="1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𝒏𝒆𝒕</m:t>
                            </m:r>
                          </m:sub>
                        </m:sSub>
                      </m:e>
                    </m:acc>
                  </m:oMath>
                </a14:m>
                <a:r>
                  <a:rPr lang="en-US" sz="2400" b="0" i="0" spc="1" dirty="0">
                    <a:effectLst/>
                    <a:cs typeface="Times New Roman" panose="02020603050405020304" pitchFamily="18" charset="0"/>
                  </a:rPr>
                  <a:t>.</a:t>
                </a:r>
              </a:p>
              <a:p>
                <a:pPr algn="ctr"/>
                <a:r>
                  <a:rPr lang="en-US" sz="2000" spc="1" dirty="0">
                    <a:cs typeface="Times New Roman" panose="02020603050405020304" pitchFamily="18" charset="0"/>
                  </a:rPr>
                  <a:t>Unit of force : </a:t>
                </a:r>
                <a14:m>
                  <m:oMath xmlns:m="http://schemas.openxmlformats.org/officeDocument/2006/math">
                    <m:d>
                      <m:dPr>
                        <m:begChr m:val="["/>
                        <m:endChr m:val="]"/>
                        <m:ctrlPr>
                          <a:rPr lang="en-US" altLang="en-US" sz="20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acc>
                          <m:accPr>
                            <m:chr m:val="⃗"/>
                            <m:ctrlPr>
                              <a:rPr lang="en-US" altLang="en-US" sz="200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altLang="en-US" sz="2000" b="0" i="1" smtClean="0">
                                <a:latin typeface="Cambria Math" panose="02040503050406030204" pitchFamily="18" charset="0"/>
                              </a:rPr>
                              <m:t>𝐹</m:t>
                            </m:r>
                            <m:r>
                              <a:rPr lang="en-US" altLang="en-US" sz="2000" b="0" i="1" baseline="-25000" smtClean="0">
                                <a:latin typeface="Cambria Math" panose="02040503050406030204" pitchFamily="18" charset="0"/>
                              </a:rPr>
                              <m:t>𝑛𝑒𝑡</m:t>
                            </m:r>
                          </m:e>
                        </m:acc>
                      </m:e>
                    </m:d>
                    <m:r>
                      <a:rPr lang="en-US" altLang="en-US" sz="2000" b="0" i="1" smtClean="0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begChr m:val="["/>
                        <m:endChr m:val="]"/>
                        <m:ctrlPr>
                          <a:rPr lang="en-US" altLang="en-US" sz="20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en-US" sz="2000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  <m:acc>
                          <m:accPr>
                            <m:chr m:val="⃗"/>
                            <m:ctrlPr>
                              <a:rPr lang="en-US" sz="2000" i="1" dirty="0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accPr>
                          <m:e>
                            <m:r>
                              <a:rPr lang="en-US" sz="2000" i="1" dirty="0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𝑎</m:t>
                            </m:r>
                          </m:e>
                        </m:acc>
                      </m:e>
                    </m:d>
                    <m:r>
                      <a:rPr lang="en-US" sz="2000" b="0" i="1" dirty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r>
                      <a:rPr lang="en-US" sz="2000" b="0" i="1" dirty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𝑘𝑔</m:t>
                    </m:r>
                    <m:r>
                      <a:rPr lang="en-US" sz="2000" b="0" i="1" dirty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.</m:t>
                    </m:r>
                    <m:f>
                      <m:fPr>
                        <m:ctrlPr>
                          <a:rPr lang="en-US" sz="2000" b="0" i="1" dirty="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2000" b="0" i="1" dirty="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𝑚</m:t>
                        </m:r>
                      </m:num>
                      <m:den>
                        <m:r>
                          <a:rPr lang="en-US" sz="2000" b="0" i="1" dirty="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𝑠</m:t>
                        </m:r>
                        <m:r>
                          <a:rPr lang="en-US" sz="2000" b="0" i="1" baseline="30000" dirty="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den>
                    </m:f>
                    <m:r>
                      <a:rPr lang="en-US" sz="2000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≡</m:t>
                    </m:r>
                    <m:r>
                      <a:rPr lang="en-US" sz="2000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𝑁</m:t>
                    </m:r>
                    <m:r>
                      <a:rPr lang="en-US" sz="2000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(</m:t>
                    </m:r>
                    <m:r>
                      <a:rPr lang="en-US" sz="2000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𝑁𝑒𝑤𝑡𝑜𝑛</m:t>
                    </m:r>
                    <m:r>
                      <a:rPr lang="en-US" sz="2000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)</m:t>
                    </m:r>
                  </m:oMath>
                </a14:m>
                <a:endParaRPr lang="en-US" sz="2000" dirty="0"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4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93387" y="5204627"/>
                <a:ext cx="10360413" cy="1370696"/>
              </a:xfrm>
              <a:prstGeom prst="rect">
                <a:avLst/>
              </a:prstGeom>
              <a:blipFill>
                <a:blip r:embed="rId5"/>
                <a:stretch>
                  <a:fillRect l="-881" r="-294"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" name="Curved Connector 4"/>
          <p:cNvCxnSpPr/>
          <p:nvPr/>
        </p:nvCxnSpPr>
        <p:spPr>
          <a:xfrm rot="10800000" flipV="1">
            <a:off x="6385035" y="2708200"/>
            <a:ext cx="734959" cy="350309"/>
          </a:xfrm>
          <a:prstGeom prst="curvedConnector3">
            <a:avLst/>
          </a:prstGeom>
          <a:ln w="28575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6" name="Rectangle 5"/>
          <p:cNvSpPr/>
          <p:nvPr/>
        </p:nvSpPr>
        <p:spPr>
          <a:xfrm>
            <a:off x="6763353" y="2338869"/>
            <a:ext cx="312777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i="0" dirty="0">
                <a:solidFill>
                  <a:srgbClr val="FB357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Cause</a:t>
            </a:r>
            <a:endParaRPr lang="en-US" dirty="0">
              <a:solidFill>
                <a:srgbClr val="FB3572"/>
              </a:solidFill>
            </a:endParaRPr>
          </a:p>
        </p:txBody>
      </p:sp>
      <p:cxnSp>
        <p:nvCxnSpPr>
          <p:cNvPr id="9" name="Curved Connector 8"/>
          <p:cNvCxnSpPr/>
          <p:nvPr/>
        </p:nvCxnSpPr>
        <p:spPr>
          <a:xfrm flipV="1">
            <a:off x="4346236" y="3497943"/>
            <a:ext cx="632167" cy="497346"/>
          </a:xfrm>
          <a:prstGeom prst="curvedConnector3">
            <a:avLst/>
          </a:prstGeom>
          <a:ln w="28575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4032947" y="3995288"/>
            <a:ext cx="156389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i="0" dirty="0">
                <a:solidFill>
                  <a:srgbClr val="FB357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Effect</a:t>
            </a:r>
            <a:endParaRPr lang="en-US" dirty="0">
              <a:solidFill>
                <a:srgbClr val="FB3572"/>
              </a:solidFill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065" b="3778"/>
          <a:stretch/>
        </p:blipFill>
        <p:spPr>
          <a:xfrm>
            <a:off x="8034098" y="2322634"/>
            <a:ext cx="1993186" cy="2713200"/>
          </a:xfrm>
          <a:prstGeom prst="rect">
            <a:avLst/>
          </a:prstGeom>
        </p:spPr>
      </p:pic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D750B-877A-453A-B879-AC308A4AB16F}" type="slidenum">
              <a:rPr lang="en-US" smtClean="0"/>
              <a:t>13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>
                <a:off x="756443" y="3124660"/>
                <a:ext cx="2675688" cy="50642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sz="2400" b="1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en-US" sz="2400" b="1" i="1" smtClean="0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1" i="0" smtClean="0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𝐅</m:t>
                            </m:r>
                          </m:e>
                          <m:sub>
                            <m:r>
                              <a:rPr lang="en-US" sz="2400" b="1" i="0" smtClean="0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𝐧𝐞𝐭</m:t>
                            </m:r>
                          </m:sub>
                        </m:sSub>
                      </m:e>
                    </m:acc>
                    <m:r>
                      <a:rPr lang="en-US" sz="2400" b="1" i="0" smtClean="0">
                        <a:solidFill>
                          <a:schemeClr val="bg1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400" b="1" i="0" smtClean="0">
                        <a:solidFill>
                          <a:schemeClr val="bg1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𝐦</m:t>
                    </m:r>
                    <m:acc>
                      <m:accPr>
                        <m:chr m:val="⃗"/>
                        <m:ctrlPr>
                          <a:rPr lang="en-US" sz="2400" b="1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400" b="1" i="0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𝐚</m:t>
                        </m:r>
                      </m:e>
                    </m:acc>
                  </m:oMath>
                </a14:m>
                <a:r>
                  <a:rPr lang="en-US" sz="2400" b="1" dirty="0" smtClean="0">
                    <a:solidFill>
                      <a:schemeClr val="bg1">
                        <a:lumMod val="50000"/>
                      </a:schemeClr>
                    </a:solidFill>
                  </a:rPr>
                  <a:t>          </a:t>
                </a:r>
                <a14:m>
                  <m:oMath xmlns:m="http://schemas.openxmlformats.org/officeDocument/2006/math">
                    <m:r>
                      <a:rPr lang="en-US" sz="2400" b="1" i="1" dirty="0" smtClean="0">
                        <a:solidFill>
                          <a:schemeClr val="bg1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⇒</m:t>
                    </m:r>
                  </m:oMath>
                </a14:m>
                <a:endParaRPr lang="en-US" sz="2400" b="1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6443" y="3124660"/>
                <a:ext cx="2675688" cy="506421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3725092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  <p:extLst mod="1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937840" y="1092244"/>
            <a:ext cx="9774148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en-US" sz="2200" dirty="0">
                <a:cs typeface="Times New Roman" panose="02020603050405020304" pitchFamily="18" charset="0"/>
              </a:rPr>
              <a:t>Draw a free body diagram of a </a:t>
            </a:r>
            <a:r>
              <a:rPr lang="en-US" sz="2200" b="1" dirty="0">
                <a:cs typeface="Times New Roman" panose="02020603050405020304" pitchFamily="18" charset="0"/>
              </a:rPr>
              <a:t>10 kg </a:t>
            </a:r>
            <a:r>
              <a:rPr lang="en-US" sz="2200" dirty="0">
                <a:cs typeface="Times New Roman" panose="02020603050405020304" pitchFamily="18" charset="0"/>
              </a:rPr>
              <a:t>box as it is lifted straight up with a constant force of </a:t>
            </a:r>
            <a:r>
              <a:rPr lang="en-US" sz="2200" b="1" dirty="0">
                <a:cs typeface="Times New Roman" panose="02020603050405020304" pitchFamily="18" charset="0"/>
              </a:rPr>
              <a:t>148 N</a:t>
            </a:r>
            <a:r>
              <a:rPr lang="en-US" sz="2200" dirty="0">
                <a:cs typeface="Times New Roman" panose="02020603050405020304" pitchFamily="18" charset="0"/>
              </a:rPr>
              <a:t>. Calculate the net force acting on the box and it acceleration.</a:t>
            </a:r>
          </a:p>
        </p:txBody>
      </p:sp>
      <p:sp>
        <p:nvSpPr>
          <p:cNvPr id="7" name="Rectangle 6"/>
          <p:cNvSpPr>
            <a:spLocks/>
          </p:cNvSpPr>
          <p:nvPr/>
        </p:nvSpPr>
        <p:spPr bwMode="auto">
          <a:xfrm>
            <a:off x="835732" y="422168"/>
            <a:ext cx="9055400" cy="5943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63500" dir="2700000" algn="ctr" rotWithShape="0">
                    <a:schemeClr val="bg2">
                      <a:alpha val="70000"/>
                    </a:scheme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algn="l"/>
            <a:r>
              <a:rPr lang="en-US" altLang="en-US" sz="2700" dirty="0">
                <a:latin typeface="Arial" panose="020B0604020202020204" pitchFamily="34" charset="0"/>
              </a:rPr>
              <a:t>Problem-solving</a:t>
            </a:r>
          </a:p>
        </p:txBody>
      </p:sp>
      <p:grpSp>
        <p:nvGrpSpPr>
          <p:cNvPr id="9" name="Group 8"/>
          <p:cNvGrpSpPr/>
          <p:nvPr/>
        </p:nvGrpSpPr>
        <p:grpSpPr>
          <a:xfrm>
            <a:off x="276639" y="2312058"/>
            <a:ext cx="3950933" cy="2319982"/>
            <a:chOff x="1337440" y="2426413"/>
            <a:chExt cx="3950933" cy="2319982"/>
          </a:xfrm>
        </p:grpSpPr>
        <p:grpSp>
          <p:nvGrpSpPr>
            <p:cNvPr id="13" name="Group 12"/>
            <p:cNvGrpSpPr/>
            <p:nvPr/>
          </p:nvGrpSpPr>
          <p:grpSpPr>
            <a:xfrm>
              <a:off x="3901775" y="2917860"/>
              <a:ext cx="809246" cy="1828535"/>
              <a:chOff x="3420952" y="2578813"/>
              <a:chExt cx="809246" cy="1828535"/>
            </a:xfrm>
          </p:grpSpPr>
          <p:grpSp>
            <p:nvGrpSpPr>
              <p:cNvPr id="2" name="Group 1"/>
              <p:cNvGrpSpPr/>
              <p:nvPr/>
            </p:nvGrpSpPr>
            <p:grpSpPr>
              <a:xfrm>
                <a:off x="3420952" y="2578813"/>
                <a:ext cx="152400" cy="1726059"/>
                <a:chOff x="7345680" y="3328826"/>
                <a:chExt cx="152400" cy="1726059"/>
              </a:xfrm>
            </p:grpSpPr>
            <p:cxnSp>
              <p:nvCxnSpPr>
                <p:cNvPr id="4" name="Straight Arrow Connector 3"/>
                <p:cNvCxnSpPr/>
                <p:nvPr/>
              </p:nvCxnSpPr>
              <p:spPr>
                <a:xfrm flipH="1">
                  <a:off x="7421880" y="4551680"/>
                  <a:ext cx="3082" cy="503205"/>
                </a:xfrm>
                <a:prstGeom prst="straightConnector1">
                  <a:avLst/>
                </a:prstGeom>
                <a:ln w="63500">
                  <a:solidFill>
                    <a:srgbClr val="FB3572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" name="Straight Arrow Connector 4"/>
                <p:cNvCxnSpPr/>
                <p:nvPr/>
              </p:nvCxnSpPr>
              <p:spPr>
                <a:xfrm flipH="1" flipV="1">
                  <a:off x="7421880" y="3328826"/>
                  <a:ext cx="0" cy="1070454"/>
                </a:xfrm>
                <a:prstGeom prst="straightConnector1">
                  <a:avLst/>
                </a:prstGeom>
                <a:ln w="63500">
                  <a:solidFill>
                    <a:srgbClr val="FB3572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8" name="Oval 7"/>
                <p:cNvSpPr/>
                <p:nvPr/>
              </p:nvSpPr>
              <p:spPr>
                <a:xfrm>
                  <a:off x="7345680" y="4389120"/>
                  <a:ext cx="152400" cy="162560"/>
                </a:xfrm>
                <a:prstGeom prst="ellipse">
                  <a:avLst/>
                </a:prstGeom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n w="0"/>
                    <a:solidFill>
                      <a:schemeClr val="tx1"/>
                    </a:solidFill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endParaRPr>
                </a:p>
              </p:txBody>
            </p:sp>
          </p:grp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0" name="Rectangle 9"/>
                  <p:cNvSpPr/>
                  <p:nvPr/>
                </p:nvSpPr>
                <p:spPr>
                  <a:xfrm>
                    <a:off x="3573352" y="2578813"/>
                    <a:ext cx="656846" cy="402931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acc>
                            <m:accPr>
                              <m:chr m:val="⃗"/>
                              <m:ctrlPr>
                                <a:rPr lang="en-US" altLang="en-US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altLang="en-US" b="0" i="1" smtClean="0">
                                  <a:latin typeface="Cambria Math" panose="02040503050406030204" pitchFamily="18" charset="0"/>
                                </a:rPr>
                                <m:t>𝐹</m:t>
                              </m:r>
                              <m:r>
                                <a:rPr lang="en-US" altLang="en-US" b="0" i="1" baseline="-25000" smtClean="0">
                                  <a:latin typeface="Cambria Math" panose="02040503050406030204" pitchFamily="18" charset="0"/>
                                </a:rPr>
                                <m:t>𝑝𝑢𝑙𝑙</m:t>
                              </m:r>
                            </m:e>
                          </m:acc>
                        </m:oMath>
                      </m:oMathPara>
                    </a14:m>
                    <a:endParaRPr lang="en-US" dirty="0"/>
                  </a:p>
                </p:txBody>
              </p:sp>
            </mc:Choice>
            <mc:Fallback xmlns="">
              <p:sp>
                <p:nvSpPr>
                  <p:cNvPr id="10" name="Rectangle 9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3573352" y="2578813"/>
                    <a:ext cx="656846" cy="402931"/>
                  </a:xfrm>
                  <a:prstGeom prst="rect">
                    <a:avLst/>
                  </a:prstGeom>
                  <a:blipFill rotWithShape="0">
                    <a:blip r:embed="rId5"/>
                    <a:stretch>
                      <a:fillRect b="-10606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1" name="Rectangle 10"/>
                  <p:cNvSpPr/>
                  <p:nvPr/>
                </p:nvSpPr>
                <p:spPr>
                  <a:xfrm>
                    <a:off x="3653827" y="4038016"/>
                    <a:ext cx="414216" cy="369332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acc>
                            <m:accPr>
                              <m:chr m:val="⃗"/>
                              <m:ctrlPr>
                                <a:rPr lang="en-US" altLang="en-US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altLang="en-US" b="0" i="1" smtClean="0">
                                  <a:latin typeface="Cambria Math" panose="02040503050406030204" pitchFamily="18" charset="0"/>
                                </a:rPr>
                                <m:t>𝑤</m:t>
                              </m:r>
                            </m:e>
                          </m:acc>
                        </m:oMath>
                      </m:oMathPara>
                    </a14:m>
                    <a:endParaRPr lang="en-US" dirty="0"/>
                  </a:p>
                </p:txBody>
              </p:sp>
            </mc:Choice>
            <mc:Fallback xmlns="">
              <p:sp>
                <p:nvSpPr>
                  <p:cNvPr id="11" name="Rectangle 10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3653827" y="4038016"/>
                    <a:ext cx="414216" cy="369332"/>
                  </a:xfrm>
                  <a:prstGeom prst="rect">
                    <a:avLst/>
                  </a:prstGeom>
                  <a:blipFill rotWithShape="0">
                    <a:blip r:embed="rId6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sp>
          <p:nvSpPr>
            <p:cNvPr id="12" name="Rectangle 11"/>
            <p:cNvSpPr/>
            <p:nvPr/>
          </p:nvSpPr>
          <p:spPr>
            <a:xfrm>
              <a:off x="1703096" y="2426413"/>
              <a:ext cx="3585277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b="1" i="0" dirty="0">
                  <a:solidFill>
                    <a:srgbClr val="252525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Step 1 : Draw a free body diagram</a:t>
              </a:r>
            </a:p>
          </p:txBody>
        </p:sp>
        <p:pic>
          <p:nvPicPr>
            <p:cNvPr id="15" name="Picture 2" descr="http://www.masteringphysicssolutions.net/wp-content/uploads/2013/09/MP_Ch3_Q6_1.jpeg"/>
            <p:cNvPicPr>
              <a:picLocks noChangeAspect="1" noChangeArrowheads="1"/>
            </p:cNvPicPr>
            <p:nvPr/>
          </p:nvPicPr>
          <p:blipFill rotWithShape="1"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9987" b="70294"/>
            <a:stretch/>
          </p:blipFill>
          <p:spPr bwMode="auto">
            <a:xfrm>
              <a:off x="1337440" y="3320791"/>
              <a:ext cx="1282936" cy="103895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21" name="Group 20"/>
          <p:cNvGrpSpPr/>
          <p:nvPr/>
        </p:nvGrpSpPr>
        <p:grpSpPr>
          <a:xfrm>
            <a:off x="4099441" y="4667071"/>
            <a:ext cx="3450945" cy="1972783"/>
            <a:chOff x="5114471" y="4643919"/>
            <a:chExt cx="3450945" cy="1972783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7" name="Rectangle 16"/>
                <p:cNvSpPr/>
                <p:nvPr/>
              </p:nvSpPr>
              <p:spPr>
                <a:xfrm>
                  <a:off x="5363432" y="4643919"/>
                  <a:ext cx="2406428" cy="402931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en-US" b="1" i="0" dirty="0">
                      <a:solidFill>
                        <a:srgbClr val="252525"/>
                      </a:solidFill>
                      <a:effectLst/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Step 3 : Set </a:t>
                  </a:r>
                  <a14:m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en-US" altLang="en-US" b="1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altLang="en-US" b="1" i="1" smtClean="0">
                              <a:latin typeface="Cambria Math" panose="02040503050406030204" pitchFamily="18" charset="0"/>
                            </a:rPr>
                            <m:t>𝑭</m:t>
                          </m:r>
                          <m:r>
                            <a:rPr lang="en-US" altLang="en-US" b="1" i="1" baseline="-25000" smtClean="0">
                              <a:latin typeface="Cambria Math" panose="02040503050406030204" pitchFamily="18" charset="0"/>
                            </a:rPr>
                            <m:t>𝒏𝒆𝒕</m:t>
                          </m:r>
                        </m:e>
                      </m:acc>
                      <m:r>
                        <a:rPr lang="en-US" altLang="en-US" b="1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altLang="en-US" b="1" i="1" smtClean="0">
                          <a:latin typeface="Cambria Math" panose="02040503050406030204" pitchFamily="18" charset="0"/>
                        </a:rPr>
                        <m:t>𝒎</m:t>
                      </m:r>
                      <m:acc>
                        <m:accPr>
                          <m:chr m:val="⃗"/>
                          <m:ctrlPr>
                            <a:rPr lang="en-US" b="1" i="1" dirty="0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accPr>
                        <m:e>
                          <m:r>
                            <a:rPr lang="en-US" b="1" i="1" dirty="0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𝒂</m:t>
                          </m:r>
                        </m:e>
                      </m:acc>
                    </m:oMath>
                  </a14:m>
                  <a:endParaRPr lang="en-US" b="1" i="0" dirty="0">
                    <a:solidFill>
                      <a:srgbClr val="252525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mc:Choice>
          <mc:Fallback xmlns="">
            <p:sp>
              <p:nvSpPr>
                <p:cNvPr id="17" name="Rectangle 16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363432" y="4643919"/>
                  <a:ext cx="2406428" cy="402931"/>
                </a:xfrm>
                <a:prstGeom prst="rect">
                  <a:avLst/>
                </a:prstGeom>
                <a:blipFill>
                  <a:blip r:embed="rId8"/>
                  <a:stretch>
                    <a:fillRect l="-2025" b="-24242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8" name="Rectangle 17"/>
                <p:cNvSpPr/>
                <p:nvPr/>
              </p:nvSpPr>
              <p:spPr>
                <a:xfrm>
                  <a:off x="5114471" y="5234977"/>
                  <a:ext cx="3450945" cy="1381725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>
                    <a:spcAft>
                      <a:spcPts val="1200"/>
                    </a:spcAft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altLang="en-US" sz="2400" b="0" i="1" smtClean="0">
                            <a:latin typeface="Cambria Math" panose="02040503050406030204" pitchFamily="18" charset="0"/>
                          </a:rPr>
                          <m:t>50 </m:t>
                        </m:r>
                        <m:r>
                          <a:rPr lang="en-US" altLang="en-US" sz="2400" b="0" i="1" smtClean="0">
                            <a:latin typeface="Cambria Math" panose="02040503050406030204" pitchFamily="18" charset="0"/>
                          </a:rPr>
                          <m:t>𝑁</m:t>
                        </m:r>
                        <m:r>
                          <a:rPr lang="en-US" altLang="en-US" sz="2400" b="0" i="1" smtClean="0">
                            <a:latin typeface="Cambria Math" panose="02040503050406030204" pitchFamily="18" charset="0"/>
                          </a:rPr>
                          <m:t>=</m:t>
                        </m:r>
                        <m:d>
                          <m:dPr>
                            <m:ctrlPr>
                              <a:rPr lang="en-US" alt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altLang="en-US" sz="2400" b="0" i="1" smtClean="0">
                                <a:latin typeface="Cambria Math" panose="02040503050406030204" pitchFamily="18" charset="0"/>
                              </a:rPr>
                              <m:t>10 </m:t>
                            </m:r>
                            <m:r>
                              <a:rPr lang="en-US" altLang="en-US" sz="2400" b="0" i="1" smtClean="0">
                                <a:latin typeface="Cambria Math" panose="02040503050406030204" pitchFamily="18" charset="0"/>
                              </a:rPr>
                              <m:t>𝑘𝑔</m:t>
                            </m:r>
                          </m:e>
                        </m:d>
                        <m:r>
                          <a:rPr lang="en-US" altLang="en-US" sz="2400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</m:oMath>
                    </m:oMathPara>
                  </a14:m>
                  <a:endParaRPr lang="en-US" sz="2400" dirty="0"/>
                </a:p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alt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⇒</m:t>
                        </m:r>
                        <m:r>
                          <a:rPr lang="en-US" alt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 </m:t>
                        </m:r>
                        <m:r>
                          <a:rPr lang="en-US" sz="2400" b="0" i="1" dirty="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𝑎</m:t>
                        </m:r>
                        <m:r>
                          <a:rPr lang="en-US" altLang="en-US" sz="2400" b="0" i="1" smtClean="0">
                            <a:latin typeface="Cambria Math" panose="02040503050406030204" pitchFamily="18" charset="0"/>
                          </a:rPr>
                          <m:t>=</m:t>
                        </m:r>
                        <m:f>
                          <m:fPr>
                            <m:ctrlPr>
                              <a:rPr lang="en-US" alt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altLang="en-US" sz="2400" b="0" i="1" smtClean="0">
                                <a:latin typeface="Cambria Math" panose="02040503050406030204" pitchFamily="18" charset="0"/>
                              </a:rPr>
                              <m:t>50 </m:t>
                            </m:r>
                            <m:r>
                              <a:rPr lang="en-US" altLang="en-US" sz="2400" b="0" i="1" smtClean="0">
                                <a:latin typeface="Cambria Math" panose="02040503050406030204" pitchFamily="18" charset="0"/>
                              </a:rPr>
                              <m:t>𝑁</m:t>
                            </m:r>
                          </m:num>
                          <m:den>
                            <m:r>
                              <a:rPr lang="en-US" altLang="en-US" sz="2400" b="0" i="1" smtClean="0">
                                <a:latin typeface="Cambria Math" panose="02040503050406030204" pitchFamily="18" charset="0"/>
                              </a:rPr>
                              <m:t>10 </m:t>
                            </m:r>
                            <m:r>
                              <a:rPr lang="en-US" altLang="en-US" sz="2400" b="0" i="1" smtClean="0">
                                <a:latin typeface="Cambria Math" panose="02040503050406030204" pitchFamily="18" charset="0"/>
                              </a:rPr>
                              <m:t>𝑘𝑔</m:t>
                            </m:r>
                          </m:den>
                        </m:f>
                        <m:r>
                          <a:rPr lang="en-US" altLang="en-US" sz="2400" b="0" i="1" smtClean="0"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en-US" altLang="en-US" sz="2400" b="1" i="0" smtClean="0">
                            <a:latin typeface="Cambria Math" panose="02040503050406030204" pitchFamily="18" charset="0"/>
                          </a:rPr>
                          <m:t>𝟓</m:t>
                        </m:r>
                        <m:r>
                          <a:rPr lang="en-US" altLang="en-US" sz="2400" b="1" i="0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altLang="en-US" sz="2400" b="1" i="0" smtClean="0">
                            <a:latin typeface="Cambria Math" panose="02040503050406030204" pitchFamily="18" charset="0"/>
                          </a:rPr>
                          <m:t>𝐦</m:t>
                        </m:r>
                        <m:r>
                          <a:rPr lang="en-US" altLang="en-US" sz="2400" b="1" i="0" smtClean="0">
                            <a:latin typeface="Cambria Math" panose="02040503050406030204" pitchFamily="18" charset="0"/>
                          </a:rPr>
                          <m:t>/</m:t>
                        </m:r>
                        <m:sSup>
                          <m:sSupPr>
                            <m:ctrlPr>
                              <a:rPr lang="en-US" altLang="en-US" sz="2400" b="1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altLang="en-US" sz="2400" b="1" i="0" smtClean="0">
                                <a:latin typeface="Cambria Math" panose="02040503050406030204" pitchFamily="18" charset="0"/>
                              </a:rPr>
                              <m:t>𝐬</m:t>
                            </m:r>
                          </m:e>
                          <m:sup>
                            <m:r>
                              <a:rPr lang="en-US" altLang="en-US" sz="2400" b="1" i="0" smtClean="0">
                                <a:latin typeface="Cambria Math" panose="02040503050406030204" pitchFamily="18" charset="0"/>
                              </a:rPr>
                              <m:t>𝟐</m:t>
                            </m:r>
                          </m:sup>
                        </m:sSup>
                      </m:oMath>
                    </m:oMathPara>
                  </a14:m>
                  <a:endParaRPr lang="en-US" sz="2400" b="1" baseline="30000" dirty="0"/>
                </a:p>
              </p:txBody>
            </p:sp>
          </mc:Choice>
          <mc:Fallback xmlns="">
            <p:sp>
              <p:nvSpPr>
                <p:cNvPr id="18" name="Rectangle 17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114471" y="5234977"/>
                  <a:ext cx="3450945" cy="1381725"/>
                </a:xfrm>
                <a:prstGeom prst="rect">
                  <a:avLst/>
                </a:prstGeom>
                <a:blipFill>
                  <a:blip r:embed="rId9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20" name="Group 19"/>
          <p:cNvGrpSpPr/>
          <p:nvPr/>
        </p:nvGrpSpPr>
        <p:grpSpPr>
          <a:xfrm>
            <a:off x="7497720" y="2017322"/>
            <a:ext cx="4660891" cy="3070937"/>
            <a:chOff x="7497720" y="2017322"/>
            <a:chExt cx="4660891" cy="3070937"/>
          </a:xfrm>
        </p:grpSpPr>
        <p:sp>
          <p:nvSpPr>
            <p:cNvPr id="14" name="Rectangle 13"/>
            <p:cNvSpPr/>
            <p:nvPr/>
          </p:nvSpPr>
          <p:spPr>
            <a:xfrm>
              <a:off x="7497720" y="2426413"/>
              <a:ext cx="3844001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b="1" i="0" dirty="0">
                  <a:solidFill>
                    <a:srgbClr val="252525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Step 2 : Find the vector sum of forces</a:t>
              </a: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6" name="Rectangle 15"/>
                <p:cNvSpPr/>
                <p:nvPr/>
              </p:nvSpPr>
              <p:spPr>
                <a:xfrm>
                  <a:off x="7497720" y="2813534"/>
                  <a:ext cx="4660891" cy="2274725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⃗"/>
                            <m:ctrlPr>
                              <a:rPr lang="en-US" altLang="en-US" sz="240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altLang="en-US" sz="2400" b="0" i="1" smtClean="0">
                                <a:latin typeface="Cambria Math" panose="02040503050406030204" pitchFamily="18" charset="0"/>
                              </a:rPr>
                              <m:t>𝐹</m:t>
                            </m:r>
                            <m:r>
                              <a:rPr lang="en-US" altLang="en-US" sz="2400" b="0" i="1" baseline="-25000" smtClean="0">
                                <a:latin typeface="Cambria Math" panose="02040503050406030204" pitchFamily="18" charset="0"/>
                              </a:rPr>
                              <m:t>𝑛𝑒𝑡</m:t>
                            </m:r>
                          </m:e>
                        </m:acc>
                        <m:r>
                          <a:rPr lang="en-US" altLang="en-US" sz="2400" b="0" i="1" smtClean="0">
                            <a:latin typeface="Cambria Math" panose="02040503050406030204" pitchFamily="18" charset="0"/>
                          </a:rPr>
                          <m:t>=</m:t>
                        </m:r>
                        <m:acc>
                          <m:accPr>
                            <m:chr m:val="⃗"/>
                            <m:ctrlPr>
                              <a:rPr lang="en-US" altLang="en-US" sz="240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altLang="en-US" sz="2400" b="0" i="1" smtClean="0">
                                <a:latin typeface="Cambria Math" panose="02040503050406030204" pitchFamily="18" charset="0"/>
                              </a:rPr>
                              <m:t>𝐹</m:t>
                            </m:r>
                            <m:r>
                              <a:rPr lang="en-US" altLang="en-US" sz="2400" b="0" i="1" baseline="-25000" smtClean="0">
                                <a:latin typeface="Cambria Math" panose="02040503050406030204" pitchFamily="18" charset="0"/>
                              </a:rPr>
                              <m:t>𝑝𝑢𝑙𝑙</m:t>
                            </m:r>
                          </m:e>
                        </m:acc>
                        <m:r>
                          <a:rPr lang="en-US" altLang="en-US" sz="2400" b="0" i="1" smtClean="0">
                            <a:latin typeface="Cambria Math" panose="02040503050406030204" pitchFamily="18" charset="0"/>
                          </a:rPr>
                          <m:t>+</m:t>
                        </m:r>
                        <m:acc>
                          <m:accPr>
                            <m:chr m:val="⃗"/>
                            <m:ctrlPr>
                              <a:rPr lang="en-US" altLang="en-US" sz="240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altLang="en-US" sz="2400" b="0" i="1" smtClean="0">
                                <a:latin typeface="Cambria Math" panose="02040503050406030204" pitchFamily="18" charset="0"/>
                              </a:rPr>
                              <m:t>𝑤</m:t>
                            </m:r>
                          </m:e>
                        </m:acc>
                      </m:oMath>
                    </m:oMathPara>
                  </a14:m>
                  <a:endParaRPr lang="en-US" altLang="en-US" sz="2400" b="0" baseline="-25000" dirty="0"/>
                </a:p>
                <a:p>
                  <a:endParaRPr lang="en-US" altLang="en-US" sz="2400" b="0" baseline="-25000" dirty="0"/>
                </a:p>
                <a:p>
                  <a:r>
                    <a:rPr lang="en-US" altLang="en-US" sz="2400" b="0" dirty="0"/>
                    <a:t>          </a:t>
                  </a:r>
                  <a14:m>
                    <m:oMath xmlns:m="http://schemas.openxmlformats.org/officeDocument/2006/math">
                      <m:r>
                        <a:rPr lang="en-US" altLang="en-US" sz="2400" b="0" i="0" smtClean="0">
                          <a:latin typeface="Cambria Math" panose="02040503050406030204" pitchFamily="18" charset="0"/>
                        </a:rPr>
                        <m:t>          </m:t>
                      </m:r>
                      <m:r>
                        <a:rPr lang="en-US" altLang="en-US" sz="2400" b="0" i="1" smtClean="0">
                          <a:latin typeface="Cambria Math" panose="02040503050406030204" pitchFamily="18" charset="0"/>
                        </a:rPr>
                        <m:t>=148 </m:t>
                      </m:r>
                      <m:r>
                        <a:rPr lang="en-US" altLang="en-US" sz="2400" b="0" i="1" smtClean="0">
                          <a:latin typeface="Cambria Math" panose="02040503050406030204" pitchFamily="18" charset="0"/>
                        </a:rPr>
                        <m:t>𝑁</m:t>
                      </m:r>
                      <m:r>
                        <a:rPr lang="en-US" altLang="en-US" sz="2400" b="0" i="1" smtClean="0">
                          <a:latin typeface="Cambria Math" panose="02040503050406030204" pitchFamily="18" charset="0"/>
                        </a:rPr>
                        <m:t> −</m:t>
                      </m:r>
                      <m:d>
                        <m:dPr>
                          <m:ctrlPr>
                            <a:rPr lang="en-US" altLang="en-US" sz="2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altLang="en-US" sz="2400" b="0" i="1" smtClean="0">
                              <a:latin typeface="Cambria Math" panose="02040503050406030204" pitchFamily="18" charset="0"/>
                            </a:rPr>
                            <m:t>10</m:t>
                          </m:r>
                        </m:e>
                      </m:d>
                      <m:r>
                        <a:rPr lang="en-US" altLang="en-US" sz="2400" b="0" i="1" smtClean="0">
                          <a:latin typeface="Cambria Math" panose="02040503050406030204" pitchFamily="18" charset="0"/>
                        </a:rPr>
                        <m:t>(9.8) </m:t>
                      </m:r>
                      <m:r>
                        <a:rPr lang="en-US" altLang="en-US" sz="2400" b="0" i="1" smtClean="0">
                          <a:latin typeface="Cambria Math" panose="02040503050406030204" pitchFamily="18" charset="0"/>
                        </a:rPr>
                        <m:t>𝑁</m:t>
                      </m:r>
                    </m:oMath>
                  </a14:m>
                  <a:endParaRPr lang="en-US" altLang="en-US" sz="2400" b="0" dirty="0"/>
                </a:p>
                <a:p>
                  <a:r>
                    <a:rPr lang="en-US" altLang="en-US" sz="2400" dirty="0" smtClean="0"/>
                    <a:t>	      </a:t>
                  </a:r>
                  <a14:m>
                    <m:oMath xmlns:m="http://schemas.openxmlformats.org/officeDocument/2006/math">
                      <m:r>
                        <a:rPr lang="en-US" altLang="en-US" sz="240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altLang="en-US" sz="2400" i="1">
                          <a:latin typeface="Cambria Math" panose="02040503050406030204" pitchFamily="18" charset="0"/>
                        </a:rPr>
                        <m:t>=148 </m:t>
                      </m:r>
                      <m:r>
                        <a:rPr lang="en-US" altLang="en-US" sz="2400" i="1">
                          <a:latin typeface="Cambria Math" panose="02040503050406030204" pitchFamily="18" charset="0"/>
                        </a:rPr>
                        <m:t>𝑁</m:t>
                      </m:r>
                      <m:r>
                        <a:rPr lang="en-US" altLang="en-US" sz="2400" i="1">
                          <a:latin typeface="Cambria Math" panose="02040503050406030204" pitchFamily="18" charset="0"/>
                        </a:rPr>
                        <m:t> −98</m:t>
                      </m:r>
                      <m:r>
                        <a:rPr lang="en-US" altLang="en-US" sz="2400" i="1">
                          <a:latin typeface="Cambria Math" panose="02040503050406030204" pitchFamily="18" charset="0"/>
                        </a:rPr>
                        <m:t>𝑁</m:t>
                      </m:r>
                    </m:oMath>
                  </a14:m>
                  <a:endParaRPr lang="en-US" altLang="en-US" sz="2400" b="0" dirty="0" smtClean="0"/>
                </a:p>
                <a:p>
                  <a:endParaRPr lang="en-US" altLang="en-US" sz="2400" b="0" dirty="0"/>
                </a:p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⃗"/>
                            <m:ctrlPr>
                              <a:rPr lang="en-US" altLang="en-US" sz="2400" b="1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altLang="en-US" sz="2400" b="1" i="1" smtClean="0">
                                <a:latin typeface="Cambria Math" panose="02040503050406030204" pitchFamily="18" charset="0"/>
                              </a:rPr>
                              <m:t>𝑭</m:t>
                            </m:r>
                            <m:r>
                              <a:rPr lang="en-US" altLang="en-US" sz="2400" b="1" i="1" baseline="-25000" smtClean="0">
                                <a:latin typeface="Cambria Math" panose="02040503050406030204" pitchFamily="18" charset="0"/>
                              </a:rPr>
                              <m:t>𝒏𝒆𝒕</m:t>
                            </m:r>
                          </m:e>
                        </m:acc>
                        <m:r>
                          <a:rPr lang="en-US" altLang="en-US" sz="2400" b="1" i="1" baseline="-25000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altLang="en-US" sz="2400" b="1" i="1" smtClean="0"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en-US" altLang="en-US" sz="2400" b="1" i="1" smtClean="0">
                            <a:latin typeface="Cambria Math" panose="02040503050406030204" pitchFamily="18" charset="0"/>
                          </a:rPr>
                          <m:t>𝟓𝟎</m:t>
                        </m:r>
                        <m:r>
                          <a:rPr lang="en-US" altLang="en-US" sz="2400" b="1" i="1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altLang="en-US" sz="2400" b="1" i="1" smtClean="0">
                            <a:latin typeface="Cambria Math" panose="02040503050406030204" pitchFamily="18" charset="0"/>
                          </a:rPr>
                          <m:t>𝑵</m:t>
                        </m:r>
                      </m:oMath>
                    </m:oMathPara>
                  </a14:m>
                  <a:endParaRPr lang="en-US" sz="2400" b="1" dirty="0"/>
                </a:p>
              </p:txBody>
            </p:sp>
          </mc:Choice>
          <mc:Fallback xmlns="">
            <p:sp>
              <p:nvSpPr>
                <p:cNvPr id="16" name="Rectangle 15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497720" y="2813534"/>
                  <a:ext cx="4660891" cy="2274725"/>
                </a:xfrm>
                <a:prstGeom prst="rect">
                  <a:avLst/>
                </a:prstGeom>
                <a:blipFill>
                  <a:blip r:embed="rId10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9" name="Rectangle 18"/>
                <p:cNvSpPr/>
                <p:nvPr/>
              </p:nvSpPr>
              <p:spPr>
                <a:xfrm>
                  <a:off x="9113828" y="2017322"/>
                  <a:ext cx="2239972" cy="410369"/>
                </a:xfrm>
                <a:prstGeom prst="rect">
                  <a:avLst/>
                </a:prstGeom>
                <a:ln>
                  <a:solidFill>
                    <a:schemeClr val="bg1">
                      <a:lumMod val="50000"/>
                    </a:schemeClr>
                  </a:solidFill>
                  <a:prstDash val="dash"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en-US" altLang="en-US" dirty="0">
                      <a:solidFill>
                        <a:schemeClr val="bg1">
                          <a:lumMod val="50000"/>
                        </a:schemeClr>
                      </a:solidFill>
                    </a:rPr>
                    <a:t>Remember </a:t>
                  </a:r>
                  <a14:m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en-US" altLang="en-US" i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altLang="en-US" b="0" i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|</m:t>
                          </m:r>
                          <m:r>
                            <a:rPr lang="en-US" altLang="en-US" b="0" i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𝑤</m:t>
                          </m:r>
                        </m:e>
                      </m:acc>
                      <m:r>
                        <a:rPr lang="en-US" altLang="en-US" b="0" i="1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|=</m:t>
                      </m:r>
                      <m:r>
                        <a:rPr lang="en-US" altLang="en-US" b="0" i="1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𝑚𝑔</m:t>
                      </m:r>
                    </m:oMath>
                  </a14:m>
                  <a:endParaRPr lang="en-US" dirty="0">
                    <a:solidFill>
                      <a:schemeClr val="bg1">
                        <a:lumMod val="50000"/>
                      </a:schemeClr>
                    </a:solidFill>
                  </a:endParaRPr>
                </a:p>
              </p:txBody>
            </p:sp>
          </mc:Choice>
          <mc:Fallback xmlns="">
            <p:sp>
              <p:nvSpPr>
                <p:cNvPr id="19" name="Rectangle 18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113828" y="2017322"/>
                  <a:ext cx="2239972" cy="410369"/>
                </a:xfrm>
                <a:prstGeom prst="rect">
                  <a:avLst/>
                </a:prstGeom>
                <a:blipFill>
                  <a:blip r:embed="rId11"/>
                  <a:stretch>
                    <a:fillRect l="-1892" b="-21739"/>
                  </a:stretch>
                </a:blipFill>
                <a:ln>
                  <a:solidFill>
                    <a:schemeClr val="bg1">
                      <a:lumMod val="50000"/>
                    </a:schemeClr>
                  </a:solidFill>
                  <a:prstDash val="dash"/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10484068" y="6356350"/>
            <a:ext cx="869731" cy="343995"/>
          </a:xfrm>
        </p:spPr>
        <p:txBody>
          <a:bodyPr/>
          <a:lstStyle/>
          <a:p>
            <a:fld id="{3D3D750B-877A-453A-B879-AC308A4AB16F}" type="slidenum">
              <a:rPr lang="en-US" smtClean="0"/>
              <a:t>14</a:t>
            </a:fld>
            <a:endParaRPr 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8325003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extLst mod="1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803" name="Group 11"/>
          <p:cNvGrpSpPr>
            <a:grpSpLocks/>
          </p:cNvGrpSpPr>
          <p:nvPr/>
        </p:nvGrpSpPr>
        <p:grpSpPr bwMode="auto">
          <a:xfrm>
            <a:off x="497582" y="1284242"/>
            <a:ext cx="3064350" cy="4951373"/>
            <a:chOff x="288" y="576"/>
            <a:chExt cx="2793" cy="4512"/>
          </a:xfrm>
        </p:grpSpPr>
        <p:pic>
          <p:nvPicPr>
            <p:cNvPr id="33801" name="Picture 9" descr="05_17FigureA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4080"/>
            <a:stretch>
              <a:fillRect/>
            </a:stretch>
          </p:blipFill>
          <p:spPr bwMode="auto">
            <a:xfrm>
              <a:off x="288" y="576"/>
              <a:ext cx="2793" cy="230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3802" name="Picture 10" descr="05_17FigureB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4222"/>
            <a:stretch>
              <a:fillRect/>
            </a:stretch>
          </p:blipFill>
          <p:spPr bwMode="auto">
            <a:xfrm>
              <a:off x="288" y="3024"/>
              <a:ext cx="2517" cy="206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33808" name="Group 16"/>
          <p:cNvGrpSpPr>
            <a:grpSpLocks/>
          </p:cNvGrpSpPr>
          <p:nvPr/>
        </p:nvGrpSpPr>
        <p:grpSpPr bwMode="auto">
          <a:xfrm>
            <a:off x="7507735" y="466074"/>
            <a:ext cx="4345944" cy="5870669"/>
            <a:chOff x="3075" y="576"/>
            <a:chExt cx="2685" cy="3627"/>
          </a:xfrm>
        </p:grpSpPr>
        <p:pic>
          <p:nvPicPr>
            <p:cNvPr id="33804" name="Picture 12" descr="05_18FigureA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5586"/>
            <a:stretch>
              <a:fillRect/>
            </a:stretch>
          </p:blipFill>
          <p:spPr bwMode="auto">
            <a:xfrm>
              <a:off x="3075" y="576"/>
              <a:ext cx="2645" cy="96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3805" name="Picture 13" descr="05_18FigureB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7121"/>
            <a:stretch>
              <a:fillRect/>
            </a:stretch>
          </p:blipFill>
          <p:spPr bwMode="auto">
            <a:xfrm>
              <a:off x="3075" y="1651"/>
              <a:ext cx="2685" cy="96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3806" name="Picture 14" descr="05_18FigureC"/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4535"/>
            <a:stretch>
              <a:fillRect/>
            </a:stretch>
          </p:blipFill>
          <p:spPr bwMode="auto">
            <a:xfrm>
              <a:off x="3075" y="2688"/>
              <a:ext cx="2380" cy="15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2" name="Rectangle 11"/>
          <p:cNvSpPr>
            <a:spLocks/>
          </p:cNvSpPr>
          <p:nvPr/>
        </p:nvSpPr>
        <p:spPr bwMode="auto">
          <a:xfrm>
            <a:off x="497582" y="330386"/>
            <a:ext cx="7130821" cy="5943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63500" dir="2700000" algn="ctr" rotWithShape="0">
                    <a:schemeClr val="bg2">
                      <a:alpha val="70000"/>
                    </a:scheme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algn="l"/>
            <a:r>
              <a:rPr lang="en-US" altLang="en-US" sz="2700" b="1" dirty="0">
                <a:latin typeface="Arial" panose="020B0604020202020204" pitchFamily="34" charset="0"/>
              </a:rPr>
              <a:t>Static friction (when object is not moving</a:t>
            </a:r>
            <a:r>
              <a:rPr lang="en-US" altLang="en-US" sz="2700" b="1" dirty="0" smtClean="0">
                <a:latin typeface="Arial" panose="020B0604020202020204" pitchFamily="34" charset="0"/>
              </a:rPr>
              <a:t>)</a:t>
            </a:r>
          </a:p>
          <a:p>
            <a:pPr algn="ctr"/>
            <a:r>
              <a:rPr lang="en-US" altLang="en-US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</a:rPr>
              <a:t>(</a:t>
            </a:r>
            <a:r>
              <a:rPr lang="en-US" altLang="en-US" dirty="0" err="1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</a:rPr>
              <a:t>OpenStax</a:t>
            </a:r>
            <a:r>
              <a:rPr lang="en-US" altLang="en-US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</a:rPr>
              <a:t> Chapter 5.1)</a:t>
            </a:r>
            <a:endParaRPr lang="en-US" altLang="en-US" sz="2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D750B-877A-453A-B879-AC308A4AB16F}" type="slidenum">
              <a:rPr lang="en-US" smtClean="0"/>
              <a:t>15</a:t>
            </a:fld>
            <a:endParaRPr lang="en-US"/>
          </a:p>
        </p:txBody>
      </p:sp>
      <p:grpSp>
        <p:nvGrpSpPr>
          <p:cNvPr id="4" name="Group 3"/>
          <p:cNvGrpSpPr/>
          <p:nvPr/>
        </p:nvGrpSpPr>
        <p:grpSpPr>
          <a:xfrm>
            <a:off x="3937156" y="4373990"/>
            <a:ext cx="3465051" cy="1631259"/>
            <a:chOff x="3937156" y="4373990"/>
            <a:chExt cx="3465051" cy="1631259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3798" name="Rectangle 6"/>
                <p:cNvSpPr>
                  <a:spLocks/>
                </p:cNvSpPr>
                <p:nvPr/>
              </p:nvSpPr>
              <p:spPr bwMode="auto">
                <a:xfrm>
                  <a:off x="4438025" y="4373990"/>
                  <a:ext cx="1803342" cy="52814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lIns="0" tIns="0" rIns="0" bIns="0" anchor="ctr"/>
                <a:lstStyle/>
                <a:p>
                  <a:pPr algn="l"/>
                  <a14:m>
                    <m:oMath xmlns:m="http://schemas.openxmlformats.org/officeDocument/2006/math">
                      <m:r>
                        <a:rPr lang="en-US" altLang="en-US" sz="2400" b="1" i="1" dirty="0" smtClean="0">
                          <a:latin typeface="Cambria Math" panose="02040503050406030204" pitchFamily="18" charset="0"/>
                        </a:rPr>
                        <m:t>𝑭</m:t>
                      </m:r>
                      <m:r>
                        <a:rPr lang="en-US" altLang="en-US" sz="2400" b="1" i="1" baseline="-6000" dirty="0" err="1" smtClean="0">
                          <a:latin typeface="Cambria Math" panose="02040503050406030204" pitchFamily="18" charset="0"/>
                        </a:rPr>
                        <m:t>𝒔</m:t>
                      </m:r>
                      <m:r>
                        <a:rPr lang="en-US" altLang="en-US" sz="2400" b="1" i="1" baseline="-6000" dirty="0" err="1" smtClean="0"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en-US" altLang="en-US" sz="2400" b="1" i="1" baseline="-6000" dirty="0" err="1" smtClean="0">
                          <a:latin typeface="Cambria Math" panose="02040503050406030204" pitchFamily="18" charset="0"/>
                        </a:rPr>
                        <m:t>𝒎𝒂𝒙</m:t>
                      </m:r>
                    </m:oMath>
                  </a14:m>
                  <a:r>
                    <a:rPr lang="en-US" altLang="en-US" sz="2400" b="1" dirty="0">
                      <a:latin typeface="Arial" panose="020B0604020202020204" pitchFamily="34" charset="0"/>
                    </a:rPr>
                    <a:t> =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en-US" altLang="en-US" sz="2400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en-US" sz="2400" b="1" i="0" smtClean="0">
                              <a:latin typeface="Cambria Math" panose="02040503050406030204" pitchFamily="18" charset="0"/>
                            </a:rPr>
                            <m:t>𝛍</m:t>
                          </m:r>
                        </m:e>
                        <m:sub>
                          <m:r>
                            <a:rPr lang="en-US" altLang="en-US" sz="2400" b="1" i="0" smtClean="0">
                              <a:latin typeface="Cambria Math" panose="02040503050406030204" pitchFamily="18" charset="0"/>
                            </a:rPr>
                            <m:t>𝐬</m:t>
                          </m:r>
                        </m:sub>
                      </m:sSub>
                    </m:oMath>
                  </a14:m>
                  <a:r>
                    <a:rPr lang="en-US" altLang="en-US" sz="2400" b="1" i="1" dirty="0">
                      <a:latin typeface="Arial" panose="020B0604020202020204" pitchFamily="34" charset="0"/>
                    </a:rPr>
                    <a:t>n</a:t>
                  </a:r>
                </a:p>
              </p:txBody>
            </p:sp>
          </mc:Choice>
          <mc:Fallback xmlns="">
            <p:sp>
              <p:nvSpPr>
                <p:cNvPr id="33798" name="Rectangle 6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4438025" y="4373990"/>
                  <a:ext cx="1803342" cy="528146"/>
                </a:xfrm>
                <a:prstGeom prst="rect">
                  <a:avLst/>
                </a:prstGeom>
                <a:blipFill>
                  <a:blip r:embed="rId11"/>
                  <a:stretch>
                    <a:fillRect l="-5743" t="-2326" r="-2703" b="-20930"/>
                  </a:stretch>
                </a:blipFill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" name="Rectangle 1"/>
                <p:cNvSpPr/>
                <p:nvPr/>
              </p:nvSpPr>
              <p:spPr>
                <a:xfrm>
                  <a:off x="3937156" y="4915716"/>
                  <a:ext cx="3465051" cy="400110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14:m>
                    <m:oMath xmlns:m="http://schemas.openxmlformats.org/officeDocument/2006/math">
                      <m:r>
                        <a:rPr lang="en-US" sz="2000" i="1" smtClean="0">
                          <a:solidFill>
                            <a:srgbClr val="252525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𝜇</m:t>
                      </m:r>
                      <m:r>
                        <a:rPr lang="en-US" sz="2000" b="0" i="1" baseline="-25000" smtClean="0">
                          <a:solidFill>
                            <a:srgbClr val="252525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𝑠</m:t>
                      </m:r>
                    </m:oMath>
                  </a14:m>
                  <a:r>
                    <a:rPr lang="en-US" sz="2000" dirty="0">
                      <a:solidFill>
                        <a:srgbClr val="252525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- Coefficient of static friction</a:t>
                  </a:r>
                  <a:endParaRPr lang="en-US" sz="2000" dirty="0"/>
                </a:p>
              </p:txBody>
            </p:sp>
          </mc:Choice>
          <mc:Fallback xmlns="">
            <p:sp>
              <p:nvSpPr>
                <p:cNvPr id="2" name="Rectangle 1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937156" y="4915716"/>
                  <a:ext cx="3465051" cy="400110"/>
                </a:xfrm>
                <a:prstGeom prst="rect">
                  <a:avLst/>
                </a:prstGeom>
                <a:blipFill>
                  <a:blip r:embed="rId12"/>
                  <a:stretch>
                    <a:fillRect t="-9091" r="-1232" b="-24242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3" name="Rectangle 6"/>
            <p:cNvSpPr>
              <a:spLocks/>
            </p:cNvSpPr>
            <p:nvPr/>
          </p:nvSpPr>
          <p:spPr bwMode="auto">
            <a:xfrm>
              <a:off x="4218232" y="5386072"/>
              <a:ext cx="2902898" cy="619177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 anchor="ctr"/>
            <a:lstStyle/>
            <a:p>
              <a:pPr algn="ctr"/>
              <a:r>
                <a:rPr lang="en-US" altLang="en-US" dirty="0"/>
                <a:t>Friction depends on </a:t>
              </a:r>
              <a:r>
                <a:rPr lang="en-US" altLang="en-US" i="1" dirty="0"/>
                <a:t>normal</a:t>
              </a:r>
              <a:r>
                <a:rPr lang="en-US" altLang="en-US" dirty="0"/>
                <a:t> force (not weight)</a:t>
              </a: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3235314" y="6175235"/>
                <a:ext cx="4630056" cy="369332"/>
              </a:xfrm>
              <a:prstGeom prst="rect">
                <a:avLst/>
              </a:prstGeom>
              <a:noFill/>
              <a:ln>
                <a:solidFill>
                  <a:schemeClr val="accent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𝐹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</m:sSub>
                  </m:oMath>
                </a14:m>
                <a:r>
                  <a:rPr lang="en-US" dirty="0" smtClean="0"/>
                  <a:t> can be less than max. value (but not more)</a:t>
                </a:r>
                <a:endParaRPr lang="en-US" dirty="0"/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35314" y="6175235"/>
                <a:ext cx="4630056" cy="369332"/>
              </a:xfrm>
              <a:prstGeom prst="rect">
                <a:avLst/>
              </a:prstGeom>
              <a:blipFill>
                <a:blip r:embed="rId13"/>
                <a:stretch>
                  <a:fillRect t="-7937" b="-22222"/>
                </a:stretch>
              </a:blipFill>
              <a:ln>
                <a:solidFill>
                  <a:schemeClr val="accent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custDataLst>
      <p:tags r:id="rId1"/>
    </p:custDataLst>
    <p:extLst>
      <p:ext uri="{BB962C8B-B14F-4D97-AF65-F5344CB8AC3E}">
        <p14:creationId xmlns:p14="http://schemas.microsoft.com/office/powerpoint/2010/main" val="26433798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  <p:extLst mod="1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4820" name="Rectangle 4"/>
              <p:cNvSpPr>
                <a:spLocks/>
              </p:cNvSpPr>
              <p:nvPr/>
            </p:nvSpPr>
            <p:spPr bwMode="auto">
              <a:xfrm>
                <a:off x="5364480" y="5073636"/>
                <a:ext cx="2377440" cy="54864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 anchor="ctr"/>
              <a:lstStyle/>
              <a:p>
                <a:pPr algn="l"/>
                <a14:m>
                  <m:oMath xmlns:m="http://schemas.openxmlformats.org/officeDocument/2006/math">
                    <m:sSub>
                      <m:sSubPr>
                        <m:ctrlPr>
                          <a:rPr lang="en-US" altLang="en-US" sz="234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en-US" sz="2340" b="0" i="1" smtClean="0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US" altLang="en-US" sz="2340" b="0" i="1" smtClean="0">
                            <a:latin typeface="Cambria Math" panose="02040503050406030204" pitchFamily="18" charset="0"/>
                          </a:rPr>
                          <m:t>𝑘</m:t>
                        </m:r>
                      </m:sub>
                    </m:sSub>
                  </m:oMath>
                </a14:m>
                <a:r>
                  <a:rPr lang="en-US" altLang="en-US" sz="2340" dirty="0">
                    <a:latin typeface="Arial" panose="020B0604020202020204" pitchFamily="34" charset="0"/>
                  </a:rPr>
                  <a:t> =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en-US" sz="234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en-US" sz="2340" b="0" i="1" smtClean="0">
                            <a:latin typeface="Cambria Math" panose="02040503050406030204" pitchFamily="18" charset="0"/>
                          </a:rPr>
                          <m:t>𝜇</m:t>
                        </m:r>
                      </m:e>
                      <m:sub>
                        <m:r>
                          <a:rPr lang="en-US" altLang="en-US" sz="2340" b="0" i="1" smtClean="0">
                            <a:latin typeface="Cambria Math" panose="02040503050406030204" pitchFamily="18" charset="0"/>
                          </a:rPr>
                          <m:t>𝑘</m:t>
                        </m:r>
                      </m:sub>
                    </m:sSub>
                  </m:oMath>
                </a14:m>
                <a:r>
                  <a:rPr lang="en-US" altLang="en-US" sz="2340" i="1" dirty="0">
                    <a:latin typeface="Arial" panose="020B0604020202020204" pitchFamily="34" charset="0"/>
                  </a:rPr>
                  <a:t>n</a:t>
                </a:r>
              </a:p>
            </p:txBody>
          </p:sp>
        </mc:Choice>
        <mc:Fallback xmlns="">
          <p:sp>
            <p:nvSpPr>
              <p:cNvPr id="34820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364480" y="5073636"/>
                <a:ext cx="2377440" cy="548640"/>
              </a:xfrm>
              <a:prstGeom prst="rect">
                <a:avLst/>
              </a:prstGeom>
              <a:blipFill>
                <a:blip r:embed="rId5"/>
                <a:stretch>
                  <a:fillRect l="-5641" b="-15556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4823" name="Picture 7" descr="05_19Figure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760"/>
          <a:stretch>
            <a:fillRect/>
          </a:stretch>
        </p:blipFill>
        <p:spPr bwMode="auto">
          <a:xfrm>
            <a:off x="1341661" y="1477438"/>
            <a:ext cx="9129899" cy="35079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5"/>
          <p:cNvSpPr>
            <a:spLocks/>
          </p:cNvSpPr>
          <p:nvPr/>
        </p:nvSpPr>
        <p:spPr bwMode="auto">
          <a:xfrm>
            <a:off x="835732" y="422168"/>
            <a:ext cx="9055400" cy="5943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63500" dir="2700000" algn="ctr" rotWithShape="0">
                    <a:schemeClr val="bg2">
                      <a:alpha val="70000"/>
                    </a:scheme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algn="l"/>
            <a:r>
              <a:rPr lang="en-US" altLang="en-US" sz="2700" b="1" dirty="0">
                <a:latin typeface="Arial" panose="020B0604020202020204" pitchFamily="34" charset="0"/>
              </a:rPr>
              <a:t>Kinetic friction (acts when object is moving)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4"/>
              <p:cNvSpPr/>
              <p:nvPr/>
            </p:nvSpPr>
            <p:spPr>
              <a:xfrm>
                <a:off x="4553450" y="5710500"/>
                <a:ext cx="3303468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i="1" smtClean="0">
                        <a:solidFill>
                          <a:srgbClr val="252525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𝜇</m:t>
                    </m:r>
                    <m:r>
                      <a:rPr lang="en-US" b="0" i="1" baseline="-25000" smtClean="0">
                        <a:solidFill>
                          <a:srgbClr val="252525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𝑘</m:t>
                    </m:r>
                  </m:oMath>
                </a14:m>
                <a:r>
                  <a:rPr lang="en-US" dirty="0">
                    <a:solidFill>
                      <a:srgbClr val="252525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- Coefficient of kinetic friction</a:t>
                </a:r>
                <a:endParaRPr lang="en-US" dirty="0"/>
              </a:p>
            </p:txBody>
          </p:sp>
        </mc:Choice>
        <mc:Fallback xmlns="">
          <p:sp>
            <p:nvSpPr>
              <p:cNvPr id="5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53450" y="5710500"/>
                <a:ext cx="3303468" cy="369332"/>
              </a:xfrm>
              <a:prstGeom prst="rect">
                <a:avLst/>
              </a:prstGeom>
              <a:blipFill>
                <a:blip r:embed="rId7"/>
                <a:stretch>
                  <a:fillRect t="-11667" r="-554" b="-25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D750B-877A-453A-B879-AC308A4AB16F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866933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  <p:extLst mod="1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Rectangle 1"/>
              <p:cNvSpPr>
                <a:spLocks/>
              </p:cNvSpPr>
              <p:nvPr/>
            </p:nvSpPr>
            <p:spPr bwMode="auto">
              <a:xfrm>
                <a:off x="835732" y="422168"/>
                <a:ext cx="8540743" cy="59436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63500" dir="2700000" algn="ctr" rotWithShape="0">
                        <a:schemeClr val="bg2">
                          <a:alpha val="70000"/>
                        </a:schemeClr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r>
                  <a:rPr lang="en-US" altLang="en-US" sz="27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en-US" sz="2700" b="1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lang="en-US" altLang="en-US" sz="2700" b="1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𝝁</m:t>
                        </m:r>
                      </m:e>
                      <m:sub>
                        <m:r>
                          <a:rPr lang="en-US" altLang="en-US" sz="2700" b="1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𝒔</m:t>
                        </m:r>
                      </m:sub>
                    </m:sSub>
                  </m:oMath>
                </a14:m>
                <a:r>
                  <a:rPr lang="en-US" altLang="en-US" sz="2700" b="1" dirty="0">
                    <a:latin typeface="Arial" panose="020B0604020202020204" pitchFamily="34" charset="0"/>
                  </a:rPr>
                  <a:t> vs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en-US" sz="2700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en-US" sz="2700" b="1" i="1" smtClean="0">
                            <a:latin typeface="Cambria Math" panose="02040503050406030204" pitchFamily="18" charset="0"/>
                          </a:rPr>
                          <m:t>𝝁</m:t>
                        </m:r>
                      </m:e>
                      <m:sub>
                        <m:r>
                          <a:rPr lang="en-US" altLang="en-US" sz="2700" b="1" i="1" smtClean="0">
                            <a:latin typeface="Cambria Math" panose="02040503050406030204" pitchFamily="18" charset="0"/>
                          </a:rPr>
                          <m:t>𝒌</m:t>
                        </m:r>
                      </m:sub>
                    </m:sSub>
                  </m:oMath>
                </a14:m>
                <a:r>
                  <a:rPr lang="en-US" altLang="en-US" sz="2700" b="1" dirty="0">
                    <a:latin typeface="Arial" panose="020B0604020202020204" pitchFamily="34" charset="0"/>
                  </a:rPr>
                  <a:t>   </a:t>
                </a:r>
                <a:r>
                  <a:rPr lang="en-US" altLang="en-US" sz="2700" dirty="0">
                    <a:latin typeface="Arial" panose="020B0604020202020204" pitchFamily="34" charset="0"/>
                  </a:rPr>
                  <a:t>(</a:t>
                </a:r>
                <a:r>
                  <a:rPr lang="en-US" altLang="en-US" sz="2000" dirty="0">
                    <a:latin typeface="Arial" panose="020B0604020202020204" pitchFamily="34" charset="0"/>
                    <a:hlinkClick r:id="rId2"/>
                  </a:rPr>
                  <a:t>https://en.wikipedia.org/wiki/Friction</a:t>
                </a:r>
                <a:r>
                  <a:rPr lang="en-US" altLang="en-US" sz="2700" dirty="0">
                    <a:latin typeface="Arial" panose="020B0604020202020204" pitchFamily="34" charset="0"/>
                  </a:rPr>
                  <a:t>)</a:t>
                </a:r>
              </a:p>
            </p:txBody>
          </p:sp>
        </mc:Choice>
        <mc:Fallback xmlns="">
          <p:sp>
            <p:nvSpPr>
              <p:cNvPr id="2" name="Rectangle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835732" y="422168"/>
                <a:ext cx="8540743" cy="594360"/>
              </a:xfrm>
              <a:prstGeom prst="rect">
                <a:avLst/>
              </a:prstGeom>
              <a:blipFill>
                <a:blip r:embed="rId5"/>
                <a:stretch>
                  <a:fillRect t="-16327" b="-4082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63500" dir="2700000" algn="ctr" rotWithShape="0">
                        <a:schemeClr val="bg2">
                          <a:alpha val="70000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10833314" y="6416620"/>
            <a:ext cx="766015" cy="325144"/>
          </a:xfrm>
        </p:spPr>
        <p:txBody>
          <a:bodyPr/>
          <a:lstStyle/>
          <a:p>
            <a:fld id="{9372CE4B-A817-4CA6-90C6-F10130A1DBD0}" type="slidenum">
              <a:rPr lang="en-US" smtClean="0"/>
              <a:t>17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4" name="Table 1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654375250"/>
                  </p:ext>
                </p:extLst>
              </p:nvPr>
            </p:nvGraphicFramePr>
            <p:xfrm>
              <a:off x="1673228" y="1200112"/>
              <a:ext cx="8912116" cy="5045704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2228029">
                      <a:extLst>
                        <a:ext uri="{9D8B030D-6E8A-4147-A177-3AD203B41FA5}">
                          <a16:colId xmlns:a16="http://schemas.microsoft.com/office/drawing/2014/main" val="3890510931"/>
                        </a:ext>
                      </a:extLst>
                    </a:gridCol>
                    <a:gridCol w="2228029">
                      <a:extLst>
                        <a:ext uri="{9D8B030D-6E8A-4147-A177-3AD203B41FA5}">
                          <a16:colId xmlns:a16="http://schemas.microsoft.com/office/drawing/2014/main" val="3293010643"/>
                        </a:ext>
                      </a:extLst>
                    </a:gridCol>
                    <a:gridCol w="2228029">
                      <a:extLst>
                        <a:ext uri="{9D8B030D-6E8A-4147-A177-3AD203B41FA5}">
                          <a16:colId xmlns:a16="http://schemas.microsoft.com/office/drawing/2014/main" val="3593760890"/>
                        </a:ext>
                      </a:extLst>
                    </a:gridCol>
                    <a:gridCol w="2228029">
                      <a:extLst>
                        <a:ext uri="{9D8B030D-6E8A-4147-A177-3AD203B41FA5}">
                          <a16:colId xmlns:a16="http://schemas.microsoft.com/office/drawing/2014/main" val="1294122534"/>
                        </a:ext>
                      </a:extLst>
                    </a:gridCol>
                  </a:tblGrid>
                  <a:tr h="630713"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n-US" sz="2800" b="1" dirty="0">
                              <a:solidFill>
                                <a:schemeClr val="tx1"/>
                              </a:solidFill>
                            </a:rPr>
                            <a:t>Materials</a:t>
                          </a:r>
                        </a:p>
                      </a:txBody>
                      <a:tcPr anchor="ctr"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en-US" b="1" dirty="0">
                            <a:noFill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2800" b="1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800" b="1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𝝁</m:t>
                                    </m:r>
                                  </m:e>
                                  <m:sub>
                                    <m:r>
                                      <a:rPr lang="en-US" sz="2800" b="1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𝒔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sz="2800" b="1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2800" b="1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800" b="1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𝝁</m:t>
                                    </m:r>
                                  </m:e>
                                  <m:sub>
                                    <m:r>
                                      <a:rPr lang="en-US" sz="2800" b="1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𝒌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sz="2800" b="1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765345028"/>
                      </a:ext>
                    </a:extLst>
                  </a:tr>
                  <a:tr h="630713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400" dirty="0">
                              <a:solidFill>
                                <a:schemeClr val="tx1"/>
                              </a:solidFill>
                            </a:rPr>
                            <a:t>Brass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400" dirty="0">
                              <a:solidFill>
                                <a:schemeClr val="tx1"/>
                              </a:solidFill>
                            </a:rPr>
                            <a:t>Steel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000" dirty="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0.35-0.51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000" dirty="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0.44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3521286915"/>
                      </a:ext>
                    </a:extLst>
                  </a:tr>
                  <a:tr h="630713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400" dirty="0">
                              <a:solidFill>
                                <a:schemeClr val="tx1"/>
                              </a:solidFill>
                            </a:rPr>
                            <a:t>Cast Iron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400" dirty="0">
                              <a:solidFill>
                                <a:schemeClr val="tx1"/>
                              </a:solidFill>
                            </a:rPr>
                            <a:t>Copper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000" dirty="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1.05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000" dirty="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0.29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2657614617"/>
                      </a:ext>
                    </a:extLst>
                  </a:tr>
                  <a:tr h="630713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400" dirty="0">
                              <a:solidFill>
                                <a:schemeClr val="tx1"/>
                              </a:solidFill>
                            </a:rPr>
                            <a:t>Concrete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400" dirty="0">
                              <a:solidFill>
                                <a:schemeClr val="tx1"/>
                              </a:solidFill>
                            </a:rPr>
                            <a:t>Rubber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000" dirty="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1.0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000" dirty="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0.6-0.85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3479707745"/>
                      </a:ext>
                    </a:extLst>
                  </a:tr>
                  <a:tr h="630713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400" dirty="0">
                              <a:solidFill>
                                <a:schemeClr val="tx1"/>
                              </a:solidFill>
                            </a:rPr>
                            <a:t>Ice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400" dirty="0">
                              <a:solidFill>
                                <a:schemeClr val="tx1"/>
                              </a:solidFill>
                            </a:rPr>
                            <a:t>Ice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000" dirty="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0.02-0.09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000" dirty="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?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4162049398"/>
                      </a:ext>
                    </a:extLst>
                  </a:tr>
                  <a:tr h="630713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400" dirty="0">
                              <a:solidFill>
                                <a:schemeClr val="tx1"/>
                              </a:solidFill>
                            </a:rPr>
                            <a:t>Ice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400" dirty="0">
                              <a:solidFill>
                                <a:schemeClr val="tx1"/>
                              </a:solidFill>
                            </a:rPr>
                            <a:t>Steel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000" dirty="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0.03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000" dirty="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?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2534342775"/>
                      </a:ext>
                    </a:extLst>
                  </a:tr>
                  <a:tr h="630713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400" dirty="0">
                              <a:solidFill>
                                <a:schemeClr val="tx1"/>
                              </a:solidFill>
                            </a:rPr>
                            <a:t>Steel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400" dirty="0">
                              <a:solidFill>
                                <a:schemeClr val="tx1"/>
                              </a:solidFill>
                            </a:rPr>
                            <a:t>Steel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000" dirty="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0.74-0.80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000" dirty="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0.42-0.62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3091801530"/>
                      </a:ext>
                    </a:extLst>
                  </a:tr>
                  <a:tr h="630713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400" dirty="0">
                              <a:solidFill>
                                <a:schemeClr val="tx1"/>
                              </a:solidFill>
                            </a:rPr>
                            <a:t>Steel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400" dirty="0">
                              <a:solidFill>
                                <a:schemeClr val="tx1"/>
                              </a:solidFill>
                            </a:rPr>
                            <a:t>Polythene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000" dirty="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0.2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000" dirty="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?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2115335257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4" name="Table 1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654375250"/>
                  </p:ext>
                </p:extLst>
              </p:nvPr>
            </p:nvGraphicFramePr>
            <p:xfrm>
              <a:off x="1673228" y="1200112"/>
              <a:ext cx="8912116" cy="5045704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2228029">
                      <a:extLst>
                        <a:ext uri="{9D8B030D-6E8A-4147-A177-3AD203B41FA5}">
                          <a16:colId xmlns:a16="http://schemas.microsoft.com/office/drawing/2014/main" val="3890510931"/>
                        </a:ext>
                      </a:extLst>
                    </a:gridCol>
                    <a:gridCol w="2228029">
                      <a:extLst>
                        <a:ext uri="{9D8B030D-6E8A-4147-A177-3AD203B41FA5}">
                          <a16:colId xmlns:a16="http://schemas.microsoft.com/office/drawing/2014/main" val="3293010643"/>
                        </a:ext>
                      </a:extLst>
                    </a:gridCol>
                    <a:gridCol w="2228029">
                      <a:extLst>
                        <a:ext uri="{9D8B030D-6E8A-4147-A177-3AD203B41FA5}">
                          <a16:colId xmlns:a16="http://schemas.microsoft.com/office/drawing/2014/main" val="3593760890"/>
                        </a:ext>
                      </a:extLst>
                    </a:gridCol>
                    <a:gridCol w="2228029">
                      <a:extLst>
                        <a:ext uri="{9D8B030D-6E8A-4147-A177-3AD203B41FA5}">
                          <a16:colId xmlns:a16="http://schemas.microsoft.com/office/drawing/2014/main" val="1294122534"/>
                        </a:ext>
                      </a:extLst>
                    </a:gridCol>
                  </a:tblGrid>
                  <a:tr h="630713"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n-US" sz="2800" b="1" dirty="0">
                              <a:solidFill>
                                <a:schemeClr val="tx1"/>
                              </a:solidFill>
                            </a:rPr>
                            <a:t>Materials</a:t>
                          </a:r>
                        </a:p>
                      </a:txBody>
                      <a:tcPr anchor="ctr"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en-US" b="1" dirty="0">
                            <a:noFill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>
                          <a:blip r:embed="rId6"/>
                          <a:stretch>
                            <a:fillRect l="-200822" t="-962" r="-100822" b="-70480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>
                          <a:blip r:embed="rId6"/>
                          <a:stretch>
                            <a:fillRect l="-300000" t="-962" r="-546" b="-704808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765345028"/>
                      </a:ext>
                    </a:extLst>
                  </a:tr>
                  <a:tr h="630713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400" dirty="0">
                              <a:solidFill>
                                <a:schemeClr val="tx1"/>
                              </a:solidFill>
                            </a:rPr>
                            <a:t>Brass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400" dirty="0">
                              <a:solidFill>
                                <a:schemeClr val="tx1"/>
                              </a:solidFill>
                            </a:rPr>
                            <a:t>Steel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000" dirty="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0.35-0.51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000" dirty="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0.44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3521286915"/>
                      </a:ext>
                    </a:extLst>
                  </a:tr>
                  <a:tr h="630713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400" dirty="0">
                              <a:solidFill>
                                <a:schemeClr val="tx1"/>
                              </a:solidFill>
                            </a:rPr>
                            <a:t>Cast Iron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400" dirty="0">
                              <a:solidFill>
                                <a:schemeClr val="tx1"/>
                              </a:solidFill>
                            </a:rPr>
                            <a:t>Copper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000" dirty="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1.05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000" dirty="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0.29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2657614617"/>
                      </a:ext>
                    </a:extLst>
                  </a:tr>
                  <a:tr h="630713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400" dirty="0">
                              <a:solidFill>
                                <a:schemeClr val="tx1"/>
                              </a:solidFill>
                            </a:rPr>
                            <a:t>Concrete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400" dirty="0">
                              <a:solidFill>
                                <a:schemeClr val="tx1"/>
                              </a:solidFill>
                            </a:rPr>
                            <a:t>Rubber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000" dirty="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1.0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000" dirty="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0.6-0.85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3479707745"/>
                      </a:ext>
                    </a:extLst>
                  </a:tr>
                  <a:tr h="630713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400" dirty="0">
                              <a:solidFill>
                                <a:schemeClr val="tx1"/>
                              </a:solidFill>
                            </a:rPr>
                            <a:t>Ice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400" dirty="0">
                              <a:solidFill>
                                <a:schemeClr val="tx1"/>
                              </a:solidFill>
                            </a:rPr>
                            <a:t>Ice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000" dirty="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0.02-0.09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000" dirty="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?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4162049398"/>
                      </a:ext>
                    </a:extLst>
                  </a:tr>
                  <a:tr h="630713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400" dirty="0">
                              <a:solidFill>
                                <a:schemeClr val="tx1"/>
                              </a:solidFill>
                            </a:rPr>
                            <a:t>Ice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400" dirty="0">
                              <a:solidFill>
                                <a:schemeClr val="tx1"/>
                              </a:solidFill>
                            </a:rPr>
                            <a:t>Steel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000" dirty="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0.03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000" dirty="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?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2534342775"/>
                      </a:ext>
                    </a:extLst>
                  </a:tr>
                  <a:tr h="630713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400" dirty="0">
                              <a:solidFill>
                                <a:schemeClr val="tx1"/>
                              </a:solidFill>
                            </a:rPr>
                            <a:t>Steel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400" dirty="0">
                              <a:solidFill>
                                <a:schemeClr val="tx1"/>
                              </a:solidFill>
                            </a:rPr>
                            <a:t>Steel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000" dirty="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0.74-0.80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000" dirty="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0.42-0.62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3091801530"/>
                      </a:ext>
                    </a:extLst>
                  </a:tr>
                  <a:tr h="630713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400" dirty="0">
                              <a:solidFill>
                                <a:schemeClr val="tx1"/>
                              </a:solidFill>
                            </a:rPr>
                            <a:t>Steel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400" dirty="0">
                              <a:solidFill>
                                <a:schemeClr val="tx1"/>
                              </a:solidFill>
                            </a:rPr>
                            <a:t>Polythene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000" dirty="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0.2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000" dirty="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?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2115335257"/>
                      </a:ext>
                    </a:extLst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39893896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  <p:extLst mod="1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/>
        </p:nvGrpSpPr>
        <p:grpSpPr>
          <a:xfrm>
            <a:off x="1859280" y="550865"/>
            <a:ext cx="8802842" cy="5618413"/>
            <a:chOff x="646930" y="591962"/>
            <a:chExt cx="8802842" cy="5618413"/>
          </a:xfrm>
        </p:grpSpPr>
        <p:grpSp>
          <p:nvGrpSpPr>
            <p:cNvPr id="7" name="Group 6"/>
            <p:cNvGrpSpPr/>
            <p:nvPr/>
          </p:nvGrpSpPr>
          <p:grpSpPr>
            <a:xfrm>
              <a:off x="4970422" y="591962"/>
              <a:ext cx="1792224" cy="713232"/>
              <a:chOff x="5049266" y="334305"/>
              <a:chExt cx="2176272" cy="987552"/>
            </a:xfrm>
          </p:grpSpPr>
          <p:sp>
            <p:nvSpPr>
              <p:cNvPr id="5" name="Oval 4"/>
              <p:cNvSpPr/>
              <p:nvPr/>
            </p:nvSpPr>
            <p:spPr>
              <a:xfrm>
                <a:off x="5049266" y="334305"/>
                <a:ext cx="2176272" cy="987552"/>
              </a:xfrm>
              <a:prstGeom prst="ellipse">
                <a:avLst/>
              </a:prstGeom>
              <a:noFill/>
              <a:ln w="381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" name="TextBox 5"/>
              <p:cNvSpPr txBox="1"/>
              <p:nvPr/>
            </p:nvSpPr>
            <p:spPr>
              <a:xfrm>
                <a:off x="5629427" y="566668"/>
                <a:ext cx="90281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Motion</a:t>
                </a:r>
              </a:p>
            </p:txBody>
          </p:sp>
        </p:grpSp>
        <p:cxnSp>
          <p:nvCxnSpPr>
            <p:cNvPr id="9" name="Straight Arrow Connector 8"/>
            <p:cNvCxnSpPr>
              <a:stCxn id="5" idx="4"/>
              <a:endCxn id="14" idx="0"/>
            </p:cNvCxnSpPr>
            <p:nvPr/>
          </p:nvCxnSpPr>
          <p:spPr>
            <a:xfrm flipH="1">
              <a:off x="3134547" y="1305194"/>
              <a:ext cx="2731987" cy="753591"/>
            </a:xfrm>
            <a:prstGeom prst="straightConnector1">
              <a:avLst/>
            </a:prstGeom>
            <a:ln w="28575">
              <a:tailEnd type="stealth" w="lg" len="lg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grpSp>
          <p:nvGrpSpPr>
            <p:cNvPr id="13" name="Group 12"/>
            <p:cNvGrpSpPr/>
            <p:nvPr/>
          </p:nvGrpSpPr>
          <p:grpSpPr>
            <a:xfrm>
              <a:off x="2238435" y="2058785"/>
              <a:ext cx="1792224" cy="713232"/>
              <a:chOff x="5035647" y="876797"/>
              <a:chExt cx="2176272" cy="987552"/>
            </a:xfrm>
          </p:grpSpPr>
          <p:sp>
            <p:nvSpPr>
              <p:cNvPr id="14" name="Oval 13"/>
              <p:cNvSpPr/>
              <p:nvPr/>
            </p:nvSpPr>
            <p:spPr>
              <a:xfrm>
                <a:off x="5035647" y="876797"/>
                <a:ext cx="2176272" cy="987552"/>
              </a:xfrm>
              <a:prstGeom prst="ellipse">
                <a:avLst/>
              </a:prstGeom>
              <a:noFill/>
              <a:ln w="381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" name="TextBox 14"/>
              <p:cNvSpPr txBox="1"/>
              <p:nvPr/>
            </p:nvSpPr>
            <p:spPr>
              <a:xfrm>
                <a:off x="5385559" y="1068766"/>
                <a:ext cx="1579004" cy="51138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Kinematics</a:t>
                </a:r>
              </a:p>
            </p:txBody>
          </p:sp>
        </p:grpSp>
        <p:grpSp>
          <p:nvGrpSpPr>
            <p:cNvPr id="16" name="Group 15"/>
            <p:cNvGrpSpPr/>
            <p:nvPr/>
          </p:nvGrpSpPr>
          <p:grpSpPr>
            <a:xfrm>
              <a:off x="7657548" y="2197429"/>
              <a:ext cx="1792224" cy="713232"/>
              <a:chOff x="5035647" y="876797"/>
              <a:chExt cx="2176272" cy="987552"/>
            </a:xfrm>
          </p:grpSpPr>
          <p:sp>
            <p:nvSpPr>
              <p:cNvPr id="17" name="Oval 16"/>
              <p:cNvSpPr/>
              <p:nvPr/>
            </p:nvSpPr>
            <p:spPr>
              <a:xfrm>
                <a:off x="5035647" y="876797"/>
                <a:ext cx="2176272" cy="987552"/>
              </a:xfrm>
              <a:prstGeom prst="ellipse">
                <a:avLst/>
              </a:prstGeom>
              <a:noFill/>
              <a:ln w="381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" name="TextBox 17"/>
              <p:cNvSpPr txBox="1"/>
              <p:nvPr/>
            </p:nvSpPr>
            <p:spPr>
              <a:xfrm>
                <a:off x="5526493" y="1112579"/>
                <a:ext cx="1407712" cy="51138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Dynamics</a:t>
                </a:r>
              </a:p>
            </p:txBody>
          </p:sp>
        </p:grpSp>
        <p:sp>
          <p:nvSpPr>
            <p:cNvPr id="20" name="Rounded Rectangle 19"/>
            <p:cNvSpPr/>
            <p:nvPr/>
          </p:nvSpPr>
          <p:spPr>
            <a:xfrm>
              <a:off x="835732" y="3293872"/>
              <a:ext cx="1268162" cy="594360"/>
            </a:xfrm>
            <a:prstGeom prst="roundRect">
              <a:avLst/>
            </a:prstGeom>
            <a:ln w="38100"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ounded Rectangle 20"/>
            <p:cNvSpPr/>
            <p:nvPr/>
          </p:nvSpPr>
          <p:spPr>
            <a:xfrm>
              <a:off x="4294891" y="3291840"/>
              <a:ext cx="1351061" cy="594360"/>
            </a:xfrm>
            <a:prstGeom prst="roundRect">
              <a:avLst/>
            </a:prstGeom>
            <a:ln w="38100"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4377545" y="3432790"/>
              <a:ext cx="129234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Acceleration</a:t>
              </a: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984103" y="3406386"/>
              <a:ext cx="97142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Velocity</a:t>
              </a:r>
            </a:p>
          </p:txBody>
        </p:sp>
        <p:cxnSp>
          <p:nvCxnSpPr>
            <p:cNvPr id="41" name="Straight Arrow Connector 40"/>
            <p:cNvCxnSpPr>
              <a:stCxn id="20" idx="3"/>
              <a:endCxn id="21" idx="1"/>
            </p:cNvCxnSpPr>
            <p:nvPr/>
          </p:nvCxnSpPr>
          <p:spPr>
            <a:xfrm flipV="1">
              <a:off x="2103894" y="3589020"/>
              <a:ext cx="2190997" cy="2032"/>
            </a:xfrm>
            <a:prstGeom prst="straightConnector1">
              <a:avLst/>
            </a:prstGeom>
            <a:ln w="28575">
              <a:solidFill>
                <a:srgbClr val="C00000"/>
              </a:solidFill>
              <a:tailEnd type="triangle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sp>
          <p:nvSpPr>
            <p:cNvPr id="42" name="TextBox 41"/>
            <p:cNvSpPr txBox="1"/>
            <p:nvPr/>
          </p:nvSpPr>
          <p:spPr>
            <a:xfrm>
              <a:off x="2366557" y="3229875"/>
              <a:ext cx="151515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changing velocity</a:t>
              </a:r>
            </a:p>
          </p:txBody>
        </p:sp>
        <p:cxnSp>
          <p:nvCxnSpPr>
            <p:cNvPr id="43" name="Straight Arrow Connector 42"/>
            <p:cNvCxnSpPr>
              <a:stCxn id="14" idx="3"/>
            </p:cNvCxnSpPr>
            <p:nvPr/>
          </p:nvCxnSpPr>
          <p:spPr>
            <a:xfrm flipH="1">
              <a:off x="1377643" y="2667567"/>
              <a:ext cx="1123257" cy="622534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5" name="Straight Arrow Connector 44"/>
            <p:cNvCxnSpPr>
              <a:stCxn id="14" idx="5"/>
              <a:endCxn id="21" idx="0"/>
            </p:cNvCxnSpPr>
            <p:nvPr/>
          </p:nvCxnSpPr>
          <p:spPr>
            <a:xfrm>
              <a:off x="3768194" y="2667567"/>
              <a:ext cx="1202228" cy="624273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9" name="Straight Arrow Connector 48"/>
            <p:cNvCxnSpPr/>
            <p:nvPr/>
          </p:nvCxnSpPr>
          <p:spPr>
            <a:xfrm>
              <a:off x="1405908" y="3898883"/>
              <a:ext cx="0" cy="1397059"/>
            </a:xfrm>
            <a:prstGeom prst="straightConnector1">
              <a:avLst/>
            </a:prstGeom>
            <a:ln w="28575">
              <a:solidFill>
                <a:srgbClr val="C00000"/>
              </a:solidFill>
              <a:tailEnd type="triangle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sp>
          <p:nvSpPr>
            <p:cNvPr id="50" name="TextBox 49"/>
            <p:cNvSpPr txBox="1"/>
            <p:nvPr/>
          </p:nvSpPr>
          <p:spPr>
            <a:xfrm>
              <a:off x="1405908" y="4311927"/>
              <a:ext cx="151515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constant velocity</a:t>
              </a:r>
            </a:p>
          </p:txBody>
        </p:sp>
        <p:sp>
          <p:nvSpPr>
            <p:cNvPr id="52" name="Rounded Rectangle 51"/>
            <p:cNvSpPr/>
            <p:nvPr/>
          </p:nvSpPr>
          <p:spPr>
            <a:xfrm>
              <a:off x="655867" y="5335591"/>
              <a:ext cx="1448027" cy="594360"/>
            </a:xfrm>
            <a:prstGeom prst="roundRect">
              <a:avLst/>
            </a:prstGeom>
            <a:ln w="38100"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TextBox 52"/>
            <p:cNvSpPr txBox="1"/>
            <p:nvPr/>
          </p:nvSpPr>
          <p:spPr>
            <a:xfrm>
              <a:off x="646930" y="5460051"/>
              <a:ext cx="154882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No acceleration</a:t>
              </a:r>
            </a:p>
          </p:txBody>
        </p:sp>
        <p:cxnSp>
          <p:nvCxnSpPr>
            <p:cNvPr id="10" name="Straight Arrow Connector 9"/>
            <p:cNvCxnSpPr>
              <a:endCxn id="17" idx="0"/>
            </p:cNvCxnSpPr>
            <p:nvPr/>
          </p:nvCxnSpPr>
          <p:spPr>
            <a:xfrm>
              <a:off x="5819948" y="1307585"/>
              <a:ext cx="2733712" cy="889844"/>
            </a:xfrm>
            <a:prstGeom prst="straightConnector1">
              <a:avLst/>
            </a:prstGeom>
            <a:ln w="28575">
              <a:tailEnd type="stealth" w="lg" len="lg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61" name="TextBox 60"/>
            <p:cNvSpPr txBox="1"/>
            <p:nvPr/>
          </p:nvSpPr>
          <p:spPr>
            <a:xfrm>
              <a:off x="3768194" y="5841043"/>
              <a:ext cx="299445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[covered in lectures so far]</a:t>
              </a:r>
            </a:p>
          </p:txBody>
        </p:sp>
        <p:sp>
          <p:nvSpPr>
            <p:cNvPr id="29" name="Rounded Rectangle 28"/>
            <p:cNvSpPr/>
            <p:nvPr/>
          </p:nvSpPr>
          <p:spPr>
            <a:xfrm>
              <a:off x="8125941" y="3291840"/>
              <a:ext cx="1030957" cy="594360"/>
            </a:xfrm>
            <a:prstGeom prst="roundRect">
              <a:avLst/>
            </a:prstGeom>
            <a:ln w="38100"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Rounded Rectangle 29"/>
            <p:cNvSpPr/>
            <p:nvPr/>
          </p:nvSpPr>
          <p:spPr>
            <a:xfrm>
              <a:off x="6007608" y="4358640"/>
              <a:ext cx="1435608" cy="594360"/>
            </a:xfrm>
            <a:prstGeom prst="roundRect">
              <a:avLst/>
            </a:prstGeom>
            <a:ln w="38100"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8300075" y="3419743"/>
              <a:ext cx="682687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Force</a:t>
              </a: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6142860" y="4358640"/>
              <a:ext cx="1176925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Related by </a:t>
              </a:r>
            </a:p>
            <a:p>
              <a:pPr algn="ctr"/>
              <a:r>
                <a:rPr lang="en-US" sz="16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mass</a:t>
              </a:r>
            </a:p>
          </p:txBody>
        </p:sp>
        <p:cxnSp>
          <p:nvCxnSpPr>
            <p:cNvPr id="33" name="Straight Arrow Connector 32"/>
            <p:cNvCxnSpPr>
              <a:stCxn id="29" idx="1"/>
              <a:endCxn id="27" idx="3"/>
            </p:cNvCxnSpPr>
            <p:nvPr/>
          </p:nvCxnSpPr>
          <p:spPr>
            <a:xfrm flipH="1">
              <a:off x="5669886" y="3589020"/>
              <a:ext cx="2456055" cy="13047"/>
            </a:xfrm>
            <a:prstGeom prst="straightConnector1">
              <a:avLst/>
            </a:prstGeom>
            <a:ln w="28575">
              <a:solidFill>
                <a:srgbClr val="C00000"/>
              </a:solidFill>
              <a:tailEnd type="triangle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sp>
          <p:nvSpPr>
            <p:cNvPr id="34" name="TextBox 33"/>
            <p:cNvSpPr txBox="1"/>
            <p:nvPr/>
          </p:nvSpPr>
          <p:spPr>
            <a:xfrm flipH="1">
              <a:off x="6514532" y="3296347"/>
              <a:ext cx="151515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causes</a:t>
              </a:r>
            </a:p>
          </p:txBody>
        </p:sp>
        <p:cxnSp>
          <p:nvCxnSpPr>
            <p:cNvPr id="36" name="Straight Arrow Connector 35"/>
            <p:cNvCxnSpPr/>
            <p:nvPr/>
          </p:nvCxnSpPr>
          <p:spPr>
            <a:xfrm>
              <a:off x="4987605" y="3886200"/>
              <a:ext cx="1536111" cy="472440"/>
            </a:xfrm>
            <a:prstGeom prst="straightConnector1">
              <a:avLst/>
            </a:prstGeom>
            <a:ln w="28575">
              <a:solidFill>
                <a:srgbClr val="C00000"/>
              </a:solidFill>
              <a:tailEnd type="triangle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38" name="Straight Arrow Connector 37"/>
            <p:cNvCxnSpPr/>
            <p:nvPr/>
          </p:nvCxnSpPr>
          <p:spPr>
            <a:xfrm flipH="1">
              <a:off x="7037798" y="3898883"/>
              <a:ext cx="1552457" cy="459757"/>
            </a:xfrm>
            <a:prstGeom prst="straightConnector1">
              <a:avLst/>
            </a:prstGeom>
            <a:ln w="28575">
              <a:solidFill>
                <a:srgbClr val="C00000"/>
              </a:solidFill>
              <a:tailEnd type="triangle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40" name="Straight Arrow Connector 39"/>
            <p:cNvCxnSpPr>
              <a:endCxn id="29" idx="0"/>
            </p:cNvCxnSpPr>
            <p:nvPr/>
          </p:nvCxnSpPr>
          <p:spPr>
            <a:xfrm>
              <a:off x="8641418" y="2890490"/>
              <a:ext cx="2" cy="401350"/>
            </a:xfrm>
            <a:prstGeom prst="straightConnector1">
              <a:avLst/>
            </a:prstGeom>
            <a:ln w="28575">
              <a:solidFill>
                <a:srgbClr val="C00000"/>
              </a:solidFill>
              <a:tailEnd type="triangle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</p:grp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D750B-877A-453A-B879-AC308A4AB16F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376387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  <p:extLst mod="1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/>
          </p:cNvSpPr>
          <p:nvPr/>
        </p:nvSpPr>
        <p:spPr bwMode="auto">
          <a:xfrm>
            <a:off x="835732" y="422168"/>
            <a:ext cx="9055400" cy="5943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63500" dir="2700000" algn="ctr" rotWithShape="0">
                    <a:schemeClr val="bg2">
                      <a:alpha val="70000"/>
                    </a:scheme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algn="l"/>
            <a:r>
              <a:rPr lang="en-US" altLang="en-US" sz="2700" dirty="0">
                <a:latin typeface="Arial" panose="020B0604020202020204" pitchFamily="34" charset="0"/>
              </a:rPr>
              <a:t>Recap : Solving Force and Motion problems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angle 3"/>
              <p:cNvSpPr/>
              <p:nvPr/>
            </p:nvSpPr>
            <p:spPr>
              <a:xfrm>
                <a:off x="1532417" y="1609985"/>
                <a:ext cx="5318190" cy="447596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2000" b="1" i="0" dirty="0">
                    <a:solidFill>
                      <a:srgbClr val="252525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Specific forces</a:t>
                </a:r>
              </a:p>
              <a:p>
                <a:endParaRPr lang="en-US" sz="2000" dirty="0">
                  <a:solidFill>
                    <a:srgbClr val="252525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altLang="en-US" sz="2000" dirty="0">
                    <a:latin typeface="Arial" panose="020B0604020202020204" pitchFamily="34" charset="0"/>
                  </a:rPr>
                  <a:t>Weight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en-US" sz="200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altLang="en-US" sz="2000" b="0" i="1" smtClean="0">
                            <a:latin typeface="Cambria Math" panose="02040503050406030204" pitchFamily="18" charset="0"/>
                          </a:rPr>
                          <m:t>𝑤</m:t>
                        </m:r>
                      </m:e>
                    </m:acc>
                  </m:oMath>
                </a14:m>
                <a:endParaRPr lang="en-US" sz="2000" dirty="0">
                  <a:solidFill>
                    <a:srgbClr val="252525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US" sz="2000" dirty="0">
                  <a:solidFill>
                    <a:srgbClr val="252525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altLang="en-US" sz="2000" dirty="0">
                    <a:latin typeface="Arial" panose="020B0604020202020204" pitchFamily="34" charset="0"/>
                  </a:rPr>
                  <a:t>Normal force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en-US" sz="200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altLang="en-US" sz="2000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</m:acc>
                  </m:oMath>
                </a14:m>
                <a:endParaRPr lang="en-US" sz="2000" dirty="0">
                  <a:solidFill>
                    <a:srgbClr val="252525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US" sz="2000" dirty="0">
                  <a:solidFill>
                    <a:srgbClr val="252525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altLang="en-US" sz="2000" dirty="0">
                    <a:latin typeface="Arial" panose="020B0604020202020204" pitchFamily="34" charset="0"/>
                  </a:rPr>
                  <a:t>Tension force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en-US" sz="200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altLang="en-US" sz="2000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</m:acc>
                  </m:oMath>
                </a14:m>
                <a:endParaRPr lang="en-US" sz="2000" dirty="0">
                  <a:solidFill>
                    <a:srgbClr val="252525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US" sz="2000" dirty="0">
                  <a:solidFill>
                    <a:srgbClr val="252525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altLang="en-US" sz="2000" dirty="0">
                    <a:latin typeface="Arial" panose="020B0604020202020204" pitchFamily="34" charset="0"/>
                  </a:rPr>
                  <a:t>Drag force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en-US" sz="200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altLang="en-US" sz="2000" b="0" i="1" smtClean="0"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</m:acc>
                  </m:oMath>
                </a14:m>
                <a:endParaRPr lang="en-US" sz="2000" dirty="0">
                  <a:solidFill>
                    <a:srgbClr val="252525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US" sz="2000" dirty="0">
                  <a:solidFill>
                    <a:srgbClr val="252525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altLang="en-US" sz="2000" dirty="0">
                    <a:latin typeface="Arial" panose="020B0604020202020204" pitchFamily="34" charset="0"/>
                  </a:rPr>
                  <a:t>Static friction</a:t>
                </a:r>
              </a:p>
              <a:p>
                <a:endParaRPr lang="en-US" sz="2000" dirty="0">
                  <a:solidFill>
                    <a:srgbClr val="252525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altLang="en-US" sz="2000" dirty="0">
                    <a:latin typeface="Arial" panose="020B0604020202020204" pitchFamily="34" charset="0"/>
                  </a:rPr>
                  <a:t>Kinetic friction</a:t>
                </a:r>
              </a:p>
              <a:p>
                <a:endParaRPr lang="en-US" sz="2000" dirty="0">
                  <a:solidFill>
                    <a:srgbClr val="252525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4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32417" y="1609985"/>
                <a:ext cx="5318190" cy="4475969"/>
              </a:xfrm>
              <a:prstGeom prst="rect">
                <a:avLst/>
              </a:prstGeom>
              <a:blipFill rotWithShape="0">
                <a:blip r:embed="rId4"/>
                <a:stretch>
                  <a:fillRect l="-1145" t="-68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2CE4B-A817-4CA6-90C6-F10130A1DBD0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006218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  <p:extLst mod="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3048000" y="0"/>
            <a:ext cx="5943600" cy="609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sz="2400" b="1" dirty="0" smtClean="0">
                <a:latin typeface="Comic Sans MS" pitchFamily="66" charset="0"/>
                <a:ea typeface="+mj-ea"/>
                <a:cs typeface="+mj-cs"/>
              </a:rPr>
              <a:t>Last Class:    </a:t>
            </a:r>
            <a:r>
              <a:rPr lang="en-US" sz="2400" dirty="0" smtClean="0">
                <a:latin typeface="Comic Sans MS" pitchFamily="66" charset="0"/>
                <a:ea typeface="+mj-ea"/>
                <a:cs typeface="+mj-cs"/>
              </a:rPr>
              <a:t>Why </a:t>
            </a:r>
            <a:r>
              <a:rPr lang="en-US" sz="2400" dirty="0">
                <a:latin typeface="Comic Sans MS" pitchFamily="66" charset="0"/>
                <a:ea typeface="+mj-ea"/>
                <a:cs typeface="+mj-cs"/>
              </a:rPr>
              <a:t>do things move?</a:t>
            </a:r>
          </a:p>
        </p:txBody>
      </p:sp>
      <p:pic>
        <p:nvPicPr>
          <p:cNvPr id="4" name="Picture 3" descr="Isaac Newton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252256" y="903514"/>
            <a:ext cx="2829487" cy="3886200"/>
          </a:xfrm>
          <a:prstGeom prst="rect">
            <a:avLst/>
          </a:prstGeom>
        </p:spPr>
      </p:pic>
      <p:sp>
        <p:nvSpPr>
          <p:cNvPr id="10" name="Rectangle 3"/>
          <p:cNvSpPr txBox="1">
            <a:spLocks noChangeArrowheads="1"/>
          </p:cNvSpPr>
          <p:nvPr/>
        </p:nvSpPr>
        <p:spPr>
          <a:xfrm>
            <a:off x="4343400" y="533400"/>
            <a:ext cx="2971800" cy="609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sz="2400" b="1" dirty="0">
                <a:solidFill>
                  <a:srgbClr val="0070C0"/>
                </a:solidFill>
                <a:latin typeface="Comic Sans MS" pitchFamily="66" charset="0"/>
                <a:ea typeface="+mj-ea"/>
                <a:cs typeface="+mj-cs"/>
              </a:rPr>
              <a:t>1</a:t>
            </a:r>
            <a:r>
              <a:rPr lang="en-US" sz="2400" b="1" baseline="30000" dirty="0">
                <a:solidFill>
                  <a:srgbClr val="0070C0"/>
                </a:solidFill>
                <a:latin typeface="Comic Sans MS" pitchFamily="66" charset="0"/>
                <a:ea typeface="+mj-ea"/>
                <a:cs typeface="+mj-cs"/>
              </a:rPr>
              <a:t>st</a:t>
            </a:r>
            <a:r>
              <a:rPr lang="en-US" sz="2400" b="1" dirty="0">
                <a:solidFill>
                  <a:srgbClr val="0070C0"/>
                </a:solidFill>
                <a:latin typeface="Comic Sans MS" pitchFamily="66" charset="0"/>
                <a:ea typeface="+mj-ea"/>
                <a:cs typeface="+mj-cs"/>
              </a:rPr>
              <a:t> Law of Motion</a:t>
            </a:r>
          </a:p>
        </p:txBody>
      </p:sp>
      <p:sp>
        <p:nvSpPr>
          <p:cNvPr id="14" name="Rectangle 13"/>
          <p:cNvSpPr/>
          <p:nvPr/>
        </p:nvSpPr>
        <p:spPr>
          <a:xfrm>
            <a:off x="4800599" y="1066800"/>
            <a:ext cx="533399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A body at rest will tend to stay at rest.  </a:t>
            </a:r>
          </a:p>
        </p:txBody>
      </p:sp>
      <p:sp>
        <p:nvSpPr>
          <p:cNvPr id="9" name="Rectangle 8"/>
          <p:cNvSpPr/>
          <p:nvPr/>
        </p:nvSpPr>
        <p:spPr>
          <a:xfrm>
            <a:off x="4800599" y="1676400"/>
            <a:ext cx="4572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A body in motion will tend to stay in motion unless acted upon by an external force.  </a:t>
            </a:r>
          </a:p>
        </p:txBody>
      </p:sp>
      <p:pic>
        <p:nvPicPr>
          <p:cNvPr id="8" name="Picture 7" descr="voyager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4724401" y="3429001"/>
            <a:ext cx="4220505" cy="3133725"/>
          </a:xfrm>
          <a:prstGeom prst="rect">
            <a:avLst/>
          </a:prstGeom>
        </p:spPr>
      </p:pic>
      <p:cxnSp>
        <p:nvCxnSpPr>
          <p:cNvPr id="11" name="Straight Arrow Connector 10"/>
          <p:cNvCxnSpPr/>
          <p:nvPr/>
        </p:nvCxnSpPr>
        <p:spPr>
          <a:xfrm>
            <a:off x="7010400" y="4648200"/>
            <a:ext cx="1676400" cy="1588"/>
          </a:xfrm>
          <a:prstGeom prst="straightConnector1">
            <a:avLst/>
          </a:prstGeom>
          <a:ln w="5715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6632" name="Object 2"/>
          <p:cNvGraphicFramePr>
            <a:graphicFrameLocks noChangeAspect="1"/>
          </p:cNvGraphicFramePr>
          <p:nvPr/>
        </p:nvGraphicFramePr>
        <p:xfrm>
          <a:off x="8991600" y="3429001"/>
          <a:ext cx="1676400" cy="38049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88" name="Equation" r:id="rId7" imgW="888840" imgH="203040" progId="Equation.3">
                  <p:embed/>
                </p:oleObj>
              </mc:Choice>
              <mc:Fallback>
                <p:oleObj name="Equation" r:id="rId7" imgW="888840" imgH="203040" progId="Equation.3">
                  <p:embed/>
                  <p:pic>
                    <p:nvPicPr>
                      <p:cNvPr id="26632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991600" y="3429001"/>
                        <a:ext cx="1676400" cy="380499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" name="Object 3"/>
          <p:cNvGraphicFramePr>
            <a:graphicFrameLocks noChangeAspect="1"/>
          </p:cNvGraphicFramePr>
          <p:nvPr/>
        </p:nvGraphicFramePr>
        <p:xfrm>
          <a:off x="9458325" y="3910014"/>
          <a:ext cx="742950" cy="333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89" name="Equation" r:id="rId9" imgW="393480" imgH="177480" progId="Equation.3">
                  <p:embed/>
                </p:oleObj>
              </mc:Choice>
              <mc:Fallback>
                <p:oleObj name="Equation" r:id="rId9" imgW="393480" imgH="177480" progId="Equation.3">
                  <p:embed/>
                  <p:pic>
                    <p:nvPicPr>
                      <p:cNvPr id="2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458325" y="3910014"/>
                        <a:ext cx="742950" cy="3333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custDataLst>
      <p:tags r:id="rId2"/>
    </p:custDataLst>
    <p:extLst>
      <p:ext uri="{BB962C8B-B14F-4D97-AF65-F5344CB8AC3E}">
        <p14:creationId xmlns:p14="http://schemas.microsoft.com/office/powerpoint/2010/main" val="182212177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66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  <p:extLst mod="1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/>
          </p:cNvSpPr>
          <p:nvPr/>
        </p:nvSpPr>
        <p:spPr bwMode="auto">
          <a:xfrm>
            <a:off x="835732" y="422168"/>
            <a:ext cx="9055400" cy="5943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63500" dir="2700000" algn="ctr" rotWithShape="0">
                    <a:schemeClr val="bg2">
                      <a:alpha val="70000"/>
                    </a:scheme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algn="l"/>
            <a:r>
              <a:rPr lang="en-US" altLang="en-US" sz="2700" dirty="0">
                <a:latin typeface="Arial" panose="020B0604020202020204" pitchFamily="34" charset="0"/>
              </a:rPr>
              <a:t>Recap : Solving Force and Motion problems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angle 3"/>
              <p:cNvSpPr/>
              <p:nvPr/>
            </p:nvSpPr>
            <p:spPr>
              <a:xfrm>
                <a:off x="1532417" y="1609985"/>
                <a:ext cx="5318190" cy="447596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2000" b="1" i="0" dirty="0">
                    <a:solidFill>
                      <a:srgbClr val="252525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Specific forces</a:t>
                </a:r>
              </a:p>
              <a:p>
                <a:endParaRPr lang="en-US" sz="2000" dirty="0">
                  <a:solidFill>
                    <a:srgbClr val="252525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altLang="en-US" sz="2000" dirty="0">
                    <a:latin typeface="Arial" panose="020B0604020202020204" pitchFamily="34" charset="0"/>
                  </a:rPr>
                  <a:t>Weight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en-US" sz="200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altLang="en-US" sz="2000" b="0" i="1" smtClean="0">
                            <a:latin typeface="Cambria Math" panose="02040503050406030204" pitchFamily="18" charset="0"/>
                          </a:rPr>
                          <m:t>𝑤</m:t>
                        </m:r>
                      </m:e>
                    </m:acc>
                  </m:oMath>
                </a14:m>
                <a:endParaRPr lang="en-US" sz="2000" dirty="0">
                  <a:solidFill>
                    <a:srgbClr val="252525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US" sz="2000" dirty="0">
                  <a:solidFill>
                    <a:srgbClr val="252525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altLang="en-US" sz="2000" dirty="0">
                    <a:latin typeface="Arial" panose="020B0604020202020204" pitchFamily="34" charset="0"/>
                  </a:rPr>
                  <a:t>Normal force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en-US" sz="200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altLang="en-US" sz="2000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</m:acc>
                  </m:oMath>
                </a14:m>
                <a:endParaRPr lang="en-US" sz="2000" dirty="0">
                  <a:solidFill>
                    <a:srgbClr val="252525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US" sz="2000" dirty="0">
                  <a:solidFill>
                    <a:srgbClr val="252525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altLang="en-US" sz="2000" dirty="0">
                    <a:latin typeface="Arial" panose="020B0604020202020204" pitchFamily="34" charset="0"/>
                  </a:rPr>
                  <a:t>Tension force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en-US" sz="200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altLang="en-US" sz="2000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</m:acc>
                  </m:oMath>
                </a14:m>
                <a:endParaRPr lang="en-US" sz="2000" dirty="0">
                  <a:solidFill>
                    <a:srgbClr val="252525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US" sz="2000" dirty="0">
                  <a:solidFill>
                    <a:srgbClr val="252525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altLang="en-US" sz="2000" dirty="0">
                    <a:latin typeface="Arial" panose="020B0604020202020204" pitchFamily="34" charset="0"/>
                  </a:rPr>
                  <a:t>Drag force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en-US" sz="200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altLang="en-US" sz="2000" b="0" i="1" smtClean="0"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</m:acc>
                  </m:oMath>
                </a14:m>
                <a:endParaRPr lang="en-US" sz="2000" dirty="0">
                  <a:solidFill>
                    <a:srgbClr val="252525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US" sz="2000" dirty="0">
                  <a:solidFill>
                    <a:srgbClr val="252525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altLang="en-US" sz="2000" dirty="0">
                    <a:latin typeface="Arial" panose="020B0604020202020204" pitchFamily="34" charset="0"/>
                  </a:rPr>
                  <a:t>Static friction</a:t>
                </a:r>
              </a:p>
              <a:p>
                <a:endParaRPr lang="en-US" sz="2000" dirty="0">
                  <a:solidFill>
                    <a:srgbClr val="252525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altLang="en-US" sz="2000" dirty="0">
                    <a:latin typeface="Arial" panose="020B0604020202020204" pitchFamily="34" charset="0"/>
                  </a:rPr>
                  <a:t>Kinetic friction</a:t>
                </a:r>
              </a:p>
              <a:p>
                <a:endParaRPr lang="en-US" sz="2000" dirty="0">
                  <a:solidFill>
                    <a:srgbClr val="252525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4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32417" y="1609985"/>
                <a:ext cx="5318190" cy="4475969"/>
              </a:xfrm>
              <a:prstGeom prst="rect">
                <a:avLst/>
              </a:prstGeom>
              <a:blipFill rotWithShape="0">
                <a:blip r:embed="rId4"/>
                <a:stretch>
                  <a:fillRect l="-1145" t="-68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ctangle 5"/>
              <p:cNvSpPr/>
              <p:nvPr/>
            </p:nvSpPr>
            <p:spPr>
              <a:xfrm>
                <a:off x="4524329" y="1098356"/>
                <a:ext cx="7319320" cy="296991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b="1" i="0" dirty="0">
                    <a:solidFill>
                      <a:srgbClr val="252525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Newton’s second law</a:t>
                </a:r>
              </a:p>
              <a:p>
                <a:endParaRPr lang="en-US" b="1" dirty="0">
                  <a:solidFill>
                    <a:srgbClr val="252525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i="0" dirty="0">
                    <a:solidFill>
                      <a:srgbClr val="252525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 net force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en-US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altLang="en-US" b="0" i="1" smtClean="0">
                            <a:latin typeface="Cambria Math" panose="02040503050406030204" pitchFamily="18" charset="0"/>
                          </a:rPr>
                          <m:t>𝐹</m:t>
                        </m:r>
                        <m:r>
                          <a:rPr lang="en-US" altLang="en-US" b="0" i="1" baseline="-25000" smtClean="0">
                            <a:latin typeface="Cambria Math" panose="02040503050406030204" pitchFamily="18" charset="0"/>
                          </a:rPr>
                          <m:t>𝑛𝑒𝑡</m:t>
                        </m:r>
                      </m:e>
                    </m:acc>
                  </m:oMath>
                </a14:m>
                <a:r>
                  <a:rPr lang="en-US" dirty="0"/>
                  <a:t> </a:t>
                </a:r>
                <a:r>
                  <a:rPr lang="en-US" i="0" dirty="0">
                    <a:solidFill>
                      <a:srgbClr val="252525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acting on an object results in the object experiencing an acceleration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i="1" smtClean="0">
                            <a:solidFill>
                              <a:srgbClr val="252525"/>
                            </a:solidFill>
                            <a:effectLst/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accPr>
                      <m:e>
                        <m:r>
                          <a:rPr lang="en-US" b="0" i="1" smtClean="0">
                            <a:solidFill>
                              <a:srgbClr val="252525"/>
                            </a:solidFill>
                            <a:effectLst/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𝑎</m:t>
                        </m:r>
                      </m:e>
                    </m:acc>
                  </m:oMath>
                </a14:m>
                <a:r>
                  <a:rPr lang="en-US" i="0" dirty="0">
                    <a:solidFill>
                      <a:srgbClr val="252525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that is </a:t>
                </a:r>
                <a:r>
                  <a:rPr lang="en-US" dirty="0">
                    <a:solidFill>
                      <a:srgbClr val="252525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directly related to the net force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en-US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altLang="en-US" b="0" i="1" smtClean="0">
                            <a:latin typeface="Cambria Math" panose="02040503050406030204" pitchFamily="18" charset="0"/>
                          </a:rPr>
                          <m:t>𝐹</m:t>
                        </m:r>
                        <m:r>
                          <a:rPr lang="en-US" altLang="en-US" b="0" i="1" baseline="-25000" smtClean="0">
                            <a:latin typeface="Cambria Math" panose="02040503050406030204" pitchFamily="18" charset="0"/>
                          </a:rPr>
                          <m:t>𝑛𝑒𝑡</m:t>
                        </m:r>
                      </m:e>
                    </m:acc>
                    <m:r>
                      <a:rPr lang="en-US" altLang="en-US" b="0" i="0" baseline="-25000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solidFill>
                      <a:srgbClr val="252525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acting on it and inversely proportional to its mass </a:t>
                </a:r>
                <a14:m>
                  <m:oMath xmlns:m="http://schemas.openxmlformats.org/officeDocument/2006/math">
                    <m:r>
                      <a:rPr lang="en-US" i="1" dirty="0" smtClean="0">
                        <a:solidFill>
                          <a:srgbClr val="252525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𝑚</m:t>
                    </m:r>
                  </m:oMath>
                </a14:m>
                <a:endParaRPr lang="en-US" dirty="0"/>
              </a:p>
              <a:p>
                <a:endParaRPr lang="en-US" dirty="0"/>
              </a:p>
              <a:p>
                <a:pPr algn="ctr"/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sz="2400" i="1" smtClean="0">
                            <a:solidFill>
                              <a:srgbClr val="252525"/>
                            </a:solidFill>
                            <a:effectLst/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accPr>
                      <m:e>
                        <m:r>
                          <a:rPr lang="en-US" sz="2400" b="0" i="1" smtClean="0">
                            <a:solidFill>
                              <a:srgbClr val="252525"/>
                            </a:solidFill>
                            <a:effectLst/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𝑎</m:t>
                        </m:r>
                      </m:e>
                    </m:acc>
                  </m:oMath>
                </a14:m>
                <a:r>
                  <a:rPr lang="en-US" sz="2400" dirty="0"/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 dirty="0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acc>
                          <m:accPr>
                            <m:chr m:val="⃗"/>
                            <m:ctrlPr>
                              <a:rPr lang="en-US" altLang="en-US" sz="240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altLang="en-US" sz="2400" b="0" i="1" smtClean="0">
                                <a:latin typeface="Cambria Math" panose="02040503050406030204" pitchFamily="18" charset="0"/>
                              </a:rPr>
                              <m:t>𝐹</m:t>
                            </m:r>
                            <m:r>
                              <a:rPr lang="en-US" altLang="en-US" sz="2400" b="0" i="1" baseline="-25000" smtClean="0">
                                <a:latin typeface="Cambria Math" panose="02040503050406030204" pitchFamily="18" charset="0"/>
                              </a:rPr>
                              <m:t>𝑛𝑒𝑡</m:t>
                            </m:r>
                          </m:e>
                        </m:acc>
                      </m:num>
                      <m:den>
                        <m:r>
                          <a:rPr lang="en-US" sz="2400" b="0" i="1" dirty="0" smtClean="0">
                            <a:latin typeface="Cambria Math" panose="02040503050406030204" pitchFamily="18" charset="0"/>
                          </a:rPr>
                          <m:t>𝑚</m:t>
                        </m:r>
                      </m:den>
                    </m:f>
                  </m:oMath>
                </a14:m>
                <a:endParaRPr lang="en-US" sz="2400" dirty="0"/>
              </a:p>
              <a:p>
                <a:endParaRPr lang="en-US" dirty="0"/>
              </a:p>
              <a:p>
                <a:endParaRPr lang="en-US" b="1" i="0" dirty="0">
                  <a:solidFill>
                    <a:srgbClr val="252525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6" name="Rectangle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24329" y="1098356"/>
                <a:ext cx="7319320" cy="2969916"/>
              </a:xfrm>
              <a:prstGeom prst="rect">
                <a:avLst/>
              </a:prstGeom>
              <a:blipFill rotWithShape="0">
                <a:blip r:embed="rId5"/>
                <a:stretch>
                  <a:fillRect l="-666" t="-102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2CE4B-A817-4CA6-90C6-F10130A1DBD0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597429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  <p:extLst mod="1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/>
          </p:cNvSpPr>
          <p:nvPr/>
        </p:nvSpPr>
        <p:spPr bwMode="auto">
          <a:xfrm>
            <a:off x="835732" y="422168"/>
            <a:ext cx="9055400" cy="5943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63500" dir="2700000" algn="ctr" rotWithShape="0">
                    <a:schemeClr val="bg2">
                      <a:alpha val="70000"/>
                    </a:scheme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algn="l"/>
            <a:r>
              <a:rPr lang="en-US" altLang="en-US" sz="2700" dirty="0">
                <a:latin typeface="Arial" panose="020B0604020202020204" pitchFamily="34" charset="0"/>
              </a:rPr>
              <a:t>Recap : Solving Force and Motion problems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angle 3"/>
              <p:cNvSpPr/>
              <p:nvPr/>
            </p:nvSpPr>
            <p:spPr>
              <a:xfrm>
                <a:off x="1532417" y="1609985"/>
                <a:ext cx="5318190" cy="447596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2000" b="1" i="0" dirty="0">
                    <a:solidFill>
                      <a:srgbClr val="252525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Specific forces</a:t>
                </a:r>
              </a:p>
              <a:p>
                <a:endParaRPr lang="en-US" sz="2000" dirty="0">
                  <a:solidFill>
                    <a:srgbClr val="252525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altLang="en-US" sz="2000" dirty="0">
                    <a:latin typeface="Arial" panose="020B0604020202020204" pitchFamily="34" charset="0"/>
                  </a:rPr>
                  <a:t>Weight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en-US" sz="200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altLang="en-US" sz="2000" b="0" i="1" smtClean="0">
                            <a:latin typeface="Cambria Math" panose="02040503050406030204" pitchFamily="18" charset="0"/>
                          </a:rPr>
                          <m:t>𝑤</m:t>
                        </m:r>
                      </m:e>
                    </m:acc>
                  </m:oMath>
                </a14:m>
                <a:endParaRPr lang="en-US" sz="2000" dirty="0">
                  <a:solidFill>
                    <a:srgbClr val="252525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US" sz="2000" dirty="0">
                  <a:solidFill>
                    <a:srgbClr val="252525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altLang="en-US" sz="2000" dirty="0">
                    <a:latin typeface="Arial" panose="020B0604020202020204" pitchFamily="34" charset="0"/>
                  </a:rPr>
                  <a:t>Normal force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en-US" sz="200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altLang="en-US" sz="2000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</m:acc>
                  </m:oMath>
                </a14:m>
                <a:endParaRPr lang="en-US" sz="2000" dirty="0">
                  <a:solidFill>
                    <a:srgbClr val="252525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US" sz="2000" dirty="0">
                  <a:solidFill>
                    <a:srgbClr val="252525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altLang="en-US" sz="2000" dirty="0">
                    <a:latin typeface="Arial" panose="020B0604020202020204" pitchFamily="34" charset="0"/>
                  </a:rPr>
                  <a:t>Tension force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en-US" sz="200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altLang="en-US" sz="2000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</m:acc>
                  </m:oMath>
                </a14:m>
                <a:endParaRPr lang="en-US" sz="2000" dirty="0">
                  <a:solidFill>
                    <a:srgbClr val="252525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US" sz="2000" dirty="0">
                  <a:solidFill>
                    <a:srgbClr val="252525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altLang="en-US" sz="2000" dirty="0">
                    <a:latin typeface="Arial" panose="020B0604020202020204" pitchFamily="34" charset="0"/>
                  </a:rPr>
                  <a:t>Drag force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en-US" sz="200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altLang="en-US" sz="2000" b="0" i="1" smtClean="0"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</m:acc>
                  </m:oMath>
                </a14:m>
                <a:endParaRPr lang="en-US" sz="2000" dirty="0">
                  <a:solidFill>
                    <a:srgbClr val="252525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US" sz="2000" dirty="0">
                  <a:solidFill>
                    <a:srgbClr val="252525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altLang="en-US" sz="2000" dirty="0">
                    <a:latin typeface="Arial" panose="020B0604020202020204" pitchFamily="34" charset="0"/>
                  </a:rPr>
                  <a:t>Static friction</a:t>
                </a:r>
              </a:p>
              <a:p>
                <a:endParaRPr lang="en-US" sz="2000" dirty="0">
                  <a:solidFill>
                    <a:srgbClr val="252525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altLang="en-US" sz="2000" dirty="0">
                    <a:latin typeface="Arial" panose="020B0604020202020204" pitchFamily="34" charset="0"/>
                  </a:rPr>
                  <a:t>Kinetic friction</a:t>
                </a:r>
              </a:p>
              <a:p>
                <a:endParaRPr lang="en-US" sz="2000" dirty="0">
                  <a:solidFill>
                    <a:srgbClr val="252525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4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32417" y="1609985"/>
                <a:ext cx="5318190" cy="4475969"/>
              </a:xfrm>
              <a:prstGeom prst="rect">
                <a:avLst/>
              </a:prstGeom>
              <a:blipFill rotWithShape="0">
                <a:blip r:embed="rId4"/>
                <a:stretch>
                  <a:fillRect l="-1145" t="-68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7" name="Group 6"/>
          <p:cNvGrpSpPr/>
          <p:nvPr/>
        </p:nvGrpSpPr>
        <p:grpSpPr>
          <a:xfrm>
            <a:off x="4524329" y="1098356"/>
            <a:ext cx="7319320" cy="4046109"/>
            <a:chOff x="5482280" y="1098356"/>
            <a:chExt cx="7319320" cy="4046109"/>
          </a:xfrm>
        </p:grpSpPr>
        <p:sp>
          <p:nvSpPr>
            <p:cNvPr id="5" name="Rectangle 4"/>
            <p:cNvSpPr/>
            <p:nvPr/>
          </p:nvSpPr>
          <p:spPr>
            <a:xfrm>
              <a:off x="5482280" y="3667137"/>
              <a:ext cx="7319320" cy="14773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b="1" i="0" dirty="0">
                  <a:solidFill>
                    <a:srgbClr val="252525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Check your understanding</a:t>
              </a:r>
            </a:p>
            <a:p>
              <a:endParaRPr lang="en-US" b="1" dirty="0">
                <a:solidFill>
                  <a:srgbClr val="252525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en-US" dirty="0">
                  <a:solidFill>
                    <a:srgbClr val="252525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Are the following statements true or false?</a:t>
              </a:r>
            </a:p>
            <a:p>
              <a:endParaRPr lang="en-US" dirty="0">
                <a:solidFill>
                  <a:srgbClr val="252525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marL="342900" indent="-342900">
                <a:buAutoNum type="arabicParenR"/>
              </a:pPr>
              <a:r>
                <a:rPr lang="en-US" dirty="0">
                  <a:solidFill>
                    <a:srgbClr val="252525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If the net force on an object is zero, the object is at rest.</a:t>
              </a: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" name="Rectangle 5"/>
                <p:cNvSpPr/>
                <p:nvPr/>
              </p:nvSpPr>
              <p:spPr>
                <a:xfrm>
                  <a:off x="5482280" y="1098356"/>
                  <a:ext cx="7319320" cy="2969916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r>
                    <a:rPr lang="en-US" b="1" i="0" dirty="0">
                      <a:solidFill>
                        <a:srgbClr val="252525"/>
                      </a:solidFill>
                      <a:effectLst/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Newton’s second law</a:t>
                  </a:r>
                </a:p>
                <a:p>
                  <a:endParaRPr lang="en-US" b="1" dirty="0">
                    <a:solidFill>
                      <a:srgbClr val="252525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  <a:p>
                  <a:r>
                    <a:rPr lang="en-US" i="0" dirty="0">
                      <a:solidFill>
                        <a:srgbClr val="252525"/>
                      </a:solidFill>
                      <a:effectLst/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A net force </a:t>
                  </a:r>
                  <a14:m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en-US" altLang="en-US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altLang="en-US" b="0" i="1" smtClean="0">
                              <a:latin typeface="Cambria Math" panose="02040503050406030204" pitchFamily="18" charset="0"/>
                            </a:rPr>
                            <m:t>𝐹</m:t>
                          </m:r>
                          <m:r>
                            <a:rPr lang="en-US" altLang="en-US" b="0" i="1" baseline="-25000" smtClean="0">
                              <a:latin typeface="Cambria Math" panose="02040503050406030204" pitchFamily="18" charset="0"/>
                            </a:rPr>
                            <m:t>𝑛𝑒𝑡</m:t>
                          </m:r>
                        </m:e>
                      </m:acc>
                    </m:oMath>
                  </a14:m>
                  <a:r>
                    <a:rPr lang="en-US" dirty="0"/>
                    <a:t> </a:t>
                  </a:r>
                  <a:r>
                    <a:rPr lang="en-US" i="0" dirty="0">
                      <a:solidFill>
                        <a:srgbClr val="252525"/>
                      </a:solidFill>
                      <a:effectLst/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acting on an object results in the object experiencing an acceleration </a:t>
                  </a:r>
                  <a14:m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en-US" i="1" smtClean="0">
                              <a:solidFill>
                                <a:srgbClr val="252525"/>
                              </a:solidFill>
                              <a:effectLst/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accPr>
                        <m:e>
                          <m:r>
                            <a:rPr lang="en-US" b="0" i="1" smtClean="0">
                              <a:solidFill>
                                <a:srgbClr val="252525"/>
                              </a:solidFill>
                              <a:effectLst/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𝑎</m:t>
                          </m:r>
                        </m:e>
                      </m:acc>
                    </m:oMath>
                  </a14:m>
                  <a:r>
                    <a:rPr lang="en-US" i="0" dirty="0">
                      <a:solidFill>
                        <a:srgbClr val="252525"/>
                      </a:solidFill>
                      <a:effectLst/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that is </a:t>
                  </a:r>
                  <a:r>
                    <a:rPr lang="en-US" dirty="0">
                      <a:solidFill>
                        <a:srgbClr val="252525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directly related to the net force </a:t>
                  </a:r>
                  <a14:m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en-US" altLang="en-US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altLang="en-US" b="0" i="1" smtClean="0">
                              <a:latin typeface="Cambria Math" panose="02040503050406030204" pitchFamily="18" charset="0"/>
                            </a:rPr>
                            <m:t>𝐹</m:t>
                          </m:r>
                          <m:r>
                            <a:rPr lang="en-US" altLang="en-US" b="0" i="1" baseline="-25000" smtClean="0">
                              <a:latin typeface="Cambria Math" panose="02040503050406030204" pitchFamily="18" charset="0"/>
                            </a:rPr>
                            <m:t>𝑛𝑒𝑡</m:t>
                          </m:r>
                        </m:e>
                      </m:acc>
                      <m:r>
                        <a:rPr lang="en-US" altLang="en-US" b="0" i="0" baseline="-25000" smtClean="0">
                          <a:latin typeface="Cambria Math" panose="02040503050406030204" pitchFamily="18" charset="0"/>
                        </a:rPr>
                        <m:t> </m:t>
                      </m:r>
                    </m:oMath>
                  </a14:m>
                  <a:r>
                    <a:rPr lang="en-US" dirty="0">
                      <a:solidFill>
                        <a:srgbClr val="252525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acting on it and inversely proportional to its mass </a:t>
                  </a:r>
                  <a14:m>
                    <m:oMath xmlns:m="http://schemas.openxmlformats.org/officeDocument/2006/math">
                      <m:r>
                        <a:rPr lang="en-US" i="1" dirty="0" smtClean="0">
                          <a:solidFill>
                            <a:srgbClr val="252525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𝑚</m:t>
                      </m:r>
                    </m:oMath>
                  </a14:m>
                  <a:endParaRPr lang="en-US" dirty="0"/>
                </a:p>
                <a:p>
                  <a:endParaRPr lang="en-US" dirty="0"/>
                </a:p>
                <a:p>
                  <a:pPr algn="ctr"/>
                  <a14:m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en-US" sz="2400" i="1" smtClean="0">
                              <a:solidFill>
                                <a:srgbClr val="252525"/>
                              </a:solidFill>
                              <a:effectLst/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accPr>
                        <m:e>
                          <m:r>
                            <a:rPr lang="en-US" sz="2400" b="0" i="1" smtClean="0">
                              <a:solidFill>
                                <a:srgbClr val="252525"/>
                              </a:solidFill>
                              <a:effectLst/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𝑎</m:t>
                          </m:r>
                        </m:e>
                      </m:acc>
                    </m:oMath>
                  </a14:m>
                  <a:r>
                    <a:rPr lang="en-US" sz="2400" dirty="0"/>
                    <a:t> = </a:t>
                  </a:r>
                  <a14:m>
                    <m:oMath xmlns:m="http://schemas.openxmlformats.org/officeDocument/2006/math">
                      <m:f>
                        <m:fPr>
                          <m:ctrlPr>
                            <a:rPr lang="en-US" sz="2400" i="1" dirty="0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acc>
                            <m:accPr>
                              <m:chr m:val="⃗"/>
                              <m:ctrlPr>
                                <a:rPr lang="en-US" altLang="en-US" sz="2400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altLang="en-US" sz="2400" b="0" i="1" smtClean="0">
                                  <a:latin typeface="Cambria Math" panose="02040503050406030204" pitchFamily="18" charset="0"/>
                                </a:rPr>
                                <m:t>𝐹</m:t>
                              </m:r>
                              <m:r>
                                <a:rPr lang="en-US" altLang="en-US" sz="2400" b="0" i="1" baseline="-25000" smtClean="0">
                                  <a:latin typeface="Cambria Math" panose="02040503050406030204" pitchFamily="18" charset="0"/>
                                </a:rPr>
                                <m:t>𝑛𝑒𝑡</m:t>
                              </m:r>
                            </m:e>
                          </m:acc>
                        </m:num>
                        <m:den>
                          <m:r>
                            <a:rPr lang="en-US" sz="2400" b="0" i="1" dirty="0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den>
                      </m:f>
                    </m:oMath>
                  </a14:m>
                  <a:endParaRPr lang="en-US" sz="2400" dirty="0"/>
                </a:p>
                <a:p>
                  <a:endParaRPr lang="en-US" dirty="0"/>
                </a:p>
                <a:p>
                  <a:endParaRPr lang="en-US" b="1" i="0" dirty="0">
                    <a:solidFill>
                      <a:srgbClr val="252525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mc:Choice>
          <mc:Fallback xmlns="">
            <p:sp>
              <p:nvSpPr>
                <p:cNvPr id="6" name="Rectangle 5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482280" y="1098356"/>
                  <a:ext cx="7319320" cy="2969916"/>
                </a:xfrm>
                <a:prstGeom prst="rect">
                  <a:avLst/>
                </a:prstGeom>
                <a:blipFill rotWithShape="0">
                  <a:blip r:embed="rId5"/>
                  <a:stretch>
                    <a:fillRect l="-666" t="-1027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2CE4B-A817-4CA6-90C6-F10130A1DBD0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39432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  <p:extLst mod="1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/>
          </p:cNvSpPr>
          <p:nvPr/>
        </p:nvSpPr>
        <p:spPr bwMode="auto">
          <a:xfrm>
            <a:off x="835732" y="422168"/>
            <a:ext cx="9055400" cy="5943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63500" dir="2700000" algn="ctr" rotWithShape="0">
                    <a:schemeClr val="bg2">
                      <a:alpha val="70000"/>
                    </a:scheme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algn="l"/>
            <a:r>
              <a:rPr lang="en-US" altLang="en-US" sz="2700" dirty="0">
                <a:latin typeface="Arial" panose="020B0604020202020204" pitchFamily="34" charset="0"/>
              </a:rPr>
              <a:t>Recap : Solving Force and Motion problems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angle 3"/>
              <p:cNvSpPr/>
              <p:nvPr/>
            </p:nvSpPr>
            <p:spPr>
              <a:xfrm>
                <a:off x="1532417" y="1609985"/>
                <a:ext cx="5318190" cy="447596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2000" b="1" i="0" dirty="0">
                    <a:solidFill>
                      <a:srgbClr val="252525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Specific forces</a:t>
                </a:r>
              </a:p>
              <a:p>
                <a:endParaRPr lang="en-US" sz="2000" dirty="0">
                  <a:solidFill>
                    <a:srgbClr val="252525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altLang="en-US" sz="2000" dirty="0">
                    <a:latin typeface="Arial" panose="020B0604020202020204" pitchFamily="34" charset="0"/>
                  </a:rPr>
                  <a:t>Weight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en-US" sz="200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altLang="en-US" sz="2000" b="0" i="1" smtClean="0">
                            <a:latin typeface="Cambria Math" panose="02040503050406030204" pitchFamily="18" charset="0"/>
                          </a:rPr>
                          <m:t>𝑤</m:t>
                        </m:r>
                      </m:e>
                    </m:acc>
                  </m:oMath>
                </a14:m>
                <a:endParaRPr lang="en-US" sz="2000" dirty="0">
                  <a:solidFill>
                    <a:srgbClr val="252525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US" sz="2000" dirty="0">
                  <a:solidFill>
                    <a:srgbClr val="252525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altLang="en-US" sz="2000" dirty="0">
                    <a:latin typeface="Arial" panose="020B0604020202020204" pitchFamily="34" charset="0"/>
                  </a:rPr>
                  <a:t>Normal force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en-US" sz="200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altLang="en-US" sz="2000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</m:acc>
                  </m:oMath>
                </a14:m>
                <a:endParaRPr lang="en-US" sz="2000" dirty="0">
                  <a:solidFill>
                    <a:srgbClr val="252525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US" sz="2000" dirty="0">
                  <a:solidFill>
                    <a:srgbClr val="252525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altLang="en-US" sz="2000" dirty="0">
                    <a:latin typeface="Arial" panose="020B0604020202020204" pitchFamily="34" charset="0"/>
                  </a:rPr>
                  <a:t>Tension force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en-US" sz="200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altLang="en-US" sz="2000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</m:acc>
                  </m:oMath>
                </a14:m>
                <a:endParaRPr lang="en-US" sz="2000" dirty="0">
                  <a:solidFill>
                    <a:srgbClr val="252525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US" sz="2000" dirty="0">
                  <a:solidFill>
                    <a:srgbClr val="252525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altLang="en-US" sz="2000" dirty="0">
                    <a:latin typeface="Arial" panose="020B0604020202020204" pitchFamily="34" charset="0"/>
                  </a:rPr>
                  <a:t>Drag force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en-US" sz="200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altLang="en-US" sz="2000" b="0" i="1" smtClean="0"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</m:acc>
                  </m:oMath>
                </a14:m>
                <a:endParaRPr lang="en-US" sz="2000" dirty="0">
                  <a:solidFill>
                    <a:srgbClr val="252525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US" sz="2000" dirty="0">
                  <a:solidFill>
                    <a:srgbClr val="252525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altLang="en-US" sz="2000" dirty="0">
                    <a:latin typeface="Arial" panose="020B0604020202020204" pitchFamily="34" charset="0"/>
                  </a:rPr>
                  <a:t>Static friction</a:t>
                </a:r>
              </a:p>
              <a:p>
                <a:endParaRPr lang="en-US" sz="2000" dirty="0">
                  <a:solidFill>
                    <a:srgbClr val="252525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altLang="en-US" sz="2000" dirty="0">
                    <a:latin typeface="Arial" panose="020B0604020202020204" pitchFamily="34" charset="0"/>
                  </a:rPr>
                  <a:t>Kinetic friction</a:t>
                </a:r>
              </a:p>
              <a:p>
                <a:endParaRPr lang="en-US" sz="2000" dirty="0">
                  <a:solidFill>
                    <a:srgbClr val="252525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4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32417" y="1609985"/>
                <a:ext cx="5318190" cy="4475969"/>
              </a:xfrm>
              <a:prstGeom prst="rect">
                <a:avLst/>
              </a:prstGeom>
              <a:blipFill rotWithShape="0">
                <a:blip r:embed="rId4"/>
                <a:stretch>
                  <a:fillRect l="-1145" t="-68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7" name="Group 6"/>
          <p:cNvGrpSpPr/>
          <p:nvPr/>
        </p:nvGrpSpPr>
        <p:grpSpPr>
          <a:xfrm>
            <a:off x="4524329" y="1098356"/>
            <a:ext cx="7319320" cy="4600106"/>
            <a:chOff x="5482280" y="1098356"/>
            <a:chExt cx="7319320" cy="4600106"/>
          </a:xfrm>
        </p:grpSpPr>
        <p:sp>
          <p:nvSpPr>
            <p:cNvPr id="5" name="Rectangle 4"/>
            <p:cNvSpPr/>
            <p:nvPr/>
          </p:nvSpPr>
          <p:spPr>
            <a:xfrm>
              <a:off x="5482280" y="3667137"/>
              <a:ext cx="7319320" cy="203132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b="1" i="0" dirty="0">
                  <a:solidFill>
                    <a:srgbClr val="252525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Check your understanding</a:t>
              </a:r>
            </a:p>
            <a:p>
              <a:endParaRPr lang="en-US" b="1" dirty="0">
                <a:solidFill>
                  <a:srgbClr val="252525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en-US" dirty="0">
                  <a:solidFill>
                    <a:srgbClr val="252525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Are the following statements true or false?</a:t>
              </a:r>
            </a:p>
            <a:p>
              <a:endParaRPr lang="en-US" dirty="0">
                <a:solidFill>
                  <a:srgbClr val="252525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marL="342900" indent="-342900">
                <a:buAutoNum type="arabicParenR"/>
              </a:pPr>
              <a:r>
                <a:rPr lang="en-US" dirty="0">
                  <a:solidFill>
                    <a:srgbClr val="252525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If the net force on an object is zero, the object is at rest.</a:t>
              </a:r>
            </a:p>
            <a:p>
              <a:r>
                <a:rPr lang="en-US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False. The object could be moving with constant velocity.</a:t>
              </a:r>
            </a:p>
            <a:p>
              <a:endParaRPr lang="en-US" dirty="0">
                <a:solidFill>
                  <a:srgbClr val="252525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" name="Rectangle 5"/>
                <p:cNvSpPr/>
                <p:nvPr/>
              </p:nvSpPr>
              <p:spPr>
                <a:xfrm>
                  <a:off x="5482280" y="1098356"/>
                  <a:ext cx="7319320" cy="2969916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r>
                    <a:rPr lang="en-US" b="1" i="0" dirty="0">
                      <a:solidFill>
                        <a:srgbClr val="252525"/>
                      </a:solidFill>
                      <a:effectLst/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Newton’s second law</a:t>
                  </a:r>
                </a:p>
                <a:p>
                  <a:endParaRPr lang="en-US" b="1" dirty="0">
                    <a:solidFill>
                      <a:srgbClr val="252525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  <a:p>
                  <a:r>
                    <a:rPr lang="en-US" i="0" dirty="0">
                      <a:solidFill>
                        <a:srgbClr val="252525"/>
                      </a:solidFill>
                      <a:effectLst/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A net force </a:t>
                  </a:r>
                  <a14:m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en-US" altLang="en-US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altLang="en-US" b="0" i="1" smtClean="0">
                              <a:latin typeface="Cambria Math" panose="02040503050406030204" pitchFamily="18" charset="0"/>
                            </a:rPr>
                            <m:t>𝐹</m:t>
                          </m:r>
                          <m:r>
                            <a:rPr lang="en-US" altLang="en-US" b="0" i="1" baseline="-25000" smtClean="0">
                              <a:latin typeface="Cambria Math" panose="02040503050406030204" pitchFamily="18" charset="0"/>
                            </a:rPr>
                            <m:t>𝑛𝑒𝑡</m:t>
                          </m:r>
                        </m:e>
                      </m:acc>
                    </m:oMath>
                  </a14:m>
                  <a:r>
                    <a:rPr lang="en-US" dirty="0"/>
                    <a:t> </a:t>
                  </a:r>
                  <a:r>
                    <a:rPr lang="en-US" i="0" dirty="0">
                      <a:solidFill>
                        <a:srgbClr val="252525"/>
                      </a:solidFill>
                      <a:effectLst/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acting on an object results in the object experiencing an acceleration </a:t>
                  </a:r>
                  <a14:m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en-US" i="1" smtClean="0">
                              <a:solidFill>
                                <a:srgbClr val="252525"/>
                              </a:solidFill>
                              <a:effectLst/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accPr>
                        <m:e>
                          <m:r>
                            <a:rPr lang="en-US" b="0" i="1" smtClean="0">
                              <a:solidFill>
                                <a:srgbClr val="252525"/>
                              </a:solidFill>
                              <a:effectLst/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𝑎</m:t>
                          </m:r>
                        </m:e>
                      </m:acc>
                    </m:oMath>
                  </a14:m>
                  <a:r>
                    <a:rPr lang="en-US" i="0" dirty="0">
                      <a:solidFill>
                        <a:srgbClr val="252525"/>
                      </a:solidFill>
                      <a:effectLst/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that is </a:t>
                  </a:r>
                  <a:r>
                    <a:rPr lang="en-US" dirty="0">
                      <a:solidFill>
                        <a:srgbClr val="252525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directly related to the net force </a:t>
                  </a:r>
                  <a14:m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en-US" altLang="en-US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altLang="en-US" b="0" i="1" smtClean="0">
                              <a:latin typeface="Cambria Math" panose="02040503050406030204" pitchFamily="18" charset="0"/>
                            </a:rPr>
                            <m:t>𝐹</m:t>
                          </m:r>
                          <m:r>
                            <a:rPr lang="en-US" altLang="en-US" b="0" i="1" baseline="-25000" smtClean="0">
                              <a:latin typeface="Cambria Math" panose="02040503050406030204" pitchFamily="18" charset="0"/>
                            </a:rPr>
                            <m:t>𝑛𝑒𝑡</m:t>
                          </m:r>
                        </m:e>
                      </m:acc>
                      <m:r>
                        <a:rPr lang="en-US" altLang="en-US" b="0" i="0" baseline="-25000" smtClean="0">
                          <a:latin typeface="Cambria Math" panose="02040503050406030204" pitchFamily="18" charset="0"/>
                        </a:rPr>
                        <m:t> </m:t>
                      </m:r>
                    </m:oMath>
                  </a14:m>
                  <a:r>
                    <a:rPr lang="en-US" dirty="0">
                      <a:solidFill>
                        <a:srgbClr val="252525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acting on it and inversely proportional to its mass </a:t>
                  </a:r>
                  <a14:m>
                    <m:oMath xmlns:m="http://schemas.openxmlformats.org/officeDocument/2006/math">
                      <m:r>
                        <a:rPr lang="en-US" i="1" dirty="0" smtClean="0">
                          <a:solidFill>
                            <a:srgbClr val="252525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𝑚</m:t>
                      </m:r>
                    </m:oMath>
                  </a14:m>
                  <a:endParaRPr lang="en-US" dirty="0"/>
                </a:p>
                <a:p>
                  <a:endParaRPr lang="en-US" dirty="0"/>
                </a:p>
                <a:p>
                  <a:pPr algn="ctr"/>
                  <a14:m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en-US" sz="2400" i="1" smtClean="0">
                              <a:solidFill>
                                <a:srgbClr val="252525"/>
                              </a:solidFill>
                              <a:effectLst/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accPr>
                        <m:e>
                          <m:r>
                            <a:rPr lang="en-US" sz="2400" b="0" i="1" smtClean="0">
                              <a:solidFill>
                                <a:srgbClr val="252525"/>
                              </a:solidFill>
                              <a:effectLst/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𝑎</m:t>
                          </m:r>
                        </m:e>
                      </m:acc>
                    </m:oMath>
                  </a14:m>
                  <a:r>
                    <a:rPr lang="en-US" sz="2400" dirty="0"/>
                    <a:t> = </a:t>
                  </a:r>
                  <a14:m>
                    <m:oMath xmlns:m="http://schemas.openxmlformats.org/officeDocument/2006/math">
                      <m:f>
                        <m:fPr>
                          <m:ctrlPr>
                            <a:rPr lang="en-US" sz="2400" i="1" dirty="0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acc>
                            <m:accPr>
                              <m:chr m:val="⃗"/>
                              <m:ctrlPr>
                                <a:rPr lang="en-US" altLang="en-US" sz="2400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altLang="en-US" sz="2400" b="0" i="1" smtClean="0">
                                  <a:latin typeface="Cambria Math" panose="02040503050406030204" pitchFamily="18" charset="0"/>
                                </a:rPr>
                                <m:t>𝐹</m:t>
                              </m:r>
                              <m:r>
                                <a:rPr lang="en-US" altLang="en-US" sz="2400" b="0" i="1" baseline="-25000" smtClean="0">
                                  <a:latin typeface="Cambria Math" panose="02040503050406030204" pitchFamily="18" charset="0"/>
                                </a:rPr>
                                <m:t>𝑛𝑒𝑡</m:t>
                              </m:r>
                            </m:e>
                          </m:acc>
                        </m:num>
                        <m:den>
                          <m:r>
                            <a:rPr lang="en-US" sz="2400" b="0" i="1" dirty="0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den>
                      </m:f>
                    </m:oMath>
                  </a14:m>
                  <a:endParaRPr lang="en-US" sz="2400" dirty="0"/>
                </a:p>
                <a:p>
                  <a:endParaRPr lang="en-US" dirty="0"/>
                </a:p>
                <a:p>
                  <a:endParaRPr lang="en-US" b="1" i="0" dirty="0">
                    <a:solidFill>
                      <a:srgbClr val="252525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mc:Choice>
          <mc:Fallback xmlns="">
            <p:sp>
              <p:nvSpPr>
                <p:cNvPr id="6" name="Rectangle 5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482280" y="1098356"/>
                  <a:ext cx="7319320" cy="2969916"/>
                </a:xfrm>
                <a:prstGeom prst="rect">
                  <a:avLst/>
                </a:prstGeom>
                <a:blipFill rotWithShape="0">
                  <a:blip r:embed="rId5"/>
                  <a:stretch>
                    <a:fillRect l="-666" t="-1027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2CE4B-A817-4CA6-90C6-F10130A1DBD0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92959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  <p:extLst mod="1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/>
          </p:cNvSpPr>
          <p:nvPr/>
        </p:nvSpPr>
        <p:spPr bwMode="auto">
          <a:xfrm>
            <a:off x="835732" y="422168"/>
            <a:ext cx="9055400" cy="5943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63500" dir="2700000" algn="ctr" rotWithShape="0">
                    <a:schemeClr val="bg2">
                      <a:alpha val="70000"/>
                    </a:scheme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algn="l"/>
            <a:r>
              <a:rPr lang="en-US" altLang="en-US" sz="2700" dirty="0">
                <a:latin typeface="Arial" panose="020B0604020202020204" pitchFamily="34" charset="0"/>
              </a:rPr>
              <a:t>Recap : Solving Force and Motion problems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angle 3"/>
              <p:cNvSpPr/>
              <p:nvPr/>
            </p:nvSpPr>
            <p:spPr>
              <a:xfrm>
                <a:off x="1532417" y="1609985"/>
                <a:ext cx="5318190" cy="447596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2000" b="1" i="0" dirty="0">
                    <a:solidFill>
                      <a:srgbClr val="252525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Specific forces</a:t>
                </a:r>
              </a:p>
              <a:p>
                <a:endParaRPr lang="en-US" sz="2000" dirty="0">
                  <a:solidFill>
                    <a:srgbClr val="252525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altLang="en-US" sz="2000" dirty="0">
                    <a:latin typeface="Arial" panose="020B0604020202020204" pitchFamily="34" charset="0"/>
                  </a:rPr>
                  <a:t>Weight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en-US" sz="200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altLang="en-US" sz="2000" b="0" i="1" smtClean="0">
                            <a:latin typeface="Cambria Math" panose="02040503050406030204" pitchFamily="18" charset="0"/>
                          </a:rPr>
                          <m:t>𝑤</m:t>
                        </m:r>
                      </m:e>
                    </m:acc>
                  </m:oMath>
                </a14:m>
                <a:endParaRPr lang="en-US" sz="2000" dirty="0">
                  <a:solidFill>
                    <a:srgbClr val="252525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US" sz="2000" dirty="0">
                  <a:solidFill>
                    <a:srgbClr val="252525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altLang="en-US" sz="2000" dirty="0">
                    <a:latin typeface="Arial" panose="020B0604020202020204" pitchFamily="34" charset="0"/>
                  </a:rPr>
                  <a:t>Normal force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en-US" sz="200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altLang="en-US" sz="2000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</m:acc>
                  </m:oMath>
                </a14:m>
                <a:endParaRPr lang="en-US" sz="2000" dirty="0">
                  <a:solidFill>
                    <a:srgbClr val="252525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US" sz="2000" dirty="0">
                  <a:solidFill>
                    <a:srgbClr val="252525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altLang="en-US" sz="2000" dirty="0">
                    <a:latin typeface="Arial" panose="020B0604020202020204" pitchFamily="34" charset="0"/>
                  </a:rPr>
                  <a:t>Tension force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en-US" sz="200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altLang="en-US" sz="2000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</m:acc>
                  </m:oMath>
                </a14:m>
                <a:endParaRPr lang="en-US" sz="2000" dirty="0">
                  <a:solidFill>
                    <a:srgbClr val="252525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US" sz="2000" dirty="0">
                  <a:solidFill>
                    <a:srgbClr val="252525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altLang="en-US" sz="2000" dirty="0">
                    <a:latin typeface="Arial" panose="020B0604020202020204" pitchFamily="34" charset="0"/>
                  </a:rPr>
                  <a:t>Drag force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en-US" sz="200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altLang="en-US" sz="2000" b="0" i="1" smtClean="0"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</m:acc>
                  </m:oMath>
                </a14:m>
                <a:endParaRPr lang="en-US" sz="2000" dirty="0">
                  <a:solidFill>
                    <a:srgbClr val="252525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US" sz="2000" dirty="0">
                  <a:solidFill>
                    <a:srgbClr val="252525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altLang="en-US" sz="2000" dirty="0">
                    <a:latin typeface="Arial" panose="020B0604020202020204" pitchFamily="34" charset="0"/>
                  </a:rPr>
                  <a:t>Static friction</a:t>
                </a:r>
              </a:p>
              <a:p>
                <a:endParaRPr lang="en-US" sz="2000" dirty="0">
                  <a:solidFill>
                    <a:srgbClr val="252525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altLang="en-US" sz="2000" dirty="0">
                    <a:latin typeface="Arial" panose="020B0604020202020204" pitchFamily="34" charset="0"/>
                  </a:rPr>
                  <a:t>Kinetic friction</a:t>
                </a:r>
              </a:p>
              <a:p>
                <a:endParaRPr lang="en-US" sz="2000" dirty="0">
                  <a:solidFill>
                    <a:srgbClr val="252525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4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32417" y="1609985"/>
                <a:ext cx="5318190" cy="4475969"/>
              </a:xfrm>
              <a:prstGeom prst="rect">
                <a:avLst/>
              </a:prstGeom>
              <a:blipFill rotWithShape="0">
                <a:blip r:embed="rId4"/>
                <a:stretch>
                  <a:fillRect l="-1145" t="-68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7" name="Group 6"/>
          <p:cNvGrpSpPr/>
          <p:nvPr/>
        </p:nvGrpSpPr>
        <p:grpSpPr>
          <a:xfrm>
            <a:off x="4524329" y="1098356"/>
            <a:ext cx="7319320" cy="4877105"/>
            <a:chOff x="5482280" y="1098356"/>
            <a:chExt cx="7319320" cy="4877105"/>
          </a:xfrm>
        </p:grpSpPr>
        <p:sp>
          <p:nvSpPr>
            <p:cNvPr id="5" name="Rectangle 4"/>
            <p:cNvSpPr/>
            <p:nvPr/>
          </p:nvSpPr>
          <p:spPr>
            <a:xfrm>
              <a:off x="5482280" y="3667137"/>
              <a:ext cx="7319320" cy="230832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b="1" i="0" dirty="0">
                  <a:solidFill>
                    <a:srgbClr val="252525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Check your understanding</a:t>
              </a:r>
            </a:p>
            <a:p>
              <a:endParaRPr lang="en-US" b="1" dirty="0">
                <a:solidFill>
                  <a:srgbClr val="252525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en-US" dirty="0">
                  <a:solidFill>
                    <a:srgbClr val="252525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Are the following statements true or false?</a:t>
              </a:r>
            </a:p>
            <a:p>
              <a:endParaRPr lang="en-US" dirty="0">
                <a:solidFill>
                  <a:srgbClr val="252525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marL="342900" indent="-342900">
                <a:buAutoNum type="arabicParenR"/>
              </a:pPr>
              <a:r>
                <a:rPr lang="en-US" dirty="0">
                  <a:solidFill>
                    <a:srgbClr val="252525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If the net force on an object is zero, the object is at rest.</a:t>
              </a:r>
            </a:p>
            <a:p>
              <a:r>
                <a:rPr lang="en-US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False. The object could be moving with constant velocity.</a:t>
              </a:r>
            </a:p>
            <a:p>
              <a:endParaRPr lang="en-US" dirty="0">
                <a:solidFill>
                  <a:srgbClr val="252525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en-US" dirty="0">
                  <a:solidFill>
                    <a:srgbClr val="252525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2) If an object is moving with constant velocity, there is no force acting on it.</a:t>
              </a: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" name="Rectangle 5"/>
                <p:cNvSpPr/>
                <p:nvPr/>
              </p:nvSpPr>
              <p:spPr>
                <a:xfrm>
                  <a:off x="5482280" y="1098356"/>
                  <a:ext cx="7319320" cy="2969916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r>
                    <a:rPr lang="en-US" b="1" i="0" dirty="0">
                      <a:solidFill>
                        <a:srgbClr val="252525"/>
                      </a:solidFill>
                      <a:effectLst/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Newton’s second law</a:t>
                  </a:r>
                </a:p>
                <a:p>
                  <a:endParaRPr lang="en-US" b="1" dirty="0">
                    <a:solidFill>
                      <a:srgbClr val="252525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  <a:p>
                  <a:r>
                    <a:rPr lang="en-US" i="0" dirty="0">
                      <a:solidFill>
                        <a:srgbClr val="252525"/>
                      </a:solidFill>
                      <a:effectLst/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A net force </a:t>
                  </a:r>
                  <a14:m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en-US" altLang="en-US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altLang="en-US" b="0" i="1" smtClean="0">
                              <a:latin typeface="Cambria Math" panose="02040503050406030204" pitchFamily="18" charset="0"/>
                            </a:rPr>
                            <m:t>𝐹</m:t>
                          </m:r>
                          <m:r>
                            <a:rPr lang="en-US" altLang="en-US" b="0" i="1" baseline="-25000" smtClean="0">
                              <a:latin typeface="Cambria Math" panose="02040503050406030204" pitchFamily="18" charset="0"/>
                            </a:rPr>
                            <m:t>𝑛𝑒𝑡</m:t>
                          </m:r>
                        </m:e>
                      </m:acc>
                    </m:oMath>
                  </a14:m>
                  <a:r>
                    <a:rPr lang="en-US" dirty="0"/>
                    <a:t> </a:t>
                  </a:r>
                  <a:r>
                    <a:rPr lang="en-US" i="0" dirty="0">
                      <a:solidFill>
                        <a:srgbClr val="252525"/>
                      </a:solidFill>
                      <a:effectLst/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acting on an object results in the object experiencing an acceleration </a:t>
                  </a:r>
                  <a14:m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en-US" i="1" smtClean="0">
                              <a:solidFill>
                                <a:srgbClr val="252525"/>
                              </a:solidFill>
                              <a:effectLst/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accPr>
                        <m:e>
                          <m:r>
                            <a:rPr lang="en-US" b="0" i="1" smtClean="0">
                              <a:solidFill>
                                <a:srgbClr val="252525"/>
                              </a:solidFill>
                              <a:effectLst/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𝑎</m:t>
                          </m:r>
                        </m:e>
                      </m:acc>
                    </m:oMath>
                  </a14:m>
                  <a:r>
                    <a:rPr lang="en-US" i="0" dirty="0">
                      <a:solidFill>
                        <a:srgbClr val="252525"/>
                      </a:solidFill>
                      <a:effectLst/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that is </a:t>
                  </a:r>
                  <a:r>
                    <a:rPr lang="en-US" dirty="0">
                      <a:solidFill>
                        <a:srgbClr val="252525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directly related to the net force </a:t>
                  </a:r>
                  <a14:m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en-US" altLang="en-US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altLang="en-US" b="0" i="1" smtClean="0">
                              <a:latin typeface="Cambria Math" panose="02040503050406030204" pitchFamily="18" charset="0"/>
                            </a:rPr>
                            <m:t>𝐹</m:t>
                          </m:r>
                          <m:r>
                            <a:rPr lang="en-US" altLang="en-US" b="0" i="1" baseline="-25000" smtClean="0">
                              <a:latin typeface="Cambria Math" panose="02040503050406030204" pitchFamily="18" charset="0"/>
                            </a:rPr>
                            <m:t>𝑛𝑒𝑡</m:t>
                          </m:r>
                        </m:e>
                      </m:acc>
                      <m:r>
                        <a:rPr lang="en-US" altLang="en-US" b="0" i="0" baseline="-25000" smtClean="0">
                          <a:latin typeface="Cambria Math" panose="02040503050406030204" pitchFamily="18" charset="0"/>
                        </a:rPr>
                        <m:t> </m:t>
                      </m:r>
                    </m:oMath>
                  </a14:m>
                  <a:r>
                    <a:rPr lang="en-US" dirty="0">
                      <a:solidFill>
                        <a:srgbClr val="252525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acting on it and inversely proportional to its mass </a:t>
                  </a:r>
                  <a14:m>
                    <m:oMath xmlns:m="http://schemas.openxmlformats.org/officeDocument/2006/math">
                      <m:r>
                        <a:rPr lang="en-US" i="1" dirty="0" smtClean="0">
                          <a:solidFill>
                            <a:srgbClr val="252525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𝑚</m:t>
                      </m:r>
                    </m:oMath>
                  </a14:m>
                  <a:endParaRPr lang="en-US" dirty="0"/>
                </a:p>
                <a:p>
                  <a:endParaRPr lang="en-US" dirty="0"/>
                </a:p>
                <a:p>
                  <a:pPr algn="ctr"/>
                  <a14:m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en-US" sz="2400" i="1" smtClean="0">
                              <a:solidFill>
                                <a:srgbClr val="252525"/>
                              </a:solidFill>
                              <a:effectLst/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accPr>
                        <m:e>
                          <m:r>
                            <a:rPr lang="en-US" sz="2400" b="0" i="1" smtClean="0">
                              <a:solidFill>
                                <a:srgbClr val="252525"/>
                              </a:solidFill>
                              <a:effectLst/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𝑎</m:t>
                          </m:r>
                        </m:e>
                      </m:acc>
                    </m:oMath>
                  </a14:m>
                  <a:r>
                    <a:rPr lang="en-US" sz="2400" dirty="0"/>
                    <a:t> = </a:t>
                  </a:r>
                  <a14:m>
                    <m:oMath xmlns:m="http://schemas.openxmlformats.org/officeDocument/2006/math">
                      <m:f>
                        <m:fPr>
                          <m:ctrlPr>
                            <a:rPr lang="en-US" sz="2400" i="1" dirty="0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acc>
                            <m:accPr>
                              <m:chr m:val="⃗"/>
                              <m:ctrlPr>
                                <a:rPr lang="en-US" altLang="en-US" sz="2400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altLang="en-US" sz="2400" b="0" i="1" smtClean="0">
                                  <a:latin typeface="Cambria Math" panose="02040503050406030204" pitchFamily="18" charset="0"/>
                                </a:rPr>
                                <m:t>𝐹</m:t>
                              </m:r>
                              <m:r>
                                <a:rPr lang="en-US" altLang="en-US" sz="2400" b="0" i="1" baseline="-25000" smtClean="0">
                                  <a:latin typeface="Cambria Math" panose="02040503050406030204" pitchFamily="18" charset="0"/>
                                </a:rPr>
                                <m:t>𝑛𝑒𝑡</m:t>
                              </m:r>
                            </m:e>
                          </m:acc>
                        </m:num>
                        <m:den>
                          <m:r>
                            <a:rPr lang="en-US" sz="2400" b="0" i="1" dirty="0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den>
                      </m:f>
                    </m:oMath>
                  </a14:m>
                  <a:endParaRPr lang="en-US" sz="2400" dirty="0"/>
                </a:p>
                <a:p>
                  <a:endParaRPr lang="en-US" dirty="0"/>
                </a:p>
                <a:p>
                  <a:endParaRPr lang="en-US" b="1" i="0" dirty="0">
                    <a:solidFill>
                      <a:srgbClr val="252525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mc:Choice>
          <mc:Fallback xmlns="">
            <p:sp>
              <p:nvSpPr>
                <p:cNvPr id="6" name="Rectangle 5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482280" y="1098356"/>
                  <a:ext cx="7319320" cy="2969916"/>
                </a:xfrm>
                <a:prstGeom prst="rect">
                  <a:avLst/>
                </a:prstGeom>
                <a:blipFill rotWithShape="0">
                  <a:blip r:embed="rId5"/>
                  <a:stretch>
                    <a:fillRect l="-666" t="-1027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2CE4B-A817-4CA6-90C6-F10130A1DBD0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63216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  <p:extLst mod="1"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/>
          </p:cNvSpPr>
          <p:nvPr/>
        </p:nvSpPr>
        <p:spPr bwMode="auto">
          <a:xfrm>
            <a:off x="835732" y="422168"/>
            <a:ext cx="9055400" cy="5943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63500" dir="2700000" algn="ctr" rotWithShape="0">
                    <a:schemeClr val="bg2">
                      <a:alpha val="70000"/>
                    </a:scheme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algn="l"/>
            <a:r>
              <a:rPr lang="en-US" altLang="en-US" sz="2700" dirty="0">
                <a:latin typeface="Arial" panose="020B0604020202020204" pitchFamily="34" charset="0"/>
              </a:rPr>
              <a:t>Recap : Solving Force and Motion problems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angle 3"/>
              <p:cNvSpPr/>
              <p:nvPr/>
            </p:nvSpPr>
            <p:spPr>
              <a:xfrm>
                <a:off x="1532417" y="1609985"/>
                <a:ext cx="2729617" cy="447596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2000" b="1" i="0" dirty="0">
                    <a:solidFill>
                      <a:srgbClr val="252525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Specific forces</a:t>
                </a:r>
              </a:p>
              <a:p>
                <a:endParaRPr lang="en-US" sz="2000" dirty="0">
                  <a:solidFill>
                    <a:srgbClr val="252525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altLang="en-US" sz="2000" dirty="0">
                    <a:latin typeface="Arial" panose="020B0604020202020204" pitchFamily="34" charset="0"/>
                  </a:rPr>
                  <a:t>Weight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en-US" sz="200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altLang="en-US" sz="2000" b="0" i="1" smtClean="0">
                            <a:latin typeface="Cambria Math" panose="02040503050406030204" pitchFamily="18" charset="0"/>
                          </a:rPr>
                          <m:t>𝑤</m:t>
                        </m:r>
                      </m:e>
                    </m:acc>
                  </m:oMath>
                </a14:m>
                <a:endParaRPr lang="en-US" sz="2000" dirty="0">
                  <a:solidFill>
                    <a:srgbClr val="252525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US" sz="2000" dirty="0">
                  <a:solidFill>
                    <a:srgbClr val="252525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altLang="en-US" sz="2000" dirty="0">
                    <a:latin typeface="Arial" panose="020B0604020202020204" pitchFamily="34" charset="0"/>
                  </a:rPr>
                  <a:t>Normal force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en-US" sz="200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altLang="en-US" sz="2000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</m:acc>
                  </m:oMath>
                </a14:m>
                <a:endParaRPr lang="en-US" sz="2000" dirty="0">
                  <a:solidFill>
                    <a:srgbClr val="252525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US" sz="2000" dirty="0">
                  <a:solidFill>
                    <a:srgbClr val="252525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altLang="en-US" sz="2000" dirty="0">
                    <a:latin typeface="Arial" panose="020B0604020202020204" pitchFamily="34" charset="0"/>
                  </a:rPr>
                  <a:t>Tension force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en-US" sz="200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altLang="en-US" sz="2000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</m:acc>
                  </m:oMath>
                </a14:m>
                <a:endParaRPr lang="en-US" sz="2000" dirty="0">
                  <a:solidFill>
                    <a:srgbClr val="252525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US" sz="2000" dirty="0">
                  <a:solidFill>
                    <a:srgbClr val="252525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altLang="en-US" sz="2000" dirty="0">
                    <a:latin typeface="Arial" panose="020B0604020202020204" pitchFamily="34" charset="0"/>
                  </a:rPr>
                  <a:t>Drag force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en-US" sz="200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altLang="en-US" sz="2000" b="0" i="1" smtClean="0"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</m:acc>
                  </m:oMath>
                </a14:m>
                <a:endParaRPr lang="en-US" sz="2000" dirty="0">
                  <a:solidFill>
                    <a:srgbClr val="252525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US" sz="2000" dirty="0">
                  <a:solidFill>
                    <a:srgbClr val="252525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altLang="en-US" sz="2000" dirty="0">
                    <a:latin typeface="Arial" panose="020B0604020202020204" pitchFamily="34" charset="0"/>
                  </a:rPr>
                  <a:t>Static friction</a:t>
                </a:r>
              </a:p>
              <a:p>
                <a:endParaRPr lang="en-US" sz="2000" dirty="0">
                  <a:solidFill>
                    <a:srgbClr val="252525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altLang="en-US" sz="2000" dirty="0">
                    <a:latin typeface="Arial" panose="020B0604020202020204" pitchFamily="34" charset="0"/>
                  </a:rPr>
                  <a:t>Kinetic friction</a:t>
                </a:r>
              </a:p>
              <a:p>
                <a:endParaRPr lang="en-US" sz="2000" dirty="0">
                  <a:solidFill>
                    <a:srgbClr val="252525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4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32417" y="1609985"/>
                <a:ext cx="2729617" cy="4475969"/>
              </a:xfrm>
              <a:prstGeom prst="rect">
                <a:avLst/>
              </a:prstGeom>
              <a:blipFill>
                <a:blip r:embed="rId4"/>
                <a:stretch>
                  <a:fillRect l="-2232" t="-68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7" name="Group 6"/>
          <p:cNvGrpSpPr/>
          <p:nvPr/>
        </p:nvGrpSpPr>
        <p:grpSpPr>
          <a:xfrm>
            <a:off x="4524329" y="1098356"/>
            <a:ext cx="7319320" cy="5431103"/>
            <a:chOff x="5482280" y="1098356"/>
            <a:chExt cx="7319320" cy="5431103"/>
          </a:xfrm>
        </p:grpSpPr>
        <p:sp>
          <p:nvSpPr>
            <p:cNvPr id="5" name="Rectangle 4"/>
            <p:cNvSpPr/>
            <p:nvPr/>
          </p:nvSpPr>
          <p:spPr>
            <a:xfrm>
              <a:off x="5482280" y="3667137"/>
              <a:ext cx="7319320" cy="286232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b="1" i="0" dirty="0">
                  <a:solidFill>
                    <a:srgbClr val="252525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Check your understanding</a:t>
              </a:r>
            </a:p>
            <a:p>
              <a:endParaRPr lang="en-US" b="1" dirty="0">
                <a:solidFill>
                  <a:srgbClr val="252525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en-US" dirty="0">
                  <a:solidFill>
                    <a:srgbClr val="252525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Are the following statements true or false?</a:t>
              </a:r>
            </a:p>
            <a:p>
              <a:endParaRPr lang="en-US" dirty="0">
                <a:solidFill>
                  <a:srgbClr val="252525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marL="342900" indent="-342900">
                <a:buAutoNum type="arabicParenR"/>
              </a:pPr>
              <a:r>
                <a:rPr lang="en-US" dirty="0">
                  <a:solidFill>
                    <a:srgbClr val="252525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If the net force on an object is zero, the object is at rest.</a:t>
              </a:r>
            </a:p>
            <a:p>
              <a:r>
                <a:rPr lang="en-US" b="1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False</a:t>
              </a:r>
              <a:r>
                <a:rPr lang="en-US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. The object could be moving with constant velocity.</a:t>
              </a:r>
            </a:p>
            <a:p>
              <a:endParaRPr lang="en-US" dirty="0">
                <a:solidFill>
                  <a:srgbClr val="252525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en-US" dirty="0">
                  <a:solidFill>
                    <a:srgbClr val="252525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2) If an object is moving with constant velocity, there is no force acting on it.</a:t>
              </a:r>
            </a:p>
            <a:p>
              <a:r>
                <a:rPr lang="en-US" b="1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False</a:t>
              </a:r>
              <a:r>
                <a:rPr lang="en-US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. It only means that the </a:t>
              </a:r>
              <a:r>
                <a:rPr lang="en-US" b="1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net force</a:t>
              </a:r>
              <a:r>
                <a:rPr lang="en-US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is zero. There could very well be multiple forces acting on the object that balance each other out. </a:t>
              </a: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" name="Rectangle 5"/>
                <p:cNvSpPr/>
                <p:nvPr/>
              </p:nvSpPr>
              <p:spPr>
                <a:xfrm>
                  <a:off x="5482280" y="1098356"/>
                  <a:ext cx="7319320" cy="2969916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r>
                    <a:rPr lang="en-US" b="1" i="0" dirty="0">
                      <a:solidFill>
                        <a:srgbClr val="252525"/>
                      </a:solidFill>
                      <a:effectLst/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Newton’s second law</a:t>
                  </a:r>
                </a:p>
                <a:p>
                  <a:endParaRPr lang="en-US" b="1" dirty="0">
                    <a:solidFill>
                      <a:srgbClr val="252525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  <a:p>
                  <a:r>
                    <a:rPr lang="en-US" i="0" dirty="0">
                      <a:solidFill>
                        <a:srgbClr val="252525"/>
                      </a:solidFill>
                      <a:effectLst/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A net force </a:t>
                  </a:r>
                  <a14:m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en-US" altLang="en-US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altLang="en-US" b="0" i="1" smtClean="0">
                              <a:latin typeface="Cambria Math" panose="02040503050406030204" pitchFamily="18" charset="0"/>
                            </a:rPr>
                            <m:t>𝐹</m:t>
                          </m:r>
                          <m:r>
                            <a:rPr lang="en-US" altLang="en-US" b="0" i="1" baseline="-25000" smtClean="0">
                              <a:latin typeface="Cambria Math" panose="02040503050406030204" pitchFamily="18" charset="0"/>
                            </a:rPr>
                            <m:t>𝑛𝑒𝑡</m:t>
                          </m:r>
                        </m:e>
                      </m:acc>
                    </m:oMath>
                  </a14:m>
                  <a:r>
                    <a:rPr lang="en-US" dirty="0"/>
                    <a:t> </a:t>
                  </a:r>
                  <a:r>
                    <a:rPr lang="en-US" i="0" dirty="0">
                      <a:solidFill>
                        <a:srgbClr val="252525"/>
                      </a:solidFill>
                      <a:effectLst/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acting on an object results in the object experiencing an acceleration </a:t>
                  </a:r>
                  <a14:m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en-US" i="1" smtClean="0">
                              <a:solidFill>
                                <a:srgbClr val="252525"/>
                              </a:solidFill>
                              <a:effectLst/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accPr>
                        <m:e>
                          <m:r>
                            <a:rPr lang="en-US" b="0" i="1" smtClean="0">
                              <a:solidFill>
                                <a:srgbClr val="252525"/>
                              </a:solidFill>
                              <a:effectLst/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𝑎</m:t>
                          </m:r>
                        </m:e>
                      </m:acc>
                    </m:oMath>
                  </a14:m>
                  <a:r>
                    <a:rPr lang="en-US" i="0" dirty="0">
                      <a:solidFill>
                        <a:srgbClr val="252525"/>
                      </a:solidFill>
                      <a:effectLst/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that is </a:t>
                  </a:r>
                  <a:r>
                    <a:rPr lang="en-US" dirty="0">
                      <a:solidFill>
                        <a:srgbClr val="252525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directly related to the net force </a:t>
                  </a:r>
                  <a14:m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en-US" altLang="en-US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altLang="en-US" b="0" i="1" smtClean="0">
                              <a:latin typeface="Cambria Math" panose="02040503050406030204" pitchFamily="18" charset="0"/>
                            </a:rPr>
                            <m:t>𝐹</m:t>
                          </m:r>
                          <m:r>
                            <a:rPr lang="en-US" altLang="en-US" b="0" i="1" baseline="-25000" smtClean="0">
                              <a:latin typeface="Cambria Math" panose="02040503050406030204" pitchFamily="18" charset="0"/>
                            </a:rPr>
                            <m:t>𝑛𝑒𝑡</m:t>
                          </m:r>
                        </m:e>
                      </m:acc>
                      <m:r>
                        <a:rPr lang="en-US" altLang="en-US" b="0" i="0" baseline="-25000" smtClean="0">
                          <a:latin typeface="Cambria Math" panose="02040503050406030204" pitchFamily="18" charset="0"/>
                        </a:rPr>
                        <m:t> </m:t>
                      </m:r>
                    </m:oMath>
                  </a14:m>
                  <a:r>
                    <a:rPr lang="en-US" dirty="0">
                      <a:solidFill>
                        <a:srgbClr val="252525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acting on it and inversely proportional to its mass </a:t>
                  </a:r>
                  <a14:m>
                    <m:oMath xmlns:m="http://schemas.openxmlformats.org/officeDocument/2006/math">
                      <m:r>
                        <a:rPr lang="en-US" i="1" dirty="0" smtClean="0">
                          <a:solidFill>
                            <a:srgbClr val="252525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𝑚</m:t>
                      </m:r>
                    </m:oMath>
                  </a14:m>
                  <a:endParaRPr lang="en-US" dirty="0"/>
                </a:p>
                <a:p>
                  <a:endParaRPr lang="en-US" dirty="0"/>
                </a:p>
                <a:p>
                  <a:pPr algn="ctr"/>
                  <a14:m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en-US" sz="2400" i="1" smtClean="0">
                              <a:solidFill>
                                <a:srgbClr val="252525"/>
                              </a:solidFill>
                              <a:effectLst/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accPr>
                        <m:e>
                          <m:r>
                            <a:rPr lang="en-US" sz="2400" b="0" i="1" smtClean="0">
                              <a:solidFill>
                                <a:srgbClr val="252525"/>
                              </a:solidFill>
                              <a:effectLst/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𝑎</m:t>
                          </m:r>
                        </m:e>
                      </m:acc>
                    </m:oMath>
                  </a14:m>
                  <a:r>
                    <a:rPr lang="en-US" sz="2400" dirty="0"/>
                    <a:t> = </a:t>
                  </a:r>
                  <a14:m>
                    <m:oMath xmlns:m="http://schemas.openxmlformats.org/officeDocument/2006/math">
                      <m:f>
                        <m:fPr>
                          <m:ctrlPr>
                            <a:rPr lang="en-US" sz="2400" i="1" dirty="0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acc>
                            <m:accPr>
                              <m:chr m:val="⃗"/>
                              <m:ctrlPr>
                                <a:rPr lang="en-US" altLang="en-US" sz="2400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altLang="en-US" sz="2400" b="0" i="1" smtClean="0">
                                  <a:latin typeface="Cambria Math" panose="02040503050406030204" pitchFamily="18" charset="0"/>
                                </a:rPr>
                                <m:t>𝐹</m:t>
                              </m:r>
                              <m:r>
                                <a:rPr lang="en-US" altLang="en-US" sz="2400" b="0" i="1" baseline="-25000" smtClean="0">
                                  <a:latin typeface="Cambria Math" panose="02040503050406030204" pitchFamily="18" charset="0"/>
                                </a:rPr>
                                <m:t>𝑛𝑒𝑡</m:t>
                              </m:r>
                            </m:e>
                          </m:acc>
                        </m:num>
                        <m:den>
                          <m:r>
                            <a:rPr lang="en-US" sz="2400" b="0" i="1" dirty="0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den>
                      </m:f>
                    </m:oMath>
                  </a14:m>
                  <a:endParaRPr lang="en-US" sz="2400" dirty="0"/>
                </a:p>
                <a:p>
                  <a:endParaRPr lang="en-US" dirty="0"/>
                </a:p>
                <a:p>
                  <a:endParaRPr lang="en-US" b="1" i="0" dirty="0">
                    <a:solidFill>
                      <a:srgbClr val="252525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mc:Choice>
          <mc:Fallback xmlns="">
            <p:sp>
              <p:nvSpPr>
                <p:cNvPr id="6" name="Rectangle 5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482280" y="1098356"/>
                  <a:ext cx="7319320" cy="2969916"/>
                </a:xfrm>
                <a:prstGeom prst="rect">
                  <a:avLst/>
                </a:prstGeom>
                <a:blipFill rotWithShape="0">
                  <a:blip r:embed="rId5"/>
                  <a:stretch>
                    <a:fillRect l="-666" t="-1027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2CE4B-A817-4CA6-90C6-F10130A1DBD0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35482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  <p:extLst mod="1"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Rectangle 1"/>
              <p:cNvSpPr/>
              <p:nvPr/>
            </p:nvSpPr>
            <p:spPr>
              <a:xfrm>
                <a:off x="2590800" y="1740614"/>
                <a:ext cx="8425542" cy="313650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2400" b="1" i="0" dirty="0">
                    <a:solidFill>
                      <a:srgbClr val="252525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Steps to solving a problem involving forces</a:t>
                </a:r>
              </a:p>
              <a:p>
                <a:endParaRPr lang="en-US" sz="2400" i="0" dirty="0">
                  <a:solidFill>
                    <a:srgbClr val="252525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sz="2400" i="0" dirty="0">
                    <a:solidFill>
                      <a:srgbClr val="252525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Step 1 : Draw a free body diagram</a:t>
                </a:r>
              </a:p>
              <a:p>
                <a:endParaRPr lang="en-US" sz="2400" dirty="0">
                  <a:solidFill>
                    <a:srgbClr val="252525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sz="2400" i="0" dirty="0">
                    <a:solidFill>
                      <a:srgbClr val="252525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Step 2 : Find the vector sum of forces 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en-US" sz="240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altLang="en-US" sz="2400" b="0" i="1" smtClean="0">
                            <a:latin typeface="Cambria Math" panose="02040503050406030204" pitchFamily="18" charset="0"/>
                          </a:rPr>
                          <m:t>𝐹</m:t>
                        </m:r>
                        <m:r>
                          <a:rPr lang="en-US" altLang="en-US" sz="2400" b="0" i="1" baseline="-25000" smtClean="0">
                            <a:latin typeface="Cambria Math" panose="02040503050406030204" pitchFamily="18" charset="0"/>
                          </a:rPr>
                          <m:t>𝑛𝑒𝑡</m:t>
                        </m:r>
                      </m:e>
                    </m:acc>
                  </m:oMath>
                </a14:m>
                <a:r>
                  <a:rPr lang="en-US" sz="2400" i="0" dirty="0">
                    <a:solidFill>
                      <a:srgbClr val="252525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=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en-US" sz="240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altLang="en-US" sz="2400" b="0" i="1" smtClean="0">
                            <a:latin typeface="Cambria Math" panose="02040503050406030204" pitchFamily="18" charset="0"/>
                          </a:rPr>
                          <m:t>𝐹</m:t>
                        </m:r>
                        <m:r>
                          <a:rPr lang="en-US" altLang="en-US" sz="2400" b="0" i="1" baseline="-25000" smtClean="0">
                            <a:latin typeface="Cambria Math" panose="02040503050406030204" pitchFamily="18" charset="0"/>
                          </a:rPr>
                          <m:t>1</m:t>
                        </m:r>
                      </m:e>
                    </m:acc>
                    <m:r>
                      <a:rPr lang="en-US" altLang="en-US" sz="2400" b="0" i="0" smtClean="0">
                        <a:latin typeface="Cambria Math" panose="02040503050406030204" pitchFamily="18" charset="0"/>
                      </a:rPr>
                      <m:t>+</m:t>
                    </m:r>
                    <m:acc>
                      <m:accPr>
                        <m:chr m:val="⃗"/>
                        <m:ctrlPr>
                          <a:rPr lang="en-US" altLang="en-US" sz="240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altLang="en-US" sz="2400" b="0" i="1" smtClean="0">
                            <a:latin typeface="Cambria Math" panose="02040503050406030204" pitchFamily="18" charset="0"/>
                          </a:rPr>
                          <m:t>𝐹</m:t>
                        </m:r>
                      </m:e>
                    </m:acc>
                    <m:r>
                      <a:rPr lang="en-US" altLang="en-US" sz="2400" b="0" i="0" baseline="-25000" smtClean="0">
                        <a:latin typeface="Cambria Math" panose="02040503050406030204" pitchFamily="18" charset="0"/>
                      </a:rPr>
                      <m:t>2</m:t>
                    </m:r>
                    <m:r>
                      <a:rPr lang="en-US" altLang="en-US" sz="2400" b="0" i="0" smtClean="0">
                        <a:latin typeface="Cambria Math" panose="02040503050406030204" pitchFamily="18" charset="0"/>
                      </a:rPr>
                      <m:t>+</m:t>
                    </m:r>
                    <m:acc>
                      <m:accPr>
                        <m:chr m:val="⃗"/>
                        <m:ctrlPr>
                          <a:rPr lang="en-US" altLang="en-US" sz="240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altLang="en-US" sz="2400" b="0" i="1" smtClean="0">
                            <a:latin typeface="Cambria Math" panose="02040503050406030204" pitchFamily="18" charset="0"/>
                          </a:rPr>
                          <m:t>𝐹</m:t>
                        </m:r>
                        <m:r>
                          <a:rPr lang="en-US" altLang="en-US" sz="2400" b="0" i="1" baseline="-25000" smtClean="0">
                            <a:latin typeface="Cambria Math" panose="02040503050406030204" pitchFamily="18" charset="0"/>
                          </a:rPr>
                          <m:t>3</m:t>
                        </m:r>
                      </m:e>
                    </m:acc>
                  </m:oMath>
                </a14:m>
                <a:r>
                  <a:rPr lang="en-US" sz="2400" i="0" dirty="0">
                    <a:solidFill>
                      <a:srgbClr val="252525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en-US" sz="2400" b="0" i="0" smtClean="0">
                        <a:latin typeface="Cambria Math" panose="02040503050406030204" pitchFamily="18" charset="0"/>
                      </a:rPr>
                      <m:t>+…</m:t>
                    </m:r>
                  </m:oMath>
                </a14:m>
                <a:endParaRPr lang="en-US" sz="2400" i="0" dirty="0">
                  <a:solidFill>
                    <a:srgbClr val="252525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US" sz="2400" i="0" dirty="0">
                  <a:solidFill>
                    <a:srgbClr val="252525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sz="2400" i="0" dirty="0">
                    <a:solidFill>
                      <a:srgbClr val="252525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Step 3 : Set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en-US" sz="240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altLang="en-US" sz="2400" b="0" i="1" smtClean="0">
                            <a:latin typeface="Cambria Math" panose="02040503050406030204" pitchFamily="18" charset="0"/>
                          </a:rPr>
                          <m:t>𝐹</m:t>
                        </m:r>
                        <m:r>
                          <a:rPr lang="en-US" altLang="en-US" sz="2400" b="0" i="1" baseline="-25000" smtClean="0">
                            <a:latin typeface="Cambria Math" panose="02040503050406030204" pitchFamily="18" charset="0"/>
                          </a:rPr>
                          <m:t>𝑛𝑒𝑡</m:t>
                        </m:r>
                      </m:e>
                    </m:acc>
                    <m:r>
                      <a:rPr lang="en-US" altLang="en-US" sz="2400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altLang="en-US" sz="2400" b="0" i="1" smtClean="0">
                        <a:latin typeface="Cambria Math" panose="02040503050406030204" pitchFamily="18" charset="0"/>
                      </a:rPr>
                      <m:t>𝑚</m:t>
                    </m:r>
                    <m:acc>
                      <m:accPr>
                        <m:chr m:val="⃗"/>
                        <m:ctrlPr>
                          <a:rPr lang="en-US" sz="2400" i="1" dirty="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accPr>
                      <m:e>
                        <m:r>
                          <a:rPr lang="en-US" sz="2400" i="1" dirty="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𝑎</m:t>
                        </m:r>
                      </m:e>
                    </m:acc>
                  </m:oMath>
                </a14:m>
                <a:endParaRPr lang="en-US" sz="2400" i="0" dirty="0">
                  <a:solidFill>
                    <a:srgbClr val="252525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US" sz="2400" dirty="0">
                  <a:solidFill>
                    <a:srgbClr val="252525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Rectangle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90800" y="1740614"/>
                <a:ext cx="8425542" cy="3136500"/>
              </a:xfrm>
              <a:prstGeom prst="rect">
                <a:avLst/>
              </a:prstGeom>
              <a:blipFill rotWithShape="0">
                <a:blip r:embed="rId4"/>
                <a:stretch>
                  <a:fillRect l="-1085" t="-155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Rectangle 2"/>
          <p:cNvSpPr>
            <a:spLocks/>
          </p:cNvSpPr>
          <p:nvPr/>
        </p:nvSpPr>
        <p:spPr bwMode="auto">
          <a:xfrm>
            <a:off x="835732" y="422168"/>
            <a:ext cx="9055400" cy="5943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63500" dir="2700000" algn="ctr" rotWithShape="0">
                    <a:schemeClr val="bg2">
                      <a:alpha val="70000"/>
                    </a:scheme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algn="l"/>
            <a:r>
              <a:rPr lang="en-US" altLang="en-US" sz="2700" dirty="0">
                <a:latin typeface="Arial" panose="020B0604020202020204" pitchFamily="34" charset="0"/>
              </a:rPr>
              <a:t>Recap : Solving Force and Motion problems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2CE4B-A817-4CA6-90C6-F10130A1DBD0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564467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  <p:extLst mod="1"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/>
          </p:cNvSpPr>
          <p:nvPr/>
        </p:nvSpPr>
        <p:spPr bwMode="auto">
          <a:xfrm>
            <a:off x="835732" y="422168"/>
            <a:ext cx="9055400" cy="5943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63500" dir="2700000" algn="ctr" rotWithShape="0">
                    <a:schemeClr val="bg2">
                      <a:alpha val="70000"/>
                    </a:scheme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algn="l"/>
            <a:r>
              <a:rPr lang="en-US" altLang="en-US" sz="2700" dirty="0">
                <a:latin typeface="Arial" panose="020B0604020202020204" pitchFamily="34" charset="0"/>
              </a:rPr>
              <a:t>Recap : Solving Force and Motion problems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angle 3"/>
              <p:cNvSpPr/>
              <p:nvPr/>
            </p:nvSpPr>
            <p:spPr>
              <a:xfrm>
                <a:off x="1532417" y="1609985"/>
                <a:ext cx="5318190" cy="487633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2000" b="1" i="0" dirty="0">
                    <a:solidFill>
                      <a:srgbClr val="252525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Specific forces</a:t>
                </a:r>
              </a:p>
              <a:p>
                <a:endParaRPr lang="en-US" sz="2000" dirty="0">
                  <a:solidFill>
                    <a:srgbClr val="252525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altLang="en-US" sz="2000" dirty="0">
                    <a:latin typeface="Arial" panose="020B0604020202020204" pitchFamily="34" charset="0"/>
                  </a:rPr>
                  <a:t>Weight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en-US" sz="200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altLang="en-US" sz="2000" b="0" i="1" smtClean="0">
                            <a:latin typeface="Cambria Math" panose="02040503050406030204" pitchFamily="18" charset="0"/>
                          </a:rPr>
                          <m:t>𝑤</m:t>
                        </m:r>
                      </m:e>
                    </m:acc>
                  </m:oMath>
                </a14:m>
                <a:endParaRPr lang="en-US" sz="2000" dirty="0">
                  <a:solidFill>
                    <a:srgbClr val="252525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US" sz="2000" dirty="0">
                  <a:solidFill>
                    <a:srgbClr val="252525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altLang="en-US" sz="2000" dirty="0">
                    <a:latin typeface="Arial" panose="020B0604020202020204" pitchFamily="34" charset="0"/>
                  </a:rPr>
                  <a:t>Normal force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en-US" sz="200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altLang="en-US" sz="2000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</m:acc>
                  </m:oMath>
                </a14:m>
                <a:endParaRPr lang="en-US" sz="2000" dirty="0">
                  <a:solidFill>
                    <a:srgbClr val="252525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US" sz="2000" dirty="0">
                  <a:solidFill>
                    <a:srgbClr val="252525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altLang="en-US" sz="2000" dirty="0">
                    <a:latin typeface="Arial" panose="020B0604020202020204" pitchFamily="34" charset="0"/>
                  </a:rPr>
                  <a:t>Tension force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en-US" sz="200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altLang="en-US" sz="2000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</m:acc>
                  </m:oMath>
                </a14:m>
                <a:endParaRPr lang="en-US" sz="2000" dirty="0">
                  <a:solidFill>
                    <a:srgbClr val="252525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US" sz="2000" dirty="0">
                  <a:solidFill>
                    <a:srgbClr val="252525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altLang="en-US" sz="2000" dirty="0">
                    <a:latin typeface="Arial" panose="020B0604020202020204" pitchFamily="34" charset="0"/>
                  </a:rPr>
                  <a:t>Drag force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en-US" sz="200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altLang="en-US" sz="2000" b="0" i="1" smtClean="0"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</m:acc>
                  </m:oMath>
                </a14:m>
                <a:endParaRPr lang="en-US" sz="2000" dirty="0">
                  <a:solidFill>
                    <a:srgbClr val="252525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US" sz="2000" dirty="0">
                  <a:solidFill>
                    <a:srgbClr val="252525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altLang="en-US" sz="2000" dirty="0">
                    <a:latin typeface="Arial" panose="020B0604020202020204" pitchFamily="34" charset="0"/>
                  </a:rPr>
                  <a:t>Static friction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en-US" sz="200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en-US" altLang="en-US" sz="200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en-US" sz="2000" b="0" i="1" smtClean="0">
                                <a:latin typeface="Cambria Math" panose="02040503050406030204" pitchFamily="18" charset="0"/>
                              </a:rPr>
                              <m:t>𝑓</m:t>
                            </m:r>
                          </m:e>
                          <m:sub>
                            <m:r>
                              <a:rPr lang="en-US" altLang="en-US" sz="2000" b="0" i="1" smtClean="0">
                                <a:latin typeface="Cambria Math" panose="02040503050406030204" pitchFamily="18" charset="0"/>
                              </a:rPr>
                              <m:t>𝑠</m:t>
                            </m:r>
                          </m:sub>
                        </m:sSub>
                      </m:e>
                    </m:acc>
                  </m:oMath>
                </a14:m>
                <a:endParaRPr lang="en-US" altLang="en-US" sz="2000" dirty="0">
                  <a:latin typeface="Arial" panose="020B0604020202020204" pitchFamily="34" charset="0"/>
                </a:endParaRPr>
              </a:p>
              <a:p>
                <a:endParaRPr lang="en-US" sz="2000" dirty="0">
                  <a:solidFill>
                    <a:srgbClr val="252525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altLang="en-US" sz="2000" dirty="0">
                    <a:latin typeface="Arial" panose="020B0604020202020204" pitchFamily="34" charset="0"/>
                  </a:rPr>
                  <a:t>Kinetic friction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en-US" sz="200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en-US" altLang="en-US" sz="200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en-US" sz="2000" b="0" i="1" smtClean="0">
                                <a:latin typeface="Cambria Math" panose="02040503050406030204" pitchFamily="18" charset="0"/>
                              </a:rPr>
                              <m:t>𝑓</m:t>
                            </m:r>
                          </m:e>
                          <m:sub>
                            <m:r>
                              <a:rPr lang="en-US" altLang="en-US" sz="2000" b="0" i="1" smtClean="0">
                                <a:latin typeface="Cambria Math" panose="02040503050406030204" pitchFamily="18" charset="0"/>
                              </a:rPr>
                              <m:t>𝑘</m:t>
                            </m:r>
                          </m:sub>
                        </m:sSub>
                      </m:e>
                    </m:acc>
                  </m:oMath>
                </a14:m>
                <a:endParaRPr lang="en-US" altLang="en-US" sz="2000" dirty="0">
                  <a:latin typeface="Arial" panose="020B0604020202020204" pitchFamily="34" charset="0"/>
                </a:endParaRPr>
              </a:p>
              <a:p>
                <a:endParaRPr lang="en-US" sz="2000" dirty="0">
                  <a:solidFill>
                    <a:srgbClr val="252525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altLang="en-US" sz="2000" dirty="0">
                    <a:latin typeface="Arial" panose="020B0604020202020204" pitchFamily="34" charset="0"/>
                  </a:rPr>
                  <a:t>Rolling friction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en-US" sz="200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en-US" altLang="en-US" sz="200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en-US" sz="2000" b="0" i="1" smtClean="0">
                                <a:latin typeface="Cambria Math" panose="02040503050406030204" pitchFamily="18" charset="0"/>
                              </a:rPr>
                              <m:t>𝑓</m:t>
                            </m:r>
                          </m:e>
                          <m:sub>
                            <m:r>
                              <a:rPr lang="en-US" altLang="en-US" sz="2000" b="0" i="1" smtClean="0">
                                <a:latin typeface="Cambria Math" panose="02040503050406030204" pitchFamily="18" charset="0"/>
                              </a:rPr>
                              <m:t>𝑟</m:t>
                            </m:r>
                          </m:sub>
                        </m:sSub>
                      </m:e>
                    </m:acc>
                  </m:oMath>
                </a14:m>
                <a:endParaRPr lang="en-US" sz="2000" dirty="0">
                  <a:solidFill>
                    <a:srgbClr val="252525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4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32417" y="1609985"/>
                <a:ext cx="5318190" cy="4876335"/>
              </a:xfrm>
              <a:prstGeom prst="rect">
                <a:avLst/>
              </a:prstGeom>
              <a:blipFill rotWithShape="0">
                <a:blip r:embed="rId4"/>
                <a:stretch>
                  <a:fillRect l="-1145" t="-625" b="-225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Rectangle 2"/>
          <p:cNvSpPr/>
          <p:nvPr/>
        </p:nvSpPr>
        <p:spPr>
          <a:xfrm>
            <a:off x="1283187" y="2096688"/>
            <a:ext cx="2385564" cy="1226376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2CE4B-A817-4CA6-90C6-F10130A1DBD0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77626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  <p:extLst mod="1"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835732" y="1226067"/>
            <a:ext cx="5105446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200" dirty="0">
                <a:cs typeface="Times New Roman" panose="02020603050405020304" pitchFamily="18" charset="0"/>
              </a:rPr>
              <a:t>When a person stands on a scale, the reading on the scale is actually the </a:t>
            </a:r>
            <a:r>
              <a:rPr lang="en-US" sz="2200" b="1" dirty="0">
                <a:cs typeface="Times New Roman" panose="02020603050405020304" pitchFamily="18" charset="0"/>
              </a:rPr>
              <a:t>Normal</a:t>
            </a:r>
            <a:r>
              <a:rPr lang="en-US" sz="2200" dirty="0">
                <a:cs typeface="Times New Roman" panose="02020603050405020304" pitchFamily="18" charset="0"/>
              </a:rPr>
              <a:t> </a:t>
            </a:r>
            <a:r>
              <a:rPr lang="en-US" sz="2200" b="1" dirty="0">
                <a:cs typeface="Times New Roman" panose="02020603050405020304" pitchFamily="18" charset="0"/>
              </a:rPr>
              <a:t>Force</a:t>
            </a:r>
            <a:r>
              <a:rPr lang="en-US" sz="2200" dirty="0">
                <a:cs typeface="Times New Roman" panose="02020603050405020304" pitchFamily="18" charset="0"/>
              </a:rPr>
              <a:t> that the scale exerts back towards the person to support the person's weight.</a:t>
            </a:r>
          </a:p>
        </p:txBody>
      </p:sp>
      <p:sp>
        <p:nvSpPr>
          <p:cNvPr id="5" name="Rectangle 4"/>
          <p:cNvSpPr>
            <a:spLocks/>
          </p:cNvSpPr>
          <p:nvPr/>
        </p:nvSpPr>
        <p:spPr bwMode="auto">
          <a:xfrm>
            <a:off x="835732" y="422168"/>
            <a:ext cx="9055400" cy="5943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63500" dir="2700000" algn="ctr" rotWithShape="0">
                    <a:schemeClr val="bg2">
                      <a:alpha val="70000"/>
                    </a:scheme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algn="l"/>
            <a:r>
              <a:rPr lang="en-US" altLang="en-US" sz="2700" dirty="0">
                <a:latin typeface="Arial" panose="020B0604020202020204" pitchFamily="34" charset="0"/>
              </a:rPr>
              <a:t>Apparent weight</a:t>
            </a:r>
          </a:p>
        </p:txBody>
      </p:sp>
      <p:grpSp>
        <p:nvGrpSpPr>
          <p:cNvPr id="37" name="Group 36"/>
          <p:cNvGrpSpPr/>
          <p:nvPr/>
        </p:nvGrpSpPr>
        <p:grpSpPr>
          <a:xfrm>
            <a:off x="1461431" y="2788037"/>
            <a:ext cx="3428373" cy="3722575"/>
            <a:chOff x="1461431" y="2788037"/>
            <a:chExt cx="3428373" cy="3722575"/>
          </a:xfrm>
        </p:grpSpPr>
        <p:grpSp>
          <p:nvGrpSpPr>
            <p:cNvPr id="31" name="Group 30"/>
            <p:cNvGrpSpPr/>
            <p:nvPr/>
          </p:nvGrpSpPr>
          <p:grpSpPr>
            <a:xfrm>
              <a:off x="1780014" y="2788037"/>
              <a:ext cx="3109790" cy="3722575"/>
              <a:chOff x="1780014" y="2788037"/>
              <a:chExt cx="3109790" cy="3722575"/>
            </a:xfrm>
          </p:grpSpPr>
          <p:pic>
            <p:nvPicPr>
              <p:cNvPr id="6" name="Picture 5" descr="05_13Figure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b="3571"/>
              <a:stretch>
                <a:fillRect/>
              </a:stretch>
            </p:blipFill>
            <p:spPr bwMode="auto">
              <a:xfrm>
                <a:off x="1780014" y="3066822"/>
                <a:ext cx="2819675" cy="3234251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grpSp>
            <p:nvGrpSpPr>
              <p:cNvPr id="12" name="Group 11"/>
              <p:cNvGrpSpPr/>
              <p:nvPr/>
            </p:nvGrpSpPr>
            <p:grpSpPr>
              <a:xfrm>
                <a:off x="2579137" y="2788037"/>
                <a:ext cx="2310667" cy="3722575"/>
                <a:chOff x="2579137" y="2788037"/>
                <a:chExt cx="2310667" cy="3722575"/>
              </a:xfrm>
            </p:grpSpPr>
            <p:sp>
              <p:nvSpPr>
                <p:cNvPr id="10" name="Rectangle 9"/>
                <p:cNvSpPr/>
                <p:nvPr/>
              </p:nvSpPr>
              <p:spPr>
                <a:xfrm>
                  <a:off x="3513067" y="3900976"/>
                  <a:ext cx="1376737" cy="2609636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" name="Rectangle 10"/>
                <p:cNvSpPr/>
                <p:nvPr/>
              </p:nvSpPr>
              <p:spPr>
                <a:xfrm rot="16200000">
                  <a:off x="2833896" y="2533278"/>
                  <a:ext cx="934222" cy="1443740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grpSp>
          <p:nvGrpSpPr>
            <p:cNvPr id="7" name="Group 6"/>
            <p:cNvGrpSpPr/>
            <p:nvPr/>
          </p:nvGrpSpPr>
          <p:grpSpPr>
            <a:xfrm>
              <a:off x="1461431" y="3208209"/>
              <a:ext cx="2808101" cy="2779739"/>
              <a:chOff x="1461431" y="3208209"/>
              <a:chExt cx="2808101" cy="2779739"/>
            </a:xfrm>
          </p:grpSpPr>
          <p:sp>
            <p:nvSpPr>
              <p:cNvPr id="13" name="Rectangle 12"/>
              <p:cNvSpPr/>
              <p:nvPr/>
            </p:nvSpPr>
            <p:spPr>
              <a:xfrm rot="16200000">
                <a:off x="1615631" y="3054009"/>
                <a:ext cx="521308" cy="829707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4" name="Straight Arrow Connector 13"/>
              <p:cNvCxnSpPr/>
              <p:nvPr/>
            </p:nvCxnSpPr>
            <p:spPr>
              <a:xfrm>
                <a:off x="3787910" y="5092946"/>
                <a:ext cx="0" cy="674046"/>
              </a:xfrm>
              <a:prstGeom prst="straightConnector1">
                <a:avLst/>
              </a:prstGeom>
              <a:ln w="63500">
                <a:solidFill>
                  <a:srgbClr val="FB3572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Arrow Connector 14"/>
              <p:cNvCxnSpPr/>
              <p:nvPr/>
            </p:nvCxnSpPr>
            <p:spPr>
              <a:xfrm flipV="1">
                <a:off x="3777492" y="4178546"/>
                <a:ext cx="0" cy="762000"/>
              </a:xfrm>
              <a:prstGeom prst="straightConnector1">
                <a:avLst/>
              </a:prstGeom>
              <a:ln w="63500">
                <a:solidFill>
                  <a:srgbClr val="FB3572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6" name="Oval 15"/>
              <p:cNvSpPr/>
              <p:nvPr/>
            </p:nvSpPr>
            <p:spPr>
              <a:xfrm>
                <a:off x="3708628" y="4930386"/>
                <a:ext cx="152400" cy="162560"/>
              </a:xfrm>
              <a:prstGeom prst="ellipse">
                <a:avLst/>
              </a:prstGeom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7" name="Rectangle 16"/>
                  <p:cNvSpPr/>
                  <p:nvPr/>
                </p:nvSpPr>
                <p:spPr>
                  <a:xfrm>
                    <a:off x="3855316" y="5618616"/>
                    <a:ext cx="414216" cy="369332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acc>
                            <m:accPr>
                              <m:chr m:val="⃗"/>
                              <m:ctrlPr>
                                <a:rPr lang="en-US" altLang="en-US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altLang="en-US" b="0" i="1" smtClean="0">
                                  <a:latin typeface="Cambria Math" panose="02040503050406030204" pitchFamily="18" charset="0"/>
                                </a:rPr>
                                <m:t>𝑤</m:t>
                              </m:r>
                            </m:e>
                          </m:acc>
                        </m:oMath>
                      </m:oMathPara>
                    </a14:m>
                    <a:endParaRPr lang="en-US" dirty="0"/>
                  </a:p>
                </p:txBody>
              </p:sp>
            </mc:Choice>
            <mc:Fallback xmlns="">
              <p:sp>
                <p:nvSpPr>
                  <p:cNvPr id="17" name="Rectangle 16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3855316" y="5618616"/>
                    <a:ext cx="414216" cy="369332"/>
                  </a:xfrm>
                  <a:prstGeom prst="rect">
                    <a:avLst/>
                  </a:prstGeom>
                  <a:blipFill rotWithShape="0">
                    <a:blip r:embed="rId5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8" name="Rectangle 17"/>
                  <p:cNvSpPr/>
                  <p:nvPr/>
                </p:nvSpPr>
                <p:spPr>
                  <a:xfrm>
                    <a:off x="3835582" y="3897772"/>
                    <a:ext cx="374590" cy="369332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acc>
                            <m:accPr>
                              <m:chr m:val="⃗"/>
                              <m:ctrlPr>
                                <a:rPr lang="en-US" altLang="en-US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altLang="en-US" b="0" i="1" smtClean="0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e>
                          </m:acc>
                        </m:oMath>
                      </m:oMathPara>
                    </a14:m>
                    <a:endParaRPr lang="en-US" dirty="0"/>
                  </a:p>
                </p:txBody>
              </p:sp>
            </mc:Choice>
            <mc:Fallback xmlns="">
              <p:sp>
                <p:nvSpPr>
                  <p:cNvPr id="18" name="Rectangle 17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3835582" y="3897772"/>
                    <a:ext cx="374590" cy="369332"/>
                  </a:xfrm>
                  <a:prstGeom prst="rect">
                    <a:avLst/>
                  </a:prstGeom>
                  <a:blipFill rotWithShape="0">
                    <a:blip r:embed="rId6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</p:grpSp>
      <p:grpSp>
        <p:nvGrpSpPr>
          <p:cNvPr id="140" name="Group 139"/>
          <p:cNvGrpSpPr/>
          <p:nvPr/>
        </p:nvGrpSpPr>
        <p:grpSpPr>
          <a:xfrm>
            <a:off x="4552420" y="3740392"/>
            <a:ext cx="5800447" cy="2296184"/>
            <a:chOff x="10307053" y="443924"/>
            <a:chExt cx="5800447" cy="2296184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41" name="Rectangle 140"/>
                <p:cNvSpPr/>
                <p:nvPr/>
              </p:nvSpPr>
              <p:spPr>
                <a:xfrm flipH="1">
                  <a:off x="10450297" y="443924"/>
                  <a:ext cx="5435306" cy="472052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r>
                    <a:rPr lang="en-US" altLang="en-US" sz="2200" dirty="0"/>
                    <a:t>Sum of forces: </a:t>
                  </a:r>
                  <a:r>
                    <a:rPr lang="en-US" altLang="en-US" sz="2200" dirty="0" smtClean="0"/>
                    <a:t>       </a:t>
                  </a:r>
                  <a14:m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en-US" altLang="en-US" sz="220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altLang="en-US" sz="2200" b="0" i="1" smtClean="0">
                              <a:latin typeface="Cambria Math" panose="02040503050406030204" pitchFamily="18" charset="0"/>
                            </a:rPr>
                            <m:t>𝐹</m:t>
                          </m:r>
                          <m:r>
                            <a:rPr lang="en-US" altLang="en-US" sz="2200" b="0" i="1" baseline="-25000" smtClean="0">
                              <a:latin typeface="Cambria Math" panose="02040503050406030204" pitchFamily="18" charset="0"/>
                            </a:rPr>
                            <m:t>𝑛𝑒𝑡</m:t>
                          </m:r>
                        </m:e>
                      </m:acc>
                      <m:r>
                        <a:rPr lang="en-US" altLang="en-US" sz="2200" b="0" i="1" smtClean="0">
                          <a:latin typeface="Cambria Math" panose="02040503050406030204" pitchFamily="18" charset="0"/>
                        </a:rPr>
                        <m:t>=</m:t>
                      </m:r>
                      <m:acc>
                        <m:accPr>
                          <m:chr m:val="⃗"/>
                          <m:ctrlPr>
                            <a:rPr lang="en-US" altLang="en-US" sz="220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altLang="en-US" sz="2200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</m:e>
                      </m:acc>
                      <m:r>
                        <a:rPr lang="en-US" altLang="en-US" sz="2200" b="0" i="1" smtClean="0">
                          <a:latin typeface="Cambria Math" panose="02040503050406030204" pitchFamily="18" charset="0"/>
                        </a:rPr>
                        <m:t>+</m:t>
                      </m:r>
                      <m:acc>
                        <m:accPr>
                          <m:chr m:val="⃗"/>
                          <m:ctrlPr>
                            <a:rPr lang="en-US" altLang="en-US" sz="220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altLang="en-US" sz="2200" b="0" i="1" smtClean="0">
                              <a:latin typeface="Cambria Math" panose="02040503050406030204" pitchFamily="18" charset="0"/>
                            </a:rPr>
                            <m:t>𝑤</m:t>
                          </m:r>
                        </m:e>
                      </m:acc>
                      <m:r>
                        <a:rPr lang="en-US" altLang="en-US" sz="2200" b="0" i="1" baseline="-25000" smtClean="0">
                          <a:latin typeface="Cambria Math" panose="02040503050406030204" pitchFamily="18" charset="0"/>
                        </a:rPr>
                        <m:t> </m:t>
                      </m:r>
                    </m:oMath>
                  </a14:m>
                  <a:r>
                    <a:rPr lang="en-US" sz="2200" dirty="0"/>
                    <a:t>=</a:t>
                  </a:r>
                  <a:r>
                    <a:rPr lang="en-US" altLang="en-US" sz="2200" b="0" dirty="0"/>
                    <a:t> </a:t>
                  </a:r>
                  <a14:m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altLang="en-US" sz="2200" b="0" i="0" smtClean="0">
                          <a:latin typeface="Cambria Math" panose="02040503050406030204" pitchFamily="18" charset="0"/>
                        </a:rPr>
                        <m:t>n</m:t>
                      </m:r>
                      <m:r>
                        <a:rPr lang="en-US" altLang="en-US" sz="2200" b="0" i="1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US" altLang="en-US" sz="2200" b="0" i="1" smtClean="0">
                          <a:latin typeface="Cambria Math" panose="02040503050406030204" pitchFamily="18" charset="0"/>
                        </a:rPr>
                        <m:t>𝑚𝑔</m:t>
                      </m:r>
                    </m:oMath>
                  </a14:m>
                  <a:endParaRPr lang="en-US" sz="2200" dirty="0"/>
                </a:p>
              </p:txBody>
            </p:sp>
          </mc:Choice>
          <mc:Fallback xmlns="">
            <p:sp>
              <p:nvSpPr>
                <p:cNvPr id="141" name="Rectangle 140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 flipH="1">
                  <a:off x="10450297" y="443924"/>
                  <a:ext cx="5435306" cy="472052"/>
                </a:xfrm>
                <a:prstGeom prst="rect">
                  <a:avLst/>
                </a:prstGeom>
                <a:blipFill>
                  <a:blip r:embed="rId7"/>
                  <a:stretch>
                    <a:fillRect l="-1457" b="-25974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42" name="Rectangle 141"/>
                <p:cNvSpPr/>
                <p:nvPr/>
              </p:nvSpPr>
              <p:spPr>
                <a:xfrm flipH="1">
                  <a:off x="10450297" y="1056267"/>
                  <a:ext cx="5657203" cy="472052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r>
                    <a:rPr lang="en-US" altLang="en-US" sz="2200" dirty="0"/>
                    <a:t>Also, from Newton’s 2</a:t>
                  </a:r>
                  <a:r>
                    <a:rPr lang="en-US" altLang="en-US" sz="2200" baseline="30000" dirty="0"/>
                    <a:t>nd</a:t>
                  </a:r>
                  <a:r>
                    <a:rPr lang="en-US" altLang="en-US" sz="2200" dirty="0"/>
                    <a:t> law</a:t>
                  </a:r>
                  <a:r>
                    <a:rPr lang="en-US" altLang="en-US" sz="2200" dirty="0" smtClean="0"/>
                    <a:t>:       </a:t>
                  </a:r>
                  <a14:m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en-US" altLang="en-US" sz="220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altLang="en-US" sz="2200" b="0" i="1" smtClean="0">
                              <a:latin typeface="Cambria Math" panose="02040503050406030204" pitchFamily="18" charset="0"/>
                            </a:rPr>
                            <m:t>𝐹</m:t>
                          </m:r>
                          <m:r>
                            <a:rPr lang="en-US" altLang="en-US" sz="2200" b="0" i="1" baseline="-25000" smtClean="0">
                              <a:latin typeface="Cambria Math" panose="02040503050406030204" pitchFamily="18" charset="0"/>
                            </a:rPr>
                            <m:t>𝑛𝑒𝑡</m:t>
                          </m:r>
                        </m:e>
                      </m:acc>
                      <m:r>
                        <a:rPr lang="en-US" altLang="en-US" sz="22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altLang="en-US" sz="2200" b="0" i="1" smtClean="0">
                          <a:latin typeface="Cambria Math" panose="02040503050406030204" pitchFamily="18" charset="0"/>
                        </a:rPr>
                        <m:t>𝑚</m:t>
                      </m:r>
                      <m:acc>
                        <m:accPr>
                          <m:chr m:val="⃗"/>
                          <m:ctrlPr>
                            <a:rPr lang="en-US" altLang="en-US" sz="2200" b="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altLang="en-US" sz="2200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</m:acc>
                      <m:r>
                        <a:rPr lang="en-US" altLang="en-US" sz="2200" b="0" i="1" smtClean="0">
                          <a:latin typeface="Cambria Math" panose="02040503050406030204" pitchFamily="18" charset="0"/>
                        </a:rPr>
                        <m:t>=0 </m:t>
                      </m:r>
                    </m:oMath>
                  </a14:m>
                  <a:endParaRPr lang="en-US" sz="2200" dirty="0"/>
                </a:p>
              </p:txBody>
            </p:sp>
          </mc:Choice>
          <mc:Fallback xmlns="">
            <p:sp>
              <p:nvSpPr>
                <p:cNvPr id="142" name="Rectangle 141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 flipH="1">
                  <a:off x="10450297" y="1056267"/>
                  <a:ext cx="5657203" cy="472052"/>
                </a:xfrm>
                <a:prstGeom prst="rect">
                  <a:avLst/>
                </a:prstGeom>
                <a:blipFill>
                  <a:blip r:embed="rId8"/>
                  <a:stretch>
                    <a:fillRect l="-1401" t="-5195" b="-27273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43" name="Rectangle 142"/>
                <p:cNvSpPr/>
                <p:nvPr/>
              </p:nvSpPr>
              <p:spPr>
                <a:xfrm flipH="1">
                  <a:off x="10307053" y="1697952"/>
                  <a:ext cx="4058179" cy="430887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m:rPr>
                            <m:sty m:val="p"/>
                          </m:rPr>
                          <a:rPr lang="en-US" altLang="en-US" sz="2200" b="0" i="0" smtClean="0">
                            <a:latin typeface="Cambria Math" panose="02040503050406030204" pitchFamily="18" charset="0"/>
                          </a:rPr>
                          <m:t>Combining</m:t>
                        </m:r>
                        <m:r>
                          <a:rPr lang="en-US" altLang="en-US" sz="2200" b="0" i="0" smtClean="0">
                            <a:latin typeface="Cambria Math" panose="02040503050406030204" pitchFamily="18" charset="0"/>
                          </a:rPr>
                          <m:t>:      </m:t>
                        </m:r>
                        <m:r>
                          <m:rPr>
                            <m:sty m:val="p"/>
                          </m:rPr>
                          <a:rPr lang="en-US" altLang="en-US" sz="2200" b="0" i="0" smtClean="0">
                            <a:latin typeface="Cambria Math" panose="02040503050406030204" pitchFamily="18" charset="0"/>
                          </a:rPr>
                          <m:t>n</m:t>
                        </m:r>
                        <m:r>
                          <a:rPr lang="en-US" altLang="en-US" sz="2200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altLang="en-US" sz="2200" b="0" i="1" smtClean="0">
                            <a:latin typeface="Cambria Math" panose="02040503050406030204" pitchFamily="18" charset="0"/>
                          </a:rPr>
                          <m:t>𝑚𝑔</m:t>
                        </m:r>
                        <m:r>
                          <a:rPr lang="en-US" altLang="en-US" sz="2200" b="0" i="1" smtClean="0">
                            <a:latin typeface="Cambria Math" panose="02040503050406030204" pitchFamily="18" charset="0"/>
                          </a:rPr>
                          <m:t>=0 </m:t>
                        </m:r>
                      </m:oMath>
                    </m:oMathPara>
                  </a14:m>
                  <a:endParaRPr lang="en-US" sz="2200" dirty="0"/>
                </a:p>
              </p:txBody>
            </p:sp>
          </mc:Choice>
          <mc:Fallback xmlns="">
            <p:sp>
              <p:nvSpPr>
                <p:cNvPr id="143" name="Rectangle 142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 flipH="1">
                  <a:off x="10307053" y="1697952"/>
                  <a:ext cx="4058179" cy="430887"/>
                </a:xfrm>
                <a:prstGeom prst="rect">
                  <a:avLst/>
                </a:prstGeom>
                <a:blipFill>
                  <a:blip r:embed="rId9"/>
                  <a:stretch>
                    <a:fillRect b="-15493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44" name="Rectangle 143"/>
                <p:cNvSpPr/>
                <p:nvPr/>
              </p:nvSpPr>
              <p:spPr>
                <a:xfrm flipH="1">
                  <a:off x="11753867" y="2309221"/>
                  <a:ext cx="2079126" cy="430887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altLang="en-US" sz="2200" b="1" i="0" smtClean="0">
                            <a:latin typeface="Cambria Math" panose="02040503050406030204" pitchFamily="18" charset="0"/>
                          </a:rPr>
                          <m:t>⇒ </m:t>
                        </m:r>
                        <m:r>
                          <a:rPr lang="en-US" altLang="en-US" sz="2200" b="1" i="0" smtClean="0">
                            <a:latin typeface="Cambria Math" panose="02040503050406030204" pitchFamily="18" charset="0"/>
                          </a:rPr>
                          <m:t>𝐧</m:t>
                        </m:r>
                        <m:r>
                          <a:rPr lang="en-US" altLang="en-US" sz="2200" b="1" i="1" smtClean="0"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en-US" altLang="en-US" sz="2200" b="1" i="1" smtClean="0">
                            <a:latin typeface="Cambria Math" panose="02040503050406030204" pitchFamily="18" charset="0"/>
                          </a:rPr>
                          <m:t>𝒎𝒈</m:t>
                        </m:r>
                      </m:oMath>
                    </m:oMathPara>
                  </a14:m>
                  <a:endParaRPr lang="en-US" sz="2200" b="1" dirty="0"/>
                </a:p>
              </p:txBody>
            </p:sp>
          </mc:Choice>
          <mc:Fallback xmlns="">
            <p:sp>
              <p:nvSpPr>
                <p:cNvPr id="144" name="Rectangle 143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 flipH="1">
                  <a:off x="11753867" y="2309221"/>
                  <a:ext cx="2079126" cy="430887"/>
                </a:xfrm>
                <a:prstGeom prst="rect">
                  <a:avLst/>
                </a:prstGeom>
                <a:blipFill>
                  <a:blip r:embed="rId10"/>
                  <a:stretch>
                    <a:fillRect b="-1000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2CE4B-A817-4CA6-90C6-F10130A1DBD0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09728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  <p:extLst mod="1"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075362" y="1226067"/>
            <a:ext cx="3928153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When a person stands on a scale, the reading on the scale is actually the Normal Force that the scale exerts back towards the person to support the person's weight.</a:t>
            </a:r>
          </a:p>
        </p:txBody>
      </p:sp>
      <p:sp>
        <p:nvSpPr>
          <p:cNvPr id="5" name="Rectangle 4"/>
          <p:cNvSpPr>
            <a:spLocks/>
          </p:cNvSpPr>
          <p:nvPr/>
        </p:nvSpPr>
        <p:spPr bwMode="auto">
          <a:xfrm>
            <a:off x="835732" y="422168"/>
            <a:ext cx="9055400" cy="5943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63500" dir="2700000" algn="ctr" rotWithShape="0">
                    <a:schemeClr val="bg2">
                      <a:alpha val="70000"/>
                    </a:scheme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algn="l"/>
            <a:r>
              <a:rPr lang="en-US" altLang="en-US" sz="2700" dirty="0">
                <a:latin typeface="Arial" panose="020B0604020202020204" pitchFamily="34" charset="0"/>
              </a:rPr>
              <a:t>Apparent weight</a:t>
            </a:r>
          </a:p>
        </p:txBody>
      </p:sp>
      <p:grpSp>
        <p:nvGrpSpPr>
          <p:cNvPr id="37" name="Group 36"/>
          <p:cNvGrpSpPr/>
          <p:nvPr/>
        </p:nvGrpSpPr>
        <p:grpSpPr>
          <a:xfrm>
            <a:off x="1461431" y="2788037"/>
            <a:ext cx="3428373" cy="3722575"/>
            <a:chOff x="1461431" y="2788037"/>
            <a:chExt cx="3428373" cy="3722575"/>
          </a:xfrm>
        </p:grpSpPr>
        <p:grpSp>
          <p:nvGrpSpPr>
            <p:cNvPr id="31" name="Group 30"/>
            <p:cNvGrpSpPr/>
            <p:nvPr/>
          </p:nvGrpSpPr>
          <p:grpSpPr>
            <a:xfrm>
              <a:off x="1780014" y="2788037"/>
              <a:ext cx="3109790" cy="3722575"/>
              <a:chOff x="1780014" y="2788037"/>
              <a:chExt cx="3109790" cy="3722575"/>
            </a:xfrm>
          </p:grpSpPr>
          <p:pic>
            <p:nvPicPr>
              <p:cNvPr id="6" name="Picture 5" descr="05_13Figure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b="3571"/>
              <a:stretch>
                <a:fillRect/>
              </a:stretch>
            </p:blipFill>
            <p:spPr bwMode="auto">
              <a:xfrm>
                <a:off x="1780014" y="3066822"/>
                <a:ext cx="2819675" cy="3234251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grpSp>
            <p:nvGrpSpPr>
              <p:cNvPr id="12" name="Group 11"/>
              <p:cNvGrpSpPr/>
              <p:nvPr/>
            </p:nvGrpSpPr>
            <p:grpSpPr>
              <a:xfrm>
                <a:off x="2579137" y="2788037"/>
                <a:ext cx="2310667" cy="3722575"/>
                <a:chOff x="2579137" y="2788037"/>
                <a:chExt cx="2310667" cy="3722575"/>
              </a:xfrm>
            </p:grpSpPr>
            <p:sp>
              <p:nvSpPr>
                <p:cNvPr id="10" name="Rectangle 9"/>
                <p:cNvSpPr/>
                <p:nvPr/>
              </p:nvSpPr>
              <p:spPr>
                <a:xfrm>
                  <a:off x="3513067" y="3900976"/>
                  <a:ext cx="1376737" cy="2609636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" name="Rectangle 10"/>
                <p:cNvSpPr/>
                <p:nvPr/>
              </p:nvSpPr>
              <p:spPr>
                <a:xfrm rot="16200000">
                  <a:off x="2833896" y="2533278"/>
                  <a:ext cx="934222" cy="1443740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grpSp>
          <p:nvGrpSpPr>
            <p:cNvPr id="7" name="Group 6"/>
            <p:cNvGrpSpPr/>
            <p:nvPr/>
          </p:nvGrpSpPr>
          <p:grpSpPr>
            <a:xfrm>
              <a:off x="1461431" y="3208209"/>
              <a:ext cx="2808101" cy="2779739"/>
              <a:chOff x="1461431" y="3208209"/>
              <a:chExt cx="2808101" cy="2779739"/>
            </a:xfrm>
          </p:grpSpPr>
          <p:sp>
            <p:nvSpPr>
              <p:cNvPr id="13" name="Rectangle 12"/>
              <p:cNvSpPr/>
              <p:nvPr/>
            </p:nvSpPr>
            <p:spPr>
              <a:xfrm rot="16200000">
                <a:off x="1615631" y="3054009"/>
                <a:ext cx="521308" cy="829707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4" name="Straight Arrow Connector 13"/>
              <p:cNvCxnSpPr/>
              <p:nvPr/>
            </p:nvCxnSpPr>
            <p:spPr>
              <a:xfrm>
                <a:off x="3787910" y="5092946"/>
                <a:ext cx="0" cy="674046"/>
              </a:xfrm>
              <a:prstGeom prst="straightConnector1">
                <a:avLst/>
              </a:prstGeom>
              <a:ln w="63500">
                <a:solidFill>
                  <a:srgbClr val="FB3572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Arrow Connector 14"/>
              <p:cNvCxnSpPr/>
              <p:nvPr/>
            </p:nvCxnSpPr>
            <p:spPr>
              <a:xfrm flipV="1">
                <a:off x="3792990" y="4178546"/>
                <a:ext cx="0" cy="762000"/>
              </a:xfrm>
              <a:prstGeom prst="straightConnector1">
                <a:avLst/>
              </a:prstGeom>
              <a:ln w="63500">
                <a:solidFill>
                  <a:srgbClr val="FB3572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6" name="Oval 15"/>
              <p:cNvSpPr/>
              <p:nvPr/>
            </p:nvSpPr>
            <p:spPr>
              <a:xfrm>
                <a:off x="3708628" y="4930386"/>
                <a:ext cx="152400" cy="162560"/>
              </a:xfrm>
              <a:prstGeom prst="ellipse">
                <a:avLst/>
              </a:prstGeom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7" name="Rectangle 16"/>
                  <p:cNvSpPr/>
                  <p:nvPr/>
                </p:nvSpPr>
                <p:spPr>
                  <a:xfrm>
                    <a:off x="3855316" y="5618616"/>
                    <a:ext cx="414216" cy="369332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acc>
                            <m:accPr>
                              <m:chr m:val="⃗"/>
                              <m:ctrlPr>
                                <a:rPr lang="en-US" altLang="en-US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altLang="en-US" b="0" i="1" smtClean="0">
                                  <a:latin typeface="Cambria Math" panose="02040503050406030204" pitchFamily="18" charset="0"/>
                                </a:rPr>
                                <m:t>𝑤</m:t>
                              </m:r>
                            </m:e>
                          </m:acc>
                        </m:oMath>
                      </m:oMathPara>
                    </a14:m>
                    <a:endParaRPr lang="en-US" dirty="0"/>
                  </a:p>
                </p:txBody>
              </p:sp>
            </mc:Choice>
            <mc:Fallback xmlns="">
              <p:sp>
                <p:nvSpPr>
                  <p:cNvPr id="17" name="Rectangle 16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3855316" y="5618616"/>
                    <a:ext cx="414216" cy="369332"/>
                  </a:xfrm>
                  <a:prstGeom prst="rect">
                    <a:avLst/>
                  </a:prstGeom>
                  <a:blipFill rotWithShape="0">
                    <a:blip r:embed="rId5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8" name="Rectangle 17"/>
                  <p:cNvSpPr/>
                  <p:nvPr/>
                </p:nvSpPr>
                <p:spPr>
                  <a:xfrm>
                    <a:off x="3835582" y="3897772"/>
                    <a:ext cx="374590" cy="369332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acc>
                            <m:accPr>
                              <m:chr m:val="⃗"/>
                              <m:ctrlPr>
                                <a:rPr lang="en-US" altLang="en-US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altLang="en-US" b="0" i="1" smtClean="0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e>
                          </m:acc>
                        </m:oMath>
                      </m:oMathPara>
                    </a14:m>
                    <a:endParaRPr lang="en-US" dirty="0"/>
                  </a:p>
                </p:txBody>
              </p:sp>
            </mc:Choice>
            <mc:Fallback xmlns="">
              <p:sp>
                <p:nvSpPr>
                  <p:cNvPr id="18" name="Rectangle 17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3835582" y="3897772"/>
                    <a:ext cx="374590" cy="369332"/>
                  </a:xfrm>
                  <a:prstGeom prst="rect">
                    <a:avLst/>
                  </a:prstGeom>
                  <a:blipFill rotWithShape="0">
                    <a:blip r:embed="rId6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</p:grpSp>
      <p:sp>
        <p:nvSpPr>
          <p:cNvPr id="19" name="Rectangle 18"/>
          <p:cNvSpPr/>
          <p:nvPr/>
        </p:nvSpPr>
        <p:spPr>
          <a:xfrm>
            <a:off x="5502573" y="877717"/>
            <a:ext cx="270071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Elevator that’s moving upward and speeding up</a:t>
            </a:r>
          </a:p>
        </p:txBody>
      </p:sp>
      <p:grpSp>
        <p:nvGrpSpPr>
          <p:cNvPr id="38" name="Group 37"/>
          <p:cNvGrpSpPr/>
          <p:nvPr/>
        </p:nvGrpSpPr>
        <p:grpSpPr>
          <a:xfrm>
            <a:off x="8657989" y="370998"/>
            <a:ext cx="1325506" cy="1498958"/>
            <a:chOff x="1461431" y="2788037"/>
            <a:chExt cx="3428373" cy="3722575"/>
          </a:xfrm>
        </p:grpSpPr>
        <p:grpSp>
          <p:nvGrpSpPr>
            <p:cNvPr id="39" name="Group 38"/>
            <p:cNvGrpSpPr/>
            <p:nvPr/>
          </p:nvGrpSpPr>
          <p:grpSpPr>
            <a:xfrm>
              <a:off x="1780014" y="2788037"/>
              <a:ext cx="3109790" cy="3722575"/>
              <a:chOff x="1780014" y="2788037"/>
              <a:chExt cx="3109790" cy="3722575"/>
            </a:xfrm>
          </p:grpSpPr>
          <p:pic>
            <p:nvPicPr>
              <p:cNvPr id="47" name="Picture 46" descr="05_13Figure"/>
              <p:cNvPicPr>
                <a:picLocks noChangeAspect="1" noChangeArrowheads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b="3571"/>
              <a:stretch>
                <a:fillRect/>
              </a:stretch>
            </p:blipFill>
            <p:spPr bwMode="auto">
              <a:xfrm>
                <a:off x="1780014" y="3066822"/>
                <a:ext cx="2819675" cy="3234251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grpSp>
            <p:nvGrpSpPr>
              <p:cNvPr id="48" name="Group 47"/>
              <p:cNvGrpSpPr/>
              <p:nvPr/>
            </p:nvGrpSpPr>
            <p:grpSpPr>
              <a:xfrm>
                <a:off x="2579137" y="2788037"/>
                <a:ext cx="2310667" cy="3722575"/>
                <a:chOff x="2579137" y="2788037"/>
                <a:chExt cx="2310667" cy="3722575"/>
              </a:xfrm>
            </p:grpSpPr>
            <p:sp>
              <p:nvSpPr>
                <p:cNvPr id="49" name="Rectangle 48"/>
                <p:cNvSpPr/>
                <p:nvPr/>
              </p:nvSpPr>
              <p:spPr>
                <a:xfrm>
                  <a:off x="3513067" y="3900976"/>
                  <a:ext cx="1376737" cy="2609636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0" name="Rectangle 49"/>
                <p:cNvSpPr/>
                <p:nvPr/>
              </p:nvSpPr>
              <p:spPr>
                <a:xfrm rot="16200000">
                  <a:off x="2833896" y="2533278"/>
                  <a:ext cx="934222" cy="1443740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grpSp>
          <p:nvGrpSpPr>
            <p:cNvPr id="40" name="Group 39"/>
            <p:cNvGrpSpPr/>
            <p:nvPr/>
          </p:nvGrpSpPr>
          <p:grpSpPr>
            <a:xfrm>
              <a:off x="1461431" y="3208209"/>
              <a:ext cx="2808101" cy="2779739"/>
              <a:chOff x="1461431" y="3208209"/>
              <a:chExt cx="2808101" cy="2779739"/>
            </a:xfrm>
          </p:grpSpPr>
          <p:sp>
            <p:nvSpPr>
              <p:cNvPr id="41" name="Rectangle 40"/>
              <p:cNvSpPr/>
              <p:nvPr/>
            </p:nvSpPr>
            <p:spPr>
              <a:xfrm rot="16200000">
                <a:off x="1615631" y="3054009"/>
                <a:ext cx="521308" cy="829707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42" name="Straight Arrow Connector 41"/>
              <p:cNvCxnSpPr/>
              <p:nvPr/>
            </p:nvCxnSpPr>
            <p:spPr>
              <a:xfrm>
                <a:off x="3787910" y="5092946"/>
                <a:ext cx="0" cy="674046"/>
              </a:xfrm>
              <a:prstGeom prst="straightConnector1">
                <a:avLst/>
              </a:prstGeom>
              <a:ln w="63500">
                <a:solidFill>
                  <a:srgbClr val="FB3572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Straight Arrow Connector 42"/>
              <p:cNvCxnSpPr/>
              <p:nvPr/>
            </p:nvCxnSpPr>
            <p:spPr>
              <a:xfrm flipV="1">
                <a:off x="3792989" y="3691921"/>
                <a:ext cx="0" cy="1589602"/>
              </a:xfrm>
              <a:prstGeom prst="straightConnector1">
                <a:avLst/>
              </a:prstGeom>
              <a:ln w="63500">
                <a:solidFill>
                  <a:srgbClr val="FB3572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4" name="Oval 43"/>
              <p:cNvSpPr/>
              <p:nvPr/>
            </p:nvSpPr>
            <p:spPr>
              <a:xfrm>
                <a:off x="3708628" y="4930386"/>
                <a:ext cx="152400" cy="162560"/>
              </a:xfrm>
              <a:prstGeom prst="ellipse">
                <a:avLst/>
              </a:prstGeom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45" name="Rectangle 44"/>
                  <p:cNvSpPr/>
                  <p:nvPr/>
                </p:nvSpPr>
                <p:spPr>
                  <a:xfrm>
                    <a:off x="3855316" y="5618616"/>
                    <a:ext cx="414216" cy="369332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acc>
                            <m:accPr>
                              <m:chr m:val="⃗"/>
                              <m:ctrlPr>
                                <a:rPr lang="en-US" altLang="en-US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altLang="en-US" b="0" i="1" smtClean="0">
                                  <a:latin typeface="Cambria Math" panose="02040503050406030204" pitchFamily="18" charset="0"/>
                                </a:rPr>
                                <m:t>𝑤</m:t>
                              </m:r>
                            </m:e>
                          </m:acc>
                        </m:oMath>
                      </m:oMathPara>
                    </a14:m>
                    <a:endParaRPr lang="en-US" dirty="0"/>
                  </a:p>
                </p:txBody>
              </p:sp>
            </mc:Choice>
            <mc:Fallback xmlns="">
              <p:sp>
                <p:nvSpPr>
                  <p:cNvPr id="17" name="Rectangle 16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3855316" y="5618616"/>
                    <a:ext cx="414216" cy="369332"/>
                  </a:xfrm>
                  <a:prstGeom prst="rect">
                    <a:avLst/>
                  </a:prstGeom>
                  <a:blipFill rotWithShape="0">
                    <a:blip r:embed="rId5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46" name="Rectangle 45"/>
                  <p:cNvSpPr/>
                  <p:nvPr/>
                </p:nvSpPr>
                <p:spPr>
                  <a:xfrm>
                    <a:off x="3835582" y="3897772"/>
                    <a:ext cx="374590" cy="369332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acc>
                            <m:accPr>
                              <m:chr m:val="⃗"/>
                              <m:ctrlPr>
                                <a:rPr lang="en-US" altLang="en-US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altLang="en-US" b="0" i="1" smtClean="0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e>
                          </m:acc>
                        </m:oMath>
                      </m:oMathPara>
                    </a14:m>
                    <a:endParaRPr lang="en-US" dirty="0"/>
                  </a:p>
                </p:txBody>
              </p:sp>
            </mc:Choice>
            <mc:Fallback xmlns="">
              <p:sp>
                <p:nvSpPr>
                  <p:cNvPr id="18" name="Rectangle 17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3835582" y="3897772"/>
                    <a:ext cx="374590" cy="369332"/>
                  </a:xfrm>
                  <a:prstGeom prst="rect">
                    <a:avLst/>
                  </a:prstGeom>
                  <a:blipFill rotWithShape="0">
                    <a:blip r:embed="rId6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</p:grp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2CE4B-A817-4CA6-90C6-F10130A1DBD0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81595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  <p:extLst mod="1"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075362" y="1226067"/>
            <a:ext cx="3928153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When a person stands on a scale, the reading on the scale is actually the Normal Force that the scale exerts back towards the person to support the person's weight.</a:t>
            </a:r>
          </a:p>
        </p:txBody>
      </p:sp>
      <p:sp>
        <p:nvSpPr>
          <p:cNvPr id="5" name="Rectangle 4"/>
          <p:cNvSpPr>
            <a:spLocks/>
          </p:cNvSpPr>
          <p:nvPr/>
        </p:nvSpPr>
        <p:spPr bwMode="auto">
          <a:xfrm>
            <a:off x="835732" y="422168"/>
            <a:ext cx="9055400" cy="5943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63500" dir="2700000" algn="ctr" rotWithShape="0">
                    <a:schemeClr val="bg2">
                      <a:alpha val="70000"/>
                    </a:scheme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algn="l"/>
            <a:r>
              <a:rPr lang="en-US" altLang="en-US" sz="2700" dirty="0">
                <a:latin typeface="Arial" panose="020B0604020202020204" pitchFamily="34" charset="0"/>
              </a:rPr>
              <a:t>Apparent weight</a:t>
            </a:r>
          </a:p>
        </p:txBody>
      </p:sp>
      <p:grpSp>
        <p:nvGrpSpPr>
          <p:cNvPr id="37" name="Group 36"/>
          <p:cNvGrpSpPr/>
          <p:nvPr/>
        </p:nvGrpSpPr>
        <p:grpSpPr>
          <a:xfrm>
            <a:off x="1461431" y="2788037"/>
            <a:ext cx="3428373" cy="3722575"/>
            <a:chOff x="1461431" y="2788037"/>
            <a:chExt cx="3428373" cy="3722575"/>
          </a:xfrm>
        </p:grpSpPr>
        <p:grpSp>
          <p:nvGrpSpPr>
            <p:cNvPr id="31" name="Group 30"/>
            <p:cNvGrpSpPr/>
            <p:nvPr/>
          </p:nvGrpSpPr>
          <p:grpSpPr>
            <a:xfrm>
              <a:off x="1780014" y="2788037"/>
              <a:ext cx="3109790" cy="3722575"/>
              <a:chOff x="1780014" y="2788037"/>
              <a:chExt cx="3109790" cy="3722575"/>
            </a:xfrm>
          </p:grpSpPr>
          <p:pic>
            <p:nvPicPr>
              <p:cNvPr id="6" name="Picture 5" descr="05_13Figure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b="3571"/>
              <a:stretch>
                <a:fillRect/>
              </a:stretch>
            </p:blipFill>
            <p:spPr bwMode="auto">
              <a:xfrm>
                <a:off x="1780014" y="3066822"/>
                <a:ext cx="2819675" cy="3234251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grpSp>
            <p:nvGrpSpPr>
              <p:cNvPr id="12" name="Group 11"/>
              <p:cNvGrpSpPr/>
              <p:nvPr/>
            </p:nvGrpSpPr>
            <p:grpSpPr>
              <a:xfrm>
                <a:off x="2579137" y="2788037"/>
                <a:ext cx="2310667" cy="3722575"/>
                <a:chOff x="2579137" y="2788037"/>
                <a:chExt cx="2310667" cy="3722575"/>
              </a:xfrm>
            </p:grpSpPr>
            <p:sp>
              <p:nvSpPr>
                <p:cNvPr id="10" name="Rectangle 9"/>
                <p:cNvSpPr/>
                <p:nvPr/>
              </p:nvSpPr>
              <p:spPr>
                <a:xfrm>
                  <a:off x="3513067" y="3900976"/>
                  <a:ext cx="1376737" cy="2609636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" name="Rectangle 10"/>
                <p:cNvSpPr/>
                <p:nvPr/>
              </p:nvSpPr>
              <p:spPr>
                <a:xfrm rot="16200000">
                  <a:off x="2833896" y="2533278"/>
                  <a:ext cx="934222" cy="1443740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grpSp>
          <p:nvGrpSpPr>
            <p:cNvPr id="7" name="Group 6"/>
            <p:cNvGrpSpPr/>
            <p:nvPr/>
          </p:nvGrpSpPr>
          <p:grpSpPr>
            <a:xfrm>
              <a:off x="1461431" y="3208209"/>
              <a:ext cx="2808101" cy="2779739"/>
              <a:chOff x="1461431" y="3208209"/>
              <a:chExt cx="2808101" cy="2779739"/>
            </a:xfrm>
          </p:grpSpPr>
          <p:sp>
            <p:nvSpPr>
              <p:cNvPr id="13" name="Rectangle 12"/>
              <p:cNvSpPr/>
              <p:nvPr/>
            </p:nvSpPr>
            <p:spPr>
              <a:xfrm rot="16200000">
                <a:off x="1615631" y="3054009"/>
                <a:ext cx="521308" cy="829707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4" name="Straight Arrow Connector 13"/>
              <p:cNvCxnSpPr/>
              <p:nvPr/>
            </p:nvCxnSpPr>
            <p:spPr>
              <a:xfrm>
                <a:off x="3787910" y="5092946"/>
                <a:ext cx="0" cy="674046"/>
              </a:xfrm>
              <a:prstGeom prst="straightConnector1">
                <a:avLst/>
              </a:prstGeom>
              <a:ln w="63500">
                <a:solidFill>
                  <a:srgbClr val="FB3572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Arrow Connector 14"/>
              <p:cNvCxnSpPr/>
              <p:nvPr/>
            </p:nvCxnSpPr>
            <p:spPr>
              <a:xfrm flipV="1">
                <a:off x="3792990" y="4178546"/>
                <a:ext cx="0" cy="762000"/>
              </a:xfrm>
              <a:prstGeom prst="straightConnector1">
                <a:avLst/>
              </a:prstGeom>
              <a:ln w="63500">
                <a:solidFill>
                  <a:srgbClr val="FB3572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6" name="Oval 15"/>
              <p:cNvSpPr/>
              <p:nvPr/>
            </p:nvSpPr>
            <p:spPr>
              <a:xfrm>
                <a:off x="3708628" y="4930386"/>
                <a:ext cx="152400" cy="162560"/>
              </a:xfrm>
              <a:prstGeom prst="ellipse">
                <a:avLst/>
              </a:prstGeom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7" name="Rectangle 16"/>
                  <p:cNvSpPr/>
                  <p:nvPr/>
                </p:nvSpPr>
                <p:spPr>
                  <a:xfrm>
                    <a:off x="3855316" y="5618616"/>
                    <a:ext cx="414216" cy="369332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acc>
                            <m:accPr>
                              <m:chr m:val="⃗"/>
                              <m:ctrlPr>
                                <a:rPr lang="en-US" altLang="en-US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altLang="en-US" b="0" i="1" smtClean="0">
                                  <a:latin typeface="Cambria Math" panose="02040503050406030204" pitchFamily="18" charset="0"/>
                                </a:rPr>
                                <m:t>𝑤</m:t>
                              </m:r>
                            </m:e>
                          </m:acc>
                        </m:oMath>
                      </m:oMathPara>
                    </a14:m>
                    <a:endParaRPr lang="en-US" dirty="0"/>
                  </a:p>
                </p:txBody>
              </p:sp>
            </mc:Choice>
            <mc:Fallback xmlns="">
              <p:sp>
                <p:nvSpPr>
                  <p:cNvPr id="17" name="Rectangle 16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3855316" y="5618616"/>
                    <a:ext cx="414216" cy="369332"/>
                  </a:xfrm>
                  <a:prstGeom prst="rect">
                    <a:avLst/>
                  </a:prstGeom>
                  <a:blipFill rotWithShape="0">
                    <a:blip r:embed="rId5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8" name="Rectangle 17"/>
                  <p:cNvSpPr/>
                  <p:nvPr/>
                </p:nvSpPr>
                <p:spPr>
                  <a:xfrm>
                    <a:off x="3835582" y="3897772"/>
                    <a:ext cx="374590" cy="369332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acc>
                            <m:accPr>
                              <m:chr m:val="⃗"/>
                              <m:ctrlPr>
                                <a:rPr lang="en-US" altLang="en-US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altLang="en-US" b="0" i="1" smtClean="0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e>
                          </m:acc>
                        </m:oMath>
                      </m:oMathPara>
                    </a14:m>
                    <a:endParaRPr lang="en-US" dirty="0"/>
                  </a:p>
                </p:txBody>
              </p:sp>
            </mc:Choice>
            <mc:Fallback xmlns="">
              <p:sp>
                <p:nvSpPr>
                  <p:cNvPr id="18" name="Rectangle 17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3835582" y="3897772"/>
                    <a:ext cx="374590" cy="369332"/>
                  </a:xfrm>
                  <a:prstGeom prst="rect">
                    <a:avLst/>
                  </a:prstGeom>
                  <a:blipFill rotWithShape="0">
                    <a:blip r:embed="rId6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</p:grpSp>
      <p:sp>
        <p:nvSpPr>
          <p:cNvPr id="19" name="Rectangle 18"/>
          <p:cNvSpPr/>
          <p:nvPr/>
        </p:nvSpPr>
        <p:spPr>
          <a:xfrm>
            <a:off x="5502573" y="877717"/>
            <a:ext cx="270071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Elevator that’s moving upward and speeding up</a:t>
            </a:r>
          </a:p>
        </p:txBody>
      </p:sp>
      <p:grpSp>
        <p:nvGrpSpPr>
          <p:cNvPr id="38" name="Group 37"/>
          <p:cNvGrpSpPr/>
          <p:nvPr/>
        </p:nvGrpSpPr>
        <p:grpSpPr>
          <a:xfrm>
            <a:off x="8657989" y="370998"/>
            <a:ext cx="1325506" cy="1498958"/>
            <a:chOff x="1461431" y="2788037"/>
            <a:chExt cx="3428373" cy="3722575"/>
          </a:xfrm>
        </p:grpSpPr>
        <p:grpSp>
          <p:nvGrpSpPr>
            <p:cNvPr id="39" name="Group 38"/>
            <p:cNvGrpSpPr/>
            <p:nvPr/>
          </p:nvGrpSpPr>
          <p:grpSpPr>
            <a:xfrm>
              <a:off x="1780014" y="2788037"/>
              <a:ext cx="3109790" cy="3722575"/>
              <a:chOff x="1780014" y="2788037"/>
              <a:chExt cx="3109790" cy="3722575"/>
            </a:xfrm>
          </p:grpSpPr>
          <p:pic>
            <p:nvPicPr>
              <p:cNvPr id="47" name="Picture 46" descr="05_13Figure"/>
              <p:cNvPicPr>
                <a:picLocks noChangeAspect="1" noChangeArrowheads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b="3571"/>
              <a:stretch>
                <a:fillRect/>
              </a:stretch>
            </p:blipFill>
            <p:spPr bwMode="auto">
              <a:xfrm>
                <a:off x="1780014" y="3066822"/>
                <a:ext cx="2819675" cy="3234251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grpSp>
            <p:nvGrpSpPr>
              <p:cNvPr id="48" name="Group 47"/>
              <p:cNvGrpSpPr/>
              <p:nvPr/>
            </p:nvGrpSpPr>
            <p:grpSpPr>
              <a:xfrm>
                <a:off x="2579137" y="2788037"/>
                <a:ext cx="2310667" cy="3722575"/>
                <a:chOff x="2579137" y="2788037"/>
                <a:chExt cx="2310667" cy="3722575"/>
              </a:xfrm>
            </p:grpSpPr>
            <p:sp>
              <p:nvSpPr>
                <p:cNvPr id="49" name="Rectangle 48"/>
                <p:cNvSpPr/>
                <p:nvPr/>
              </p:nvSpPr>
              <p:spPr>
                <a:xfrm>
                  <a:off x="3513067" y="3900976"/>
                  <a:ext cx="1376737" cy="2609636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0" name="Rectangle 49"/>
                <p:cNvSpPr/>
                <p:nvPr/>
              </p:nvSpPr>
              <p:spPr>
                <a:xfrm rot="16200000">
                  <a:off x="2833896" y="2533278"/>
                  <a:ext cx="934222" cy="1443740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grpSp>
          <p:nvGrpSpPr>
            <p:cNvPr id="40" name="Group 39"/>
            <p:cNvGrpSpPr/>
            <p:nvPr/>
          </p:nvGrpSpPr>
          <p:grpSpPr>
            <a:xfrm>
              <a:off x="1461431" y="3208209"/>
              <a:ext cx="2808101" cy="2779739"/>
              <a:chOff x="1461431" y="3208209"/>
              <a:chExt cx="2808101" cy="2779739"/>
            </a:xfrm>
          </p:grpSpPr>
          <p:sp>
            <p:nvSpPr>
              <p:cNvPr id="41" name="Rectangle 40"/>
              <p:cNvSpPr/>
              <p:nvPr/>
            </p:nvSpPr>
            <p:spPr>
              <a:xfrm rot="16200000">
                <a:off x="1615631" y="3054009"/>
                <a:ext cx="521308" cy="829707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42" name="Straight Arrow Connector 41"/>
              <p:cNvCxnSpPr/>
              <p:nvPr/>
            </p:nvCxnSpPr>
            <p:spPr>
              <a:xfrm>
                <a:off x="3787910" y="5092946"/>
                <a:ext cx="0" cy="674046"/>
              </a:xfrm>
              <a:prstGeom prst="straightConnector1">
                <a:avLst/>
              </a:prstGeom>
              <a:ln w="63500">
                <a:solidFill>
                  <a:srgbClr val="FB3572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Straight Arrow Connector 42"/>
              <p:cNvCxnSpPr/>
              <p:nvPr/>
            </p:nvCxnSpPr>
            <p:spPr>
              <a:xfrm flipV="1">
                <a:off x="3792989" y="3691921"/>
                <a:ext cx="0" cy="1589602"/>
              </a:xfrm>
              <a:prstGeom prst="straightConnector1">
                <a:avLst/>
              </a:prstGeom>
              <a:ln w="63500">
                <a:solidFill>
                  <a:srgbClr val="FB3572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4" name="Oval 43"/>
              <p:cNvSpPr/>
              <p:nvPr/>
            </p:nvSpPr>
            <p:spPr>
              <a:xfrm>
                <a:off x="3708628" y="4930386"/>
                <a:ext cx="152400" cy="162560"/>
              </a:xfrm>
              <a:prstGeom prst="ellipse">
                <a:avLst/>
              </a:prstGeom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45" name="Rectangle 44"/>
                  <p:cNvSpPr/>
                  <p:nvPr/>
                </p:nvSpPr>
                <p:spPr>
                  <a:xfrm>
                    <a:off x="3855316" y="5618616"/>
                    <a:ext cx="414216" cy="369332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acc>
                            <m:accPr>
                              <m:chr m:val="⃗"/>
                              <m:ctrlPr>
                                <a:rPr lang="en-US" altLang="en-US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altLang="en-US" b="0" i="1" smtClean="0">
                                  <a:latin typeface="Cambria Math" panose="02040503050406030204" pitchFamily="18" charset="0"/>
                                </a:rPr>
                                <m:t>𝑤</m:t>
                              </m:r>
                            </m:e>
                          </m:acc>
                        </m:oMath>
                      </m:oMathPara>
                    </a14:m>
                    <a:endParaRPr lang="en-US" dirty="0"/>
                  </a:p>
                </p:txBody>
              </p:sp>
            </mc:Choice>
            <mc:Fallback xmlns="">
              <p:sp>
                <p:nvSpPr>
                  <p:cNvPr id="17" name="Rectangle 16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3855316" y="5618616"/>
                    <a:ext cx="414216" cy="369332"/>
                  </a:xfrm>
                  <a:prstGeom prst="rect">
                    <a:avLst/>
                  </a:prstGeom>
                  <a:blipFill rotWithShape="0">
                    <a:blip r:embed="rId5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46" name="Rectangle 45"/>
                  <p:cNvSpPr/>
                  <p:nvPr/>
                </p:nvSpPr>
                <p:spPr>
                  <a:xfrm>
                    <a:off x="3835582" y="3897772"/>
                    <a:ext cx="374590" cy="369332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acc>
                            <m:accPr>
                              <m:chr m:val="⃗"/>
                              <m:ctrlPr>
                                <a:rPr lang="en-US" altLang="en-US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altLang="en-US" b="0" i="1" smtClean="0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e>
                          </m:acc>
                        </m:oMath>
                      </m:oMathPara>
                    </a14:m>
                    <a:endParaRPr lang="en-US" dirty="0"/>
                  </a:p>
                </p:txBody>
              </p:sp>
            </mc:Choice>
            <mc:Fallback xmlns="">
              <p:sp>
                <p:nvSpPr>
                  <p:cNvPr id="18" name="Rectangle 17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3835582" y="3897772"/>
                    <a:ext cx="374590" cy="369332"/>
                  </a:xfrm>
                  <a:prstGeom prst="rect">
                    <a:avLst/>
                  </a:prstGeom>
                  <a:blipFill rotWithShape="0">
                    <a:blip r:embed="rId6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</p:grpSp>
      <p:grpSp>
        <p:nvGrpSpPr>
          <p:cNvPr id="104" name="Group 103"/>
          <p:cNvGrpSpPr/>
          <p:nvPr/>
        </p:nvGrpSpPr>
        <p:grpSpPr>
          <a:xfrm>
            <a:off x="8149870" y="536561"/>
            <a:ext cx="631292" cy="586534"/>
            <a:chOff x="8622061" y="2322343"/>
            <a:chExt cx="631292" cy="586534"/>
          </a:xfrm>
        </p:grpSpPr>
        <p:cxnSp>
          <p:nvCxnSpPr>
            <p:cNvPr id="105" name="Straight Arrow Connector 104"/>
            <p:cNvCxnSpPr/>
            <p:nvPr/>
          </p:nvCxnSpPr>
          <p:spPr>
            <a:xfrm flipV="1">
              <a:off x="9081041" y="2567435"/>
              <a:ext cx="0" cy="341441"/>
            </a:xfrm>
            <a:prstGeom prst="straightConnector1">
              <a:avLst/>
            </a:prstGeom>
            <a:ln w="38100">
              <a:solidFill>
                <a:schemeClr val="accent6">
                  <a:lumMod val="5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6" name="Rectangle 105"/>
                <p:cNvSpPr/>
                <p:nvPr/>
              </p:nvSpPr>
              <p:spPr>
                <a:xfrm>
                  <a:off x="8945576" y="2322343"/>
                  <a:ext cx="307777" cy="27699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⃗"/>
                            <m:ctrlPr>
                              <a:rPr lang="en-US" altLang="en-US" sz="120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altLang="en-US" sz="1200" b="0" i="1" smtClean="0">
                                <a:latin typeface="Cambria Math" panose="02040503050406030204" pitchFamily="18" charset="0"/>
                              </a:rPr>
                              <m:t>𝑣</m:t>
                            </m:r>
                          </m:e>
                        </m:acc>
                      </m:oMath>
                    </m:oMathPara>
                  </a14:m>
                  <a:endParaRPr lang="en-US" sz="1200" dirty="0"/>
                </a:p>
              </p:txBody>
            </p:sp>
          </mc:Choice>
          <mc:Fallback xmlns="">
            <p:sp>
              <p:nvSpPr>
                <p:cNvPr id="106" name="Rectangle 105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945576" y="2322343"/>
                  <a:ext cx="307777" cy="276999"/>
                </a:xfrm>
                <a:prstGeom prst="rect">
                  <a:avLst/>
                </a:prstGeom>
                <a:blipFill rotWithShape="0">
                  <a:blip r:embed="rId8"/>
                  <a:stretch>
                    <a:fillRect t="-2222" r="-400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7" name="Rectangle 106"/>
                <p:cNvSpPr/>
                <p:nvPr/>
              </p:nvSpPr>
              <p:spPr>
                <a:xfrm>
                  <a:off x="8622061" y="2322343"/>
                  <a:ext cx="308674" cy="27699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⃗"/>
                            <m:ctrlPr>
                              <a:rPr lang="en-US" altLang="en-US" sz="120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altLang="en-US" sz="1200" b="0" i="1" smtClean="0">
                                <a:latin typeface="Cambria Math" panose="02040503050406030204" pitchFamily="18" charset="0"/>
                              </a:rPr>
                              <m:t>𝑎</m:t>
                            </m:r>
                          </m:e>
                        </m:acc>
                      </m:oMath>
                    </m:oMathPara>
                  </a14:m>
                  <a:endParaRPr lang="en-US" sz="1200" dirty="0"/>
                </a:p>
              </p:txBody>
            </p:sp>
          </mc:Choice>
          <mc:Fallback xmlns="">
            <p:sp>
              <p:nvSpPr>
                <p:cNvPr id="107" name="Rectangle 106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622061" y="2322343"/>
                  <a:ext cx="308674" cy="276999"/>
                </a:xfrm>
                <a:prstGeom prst="rect">
                  <a:avLst/>
                </a:prstGeom>
                <a:blipFill rotWithShape="0">
                  <a:blip r:embed="rId9"/>
                  <a:stretch>
                    <a:fillRect t="-2222" r="-3922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08" name="Straight Arrow Connector 107"/>
            <p:cNvCxnSpPr/>
            <p:nvPr/>
          </p:nvCxnSpPr>
          <p:spPr>
            <a:xfrm flipV="1">
              <a:off x="8807720" y="2647263"/>
              <a:ext cx="3498" cy="261614"/>
            </a:xfrm>
            <a:prstGeom prst="straightConnector1">
              <a:avLst/>
            </a:prstGeom>
            <a:ln w="38100">
              <a:solidFill>
                <a:schemeClr val="accent2">
                  <a:lumMod val="7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2CE4B-A817-4CA6-90C6-F10130A1DBD0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66594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  <p:extLst mod="1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1324946" y="497007"/>
            <a:ext cx="5943600" cy="609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sz="2400" dirty="0">
                <a:latin typeface="Comic Sans MS" pitchFamily="66" charset="0"/>
                <a:ea typeface="+mj-ea"/>
                <a:cs typeface="+mj-cs"/>
              </a:rPr>
              <a:t>Why do things move?</a:t>
            </a:r>
          </a:p>
        </p:txBody>
      </p:sp>
      <p:pic>
        <p:nvPicPr>
          <p:cNvPr id="4" name="Picture 3" descr="Isaac Newton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64761" y="508043"/>
            <a:ext cx="2116324" cy="2906696"/>
          </a:xfrm>
          <a:prstGeom prst="rect">
            <a:avLst/>
          </a:prstGeom>
        </p:spPr>
      </p:pic>
      <p:sp>
        <p:nvSpPr>
          <p:cNvPr id="10" name="Rectangle 3"/>
          <p:cNvSpPr txBox="1">
            <a:spLocks noChangeArrowheads="1"/>
          </p:cNvSpPr>
          <p:nvPr/>
        </p:nvSpPr>
        <p:spPr>
          <a:xfrm>
            <a:off x="2620346" y="1030407"/>
            <a:ext cx="2971800" cy="609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sz="2400" b="1" dirty="0">
                <a:solidFill>
                  <a:srgbClr val="0070C0"/>
                </a:solidFill>
                <a:latin typeface="Comic Sans MS" pitchFamily="66" charset="0"/>
                <a:ea typeface="+mj-ea"/>
                <a:cs typeface="+mj-cs"/>
              </a:rPr>
              <a:t>2</a:t>
            </a:r>
            <a:r>
              <a:rPr lang="en-US" sz="2400" b="1" baseline="30000" dirty="0">
                <a:solidFill>
                  <a:srgbClr val="0070C0"/>
                </a:solidFill>
                <a:latin typeface="Comic Sans MS" pitchFamily="66" charset="0"/>
                <a:ea typeface="+mj-ea"/>
                <a:cs typeface="+mj-cs"/>
              </a:rPr>
              <a:t>nd</a:t>
            </a:r>
            <a:r>
              <a:rPr lang="en-US" sz="2400" b="1" dirty="0">
                <a:solidFill>
                  <a:srgbClr val="0070C0"/>
                </a:solidFill>
                <a:latin typeface="Comic Sans MS" pitchFamily="66" charset="0"/>
                <a:ea typeface="+mj-ea"/>
                <a:cs typeface="+mj-cs"/>
              </a:rPr>
              <a:t> Law of Motion</a:t>
            </a:r>
          </a:p>
        </p:txBody>
      </p:sp>
      <p:sp>
        <p:nvSpPr>
          <p:cNvPr id="14" name="Rectangle 13"/>
          <p:cNvSpPr/>
          <p:nvPr/>
        </p:nvSpPr>
        <p:spPr>
          <a:xfrm>
            <a:off x="3077546" y="1563808"/>
            <a:ext cx="435166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An object that is acted upon by an external force, </a:t>
            </a:r>
            <a:r>
              <a:rPr lang="en-US" sz="2000" b="1" i="1" dirty="0">
                <a:latin typeface="Times New Roman" pitchFamily="18" charset="0"/>
                <a:cs typeface="Times New Roman" pitchFamily="18" charset="0"/>
              </a:rPr>
              <a:t>F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, will have an acceleration, </a:t>
            </a:r>
            <a:r>
              <a:rPr lang="en-US" sz="2000" b="1" i="1" dirty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, that is proportional to this force and in the same direction. </a:t>
            </a:r>
          </a:p>
        </p:txBody>
      </p:sp>
      <p:pic>
        <p:nvPicPr>
          <p:cNvPr id="11" name="Picture 10" descr="force graph.jpg"/>
          <p:cNvPicPr>
            <a:picLocks noChangeAspect="1"/>
          </p:cNvPicPr>
          <p:nvPr/>
        </p:nvPicPr>
        <p:blipFill rotWithShape="1">
          <a:blip r:embed="rId6" cstate="print"/>
          <a:srcRect l="2775" t="21208" r="15737" b="1823"/>
          <a:stretch/>
        </p:blipFill>
        <p:spPr>
          <a:xfrm>
            <a:off x="7275712" y="313913"/>
            <a:ext cx="4688111" cy="3041282"/>
          </a:xfrm>
          <a:prstGeom prst="rect">
            <a:avLst/>
          </a:prstGeom>
        </p:spPr>
      </p:pic>
      <p:sp>
        <p:nvSpPr>
          <p:cNvPr id="12" name="Oval 11"/>
          <p:cNvSpPr/>
          <p:nvPr/>
        </p:nvSpPr>
        <p:spPr>
          <a:xfrm>
            <a:off x="8563852" y="2208026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" name="Straight Arrow Connector 14"/>
          <p:cNvCxnSpPr/>
          <p:nvPr/>
        </p:nvCxnSpPr>
        <p:spPr>
          <a:xfrm flipV="1">
            <a:off x="7878052" y="684026"/>
            <a:ext cx="2895600" cy="2057400"/>
          </a:xfrm>
          <a:prstGeom prst="straightConnector1">
            <a:avLst/>
          </a:prstGeom>
          <a:ln w="38100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Oval 15"/>
          <p:cNvSpPr/>
          <p:nvPr/>
        </p:nvSpPr>
        <p:spPr>
          <a:xfrm>
            <a:off x="9325852" y="1674626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/>
          <p:cNvSpPr/>
          <p:nvPr/>
        </p:nvSpPr>
        <p:spPr>
          <a:xfrm>
            <a:off x="10164052" y="1065026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0F396983-FD7A-4128-AEE5-833FACE78B26}"/>
              </a:ext>
            </a:extLst>
          </p:cNvPr>
          <p:cNvGrpSpPr/>
          <p:nvPr/>
        </p:nvGrpSpPr>
        <p:grpSpPr>
          <a:xfrm>
            <a:off x="8639257" y="1132746"/>
            <a:ext cx="2819183" cy="1143000"/>
            <a:chOff x="3047205" y="4563520"/>
            <a:chExt cx="2819183" cy="1143000"/>
          </a:xfrm>
        </p:grpSpPr>
        <p:cxnSp>
          <p:nvCxnSpPr>
            <p:cNvPr id="19" name="Straight Connector 18"/>
            <p:cNvCxnSpPr/>
            <p:nvPr/>
          </p:nvCxnSpPr>
          <p:spPr>
            <a:xfrm rot="5400000">
              <a:off x="4076700" y="5134226"/>
              <a:ext cx="1143000" cy="1588"/>
            </a:xfrm>
            <a:prstGeom prst="line">
              <a:avLst/>
            </a:prstGeom>
            <a:ln w="28575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>
              <a:off x="3047205" y="5691280"/>
              <a:ext cx="1600200" cy="1588"/>
            </a:xfrm>
            <a:prstGeom prst="line">
              <a:avLst/>
            </a:prstGeom>
            <a:ln w="28575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Rectangle 22"/>
            <p:cNvSpPr/>
            <p:nvPr/>
          </p:nvSpPr>
          <p:spPr>
            <a:xfrm>
              <a:off x="4799588" y="4914357"/>
              <a:ext cx="1066800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2000" dirty="0">
                  <a:latin typeface="Times New Roman" pitchFamily="18" charset="0"/>
                  <a:cs typeface="Times New Roman" pitchFamily="18" charset="0"/>
                </a:rPr>
                <a:t>Slope</a:t>
              </a:r>
            </a:p>
          </p:txBody>
        </p:sp>
      </p:grpSp>
      <p:graphicFrame>
        <p:nvGraphicFramePr>
          <p:cNvPr id="8" name="Object 8"/>
          <p:cNvGraphicFramePr>
            <a:graphicFrameLocks noChangeAspect="1"/>
          </p:cNvGraphicFramePr>
          <p:nvPr>
            <p:extLst/>
          </p:nvPr>
        </p:nvGraphicFramePr>
        <p:xfrm>
          <a:off x="11077441" y="1559783"/>
          <a:ext cx="610829" cy="304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67" name="Equation" r:id="rId7" imgW="279360" imgH="139680" progId="Equation.3">
                  <p:embed/>
                </p:oleObj>
              </mc:Choice>
              <mc:Fallback>
                <p:oleObj name="Equation" r:id="rId7" imgW="279360" imgH="139680" progId="Equation.3">
                  <p:embed/>
                  <p:pic>
                    <p:nvPicPr>
                      <p:cNvPr id="8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077441" y="1559783"/>
                        <a:ext cx="610829" cy="304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8" name="Group 17"/>
          <p:cNvGrpSpPr/>
          <p:nvPr/>
        </p:nvGrpSpPr>
        <p:grpSpPr>
          <a:xfrm>
            <a:off x="7000708" y="4474475"/>
            <a:ext cx="3017676" cy="523220"/>
            <a:chOff x="7663024" y="2898785"/>
            <a:chExt cx="3017676" cy="523220"/>
          </a:xfrm>
        </p:grpSpPr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F98CBA46-3D92-4B7F-9E98-938FF9D6E75C}"/>
                </a:ext>
              </a:extLst>
            </p:cNvPr>
            <p:cNvSpPr txBox="1"/>
            <p:nvPr/>
          </p:nvSpPr>
          <p:spPr>
            <a:xfrm>
              <a:off x="7663024" y="2975729"/>
              <a:ext cx="142319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Single Force:</a:t>
              </a: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4" name="TextBox 23"/>
                <p:cNvSpPr txBox="1"/>
                <p:nvPr/>
              </p:nvSpPr>
              <p:spPr>
                <a:xfrm>
                  <a:off x="9258594" y="2898785"/>
                  <a:ext cx="1422106" cy="52322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𝐹</m:t>
                        </m:r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𝑚𝑎</m:t>
                        </m:r>
                      </m:oMath>
                    </m:oMathPara>
                  </a14:m>
                  <a:endParaRPr lang="en-US" sz="2800" dirty="0"/>
                </a:p>
              </p:txBody>
            </p:sp>
          </mc:Choice>
          <mc:Fallback xmlns="">
            <p:sp>
              <p:nvSpPr>
                <p:cNvPr id="24" name="TextBox 23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258594" y="2898785"/>
                  <a:ext cx="1422106" cy="523220"/>
                </a:xfrm>
                <a:prstGeom prst="rect">
                  <a:avLst/>
                </a:prstGeom>
                <a:blipFill>
                  <a:blip r:embed="rId11"/>
                  <a:stretch>
                    <a:fillRect/>
                  </a:stretch>
                </a:blipFill>
                <a:ln>
                  <a:noFill/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22" name="Group 21"/>
          <p:cNvGrpSpPr/>
          <p:nvPr/>
        </p:nvGrpSpPr>
        <p:grpSpPr>
          <a:xfrm>
            <a:off x="6958010" y="5319063"/>
            <a:ext cx="5005813" cy="1156961"/>
            <a:chOff x="8027549" y="4782234"/>
            <a:chExt cx="5233990" cy="1156961"/>
          </a:xfrm>
        </p:grpSpPr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AE55EFFE-7D04-4F51-9723-F9D398F7F693}"/>
                </a:ext>
              </a:extLst>
            </p:cNvPr>
            <p:cNvSpPr txBox="1"/>
            <p:nvPr/>
          </p:nvSpPr>
          <p:spPr>
            <a:xfrm>
              <a:off x="8027549" y="4782234"/>
              <a:ext cx="105758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/>
                <a:t>Multiple Forces:</a:t>
              </a: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5" name="TextBox 24"/>
                <p:cNvSpPr txBox="1"/>
                <p:nvPr/>
              </p:nvSpPr>
              <p:spPr>
                <a:xfrm>
                  <a:off x="9242876" y="4901516"/>
                  <a:ext cx="4018663" cy="400302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2000" i="1" dirty="0"/>
                    <a:t>v</a:t>
                  </a:r>
                  <a:r>
                    <a:rPr lang="en-US" sz="2000" b="0" i="1" dirty="0" smtClean="0"/>
                    <a:t>ector</a:t>
                  </a:r>
                  <a:r>
                    <a:rPr lang="en-US" sz="2000" b="0" dirty="0" smtClean="0"/>
                    <a:t> sum of forces = </a:t>
                  </a:r>
                  <a14:m>
                    <m:oMath xmlns:m="http://schemas.openxmlformats.org/officeDocument/2006/math">
                      <m:nary>
                        <m:naryPr>
                          <m:chr m:val="∑"/>
                          <m:supHide m:val="on"/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  <m:sup/>
                        <m:e>
                          <m:sSub>
                            <m:sSub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𝐹</m:t>
                              </m:r>
                            </m:e>
                            <m:sub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e>
                      </m:nary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𝑚𝑎</m:t>
                      </m:r>
                    </m:oMath>
                  </a14:m>
                  <a:endParaRPr lang="en-US" sz="2000" dirty="0"/>
                </a:p>
              </p:txBody>
            </p:sp>
          </mc:Choice>
          <mc:Fallback xmlns="">
            <p:sp>
              <p:nvSpPr>
                <p:cNvPr id="25" name="TextBox 24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242876" y="4901516"/>
                  <a:ext cx="4018663" cy="400302"/>
                </a:xfrm>
                <a:prstGeom prst="rect">
                  <a:avLst/>
                </a:prstGeom>
                <a:blipFill>
                  <a:blip r:embed="rId12"/>
                  <a:stretch>
                    <a:fillRect l="-1585" t="-122727" b="-181818"/>
                  </a:stretch>
                </a:blipFill>
                <a:ln>
                  <a:noFill/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6" name="TextBox 25"/>
                <p:cNvSpPr txBox="1"/>
                <p:nvPr/>
              </p:nvSpPr>
              <p:spPr>
                <a:xfrm>
                  <a:off x="9219465" y="5477530"/>
                  <a:ext cx="2797652" cy="461665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2400" b="1" dirty="0" smtClean="0"/>
                    <a:t>=&gt; 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en-US" sz="2400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1" i="0" smtClean="0">
                              <a:latin typeface="Cambria Math" panose="02040503050406030204" pitchFamily="18" charset="0"/>
                            </a:rPr>
                            <m:t>    </m:t>
                          </m:r>
                          <m:r>
                            <a:rPr lang="en-US" sz="2400" b="1" i="0" smtClean="0">
                              <a:latin typeface="Cambria Math" panose="02040503050406030204" pitchFamily="18" charset="0"/>
                            </a:rPr>
                            <m:t>𝐅</m:t>
                          </m:r>
                        </m:e>
                        <m:sub>
                          <m:r>
                            <a:rPr lang="en-US" sz="2400" b="1" i="0" smtClean="0">
                              <a:latin typeface="Cambria Math" panose="02040503050406030204" pitchFamily="18" charset="0"/>
                            </a:rPr>
                            <m:t>𝐧𝐞𝐭</m:t>
                          </m:r>
                        </m:sub>
                      </m:sSub>
                      <m:r>
                        <a:rPr lang="en-US" sz="2400" b="1" i="0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400" b="1" i="0" smtClean="0">
                          <a:latin typeface="Cambria Math" panose="02040503050406030204" pitchFamily="18" charset="0"/>
                        </a:rPr>
                        <m:t>𝐦𝐚</m:t>
                      </m:r>
                    </m:oMath>
                  </a14:m>
                  <a:endParaRPr lang="en-US" sz="2400" b="1" dirty="0"/>
                </a:p>
              </p:txBody>
            </p:sp>
          </mc:Choice>
          <mc:Fallback xmlns="">
            <p:sp>
              <p:nvSpPr>
                <p:cNvPr id="26" name="TextBox 25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219465" y="5477530"/>
                  <a:ext cx="2797652" cy="461665"/>
                </a:xfrm>
                <a:prstGeom prst="rect">
                  <a:avLst/>
                </a:prstGeom>
                <a:blipFill>
                  <a:blip r:embed="rId13"/>
                  <a:stretch>
                    <a:fillRect l="-3417" t="-10526" b="-28947"/>
                  </a:stretch>
                </a:blipFill>
                <a:ln>
                  <a:noFill/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27" name="Group 26"/>
          <p:cNvGrpSpPr/>
          <p:nvPr/>
        </p:nvGrpSpPr>
        <p:grpSpPr>
          <a:xfrm>
            <a:off x="7431237" y="3500351"/>
            <a:ext cx="3894068" cy="646331"/>
            <a:chOff x="7253390" y="2350091"/>
            <a:chExt cx="3894068" cy="646331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3" name="TextBox 12"/>
                <p:cNvSpPr txBox="1"/>
                <p:nvPr/>
              </p:nvSpPr>
              <p:spPr>
                <a:xfrm>
                  <a:off x="9725352" y="2442423"/>
                  <a:ext cx="1422106" cy="461665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𝐹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∝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𝑎</m:t>
                        </m:r>
                      </m:oMath>
                    </m:oMathPara>
                  </a14:m>
                  <a:endParaRPr lang="en-US" sz="2400" dirty="0"/>
                </a:p>
              </p:txBody>
            </p:sp>
          </mc:Choice>
          <mc:Fallback xmlns="">
            <p:sp>
              <p:nvSpPr>
                <p:cNvPr id="13" name="TextBox 1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725352" y="2442423"/>
                  <a:ext cx="1422106" cy="461665"/>
                </a:xfrm>
                <a:prstGeom prst="rect">
                  <a:avLst/>
                </a:prstGeom>
                <a:blipFill>
                  <a:blip r:embed="rId14"/>
                  <a:stretch>
                    <a:fillRect/>
                  </a:stretch>
                </a:blipFill>
                <a:ln>
                  <a:solidFill>
                    <a:schemeClr val="tx1"/>
                  </a:solidFill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F98CBA46-3D92-4B7F-9E98-938FF9D6E75C}"/>
                </a:ext>
              </a:extLst>
            </p:cNvPr>
            <p:cNvSpPr txBox="1"/>
            <p:nvPr/>
          </p:nvSpPr>
          <p:spPr>
            <a:xfrm>
              <a:off x="7253390" y="2350091"/>
              <a:ext cx="215661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/>
                <a:t>Force is </a:t>
              </a:r>
              <a:r>
                <a:rPr lang="en-US" u="sng" dirty="0" smtClean="0"/>
                <a:t>proportional</a:t>
              </a:r>
              <a:r>
                <a:rPr lang="en-US" dirty="0" smtClean="0"/>
                <a:t> to acceleration</a:t>
              </a:r>
              <a:endParaRPr lang="en-US" dirty="0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29" name="Table 28"/>
              <p:cNvGraphicFramePr>
                <a:graphicFrameLocks noGrp="1"/>
              </p:cNvGraphicFramePr>
              <p:nvPr>
                <p:extLst/>
              </p:nvPr>
            </p:nvGraphicFramePr>
            <p:xfrm>
              <a:off x="4400550" y="3885628"/>
              <a:ext cx="1628324" cy="251922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814162">
                      <a:extLst>
                        <a:ext uri="{9D8B030D-6E8A-4147-A177-3AD203B41FA5}">
                          <a16:colId xmlns:a16="http://schemas.microsoft.com/office/drawing/2014/main" val="2220400019"/>
                        </a:ext>
                      </a:extLst>
                    </a:gridCol>
                    <a:gridCol w="814162">
                      <a:extLst>
                        <a:ext uri="{9D8B030D-6E8A-4147-A177-3AD203B41FA5}">
                          <a16:colId xmlns:a16="http://schemas.microsoft.com/office/drawing/2014/main" val="3359159525"/>
                        </a:ext>
                      </a:extLst>
                    </a:gridCol>
                  </a:tblGrid>
                  <a:tr h="41987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000" b="1" i="1" dirty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𝑭</m:t>
                                </m:r>
                              </m:oMath>
                            </m:oMathPara>
                          </a14:m>
                          <a:endParaRPr lang="en-US" sz="2000" b="1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000" b="1" i="1" dirty="0" smtClean="0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18" charset="0"/>
                                  </a:rPr>
                                  <m:t>𝒂</m:t>
                                </m:r>
                              </m:oMath>
                            </m:oMathPara>
                          </a14:m>
                          <a:endParaRPr lang="en-US" sz="2000" b="1" dirty="0">
                            <a:solidFill>
                              <a:srgbClr val="00B050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59010257"/>
                      </a:ext>
                    </a:extLst>
                  </a:tr>
                  <a:tr h="41987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>
                              <a:solidFill>
                                <a:schemeClr val="tx1"/>
                              </a:solidFill>
                            </a:rPr>
                            <a:t>0</a:t>
                          </a:r>
                          <a:endParaRPr lang="en-US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>
                              <a:solidFill>
                                <a:srgbClr val="00B050"/>
                              </a:solidFill>
                            </a:rPr>
                            <a:t>0</a:t>
                          </a:r>
                          <a:endParaRPr lang="en-US" dirty="0">
                            <a:solidFill>
                              <a:srgbClr val="00B050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564140947"/>
                      </a:ext>
                    </a:extLst>
                  </a:tr>
                  <a:tr h="41987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𝐹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b="0" i="1" smtClean="0">
                                        <a:solidFill>
                                          <a:srgbClr val="00B05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solidFill>
                                          <a:srgbClr val="00B05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𝑎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solidFill>
                                          <a:srgbClr val="00B05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dirty="0">
                            <a:solidFill>
                              <a:srgbClr val="00B050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67200043"/>
                      </a:ext>
                    </a:extLst>
                  </a:tr>
                  <a:tr h="41987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𝐹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b="0" i="1" smtClean="0">
                                        <a:solidFill>
                                          <a:srgbClr val="00B05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solidFill>
                                          <a:srgbClr val="00B05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𝑎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solidFill>
                                          <a:srgbClr val="00B05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dirty="0">
                            <a:solidFill>
                              <a:srgbClr val="00B050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809019396"/>
                      </a:ext>
                    </a:extLst>
                  </a:tr>
                  <a:tr h="41987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𝐹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3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b="0" i="1" smtClean="0">
                                        <a:solidFill>
                                          <a:srgbClr val="00B05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solidFill>
                                          <a:srgbClr val="00B05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𝑎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solidFill>
                                          <a:srgbClr val="00B05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3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dirty="0">
                            <a:solidFill>
                              <a:srgbClr val="00B050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622320897"/>
                      </a:ext>
                    </a:extLst>
                  </a:tr>
                  <a:tr h="41987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>
                              <a:solidFill>
                                <a:schemeClr val="tx1"/>
                              </a:solidFill>
                            </a:rPr>
                            <a:t>…</a:t>
                          </a:r>
                          <a:endParaRPr lang="en-US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>
                              <a:solidFill>
                                <a:srgbClr val="00B050"/>
                              </a:solidFill>
                            </a:rPr>
                            <a:t>…</a:t>
                          </a:r>
                          <a:endParaRPr lang="en-US" dirty="0">
                            <a:solidFill>
                              <a:srgbClr val="00B050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877845805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29" name="Table 28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503739088"/>
                  </p:ext>
                </p:extLst>
              </p:nvPr>
            </p:nvGraphicFramePr>
            <p:xfrm>
              <a:off x="4400550" y="3885628"/>
              <a:ext cx="1628324" cy="251922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814162">
                      <a:extLst>
                        <a:ext uri="{9D8B030D-6E8A-4147-A177-3AD203B41FA5}">
                          <a16:colId xmlns:a16="http://schemas.microsoft.com/office/drawing/2014/main" val="2220400019"/>
                        </a:ext>
                      </a:extLst>
                    </a:gridCol>
                    <a:gridCol w="814162">
                      <a:extLst>
                        <a:ext uri="{9D8B030D-6E8A-4147-A177-3AD203B41FA5}">
                          <a16:colId xmlns:a16="http://schemas.microsoft.com/office/drawing/2014/main" val="3359159525"/>
                        </a:ext>
                      </a:extLst>
                    </a:gridCol>
                  </a:tblGrid>
                  <a:tr h="41987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15"/>
                          <a:stretch>
                            <a:fillRect l="-746" t="-1449" r="-102239" b="-51014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15"/>
                          <a:stretch>
                            <a:fillRect l="-100746" t="-1449" r="-2239" b="-510145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59010257"/>
                      </a:ext>
                    </a:extLst>
                  </a:tr>
                  <a:tr h="41987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>
                              <a:solidFill>
                                <a:schemeClr val="tx1"/>
                              </a:solidFill>
                            </a:rPr>
                            <a:t>0</a:t>
                          </a:r>
                          <a:endParaRPr lang="en-US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>
                              <a:solidFill>
                                <a:srgbClr val="00B050"/>
                              </a:solidFill>
                            </a:rPr>
                            <a:t>0</a:t>
                          </a:r>
                          <a:endParaRPr lang="en-US" dirty="0">
                            <a:solidFill>
                              <a:srgbClr val="00B050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564140947"/>
                      </a:ext>
                    </a:extLst>
                  </a:tr>
                  <a:tr h="41987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15"/>
                          <a:stretch>
                            <a:fillRect l="-746" t="-201449" r="-102239" b="-31014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15"/>
                          <a:stretch>
                            <a:fillRect l="-100746" t="-201449" r="-2239" b="-310145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67200043"/>
                      </a:ext>
                    </a:extLst>
                  </a:tr>
                  <a:tr h="41987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15"/>
                          <a:stretch>
                            <a:fillRect l="-746" t="-301449" r="-102239" b="-21014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15"/>
                          <a:stretch>
                            <a:fillRect l="-100746" t="-301449" r="-2239" b="-210145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809019396"/>
                      </a:ext>
                    </a:extLst>
                  </a:tr>
                  <a:tr h="41987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15"/>
                          <a:stretch>
                            <a:fillRect l="-746" t="-401449" r="-102239" b="-11014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15"/>
                          <a:stretch>
                            <a:fillRect l="-100746" t="-401449" r="-2239" b="-110145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622320897"/>
                      </a:ext>
                    </a:extLst>
                  </a:tr>
                  <a:tr h="41987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>
                              <a:solidFill>
                                <a:schemeClr val="tx1"/>
                              </a:solidFill>
                            </a:rPr>
                            <a:t>…</a:t>
                          </a:r>
                          <a:endParaRPr lang="en-US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>
                              <a:solidFill>
                                <a:srgbClr val="00B050"/>
                              </a:solidFill>
                            </a:rPr>
                            <a:t>…</a:t>
                          </a:r>
                          <a:endParaRPr lang="en-US" dirty="0">
                            <a:solidFill>
                              <a:srgbClr val="00B050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877845805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0" name="Rectangle 29"/>
              <p:cNvSpPr/>
              <p:nvPr/>
            </p:nvSpPr>
            <p:spPr>
              <a:xfrm>
                <a:off x="997994" y="4472831"/>
                <a:ext cx="1320800" cy="1005889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𝑚</m:t>
                      </m:r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30" name="Rectangle 2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97994" y="4472831"/>
                <a:ext cx="1320800" cy="1005889"/>
              </a:xfrm>
              <a:prstGeom prst="rect">
                <a:avLst/>
              </a:prstGeom>
              <a:blipFill>
                <a:blip r:embed="rId1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37" name="Group 36"/>
          <p:cNvGrpSpPr/>
          <p:nvPr/>
        </p:nvGrpSpPr>
        <p:grpSpPr>
          <a:xfrm>
            <a:off x="2318794" y="4248215"/>
            <a:ext cx="1323194" cy="727561"/>
            <a:chOff x="2318794" y="4248215"/>
            <a:chExt cx="1323194" cy="727561"/>
          </a:xfrm>
        </p:grpSpPr>
        <p:cxnSp>
          <p:nvCxnSpPr>
            <p:cNvPr id="32" name="Straight Arrow Connector 31"/>
            <p:cNvCxnSpPr>
              <a:stCxn id="30" idx="3"/>
            </p:cNvCxnSpPr>
            <p:nvPr/>
          </p:nvCxnSpPr>
          <p:spPr>
            <a:xfrm flipV="1">
              <a:off x="2318794" y="4975775"/>
              <a:ext cx="1146628" cy="1"/>
            </a:xfrm>
            <a:prstGeom prst="straightConnector1">
              <a:avLst/>
            </a:prstGeom>
            <a:ln w="57150">
              <a:headEnd type="none" w="med" len="med"/>
              <a:tailEnd type="arrow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4" name="TextBox 33"/>
                <p:cNvSpPr txBox="1"/>
                <p:nvPr/>
              </p:nvSpPr>
              <p:spPr>
                <a:xfrm>
                  <a:off x="2930433" y="4248215"/>
                  <a:ext cx="711555" cy="52322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𝐹</m:t>
                        </m:r>
                      </m:oMath>
                    </m:oMathPara>
                  </a14:m>
                  <a:endParaRPr lang="en-US" sz="2800" dirty="0"/>
                </a:p>
              </p:txBody>
            </p:sp>
          </mc:Choice>
          <mc:Fallback xmlns="">
            <p:sp>
              <p:nvSpPr>
                <p:cNvPr id="34" name="TextBox 33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930433" y="4248215"/>
                  <a:ext cx="711555" cy="523220"/>
                </a:xfrm>
                <a:prstGeom prst="rect">
                  <a:avLst/>
                </a:prstGeom>
                <a:blipFill>
                  <a:blip r:embed="rId17"/>
                  <a:stretch>
                    <a:fillRect/>
                  </a:stretch>
                </a:blipFill>
                <a:ln>
                  <a:noFill/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33" name="Group 32"/>
          <p:cNvGrpSpPr/>
          <p:nvPr/>
        </p:nvGrpSpPr>
        <p:grpSpPr>
          <a:xfrm>
            <a:off x="1423672" y="5798153"/>
            <a:ext cx="1858183" cy="523220"/>
            <a:chOff x="1423672" y="5798153"/>
            <a:chExt cx="1858183" cy="523220"/>
          </a:xfrm>
        </p:grpSpPr>
        <p:cxnSp>
          <p:nvCxnSpPr>
            <p:cNvPr id="35" name="Straight Arrow Connector 34"/>
            <p:cNvCxnSpPr/>
            <p:nvPr/>
          </p:nvCxnSpPr>
          <p:spPr>
            <a:xfrm flipV="1">
              <a:off x="1423672" y="6093972"/>
              <a:ext cx="1146628" cy="1"/>
            </a:xfrm>
            <a:prstGeom prst="straightConnector1">
              <a:avLst/>
            </a:prstGeom>
            <a:ln w="57150">
              <a:solidFill>
                <a:srgbClr val="00B050"/>
              </a:solidFill>
              <a:headEnd type="none" w="med" len="med"/>
              <a:tailEnd type="arrow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6" name="TextBox 35"/>
                <p:cNvSpPr txBox="1"/>
                <p:nvPr/>
              </p:nvSpPr>
              <p:spPr>
                <a:xfrm>
                  <a:off x="2570300" y="5798153"/>
                  <a:ext cx="711555" cy="52322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800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𝑎</m:t>
                        </m:r>
                      </m:oMath>
                    </m:oMathPara>
                  </a14:m>
                  <a:endParaRPr lang="en-US" sz="2800" dirty="0">
                    <a:solidFill>
                      <a:srgbClr val="00B050"/>
                    </a:solidFill>
                  </a:endParaRPr>
                </a:p>
              </p:txBody>
            </p:sp>
          </mc:Choice>
          <mc:Fallback xmlns="">
            <p:sp>
              <p:nvSpPr>
                <p:cNvPr id="36" name="TextBox 35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570300" y="5798153"/>
                  <a:ext cx="711555" cy="523220"/>
                </a:xfrm>
                <a:prstGeom prst="rect">
                  <a:avLst/>
                </a:prstGeom>
                <a:blipFill>
                  <a:blip r:embed="rId18"/>
                  <a:stretch>
                    <a:fillRect/>
                  </a:stretch>
                </a:blipFill>
                <a:ln>
                  <a:noFill/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custDataLst>
      <p:tags r:id="rId2"/>
    </p:custDataLst>
    <p:extLst>
      <p:ext uri="{BB962C8B-B14F-4D97-AF65-F5344CB8AC3E}">
        <p14:creationId xmlns:p14="http://schemas.microsoft.com/office/powerpoint/2010/main" val="29859464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6" grpId="0" animBg="1"/>
      <p:bldP spid="17" grpId="0" animBg="1"/>
    </p:bldLst>
  </p:timing>
  <p:extLst mod="1"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075362" y="1226067"/>
            <a:ext cx="3928153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When a person stands on a scale, the reading on the scale is actually the Normal Force that the scale exerts back towards the person to support the person's weight.</a:t>
            </a:r>
          </a:p>
        </p:txBody>
      </p:sp>
      <p:sp>
        <p:nvSpPr>
          <p:cNvPr id="5" name="Rectangle 4"/>
          <p:cNvSpPr>
            <a:spLocks/>
          </p:cNvSpPr>
          <p:nvPr/>
        </p:nvSpPr>
        <p:spPr bwMode="auto">
          <a:xfrm>
            <a:off x="835732" y="422168"/>
            <a:ext cx="9055400" cy="5943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63500" dir="2700000" algn="ctr" rotWithShape="0">
                    <a:schemeClr val="bg2">
                      <a:alpha val="70000"/>
                    </a:scheme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algn="l"/>
            <a:r>
              <a:rPr lang="en-US" altLang="en-US" sz="2700" dirty="0">
                <a:latin typeface="Arial" panose="020B0604020202020204" pitchFamily="34" charset="0"/>
              </a:rPr>
              <a:t>Apparent weight</a:t>
            </a:r>
          </a:p>
        </p:txBody>
      </p:sp>
      <p:grpSp>
        <p:nvGrpSpPr>
          <p:cNvPr id="37" name="Group 36"/>
          <p:cNvGrpSpPr/>
          <p:nvPr/>
        </p:nvGrpSpPr>
        <p:grpSpPr>
          <a:xfrm>
            <a:off x="1461431" y="2788037"/>
            <a:ext cx="3428373" cy="3722575"/>
            <a:chOff x="1461431" y="2788037"/>
            <a:chExt cx="3428373" cy="3722575"/>
          </a:xfrm>
        </p:grpSpPr>
        <p:grpSp>
          <p:nvGrpSpPr>
            <p:cNvPr id="31" name="Group 30"/>
            <p:cNvGrpSpPr/>
            <p:nvPr/>
          </p:nvGrpSpPr>
          <p:grpSpPr>
            <a:xfrm>
              <a:off x="1780014" y="2788037"/>
              <a:ext cx="3109790" cy="3722575"/>
              <a:chOff x="1780014" y="2788037"/>
              <a:chExt cx="3109790" cy="3722575"/>
            </a:xfrm>
          </p:grpSpPr>
          <p:pic>
            <p:nvPicPr>
              <p:cNvPr id="6" name="Picture 5" descr="05_13Figure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b="3571"/>
              <a:stretch>
                <a:fillRect/>
              </a:stretch>
            </p:blipFill>
            <p:spPr bwMode="auto">
              <a:xfrm>
                <a:off x="1780014" y="3066822"/>
                <a:ext cx="2819675" cy="3234251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grpSp>
            <p:nvGrpSpPr>
              <p:cNvPr id="12" name="Group 11"/>
              <p:cNvGrpSpPr/>
              <p:nvPr/>
            </p:nvGrpSpPr>
            <p:grpSpPr>
              <a:xfrm>
                <a:off x="2579137" y="2788037"/>
                <a:ext cx="2310667" cy="3722575"/>
                <a:chOff x="2579137" y="2788037"/>
                <a:chExt cx="2310667" cy="3722575"/>
              </a:xfrm>
            </p:grpSpPr>
            <p:sp>
              <p:nvSpPr>
                <p:cNvPr id="10" name="Rectangle 9"/>
                <p:cNvSpPr/>
                <p:nvPr/>
              </p:nvSpPr>
              <p:spPr>
                <a:xfrm>
                  <a:off x="3513067" y="3900976"/>
                  <a:ext cx="1376737" cy="2609636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" name="Rectangle 10"/>
                <p:cNvSpPr/>
                <p:nvPr/>
              </p:nvSpPr>
              <p:spPr>
                <a:xfrm rot="16200000">
                  <a:off x="2833896" y="2533278"/>
                  <a:ext cx="934222" cy="1443740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grpSp>
          <p:nvGrpSpPr>
            <p:cNvPr id="7" name="Group 6"/>
            <p:cNvGrpSpPr/>
            <p:nvPr/>
          </p:nvGrpSpPr>
          <p:grpSpPr>
            <a:xfrm>
              <a:off x="1461431" y="3208209"/>
              <a:ext cx="2808101" cy="2779739"/>
              <a:chOff x="1461431" y="3208209"/>
              <a:chExt cx="2808101" cy="2779739"/>
            </a:xfrm>
          </p:grpSpPr>
          <p:sp>
            <p:nvSpPr>
              <p:cNvPr id="13" name="Rectangle 12"/>
              <p:cNvSpPr/>
              <p:nvPr/>
            </p:nvSpPr>
            <p:spPr>
              <a:xfrm rot="16200000">
                <a:off x="1615631" y="3054009"/>
                <a:ext cx="521308" cy="829707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4" name="Straight Arrow Connector 13"/>
              <p:cNvCxnSpPr/>
              <p:nvPr/>
            </p:nvCxnSpPr>
            <p:spPr>
              <a:xfrm>
                <a:off x="3787910" y="5092946"/>
                <a:ext cx="0" cy="674046"/>
              </a:xfrm>
              <a:prstGeom prst="straightConnector1">
                <a:avLst/>
              </a:prstGeom>
              <a:ln w="63500">
                <a:solidFill>
                  <a:srgbClr val="FB3572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Arrow Connector 14"/>
              <p:cNvCxnSpPr/>
              <p:nvPr/>
            </p:nvCxnSpPr>
            <p:spPr>
              <a:xfrm flipV="1">
                <a:off x="3792990" y="4178546"/>
                <a:ext cx="0" cy="762000"/>
              </a:xfrm>
              <a:prstGeom prst="straightConnector1">
                <a:avLst/>
              </a:prstGeom>
              <a:ln w="63500">
                <a:solidFill>
                  <a:srgbClr val="FB3572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6" name="Oval 15"/>
              <p:cNvSpPr/>
              <p:nvPr/>
            </p:nvSpPr>
            <p:spPr>
              <a:xfrm>
                <a:off x="3708628" y="4930386"/>
                <a:ext cx="152400" cy="162560"/>
              </a:xfrm>
              <a:prstGeom prst="ellipse">
                <a:avLst/>
              </a:prstGeom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7" name="Rectangle 16"/>
                  <p:cNvSpPr/>
                  <p:nvPr/>
                </p:nvSpPr>
                <p:spPr>
                  <a:xfrm>
                    <a:off x="3855316" y="5618616"/>
                    <a:ext cx="414216" cy="369332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acc>
                            <m:accPr>
                              <m:chr m:val="⃗"/>
                              <m:ctrlPr>
                                <a:rPr lang="en-US" altLang="en-US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altLang="en-US" b="0" i="1" smtClean="0">
                                  <a:latin typeface="Cambria Math" panose="02040503050406030204" pitchFamily="18" charset="0"/>
                                </a:rPr>
                                <m:t>𝑤</m:t>
                              </m:r>
                            </m:e>
                          </m:acc>
                        </m:oMath>
                      </m:oMathPara>
                    </a14:m>
                    <a:endParaRPr lang="en-US" dirty="0"/>
                  </a:p>
                </p:txBody>
              </p:sp>
            </mc:Choice>
            <mc:Fallback xmlns="">
              <p:sp>
                <p:nvSpPr>
                  <p:cNvPr id="17" name="Rectangle 16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3855316" y="5618616"/>
                    <a:ext cx="414216" cy="369332"/>
                  </a:xfrm>
                  <a:prstGeom prst="rect">
                    <a:avLst/>
                  </a:prstGeom>
                  <a:blipFill rotWithShape="0">
                    <a:blip r:embed="rId5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8" name="Rectangle 17"/>
                  <p:cNvSpPr/>
                  <p:nvPr/>
                </p:nvSpPr>
                <p:spPr>
                  <a:xfrm>
                    <a:off x="3835582" y="3897772"/>
                    <a:ext cx="374590" cy="369332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acc>
                            <m:accPr>
                              <m:chr m:val="⃗"/>
                              <m:ctrlPr>
                                <a:rPr lang="en-US" altLang="en-US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altLang="en-US" b="0" i="1" smtClean="0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e>
                          </m:acc>
                        </m:oMath>
                      </m:oMathPara>
                    </a14:m>
                    <a:endParaRPr lang="en-US" dirty="0"/>
                  </a:p>
                </p:txBody>
              </p:sp>
            </mc:Choice>
            <mc:Fallback xmlns="">
              <p:sp>
                <p:nvSpPr>
                  <p:cNvPr id="18" name="Rectangle 17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3835582" y="3897772"/>
                    <a:ext cx="374590" cy="369332"/>
                  </a:xfrm>
                  <a:prstGeom prst="rect">
                    <a:avLst/>
                  </a:prstGeom>
                  <a:blipFill rotWithShape="0">
                    <a:blip r:embed="rId6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</p:grpSp>
      <p:sp>
        <p:nvSpPr>
          <p:cNvPr id="19" name="Rectangle 18"/>
          <p:cNvSpPr/>
          <p:nvPr/>
        </p:nvSpPr>
        <p:spPr>
          <a:xfrm>
            <a:off x="5502573" y="877717"/>
            <a:ext cx="270071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Elevator that’s moving upward and speeding up</a:t>
            </a:r>
          </a:p>
        </p:txBody>
      </p:sp>
      <p:grpSp>
        <p:nvGrpSpPr>
          <p:cNvPr id="38" name="Group 37"/>
          <p:cNvGrpSpPr/>
          <p:nvPr/>
        </p:nvGrpSpPr>
        <p:grpSpPr>
          <a:xfrm>
            <a:off x="8657989" y="370998"/>
            <a:ext cx="1325506" cy="1498958"/>
            <a:chOff x="1461431" y="2788037"/>
            <a:chExt cx="3428373" cy="3722575"/>
          </a:xfrm>
        </p:grpSpPr>
        <p:grpSp>
          <p:nvGrpSpPr>
            <p:cNvPr id="39" name="Group 38"/>
            <p:cNvGrpSpPr/>
            <p:nvPr/>
          </p:nvGrpSpPr>
          <p:grpSpPr>
            <a:xfrm>
              <a:off x="1780014" y="2788037"/>
              <a:ext cx="3109790" cy="3722575"/>
              <a:chOff x="1780014" y="2788037"/>
              <a:chExt cx="3109790" cy="3722575"/>
            </a:xfrm>
          </p:grpSpPr>
          <p:pic>
            <p:nvPicPr>
              <p:cNvPr id="47" name="Picture 46" descr="05_13Figure"/>
              <p:cNvPicPr>
                <a:picLocks noChangeAspect="1" noChangeArrowheads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b="3571"/>
              <a:stretch>
                <a:fillRect/>
              </a:stretch>
            </p:blipFill>
            <p:spPr bwMode="auto">
              <a:xfrm>
                <a:off x="1780014" y="3066822"/>
                <a:ext cx="2819675" cy="3234251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grpSp>
            <p:nvGrpSpPr>
              <p:cNvPr id="48" name="Group 47"/>
              <p:cNvGrpSpPr/>
              <p:nvPr/>
            </p:nvGrpSpPr>
            <p:grpSpPr>
              <a:xfrm>
                <a:off x="2579137" y="2788037"/>
                <a:ext cx="2310667" cy="3722575"/>
                <a:chOff x="2579137" y="2788037"/>
                <a:chExt cx="2310667" cy="3722575"/>
              </a:xfrm>
            </p:grpSpPr>
            <p:sp>
              <p:nvSpPr>
                <p:cNvPr id="49" name="Rectangle 48"/>
                <p:cNvSpPr/>
                <p:nvPr/>
              </p:nvSpPr>
              <p:spPr>
                <a:xfrm>
                  <a:off x="3513067" y="3900976"/>
                  <a:ext cx="1376737" cy="2609636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0" name="Rectangle 49"/>
                <p:cNvSpPr/>
                <p:nvPr/>
              </p:nvSpPr>
              <p:spPr>
                <a:xfrm rot="16200000">
                  <a:off x="2833896" y="2533278"/>
                  <a:ext cx="934222" cy="1443740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grpSp>
          <p:nvGrpSpPr>
            <p:cNvPr id="40" name="Group 39"/>
            <p:cNvGrpSpPr/>
            <p:nvPr/>
          </p:nvGrpSpPr>
          <p:grpSpPr>
            <a:xfrm>
              <a:off x="1461431" y="3208209"/>
              <a:ext cx="2808101" cy="2779739"/>
              <a:chOff x="1461431" y="3208209"/>
              <a:chExt cx="2808101" cy="2779739"/>
            </a:xfrm>
          </p:grpSpPr>
          <p:sp>
            <p:nvSpPr>
              <p:cNvPr id="41" name="Rectangle 40"/>
              <p:cNvSpPr/>
              <p:nvPr/>
            </p:nvSpPr>
            <p:spPr>
              <a:xfrm rot="16200000">
                <a:off x="1615631" y="3054009"/>
                <a:ext cx="521308" cy="829707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42" name="Straight Arrow Connector 41"/>
              <p:cNvCxnSpPr/>
              <p:nvPr/>
            </p:nvCxnSpPr>
            <p:spPr>
              <a:xfrm>
                <a:off x="3787910" y="5092946"/>
                <a:ext cx="0" cy="674046"/>
              </a:xfrm>
              <a:prstGeom prst="straightConnector1">
                <a:avLst/>
              </a:prstGeom>
              <a:ln w="63500">
                <a:solidFill>
                  <a:srgbClr val="FB3572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Straight Arrow Connector 42"/>
              <p:cNvCxnSpPr/>
              <p:nvPr/>
            </p:nvCxnSpPr>
            <p:spPr>
              <a:xfrm flipV="1">
                <a:off x="3792989" y="3691921"/>
                <a:ext cx="0" cy="1589602"/>
              </a:xfrm>
              <a:prstGeom prst="straightConnector1">
                <a:avLst/>
              </a:prstGeom>
              <a:ln w="63500">
                <a:solidFill>
                  <a:srgbClr val="FB3572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4" name="Oval 43"/>
              <p:cNvSpPr/>
              <p:nvPr/>
            </p:nvSpPr>
            <p:spPr>
              <a:xfrm>
                <a:off x="3708628" y="4930386"/>
                <a:ext cx="152400" cy="162560"/>
              </a:xfrm>
              <a:prstGeom prst="ellipse">
                <a:avLst/>
              </a:prstGeom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45" name="Rectangle 44"/>
                  <p:cNvSpPr/>
                  <p:nvPr/>
                </p:nvSpPr>
                <p:spPr>
                  <a:xfrm>
                    <a:off x="3855316" y="5618616"/>
                    <a:ext cx="414216" cy="369332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acc>
                            <m:accPr>
                              <m:chr m:val="⃗"/>
                              <m:ctrlPr>
                                <a:rPr lang="en-US" altLang="en-US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altLang="en-US" b="0" i="1" smtClean="0">
                                  <a:latin typeface="Cambria Math" panose="02040503050406030204" pitchFamily="18" charset="0"/>
                                </a:rPr>
                                <m:t>𝑤</m:t>
                              </m:r>
                            </m:e>
                          </m:acc>
                        </m:oMath>
                      </m:oMathPara>
                    </a14:m>
                    <a:endParaRPr lang="en-US" dirty="0"/>
                  </a:p>
                </p:txBody>
              </p:sp>
            </mc:Choice>
            <mc:Fallback xmlns="">
              <p:sp>
                <p:nvSpPr>
                  <p:cNvPr id="17" name="Rectangle 16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3855316" y="5618616"/>
                    <a:ext cx="414216" cy="369332"/>
                  </a:xfrm>
                  <a:prstGeom prst="rect">
                    <a:avLst/>
                  </a:prstGeom>
                  <a:blipFill rotWithShape="0">
                    <a:blip r:embed="rId5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46" name="Rectangle 45"/>
                  <p:cNvSpPr/>
                  <p:nvPr/>
                </p:nvSpPr>
                <p:spPr>
                  <a:xfrm>
                    <a:off x="3835582" y="3897772"/>
                    <a:ext cx="374590" cy="369332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acc>
                            <m:accPr>
                              <m:chr m:val="⃗"/>
                              <m:ctrlPr>
                                <a:rPr lang="en-US" altLang="en-US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altLang="en-US" b="0" i="1" smtClean="0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e>
                          </m:acc>
                        </m:oMath>
                      </m:oMathPara>
                    </a14:m>
                    <a:endParaRPr lang="en-US" dirty="0"/>
                  </a:p>
                </p:txBody>
              </p:sp>
            </mc:Choice>
            <mc:Fallback xmlns="">
              <p:sp>
                <p:nvSpPr>
                  <p:cNvPr id="18" name="Rectangle 17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3835582" y="3897772"/>
                    <a:ext cx="374590" cy="369332"/>
                  </a:xfrm>
                  <a:prstGeom prst="rect">
                    <a:avLst/>
                  </a:prstGeom>
                  <a:blipFill rotWithShape="0">
                    <a:blip r:embed="rId6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</p:grpSp>
      <p:grpSp>
        <p:nvGrpSpPr>
          <p:cNvPr id="104" name="Group 103"/>
          <p:cNvGrpSpPr/>
          <p:nvPr/>
        </p:nvGrpSpPr>
        <p:grpSpPr>
          <a:xfrm>
            <a:off x="8149870" y="536561"/>
            <a:ext cx="631292" cy="586534"/>
            <a:chOff x="8622061" y="2322343"/>
            <a:chExt cx="631292" cy="586534"/>
          </a:xfrm>
        </p:grpSpPr>
        <p:cxnSp>
          <p:nvCxnSpPr>
            <p:cNvPr id="105" name="Straight Arrow Connector 104"/>
            <p:cNvCxnSpPr/>
            <p:nvPr/>
          </p:nvCxnSpPr>
          <p:spPr>
            <a:xfrm flipV="1">
              <a:off x="9081041" y="2567435"/>
              <a:ext cx="0" cy="341441"/>
            </a:xfrm>
            <a:prstGeom prst="straightConnector1">
              <a:avLst/>
            </a:prstGeom>
            <a:ln w="38100">
              <a:solidFill>
                <a:schemeClr val="accent6">
                  <a:lumMod val="5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6" name="Rectangle 105"/>
                <p:cNvSpPr/>
                <p:nvPr/>
              </p:nvSpPr>
              <p:spPr>
                <a:xfrm>
                  <a:off x="8945576" y="2322343"/>
                  <a:ext cx="307777" cy="27699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⃗"/>
                            <m:ctrlPr>
                              <a:rPr lang="en-US" altLang="en-US" sz="120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altLang="en-US" sz="1200" b="0" i="1" smtClean="0">
                                <a:latin typeface="Cambria Math" panose="02040503050406030204" pitchFamily="18" charset="0"/>
                              </a:rPr>
                              <m:t>𝑣</m:t>
                            </m:r>
                          </m:e>
                        </m:acc>
                      </m:oMath>
                    </m:oMathPara>
                  </a14:m>
                  <a:endParaRPr lang="en-US" sz="1200" dirty="0"/>
                </a:p>
              </p:txBody>
            </p:sp>
          </mc:Choice>
          <mc:Fallback xmlns="">
            <p:sp>
              <p:nvSpPr>
                <p:cNvPr id="106" name="Rectangle 105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945576" y="2322343"/>
                  <a:ext cx="307777" cy="276999"/>
                </a:xfrm>
                <a:prstGeom prst="rect">
                  <a:avLst/>
                </a:prstGeom>
                <a:blipFill rotWithShape="0">
                  <a:blip r:embed="rId8"/>
                  <a:stretch>
                    <a:fillRect t="-2222" r="-400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7" name="Rectangle 106"/>
                <p:cNvSpPr/>
                <p:nvPr/>
              </p:nvSpPr>
              <p:spPr>
                <a:xfrm>
                  <a:off x="8622061" y="2322343"/>
                  <a:ext cx="308674" cy="27699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⃗"/>
                            <m:ctrlPr>
                              <a:rPr lang="en-US" altLang="en-US" sz="120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altLang="en-US" sz="1200" b="0" i="1" smtClean="0">
                                <a:latin typeface="Cambria Math" panose="02040503050406030204" pitchFamily="18" charset="0"/>
                              </a:rPr>
                              <m:t>𝑎</m:t>
                            </m:r>
                          </m:e>
                        </m:acc>
                      </m:oMath>
                    </m:oMathPara>
                  </a14:m>
                  <a:endParaRPr lang="en-US" sz="1200" dirty="0"/>
                </a:p>
              </p:txBody>
            </p:sp>
          </mc:Choice>
          <mc:Fallback xmlns="">
            <p:sp>
              <p:nvSpPr>
                <p:cNvPr id="107" name="Rectangle 106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622061" y="2322343"/>
                  <a:ext cx="308674" cy="276999"/>
                </a:xfrm>
                <a:prstGeom prst="rect">
                  <a:avLst/>
                </a:prstGeom>
                <a:blipFill rotWithShape="0">
                  <a:blip r:embed="rId9"/>
                  <a:stretch>
                    <a:fillRect t="-2222" r="-3922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08" name="Straight Arrow Connector 107"/>
            <p:cNvCxnSpPr/>
            <p:nvPr/>
          </p:nvCxnSpPr>
          <p:spPr>
            <a:xfrm flipV="1">
              <a:off x="8807720" y="2647263"/>
              <a:ext cx="3498" cy="261614"/>
            </a:xfrm>
            <a:prstGeom prst="straightConnector1">
              <a:avLst/>
            </a:prstGeom>
            <a:ln w="38100">
              <a:solidFill>
                <a:schemeClr val="accent2">
                  <a:lumMod val="7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6" name="Group 35"/>
          <p:cNvGrpSpPr/>
          <p:nvPr/>
        </p:nvGrpSpPr>
        <p:grpSpPr>
          <a:xfrm>
            <a:off x="8999079" y="566866"/>
            <a:ext cx="4636346" cy="1383303"/>
            <a:chOff x="9286733" y="1033374"/>
            <a:chExt cx="4636346" cy="1383303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1" name="Rectangle 50"/>
                <p:cNvSpPr/>
                <p:nvPr/>
              </p:nvSpPr>
              <p:spPr>
                <a:xfrm flipH="1">
                  <a:off x="10500072" y="1033374"/>
                  <a:ext cx="3423007" cy="333938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14:m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en-US" altLang="en-US" sz="140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altLang="en-US" sz="1400" b="0" i="1" smtClean="0">
                              <a:latin typeface="Cambria Math" panose="02040503050406030204" pitchFamily="18" charset="0"/>
                            </a:rPr>
                            <m:t>𝐹</m:t>
                          </m:r>
                          <m:r>
                            <a:rPr lang="en-US" altLang="en-US" sz="1400" b="0" i="1" baseline="-25000" smtClean="0">
                              <a:latin typeface="Cambria Math" panose="02040503050406030204" pitchFamily="18" charset="0"/>
                            </a:rPr>
                            <m:t>𝑛𝑒𝑡</m:t>
                          </m:r>
                        </m:e>
                      </m:acc>
                      <m:r>
                        <a:rPr lang="en-US" altLang="en-US" sz="1400" b="0" i="1" smtClean="0">
                          <a:latin typeface="Cambria Math" panose="02040503050406030204" pitchFamily="18" charset="0"/>
                        </a:rPr>
                        <m:t>=</m:t>
                      </m:r>
                      <m:acc>
                        <m:accPr>
                          <m:chr m:val="⃗"/>
                          <m:ctrlPr>
                            <a:rPr lang="en-US" altLang="en-US" sz="140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altLang="en-US" sz="1400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</m:e>
                      </m:acc>
                      <m:r>
                        <a:rPr lang="en-US" altLang="en-US" sz="1400" b="0" i="1" smtClean="0">
                          <a:latin typeface="Cambria Math" panose="02040503050406030204" pitchFamily="18" charset="0"/>
                        </a:rPr>
                        <m:t>+</m:t>
                      </m:r>
                      <m:acc>
                        <m:accPr>
                          <m:chr m:val="⃗"/>
                          <m:ctrlPr>
                            <a:rPr lang="en-US" altLang="en-US" sz="140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altLang="en-US" sz="1400" b="0" i="1" smtClean="0">
                              <a:latin typeface="Cambria Math" panose="02040503050406030204" pitchFamily="18" charset="0"/>
                            </a:rPr>
                            <m:t>𝑤</m:t>
                          </m:r>
                        </m:e>
                      </m:acc>
                      <m:r>
                        <a:rPr lang="en-US" altLang="en-US" sz="1400" b="0" i="1" baseline="-25000" smtClean="0">
                          <a:latin typeface="Cambria Math" panose="02040503050406030204" pitchFamily="18" charset="0"/>
                        </a:rPr>
                        <m:t> </m:t>
                      </m:r>
                    </m:oMath>
                  </a14:m>
                  <a:r>
                    <a:rPr lang="en-US" sz="1400" dirty="0"/>
                    <a:t>=</a:t>
                  </a:r>
                  <a:r>
                    <a:rPr lang="en-US" altLang="en-US" sz="1400" b="0" dirty="0"/>
                    <a:t> </a:t>
                  </a:r>
                  <a14:m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altLang="en-US" sz="1400" b="0" i="0" smtClean="0">
                          <a:latin typeface="Cambria Math" panose="02040503050406030204" pitchFamily="18" charset="0"/>
                        </a:rPr>
                        <m:t>n</m:t>
                      </m:r>
                      <m:r>
                        <a:rPr lang="en-US" altLang="en-US" sz="1400" b="0" i="1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US" altLang="en-US" sz="1400" b="0" i="1" smtClean="0">
                          <a:latin typeface="Cambria Math" panose="02040503050406030204" pitchFamily="18" charset="0"/>
                        </a:rPr>
                        <m:t>𝑚𝑔</m:t>
                      </m:r>
                    </m:oMath>
                  </a14:m>
                  <a:endParaRPr lang="en-US" sz="1400" dirty="0"/>
                </a:p>
              </p:txBody>
            </p:sp>
          </mc:Choice>
          <mc:Fallback xmlns="">
            <p:sp>
              <p:nvSpPr>
                <p:cNvPr id="51" name="Rectangle 50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 flipH="1">
                  <a:off x="10500072" y="1033374"/>
                  <a:ext cx="3423007" cy="333938"/>
                </a:xfrm>
                <a:prstGeom prst="rect">
                  <a:avLst/>
                </a:prstGeom>
                <a:blipFill rotWithShape="0">
                  <a:blip r:embed="rId10"/>
                  <a:stretch>
                    <a:fillRect b="-18182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2" name="Rectangle 51"/>
                <p:cNvSpPr/>
                <p:nvPr/>
              </p:nvSpPr>
              <p:spPr>
                <a:xfrm flipH="1">
                  <a:off x="9286733" y="1306886"/>
                  <a:ext cx="3423007" cy="334900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⃗"/>
                            <m:ctrlPr>
                              <a:rPr lang="en-US" altLang="en-US" sz="140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altLang="en-US" sz="1400" b="0" i="1" smtClean="0">
                                <a:latin typeface="Cambria Math" panose="02040503050406030204" pitchFamily="18" charset="0"/>
                              </a:rPr>
                              <m:t>𝐹</m:t>
                            </m:r>
                            <m:r>
                              <a:rPr lang="en-US" altLang="en-US" sz="1400" b="0" i="1" baseline="-25000" smtClean="0">
                                <a:latin typeface="Cambria Math" panose="02040503050406030204" pitchFamily="18" charset="0"/>
                              </a:rPr>
                              <m:t>𝑛𝑒𝑡</m:t>
                            </m:r>
                          </m:e>
                        </m:acc>
                        <m:r>
                          <a:rPr lang="en-US" altLang="en-US" sz="1400" b="0" i="1" smtClean="0"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en-US" altLang="en-US" sz="1400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  <m:acc>
                          <m:accPr>
                            <m:chr m:val="⃗"/>
                            <m:ctrlPr>
                              <a:rPr lang="en-US" altLang="en-US" sz="1400" b="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altLang="en-US" sz="1400" b="0" i="1" smtClean="0">
                                <a:latin typeface="Cambria Math" panose="02040503050406030204" pitchFamily="18" charset="0"/>
                              </a:rPr>
                              <m:t>𝑎</m:t>
                            </m:r>
                          </m:e>
                        </m:acc>
                        <m:r>
                          <a:rPr lang="en-US" altLang="en-US" sz="1400" b="0" i="1" smtClean="0">
                            <a:latin typeface="Cambria Math" panose="02040503050406030204" pitchFamily="18" charset="0"/>
                          </a:rPr>
                          <m:t> </m:t>
                        </m:r>
                      </m:oMath>
                    </m:oMathPara>
                  </a14:m>
                  <a:endParaRPr lang="en-US" sz="1400" dirty="0"/>
                </a:p>
              </p:txBody>
            </p:sp>
          </mc:Choice>
          <mc:Fallback xmlns="">
            <p:sp>
              <p:nvSpPr>
                <p:cNvPr id="52" name="Rectangle 51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 flipH="1">
                  <a:off x="9286733" y="1306886"/>
                  <a:ext cx="3423007" cy="334900"/>
                </a:xfrm>
                <a:prstGeom prst="rect">
                  <a:avLst/>
                </a:prstGeom>
                <a:blipFill rotWithShape="0">
                  <a:blip r:embed="rId11"/>
                  <a:stretch>
                    <a:fillRect t="-1818" b="-14545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3" name="Rectangle 52"/>
                <p:cNvSpPr/>
                <p:nvPr/>
              </p:nvSpPr>
              <p:spPr>
                <a:xfrm flipH="1">
                  <a:off x="10177984" y="1587027"/>
                  <a:ext cx="1383792" cy="549509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m:rPr>
                            <m:sty m:val="p"/>
                          </m:rPr>
                          <a:rPr lang="en-US" altLang="en-US" sz="1400" b="0" i="0" smtClean="0">
                            <a:latin typeface="Cambria Math" panose="02040503050406030204" pitchFamily="18" charset="0"/>
                          </a:rPr>
                          <m:t>n</m:t>
                        </m:r>
                        <m:r>
                          <a:rPr lang="en-US" altLang="en-US" sz="1400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altLang="en-US" sz="1400" b="0" i="1" smtClean="0">
                            <a:latin typeface="Cambria Math" panose="02040503050406030204" pitchFamily="18" charset="0"/>
                          </a:rPr>
                          <m:t>𝑚𝑔</m:t>
                        </m:r>
                        <m:r>
                          <a:rPr lang="en-US" altLang="en-US" sz="1400" b="0" i="1" smtClean="0"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en-US" altLang="en-US" sz="1400" b="0" i="1" smtClean="0">
                            <a:latin typeface="Cambria Math" panose="02040503050406030204" pitchFamily="18" charset="0"/>
                          </a:rPr>
                          <m:t>𝑚𝑎</m:t>
                        </m:r>
                      </m:oMath>
                    </m:oMathPara>
                  </a14:m>
                  <a:endParaRPr lang="en-US" sz="1400" dirty="0"/>
                </a:p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altLang="en-US" sz="1400" b="0" i="1" smtClean="0">
                            <a:latin typeface="Cambria Math" panose="02040503050406030204" pitchFamily="18" charset="0"/>
                          </a:rPr>
                          <m:t> </m:t>
                        </m:r>
                      </m:oMath>
                    </m:oMathPara>
                  </a14:m>
                  <a:endParaRPr lang="en-US" sz="1400" dirty="0"/>
                </a:p>
              </p:txBody>
            </p:sp>
          </mc:Choice>
          <mc:Fallback xmlns="">
            <p:sp>
              <p:nvSpPr>
                <p:cNvPr id="53" name="Rectangle 52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 flipH="1">
                  <a:off x="10177984" y="1587027"/>
                  <a:ext cx="1383792" cy="549509"/>
                </a:xfrm>
                <a:prstGeom prst="rect">
                  <a:avLst/>
                </a:prstGeom>
                <a:blipFill rotWithShape="0">
                  <a:blip r:embed="rId12"/>
                  <a:stretch>
                    <a:fillRect b="-8889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4" name="Rectangle 53"/>
                <p:cNvSpPr/>
                <p:nvPr/>
              </p:nvSpPr>
              <p:spPr>
                <a:xfrm flipH="1">
                  <a:off x="10654268" y="1867168"/>
                  <a:ext cx="1383792" cy="549509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m:rPr>
                            <m:sty m:val="p"/>
                          </m:rPr>
                          <a:rPr lang="en-US" altLang="en-US" sz="1400" b="0" i="0" smtClean="0">
                            <a:latin typeface="Cambria Math" panose="02040503050406030204" pitchFamily="18" charset="0"/>
                          </a:rPr>
                          <m:t>n</m:t>
                        </m:r>
                        <m:r>
                          <a:rPr lang="en-US" altLang="en-US" sz="1400" b="0" i="1" smtClean="0"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en-US" altLang="en-US" sz="1400" b="0" i="1" smtClean="0">
                            <a:latin typeface="Cambria Math" panose="02040503050406030204" pitchFamily="18" charset="0"/>
                          </a:rPr>
                          <m:t>𝑚𝑔</m:t>
                        </m:r>
                        <m:r>
                          <a:rPr lang="en-US" altLang="en-US" sz="1400" b="0" i="1" smtClean="0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n-US" altLang="en-US" sz="1400" b="0" i="1" smtClean="0">
                            <a:latin typeface="Cambria Math" panose="02040503050406030204" pitchFamily="18" charset="0"/>
                          </a:rPr>
                          <m:t>𝑚𝑎</m:t>
                        </m:r>
                      </m:oMath>
                    </m:oMathPara>
                  </a14:m>
                  <a:endParaRPr lang="en-US" sz="1400" dirty="0"/>
                </a:p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altLang="en-US" sz="1400" b="0" i="1" smtClean="0">
                            <a:latin typeface="Cambria Math" panose="02040503050406030204" pitchFamily="18" charset="0"/>
                          </a:rPr>
                          <m:t> </m:t>
                        </m:r>
                      </m:oMath>
                    </m:oMathPara>
                  </a14:m>
                  <a:endParaRPr lang="en-US" sz="1400" dirty="0"/>
                </a:p>
              </p:txBody>
            </p:sp>
          </mc:Choice>
          <mc:Fallback xmlns="">
            <p:sp>
              <p:nvSpPr>
                <p:cNvPr id="54" name="Rectangle 53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 flipH="1">
                  <a:off x="10654268" y="1867168"/>
                  <a:ext cx="1383792" cy="549509"/>
                </a:xfrm>
                <a:prstGeom prst="rect">
                  <a:avLst/>
                </a:prstGeom>
                <a:blipFill rotWithShape="0">
                  <a:blip r:embed="rId13"/>
                  <a:stretch>
                    <a:fillRect b="-8889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2CE4B-A817-4CA6-90C6-F10130A1DBD0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987118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  <p:extLst mod="1"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075362" y="1226067"/>
            <a:ext cx="3928153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When a person stands on a scale, the reading on the scale is actually the Normal Force that the scale exerts back towards the person to support the person's weight.</a:t>
            </a:r>
          </a:p>
        </p:txBody>
      </p:sp>
      <p:sp>
        <p:nvSpPr>
          <p:cNvPr id="5" name="Rectangle 4"/>
          <p:cNvSpPr>
            <a:spLocks/>
          </p:cNvSpPr>
          <p:nvPr/>
        </p:nvSpPr>
        <p:spPr bwMode="auto">
          <a:xfrm>
            <a:off x="835732" y="422168"/>
            <a:ext cx="9055400" cy="5943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63500" dir="2700000" algn="ctr" rotWithShape="0">
                    <a:schemeClr val="bg2">
                      <a:alpha val="70000"/>
                    </a:scheme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algn="l"/>
            <a:r>
              <a:rPr lang="en-US" altLang="en-US" sz="2700" dirty="0">
                <a:latin typeface="Arial" panose="020B0604020202020204" pitchFamily="34" charset="0"/>
              </a:rPr>
              <a:t>Apparent weight</a:t>
            </a:r>
          </a:p>
        </p:txBody>
      </p:sp>
      <p:grpSp>
        <p:nvGrpSpPr>
          <p:cNvPr id="37" name="Group 36"/>
          <p:cNvGrpSpPr/>
          <p:nvPr/>
        </p:nvGrpSpPr>
        <p:grpSpPr>
          <a:xfrm>
            <a:off x="1461431" y="2788037"/>
            <a:ext cx="3428373" cy="3722575"/>
            <a:chOff x="1461431" y="2788037"/>
            <a:chExt cx="3428373" cy="3722575"/>
          </a:xfrm>
        </p:grpSpPr>
        <p:grpSp>
          <p:nvGrpSpPr>
            <p:cNvPr id="31" name="Group 30"/>
            <p:cNvGrpSpPr/>
            <p:nvPr/>
          </p:nvGrpSpPr>
          <p:grpSpPr>
            <a:xfrm>
              <a:off x="1780014" y="2788037"/>
              <a:ext cx="3109790" cy="3722575"/>
              <a:chOff x="1780014" y="2788037"/>
              <a:chExt cx="3109790" cy="3722575"/>
            </a:xfrm>
          </p:grpSpPr>
          <p:pic>
            <p:nvPicPr>
              <p:cNvPr id="6" name="Picture 5" descr="05_13Figure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b="3571"/>
              <a:stretch>
                <a:fillRect/>
              </a:stretch>
            </p:blipFill>
            <p:spPr bwMode="auto">
              <a:xfrm>
                <a:off x="1780014" y="3066822"/>
                <a:ext cx="2819675" cy="3234251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grpSp>
            <p:nvGrpSpPr>
              <p:cNvPr id="12" name="Group 11"/>
              <p:cNvGrpSpPr/>
              <p:nvPr/>
            </p:nvGrpSpPr>
            <p:grpSpPr>
              <a:xfrm>
                <a:off x="2579137" y="2788037"/>
                <a:ext cx="2310667" cy="3722575"/>
                <a:chOff x="2579137" y="2788037"/>
                <a:chExt cx="2310667" cy="3722575"/>
              </a:xfrm>
            </p:grpSpPr>
            <p:sp>
              <p:nvSpPr>
                <p:cNvPr id="10" name="Rectangle 9"/>
                <p:cNvSpPr/>
                <p:nvPr/>
              </p:nvSpPr>
              <p:spPr>
                <a:xfrm>
                  <a:off x="3513067" y="3900976"/>
                  <a:ext cx="1376737" cy="2609636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" name="Rectangle 10"/>
                <p:cNvSpPr/>
                <p:nvPr/>
              </p:nvSpPr>
              <p:spPr>
                <a:xfrm rot="16200000">
                  <a:off x="2833896" y="2533278"/>
                  <a:ext cx="934222" cy="1443740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grpSp>
          <p:nvGrpSpPr>
            <p:cNvPr id="7" name="Group 6"/>
            <p:cNvGrpSpPr/>
            <p:nvPr/>
          </p:nvGrpSpPr>
          <p:grpSpPr>
            <a:xfrm>
              <a:off x="1461431" y="3208209"/>
              <a:ext cx="2808101" cy="2779739"/>
              <a:chOff x="1461431" y="3208209"/>
              <a:chExt cx="2808101" cy="2779739"/>
            </a:xfrm>
          </p:grpSpPr>
          <p:sp>
            <p:nvSpPr>
              <p:cNvPr id="13" name="Rectangle 12"/>
              <p:cNvSpPr/>
              <p:nvPr/>
            </p:nvSpPr>
            <p:spPr>
              <a:xfrm rot="16200000">
                <a:off x="1615631" y="3054009"/>
                <a:ext cx="521308" cy="829707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4" name="Straight Arrow Connector 13"/>
              <p:cNvCxnSpPr/>
              <p:nvPr/>
            </p:nvCxnSpPr>
            <p:spPr>
              <a:xfrm>
                <a:off x="3787910" y="5092946"/>
                <a:ext cx="0" cy="674046"/>
              </a:xfrm>
              <a:prstGeom prst="straightConnector1">
                <a:avLst/>
              </a:prstGeom>
              <a:ln w="63500">
                <a:solidFill>
                  <a:srgbClr val="FB3572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Arrow Connector 14"/>
              <p:cNvCxnSpPr/>
              <p:nvPr/>
            </p:nvCxnSpPr>
            <p:spPr>
              <a:xfrm flipV="1">
                <a:off x="3792990" y="4178546"/>
                <a:ext cx="0" cy="762000"/>
              </a:xfrm>
              <a:prstGeom prst="straightConnector1">
                <a:avLst/>
              </a:prstGeom>
              <a:ln w="63500">
                <a:solidFill>
                  <a:srgbClr val="FB3572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6" name="Oval 15"/>
              <p:cNvSpPr/>
              <p:nvPr/>
            </p:nvSpPr>
            <p:spPr>
              <a:xfrm>
                <a:off x="3708628" y="4930386"/>
                <a:ext cx="152400" cy="162560"/>
              </a:xfrm>
              <a:prstGeom prst="ellipse">
                <a:avLst/>
              </a:prstGeom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7" name="Rectangle 16"/>
                  <p:cNvSpPr/>
                  <p:nvPr/>
                </p:nvSpPr>
                <p:spPr>
                  <a:xfrm>
                    <a:off x="3855316" y="5618616"/>
                    <a:ext cx="414216" cy="369332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acc>
                            <m:accPr>
                              <m:chr m:val="⃗"/>
                              <m:ctrlPr>
                                <a:rPr lang="en-US" altLang="en-US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altLang="en-US" b="0" i="1" smtClean="0">
                                  <a:latin typeface="Cambria Math" panose="02040503050406030204" pitchFamily="18" charset="0"/>
                                </a:rPr>
                                <m:t>𝑤</m:t>
                              </m:r>
                            </m:e>
                          </m:acc>
                        </m:oMath>
                      </m:oMathPara>
                    </a14:m>
                    <a:endParaRPr lang="en-US" dirty="0"/>
                  </a:p>
                </p:txBody>
              </p:sp>
            </mc:Choice>
            <mc:Fallback xmlns="">
              <p:sp>
                <p:nvSpPr>
                  <p:cNvPr id="17" name="Rectangle 16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3855316" y="5618616"/>
                    <a:ext cx="414216" cy="369332"/>
                  </a:xfrm>
                  <a:prstGeom prst="rect">
                    <a:avLst/>
                  </a:prstGeom>
                  <a:blipFill rotWithShape="0">
                    <a:blip r:embed="rId5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8" name="Rectangle 17"/>
                  <p:cNvSpPr/>
                  <p:nvPr/>
                </p:nvSpPr>
                <p:spPr>
                  <a:xfrm>
                    <a:off x="3835582" y="3897772"/>
                    <a:ext cx="374590" cy="369332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acc>
                            <m:accPr>
                              <m:chr m:val="⃗"/>
                              <m:ctrlPr>
                                <a:rPr lang="en-US" altLang="en-US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altLang="en-US" b="0" i="1" smtClean="0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e>
                          </m:acc>
                        </m:oMath>
                      </m:oMathPara>
                    </a14:m>
                    <a:endParaRPr lang="en-US" dirty="0"/>
                  </a:p>
                </p:txBody>
              </p:sp>
            </mc:Choice>
            <mc:Fallback xmlns="">
              <p:sp>
                <p:nvSpPr>
                  <p:cNvPr id="18" name="Rectangle 17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3835582" y="3897772"/>
                    <a:ext cx="374590" cy="369332"/>
                  </a:xfrm>
                  <a:prstGeom prst="rect">
                    <a:avLst/>
                  </a:prstGeom>
                  <a:blipFill rotWithShape="0">
                    <a:blip r:embed="rId6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</p:grpSp>
      <p:sp>
        <p:nvSpPr>
          <p:cNvPr id="19" name="Rectangle 18"/>
          <p:cNvSpPr/>
          <p:nvPr/>
        </p:nvSpPr>
        <p:spPr>
          <a:xfrm>
            <a:off x="5502573" y="877717"/>
            <a:ext cx="270071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Elevator that’s moving upward and speeding up</a:t>
            </a:r>
          </a:p>
        </p:txBody>
      </p:sp>
      <p:grpSp>
        <p:nvGrpSpPr>
          <p:cNvPr id="38" name="Group 37"/>
          <p:cNvGrpSpPr/>
          <p:nvPr/>
        </p:nvGrpSpPr>
        <p:grpSpPr>
          <a:xfrm>
            <a:off x="8657989" y="370998"/>
            <a:ext cx="1325506" cy="1498958"/>
            <a:chOff x="1461431" y="2788037"/>
            <a:chExt cx="3428373" cy="3722575"/>
          </a:xfrm>
        </p:grpSpPr>
        <p:grpSp>
          <p:nvGrpSpPr>
            <p:cNvPr id="39" name="Group 38"/>
            <p:cNvGrpSpPr/>
            <p:nvPr/>
          </p:nvGrpSpPr>
          <p:grpSpPr>
            <a:xfrm>
              <a:off x="1780014" y="2788037"/>
              <a:ext cx="3109790" cy="3722575"/>
              <a:chOff x="1780014" y="2788037"/>
              <a:chExt cx="3109790" cy="3722575"/>
            </a:xfrm>
          </p:grpSpPr>
          <p:pic>
            <p:nvPicPr>
              <p:cNvPr id="47" name="Picture 46" descr="05_13Figure"/>
              <p:cNvPicPr>
                <a:picLocks noChangeAspect="1" noChangeArrowheads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b="3571"/>
              <a:stretch>
                <a:fillRect/>
              </a:stretch>
            </p:blipFill>
            <p:spPr bwMode="auto">
              <a:xfrm>
                <a:off x="1780014" y="3066822"/>
                <a:ext cx="2819675" cy="3234251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grpSp>
            <p:nvGrpSpPr>
              <p:cNvPr id="48" name="Group 47"/>
              <p:cNvGrpSpPr/>
              <p:nvPr/>
            </p:nvGrpSpPr>
            <p:grpSpPr>
              <a:xfrm>
                <a:off x="2579137" y="2788037"/>
                <a:ext cx="2310667" cy="3722575"/>
                <a:chOff x="2579137" y="2788037"/>
                <a:chExt cx="2310667" cy="3722575"/>
              </a:xfrm>
            </p:grpSpPr>
            <p:sp>
              <p:nvSpPr>
                <p:cNvPr id="49" name="Rectangle 48"/>
                <p:cNvSpPr/>
                <p:nvPr/>
              </p:nvSpPr>
              <p:spPr>
                <a:xfrm>
                  <a:off x="3513067" y="3900976"/>
                  <a:ext cx="1376737" cy="2609636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0" name="Rectangle 49"/>
                <p:cNvSpPr/>
                <p:nvPr/>
              </p:nvSpPr>
              <p:spPr>
                <a:xfrm rot="16200000">
                  <a:off x="2833896" y="2533278"/>
                  <a:ext cx="934222" cy="1443740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grpSp>
          <p:nvGrpSpPr>
            <p:cNvPr id="40" name="Group 39"/>
            <p:cNvGrpSpPr/>
            <p:nvPr/>
          </p:nvGrpSpPr>
          <p:grpSpPr>
            <a:xfrm>
              <a:off x="1461431" y="3208209"/>
              <a:ext cx="2808101" cy="2779739"/>
              <a:chOff x="1461431" y="3208209"/>
              <a:chExt cx="2808101" cy="2779739"/>
            </a:xfrm>
          </p:grpSpPr>
          <p:sp>
            <p:nvSpPr>
              <p:cNvPr id="41" name="Rectangle 40"/>
              <p:cNvSpPr/>
              <p:nvPr/>
            </p:nvSpPr>
            <p:spPr>
              <a:xfrm rot="16200000">
                <a:off x="1615631" y="3054009"/>
                <a:ext cx="521308" cy="829707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42" name="Straight Arrow Connector 41"/>
              <p:cNvCxnSpPr/>
              <p:nvPr/>
            </p:nvCxnSpPr>
            <p:spPr>
              <a:xfrm>
                <a:off x="3787910" y="5092946"/>
                <a:ext cx="0" cy="674046"/>
              </a:xfrm>
              <a:prstGeom prst="straightConnector1">
                <a:avLst/>
              </a:prstGeom>
              <a:ln w="63500">
                <a:solidFill>
                  <a:srgbClr val="FB3572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Straight Arrow Connector 42"/>
              <p:cNvCxnSpPr/>
              <p:nvPr/>
            </p:nvCxnSpPr>
            <p:spPr>
              <a:xfrm flipV="1">
                <a:off x="3792989" y="3691921"/>
                <a:ext cx="0" cy="1589602"/>
              </a:xfrm>
              <a:prstGeom prst="straightConnector1">
                <a:avLst/>
              </a:prstGeom>
              <a:ln w="63500">
                <a:solidFill>
                  <a:srgbClr val="FB3572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4" name="Oval 43"/>
              <p:cNvSpPr/>
              <p:nvPr/>
            </p:nvSpPr>
            <p:spPr>
              <a:xfrm>
                <a:off x="3708628" y="4930386"/>
                <a:ext cx="152400" cy="162560"/>
              </a:xfrm>
              <a:prstGeom prst="ellipse">
                <a:avLst/>
              </a:prstGeom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45" name="Rectangle 44"/>
                  <p:cNvSpPr/>
                  <p:nvPr/>
                </p:nvSpPr>
                <p:spPr>
                  <a:xfrm>
                    <a:off x="3855316" y="5618616"/>
                    <a:ext cx="414216" cy="369332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acc>
                            <m:accPr>
                              <m:chr m:val="⃗"/>
                              <m:ctrlPr>
                                <a:rPr lang="en-US" altLang="en-US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altLang="en-US" b="0" i="1" smtClean="0">
                                  <a:latin typeface="Cambria Math" panose="02040503050406030204" pitchFamily="18" charset="0"/>
                                </a:rPr>
                                <m:t>𝑤</m:t>
                              </m:r>
                            </m:e>
                          </m:acc>
                        </m:oMath>
                      </m:oMathPara>
                    </a14:m>
                    <a:endParaRPr lang="en-US" dirty="0"/>
                  </a:p>
                </p:txBody>
              </p:sp>
            </mc:Choice>
            <mc:Fallback xmlns="">
              <p:sp>
                <p:nvSpPr>
                  <p:cNvPr id="17" name="Rectangle 16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3855316" y="5618616"/>
                    <a:ext cx="414216" cy="369332"/>
                  </a:xfrm>
                  <a:prstGeom prst="rect">
                    <a:avLst/>
                  </a:prstGeom>
                  <a:blipFill rotWithShape="0">
                    <a:blip r:embed="rId5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46" name="Rectangle 45"/>
                  <p:cNvSpPr/>
                  <p:nvPr/>
                </p:nvSpPr>
                <p:spPr>
                  <a:xfrm>
                    <a:off x="3835582" y="3897772"/>
                    <a:ext cx="374590" cy="369332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acc>
                            <m:accPr>
                              <m:chr m:val="⃗"/>
                              <m:ctrlPr>
                                <a:rPr lang="en-US" altLang="en-US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altLang="en-US" b="0" i="1" smtClean="0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e>
                          </m:acc>
                        </m:oMath>
                      </m:oMathPara>
                    </a14:m>
                    <a:endParaRPr lang="en-US" dirty="0"/>
                  </a:p>
                </p:txBody>
              </p:sp>
            </mc:Choice>
            <mc:Fallback xmlns="">
              <p:sp>
                <p:nvSpPr>
                  <p:cNvPr id="18" name="Rectangle 17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3835582" y="3897772"/>
                    <a:ext cx="374590" cy="369332"/>
                  </a:xfrm>
                  <a:prstGeom prst="rect">
                    <a:avLst/>
                  </a:prstGeom>
                  <a:blipFill rotWithShape="0">
                    <a:blip r:embed="rId6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</p:grpSp>
      <p:grpSp>
        <p:nvGrpSpPr>
          <p:cNvPr id="104" name="Group 103"/>
          <p:cNvGrpSpPr/>
          <p:nvPr/>
        </p:nvGrpSpPr>
        <p:grpSpPr>
          <a:xfrm>
            <a:off x="8149870" y="536561"/>
            <a:ext cx="631292" cy="586534"/>
            <a:chOff x="8622061" y="2322343"/>
            <a:chExt cx="631292" cy="586534"/>
          </a:xfrm>
        </p:grpSpPr>
        <p:cxnSp>
          <p:nvCxnSpPr>
            <p:cNvPr id="105" name="Straight Arrow Connector 104"/>
            <p:cNvCxnSpPr/>
            <p:nvPr/>
          </p:nvCxnSpPr>
          <p:spPr>
            <a:xfrm flipV="1">
              <a:off x="9081041" y="2567435"/>
              <a:ext cx="0" cy="341441"/>
            </a:xfrm>
            <a:prstGeom prst="straightConnector1">
              <a:avLst/>
            </a:prstGeom>
            <a:ln w="38100">
              <a:solidFill>
                <a:schemeClr val="accent6">
                  <a:lumMod val="5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6" name="Rectangle 105"/>
                <p:cNvSpPr/>
                <p:nvPr/>
              </p:nvSpPr>
              <p:spPr>
                <a:xfrm>
                  <a:off x="8945576" y="2322343"/>
                  <a:ext cx="307777" cy="27699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⃗"/>
                            <m:ctrlPr>
                              <a:rPr lang="en-US" altLang="en-US" sz="120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altLang="en-US" sz="1200" b="0" i="1" smtClean="0">
                                <a:latin typeface="Cambria Math" panose="02040503050406030204" pitchFamily="18" charset="0"/>
                              </a:rPr>
                              <m:t>𝑣</m:t>
                            </m:r>
                          </m:e>
                        </m:acc>
                      </m:oMath>
                    </m:oMathPara>
                  </a14:m>
                  <a:endParaRPr lang="en-US" sz="1200" dirty="0"/>
                </a:p>
              </p:txBody>
            </p:sp>
          </mc:Choice>
          <mc:Fallback xmlns="">
            <p:sp>
              <p:nvSpPr>
                <p:cNvPr id="106" name="Rectangle 105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945576" y="2322343"/>
                  <a:ext cx="307777" cy="276999"/>
                </a:xfrm>
                <a:prstGeom prst="rect">
                  <a:avLst/>
                </a:prstGeom>
                <a:blipFill rotWithShape="0">
                  <a:blip r:embed="rId8"/>
                  <a:stretch>
                    <a:fillRect t="-2222" r="-400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7" name="Rectangle 106"/>
                <p:cNvSpPr/>
                <p:nvPr/>
              </p:nvSpPr>
              <p:spPr>
                <a:xfrm>
                  <a:off x="8622061" y="2322343"/>
                  <a:ext cx="308674" cy="27699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⃗"/>
                            <m:ctrlPr>
                              <a:rPr lang="en-US" altLang="en-US" sz="120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altLang="en-US" sz="1200" b="0" i="1" smtClean="0">
                                <a:latin typeface="Cambria Math" panose="02040503050406030204" pitchFamily="18" charset="0"/>
                              </a:rPr>
                              <m:t>𝑎</m:t>
                            </m:r>
                          </m:e>
                        </m:acc>
                      </m:oMath>
                    </m:oMathPara>
                  </a14:m>
                  <a:endParaRPr lang="en-US" sz="1200" dirty="0"/>
                </a:p>
              </p:txBody>
            </p:sp>
          </mc:Choice>
          <mc:Fallback xmlns="">
            <p:sp>
              <p:nvSpPr>
                <p:cNvPr id="107" name="Rectangle 106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622061" y="2322343"/>
                  <a:ext cx="308674" cy="276999"/>
                </a:xfrm>
                <a:prstGeom prst="rect">
                  <a:avLst/>
                </a:prstGeom>
                <a:blipFill rotWithShape="0">
                  <a:blip r:embed="rId9"/>
                  <a:stretch>
                    <a:fillRect t="-2222" r="-3922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08" name="Straight Arrow Connector 107"/>
            <p:cNvCxnSpPr/>
            <p:nvPr/>
          </p:nvCxnSpPr>
          <p:spPr>
            <a:xfrm flipV="1">
              <a:off x="8807720" y="2647263"/>
              <a:ext cx="3498" cy="261614"/>
            </a:xfrm>
            <a:prstGeom prst="straightConnector1">
              <a:avLst/>
            </a:prstGeom>
            <a:ln w="38100">
              <a:solidFill>
                <a:schemeClr val="accent2">
                  <a:lumMod val="7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6" name="Group 35"/>
          <p:cNvGrpSpPr/>
          <p:nvPr/>
        </p:nvGrpSpPr>
        <p:grpSpPr>
          <a:xfrm>
            <a:off x="8999079" y="566866"/>
            <a:ext cx="4636346" cy="1383303"/>
            <a:chOff x="9286733" y="1033374"/>
            <a:chExt cx="4636346" cy="1383303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1" name="Rectangle 50"/>
                <p:cNvSpPr/>
                <p:nvPr/>
              </p:nvSpPr>
              <p:spPr>
                <a:xfrm flipH="1">
                  <a:off x="10500072" y="1033374"/>
                  <a:ext cx="3423007" cy="333938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14:m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en-US" altLang="en-US" sz="140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altLang="en-US" sz="1400" b="0" i="1" smtClean="0">
                              <a:latin typeface="Cambria Math" panose="02040503050406030204" pitchFamily="18" charset="0"/>
                            </a:rPr>
                            <m:t>𝐹</m:t>
                          </m:r>
                          <m:r>
                            <a:rPr lang="en-US" altLang="en-US" sz="1400" b="0" i="1" baseline="-25000" smtClean="0">
                              <a:latin typeface="Cambria Math" panose="02040503050406030204" pitchFamily="18" charset="0"/>
                            </a:rPr>
                            <m:t>𝑛𝑒𝑡</m:t>
                          </m:r>
                        </m:e>
                      </m:acc>
                      <m:r>
                        <a:rPr lang="en-US" altLang="en-US" sz="1400" b="0" i="1" smtClean="0">
                          <a:latin typeface="Cambria Math" panose="02040503050406030204" pitchFamily="18" charset="0"/>
                        </a:rPr>
                        <m:t>=</m:t>
                      </m:r>
                      <m:acc>
                        <m:accPr>
                          <m:chr m:val="⃗"/>
                          <m:ctrlPr>
                            <a:rPr lang="en-US" altLang="en-US" sz="140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altLang="en-US" sz="1400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</m:e>
                      </m:acc>
                      <m:r>
                        <a:rPr lang="en-US" altLang="en-US" sz="1400" b="0" i="1" smtClean="0">
                          <a:latin typeface="Cambria Math" panose="02040503050406030204" pitchFamily="18" charset="0"/>
                        </a:rPr>
                        <m:t>+</m:t>
                      </m:r>
                      <m:acc>
                        <m:accPr>
                          <m:chr m:val="⃗"/>
                          <m:ctrlPr>
                            <a:rPr lang="en-US" altLang="en-US" sz="140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altLang="en-US" sz="1400" b="0" i="1" smtClean="0">
                              <a:latin typeface="Cambria Math" panose="02040503050406030204" pitchFamily="18" charset="0"/>
                            </a:rPr>
                            <m:t>𝑤</m:t>
                          </m:r>
                        </m:e>
                      </m:acc>
                      <m:r>
                        <a:rPr lang="en-US" altLang="en-US" sz="1400" b="0" i="1" baseline="-25000" smtClean="0">
                          <a:latin typeface="Cambria Math" panose="02040503050406030204" pitchFamily="18" charset="0"/>
                        </a:rPr>
                        <m:t> </m:t>
                      </m:r>
                    </m:oMath>
                  </a14:m>
                  <a:r>
                    <a:rPr lang="en-US" sz="1400" dirty="0"/>
                    <a:t>=</a:t>
                  </a:r>
                  <a:r>
                    <a:rPr lang="en-US" altLang="en-US" sz="1400" b="0" dirty="0"/>
                    <a:t> </a:t>
                  </a:r>
                  <a14:m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altLang="en-US" sz="1400" b="0" i="0" smtClean="0">
                          <a:latin typeface="Cambria Math" panose="02040503050406030204" pitchFamily="18" charset="0"/>
                        </a:rPr>
                        <m:t>n</m:t>
                      </m:r>
                      <m:r>
                        <a:rPr lang="en-US" altLang="en-US" sz="1400" b="0" i="1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US" altLang="en-US" sz="1400" b="0" i="1" smtClean="0">
                          <a:latin typeface="Cambria Math" panose="02040503050406030204" pitchFamily="18" charset="0"/>
                        </a:rPr>
                        <m:t>𝑚𝑔</m:t>
                      </m:r>
                    </m:oMath>
                  </a14:m>
                  <a:endParaRPr lang="en-US" sz="1400" dirty="0"/>
                </a:p>
              </p:txBody>
            </p:sp>
          </mc:Choice>
          <mc:Fallback xmlns="">
            <p:sp>
              <p:nvSpPr>
                <p:cNvPr id="51" name="Rectangle 50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 flipH="1">
                  <a:off x="10500072" y="1033374"/>
                  <a:ext cx="3423007" cy="333938"/>
                </a:xfrm>
                <a:prstGeom prst="rect">
                  <a:avLst/>
                </a:prstGeom>
                <a:blipFill rotWithShape="0">
                  <a:blip r:embed="rId10"/>
                  <a:stretch>
                    <a:fillRect b="-18182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2" name="Rectangle 51"/>
                <p:cNvSpPr/>
                <p:nvPr/>
              </p:nvSpPr>
              <p:spPr>
                <a:xfrm flipH="1">
                  <a:off x="9286733" y="1306886"/>
                  <a:ext cx="3423007" cy="334900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⃗"/>
                            <m:ctrlPr>
                              <a:rPr lang="en-US" altLang="en-US" sz="140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altLang="en-US" sz="1400" b="0" i="1" smtClean="0">
                                <a:latin typeface="Cambria Math" panose="02040503050406030204" pitchFamily="18" charset="0"/>
                              </a:rPr>
                              <m:t>𝐹</m:t>
                            </m:r>
                            <m:r>
                              <a:rPr lang="en-US" altLang="en-US" sz="1400" b="0" i="1" baseline="-25000" smtClean="0">
                                <a:latin typeface="Cambria Math" panose="02040503050406030204" pitchFamily="18" charset="0"/>
                              </a:rPr>
                              <m:t>𝑛𝑒𝑡</m:t>
                            </m:r>
                          </m:e>
                        </m:acc>
                        <m:r>
                          <a:rPr lang="en-US" altLang="en-US" sz="1400" b="0" i="1" smtClean="0"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en-US" altLang="en-US" sz="1400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  <m:acc>
                          <m:accPr>
                            <m:chr m:val="⃗"/>
                            <m:ctrlPr>
                              <a:rPr lang="en-US" altLang="en-US" sz="1400" b="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altLang="en-US" sz="1400" b="0" i="1" smtClean="0">
                                <a:latin typeface="Cambria Math" panose="02040503050406030204" pitchFamily="18" charset="0"/>
                              </a:rPr>
                              <m:t>𝑎</m:t>
                            </m:r>
                          </m:e>
                        </m:acc>
                        <m:r>
                          <a:rPr lang="en-US" altLang="en-US" sz="1400" b="0" i="1" smtClean="0">
                            <a:latin typeface="Cambria Math" panose="02040503050406030204" pitchFamily="18" charset="0"/>
                          </a:rPr>
                          <m:t> </m:t>
                        </m:r>
                      </m:oMath>
                    </m:oMathPara>
                  </a14:m>
                  <a:endParaRPr lang="en-US" sz="1400" dirty="0"/>
                </a:p>
              </p:txBody>
            </p:sp>
          </mc:Choice>
          <mc:Fallback xmlns="">
            <p:sp>
              <p:nvSpPr>
                <p:cNvPr id="52" name="Rectangle 51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 flipH="1">
                  <a:off x="9286733" y="1306886"/>
                  <a:ext cx="3423007" cy="334900"/>
                </a:xfrm>
                <a:prstGeom prst="rect">
                  <a:avLst/>
                </a:prstGeom>
                <a:blipFill rotWithShape="0">
                  <a:blip r:embed="rId11"/>
                  <a:stretch>
                    <a:fillRect t="-1818" b="-14545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3" name="Rectangle 52"/>
                <p:cNvSpPr/>
                <p:nvPr/>
              </p:nvSpPr>
              <p:spPr>
                <a:xfrm flipH="1">
                  <a:off x="10177984" y="1587027"/>
                  <a:ext cx="1383792" cy="549509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m:rPr>
                            <m:sty m:val="p"/>
                          </m:rPr>
                          <a:rPr lang="en-US" altLang="en-US" sz="1400" b="0" i="0" smtClean="0">
                            <a:latin typeface="Cambria Math" panose="02040503050406030204" pitchFamily="18" charset="0"/>
                          </a:rPr>
                          <m:t>n</m:t>
                        </m:r>
                        <m:r>
                          <a:rPr lang="en-US" altLang="en-US" sz="1400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altLang="en-US" sz="1400" b="0" i="1" smtClean="0">
                            <a:latin typeface="Cambria Math" panose="02040503050406030204" pitchFamily="18" charset="0"/>
                          </a:rPr>
                          <m:t>𝑚𝑔</m:t>
                        </m:r>
                        <m:r>
                          <a:rPr lang="en-US" altLang="en-US" sz="1400" b="0" i="1" smtClean="0"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en-US" altLang="en-US" sz="1400" b="0" i="1" smtClean="0">
                            <a:latin typeface="Cambria Math" panose="02040503050406030204" pitchFamily="18" charset="0"/>
                          </a:rPr>
                          <m:t>𝑚𝑎</m:t>
                        </m:r>
                      </m:oMath>
                    </m:oMathPara>
                  </a14:m>
                  <a:endParaRPr lang="en-US" sz="1400" dirty="0"/>
                </a:p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altLang="en-US" sz="1400" b="0" i="1" smtClean="0">
                            <a:latin typeface="Cambria Math" panose="02040503050406030204" pitchFamily="18" charset="0"/>
                          </a:rPr>
                          <m:t> </m:t>
                        </m:r>
                      </m:oMath>
                    </m:oMathPara>
                  </a14:m>
                  <a:endParaRPr lang="en-US" sz="1400" dirty="0"/>
                </a:p>
              </p:txBody>
            </p:sp>
          </mc:Choice>
          <mc:Fallback xmlns="">
            <p:sp>
              <p:nvSpPr>
                <p:cNvPr id="53" name="Rectangle 52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 flipH="1">
                  <a:off x="10177984" y="1587027"/>
                  <a:ext cx="1383792" cy="549509"/>
                </a:xfrm>
                <a:prstGeom prst="rect">
                  <a:avLst/>
                </a:prstGeom>
                <a:blipFill rotWithShape="0">
                  <a:blip r:embed="rId12"/>
                  <a:stretch>
                    <a:fillRect b="-8889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4" name="Rectangle 53"/>
                <p:cNvSpPr/>
                <p:nvPr/>
              </p:nvSpPr>
              <p:spPr>
                <a:xfrm flipH="1">
                  <a:off x="10654268" y="1867168"/>
                  <a:ext cx="1383792" cy="549509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m:rPr>
                            <m:sty m:val="p"/>
                          </m:rPr>
                          <a:rPr lang="en-US" altLang="en-US" sz="1400" b="0" i="0" smtClean="0">
                            <a:latin typeface="Cambria Math" panose="02040503050406030204" pitchFamily="18" charset="0"/>
                          </a:rPr>
                          <m:t>n</m:t>
                        </m:r>
                        <m:r>
                          <a:rPr lang="en-US" altLang="en-US" sz="1400" b="0" i="1" smtClean="0"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en-US" altLang="en-US" sz="1400" b="0" i="1" smtClean="0">
                            <a:latin typeface="Cambria Math" panose="02040503050406030204" pitchFamily="18" charset="0"/>
                          </a:rPr>
                          <m:t>𝑚𝑔</m:t>
                        </m:r>
                        <m:r>
                          <a:rPr lang="en-US" altLang="en-US" sz="1400" b="0" i="1" smtClean="0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n-US" altLang="en-US" sz="1400" b="0" i="1" smtClean="0">
                            <a:latin typeface="Cambria Math" panose="02040503050406030204" pitchFamily="18" charset="0"/>
                          </a:rPr>
                          <m:t>𝑚𝑎</m:t>
                        </m:r>
                      </m:oMath>
                    </m:oMathPara>
                  </a14:m>
                  <a:endParaRPr lang="en-US" sz="1400" dirty="0"/>
                </a:p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altLang="en-US" sz="1400" b="0" i="1" smtClean="0">
                            <a:latin typeface="Cambria Math" panose="02040503050406030204" pitchFamily="18" charset="0"/>
                          </a:rPr>
                          <m:t> </m:t>
                        </m:r>
                      </m:oMath>
                    </m:oMathPara>
                  </a14:m>
                  <a:endParaRPr lang="en-US" sz="1400" dirty="0"/>
                </a:p>
              </p:txBody>
            </p:sp>
          </mc:Choice>
          <mc:Fallback xmlns="">
            <p:sp>
              <p:nvSpPr>
                <p:cNvPr id="54" name="Rectangle 53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 flipH="1">
                  <a:off x="10654268" y="1867168"/>
                  <a:ext cx="1383792" cy="549509"/>
                </a:xfrm>
                <a:prstGeom prst="rect">
                  <a:avLst/>
                </a:prstGeom>
                <a:blipFill rotWithShape="0">
                  <a:blip r:embed="rId13"/>
                  <a:stretch>
                    <a:fillRect b="-8889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60" name="Rectangle 59"/>
          <p:cNvSpPr>
            <a:spLocks/>
          </p:cNvSpPr>
          <p:nvPr/>
        </p:nvSpPr>
        <p:spPr bwMode="auto">
          <a:xfrm>
            <a:off x="10179582" y="1633302"/>
            <a:ext cx="1830599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63500" dir="2700000" algn="ctr" rotWithShape="0">
                    <a:schemeClr val="bg2">
                      <a:alpha val="70000"/>
                    </a:scheme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algn="l"/>
            <a:r>
              <a:rPr lang="en-US" altLang="en-US" sz="1200" dirty="0">
                <a:solidFill>
                  <a:srgbClr val="FF0000"/>
                </a:solidFill>
                <a:latin typeface="Arial" panose="020B0604020202020204" pitchFamily="34" charset="0"/>
              </a:rPr>
              <a:t>Apparent weight is greater than true weight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2CE4B-A817-4CA6-90C6-F10130A1DBD0}" type="slidenum">
              <a:rPr lang="en-US" smtClean="0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528341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  <p:extLst mod="1"/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075362" y="1226067"/>
            <a:ext cx="3928153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When a person stands on a scale, the reading on the scale is actually the Normal Force that the scale exerts back towards the person to support the person's weight.</a:t>
            </a:r>
          </a:p>
        </p:txBody>
      </p:sp>
      <p:sp>
        <p:nvSpPr>
          <p:cNvPr id="5" name="Rectangle 4"/>
          <p:cNvSpPr>
            <a:spLocks/>
          </p:cNvSpPr>
          <p:nvPr/>
        </p:nvSpPr>
        <p:spPr bwMode="auto">
          <a:xfrm>
            <a:off x="835732" y="422168"/>
            <a:ext cx="9055400" cy="5943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63500" dir="2700000" algn="ctr" rotWithShape="0">
                    <a:schemeClr val="bg2">
                      <a:alpha val="70000"/>
                    </a:scheme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algn="l"/>
            <a:r>
              <a:rPr lang="en-US" altLang="en-US" sz="2700" dirty="0">
                <a:latin typeface="Arial" panose="020B0604020202020204" pitchFamily="34" charset="0"/>
              </a:rPr>
              <a:t>Apparent weight</a:t>
            </a:r>
          </a:p>
        </p:txBody>
      </p:sp>
      <p:grpSp>
        <p:nvGrpSpPr>
          <p:cNvPr id="37" name="Group 36"/>
          <p:cNvGrpSpPr/>
          <p:nvPr/>
        </p:nvGrpSpPr>
        <p:grpSpPr>
          <a:xfrm>
            <a:off x="1461431" y="2788037"/>
            <a:ext cx="3428373" cy="3722575"/>
            <a:chOff x="1461431" y="2788037"/>
            <a:chExt cx="3428373" cy="3722575"/>
          </a:xfrm>
        </p:grpSpPr>
        <p:grpSp>
          <p:nvGrpSpPr>
            <p:cNvPr id="31" name="Group 30"/>
            <p:cNvGrpSpPr/>
            <p:nvPr/>
          </p:nvGrpSpPr>
          <p:grpSpPr>
            <a:xfrm>
              <a:off x="1780014" y="2788037"/>
              <a:ext cx="3109790" cy="3722575"/>
              <a:chOff x="1780014" y="2788037"/>
              <a:chExt cx="3109790" cy="3722575"/>
            </a:xfrm>
          </p:grpSpPr>
          <p:pic>
            <p:nvPicPr>
              <p:cNvPr id="6" name="Picture 5" descr="05_13Figure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b="3571"/>
              <a:stretch>
                <a:fillRect/>
              </a:stretch>
            </p:blipFill>
            <p:spPr bwMode="auto">
              <a:xfrm>
                <a:off x="1780014" y="3066822"/>
                <a:ext cx="2819675" cy="3234251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grpSp>
            <p:nvGrpSpPr>
              <p:cNvPr id="12" name="Group 11"/>
              <p:cNvGrpSpPr/>
              <p:nvPr/>
            </p:nvGrpSpPr>
            <p:grpSpPr>
              <a:xfrm>
                <a:off x="2579137" y="2788037"/>
                <a:ext cx="2310667" cy="3722575"/>
                <a:chOff x="2579137" y="2788037"/>
                <a:chExt cx="2310667" cy="3722575"/>
              </a:xfrm>
            </p:grpSpPr>
            <p:sp>
              <p:nvSpPr>
                <p:cNvPr id="10" name="Rectangle 9"/>
                <p:cNvSpPr/>
                <p:nvPr/>
              </p:nvSpPr>
              <p:spPr>
                <a:xfrm>
                  <a:off x="3513067" y="3900976"/>
                  <a:ext cx="1376737" cy="2609636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" name="Rectangle 10"/>
                <p:cNvSpPr/>
                <p:nvPr/>
              </p:nvSpPr>
              <p:spPr>
                <a:xfrm rot="16200000">
                  <a:off x="2833896" y="2533278"/>
                  <a:ext cx="934222" cy="1443740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grpSp>
          <p:nvGrpSpPr>
            <p:cNvPr id="7" name="Group 6"/>
            <p:cNvGrpSpPr/>
            <p:nvPr/>
          </p:nvGrpSpPr>
          <p:grpSpPr>
            <a:xfrm>
              <a:off x="1461431" y="3208209"/>
              <a:ext cx="2808101" cy="2779739"/>
              <a:chOff x="1461431" y="3208209"/>
              <a:chExt cx="2808101" cy="2779739"/>
            </a:xfrm>
          </p:grpSpPr>
          <p:sp>
            <p:nvSpPr>
              <p:cNvPr id="13" name="Rectangle 12"/>
              <p:cNvSpPr/>
              <p:nvPr/>
            </p:nvSpPr>
            <p:spPr>
              <a:xfrm rot="16200000">
                <a:off x="1615631" y="3054009"/>
                <a:ext cx="521308" cy="829707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4" name="Straight Arrow Connector 13"/>
              <p:cNvCxnSpPr/>
              <p:nvPr/>
            </p:nvCxnSpPr>
            <p:spPr>
              <a:xfrm>
                <a:off x="3787910" y="5092946"/>
                <a:ext cx="0" cy="674046"/>
              </a:xfrm>
              <a:prstGeom prst="straightConnector1">
                <a:avLst/>
              </a:prstGeom>
              <a:ln w="63500">
                <a:solidFill>
                  <a:srgbClr val="FB3572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Arrow Connector 14"/>
              <p:cNvCxnSpPr/>
              <p:nvPr/>
            </p:nvCxnSpPr>
            <p:spPr>
              <a:xfrm flipV="1">
                <a:off x="3792990" y="4178546"/>
                <a:ext cx="0" cy="762000"/>
              </a:xfrm>
              <a:prstGeom prst="straightConnector1">
                <a:avLst/>
              </a:prstGeom>
              <a:ln w="63500">
                <a:solidFill>
                  <a:srgbClr val="FB3572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6" name="Oval 15"/>
              <p:cNvSpPr/>
              <p:nvPr/>
            </p:nvSpPr>
            <p:spPr>
              <a:xfrm>
                <a:off x="3708628" y="4930386"/>
                <a:ext cx="152400" cy="162560"/>
              </a:xfrm>
              <a:prstGeom prst="ellipse">
                <a:avLst/>
              </a:prstGeom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7" name="Rectangle 16"/>
                  <p:cNvSpPr/>
                  <p:nvPr/>
                </p:nvSpPr>
                <p:spPr>
                  <a:xfrm>
                    <a:off x="3855316" y="5618616"/>
                    <a:ext cx="414216" cy="369332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acc>
                            <m:accPr>
                              <m:chr m:val="⃗"/>
                              <m:ctrlPr>
                                <a:rPr lang="en-US" altLang="en-US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altLang="en-US" b="0" i="1" smtClean="0">
                                  <a:latin typeface="Cambria Math" panose="02040503050406030204" pitchFamily="18" charset="0"/>
                                </a:rPr>
                                <m:t>𝑤</m:t>
                              </m:r>
                            </m:e>
                          </m:acc>
                        </m:oMath>
                      </m:oMathPara>
                    </a14:m>
                    <a:endParaRPr lang="en-US" dirty="0"/>
                  </a:p>
                </p:txBody>
              </p:sp>
            </mc:Choice>
            <mc:Fallback xmlns="">
              <p:sp>
                <p:nvSpPr>
                  <p:cNvPr id="17" name="Rectangle 16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3855316" y="5618616"/>
                    <a:ext cx="414216" cy="369332"/>
                  </a:xfrm>
                  <a:prstGeom prst="rect">
                    <a:avLst/>
                  </a:prstGeom>
                  <a:blipFill rotWithShape="0">
                    <a:blip r:embed="rId5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8" name="Rectangle 17"/>
                  <p:cNvSpPr/>
                  <p:nvPr/>
                </p:nvSpPr>
                <p:spPr>
                  <a:xfrm>
                    <a:off x="3835582" y="3897772"/>
                    <a:ext cx="374590" cy="369332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acc>
                            <m:accPr>
                              <m:chr m:val="⃗"/>
                              <m:ctrlPr>
                                <a:rPr lang="en-US" altLang="en-US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altLang="en-US" b="0" i="1" smtClean="0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e>
                          </m:acc>
                        </m:oMath>
                      </m:oMathPara>
                    </a14:m>
                    <a:endParaRPr lang="en-US" dirty="0"/>
                  </a:p>
                </p:txBody>
              </p:sp>
            </mc:Choice>
            <mc:Fallback xmlns="">
              <p:sp>
                <p:nvSpPr>
                  <p:cNvPr id="18" name="Rectangle 17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3835582" y="3897772"/>
                    <a:ext cx="374590" cy="369332"/>
                  </a:xfrm>
                  <a:prstGeom prst="rect">
                    <a:avLst/>
                  </a:prstGeom>
                  <a:blipFill rotWithShape="0">
                    <a:blip r:embed="rId6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</p:grpSp>
      <p:sp>
        <p:nvSpPr>
          <p:cNvPr id="19" name="Rectangle 18"/>
          <p:cNvSpPr/>
          <p:nvPr/>
        </p:nvSpPr>
        <p:spPr>
          <a:xfrm>
            <a:off x="5502573" y="877717"/>
            <a:ext cx="270071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Elevator that’s moving upward and speeding up</a:t>
            </a:r>
          </a:p>
        </p:txBody>
      </p:sp>
      <p:sp>
        <p:nvSpPr>
          <p:cNvPr id="21" name="Rectangle 20"/>
          <p:cNvSpPr/>
          <p:nvPr/>
        </p:nvSpPr>
        <p:spPr>
          <a:xfrm>
            <a:off x="5516808" y="2331904"/>
            <a:ext cx="270071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Elevator that’s moving upward and slowing down</a:t>
            </a:r>
          </a:p>
        </p:txBody>
      </p:sp>
      <p:sp>
        <p:nvSpPr>
          <p:cNvPr id="22" name="Rectangle 21"/>
          <p:cNvSpPr/>
          <p:nvPr/>
        </p:nvSpPr>
        <p:spPr>
          <a:xfrm>
            <a:off x="5502573" y="3924996"/>
            <a:ext cx="270071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Elevator that’s moving downward and speeding up</a:t>
            </a:r>
          </a:p>
        </p:txBody>
      </p:sp>
      <p:sp>
        <p:nvSpPr>
          <p:cNvPr id="23" name="Rectangle 22"/>
          <p:cNvSpPr/>
          <p:nvPr/>
        </p:nvSpPr>
        <p:spPr>
          <a:xfrm>
            <a:off x="5516808" y="5334621"/>
            <a:ext cx="270071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Elevator that’s moving downward and slowing down</a:t>
            </a:r>
          </a:p>
        </p:txBody>
      </p:sp>
      <p:grpSp>
        <p:nvGrpSpPr>
          <p:cNvPr id="38" name="Group 37"/>
          <p:cNvGrpSpPr/>
          <p:nvPr/>
        </p:nvGrpSpPr>
        <p:grpSpPr>
          <a:xfrm>
            <a:off x="8657989" y="370998"/>
            <a:ext cx="1325506" cy="1498958"/>
            <a:chOff x="1461431" y="2788037"/>
            <a:chExt cx="3428373" cy="3722575"/>
          </a:xfrm>
        </p:grpSpPr>
        <p:grpSp>
          <p:nvGrpSpPr>
            <p:cNvPr id="39" name="Group 38"/>
            <p:cNvGrpSpPr/>
            <p:nvPr/>
          </p:nvGrpSpPr>
          <p:grpSpPr>
            <a:xfrm>
              <a:off x="1780014" y="2788037"/>
              <a:ext cx="3109790" cy="3722575"/>
              <a:chOff x="1780014" y="2788037"/>
              <a:chExt cx="3109790" cy="3722575"/>
            </a:xfrm>
          </p:grpSpPr>
          <p:pic>
            <p:nvPicPr>
              <p:cNvPr id="47" name="Picture 46" descr="05_13Figure"/>
              <p:cNvPicPr>
                <a:picLocks noChangeAspect="1" noChangeArrowheads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b="3571"/>
              <a:stretch>
                <a:fillRect/>
              </a:stretch>
            </p:blipFill>
            <p:spPr bwMode="auto">
              <a:xfrm>
                <a:off x="1780014" y="3066822"/>
                <a:ext cx="2819675" cy="3234251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grpSp>
            <p:nvGrpSpPr>
              <p:cNvPr id="48" name="Group 47"/>
              <p:cNvGrpSpPr/>
              <p:nvPr/>
            </p:nvGrpSpPr>
            <p:grpSpPr>
              <a:xfrm>
                <a:off x="2579137" y="2788037"/>
                <a:ext cx="2310667" cy="3722575"/>
                <a:chOff x="2579137" y="2788037"/>
                <a:chExt cx="2310667" cy="3722575"/>
              </a:xfrm>
            </p:grpSpPr>
            <p:sp>
              <p:nvSpPr>
                <p:cNvPr id="49" name="Rectangle 48"/>
                <p:cNvSpPr/>
                <p:nvPr/>
              </p:nvSpPr>
              <p:spPr>
                <a:xfrm>
                  <a:off x="3513067" y="3900976"/>
                  <a:ext cx="1376737" cy="2609636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0" name="Rectangle 49"/>
                <p:cNvSpPr/>
                <p:nvPr/>
              </p:nvSpPr>
              <p:spPr>
                <a:xfrm rot="16200000">
                  <a:off x="2833896" y="2533278"/>
                  <a:ext cx="934222" cy="1443740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grpSp>
          <p:nvGrpSpPr>
            <p:cNvPr id="40" name="Group 39"/>
            <p:cNvGrpSpPr/>
            <p:nvPr/>
          </p:nvGrpSpPr>
          <p:grpSpPr>
            <a:xfrm>
              <a:off x="1461431" y="3208209"/>
              <a:ext cx="2808101" cy="2779739"/>
              <a:chOff x="1461431" y="3208209"/>
              <a:chExt cx="2808101" cy="2779739"/>
            </a:xfrm>
          </p:grpSpPr>
          <p:sp>
            <p:nvSpPr>
              <p:cNvPr id="41" name="Rectangle 40"/>
              <p:cNvSpPr/>
              <p:nvPr/>
            </p:nvSpPr>
            <p:spPr>
              <a:xfrm rot="16200000">
                <a:off x="1615631" y="3054009"/>
                <a:ext cx="521308" cy="829707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42" name="Straight Arrow Connector 41"/>
              <p:cNvCxnSpPr/>
              <p:nvPr/>
            </p:nvCxnSpPr>
            <p:spPr>
              <a:xfrm>
                <a:off x="3787910" y="5092946"/>
                <a:ext cx="0" cy="674046"/>
              </a:xfrm>
              <a:prstGeom prst="straightConnector1">
                <a:avLst/>
              </a:prstGeom>
              <a:ln w="63500">
                <a:solidFill>
                  <a:srgbClr val="FB3572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Straight Arrow Connector 42"/>
              <p:cNvCxnSpPr/>
              <p:nvPr/>
            </p:nvCxnSpPr>
            <p:spPr>
              <a:xfrm flipV="1">
                <a:off x="3792989" y="3691921"/>
                <a:ext cx="0" cy="1589602"/>
              </a:xfrm>
              <a:prstGeom prst="straightConnector1">
                <a:avLst/>
              </a:prstGeom>
              <a:ln w="63500">
                <a:solidFill>
                  <a:srgbClr val="FB3572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4" name="Oval 43"/>
              <p:cNvSpPr/>
              <p:nvPr/>
            </p:nvSpPr>
            <p:spPr>
              <a:xfrm>
                <a:off x="3708628" y="4930386"/>
                <a:ext cx="152400" cy="162560"/>
              </a:xfrm>
              <a:prstGeom prst="ellipse">
                <a:avLst/>
              </a:prstGeom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45" name="Rectangle 44"/>
                  <p:cNvSpPr/>
                  <p:nvPr/>
                </p:nvSpPr>
                <p:spPr>
                  <a:xfrm>
                    <a:off x="3855316" y="5618616"/>
                    <a:ext cx="414216" cy="369332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acc>
                            <m:accPr>
                              <m:chr m:val="⃗"/>
                              <m:ctrlPr>
                                <a:rPr lang="en-US" altLang="en-US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altLang="en-US" b="0" i="1" smtClean="0">
                                  <a:latin typeface="Cambria Math" panose="02040503050406030204" pitchFamily="18" charset="0"/>
                                </a:rPr>
                                <m:t>𝑤</m:t>
                              </m:r>
                            </m:e>
                          </m:acc>
                        </m:oMath>
                      </m:oMathPara>
                    </a14:m>
                    <a:endParaRPr lang="en-US" dirty="0"/>
                  </a:p>
                </p:txBody>
              </p:sp>
            </mc:Choice>
            <mc:Fallback xmlns="">
              <p:sp>
                <p:nvSpPr>
                  <p:cNvPr id="17" name="Rectangle 16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3855316" y="5618616"/>
                    <a:ext cx="414216" cy="369332"/>
                  </a:xfrm>
                  <a:prstGeom prst="rect">
                    <a:avLst/>
                  </a:prstGeom>
                  <a:blipFill rotWithShape="0">
                    <a:blip r:embed="rId5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46" name="Rectangle 45"/>
                  <p:cNvSpPr/>
                  <p:nvPr/>
                </p:nvSpPr>
                <p:spPr>
                  <a:xfrm>
                    <a:off x="3835582" y="3897772"/>
                    <a:ext cx="374590" cy="369332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acc>
                            <m:accPr>
                              <m:chr m:val="⃗"/>
                              <m:ctrlPr>
                                <a:rPr lang="en-US" altLang="en-US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altLang="en-US" b="0" i="1" smtClean="0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e>
                          </m:acc>
                        </m:oMath>
                      </m:oMathPara>
                    </a14:m>
                    <a:endParaRPr lang="en-US" dirty="0"/>
                  </a:p>
                </p:txBody>
              </p:sp>
            </mc:Choice>
            <mc:Fallback xmlns="">
              <p:sp>
                <p:nvSpPr>
                  <p:cNvPr id="18" name="Rectangle 17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3835582" y="3897772"/>
                    <a:ext cx="374590" cy="369332"/>
                  </a:xfrm>
                  <a:prstGeom prst="rect">
                    <a:avLst/>
                  </a:prstGeom>
                  <a:blipFill rotWithShape="0">
                    <a:blip r:embed="rId6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</p:grpSp>
      <p:grpSp>
        <p:nvGrpSpPr>
          <p:cNvPr id="51" name="Group 50"/>
          <p:cNvGrpSpPr/>
          <p:nvPr/>
        </p:nvGrpSpPr>
        <p:grpSpPr>
          <a:xfrm>
            <a:off x="8663492" y="1794234"/>
            <a:ext cx="1325506" cy="1498958"/>
            <a:chOff x="1461431" y="2788037"/>
            <a:chExt cx="3428373" cy="3722575"/>
          </a:xfrm>
        </p:grpSpPr>
        <p:grpSp>
          <p:nvGrpSpPr>
            <p:cNvPr id="52" name="Group 51"/>
            <p:cNvGrpSpPr/>
            <p:nvPr/>
          </p:nvGrpSpPr>
          <p:grpSpPr>
            <a:xfrm>
              <a:off x="1780014" y="2788037"/>
              <a:ext cx="3109790" cy="3722575"/>
              <a:chOff x="1780014" y="2788037"/>
              <a:chExt cx="3109790" cy="3722575"/>
            </a:xfrm>
          </p:grpSpPr>
          <p:pic>
            <p:nvPicPr>
              <p:cNvPr id="60" name="Picture 59" descr="05_13Figure"/>
              <p:cNvPicPr>
                <a:picLocks noChangeAspect="1" noChangeArrowheads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b="3571"/>
              <a:stretch>
                <a:fillRect/>
              </a:stretch>
            </p:blipFill>
            <p:spPr bwMode="auto">
              <a:xfrm>
                <a:off x="1780014" y="3066822"/>
                <a:ext cx="2819675" cy="3234251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grpSp>
            <p:nvGrpSpPr>
              <p:cNvPr id="61" name="Group 60"/>
              <p:cNvGrpSpPr/>
              <p:nvPr/>
            </p:nvGrpSpPr>
            <p:grpSpPr>
              <a:xfrm>
                <a:off x="2579137" y="2788037"/>
                <a:ext cx="2310667" cy="3722575"/>
                <a:chOff x="2579137" y="2788037"/>
                <a:chExt cx="2310667" cy="3722575"/>
              </a:xfrm>
            </p:grpSpPr>
            <p:sp>
              <p:nvSpPr>
                <p:cNvPr id="62" name="Rectangle 61"/>
                <p:cNvSpPr/>
                <p:nvPr/>
              </p:nvSpPr>
              <p:spPr>
                <a:xfrm>
                  <a:off x="3513067" y="3900976"/>
                  <a:ext cx="1376737" cy="2609636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3" name="Rectangle 62"/>
                <p:cNvSpPr/>
                <p:nvPr/>
              </p:nvSpPr>
              <p:spPr>
                <a:xfrm rot="16200000">
                  <a:off x="2833896" y="2533278"/>
                  <a:ext cx="934222" cy="1443740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grpSp>
          <p:nvGrpSpPr>
            <p:cNvPr id="53" name="Group 52"/>
            <p:cNvGrpSpPr/>
            <p:nvPr/>
          </p:nvGrpSpPr>
          <p:grpSpPr>
            <a:xfrm>
              <a:off x="1461431" y="3208209"/>
              <a:ext cx="2808101" cy="3020164"/>
              <a:chOff x="1461431" y="3208209"/>
              <a:chExt cx="2808101" cy="3020164"/>
            </a:xfrm>
          </p:grpSpPr>
          <p:sp>
            <p:nvSpPr>
              <p:cNvPr id="54" name="Rectangle 53"/>
              <p:cNvSpPr/>
              <p:nvPr/>
            </p:nvSpPr>
            <p:spPr>
              <a:xfrm rot="16200000">
                <a:off x="1615631" y="3054009"/>
                <a:ext cx="521308" cy="829707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55" name="Straight Arrow Connector 54"/>
              <p:cNvCxnSpPr/>
              <p:nvPr/>
            </p:nvCxnSpPr>
            <p:spPr>
              <a:xfrm>
                <a:off x="3787909" y="5092944"/>
                <a:ext cx="0" cy="1135429"/>
              </a:xfrm>
              <a:prstGeom prst="straightConnector1">
                <a:avLst/>
              </a:prstGeom>
              <a:ln w="63500">
                <a:solidFill>
                  <a:srgbClr val="FB3572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Straight Arrow Connector 55"/>
              <p:cNvCxnSpPr/>
              <p:nvPr/>
            </p:nvCxnSpPr>
            <p:spPr>
              <a:xfrm flipV="1">
                <a:off x="3792989" y="4178547"/>
                <a:ext cx="0" cy="761999"/>
              </a:xfrm>
              <a:prstGeom prst="straightConnector1">
                <a:avLst/>
              </a:prstGeom>
              <a:ln w="63500">
                <a:solidFill>
                  <a:srgbClr val="FB3572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7" name="Oval 56"/>
              <p:cNvSpPr/>
              <p:nvPr/>
            </p:nvSpPr>
            <p:spPr>
              <a:xfrm>
                <a:off x="3708628" y="4930386"/>
                <a:ext cx="152400" cy="162560"/>
              </a:xfrm>
              <a:prstGeom prst="ellipse">
                <a:avLst/>
              </a:prstGeom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58" name="Rectangle 57"/>
                  <p:cNvSpPr/>
                  <p:nvPr/>
                </p:nvSpPr>
                <p:spPr>
                  <a:xfrm>
                    <a:off x="3855316" y="5618616"/>
                    <a:ext cx="414216" cy="369332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acc>
                            <m:accPr>
                              <m:chr m:val="⃗"/>
                              <m:ctrlPr>
                                <a:rPr lang="en-US" altLang="en-US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altLang="en-US" b="0" i="1" smtClean="0">
                                  <a:latin typeface="Cambria Math" panose="02040503050406030204" pitchFamily="18" charset="0"/>
                                </a:rPr>
                                <m:t>𝑤</m:t>
                              </m:r>
                            </m:e>
                          </m:acc>
                        </m:oMath>
                      </m:oMathPara>
                    </a14:m>
                    <a:endParaRPr lang="en-US" dirty="0"/>
                  </a:p>
                </p:txBody>
              </p:sp>
            </mc:Choice>
            <mc:Fallback xmlns="">
              <p:sp>
                <p:nvSpPr>
                  <p:cNvPr id="17" name="Rectangle 16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3855316" y="5618616"/>
                    <a:ext cx="414216" cy="369332"/>
                  </a:xfrm>
                  <a:prstGeom prst="rect">
                    <a:avLst/>
                  </a:prstGeom>
                  <a:blipFill rotWithShape="0">
                    <a:blip r:embed="rId5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59" name="Rectangle 58"/>
                  <p:cNvSpPr/>
                  <p:nvPr/>
                </p:nvSpPr>
                <p:spPr>
                  <a:xfrm>
                    <a:off x="3835582" y="3897772"/>
                    <a:ext cx="374590" cy="369332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acc>
                            <m:accPr>
                              <m:chr m:val="⃗"/>
                              <m:ctrlPr>
                                <a:rPr lang="en-US" altLang="en-US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altLang="en-US" b="0" i="1" smtClean="0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e>
                          </m:acc>
                        </m:oMath>
                      </m:oMathPara>
                    </a14:m>
                    <a:endParaRPr lang="en-US" dirty="0"/>
                  </a:p>
                </p:txBody>
              </p:sp>
            </mc:Choice>
            <mc:Fallback xmlns="">
              <p:sp>
                <p:nvSpPr>
                  <p:cNvPr id="18" name="Rectangle 17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3835582" y="3897772"/>
                    <a:ext cx="374590" cy="369332"/>
                  </a:xfrm>
                  <a:prstGeom prst="rect">
                    <a:avLst/>
                  </a:prstGeom>
                  <a:blipFill rotWithShape="0">
                    <a:blip r:embed="rId6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</p:grpSp>
      <p:grpSp>
        <p:nvGrpSpPr>
          <p:cNvPr id="64" name="Group 63"/>
          <p:cNvGrpSpPr/>
          <p:nvPr/>
        </p:nvGrpSpPr>
        <p:grpSpPr>
          <a:xfrm>
            <a:off x="8719559" y="3453665"/>
            <a:ext cx="1325506" cy="1498958"/>
            <a:chOff x="1461431" y="2788037"/>
            <a:chExt cx="3428373" cy="3722575"/>
          </a:xfrm>
        </p:grpSpPr>
        <p:grpSp>
          <p:nvGrpSpPr>
            <p:cNvPr id="65" name="Group 64"/>
            <p:cNvGrpSpPr/>
            <p:nvPr/>
          </p:nvGrpSpPr>
          <p:grpSpPr>
            <a:xfrm>
              <a:off x="1780014" y="2788037"/>
              <a:ext cx="3109790" cy="3722575"/>
              <a:chOff x="1780014" y="2788037"/>
              <a:chExt cx="3109790" cy="3722575"/>
            </a:xfrm>
          </p:grpSpPr>
          <p:pic>
            <p:nvPicPr>
              <p:cNvPr id="73" name="Picture 72" descr="05_13Figure"/>
              <p:cNvPicPr>
                <a:picLocks noChangeAspect="1" noChangeArrowheads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b="3571"/>
              <a:stretch>
                <a:fillRect/>
              </a:stretch>
            </p:blipFill>
            <p:spPr bwMode="auto">
              <a:xfrm>
                <a:off x="1780014" y="3066822"/>
                <a:ext cx="2819675" cy="3234251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grpSp>
            <p:nvGrpSpPr>
              <p:cNvPr id="74" name="Group 73"/>
              <p:cNvGrpSpPr/>
              <p:nvPr/>
            </p:nvGrpSpPr>
            <p:grpSpPr>
              <a:xfrm>
                <a:off x="2579137" y="2788037"/>
                <a:ext cx="2310667" cy="3722575"/>
                <a:chOff x="2579137" y="2788037"/>
                <a:chExt cx="2310667" cy="3722575"/>
              </a:xfrm>
            </p:grpSpPr>
            <p:sp>
              <p:nvSpPr>
                <p:cNvPr id="75" name="Rectangle 74"/>
                <p:cNvSpPr/>
                <p:nvPr/>
              </p:nvSpPr>
              <p:spPr>
                <a:xfrm>
                  <a:off x="3513067" y="3900976"/>
                  <a:ext cx="1376737" cy="2609636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6" name="Rectangle 75"/>
                <p:cNvSpPr/>
                <p:nvPr/>
              </p:nvSpPr>
              <p:spPr>
                <a:xfrm rot="16200000">
                  <a:off x="2833896" y="2533278"/>
                  <a:ext cx="934222" cy="1443740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grpSp>
          <p:nvGrpSpPr>
            <p:cNvPr id="66" name="Group 65"/>
            <p:cNvGrpSpPr/>
            <p:nvPr/>
          </p:nvGrpSpPr>
          <p:grpSpPr>
            <a:xfrm>
              <a:off x="1461431" y="3208209"/>
              <a:ext cx="2808101" cy="3020166"/>
              <a:chOff x="1461431" y="3208209"/>
              <a:chExt cx="2808101" cy="3020166"/>
            </a:xfrm>
          </p:grpSpPr>
          <p:sp>
            <p:nvSpPr>
              <p:cNvPr id="67" name="Rectangle 66"/>
              <p:cNvSpPr/>
              <p:nvPr/>
            </p:nvSpPr>
            <p:spPr>
              <a:xfrm rot="16200000">
                <a:off x="1615631" y="3054009"/>
                <a:ext cx="521308" cy="829707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68" name="Straight Arrow Connector 67"/>
              <p:cNvCxnSpPr/>
              <p:nvPr/>
            </p:nvCxnSpPr>
            <p:spPr>
              <a:xfrm>
                <a:off x="3787909" y="5092945"/>
                <a:ext cx="0" cy="1135430"/>
              </a:xfrm>
              <a:prstGeom prst="straightConnector1">
                <a:avLst/>
              </a:prstGeom>
              <a:ln w="63500">
                <a:solidFill>
                  <a:srgbClr val="FB3572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Straight Arrow Connector 68"/>
              <p:cNvCxnSpPr/>
              <p:nvPr/>
            </p:nvCxnSpPr>
            <p:spPr>
              <a:xfrm flipV="1">
                <a:off x="3792990" y="4178546"/>
                <a:ext cx="0" cy="762000"/>
              </a:xfrm>
              <a:prstGeom prst="straightConnector1">
                <a:avLst/>
              </a:prstGeom>
              <a:ln w="63500">
                <a:solidFill>
                  <a:srgbClr val="FB3572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0" name="Oval 69"/>
              <p:cNvSpPr/>
              <p:nvPr/>
            </p:nvSpPr>
            <p:spPr>
              <a:xfrm>
                <a:off x="3708628" y="4930386"/>
                <a:ext cx="152400" cy="162560"/>
              </a:xfrm>
              <a:prstGeom prst="ellipse">
                <a:avLst/>
              </a:prstGeom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71" name="Rectangle 70"/>
                  <p:cNvSpPr/>
                  <p:nvPr/>
                </p:nvSpPr>
                <p:spPr>
                  <a:xfrm>
                    <a:off x="3855316" y="5618616"/>
                    <a:ext cx="414216" cy="369332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acc>
                            <m:accPr>
                              <m:chr m:val="⃗"/>
                              <m:ctrlPr>
                                <a:rPr lang="en-US" altLang="en-US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altLang="en-US" b="0" i="1" smtClean="0">
                                  <a:latin typeface="Cambria Math" panose="02040503050406030204" pitchFamily="18" charset="0"/>
                                </a:rPr>
                                <m:t>𝑤</m:t>
                              </m:r>
                            </m:e>
                          </m:acc>
                        </m:oMath>
                      </m:oMathPara>
                    </a14:m>
                    <a:endParaRPr lang="en-US" dirty="0"/>
                  </a:p>
                </p:txBody>
              </p:sp>
            </mc:Choice>
            <mc:Fallback xmlns="">
              <p:sp>
                <p:nvSpPr>
                  <p:cNvPr id="17" name="Rectangle 16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3855316" y="5618616"/>
                    <a:ext cx="414216" cy="369332"/>
                  </a:xfrm>
                  <a:prstGeom prst="rect">
                    <a:avLst/>
                  </a:prstGeom>
                  <a:blipFill rotWithShape="0">
                    <a:blip r:embed="rId5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72" name="Rectangle 71"/>
                  <p:cNvSpPr/>
                  <p:nvPr/>
                </p:nvSpPr>
                <p:spPr>
                  <a:xfrm>
                    <a:off x="3835582" y="3897772"/>
                    <a:ext cx="374590" cy="369332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acc>
                            <m:accPr>
                              <m:chr m:val="⃗"/>
                              <m:ctrlPr>
                                <a:rPr lang="en-US" altLang="en-US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altLang="en-US" b="0" i="1" smtClean="0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e>
                          </m:acc>
                        </m:oMath>
                      </m:oMathPara>
                    </a14:m>
                    <a:endParaRPr lang="en-US" dirty="0"/>
                  </a:p>
                </p:txBody>
              </p:sp>
            </mc:Choice>
            <mc:Fallback xmlns="">
              <p:sp>
                <p:nvSpPr>
                  <p:cNvPr id="18" name="Rectangle 17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3835582" y="3897772"/>
                    <a:ext cx="374590" cy="369332"/>
                  </a:xfrm>
                  <a:prstGeom prst="rect">
                    <a:avLst/>
                  </a:prstGeom>
                  <a:blipFill rotWithShape="0">
                    <a:blip r:embed="rId6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</p:grpSp>
      <p:grpSp>
        <p:nvGrpSpPr>
          <p:cNvPr id="77" name="Group 76"/>
          <p:cNvGrpSpPr/>
          <p:nvPr/>
        </p:nvGrpSpPr>
        <p:grpSpPr>
          <a:xfrm>
            <a:off x="8706468" y="5092950"/>
            <a:ext cx="1325506" cy="1498958"/>
            <a:chOff x="1461431" y="2788037"/>
            <a:chExt cx="3428373" cy="3722575"/>
          </a:xfrm>
        </p:grpSpPr>
        <p:grpSp>
          <p:nvGrpSpPr>
            <p:cNvPr id="78" name="Group 77"/>
            <p:cNvGrpSpPr/>
            <p:nvPr/>
          </p:nvGrpSpPr>
          <p:grpSpPr>
            <a:xfrm>
              <a:off x="1780014" y="2788037"/>
              <a:ext cx="3109790" cy="3722575"/>
              <a:chOff x="1780014" y="2788037"/>
              <a:chExt cx="3109790" cy="3722575"/>
            </a:xfrm>
          </p:grpSpPr>
          <p:pic>
            <p:nvPicPr>
              <p:cNvPr id="86" name="Picture 85" descr="05_13Figure"/>
              <p:cNvPicPr>
                <a:picLocks noChangeAspect="1" noChangeArrowheads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b="3571"/>
              <a:stretch>
                <a:fillRect/>
              </a:stretch>
            </p:blipFill>
            <p:spPr bwMode="auto">
              <a:xfrm>
                <a:off x="1780014" y="3066822"/>
                <a:ext cx="2819675" cy="3234251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grpSp>
            <p:nvGrpSpPr>
              <p:cNvPr id="87" name="Group 86"/>
              <p:cNvGrpSpPr/>
              <p:nvPr/>
            </p:nvGrpSpPr>
            <p:grpSpPr>
              <a:xfrm>
                <a:off x="2579137" y="2788037"/>
                <a:ext cx="2310667" cy="3722575"/>
                <a:chOff x="2579137" y="2788037"/>
                <a:chExt cx="2310667" cy="3722575"/>
              </a:xfrm>
            </p:grpSpPr>
            <p:sp>
              <p:nvSpPr>
                <p:cNvPr id="88" name="Rectangle 87"/>
                <p:cNvSpPr/>
                <p:nvPr/>
              </p:nvSpPr>
              <p:spPr>
                <a:xfrm>
                  <a:off x="3513067" y="3900976"/>
                  <a:ext cx="1376737" cy="2609636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88"/>
                <p:cNvSpPr/>
                <p:nvPr/>
              </p:nvSpPr>
              <p:spPr>
                <a:xfrm rot="16200000">
                  <a:off x="2833896" y="2533278"/>
                  <a:ext cx="934222" cy="1443740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grpSp>
          <p:nvGrpSpPr>
            <p:cNvPr id="79" name="Group 78"/>
            <p:cNvGrpSpPr/>
            <p:nvPr/>
          </p:nvGrpSpPr>
          <p:grpSpPr>
            <a:xfrm>
              <a:off x="1461431" y="3208209"/>
              <a:ext cx="2808101" cy="2779739"/>
              <a:chOff x="1461431" y="3208209"/>
              <a:chExt cx="2808101" cy="2779739"/>
            </a:xfrm>
          </p:grpSpPr>
          <p:sp>
            <p:nvSpPr>
              <p:cNvPr id="80" name="Rectangle 79"/>
              <p:cNvSpPr/>
              <p:nvPr/>
            </p:nvSpPr>
            <p:spPr>
              <a:xfrm rot="16200000">
                <a:off x="1615631" y="3054009"/>
                <a:ext cx="521308" cy="829707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81" name="Straight Arrow Connector 80"/>
              <p:cNvCxnSpPr/>
              <p:nvPr/>
            </p:nvCxnSpPr>
            <p:spPr>
              <a:xfrm>
                <a:off x="3787910" y="5092946"/>
                <a:ext cx="0" cy="674046"/>
              </a:xfrm>
              <a:prstGeom prst="straightConnector1">
                <a:avLst/>
              </a:prstGeom>
              <a:ln w="63500">
                <a:solidFill>
                  <a:srgbClr val="FB3572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2" name="Straight Arrow Connector 81"/>
              <p:cNvCxnSpPr/>
              <p:nvPr/>
            </p:nvCxnSpPr>
            <p:spPr>
              <a:xfrm flipV="1">
                <a:off x="3792989" y="3718956"/>
                <a:ext cx="0" cy="1589602"/>
              </a:xfrm>
              <a:prstGeom prst="straightConnector1">
                <a:avLst/>
              </a:prstGeom>
              <a:ln w="63500">
                <a:solidFill>
                  <a:srgbClr val="FB3572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3" name="Oval 82"/>
              <p:cNvSpPr/>
              <p:nvPr/>
            </p:nvSpPr>
            <p:spPr>
              <a:xfrm>
                <a:off x="3708628" y="4930386"/>
                <a:ext cx="152400" cy="162560"/>
              </a:xfrm>
              <a:prstGeom prst="ellipse">
                <a:avLst/>
              </a:prstGeom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84" name="Rectangle 83"/>
                  <p:cNvSpPr/>
                  <p:nvPr/>
                </p:nvSpPr>
                <p:spPr>
                  <a:xfrm>
                    <a:off x="3855316" y="5618616"/>
                    <a:ext cx="414216" cy="369332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acc>
                            <m:accPr>
                              <m:chr m:val="⃗"/>
                              <m:ctrlPr>
                                <a:rPr lang="en-US" altLang="en-US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altLang="en-US" b="0" i="1" smtClean="0">
                                  <a:latin typeface="Cambria Math" panose="02040503050406030204" pitchFamily="18" charset="0"/>
                                </a:rPr>
                                <m:t>𝑤</m:t>
                              </m:r>
                            </m:e>
                          </m:acc>
                        </m:oMath>
                      </m:oMathPara>
                    </a14:m>
                    <a:endParaRPr lang="en-US" dirty="0"/>
                  </a:p>
                </p:txBody>
              </p:sp>
            </mc:Choice>
            <mc:Fallback xmlns="">
              <p:sp>
                <p:nvSpPr>
                  <p:cNvPr id="17" name="Rectangle 16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3855316" y="5618616"/>
                    <a:ext cx="414216" cy="369332"/>
                  </a:xfrm>
                  <a:prstGeom prst="rect">
                    <a:avLst/>
                  </a:prstGeom>
                  <a:blipFill rotWithShape="0">
                    <a:blip r:embed="rId5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85" name="Rectangle 84"/>
                  <p:cNvSpPr/>
                  <p:nvPr/>
                </p:nvSpPr>
                <p:spPr>
                  <a:xfrm>
                    <a:off x="3835582" y="3897772"/>
                    <a:ext cx="374590" cy="369332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acc>
                            <m:accPr>
                              <m:chr m:val="⃗"/>
                              <m:ctrlPr>
                                <a:rPr lang="en-US" altLang="en-US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altLang="en-US" b="0" i="1" smtClean="0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e>
                          </m:acc>
                        </m:oMath>
                      </m:oMathPara>
                    </a14:m>
                    <a:endParaRPr lang="en-US" dirty="0"/>
                  </a:p>
                </p:txBody>
              </p:sp>
            </mc:Choice>
            <mc:Fallback xmlns="">
              <p:sp>
                <p:nvSpPr>
                  <p:cNvPr id="18" name="Rectangle 17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3835582" y="3897772"/>
                    <a:ext cx="374590" cy="369332"/>
                  </a:xfrm>
                  <a:prstGeom prst="rect">
                    <a:avLst/>
                  </a:prstGeom>
                  <a:blipFill rotWithShape="0">
                    <a:blip r:embed="rId6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</p:grpSp>
      <p:grpSp>
        <p:nvGrpSpPr>
          <p:cNvPr id="98" name="Group 97"/>
          <p:cNvGrpSpPr/>
          <p:nvPr/>
        </p:nvGrpSpPr>
        <p:grpSpPr>
          <a:xfrm>
            <a:off x="8153963" y="1973992"/>
            <a:ext cx="631292" cy="586534"/>
            <a:chOff x="8622061" y="2322343"/>
            <a:chExt cx="631292" cy="586534"/>
          </a:xfrm>
        </p:grpSpPr>
        <p:cxnSp>
          <p:nvCxnSpPr>
            <p:cNvPr id="91" name="Straight Arrow Connector 90"/>
            <p:cNvCxnSpPr/>
            <p:nvPr/>
          </p:nvCxnSpPr>
          <p:spPr>
            <a:xfrm flipV="1">
              <a:off x="9081041" y="2567435"/>
              <a:ext cx="0" cy="341441"/>
            </a:xfrm>
            <a:prstGeom prst="straightConnector1">
              <a:avLst/>
            </a:prstGeom>
            <a:ln w="38100">
              <a:solidFill>
                <a:schemeClr val="accent6">
                  <a:lumMod val="5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4" name="Rectangle 93"/>
                <p:cNvSpPr/>
                <p:nvPr/>
              </p:nvSpPr>
              <p:spPr>
                <a:xfrm>
                  <a:off x="8945576" y="2322343"/>
                  <a:ext cx="307777" cy="27699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⃗"/>
                            <m:ctrlPr>
                              <a:rPr lang="en-US" altLang="en-US" sz="120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altLang="en-US" sz="1200" b="0" i="1" smtClean="0">
                                <a:latin typeface="Cambria Math" panose="02040503050406030204" pitchFamily="18" charset="0"/>
                              </a:rPr>
                              <m:t>𝑣</m:t>
                            </m:r>
                          </m:e>
                        </m:acc>
                      </m:oMath>
                    </m:oMathPara>
                  </a14:m>
                  <a:endParaRPr lang="en-US" sz="1200" dirty="0"/>
                </a:p>
              </p:txBody>
            </p:sp>
          </mc:Choice>
          <mc:Fallback xmlns="">
            <p:sp>
              <p:nvSpPr>
                <p:cNvPr id="94" name="Rectangle 93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945576" y="2322343"/>
                  <a:ext cx="307777" cy="276999"/>
                </a:xfrm>
                <a:prstGeom prst="rect">
                  <a:avLst/>
                </a:prstGeom>
                <a:blipFill rotWithShape="0">
                  <a:blip r:embed="rId8"/>
                  <a:stretch>
                    <a:fillRect t="-2222" r="-400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5" name="Rectangle 94"/>
                <p:cNvSpPr/>
                <p:nvPr/>
              </p:nvSpPr>
              <p:spPr>
                <a:xfrm>
                  <a:off x="8622061" y="2322343"/>
                  <a:ext cx="308674" cy="27699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⃗"/>
                            <m:ctrlPr>
                              <a:rPr lang="en-US" altLang="en-US" sz="120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altLang="en-US" sz="1200" b="0" i="1" smtClean="0">
                                <a:latin typeface="Cambria Math" panose="02040503050406030204" pitchFamily="18" charset="0"/>
                              </a:rPr>
                              <m:t>𝑎</m:t>
                            </m:r>
                          </m:e>
                        </m:acc>
                      </m:oMath>
                    </m:oMathPara>
                  </a14:m>
                  <a:endParaRPr lang="en-US" sz="1200" dirty="0"/>
                </a:p>
              </p:txBody>
            </p:sp>
          </mc:Choice>
          <mc:Fallback xmlns="">
            <p:sp>
              <p:nvSpPr>
                <p:cNvPr id="95" name="Rectangle 94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622061" y="2322343"/>
                  <a:ext cx="308674" cy="276999"/>
                </a:xfrm>
                <a:prstGeom prst="rect">
                  <a:avLst/>
                </a:prstGeom>
                <a:blipFill rotWithShape="0">
                  <a:blip r:embed="rId9"/>
                  <a:stretch>
                    <a:fillRect t="-2222" r="-600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96" name="Straight Arrow Connector 95"/>
            <p:cNvCxnSpPr/>
            <p:nvPr/>
          </p:nvCxnSpPr>
          <p:spPr>
            <a:xfrm>
              <a:off x="8807720" y="2647263"/>
              <a:ext cx="3498" cy="261614"/>
            </a:xfrm>
            <a:prstGeom prst="straightConnector1">
              <a:avLst/>
            </a:prstGeom>
            <a:ln w="38100">
              <a:solidFill>
                <a:schemeClr val="accent2">
                  <a:lumMod val="7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9" name="Group 98"/>
          <p:cNvGrpSpPr/>
          <p:nvPr/>
        </p:nvGrpSpPr>
        <p:grpSpPr>
          <a:xfrm>
            <a:off x="8156465" y="3649059"/>
            <a:ext cx="631292" cy="586534"/>
            <a:chOff x="8622061" y="2322343"/>
            <a:chExt cx="631292" cy="586534"/>
          </a:xfrm>
        </p:grpSpPr>
        <p:cxnSp>
          <p:nvCxnSpPr>
            <p:cNvPr id="100" name="Straight Arrow Connector 99"/>
            <p:cNvCxnSpPr/>
            <p:nvPr/>
          </p:nvCxnSpPr>
          <p:spPr>
            <a:xfrm>
              <a:off x="9081041" y="2567435"/>
              <a:ext cx="0" cy="341441"/>
            </a:xfrm>
            <a:prstGeom prst="straightConnector1">
              <a:avLst/>
            </a:prstGeom>
            <a:ln w="38100">
              <a:solidFill>
                <a:schemeClr val="accent6">
                  <a:lumMod val="5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1" name="Rectangle 100"/>
                <p:cNvSpPr/>
                <p:nvPr/>
              </p:nvSpPr>
              <p:spPr>
                <a:xfrm>
                  <a:off x="8945576" y="2322343"/>
                  <a:ext cx="307777" cy="27699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⃗"/>
                            <m:ctrlPr>
                              <a:rPr lang="en-US" altLang="en-US" sz="120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altLang="en-US" sz="1200" b="0" i="1" smtClean="0">
                                <a:latin typeface="Cambria Math" panose="02040503050406030204" pitchFamily="18" charset="0"/>
                              </a:rPr>
                              <m:t>𝑣</m:t>
                            </m:r>
                          </m:e>
                        </m:acc>
                      </m:oMath>
                    </m:oMathPara>
                  </a14:m>
                  <a:endParaRPr lang="en-US" sz="1200" dirty="0"/>
                </a:p>
              </p:txBody>
            </p:sp>
          </mc:Choice>
          <mc:Fallback xmlns="">
            <p:sp>
              <p:nvSpPr>
                <p:cNvPr id="101" name="Rectangle 100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945576" y="2322343"/>
                  <a:ext cx="307777" cy="276999"/>
                </a:xfrm>
                <a:prstGeom prst="rect">
                  <a:avLst/>
                </a:prstGeom>
                <a:blipFill rotWithShape="0">
                  <a:blip r:embed="rId10"/>
                  <a:stretch>
                    <a:fillRect t="-2222" r="-3922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2" name="Rectangle 101"/>
                <p:cNvSpPr/>
                <p:nvPr/>
              </p:nvSpPr>
              <p:spPr>
                <a:xfrm>
                  <a:off x="8622061" y="2322343"/>
                  <a:ext cx="308674" cy="27699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⃗"/>
                            <m:ctrlPr>
                              <a:rPr lang="en-US" altLang="en-US" sz="120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altLang="en-US" sz="1200" b="0" i="1" smtClean="0">
                                <a:latin typeface="Cambria Math" panose="02040503050406030204" pitchFamily="18" charset="0"/>
                              </a:rPr>
                              <m:t>𝑎</m:t>
                            </m:r>
                          </m:e>
                        </m:acc>
                      </m:oMath>
                    </m:oMathPara>
                  </a14:m>
                  <a:endParaRPr lang="en-US" sz="1200" dirty="0"/>
                </a:p>
              </p:txBody>
            </p:sp>
          </mc:Choice>
          <mc:Fallback xmlns="">
            <p:sp>
              <p:nvSpPr>
                <p:cNvPr id="102" name="Rectangle 101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622061" y="2322343"/>
                  <a:ext cx="308674" cy="276999"/>
                </a:xfrm>
                <a:prstGeom prst="rect">
                  <a:avLst/>
                </a:prstGeom>
                <a:blipFill rotWithShape="0">
                  <a:blip r:embed="rId11"/>
                  <a:stretch>
                    <a:fillRect t="-2222" r="-5882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03" name="Straight Arrow Connector 102"/>
            <p:cNvCxnSpPr/>
            <p:nvPr/>
          </p:nvCxnSpPr>
          <p:spPr>
            <a:xfrm>
              <a:off x="8807720" y="2647263"/>
              <a:ext cx="3498" cy="261614"/>
            </a:xfrm>
            <a:prstGeom prst="straightConnector1">
              <a:avLst/>
            </a:prstGeom>
            <a:ln w="38100">
              <a:solidFill>
                <a:schemeClr val="accent2">
                  <a:lumMod val="7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4" name="Group 103"/>
          <p:cNvGrpSpPr/>
          <p:nvPr/>
        </p:nvGrpSpPr>
        <p:grpSpPr>
          <a:xfrm>
            <a:off x="8149870" y="536561"/>
            <a:ext cx="631292" cy="586534"/>
            <a:chOff x="8622061" y="2322343"/>
            <a:chExt cx="631292" cy="586534"/>
          </a:xfrm>
        </p:grpSpPr>
        <p:cxnSp>
          <p:nvCxnSpPr>
            <p:cNvPr id="105" name="Straight Arrow Connector 104"/>
            <p:cNvCxnSpPr/>
            <p:nvPr/>
          </p:nvCxnSpPr>
          <p:spPr>
            <a:xfrm flipV="1">
              <a:off x="9081041" y="2567435"/>
              <a:ext cx="0" cy="341441"/>
            </a:xfrm>
            <a:prstGeom prst="straightConnector1">
              <a:avLst/>
            </a:prstGeom>
            <a:ln w="38100">
              <a:solidFill>
                <a:schemeClr val="accent6">
                  <a:lumMod val="5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6" name="Rectangle 105"/>
                <p:cNvSpPr/>
                <p:nvPr/>
              </p:nvSpPr>
              <p:spPr>
                <a:xfrm>
                  <a:off x="8945576" y="2322343"/>
                  <a:ext cx="307777" cy="27699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⃗"/>
                            <m:ctrlPr>
                              <a:rPr lang="en-US" altLang="en-US" sz="120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altLang="en-US" sz="1200" b="0" i="1" smtClean="0">
                                <a:latin typeface="Cambria Math" panose="02040503050406030204" pitchFamily="18" charset="0"/>
                              </a:rPr>
                              <m:t>𝑣</m:t>
                            </m:r>
                          </m:e>
                        </m:acc>
                      </m:oMath>
                    </m:oMathPara>
                  </a14:m>
                  <a:endParaRPr lang="en-US" sz="1200" dirty="0"/>
                </a:p>
              </p:txBody>
            </p:sp>
          </mc:Choice>
          <mc:Fallback xmlns="">
            <p:sp>
              <p:nvSpPr>
                <p:cNvPr id="106" name="Rectangle 105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945576" y="2322343"/>
                  <a:ext cx="307777" cy="276999"/>
                </a:xfrm>
                <a:prstGeom prst="rect">
                  <a:avLst/>
                </a:prstGeom>
                <a:blipFill rotWithShape="0">
                  <a:blip r:embed="rId12"/>
                  <a:stretch>
                    <a:fillRect t="-2222" r="-400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7" name="Rectangle 106"/>
                <p:cNvSpPr/>
                <p:nvPr/>
              </p:nvSpPr>
              <p:spPr>
                <a:xfrm>
                  <a:off x="8622061" y="2322343"/>
                  <a:ext cx="308674" cy="27699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⃗"/>
                            <m:ctrlPr>
                              <a:rPr lang="en-US" altLang="en-US" sz="120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altLang="en-US" sz="1200" b="0" i="1" smtClean="0">
                                <a:latin typeface="Cambria Math" panose="02040503050406030204" pitchFamily="18" charset="0"/>
                              </a:rPr>
                              <m:t>𝑎</m:t>
                            </m:r>
                          </m:e>
                        </m:acc>
                      </m:oMath>
                    </m:oMathPara>
                  </a14:m>
                  <a:endParaRPr lang="en-US" sz="1200" dirty="0"/>
                </a:p>
              </p:txBody>
            </p:sp>
          </mc:Choice>
          <mc:Fallback xmlns="">
            <p:sp>
              <p:nvSpPr>
                <p:cNvPr id="107" name="Rectangle 106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622061" y="2322343"/>
                  <a:ext cx="308674" cy="276999"/>
                </a:xfrm>
                <a:prstGeom prst="rect">
                  <a:avLst/>
                </a:prstGeom>
                <a:blipFill rotWithShape="0">
                  <a:blip r:embed="rId13"/>
                  <a:stretch>
                    <a:fillRect t="-2222" r="-3922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08" name="Straight Arrow Connector 107"/>
            <p:cNvCxnSpPr/>
            <p:nvPr/>
          </p:nvCxnSpPr>
          <p:spPr>
            <a:xfrm flipV="1">
              <a:off x="8807720" y="2647263"/>
              <a:ext cx="3498" cy="261614"/>
            </a:xfrm>
            <a:prstGeom prst="straightConnector1">
              <a:avLst/>
            </a:prstGeom>
            <a:ln w="38100">
              <a:solidFill>
                <a:schemeClr val="accent2">
                  <a:lumMod val="7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9" name="Group 108"/>
          <p:cNvGrpSpPr/>
          <p:nvPr/>
        </p:nvGrpSpPr>
        <p:grpSpPr>
          <a:xfrm>
            <a:off x="8153963" y="5289106"/>
            <a:ext cx="631292" cy="586534"/>
            <a:chOff x="8622061" y="2322343"/>
            <a:chExt cx="631292" cy="586534"/>
          </a:xfrm>
        </p:grpSpPr>
        <p:cxnSp>
          <p:nvCxnSpPr>
            <p:cNvPr id="110" name="Straight Arrow Connector 109"/>
            <p:cNvCxnSpPr/>
            <p:nvPr/>
          </p:nvCxnSpPr>
          <p:spPr>
            <a:xfrm>
              <a:off x="9081041" y="2567435"/>
              <a:ext cx="0" cy="341441"/>
            </a:xfrm>
            <a:prstGeom prst="straightConnector1">
              <a:avLst/>
            </a:prstGeom>
            <a:ln w="38100">
              <a:solidFill>
                <a:schemeClr val="accent6">
                  <a:lumMod val="5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11" name="Rectangle 110"/>
                <p:cNvSpPr/>
                <p:nvPr/>
              </p:nvSpPr>
              <p:spPr>
                <a:xfrm>
                  <a:off x="8945576" y="2322343"/>
                  <a:ext cx="307777" cy="27699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⃗"/>
                            <m:ctrlPr>
                              <a:rPr lang="en-US" altLang="en-US" sz="120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altLang="en-US" sz="1200" b="0" i="1" smtClean="0">
                                <a:latin typeface="Cambria Math" panose="02040503050406030204" pitchFamily="18" charset="0"/>
                              </a:rPr>
                              <m:t>𝑣</m:t>
                            </m:r>
                          </m:e>
                        </m:acc>
                      </m:oMath>
                    </m:oMathPara>
                  </a14:m>
                  <a:endParaRPr lang="en-US" sz="1200" dirty="0"/>
                </a:p>
              </p:txBody>
            </p:sp>
          </mc:Choice>
          <mc:Fallback xmlns="">
            <p:sp>
              <p:nvSpPr>
                <p:cNvPr id="111" name="Rectangle 110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945576" y="2322343"/>
                  <a:ext cx="307777" cy="276999"/>
                </a:xfrm>
                <a:prstGeom prst="rect">
                  <a:avLst/>
                </a:prstGeom>
                <a:blipFill rotWithShape="0">
                  <a:blip r:embed="rId8"/>
                  <a:stretch>
                    <a:fillRect t="-2222" r="-400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12" name="Rectangle 111"/>
                <p:cNvSpPr/>
                <p:nvPr/>
              </p:nvSpPr>
              <p:spPr>
                <a:xfrm>
                  <a:off x="8622061" y="2322343"/>
                  <a:ext cx="308674" cy="27699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⃗"/>
                            <m:ctrlPr>
                              <a:rPr lang="en-US" altLang="en-US" sz="120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altLang="en-US" sz="1200" b="0" i="1" smtClean="0">
                                <a:latin typeface="Cambria Math" panose="02040503050406030204" pitchFamily="18" charset="0"/>
                              </a:rPr>
                              <m:t>𝑎</m:t>
                            </m:r>
                          </m:e>
                        </m:acc>
                      </m:oMath>
                    </m:oMathPara>
                  </a14:m>
                  <a:endParaRPr lang="en-US" sz="1200" dirty="0"/>
                </a:p>
              </p:txBody>
            </p:sp>
          </mc:Choice>
          <mc:Fallback xmlns="">
            <p:sp>
              <p:nvSpPr>
                <p:cNvPr id="112" name="Rectangle 111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622061" y="2322343"/>
                  <a:ext cx="308674" cy="276999"/>
                </a:xfrm>
                <a:prstGeom prst="rect">
                  <a:avLst/>
                </a:prstGeom>
                <a:blipFill rotWithShape="0">
                  <a:blip r:embed="rId9"/>
                  <a:stretch>
                    <a:fillRect t="-2222" r="-600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13" name="Straight Arrow Connector 112"/>
            <p:cNvCxnSpPr/>
            <p:nvPr/>
          </p:nvCxnSpPr>
          <p:spPr>
            <a:xfrm flipV="1">
              <a:off x="8807720" y="2647263"/>
              <a:ext cx="3498" cy="261614"/>
            </a:xfrm>
            <a:prstGeom prst="straightConnector1">
              <a:avLst/>
            </a:prstGeom>
            <a:ln w="38100">
              <a:solidFill>
                <a:schemeClr val="accent2">
                  <a:lumMod val="7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9" name="Group 118"/>
          <p:cNvGrpSpPr/>
          <p:nvPr/>
        </p:nvGrpSpPr>
        <p:grpSpPr>
          <a:xfrm>
            <a:off x="8999079" y="566866"/>
            <a:ext cx="4636346" cy="1383303"/>
            <a:chOff x="9286733" y="1033374"/>
            <a:chExt cx="4636346" cy="1383303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14" name="Rectangle 113"/>
                <p:cNvSpPr/>
                <p:nvPr/>
              </p:nvSpPr>
              <p:spPr>
                <a:xfrm flipH="1">
                  <a:off x="10500072" y="1033374"/>
                  <a:ext cx="3423007" cy="333938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14:m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en-US" altLang="en-US" sz="140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altLang="en-US" sz="1400" b="0" i="1" smtClean="0">
                              <a:latin typeface="Cambria Math" panose="02040503050406030204" pitchFamily="18" charset="0"/>
                            </a:rPr>
                            <m:t>𝐹</m:t>
                          </m:r>
                          <m:r>
                            <a:rPr lang="en-US" altLang="en-US" sz="1400" b="0" i="1" baseline="-25000" smtClean="0">
                              <a:latin typeface="Cambria Math" panose="02040503050406030204" pitchFamily="18" charset="0"/>
                            </a:rPr>
                            <m:t>𝑛𝑒𝑡</m:t>
                          </m:r>
                        </m:e>
                      </m:acc>
                      <m:r>
                        <a:rPr lang="en-US" altLang="en-US" sz="1400" b="0" i="1" smtClean="0">
                          <a:latin typeface="Cambria Math" panose="02040503050406030204" pitchFamily="18" charset="0"/>
                        </a:rPr>
                        <m:t>=</m:t>
                      </m:r>
                      <m:acc>
                        <m:accPr>
                          <m:chr m:val="⃗"/>
                          <m:ctrlPr>
                            <a:rPr lang="en-US" altLang="en-US" sz="140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altLang="en-US" sz="1400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</m:e>
                      </m:acc>
                      <m:r>
                        <a:rPr lang="en-US" altLang="en-US" sz="1400" b="0" i="1" smtClean="0">
                          <a:latin typeface="Cambria Math" panose="02040503050406030204" pitchFamily="18" charset="0"/>
                        </a:rPr>
                        <m:t>+</m:t>
                      </m:r>
                      <m:acc>
                        <m:accPr>
                          <m:chr m:val="⃗"/>
                          <m:ctrlPr>
                            <a:rPr lang="en-US" altLang="en-US" sz="140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altLang="en-US" sz="1400" b="0" i="1" smtClean="0">
                              <a:latin typeface="Cambria Math" panose="02040503050406030204" pitchFamily="18" charset="0"/>
                            </a:rPr>
                            <m:t>𝑤</m:t>
                          </m:r>
                        </m:e>
                      </m:acc>
                      <m:r>
                        <a:rPr lang="en-US" altLang="en-US" sz="1400" b="0" i="1" baseline="-25000" smtClean="0">
                          <a:latin typeface="Cambria Math" panose="02040503050406030204" pitchFamily="18" charset="0"/>
                        </a:rPr>
                        <m:t> </m:t>
                      </m:r>
                    </m:oMath>
                  </a14:m>
                  <a:r>
                    <a:rPr lang="en-US" sz="1400" dirty="0"/>
                    <a:t>=</a:t>
                  </a:r>
                  <a:r>
                    <a:rPr lang="en-US" altLang="en-US" sz="1400" b="0" dirty="0"/>
                    <a:t> </a:t>
                  </a:r>
                  <a14:m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altLang="en-US" sz="1400" b="0" i="0" smtClean="0">
                          <a:latin typeface="Cambria Math" panose="02040503050406030204" pitchFamily="18" charset="0"/>
                        </a:rPr>
                        <m:t>n</m:t>
                      </m:r>
                      <m:r>
                        <a:rPr lang="en-US" altLang="en-US" sz="1400" b="0" i="1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US" altLang="en-US" sz="1400" b="0" i="1" smtClean="0">
                          <a:latin typeface="Cambria Math" panose="02040503050406030204" pitchFamily="18" charset="0"/>
                        </a:rPr>
                        <m:t>𝑚𝑔</m:t>
                      </m:r>
                    </m:oMath>
                  </a14:m>
                  <a:endParaRPr lang="en-US" sz="1400" dirty="0"/>
                </a:p>
              </p:txBody>
            </p:sp>
          </mc:Choice>
          <mc:Fallback xmlns="">
            <p:sp>
              <p:nvSpPr>
                <p:cNvPr id="114" name="Rectangle 113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 flipH="1">
                  <a:off x="10500072" y="1033374"/>
                  <a:ext cx="3423007" cy="333938"/>
                </a:xfrm>
                <a:prstGeom prst="rect">
                  <a:avLst/>
                </a:prstGeom>
                <a:blipFill rotWithShape="0">
                  <a:blip r:embed="rId14"/>
                  <a:stretch>
                    <a:fillRect b="-18182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15" name="Rectangle 114"/>
                <p:cNvSpPr/>
                <p:nvPr/>
              </p:nvSpPr>
              <p:spPr>
                <a:xfrm flipH="1">
                  <a:off x="9286733" y="1306886"/>
                  <a:ext cx="3423007" cy="334900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⃗"/>
                            <m:ctrlPr>
                              <a:rPr lang="en-US" altLang="en-US" sz="140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altLang="en-US" sz="1400" b="0" i="1" smtClean="0">
                                <a:latin typeface="Cambria Math" panose="02040503050406030204" pitchFamily="18" charset="0"/>
                              </a:rPr>
                              <m:t>𝐹</m:t>
                            </m:r>
                            <m:r>
                              <a:rPr lang="en-US" altLang="en-US" sz="1400" b="0" i="1" baseline="-25000" smtClean="0">
                                <a:latin typeface="Cambria Math" panose="02040503050406030204" pitchFamily="18" charset="0"/>
                              </a:rPr>
                              <m:t>𝑛𝑒𝑡</m:t>
                            </m:r>
                          </m:e>
                        </m:acc>
                        <m:r>
                          <a:rPr lang="en-US" altLang="en-US" sz="1400" b="0" i="1" smtClean="0"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en-US" altLang="en-US" sz="1400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  <m:acc>
                          <m:accPr>
                            <m:chr m:val="⃗"/>
                            <m:ctrlPr>
                              <a:rPr lang="en-US" altLang="en-US" sz="1400" b="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altLang="en-US" sz="1400" b="0" i="1" smtClean="0">
                                <a:latin typeface="Cambria Math" panose="02040503050406030204" pitchFamily="18" charset="0"/>
                              </a:rPr>
                              <m:t>𝑎</m:t>
                            </m:r>
                          </m:e>
                        </m:acc>
                        <m:r>
                          <a:rPr lang="en-US" altLang="en-US" sz="1400" b="0" i="1" smtClean="0">
                            <a:latin typeface="Cambria Math" panose="02040503050406030204" pitchFamily="18" charset="0"/>
                          </a:rPr>
                          <m:t> </m:t>
                        </m:r>
                      </m:oMath>
                    </m:oMathPara>
                  </a14:m>
                  <a:endParaRPr lang="en-US" sz="1400" dirty="0"/>
                </a:p>
              </p:txBody>
            </p:sp>
          </mc:Choice>
          <mc:Fallback xmlns="">
            <p:sp>
              <p:nvSpPr>
                <p:cNvPr id="115" name="Rectangle 114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 flipH="1">
                  <a:off x="9286733" y="1306886"/>
                  <a:ext cx="3423007" cy="334900"/>
                </a:xfrm>
                <a:prstGeom prst="rect">
                  <a:avLst/>
                </a:prstGeom>
                <a:blipFill rotWithShape="0">
                  <a:blip r:embed="rId15"/>
                  <a:stretch>
                    <a:fillRect t="-1818" b="-14545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17" name="Rectangle 116"/>
                <p:cNvSpPr/>
                <p:nvPr/>
              </p:nvSpPr>
              <p:spPr>
                <a:xfrm flipH="1">
                  <a:off x="10177984" y="1587027"/>
                  <a:ext cx="1383792" cy="549509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m:rPr>
                            <m:sty m:val="p"/>
                          </m:rPr>
                          <a:rPr lang="en-US" altLang="en-US" sz="1400" b="0" i="0" smtClean="0">
                            <a:latin typeface="Cambria Math" panose="02040503050406030204" pitchFamily="18" charset="0"/>
                          </a:rPr>
                          <m:t>n</m:t>
                        </m:r>
                        <m:r>
                          <a:rPr lang="en-US" altLang="en-US" sz="1400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altLang="en-US" sz="1400" b="0" i="1" smtClean="0">
                            <a:latin typeface="Cambria Math" panose="02040503050406030204" pitchFamily="18" charset="0"/>
                          </a:rPr>
                          <m:t>𝑚𝑔</m:t>
                        </m:r>
                        <m:r>
                          <a:rPr lang="en-US" altLang="en-US" sz="1400" b="0" i="1" smtClean="0"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en-US" altLang="en-US" sz="1400" b="0" i="1" smtClean="0">
                            <a:latin typeface="Cambria Math" panose="02040503050406030204" pitchFamily="18" charset="0"/>
                          </a:rPr>
                          <m:t>𝑚𝑎</m:t>
                        </m:r>
                      </m:oMath>
                    </m:oMathPara>
                  </a14:m>
                  <a:endParaRPr lang="en-US" sz="1400" dirty="0"/>
                </a:p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altLang="en-US" sz="1400" b="0" i="1" smtClean="0">
                            <a:latin typeface="Cambria Math" panose="02040503050406030204" pitchFamily="18" charset="0"/>
                          </a:rPr>
                          <m:t> </m:t>
                        </m:r>
                      </m:oMath>
                    </m:oMathPara>
                  </a14:m>
                  <a:endParaRPr lang="en-US" sz="1400" dirty="0"/>
                </a:p>
              </p:txBody>
            </p:sp>
          </mc:Choice>
          <mc:Fallback xmlns="">
            <p:sp>
              <p:nvSpPr>
                <p:cNvPr id="117" name="Rectangle 116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 flipH="1">
                  <a:off x="10177984" y="1587027"/>
                  <a:ext cx="1383792" cy="549509"/>
                </a:xfrm>
                <a:prstGeom prst="rect">
                  <a:avLst/>
                </a:prstGeom>
                <a:blipFill rotWithShape="0">
                  <a:blip r:embed="rId16"/>
                  <a:stretch>
                    <a:fillRect b="-8889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18" name="Rectangle 117"/>
                <p:cNvSpPr/>
                <p:nvPr/>
              </p:nvSpPr>
              <p:spPr>
                <a:xfrm flipH="1">
                  <a:off x="10654268" y="1867168"/>
                  <a:ext cx="1383792" cy="549509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m:rPr>
                            <m:sty m:val="p"/>
                          </m:rPr>
                          <a:rPr lang="en-US" altLang="en-US" sz="1400" b="0" i="0" smtClean="0">
                            <a:latin typeface="Cambria Math" panose="02040503050406030204" pitchFamily="18" charset="0"/>
                          </a:rPr>
                          <m:t>n</m:t>
                        </m:r>
                        <m:r>
                          <a:rPr lang="en-US" altLang="en-US" sz="1400" b="0" i="1" smtClean="0"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en-US" altLang="en-US" sz="1400" b="0" i="1" smtClean="0">
                            <a:latin typeface="Cambria Math" panose="02040503050406030204" pitchFamily="18" charset="0"/>
                          </a:rPr>
                          <m:t>𝑚𝑔</m:t>
                        </m:r>
                        <m:r>
                          <a:rPr lang="en-US" altLang="en-US" sz="1400" b="0" i="1" smtClean="0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n-US" altLang="en-US" sz="1400" b="0" i="1" smtClean="0">
                            <a:latin typeface="Cambria Math" panose="02040503050406030204" pitchFamily="18" charset="0"/>
                          </a:rPr>
                          <m:t>𝑚𝑎</m:t>
                        </m:r>
                      </m:oMath>
                    </m:oMathPara>
                  </a14:m>
                  <a:endParaRPr lang="en-US" sz="1400" dirty="0"/>
                </a:p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altLang="en-US" sz="1400" b="0" i="1" smtClean="0">
                            <a:latin typeface="Cambria Math" panose="02040503050406030204" pitchFamily="18" charset="0"/>
                          </a:rPr>
                          <m:t> </m:t>
                        </m:r>
                      </m:oMath>
                    </m:oMathPara>
                  </a14:m>
                  <a:endParaRPr lang="en-US" sz="1400" dirty="0"/>
                </a:p>
              </p:txBody>
            </p:sp>
          </mc:Choice>
          <mc:Fallback xmlns="">
            <p:sp>
              <p:nvSpPr>
                <p:cNvPr id="118" name="Rectangle 117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 flipH="1">
                  <a:off x="10654268" y="1867168"/>
                  <a:ext cx="1383792" cy="549509"/>
                </a:xfrm>
                <a:prstGeom prst="rect">
                  <a:avLst/>
                </a:prstGeom>
                <a:blipFill rotWithShape="0">
                  <a:blip r:embed="rId17"/>
                  <a:stretch>
                    <a:fillRect b="-8889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120" name="Group 119"/>
          <p:cNvGrpSpPr/>
          <p:nvPr/>
        </p:nvGrpSpPr>
        <p:grpSpPr>
          <a:xfrm>
            <a:off x="8906182" y="2134023"/>
            <a:ext cx="4636346" cy="1383303"/>
            <a:chOff x="9286733" y="1033374"/>
            <a:chExt cx="4636346" cy="1383303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21" name="Rectangle 120"/>
                <p:cNvSpPr/>
                <p:nvPr/>
              </p:nvSpPr>
              <p:spPr>
                <a:xfrm flipH="1">
                  <a:off x="10500072" y="1033374"/>
                  <a:ext cx="3423007" cy="333938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14:m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en-US" altLang="en-US" sz="140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altLang="en-US" sz="1400" b="0" i="1" smtClean="0">
                              <a:latin typeface="Cambria Math" panose="02040503050406030204" pitchFamily="18" charset="0"/>
                            </a:rPr>
                            <m:t>𝐹</m:t>
                          </m:r>
                          <m:r>
                            <a:rPr lang="en-US" altLang="en-US" sz="1400" b="0" i="1" baseline="-25000" smtClean="0">
                              <a:latin typeface="Cambria Math" panose="02040503050406030204" pitchFamily="18" charset="0"/>
                            </a:rPr>
                            <m:t>𝑛𝑒𝑡</m:t>
                          </m:r>
                        </m:e>
                      </m:acc>
                      <m:r>
                        <a:rPr lang="en-US" altLang="en-US" sz="1400" b="0" i="1" smtClean="0">
                          <a:latin typeface="Cambria Math" panose="02040503050406030204" pitchFamily="18" charset="0"/>
                        </a:rPr>
                        <m:t>=</m:t>
                      </m:r>
                      <m:acc>
                        <m:accPr>
                          <m:chr m:val="⃗"/>
                          <m:ctrlPr>
                            <a:rPr lang="en-US" altLang="en-US" sz="140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altLang="en-US" sz="1400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</m:e>
                      </m:acc>
                      <m:r>
                        <a:rPr lang="en-US" altLang="en-US" sz="1400" b="0" i="1" smtClean="0">
                          <a:latin typeface="Cambria Math" panose="02040503050406030204" pitchFamily="18" charset="0"/>
                        </a:rPr>
                        <m:t>+</m:t>
                      </m:r>
                      <m:acc>
                        <m:accPr>
                          <m:chr m:val="⃗"/>
                          <m:ctrlPr>
                            <a:rPr lang="en-US" altLang="en-US" sz="140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altLang="en-US" sz="1400" b="0" i="1" smtClean="0">
                              <a:latin typeface="Cambria Math" panose="02040503050406030204" pitchFamily="18" charset="0"/>
                            </a:rPr>
                            <m:t>𝑤</m:t>
                          </m:r>
                        </m:e>
                      </m:acc>
                      <m:r>
                        <a:rPr lang="en-US" altLang="en-US" sz="1400" b="0" i="1" baseline="-25000" smtClean="0">
                          <a:latin typeface="Cambria Math" panose="02040503050406030204" pitchFamily="18" charset="0"/>
                        </a:rPr>
                        <m:t> </m:t>
                      </m:r>
                    </m:oMath>
                  </a14:m>
                  <a:r>
                    <a:rPr lang="en-US" sz="1400" dirty="0"/>
                    <a:t>=</a:t>
                  </a:r>
                  <a:r>
                    <a:rPr lang="en-US" altLang="en-US" sz="1400" b="0" dirty="0"/>
                    <a:t> </a:t>
                  </a:r>
                  <a14:m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altLang="en-US" sz="1400" b="0" i="0" smtClean="0">
                          <a:latin typeface="Cambria Math" panose="02040503050406030204" pitchFamily="18" charset="0"/>
                        </a:rPr>
                        <m:t>n</m:t>
                      </m:r>
                      <m:r>
                        <a:rPr lang="en-US" altLang="en-US" sz="1400" b="0" i="1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US" altLang="en-US" sz="1400" b="0" i="1" smtClean="0">
                          <a:latin typeface="Cambria Math" panose="02040503050406030204" pitchFamily="18" charset="0"/>
                        </a:rPr>
                        <m:t>𝑚𝑔</m:t>
                      </m:r>
                    </m:oMath>
                  </a14:m>
                  <a:endParaRPr lang="en-US" sz="1400" dirty="0"/>
                </a:p>
              </p:txBody>
            </p:sp>
          </mc:Choice>
          <mc:Fallback xmlns="">
            <p:sp>
              <p:nvSpPr>
                <p:cNvPr id="121" name="Rectangle 120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 flipH="1">
                  <a:off x="10500072" y="1033374"/>
                  <a:ext cx="3423007" cy="333938"/>
                </a:xfrm>
                <a:prstGeom prst="rect">
                  <a:avLst/>
                </a:prstGeom>
                <a:blipFill rotWithShape="0">
                  <a:blip r:embed="rId18"/>
                  <a:stretch>
                    <a:fillRect b="-2000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22" name="Rectangle 121"/>
                <p:cNvSpPr/>
                <p:nvPr/>
              </p:nvSpPr>
              <p:spPr>
                <a:xfrm flipH="1">
                  <a:off x="9286733" y="1306886"/>
                  <a:ext cx="3423007" cy="334900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⃗"/>
                            <m:ctrlPr>
                              <a:rPr lang="en-US" altLang="en-US" sz="140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altLang="en-US" sz="1400" b="0" i="1" smtClean="0">
                                <a:latin typeface="Cambria Math" panose="02040503050406030204" pitchFamily="18" charset="0"/>
                              </a:rPr>
                              <m:t>𝐹</m:t>
                            </m:r>
                            <m:r>
                              <a:rPr lang="en-US" altLang="en-US" sz="1400" b="0" i="1" baseline="-25000" smtClean="0">
                                <a:latin typeface="Cambria Math" panose="02040503050406030204" pitchFamily="18" charset="0"/>
                              </a:rPr>
                              <m:t>𝑛𝑒𝑡</m:t>
                            </m:r>
                          </m:e>
                        </m:acc>
                        <m:r>
                          <a:rPr lang="en-US" altLang="en-US" sz="1400" b="0" i="1" smtClean="0"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en-US" altLang="en-US" sz="1400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  <m:acc>
                          <m:accPr>
                            <m:chr m:val="⃗"/>
                            <m:ctrlPr>
                              <a:rPr lang="en-US" altLang="en-US" sz="1400" b="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altLang="en-US" sz="1400" b="0" i="1" smtClean="0">
                                <a:latin typeface="Cambria Math" panose="02040503050406030204" pitchFamily="18" charset="0"/>
                              </a:rPr>
                              <m:t>𝑎</m:t>
                            </m:r>
                          </m:e>
                        </m:acc>
                        <m:r>
                          <a:rPr lang="en-US" altLang="en-US" sz="1400" b="0" i="1" smtClean="0">
                            <a:latin typeface="Cambria Math" panose="02040503050406030204" pitchFamily="18" charset="0"/>
                          </a:rPr>
                          <m:t> </m:t>
                        </m:r>
                      </m:oMath>
                    </m:oMathPara>
                  </a14:m>
                  <a:endParaRPr lang="en-US" sz="1400" dirty="0"/>
                </a:p>
              </p:txBody>
            </p:sp>
          </mc:Choice>
          <mc:Fallback xmlns="">
            <p:sp>
              <p:nvSpPr>
                <p:cNvPr id="122" name="Rectangle 121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 flipH="1">
                  <a:off x="9286733" y="1306886"/>
                  <a:ext cx="3423007" cy="334900"/>
                </a:xfrm>
                <a:prstGeom prst="rect">
                  <a:avLst/>
                </a:prstGeom>
                <a:blipFill rotWithShape="0">
                  <a:blip r:embed="rId19"/>
                  <a:stretch>
                    <a:fillRect t="-1818" b="-14545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23" name="Rectangle 122"/>
                <p:cNvSpPr/>
                <p:nvPr/>
              </p:nvSpPr>
              <p:spPr>
                <a:xfrm flipH="1">
                  <a:off x="10177984" y="1587027"/>
                  <a:ext cx="1383792" cy="549509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m:rPr>
                            <m:sty m:val="p"/>
                          </m:rPr>
                          <a:rPr lang="en-US" altLang="en-US" sz="1400" b="0" i="0" smtClean="0">
                            <a:latin typeface="Cambria Math" panose="02040503050406030204" pitchFamily="18" charset="0"/>
                          </a:rPr>
                          <m:t>n</m:t>
                        </m:r>
                        <m:r>
                          <a:rPr lang="en-US" altLang="en-US" sz="1400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altLang="en-US" sz="1400" b="0" i="1" smtClean="0">
                            <a:latin typeface="Cambria Math" panose="02040503050406030204" pitchFamily="18" charset="0"/>
                          </a:rPr>
                          <m:t>𝑚𝑔</m:t>
                        </m:r>
                        <m:r>
                          <a:rPr lang="en-US" altLang="en-US" sz="1400" b="0" i="1" smtClean="0">
                            <a:latin typeface="Cambria Math" panose="02040503050406030204" pitchFamily="18" charset="0"/>
                          </a:rPr>
                          <m:t>=−</m:t>
                        </m:r>
                        <m:r>
                          <a:rPr lang="en-US" altLang="en-US" sz="1400" b="0" i="1" smtClean="0">
                            <a:latin typeface="Cambria Math" panose="02040503050406030204" pitchFamily="18" charset="0"/>
                          </a:rPr>
                          <m:t>𝑚𝑎</m:t>
                        </m:r>
                      </m:oMath>
                    </m:oMathPara>
                  </a14:m>
                  <a:endParaRPr lang="en-US" sz="1400" dirty="0"/>
                </a:p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altLang="en-US" sz="1400" b="0" i="1" smtClean="0">
                            <a:latin typeface="Cambria Math" panose="02040503050406030204" pitchFamily="18" charset="0"/>
                          </a:rPr>
                          <m:t> </m:t>
                        </m:r>
                      </m:oMath>
                    </m:oMathPara>
                  </a14:m>
                  <a:endParaRPr lang="en-US" sz="1400" dirty="0"/>
                </a:p>
              </p:txBody>
            </p:sp>
          </mc:Choice>
          <mc:Fallback xmlns="">
            <p:sp>
              <p:nvSpPr>
                <p:cNvPr id="123" name="Rectangle 122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 flipH="1">
                  <a:off x="10177984" y="1587027"/>
                  <a:ext cx="1383792" cy="549509"/>
                </a:xfrm>
                <a:prstGeom prst="rect">
                  <a:avLst/>
                </a:prstGeom>
                <a:blipFill rotWithShape="0">
                  <a:blip r:embed="rId20"/>
                  <a:stretch>
                    <a:fillRect b="-8889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24" name="Rectangle 123"/>
                <p:cNvSpPr/>
                <p:nvPr/>
              </p:nvSpPr>
              <p:spPr>
                <a:xfrm flipH="1">
                  <a:off x="10654268" y="1867168"/>
                  <a:ext cx="1383792" cy="549509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m:rPr>
                            <m:sty m:val="p"/>
                          </m:rPr>
                          <a:rPr lang="en-US" altLang="en-US" sz="1400" b="0" i="0" smtClean="0">
                            <a:latin typeface="Cambria Math" panose="02040503050406030204" pitchFamily="18" charset="0"/>
                          </a:rPr>
                          <m:t>n</m:t>
                        </m:r>
                        <m:r>
                          <a:rPr lang="en-US" altLang="en-US" sz="1400" b="0" i="1" smtClean="0"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en-US" altLang="en-US" sz="1400" b="0" i="1" smtClean="0">
                            <a:latin typeface="Cambria Math" panose="02040503050406030204" pitchFamily="18" charset="0"/>
                          </a:rPr>
                          <m:t>𝑚𝑔</m:t>
                        </m:r>
                        <m:r>
                          <a:rPr lang="en-US" altLang="en-US" sz="1400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altLang="en-US" sz="1400" b="0" i="1" smtClean="0">
                            <a:latin typeface="Cambria Math" panose="02040503050406030204" pitchFamily="18" charset="0"/>
                          </a:rPr>
                          <m:t>𝑚𝑎</m:t>
                        </m:r>
                      </m:oMath>
                    </m:oMathPara>
                  </a14:m>
                  <a:endParaRPr lang="en-US" sz="1400" dirty="0"/>
                </a:p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altLang="en-US" sz="1400" b="0" i="1" smtClean="0">
                            <a:latin typeface="Cambria Math" panose="02040503050406030204" pitchFamily="18" charset="0"/>
                          </a:rPr>
                          <m:t> </m:t>
                        </m:r>
                      </m:oMath>
                    </m:oMathPara>
                  </a14:m>
                  <a:endParaRPr lang="en-US" sz="1400" dirty="0"/>
                </a:p>
              </p:txBody>
            </p:sp>
          </mc:Choice>
          <mc:Fallback xmlns="">
            <p:sp>
              <p:nvSpPr>
                <p:cNvPr id="124" name="Rectangle 123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 flipH="1">
                  <a:off x="10654268" y="1867168"/>
                  <a:ext cx="1383792" cy="549509"/>
                </a:xfrm>
                <a:prstGeom prst="rect">
                  <a:avLst/>
                </a:prstGeom>
                <a:blipFill rotWithShape="0">
                  <a:blip r:embed="rId21"/>
                  <a:stretch>
                    <a:fillRect b="-8889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125" name="Group 124"/>
          <p:cNvGrpSpPr/>
          <p:nvPr/>
        </p:nvGrpSpPr>
        <p:grpSpPr>
          <a:xfrm>
            <a:off x="8966338" y="3712239"/>
            <a:ext cx="4636346" cy="1383303"/>
            <a:chOff x="9286733" y="1033374"/>
            <a:chExt cx="4636346" cy="1383303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26" name="Rectangle 125"/>
                <p:cNvSpPr/>
                <p:nvPr/>
              </p:nvSpPr>
              <p:spPr>
                <a:xfrm flipH="1">
                  <a:off x="10500072" y="1033374"/>
                  <a:ext cx="3423007" cy="333938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14:m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en-US" altLang="en-US" sz="140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altLang="en-US" sz="1400" b="0" i="1" smtClean="0">
                              <a:latin typeface="Cambria Math" panose="02040503050406030204" pitchFamily="18" charset="0"/>
                            </a:rPr>
                            <m:t>𝐹</m:t>
                          </m:r>
                          <m:r>
                            <a:rPr lang="en-US" altLang="en-US" sz="1400" b="0" i="1" baseline="-25000" smtClean="0">
                              <a:latin typeface="Cambria Math" panose="02040503050406030204" pitchFamily="18" charset="0"/>
                            </a:rPr>
                            <m:t>𝑛𝑒𝑡</m:t>
                          </m:r>
                        </m:e>
                      </m:acc>
                      <m:r>
                        <a:rPr lang="en-US" altLang="en-US" sz="1400" b="0" i="1" smtClean="0">
                          <a:latin typeface="Cambria Math" panose="02040503050406030204" pitchFamily="18" charset="0"/>
                        </a:rPr>
                        <m:t>=</m:t>
                      </m:r>
                      <m:acc>
                        <m:accPr>
                          <m:chr m:val="⃗"/>
                          <m:ctrlPr>
                            <a:rPr lang="en-US" altLang="en-US" sz="140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altLang="en-US" sz="1400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</m:e>
                      </m:acc>
                      <m:r>
                        <a:rPr lang="en-US" altLang="en-US" sz="1400" b="0" i="1" smtClean="0">
                          <a:latin typeface="Cambria Math" panose="02040503050406030204" pitchFamily="18" charset="0"/>
                        </a:rPr>
                        <m:t>+</m:t>
                      </m:r>
                      <m:acc>
                        <m:accPr>
                          <m:chr m:val="⃗"/>
                          <m:ctrlPr>
                            <a:rPr lang="en-US" altLang="en-US" sz="140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altLang="en-US" sz="1400" b="0" i="1" smtClean="0">
                              <a:latin typeface="Cambria Math" panose="02040503050406030204" pitchFamily="18" charset="0"/>
                            </a:rPr>
                            <m:t>𝑤</m:t>
                          </m:r>
                        </m:e>
                      </m:acc>
                      <m:r>
                        <a:rPr lang="en-US" altLang="en-US" sz="1400" b="0" i="1" baseline="-25000" smtClean="0">
                          <a:latin typeface="Cambria Math" panose="02040503050406030204" pitchFamily="18" charset="0"/>
                        </a:rPr>
                        <m:t> </m:t>
                      </m:r>
                    </m:oMath>
                  </a14:m>
                  <a:r>
                    <a:rPr lang="en-US" sz="1400" dirty="0"/>
                    <a:t>=</a:t>
                  </a:r>
                  <a:r>
                    <a:rPr lang="en-US" altLang="en-US" sz="1400" b="0" dirty="0"/>
                    <a:t> </a:t>
                  </a:r>
                  <a14:m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altLang="en-US" sz="1400" b="0" i="0" smtClean="0">
                          <a:latin typeface="Cambria Math" panose="02040503050406030204" pitchFamily="18" charset="0"/>
                        </a:rPr>
                        <m:t>n</m:t>
                      </m:r>
                      <m:r>
                        <a:rPr lang="en-US" altLang="en-US" sz="1400" b="0" i="1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US" altLang="en-US" sz="1400" b="0" i="1" smtClean="0">
                          <a:latin typeface="Cambria Math" panose="02040503050406030204" pitchFamily="18" charset="0"/>
                        </a:rPr>
                        <m:t>𝑚𝑔</m:t>
                      </m:r>
                    </m:oMath>
                  </a14:m>
                  <a:endParaRPr lang="en-US" sz="1400" dirty="0"/>
                </a:p>
              </p:txBody>
            </p:sp>
          </mc:Choice>
          <mc:Fallback xmlns="">
            <p:sp>
              <p:nvSpPr>
                <p:cNvPr id="126" name="Rectangle 125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 flipH="1">
                  <a:off x="10500072" y="1033374"/>
                  <a:ext cx="3423007" cy="333938"/>
                </a:xfrm>
                <a:prstGeom prst="rect">
                  <a:avLst/>
                </a:prstGeom>
                <a:blipFill rotWithShape="0">
                  <a:blip r:embed="rId22"/>
                  <a:stretch>
                    <a:fillRect b="-18182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27" name="Rectangle 126"/>
                <p:cNvSpPr/>
                <p:nvPr/>
              </p:nvSpPr>
              <p:spPr>
                <a:xfrm flipH="1">
                  <a:off x="9286733" y="1306886"/>
                  <a:ext cx="3423007" cy="334900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⃗"/>
                            <m:ctrlPr>
                              <a:rPr lang="en-US" altLang="en-US" sz="140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altLang="en-US" sz="1400" b="0" i="1" smtClean="0">
                                <a:latin typeface="Cambria Math" panose="02040503050406030204" pitchFamily="18" charset="0"/>
                              </a:rPr>
                              <m:t>𝐹</m:t>
                            </m:r>
                            <m:r>
                              <a:rPr lang="en-US" altLang="en-US" sz="1400" b="0" i="1" baseline="-25000" smtClean="0">
                                <a:latin typeface="Cambria Math" panose="02040503050406030204" pitchFamily="18" charset="0"/>
                              </a:rPr>
                              <m:t>𝑛𝑒𝑡</m:t>
                            </m:r>
                          </m:e>
                        </m:acc>
                        <m:r>
                          <a:rPr lang="en-US" altLang="en-US" sz="1400" b="0" i="1" smtClean="0"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en-US" altLang="en-US" sz="1400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  <m:acc>
                          <m:accPr>
                            <m:chr m:val="⃗"/>
                            <m:ctrlPr>
                              <a:rPr lang="en-US" altLang="en-US" sz="1400" b="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altLang="en-US" sz="1400" b="0" i="1" smtClean="0">
                                <a:latin typeface="Cambria Math" panose="02040503050406030204" pitchFamily="18" charset="0"/>
                              </a:rPr>
                              <m:t>𝑎</m:t>
                            </m:r>
                          </m:e>
                        </m:acc>
                        <m:r>
                          <a:rPr lang="en-US" altLang="en-US" sz="1400" b="0" i="1" smtClean="0">
                            <a:latin typeface="Cambria Math" panose="02040503050406030204" pitchFamily="18" charset="0"/>
                          </a:rPr>
                          <m:t> </m:t>
                        </m:r>
                      </m:oMath>
                    </m:oMathPara>
                  </a14:m>
                  <a:endParaRPr lang="en-US" sz="1400" dirty="0"/>
                </a:p>
              </p:txBody>
            </p:sp>
          </mc:Choice>
          <mc:Fallback xmlns="">
            <p:sp>
              <p:nvSpPr>
                <p:cNvPr id="127" name="Rectangle 126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 flipH="1">
                  <a:off x="9286733" y="1306886"/>
                  <a:ext cx="3423007" cy="334900"/>
                </a:xfrm>
                <a:prstGeom prst="rect">
                  <a:avLst/>
                </a:prstGeom>
                <a:blipFill rotWithShape="0">
                  <a:blip r:embed="rId23"/>
                  <a:stretch>
                    <a:fillRect t="-1818" b="-14545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28" name="Rectangle 127"/>
                <p:cNvSpPr/>
                <p:nvPr/>
              </p:nvSpPr>
              <p:spPr>
                <a:xfrm flipH="1">
                  <a:off x="10177984" y="1587027"/>
                  <a:ext cx="1383792" cy="549509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m:rPr>
                            <m:sty m:val="p"/>
                          </m:rPr>
                          <a:rPr lang="en-US" altLang="en-US" sz="1400" b="0" i="0" smtClean="0">
                            <a:latin typeface="Cambria Math" panose="02040503050406030204" pitchFamily="18" charset="0"/>
                          </a:rPr>
                          <m:t>n</m:t>
                        </m:r>
                        <m:r>
                          <a:rPr lang="en-US" altLang="en-US" sz="1400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altLang="en-US" sz="1400" b="0" i="1" smtClean="0">
                            <a:latin typeface="Cambria Math" panose="02040503050406030204" pitchFamily="18" charset="0"/>
                          </a:rPr>
                          <m:t>𝑚𝑔</m:t>
                        </m:r>
                        <m:r>
                          <a:rPr lang="en-US" altLang="en-US" sz="1400" b="0" i="1" smtClean="0">
                            <a:latin typeface="Cambria Math" panose="02040503050406030204" pitchFamily="18" charset="0"/>
                          </a:rPr>
                          <m:t>=−</m:t>
                        </m:r>
                        <m:r>
                          <a:rPr lang="en-US" altLang="en-US" sz="1400" b="0" i="1" smtClean="0">
                            <a:latin typeface="Cambria Math" panose="02040503050406030204" pitchFamily="18" charset="0"/>
                          </a:rPr>
                          <m:t>𝑚𝑎</m:t>
                        </m:r>
                      </m:oMath>
                    </m:oMathPara>
                  </a14:m>
                  <a:endParaRPr lang="en-US" sz="1400" dirty="0"/>
                </a:p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altLang="en-US" sz="1400" b="0" i="1" smtClean="0">
                            <a:latin typeface="Cambria Math" panose="02040503050406030204" pitchFamily="18" charset="0"/>
                          </a:rPr>
                          <m:t> </m:t>
                        </m:r>
                      </m:oMath>
                    </m:oMathPara>
                  </a14:m>
                  <a:endParaRPr lang="en-US" sz="1400" dirty="0"/>
                </a:p>
              </p:txBody>
            </p:sp>
          </mc:Choice>
          <mc:Fallback xmlns="">
            <p:sp>
              <p:nvSpPr>
                <p:cNvPr id="128" name="Rectangle 127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 flipH="1">
                  <a:off x="10177984" y="1587027"/>
                  <a:ext cx="1383792" cy="549509"/>
                </a:xfrm>
                <a:prstGeom prst="rect">
                  <a:avLst/>
                </a:prstGeom>
                <a:blipFill rotWithShape="0">
                  <a:blip r:embed="rId20"/>
                  <a:stretch>
                    <a:fillRect b="-8889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29" name="Rectangle 128"/>
                <p:cNvSpPr/>
                <p:nvPr/>
              </p:nvSpPr>
              <p:spPr>
                <a:xfrm flipH="1">
                  <a:off x="10654268" y="1867168"/>
                  <a:ext cx="1383792" cy="549509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m:rPr>
                            <m:sty m:val="p"/>
                          </m:rPr>
                          <a:rPr lang="en-US" altLang="en-US" sz="1400" b="0" i="0" smtClean="0">
                            <a:latin typeface="Cambria Math" panose="02040503050406030204" pitchFamily="18" charset="0"/>
                          </a:rPr>
                          <m:t>n</m:t>
                        </m:r>
                        <m:r>
                          <a:rPr lang="en-US" altLang="en-US" sz="1400" b="0" i="1" smtClean="0"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en-US" altLang="en-US" sz="1400" b="0" i="1" smtClean="0">
                            <a:latin typeface="Cambria Math" panose="02040503050406030204" pitchFamily="18" charset="0"/>
                          </a:rPr>
                          <m:t>𝑚𝑔</m:t>
                        </m:r>
                        <m:r>
                          <a:rPr lang="en-US" altLang="en-US" sz="1400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altLang="en-US" sz="1400" b="0" i="1" smtClean="0">
                            <a:latin typeface="Cambria Math" panose="02040503050406030204" pitchFamily="18" charset="0"/>
                          </a:rPr>
                          <m:t>𝑚𝑎</m:t>
                        </m:r>
                      </m:oMath>
                    </m:oMathPara>
                  </a14:m>
                  <a:endParaRPr lang="en-US" sz="1400" dirty="0"/>
                </a:p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altLang="en-US" sz="1400" b="0" i="1" smtClean="0">
                            <a:latin typeface="Cambria Math" panose="02040503050406030204" pitchFamily="18" charset="0"/>
                          </a:rPr>
                          <m:t> </m:t>
                        </m:r>
                      </m:oMath>
                    </m:oMathPara>
                  </a14:m>
                  <a:endParaRPr lang="en-US" sz="1400" dirty="0"/>
                </a:p>
              </p:txBody>
            </p:sp>
          </mc:Choice>
          <mc:Fallback xmlns="">
            <p:sp>
              <p:nvSpPr>
                <p:cNvPr id="129" name="Rectangle 128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 flipH="1">
                  <a:off x="10654268" y="1867168"/>
                  <a:ext cx="1383792" cy="549509"/>
                </a:xfrm>
                <a:prstGeom prst="rect">
                  <a:avLst/>
                </a:prstGeom>
                <a:blipFill rotWithShape="0">
                  <a:blip r:embed="rId21"/>
                  <a:stretch>
                    <a:fillRect b="-8889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130" name="Group 129"/>
          <p:cNvGrpSpPr/>
          <p:nvPr/>
        </p:nvGrpSpPr>
        <p:grpSpPr>
          <a:xfrm>
            <a:off x="8988748" y="5404832"/>
            <a:ext cx="4636346" cy="1383303"/>
            <a:chOff x="9286733" y="1033374"/>
            <a:chExt cx="4636346" cy="1383303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31" name="Rectangle 130"/>
                <p:cNvSpPr/>
                <p:nvPr/>
              </p:nvSpPr>
              <p:spPr>
                <a:xfrm flipH="1">
                  <a:off x="10500072" y="1033374"/>
                  <a:ext cx="3423007" cy="333938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14:m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en-US" altLang="en-US" sz="140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altLang="en-US" sz="1400" b="0" i="1" smtClean="0">
                              <a:latin typeface="Cambria Math" panose="02040503050406030204" pitchFamily="18" charset="0"/>
                            </a:rPr>
                            <m:t>𝐹</m:t>
                          </m:r>
                          <m:r>
                            <a:rPr lang="en-US" altLang="en-US" sz="1400" b="0" i="1" baseline="-25000" smtClean="0">
                              <a:latin typeface="Cambria Math" panose="02040503050406030204" pitchFamily="18" charset="0"/>
                            </a:rPr>
                            <m:t>𝑛𝑒𝑡</m:t>
                          </m:r>
                        </m:e>
                      </m:acc>
                      <m:r>
                        <a:rPr lang="en-US" altLang="en-US" sz="1400" b="0" i="1" smtClean="0">
                          <a:latin typeface="Cambria Math" panose="02040503050406030204" pitchFamily="18" charset="0"/>
                        </a:rPr>
                        <m:t>=</m:t>
                      </m:r>
                      <m:acc>
                        <m:accPr>
                          <m:chr m:val="⃗"/>
                          <m:ctrlPr>
                            <a:rPr lang="en-US" altLang="en-US" sz="140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altLang="en-US" sz="1400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</m:e>
                      </m:acc>
                      <m:r>
                        <a:rPr lang="en-US" altLang="en-US" sz="1400" b="0" i="1" smtClean="0">
                          <a:latin typeface="Cambria Math" panose="02040503050406030204" pitchFamily="18" charset="0"/>
                        </a:rPr>
                        <m:t>+</m:t>
                      </m:r>
                      <m:acc>
                        <m:accPr>
                          <m:chr m:val="⃗"/>
                          <m:ctrlPr>
                            <a:rPr lang="en-US" altLang="en-US" sz="140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altLang="en-US" sz="1400" b="0" i="1" smtClean="0">
                              <a:latin typeface="Cambria Math" panose="02040503050406030204" pitchFamily="18" charset="0"/>
                            </a:rPr>
                            <m:t>𝑤</m:t>
                          </m:r>
                        </m:e>
                      </m:acc>
                      <m:r>
                        <a:rPr lang="en-US" altLang="en-US" sz="1400" b="0" i="1" baseline="-25000" smtClean="0">
                          <a:latin typeface="Cambria Math" panose="02040503050406030204" pitchFamily="18" charset="0"/>
                        </a:rPr>
                        <m:t> </m:t>
                      </m:r>
                    </m:oMath>
                  </a14:m>
                  <a:r>
                    <a:rPr lang="en-US" sz="1400" dirty="0"/>
                    <a:t>=</a:t>
                  </a:r>
                  <a:r>
                    <a:rPr lang="en-US" altLang="en-US" sz="1400" b="0" dirty="0"/>
                    <a:t> </a:t>
                  </a:r>
                  <a14:m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altLang="en-US" sz="1400" b="0" i="0" smtClean="0">
                          <a:latin typeface="Cambria Math" panose="02040503050406030204" pitchFamily="18" charset="0"/>
                        </a:rPr>
                        <m:t>n</m:t>
                      </m:r>
                      <m:r>
                        <a:rPr lang="en-US" altLang="en-US" sz="1400" b="0" i="1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US" altLang="en-US" sz="1400" b="0" i="1" smtClean="0">
                          <a:latin typeface="Cambria Math" panose="02040503050406030204" pitchFamily="18" charset="0"/>
                        </a:rPr>
                        <m:t>𝑚𝑔</m:t>
                      </m:r>
                    </m:oMath>
                  </a14:m>
                  <a:endParaRPr lang="en-US" sz="1400" dirty="0"/>
                </a:p>
              </p:txBody>
            </p:sp>
          </mc:Choice>
          <mc:Fallback xmlns="">
            <p:sp>
              <p:nvSpPr>
                <p:cNvPr id="131" name="Rectangle 130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 flipH="1">
                  <a:off x="10500072" y="1033374"/>
                  <a:ext cx="3423007" cy="333938"/>
                </a:xfrm>
                <a:prstGeom prst="rect">
                  <a:avLst/>
                </a:prstGeom>
                <a:blipFill rotWithShape="0">
                  <a:blip r:embed="rId24"/>
                  <a:stretch>
                    <a:fillRect b="-2037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32" name="Rectangle 131"/>
                <p:cNvSpPr/>
                <p:nvPr/>
              </p:nvSpPr>
              <p:spPr>
                <a:xfrm flipH="1">
                  <a:off x="9286733" y="1306886"/>
                  <a:ext cx="3423007" cy="334900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⃗"/>
                            <m:ctrlPr>
                              <a:rPr lang="en-US" altLang="en-US" sz="140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altLang="en-US" sz="1400" b="0" i="1" smtClean="0">
                                <a:latin typeface="Cambria Math" panose="02040503050406030204" pitchFamily="18" charset="0"/>
                              </a:rPr>
                              <m:t>𝐹</m:t>
                            </m:r>
                            <m:r>
                              <a:rPr lang="en-US" altLang="en-US" sz="1400" b="0" i="1" baseline="-25000" smtClean="0">
                                <a:latin typeface="Cambria Math" panose="02040503050406030204" pitchFamily="18" charset="0"/>
                              </a:rPr>
                              <m:t>𝑛𝑒𝑡</m:t>
                            </m:r>
                          </m:e>
                        </m:acc>
                        <m:r>
                          <a:rPr lang="en-US" altLang="en-US" sz="1400" b="0" i="1" smtClean="0"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en-US" altLang="en-US" sz="1400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  <m:acc>
                          <m:accPr>
                            <m:chr m:val="⃗"/>
                            <m:ctrlPr>
                              <a:rPr lang="en-US" altLang="en-US" sz="1400" b="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altLang="en-US" sz="1400" b="0" i="1" smtClean="0">
                                <a:latin typeface="Cambria Math" panose="02040503050406030204" pitchFamily="18" charset="0"/>
                              </a:rPr>
                              <m:t>𝑎</m:t>
                            </m:r>
                          </m:e>
                        </m:acc>
                        <m:r>
                          <a:rPr lang="en-US" altLang="en-US" sz="1400" b="0" i="1" smtClean="0">
                            <a:latin typeface="Cambria Math" panose="02040503050406030204" pitchFamily="18" charset="0"/>
                          </a:rPr>
                          <m:t> </m:t>
                        </m:r>
                      </m:oMath>
                    </m:oMathPara>
                  </a14:m>
                  <a:endParaRPr lang="en-US" sz="1400" dirty="0"/>
                </a:p>
              </p:txBody>
            </p:sp>
          </mc:Choice>
          <mc:Fallback xmlns="">
            <p:sp>
              <p:nvSpPr>
                <p:cNvPr id="132" name="Rectangle 131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 flipH="1">
                  <a:off x="9286733" y="1306886"/>
                  <a:ext cx="3423007" cy="334900"/>
                </a:xfrm>
                <a:prstGeom prst="rect">
                  <a:avLst/>
                </a:prstGeom>
                <a:blipFill rotWithShape="0">
                  <a:blip r:embed="rId25"/>
                  <a:stretch>
                    <a:fillRect t="-1818" b="-16364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33" name="Rectangle 132"/>
                <p:cNvSpPr/>
                <p:nvPr/>
              </p:nvSpPr>
              <p:spPr>
                <a:xfrm flipH="1">
                  <a:off x="10177984" y="1587027"/>
                  <a:ext cx="1383792" cy="549509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m:rPr>
                            <m:sty m:val="p"/>
                          </m:rPr>
                          <a:rPr lang="en-US" altLang="en-US" sz="1400" b="0" i="0" smtClean="0">
                            <a:latin typeface="Cambria Math" panose="02040503050406030204" pitchFamily="18" charset="0"/>
                          </a:rPr>
                          <m:t>n</m:t>
                        </m:r>
                        <m:r>
                          <a:rPr lang="en-US" altLang="en-US" sz="1400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altLang="en-US" sz="1400" b="0" i="1" smtClean="0">
                            <a:latin typeface="Cambria Math" panose="02040503050406030204" pitchFamily="18" charset="0"/>
                          </a:rPr>
                          <m:t>𝑚𝑔</m:t>
                        </m:r>
                        <m:r>
                          <a:rPr lang="en-US" altLang="en-US" sz="1400" b="0" i="1" smtClean="0"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en-US" altLang="en-US" sz="1400" b="0" i="1" smtClean="0">
                            <a:latin typeface="Cambria Math" panose="02040503050406030204" pitchFamily="18" charset="0"/>
                          </a:rPr>
                          <m:t>𝑚𝑎</m:t>
                        </m:r>
                      </m:oMath>
                    </m:oMathPara>
                  </a14:m>
                  <a:endParaRPr lang="en-US" sz="1400" dirty="0"/>
                </a:p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altLang="en-US" sz="1400" b="0" i="1" smtClean="0">
                            <a:latin typeface="Cambria Math" panose="02040503050406030204" pitchFamily="18" charset="0"/>
                          </a:rPr>
                          <m:t> </m:t>
                        </m:r>
                      </m:oMath>
                    </m:oMathPara>
                  </a14:m>
                  <a:endParaRPr lang="en-US" sz="1400" dirty="0"/>
                </a:p>
              </p:txBody>
            </p:sp>
          </mc:Choice>
          <mc:Fallback xmlns="">
            <p:sp>
              <p:nvSpPr>
                <p:cNvPr id="133" name="Rectangle 132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 flipH="1">
                  <a:off x="10177984" y="1587027"/>
                  <a:ext cx="1383792" cy="549509"/>
                </a:xfrm>
                <a:prstGeom prst="rect">
                  <a:avLst/>
                </a:prstGeom>
                <a:blipFill rotWithShape="0">
                  <a:blip r:embed="rId26"/>
                  <a:stretch>
                    <a:fillRect b="-8791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34" name="Rectangle 133"/>
                <p:cNvSpPr/>
                <p:nvPr/>
              </p:nvSpPr>
              <p:spPr>
                <a:xfrm flipH="1">
                  <a:off x="10654268" y="1867168"/>
                  <a:ext cx="1383792" cy="549509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m:rPr>
                            <m:sty m:val="p"/>
                          </m:rPr>
                          <a:rPr lang="en-US" altLang="en-US" sz="1400" b="0" i="0" smtClean="0">
                            <a:latin typeface="Cambria Math" panose="02040503050406030204" pitchFamily="18" charset="0"/>
                          </a:rPr>
                          <m:t>n</m:t>
                        </m:r>
                        <m:r>
                          <a:rPr lang="en-US" altLang="en-US" sz="1400" b="0" i="1" smtClean="0"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en-US" altLang="en-US" sz="1400" b="0" i="1" smtClean="0">
                            <a:latin typeface="Cambria Math" panose="02040503050406030204" pitchFamily="18" charset="0"/>
                          </a:rPr>
                          <m:t>𝑚𝑔</m:t>
                        </m:r>
                        <m:r>
                          <a:rPr lang="en-US" altLang="en-US" sz="1400" b="0" i="1" smtClean="0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n-US" altLang="en-US" sz="1400" b="0" i="1" smtClean="0">
                            <a:latin typeface="Cambria Math" panose="02040503050406030204" pitchFamily="18" charset="0"/>
                          </a:rPr>
                          <m:t>𝑚𝑎</m:t>
                        </m:r>
                      </m:oMath>
                    </m:oMathPara>
                  </a14:m>
                  <a:endParaRPr lang="en-US" sz="1400" dirty="0"/>
                </a:p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altLang="en-US" sz="1400" b="0" i="1" smtClean="0">
                            <a:latin typeface="Cambria Math" panose="02040503050406030204" pitchFamily="18" charset="0"/>
                          </a:rPr>
                          <m:t> </m:t>
                        </m:r>
                      </m:oMath>
                    </m:oMathPara>
                  </a14:m>
                  <a:endParaRPr lang="en-US" sz="1400" dirty="0"/>
                </a:p>
              </p:txBody>
            </p:sp>
          </mc:Choice>
          <mc:Fallback xmlns="">
            <p:sp>
              <p:nvSpPr>
                <p:cNvPr id="134" name="Rectangle 133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 flipH="1">
                  <a:off x="10654268" y="1867168"/>
                  <a:ext cx="1383792" cy="549509"/>
                </a:xfrm>
                <a:prstGeom prst="rect">
                  <a:avLst/>
                </a:prstGeom>
                <a:blipFill rotWithShape="0">
                  <a:blip r:embed="rId27"/>
                  <a:stretch>
                    <a:fillRect b="-8791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135" name="Rectangle 134"/>
          <p:cNvSpPr>
            <a:spLocks/>
          </p:cNvSpPr>
          <p:nvPr/>
        </p:nvSpPr>
        <p:spPr bwMode="auto">
          <a:xfrm>
            <a:off x="10179582" y="1633302"/>
            <a:ext cx="1830599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63500" dir="2700000" algn="ctr" rotWithShape="0">
                    <a:schemeClr val="bg2">
                      <a:alpha val="70000"/>
                    </a:scheme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algn="l"/>
            <a:r>
              <a:rPr lang="en-US" altLang="en-US" sz="1200" dirty="0">
                <a:solidFill>
                  <a:srgbClr val="FF0000"/>
                </a:solidFill>
                <a:latin typeface="Arial" panose="020B0604020202020204" pitchFamily="34" charset="0"/>
              </a:rPr>
              <a:t>Apparent weight is greater than true weight</a:t>
            </a:r>
          </a:p>
        </p:txBody>
      </p:sp>
      <p:sp>
        <p:nvSpPr>
          <p:cNvPr id="136" name="Rectangle 135"/>
          <p:cNvSpPr>
            <a:spLocks/>
          </p:cNvSpPr>
          <p:nvPr/>
        </p:nvSpPr>
        <p:spPr bwMode="auto">
          <a:xfrm>
            <a:off x="10300117" y="6454197"/>
            <a:ext cx="1830599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63500" dir="2700000" algn="ctr" rotWithShape="0">
                    <a:schemeClr val="bg2">
                      <a:alpha val="70000"/>
                    </a:scheme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algn="l"/>
            <a:r>
              <a:rPr lang="en-US" altLang="en-US" sz="1200" dirty="0">
                <a:solidFill>
                  <a:srgbClr val="FF0000"/>
                </a:solidFill>
                <a:latin typeface="Arial" panose="020B0604020202020204" pitchFamily="34" charset="0"/>
              </a:rPr>
              <a:t>Apparent weight is greater than true weight</a:t>
            </a:r>
          </a:p>
        </p:txBody>
      </p:sp>
      <p:sp>
        <p:nvSpPr>
          <p:cNvPr id="137" name="Rectangle 136"/>
          <p:cNvSpPr>
            <a:spLocks/>
          </p:cNvSpPr>
          <p:nvPr/>
        </p:nvSpPr>
        <p:spPr bwMode="auto">
          <a:xfrm>
            <a:off x="10126533" y="4788623"/>
            <a:ext cx="1830599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63500" dir="2700000" algn="ctr" rotWithShape="0">
                    <a:schemeClr val="bg2">
                      <a:alpha val="70000"/>
                    </a:scheme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algn="l"/>
            <a:r>
              <a:rPr lang="en-US" altLang="en-US" sz="1200" dirty="0">
                <a:solidFill>
                  <a:srgbClr val="FF0000"/>
                </a:solidFill>
                <a:latin typeface="Arial" panose="020B0604020202020204" pitchFamily="34" charset="0"/>
              </a:rPr>
              <a:t>Apparent weight is smaller than true weight</a:t>
            </a:r>
          </a:p>
        </p:txBody>
      </p:sp>
      <p:sp>
        <p:nvSpPr>
          <p:cNvPr id="138" name="Rectangle 137"/>
          <p:cNvSpPr>
            <a:spLocks/>
          </p:cNvSpPr>
          <p:nvPr/>
        </p:nvSpPr>
        <p:spPr bwMode="auto">
          <a:xfrm>
            <a:off x="10093322" y="3231145"/>
            <a:ext cx="1830599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63500" dir="2700000" algn="ctr" rotWithShape="0">
                    <a:schemeClr val="bg2">
                      <a:alpha val="70000"/>
                    </a:scheme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algn="l"/>
            <a:r>
              <a:rPr lang="en-US" altLang="en-US" sz="1200" dirty="0">
                <a:solidFill>
                  <a:srgbClr val="FF0000"/>
                </a:solidFill>
                <a:latin typeface="Arial" panose="020B0604020202020204" pitchFamily="34" charset="0"/>
              </a:rPr>
              <a:t>Apparent weight is smaller than true weight</a:t>
            </a:r>
          </a:p>
        </p:txBody>
      </p:sp>
    </p:spTree>
    <p:extLst>
      <p:ext uri="{BB962C8B-B14F-4D97-AF65-F5344CB8AC3E}">
        <p14:creationId xmlns:p14="http://schemas.microsoft.com/office/powerpoint/2010/main" val="402688951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  <p:extLst mod="1"/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/>
          </p:cNvSpPr>
          <p:nvPr/>
        </p:nvSpPr>
        <p:spPr bwMode="auto">
          <a:xfrm>
            <a:off x="835732" y="422168"/>
            <a:ext cx="9055400" cy="5943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63500" dir="2700000" algn="ctr" rotWithShape="0">
                    <a:schemeClr val="bg2">
                      <a:alpha val="70000"/>
                    </a:scheme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algn="l"/>
            <a:r>
              <a:rPr lang="en-US" altLang="en-US" sz="2700" dirty="0">
                <a:latin typeface="Arial" panose="020B0604020202020204" pitchFamily="34" charset="0"/>
              </a:rPr>
              <a:t>Recap : Solving Force and Motion problems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angle 3"/>
              <p:cNvSpPr/>
              <p:nvPr/>
            </p:nvSpPr>
            <p:spPr>
              <a:xfrm>
                <a:off x="1532417" y="1609985"/>
                <a:ext cx="5318190" cy="487633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2000" b="1" i="0" dirty="0">
                    <a:solidFill>
                      <a:srgbClr val="252525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Specific forces</a:t>
                </a:r>
              </a:p>
              <a:p>
                <a:endParaRPr lang="en-US" sz="2000" dirty="0">
                  <a:solidFill>
                    <a:srgbClr val="252525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altLang="en-US" sz="2000" dirty="0">
                    <a:latin typeface="Arial" panose="020B0604020202020204" pitchFamily="34" charset="0"/>
                  </a:rPr>
                  <a:t>Weight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en-US" sz="200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altLang="en-US" sz="2000" b="0" i="1" smtClean="0">
                            <a:latin typeface="Cambria Math" panose="02040503050406030204" pitchFamily="18" charset="0"/>
                          </a:rPr>
                          <m:t>𝑤</m:t>
                        </m:r>
                      </m:e>
                    </m:acc>
                  </m:oMath>
                </a14:m>
                <a:endParaRPr lang="en-US" sz="2000" dirty="0">
                  <a:solidFill>
                    <a:srgbClr val="252525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US" sz="2000" dirty="0">
                  <a:solidFill>
                    <a:srgbClr val="252525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altLang="en-US" sz="2000" dirty="0">
                    <a:latin typeface="Arial" panose="020B0604020202020204" pitchFamily="34" charset="0"/>
                  </a:rPr>
                  <a:t>Normal force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en-US" sz="200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altLang="en-US" sz="2000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</m:acc>
                  </m:oMath>
                </a14:m>
                <a:endParaRPr lang="en-US" sz="2000" dirty="0">
                  <a:solidFill>
                    <a:srgbClr val="252525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US" sz="2000" dirty="0">
                  <a:solidFill>
                    <a:srgbClr val="252525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altLang="en-US" sz="2000" dirty="0">
                    <a:latin typeface="Arial" panose="020B0604020202020204" pitchFamily="34" charset="0"/>
                  </a:rPr>
                  <a:t>Tension force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en-US" sz="200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altLang="en-US" sz="2000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</m:acc>
                  </m:oMath>
                </a14:m>
                <a:endParaRPr lang="en-US" sz="2000" dirty="0">
                  <a:solidFill>
                    <a:srgbClr val="252525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US" sz="2000" dirty="0">
                  <a:solidFill>
                    <a:srgbClr val="252525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altLang="en-US" sz="2000" dirty="0">
                    <a:latin typeface="Arial" panose="020B0604020202020204" pitchFamily="34" charset="0"/>
                  </a:rPr>
                  <a:t>Drag force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en-US" sz="200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altLang="en-US" sz="2000" b="0" i="1" smtClean="0"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</m:acc>
                  </m:oMath>
                </a14:m>
                <a:endParaRPr lang="en-US" sz="2000" dirty="0">
                  <a:solidFill>
                    <a:srgbClr val="252525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US" sz="2000" dirty="0">
                  <a:solidFill>
                    <a:srgbClr val="252525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altLang="en-US" sz="2000" dirty="0">
                    <a:latin typeface="Arial" panose="020B0604020202020204" pitchFamily="34" charset="0"/>
                  </a:rPr>
                  <a:t>Static friction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en-US" sz="200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en-US" altLang="en-US" sz="200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en-US" sz="2000" b="0" i="1" smtClean="0">
                                <a:latin typeface="Cambria Math" panose="02040503050406030204" pitchFamily="18" charset="0"/>
                              </a:rPr>
                              <m:t>𝑓</m:t>
                            </m:r>
                          </m:e>
                          <m:sub>
                            <m:r>
                              <a:rPr lang="en-US" altLang="en-US" sz="2000" b="0" i="1" smtClean="0">
                                <a:latin typeface="Cambria Math" panose="02040503050406030204" pitchFamily="18" charset="0"/>
                              </a:rPr>
                              <m:t>𝑠</m:t>
                            </m:r>
                          </m:sub>
                        </m:sSub>
                      </m:e>
                    </m:acc>
                  </m:oMath>
                </a14:m>
                <a:endParaRPr lang="en-US" altLang="en-US" sz="2000" dirty="0">
                  <a:latin typeface="Arial" panose="020B0604020202020204" pitchFamily="34" charset="0"/>
                </a:endParaRPr>
              </a:p>
              <a:p>
                <a:endParaRPr lang="en-US" sz="2000" dirty="0">
                  <a:solidFill>
                    <a:srgbClr val="252525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altLang="en-US" sz="2000" dirty="0">
                    <a:latin typeface="Arial" panose="020B0604020202020204" pitchFamily="34" charset="0"/>
                  </a:rPr>
                  <a:t>Kinetic friction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en-US" sz="200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en-US" altLang="en-US" sz="200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en-US" sz="2000" b="0" i="1" smtClean="0">
                                <a:latin typeface="Cambria Math" panose="02040503050406030204" pitchFamily="18" charset="0"/>
                              </a:rPr>
                              <m:t>𝑓</m:t>
                            </m:r>
                          </m:e>
                          <m:sub>
                            <m:r>
                              <a:rPr lang="en-US" altLang="en-US" sz="2000" b="0" i="1" smtClean="0">
                                <a:latin typeface="Cambria Math" panose="02040503050406030204" pitchFamily="18" charset="0"/>
                              </a:rPr>
                              <m:t>𝑘</m:t>
                            </m:r>
                          </m:sub>
                        </m:sSub>
                      </m:e>
                    </m:acc>
                  </m:oMath>
                </a14:m>
                <a:endParaRPr lang="en-US" altLang="en-US" sz="2000" dirty="0">
                  <a:latin typeface="Arial" panose="020B0604020202020204" pitchFamily="34" charset="0"/>
                </a:endParaRPr>
              </a:p>
              <a:p>
                <a:endParaRPr lang="en-US" sz="2000" dirty="0">
                  <a:solidFill>
                    <a:srgbClr val="252525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altLang="en-US" sz="2000" dirty="0">
                    <a:latin typeface="Arial" panose="020B0604020202020204" pitchFamily="34" charset="0"/>
                  </a:rPr>
                  <a:t>Rolling friction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en-US" sz="200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en-US" altLang="en-US" sz="200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en-US" sz="2000" b="0" i="1" smtClean="0">
                                <a:latin typeface="Cambria Math" panose="02040503050406030204" pitchFamily="18" charset="0"/>
                              </a:rPr>
                              <m:t>𝑓</m:t>
                            </m:r>
                          </m:e>
                          <m:sub>
                            <m:r>
                              <a:rPr lang="en-US" altLang="en-US" sz="2000" b="0" i="1" smtClean="0">
                                <a:latin typeface="Cambria Math" panose="02040503050406030204" pitchFamily="18" charset="0"/>
                              </a:rPr>
                              <m:t>𝑟</m:t>
                            </m:r>
                          </m:sub>
                        </m:sSub>
                      </m:e>
                    </m:acc>
                  </m:oMath>
                </a14:m>
                <a:endParaRPr lang="en-US" sz="2000" dirty="0">
                  <a:solidFill>
                    <a:srgbClr val="252525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4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32417" y="1609985"/>
                <a:ext cx="5318190" cy="4876335"/>
              </a:xfrm>
              <a:prstGeom prst="rect">
                <a:avLst/>
              </a:prstGeom>
              <a:blipFill rotWithShape="0">
                <a:blip r:embed="rId4"/>
                <a:stretch>
                  <a:fillRect l="-1145" t="-625" b="-225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Rectangle 2"/>
          <p:cNvSpPr/>
          <p:nvPr/>
        </p:nvSpPr>
        <p:spPr>
          <a:xfrm>
            <a:off x="1338943" y="4103914"/>
            <a:ext cx="2385564" cy="245300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3944428" y="4817319"/>
            <a:ext cx="187743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dirty="0">
                <a:solidFill>
                  <a:srgbClr val="FF0000"/>
                </a:solidFill>
                <a:latin typeface="Arial" panose="020B0604020202020204" pitchFamily="34" charset="0"/>
              </a:rPr>
              <a:t>Frictional forces 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2CE4B-A817-4CA6-90C6-F10130A1DBD0}" type="slidenum">
              <a:rPr lang="en-US" smtClean="0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87664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  <p:extLst mod="1"/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386" b="3744"/>
          <a:stretch/>
        </p:blipFill>
        <p:spPr>
          <a:xfrm>
            <a:off x="7903029" y="4532004"/>
            <a:ext cx="3058885" cy="223891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9539" y="3434113"/>
            <a:ext cx="5553050" cy="2988458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73" b="6376"/>
          <a:stretch/>
        </p:blipFill>
        <p:spPr>
          <a:xfrm>
            <a:off x="7837714" y="282890"/>
            <a:ext cx="3124200" cy="155679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067" t="1" b="3609"/>
          <a:stretch/>
        </p:blipFill>
        <p:spPr>
          <a:xfrm>
            <a:off x="7815943" y="2181016"/>
            <a:ext cx="3069771" cy="1988214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ctangle 5"/>
              <p:cNvSpPr>
                <a:spLocks/>
              </p:cNvSpPr>
              <p:nvPr/>
            </p:nvSpPr>
            <p:spPr bwMode="auto">
              <a:xfrm>
                <a:off x="835732" y="422168"/>
                <a:ext cx="9055400" cy="59436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63500" dir="2700000" algn="ctr" rotWithShape="0">
                        <a:schemeClr val="bg2">
                          <a:alpha val="70000"/>
                        </a:schemeClr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r>
                  <a:rPr lang="en-US" altLang="en-US" sz="2700" dirty="0">
                    <a:latin typeface="Arial" panose="020B0604020202020204" pitchFamily="34" charset="0"/>
                  </a:rPr>
                  <a:t>Drag force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en-US" sz="280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altLang="en-US" sz="2800" b="0" i="1" smtClean="0"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</m:acc>
                  </m:oMath>
                </a14:m>
                <a:r>
                  <a:rPr lang="en-US" altLang="en-US" sz="2700" dirty="0">
                    <a:latin typeface="Arial" panose="020B0604020202020204" pitchFamily="34" charset="0"/>
                  </a:rPr>
                  <a:t> </a:t>
                </a:r>
              </a:p>
            </p:txBody>
          </p:sp>
        </mc:Choice>
        <mc:Fallback xmlns="">
          <p:sp>
            <p:nvSpPr>
              <p:cNvPr id="6" name="Rectangle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835732" y="422168"/>
                <a:ext cx="9055400" cy="594360"/>
              </a:xfrm>
              <a:prstGeom prst="rect">
                <a:avLst/>
              </a:prstGeom>
              <a:blipFill rotWithShape="0">
                <a:blip r:embed="rId8"/>
                <a:stretch>
                  <a:fillRect l="-2288" t="-5102" b="-15306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63500" dir="2700000" algn="ctr" rotWithShape="0">
                        <a:schemeClr val="bg2">
                          <a:alpha val="70000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tangle 6"/>
              <p:cNvSpPr/>
              <p:nvPr/>
            </p:nvSpPr>
            <p:spPr>
              <a:xfrm>
                <a:off x="730608" y="1155806"/>
                <a:ext cx="6660798" cy="199593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en-US" dirty="0">
                    <a:solidFill>
                      <a:srgbClr val="FF0000"/>
                    </a:solidFill>
                    <a:latin typeface="Arial" panose="020B0604020202020204" pitchFamily="34" charset="0"/>
                  </a:rPr>
                  <a:t>Resistive force experienced by an object moving through a fluid</a:t>
                </a:r>
              </a:p>
              <a:p>
                <a:endParaRPr lang="en-US" dirty="0">
                  <a:solidFill>
                    <a:srgbClr val="FF0000"/>
                  </a:solidFill>
                  <a:latin typeface="Arial" panose="020B0604020202020204" pitchFamily="34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𝐷</m:t>
                      </m:r>
                      <m:r>
                        <a:rPr lang="en-US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≈</m:t>
                      </m:r>
                      <m:f>
                        <m:fPr>
                          <m:ctrlPr>
                            <a:rPr lang="en-US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</m:den>
                      </m:f>
                      <m:r>
                        <a:rPr lang="en-US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𝜌</m:t>
                      </m:r>
                      <m:r>
                        <a:rPr lang="en-US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𝐴</m:t>
                      </m:r>
                      <m:sSup>
                        <m:sSupPr>
                          <m:ctrlPr>
                            <a:rPr lang="en-US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𝑣</m:t>
                          </m:r>
                        </m:e>
                        <m:sup>
                          <m:r>
                            <a:rPr lang="en-US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dirty="0">
                  <a:solidFill>
                    <a:srgbClr val="FF0000"/>
                  </a:solidFill>
                </a:endParaRPr>
              </a:p>
              <a:p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𝜌</m:t>
                    </m:r>
                  </m:oMath>
                </a14:m>
                <a:r>
                  <a:rPr lang="en-US" dirty="0">
                    <a:solidFill>
                      <a:srgbClr val="FF0000"/>
                    </a:solidFill>
                  </a:rPr>
                  <a:t>:  density of air – 1.22 kg/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p>
                        <m:r>
                          <a:rPr lang="en-US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p>
                    <m:r>
                      <a:rPr lang="en-US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solidFill>
                      <a:srgbClr val="FF0000"/>
                    </a:solidFill>
                  </a:rPr>
                  <a:t>at sea level</a:t>
                </a:r>
              </a:p>
              <a:p>
                <a:r>
                  <a:rPr lang="en-US" dirty="0">
                    <a:solidFill>
                      <a:srgbClr val="FF0000"/>
                    </a:solidFill>
                  </a:rPr>
                  <a:t>A : cross-sectional area of the object</a:t>
                </a:r>
              </a:p>
              <a:p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𝑣</m:t>
                    </m:r>
                  </m:oMath>
                </a14:m>
                <a:r>
                  <a:rPr lang="en-US" dirty="0">
                    <a:solidFill>
                      <a:srgbClr val="FF0000"/>
                    </a:solidFill>
                  </a:rPr>
                  <a:t> : velocity of the object</a:t>
                </a:r>
              </a:p>
            </p:txBody>
          </p:sp>
        </mc:Choice>
        <mc:Fallback xmlns="">
          <p:sp>
            <p:nvSpPr>
              <p:cNvPr id="7" name="Rectangle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0608" y="1155806"/>
                <a:ext cx="6660798" cy="1995931"/>
              </a:xfrm>
              <a:prstGeom prst="rect">
                <a:avLst/>
              </a:prstGeom>
              <a:blipFill rotWithShape="0">
                <a:blip r:embed="rId9"/>
                <a:stretch>
                  <a:fillRect l="-823" t="-1835" b="-397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Rectangle 7"/>
          <p:cNvSpPr/>
          <p:nvPr/>
        </p:nvSpPr>
        <p:spPr>
          <a:xfrm>
            <a:off x="7903029" y="5768078"/>
            <a:ext cx="173547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(terminal speed)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2CE4B-A817-4CA6-90C6-F10130A1DBD0}" type="slidenum">
              <a:rPr lang="en-US" smtClean="0"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79493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  <p:extLst mod="1"/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Rectangle 1"/>
              <p:cNvSpPr>
                <a:spLocks/>
              </p:cNvSpPr>
              <p:nvPr/>
            </p:nvSpPr>
            <p:spPr bwMode="auto">
              <a:xfrm>
                <a:off x="835732" y="422168"/>
                <a:ext cx="9055400" cy="59436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63500" dir="2700000" algn="ctr" rotWithShape="0">
                        <a:schemeClr val="bg2">
                          <a:alpha val="70000"/>
                        </a:schemeClr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r>
                  <a:rPr lang="en-US" altLang="en-US" sz="2700" dirty="0">
                    <a:latin typeface="Arial" panose="020B0604020202020204" pitchFamily="34" charset="0"/>
                    <a:cs typeface="Arial" panose="020B0604020202020204" pitchFamily="34" charset="0"/>
                  </a:rPr>
                  <a:t> Static friction</a:t>
                </a:r>
                <a14:m>
                  <m:oMath xmlns:m="http://schemas.openxmlformats.org/officeDocument/2006/math">
                    <m:r>
                      <a:rPr lang="en-US" altLang="en-US" sz="2800" b="0" i="0" smtClean="0">
                        <a:latin typeface="Cambria Math" panose="02040503050406030204" pitchFamily="18" charset="0"/>
                      </a:rPr>
                      <m:t> </m:t>
                    </m:r>
                    <m:acc>
                      <m:accPr>
                        <m:chr m:val="⃗"/>
                        <m:ctrlPr>
                          <a:rPr lang="en-US" altLang="en-US" sz="280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en-US" altLang="en-US" sz="280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en-US" sz="2800" b="0" i="1" smtClean="0">
                                <a:latin typeface="Cambria Math" panose="02040503050406030204" pitchFamily="18" charset="0"/>
                              </a:rPr>
                              <m:t>𝑓</m:t>
                            </m:r>
                          </m:e>
                          <m:sub>
                            <m:r>
                              <a:rPr lang="en-US" altLang="en-US" sz="2800" b="0" i="1" smtClean="0">
                                <a:latin typeface="Cambria Math" panose="02040503050406030204" pitchFamily="18" charset="0"/>
                              </a:rPr>
                              <m:t>𝑠</m:t>
                            </m:r>
                          </m:sub>
                        </m:sSub>
                      </m:e>
                    </m:acc>
                  </m:oMath>
                </a14:m>
                <a:r>
                  <a:rPr lang="en-US" altLang="en-US" sz="2700" dirty="0">
                    <a:latin typeface="Arial" panose="020B0604020202020204" pitchFamily="34" charset="0"/>
                  </a:rPr>
                  <a:t> , Kinetic friction </a:t>
                </a:r>
                <a14:m>
                  <m:oMath xmlns:m="http://schemas.openxmlformats.org/officeDocument/2006/math">
                    <m:r>
                      <a:rPr lang="en-US" altLang="en-US" sz="2800" b="0" i="0" smtClean="0">
                        <a:latin typeface="Cambria Math" panose="02040503050406030204" pitchFamily="18" charset="0"/>
                      </a:rPr>
                      <m:t> </m:t>
                    </m:r>
                    <m:acc>
                      <m:accPr>
                        <m:chr m:val="⃗"/>
                        <m:ctrlPr>
                          <a:rPr lang="en-US" altLang="en-US" sz="280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en-US" altLang="en-US" sz="280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en-US" sz="2800" b="0" i="1" smtClean="0">
                                <a:latin typeface="Cambria Math" panose="02040503050406030204" pitchFamily="18" charset="0"/>
                              </a:rPr>
                              <m:t>𝑓</m:t>
                            </m:r>
                          </m:e>
                          <m:sub>
                            <m:r>
                              <a:rPr lang="en-US" altLang="en-US" sz="2800" b="0" i="1" smtClean="0">
                                <a:latin typeface="Cambria Math" panose="02040503050406030204" pitchFamily="18" charset="0"/>
                              </a:rPr>
                              <m:t>𝑘</m:t>
                            </m:r>
                          </m:sub>
                        </m:sSub>
                      </m:e>
                    </m:acc>
                  </m:oMath>
                </a14:m>
                <a:r>
                  <a:rPr lang="en-US" altLang="en-US" sz="2700" dirty="0">
                    <a:latin typeface="Arial" panose="020B0604020202020204" pitchFamily="34" charset="0"/>
                  </a:rPr>
                  <a:t> , and rolling friction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en-US" sz="240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en-US" altLang="en-US" sz="240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en-US" sz="2400" b="0" i="1" smtClean="0">
                                <a:latin typeface="Cambria Math" panose="02040503050406030204" pitchFamily="18" charset="0"/>
                              </a:rPr>
                              <m:t>𝑓</m:t>
                            </m:r>
                          </m:e>
                          <m:sub>
                            <m:r>
                              <a:rPr lang="en-US" altLang="en-US" sz="2400" b="0" i="1" smtClean="0">
                                <a:latin typeface="Cambria Math" panose="02040503050406030204" pitchFamily="18" charset="0"/>
                              </a:rPr>
                              <m:t>𝑟</m:t>
                            </m:r>
                          </m:sub>
                        </m:sSub>
                      </m:e>
                    </m:acc>
                  </m:oMath>
                </a14:m>
                <a:r>
                  <a:rPr lang="en-US" altLang="en-US" sz="2700" dirty="0">
                    <a:latin typeface="Arial" panose="020B0604020202020204" pitchFamily="34" charset="0"/>
                  </a:rPr>
                  <a:t> </a:t>
                </a:r>
              </a:p>
            </p:txBody>
          </p:sp>
        </mc:Choice>
        <mc:Fallback xmlns="">
          <p:sp>
            <p:nvSpPr>
              <p:cNvPr id="2" name="Rectangle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835732" y="422168"/>
                <a:ext cx="9055400" cy="594360"/>
              </a:xfrm>
              <a:prstGeom prst="rect">
                <a:avLst/>
              </a:prstGeom>
              <a:blipFill rotWithShape="0">
                <a:blip r:embed="rId4"/>
                <a:stretch>
                  <a:fillRect l="-1211" t="-3061" b="-17347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63500" dir="2700000" algn="ctr" rotWithShape="0">
                        <a:schemeClr val="bg2">
                          <a:alpha val="70000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Rectangle 2"/>
              <p:cNvSpPr/>
              <p:nvPr/>
            </p:nvSpPr>
            <p:spPr>
              <a:xfrm>
                <a:off x="6466808" y="1546162"/>
                <a:ext cx="5202677" cy="151894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b="0" i="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</a:rPr>
                  <a:t>Once the force of static friction is overcome, when two surfaces are moving with respect to one another, </a:t>
                </a:r>
                <a:r>
                  <a:rPr lang="en-US" b="1" i="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</a:rPr>
                  <a:t>kinetic frictio</a:t>
                </a:r>
                <a:r>
                  <a:rPr lang="en-US" b="0" i="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</a:rPr>
                  <a:t>n is the force that slows the object down</a:t>
                </a:r>
              </a:p>
              <a:p>
                <a:endParaRPr lang="en-US" dirty="0">
                  <a:solidFill>
                    <a:srgbClr val="000000"/>
                  </a:solidFill>
                  <a:latin typeface="Times New Roman" panose="02020603050405020304" pitchFamily="18" charset="0"/>
                </a:endParaRPr>
              </a:p>
              <a:p>
                <a:pPr algn="ctr"/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en-US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en-US" altLang="en-US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en-US" b="0" i="1" smtClean="0">
                                <a:latin typeface="Cambria Math" panose="02040503050406030204" pitchFamily="18" charset="0"/>
                              </a:rPr>
                              <m:t>𝑓</m:t>
                            </m:r>
                          </m:e>
                          <m:sub>
                            <m:r>
                              <a:rPr lang="en-US" altLang="en-US" b="0" i="1" smtClean="0">
                                <a:latin typeface="Cambria Math" panose="02040503050406030204" pitchFamily="18" charset="0"/>
                              </a:rPr>
                              <m:t>𝑘</m:t>
                            </m:r>
                          </m:sub>
                        </m:sSub>
                      </m:e>
                    </m:acc>
                    <m:r>
                      <a:rPr lang="en-US" altLang="en-US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alt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𝜇</m:t>
                        </m:r>
                      </m:e>
                      <m:sub>
                        <m:r>
                          <a:rPr lang="en-US" alt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𝑘</m:t>
                        </m:r>
                      </m:sub>
                    </m:sSub>
                    <m:acc>
                      <m:accPr>
                        <m:chr m:val="⃗"/>
                        <m:ctrlPr>
                          <a:rPr lang="en-US" alt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alt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𝑛</m:t>
                        </m:r>
                      </m:e>
                    </m:acc>
                  </m:oMath>
                </a14:m>
                <a:r>
                  <a:rPr lang="en-US" b="0" i="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</a:rPr>
                  <a:t> </a:t>
                </a:r>
                <a:endParaRPr lang="en-US" dirty="0"/>
              </a:p>
            </p:txBody>
          </p:sp>
        </mc:Choice>
        <mc:Fallback xmlns="">
          <p:sp>
            <p:nvSpPr>
              <p:cNvPr id="3" name="Rectangle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66808" y="1546162"/>
                <a:ext cx="5202677" cy="1518942"/>
              </a:xfrm>
              <a:prstGeom prst="rect">
                <a:avLst/>
              </a:prstGeom>
              <a:blipFill rotWithShape="0">
                <a:blip r:embed="rId5"/>
                <a:stretch>
                  <a:fillRect l="-1055" t="-2410" r="-469" b="-241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angle 3"/>
              <p:cNvSpPr/>
              <p:nvPr/>
            </p:nvSpPr>
            <p:spPr>
              <a:xfrm>
                <a:off x="1121922" y="1546162"/>
                <a:ext cx="3939935" cy="179594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b="0" i="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</a:rPr>
                  <a:t>When two surfaces are not moving with respect to one another, </a:t>
                </a:r>
                <a:r>
                  <a:rPr lang="en-US" b="1" i="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</a:rPr>
                  <a:t>static friction </a:t>
                </a:r>
                <a:r>
                  <a:rPr lang="en-US" b="0" i="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</a:rPr>
                  <a:t>is the force that keeps them at rest</a:t>
                </a:r>
              </a:p>
              <a:p>
                <a:endParaRPr lang="en-US" altLang="en-US" i="1" dirty="0">
                  <a:latin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en-US" altLang="en-US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sSub>
                            <m:sSubPr>
                              <m:ctrlPr>
                                <a:rPr lang="en-US" altLang="en-US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en-US" b="0" i="1" smtClean="0"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</m:e>
                            <m:sub>
                              <m:r>
                                <a:rPr lang="en-US" altLang="en-US" b="0" i="1" smtClean="0"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sub>
                          </m:sSub>
                        </m:e>
                      </m:acc>
                      <m:r>
                        <a:rPr lang="en-US" alt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≤</m:t>
                      </m:r>
                      <m:sSub>
                        <m:sSubPr>
                          <m:ctrlPr>
                            <a:rPr lang="en-US" alt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</m:t>
                          </m:r>
                        </m:e>
                        <m:sub>
                          <m:r>
                            <a:rPr lang="en-US" alt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𝑠</m:t>
                          </m:r>
                        </m:sub>
                      </m:sSub>
                      <m:acc>
                        <m:accPr>
                          <m:chr m:val="⃗"/>
                          <m:ctrlPr>
                            <a:rPr lang="en-US" alt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alt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𝑛</m:t>
                          </m:r>
                        </m:e>
                      </m:acc>
                    </m:oMath>
                  </m:oMathPara>
                </a14:m>
                <a:endParaRPr lang="en-US" b="0" i="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</a:endParaRPr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4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21922" y="1546162"/>
                <a:ext cx="3939935" cy="1795941"/>
              </a:xfrm>
              <a:prstGeom prst="rect">
                <a:avLst/>
              </a:prstGeom>
              <a:blipFill rotWithShape="0">
                <a:blip r:embed="rId6"/>
                <a:stretch>
                  <a:fillRect l="-1238" t="-2041" r="-31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4"/>
              <p:cNvSpPr/>
              <p:nvPr/>
            </p:nvSpPr>
            <p:spPr>
              <a:xfrm>
                <a:off x="2013857" y="4065808"/>
                <a:ext cx="6096000" cy="1241943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r>
                  <a:rPr lang="en-US" b="0" i="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</a:rPr>
                  <a:t>In the special case of an object that is rolling and not sliding, the frictional force at play is called </a:t>
                </a:r>
                <a:r>
                  <a:rPr lang="en-US" b="1" i="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</a:rPr>
                  <a:t>rolling friction</a:t>
                </a:r>
                <a:r>
                  <a:rPr lang="en-US" b="0" i="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</a:rPr>
                  <a:t>. </a:t>
                </a:r>
              </a:p>
              <a:p>
                <a:endParaRPr lang="en-US" dirty="0">
                  <a:solidFill>
                    <a:srgbClr val="000000"/>
                  </a:solidFill>
                  <a:latin typeface="Times New Roman" panose="02020603050405020304" pitchFamily="18" charset="0"/>
                </a:endParaRPr>
              </a:p>
              <a:p>
                <a:pPr algn="ctr"/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en-US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en-US" altLang="en-US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en-US" b="0" i="1" smtClean="0">
                                <a:latin typeface="Cambria Math" panose="02040503050406030204" pitchFamily="18" charset="0"/>
                              </a:rPr>
                              <m:t>𝑓</m:t>
                            </m:r>
                          </m:e>
                          <m:sub>
                            <m:r>
                              <a:rPr lang="en-US" altLang="en-US" b="0" i="1" smtClean="0">
                                <a:latin typeface="Cambria Math" panose="02040503050406030204" pitchFamily="18" charset="0"/>
                              </a:rPr>
                              <m:t>𝑟</m:t>
                            </m:r>
                          </m:sub>
                        </m:sSub>
                      </m:e>
                    </m:acc>
                    <m:r>
                      <a:rPr lang="en-US" altLang="en-US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alt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𝜇</m:t>
                        </m:r>
                      </m:e>
                      <m:sub>
                        <m:r>
                          <a:rPr lang="en-US" alt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𝑟</m:t>
                        </m:r>
                      </m:sub>
                    </m:sSub>
                    <m:acc>
                      <m:accPr>
                        <m:chr m:val="⃗"/>
                        <m:ctrlPr>
                          <a:rPr lang="en-US" alt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alt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𝑛</m:t>
                        </m:r>
                      </m:e>
                    </m:acc>
                  </m:oMath>
                </a14:m>
                <a:r>
                  <a:rPr lang="en-US" b="0" i="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</a:rPr>
                  <a:t> </a:t>
                </a:r>
                <a:endParaRPr lang="en-US" dirty="0"/>
              </a:p>
            </p:txBody>
          </p:sp>
        </mc:Choice>
        <mc:Fallback xmlns="">
          <p:sp>
            <p:nvSpPr>
              <p:cNvPr id="5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13857" y="4065808"/>
                <a:ext cx="6096000" cy="1241943"/>
              </a:xfrm>
              <a:prstGeom prst="rect">
                <a:avLst/>
              </a:prstGeom>
              <a:blipFill>
                <a:blip r:embed="rId7"/>
                <a:stretch>
                  <a:fillRect l="-800" t="-2941" r="-1500" b="-294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Picture 5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9857" y="3551761"/>
            <a:ext cx="2248065" cy="201922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tangle 6"/>
              <p:cNvSpPr/>
              <p:nvPr/>
            </p:nvSpPr>
            <p:spPr>
              <a:xfrm>
                <a:off x="1311966" y="5860136"/>
                <a:ext cx="9225731" cy="461665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solidFill>
                  <a:schemeClr val="tx1"/>
                </a:solidFill>
              </a:ln>
            </p:spPr>
            <p:txBody>
              <a:bodyPr wrap="none">
                <a:spAutoFit/>
              </a:bodyPr>
              <a:lstStyle/>
              <a:p>
                <a:r>
                  <a:rPr lang="en-US" sz="2400" b="1" i="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</a:rPr>
                  <a:t>Typically, for the same pair of surfaces, the coefficients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en-US" sz="24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en-US" sz="24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𝝁</m:t>
                        </m:r>
                      </m:e>
                      <m:sub>
                        <m:r>
                          <a:rPr lang="en-US" altLang="en-US" sz="24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𝒔</m:t>
                        </m:r>
                      </m:sub>
                    </m:sSub>
                  </m:oMath>
                </a14:m>
                <a:r>
                  <a:rPr lang="en-US" sz="2400" b="1" i="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</a:rPr>
                  <a:t> &gt;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en-US" sz="24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en-US" sz="24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  <m:r>
                          <a:rPr lang="en-US" altLang="en-US" sz="24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𝝁</m:t>
                        </m:r>
                      </m:e>
                      <m:sub>
                        <m:r>
                          <a:rPr lang="en-US" altLang="en-US" sz="24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𝒌</m:t>
                        </m:r>
                      </m:sub>
                    </m:sSub>
                  </m:oMath>
                </a14:m>
                <a:r>
                  <a:rPr lang="en-US" sz="2400" b="1" i="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</a:rPr>
                  <a:t> &gt;</a:t>
                </a:r>
                <a14:m>
                  <m:oMath xmlns:m="http://schemas.openxmlformats.org/officeDocument/2006/math">
                    <m:r>
                      <a:rPr lang="en-US" altLang="en-US" sz="2400" b="1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sSub>
                      <m:sSubPr>
                        <m:ctrlPr>
                          <a:rPr lang="en-US" altLang="en-US" sz="24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en-US" sz="24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𝝁</m:t>
                        </m:r>
                      </m:e>
                      <m:sub>
                        <m:r>
                          <a:rPr lang="en-US" altLang="en-US" sz="24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𝒓</m:t>
                        </m:r>
                      </m:sub>
                    </m:sSub>
                  </m:oMath>
                </a14:m>
                <a:r>
                  <a:rPr lang="en-US" sz="2400" b="1" i="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</a:rPr>
                  <a:t>  </a:t>
                </a:r>
                <a:endParaRPr lang="en-US" sz="2400" b="1" dirty="0"/>
              </a:p>
            </p:txBody>
          </p:sp>
        </mc:Choice>
        <mc:Fallback xmlns="">
          <p:sp>
            <p:nvSpPr>
              <p:cNvPr id="7" name="Rectangle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11966" y="5860136"/>
                <a:ext cx="9225731" cy="461665"/>
              </a:xfrm>
              <a:prstGeom prst="rect">
                <a:avLst/>
              </a:prstGeom>
              <a:blipFill>
                <a:blip r:embed="rId9"/>
                <a:stretch>
                  <a:fillRect l="-923" t="-10256" b="-25641"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10833314" y="6416620"/>
            <a:ext cx="766015" cy="325144"/>
          </a:xfrm>
        </p:spPr>
        <p:txBody>
          <a:bodyPr/>
          <a:lstStyle/>
          <a:p>
            <a:fld id="{9372CE4B-A817-4CA6-90C6-F10130A1DBD0}" type="slidenum">
              <a:rPr lang="en-US" smtClean="0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962707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  <p:extLst mod="1"/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716280" y="1361778"/>
            <a:ext cx="1068628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bobsled of mass 180 kg is traveling at 50 mph (~25 m/s) along an icy track. The coefficient of kinetic friction between the sled runners and the ice is 0.05. How far does it travel before coming to a stop? </a:t>
            </a:r>
          </a:p>
          <a:p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716280" y="489983"/>
            <a:ext cx="276550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sz="2700" dirty="0">
                <a:latin typeface="Arial" panose="020B0604020202020204" pitchFamily="34" charset="0"/>
                <a:cs typeface="Arial" panose="020B0604020202020204" pitchFamily="34" charset="0"/>
              </a:rPr>
              <a:t>Problem-solving</a:t>
            </a:r>
            <a:endParaRPr lang="en-US" sz="27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2CE4B-A817-4CA6-90C6-F10130A1DBD0}" type="slidenum">
              <a:rPr lang="en-US" smtClean="0"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630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  <p:extLst mod="1"/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716280" y="1361778"/>
            <a:ext cx="1068628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bobsled of mass 180 kg is traveling at 50 mph (~25 m/s) along an icy track. The coefficient of kinetic friction between the sled runners and the ice is 0.05.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How far does it travel before coming to a stop? </a:t>
            </a:r>
          </a:p>
          <a:p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716280" y="489983"/>
            <a:ext cx="276550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sz="2700" dirty="0">
                <a:latin typeface="Arial" panose="020B0604020202020204" pitchFamily="34" charset="0"/>
                <a:cs typeface="Arial" panose="020B0604020202020204" pitchFamily="34" charset="0"/>
              </a:rPr>
              <a:t>Problem-solving</a:t>
            </a:r>
            <a:endParaRPr lang="en-US" sz="27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716280" y="2834640"/>
            <a:ext cx="3710559" cy="847067"/>
            <a:chOff x="276225" y="1446332"/>
            <a:chExt cx="4181475" cy="1101519"/>
          </a:xfrm>
        </p:grpSpPr>
        <p:sp>
          <p:nvSpPr>
            <p:cNvPr id="6" name="Rectangle 5"/>
            <p:cNvSpPr/>
            <p:nvPr/>
          </p:nvSpPr>
          <p:spPr bwMode="auto">
            <a:xfrm>
              <a:off x="304800" y="1498600"/>
              <a:ext cx="4152900" cy="947738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7" name="TextBox 5"/>
            <p:cNvSpPr txBox="1">
              <a:spLocks noChangeArrowheads="1"/>
            </p:cNvSpPr>
            <p:nvPr/>
          </p:nvSpPr>
          <p:spPr bwMode="auto">
            <a:xfrm>
              <a:off x="2361784" y="1446332"/>
              <a:ext cx="1295486" cy="3694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800" dirty="0"/>
                <a:t>v=25 m/s</a:t>
              </a:r>
            </a:p>
          </p:txBody>
        </p:sp>
        <p:pic>
          <p:nvPicPr>
            <p:cNvPr id="8" name="Picture 8" descr="C:\Users\jxh22\AppData\Local\Microsoft\Windows\Temporary Internet Files\Content.IE5\STMFSID7\MC900333084[1].wmf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20575653">
              <a:off x="276225" y="1569118"/>
              <a:ext cx="1829836" cy="9787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9" name="Straight Arrow Connector 8"/>
            <p:cNvCxnSpPr/>
            <p:nvPr/>
          </p:nvCxnSpPr>
          <p:spPr bwMode="auto">
            <a:xfrm>
              <a:off x="2475815" y="1919288"/>
              <a:ext cx="1133494" cy="0"/>
            </a:xfrm>
            <a:prstGeom prst="straightConnector1">
              <a:avLst/>
            </a:prstGeom>
            <a:ln w="25400">
              <a:solidFill>
                <a:srgbClr val="FF0000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2" name="Group 31"/>
          <p:cNvGrpSpPr/>
          <p:nvPr/>
        </p:nvGrpSpPr>
        <p:grpSpPr>
          <a:xfrm>
            <a:off x="1528160" y="4233328"/>
            <a:ext cx="1768754" cy="1971076"/>
            <a:chOff x="922443" y="3993556"/>
            <a:chExt cx="1768754" cy="1971076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" name="TextBox 2"/>
                <p:cNvSpPr txBox="1"/>
                <p:nvPr/>
              </p:nvSpPr>
              <p:spPr>
                <a:xfrm>
                  <a:off x="2319784" y="3993556"/>
                  <a:ext cx="189924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⃗"/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𝑛</m:t>
                            </m:r>
                          </m:e>
                        </m:acc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3" name="TextBox 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319784" y="3993556"/>
                  <a:ext cx="189924" cy="276999"/>
                </a:xfrm>
                <a:prstGeom prst="rect">
                  <a:avLst/>
                </a:prstGeom>
                <a:blipFill rotWithShape="0">
                  <a:blip r:embed="rId5"/>
                  <a:stretch>
                    <a:fillRect l="-19355" r="-16129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grpSp>
          <p:nvGrpSpPr>
            <p:cNvPr id="22" name="Group 21"/>
            <p:cNvGrpSpPr/>
            <p:nvPr/>
          </p:nvGrpSpPr>
          <p:grpSpPr>
            <a:xfrm>
              <a:off x="1612420" y="4132056"/>
              <a:ext cx="1078777" cy="1832576"/>
              <a:chOff x="1612420" y="4132056"/>
              <a:chExt cx="1078777" cy="1832576"/>
            </a:xfrm>
          </p:grpSpPr>
          <p:grpSp>
            <p:nvGrpSpPr>
              <p:cNvPr id="23" name="Group 22"/>
              <p:cNvGrpSpPr>
                <a:grpSpLocks/>
              </p:cNvGrpSpPr>
              <p:nvPr/>
            </p:nvGrpSpPr>
            <p:grpSpPr bwMode="auto">
              <a:xfrm>
                <a:off x="1612420" y="4132056"/>
                <a:ext cx="795945" cy="1188159"/>
                <a:chOff x="1409700" y="3303151"/>
                <a:chExt cx="1028700" cy="1675057"/>
              </a:xfrm>
            </p:grpSpPr>
            <p:sp>
              <p:nvSpPr>
                <p:cNvPr id="25" name="Rectangle 24"/>
                <p:cNvSpPr/>
                <p:nvPr/>
              </p:nvSpPr>
              <p:spPr>
                <a:xfrm>
                  <a:off x="1981200" y="3961834"/>
                  <a:ext cx="457200" cy="457369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/>
                </a:p>
              </p:txBody>
            </p:sp>
            <p:cxnSp>
              <p:nvCxnSpPr>
                <p:cNvPr id="26" name="Straight Arrow Connector 25"/>
                <p:cNvCxnSpPr/>
                <p:nvPr/>
              </p:nvCxnSpPr>
              <p:spPr>
                <a:xfrm flipV="1">
                  <a:off x="2209801" y="3303151"/>
                  <a:ext cx="0" cy="913149"/>
                </a:xfrm>
                <a:prstGeom prst="straightConnector1">
                  <a:avLst/>
                </a:prstGeom>
                <a:ln w="25400">
                  <a:solidFill>
                    <a:srgbClr val="FF0066"/>
                  </a:solidFill>
                  <a:tailEnd type="stealth" w="lg" len="lg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" name="Straight Arrow Connector 26"/>
                <p:cNvCxnSpPr/>
                <p:nvPr/>
              </p:nvCxnSpPr>
              <p:spPr>
                <a:xfrm>
                  <a:off x="2209800" y="4215927"/>
                  <a:ext cx="0" cy="762281"/>
                </a:xfrm>
                <a:prstGeom prst="straightConnector1">
                  <a:avLst/>
                </a:prstGeom>
                <a:ln w="25400">
                  <a:solidFill>
                    <a:srgbClr val="FF0066"/>
                  </a:solidFill>
                  <a:tailEnd type="stealth" w="lg" len="lg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" name="Straight Arrow Connector 27"/>
                <p:cNvCxnSpPr/>
                <p:nvPr/>
              </p:nvCxnSpPr>
              <p:spPr>
                <a:xfrm flipH="1">
                  <a:off x="1409700" y="4215927"/>
                  <a:ext cx="800100" cy="0"/>
                </a:xfrm>
                <a:prstGeom prst="straightConnector1">
                  <a:avLst/>
                </a:prstGeom>
                <a:ln w="25400">
                  <a:solidFill>
                    <a:srgbClr val="FF0066"/>
                  </a:solidFill>
                  <a:tailEnd type="stealth" w="lg" len="lg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4" name="TextBox 23"/>
                  <p:cNvSpPr txBox="1"/>
                  <p:nvPr/>
                </p:nvSpPr>
                <p:spPr>
                  <a:xfrm>
                    <a:off x="1771778" y="5410634"/>
                    <a:ext cx="919419" cy="553998"/>
                  </a:xfrm>
                  <a:prstGeom prst="rect">
                    <a:avLst/>
                  </a:prstGeom>
                  <a:no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acc>
                            <m:accPr>
                              <m:chr m:val="⃗"/>
                              <m:ctrlPr>
                                <a:rPr lang="en-US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𝑤</m:t>
                              </m:r>
                            </m:e>
                          </m:acc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=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  <m:acc>
                            <m:accPr>
                              <m:chr m:val="⃗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𝑔</m:t>
                              </m:r>
                            </m:e>
                          </m:acc>
                        </m:oMath>
                      </m:oMathPara>
                    </a14:m>
                    <a:endParaRPr lang="en-US" dirty="0"/>
                  </a:p>
                  <a:p>
                    <a:endParaRPr lang="en-US" dirty="0"/>
                  </a:p>
                </p:txBody>
              </p:sp>
            </mc:Choice>
            <mc:Fallback xmlns="">
              <p:sp>
                <p:nvSpPr>
                  <p:cNvPr id="24" name="TextBox 23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1771778" y="5410634"/>
                    <a:ext cx="919419" cy="553998"/>
                  </a:xfrm>
                  <a:prstGeom prst="rect">
                    <a:avLst/>
                  </a:prstGeom>
                  <a:blipFill rotWithShape="0">
                    <a:blip r:embed="rId6"/>
                    <a:stretch>
                      <a:fillRect l="-662" t="-24176" r="-35762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9" name="Rectangle 28"/>
                <p:cNvSpPr/>
                <p:nvPr/>
              </p:nvSpPr>
              <p:spPr>
                <a:xfrm>
                  <a:off x="922443" y="4756220"/>
                  <a:ext cx="1132168" cy="410946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algn="ctr"/>
                  <a14:m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en-US" altLang="en-US" i="1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sSub>
                            <m:sSubPr>
                              <m:ctrlPr>
                                <a:rPr lang="en-US" alt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en-US" i="1"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</m:e>
                            <m:sub>
                              <m:r>
                                <a:rPr lang="en-US" altLang="en-US" i="1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sub>
                          </m:sSub>
                        </m:e>
                      </m:acc>
                      <m:r>
                        <a:rPr lang="en-US" altLang="en-US" i="1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alt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</m:t>
                          </m:r>
                        </m:e>
                        <m:sub>
                          <m:r>
                            <a:rPr lang="en-US" alt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𝑘</m:t>
                          </m:r>
                        </m:sub>
                      </m:sSub>
                      <m:acc>
                        <m:accPr>
                          <m:chr m:val="⃗"/>
                          <m:ctrlPr>
                            <a:rPr lang="en-US" alt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alt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𝑛</m:t>
                          </m:r>
                        </m:e>
                      </m:acc>
                    </m:oMath>
                  </a14:m>
                  <a:r>
                    <a:rPr lang="en-US" dirty="0">
                      <a:solidFill>
                        <a:srgbClr val="000000"/>
                      </a:solidFill>
                      <a:latin typeface="Times New Roman" panose="02020603050405020304" pitchFamily="18" charset="0"/>
                    </a:rPr>
                    <a:t> </a:t>
                  </a:r>
                  <a:endParaRPr lang="en-US" dirty="0"/>
                </a:p>
              </p:txBody>
            </p:sp>
          </mc:Choice>
          <mc:Fallback xmlns="">
            <p:sp>
              <p:nvSpPr>
                <p:cNvPr id="29" name="Rectangle 28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22443" y="4756220"/>
                  <a:ext cx="1132168" cy="410946"/>
                </a:xfrm>
                <a:prstGeom prst="rect">
                  <a:avLst/>
                </a:prstGeom>
                <a:blipFill rotWithShape="0">
                  <a:blip r:embed="rId7"/>
                  <a:stretch>
                    <a:fillRect l="-1622" b="-1194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39" name="Rectangle 38"/>
          <p:cNvSpPr/>
          <p:nvPr/>
        </p:nvSpPr>
        <p:spPr>
          <a:xfrm>
            <a:off x="898520" y="3811251"/>
            <a:ext cx="337143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i="0" dirty="0">
                <a:solidFill>
                  <a:schemeClr val="accent5">
                    <a:lumMod val="7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Step 1 : Draw a free body diagram</a:t>
            </a:r>
          </a:p>
        </p:txBody>
      </p:sp>
      <p:sp>
        <p:nvSpPr>
          <p:cNvPr id="42" name="Rectangle 41"/>
          <p:cNvSpPr/>
          <p:nvPr/>
        </p:nvSpPr>
        <p:spPr>
          <a:xfrm>
            <a:off x="11011763" y="6302494"/>
            <a:ext cx="97975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err="1">
                <a:solidFill>
                  <a:srgbClr val="25252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Contd</a:t>
            </a:r>
            <a:r>
              <a:rPr lang="en-US" dirty="0">
                <a:solidFill>
                  <a:srgbClr val="25252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2CE4B-A817-4CA6-90C6-F10130A1DBD0}" type="slidenum">
              <a:rPr lang="en-US" smtClean="0"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39871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  <p:extLst mod="1"/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716280" y="1361778"/>
            <a:ext cx="1068628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bobsled of mass 180 kg is traveling at 50 mph (~25 m/s) along an icy track. The coefficient of kinetic friction between the sled runners and the ice is 0.05.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How far does it travel before coming to a stop? </a:t>
            </a:r>
          </a:p>
          <a:p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716280" y="489983"/>
            <a:ext cx="276550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sz="2700" dirty="0">
                <a:latin typeface="Arial" panose="020B0604020202020204" pitchFamily="34" charset="0"/>
                <a:cs typeface="Arial" panose="020B0604020202020204" pitchFamily="34" charset="0"/>
              </a:rPr>
              <a:t>Problem-solving</a:t>
            </a:r>
            <a:endParaRPr lang="en-US" sz="27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716280" y="2834640"/>
            <a:ext cx="3710559" cy="847067"/>
            <a:chOff x="276225" y="1446332"/>
            <a:chExt cx="4181475" cy="1101519"/>
          </a:xfrm>
        </p:grpSpPr>
        <p:sp>
          <p:nvSpPr>
            <p:cNvPr id="6" name="Rectangle 5"/>
            <p:cNvSpPr/>
            <p:nvPr/>
          </p:nvSpPr>
          <p:spPr bwMode="auto">
            <a:xfrm>
              <a:off x="304800" y="1498600"/>
              <a:ext cx="4152900" cy="947738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7" name="TextBox 5"/>
            <p:cNvSpPr txBox="1">
              <a:spLocks noChangeArrowheads="1"/>
            </p:cNvSpPr>
            <p:nvPr/>
          </p:nvSpPr>
          <p:spPr bwMode="auto">
            <a:xfrm>
              <a:off x="2361784" y="1446332"/>
              <a:ext cx="1295486" cy="3694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800" dirty="0"/>
                <a:t>v=25 m/s</a:t>
              </a:r>
            </a:p>
          </p:txBody>
        </p:sp>
        <p:pic>
          <p:nvPicPr>
            <p:cNvPr id="8" name="Picture 8" descr="C:\Users\jxh22\AppData\Local\Microsoft\Windows\Temporary Internet Files\Content.IE5\STMFSID7\MC900333084[1].wmf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20575653">
              <a:off x="276225" y="1569118"/>
              <a:ext cx="1829836" cy="9787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9" name="Straight Arrow Connector 8"/>
            <p:cNvCxnSpPr/>
            <p:nvPr/>
          </p:nvCxnSpPr>
          <p:spPr bwMode="auto">
            <a:xfrm>
              <a:off x="2475815" y="1919288"/>
              <a:ext cx="1133494" cy="0"/>
            </a:xfrm>
            <a:prstGeom prst="straightConnector1">
              <a:avLst/>
            </a:prstGeom>
            <a:ln w="25400">
              <a:solidFill>
                <a:srgbClr val="FF0000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2" name="Group 31"/>
          <p:cNvGrpSpPr/>
          <p:nvPr/>
        </p:nvGrpSpPr>
        <p:grpSpPr>
          <a:xfrm>
            <a:off x="1528160" y="4233328"/>
            <a:ext cx="1768754" cy="1971076"/>
            <a:chOff x="922443" y="3993556"/>
            <a:chExt cx="1768754" cy="1971076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" name="TextBox 2"/>
                <p:cNvSpPr txBox="1"/>
                <p:nvPr/>
              </p:nvSpPr>
              <p:spPr>
                <a:xfrm>
                  <a:off x="2319784" y="3993556"/>
                  <a:ext cx="189924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⃗"/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𝑛</m:t>
                            </m:r>
                          </m:e>
                        </m:acc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3" name="TextBox 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319784" y="3993556"/>
                  <a:ext cx="189924" cy="276999"/>
                </a:xfrm>
                <a:prstGeom prst="rect">
                  <a:avLst/>
                </a:prstGeom>
                <a:blipFill rotWithShape="0">
                  <a:blip r:embed="rId5"/>
                  <a:stretch>
                    <a:fillRect l="-19355" r="-16129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grpSp>
          <p:nvGrpSpPr>
            <p:cNvPr id="22" name="Group 21"/>
            <p:cNvGrpSpPr/>
            <p:nvPr/>
          </p:nvGrpSpPr>
          <p:grpSpPr>
            <a:xfrm>
              <a:off x="1612420" y="4132056"/>
              <a:ext cx="1078777" cy="1832576"/>
              <a:chOff x="1612420" y="4132056"/>
              <a:chExt cx="1078777" cy="1832576"/>
            </a:xfrm>
          </p:grpSpPr>
          <p:grpSp>
            <p:nvGrpSpPr>
              <p:cNvPr id="23" name="Group 22"/>
              <p:cNvGrpSpPr>
                <a:grpSpLocks/>
              </p:cNvGrpSpPr>
              <p:nvPr/>
            </p:nvGrpSpPr>
            <p:grpSpPr bwMode="auto">
              <a:xfrm>
                <a:off x="1612420" y="4132056"/>
                <a:ext cx="795945" cy="1188159"/>
                <a:chOff x="1409700" y="3303151"/>
                <a:chExt cx="1028700" cy="1675057"/>
              </a:xfrm>
            </p:grpSpPr>
            <p:sp>
              <p:nvSpPr>
                <p:cNvPr id="25" name="Rectangle 24"/>
                <p:cNvSpPr/>
                <p:nvPr/>
              </p:nvSpPr>
              <p:spPr>
                <a:xfrm>
                  <a:off x="1981200" y="3961834"/>
                  <a:ext cx="457200" cy="457369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/>
                </a:p>
              </p:txBody>
            </p:sp>
            <p:cxnSp>
              <p:nvCxnSpPr>
                <p:cNvPr id="26" name="Straight Arrow Connector 25"/>
                <p:cNvCxnSpPr/>
                <p:nvPr/>
              </p:nvCxnSpPr>
              <p:spPr>
                <a:xfrm flipV="1">
                  <a:off x="2209801" y="3303151"/>
                  <a:ext cx="0" cy="913149"/>
                </a:xfrm>
                <a:prstGeom prst="straightConnector1">
                  <a:avLst/>
                </a:prstGeom>
                <a:ln w="25400">
                  <a:solidFill>
                    <a:srgbClr val="FF0066"/>
                  </a:solidFill>
                  <a:tailEnd type="stealth" w="lg" len="lg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" name="Straight Arrow Connector 26"/>
                <p:cNvCxnSpPr/>
                <p:nvPr/>
              </p:nvCxnSpPr>
              <p:spPr>
                <a:xfrm>
                  <a:off x="2209800" y="4215927"/>
                  <a:ext cx="0" cy="762281"/>
                </a:xfrm>
                <a:prstGeom prst="straightConnector1">
                  <a:avLst/>
                </a:prstGeom>
                <a:ln w="25400">
                  <a:solidFill>
                    <a:srgbClr val="FF0066"/>
                  </a:solidFill>
                  <a:tailEnd type="stealth" w="lg" len="lg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" name="Straight Arrow Connector 27"/>
                <p:cNvCxnSpPr/>
                <p:nvPr/>
              </p:nvCxnSpPr>
              <p:spPr>
                <a:xfrm flipH="1">
                  <a:off x="1409700" y="4215927"/>
                  <a:ext cx="800100" cy="0"/>
                </a:xfrm>
                <a:prstGeom prst="straightConnector1">
                  <a:avLst/>
                </a:prstGeom>
                <a:ln w="25400">
                  <a:solidFill>
                    <a:srgbClr val="FF0066"/>
                  </a:solidFill>
                  <a:tailEnd type="stealth" w="lg" len="lg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4" name="TextBox 23"/>
                  <p:cNvSpPr txBox="1"/>
                  <p:nvPr/>
                </p:nvSpPr>
                <p:spPr>
                  <a:xfrm>
                    <a:off x="1771778" y="5410634"/>
                    <a:ext cx="919419" cy="553998"/>
                  </a:xfrm>
                  <a:prstGeom prst="rect">
                    <a:avLst/>
                  </a:prstGeom>
                  <a:no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acc>
                            <m:accPr>
                              <m:chr m:val="⃗"/>
                              <m:ctrlPr>
                                <a:rPr lang="en-US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𝑤</m:t>
                              </m:r>
                            </m:e>
                          </m:acc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=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  <m:acc>
                            <m:accPr>
                              <m:chr m:val="⃗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𝑔</m:t>
                              </m:r>
                            </m:e>
                          </m:acc>
                        </m:oMath>
                      </m:oMathPara>
                    </a14:m>
                    <a:endParaRPr lang="en-US" dirty="0"/>
                  </a:p>
                  <a:p>
                    <a:endParaRPr lang="en-US" dirty="0"/>
                  </a:p>
                </p:txBody>
              </p:sp>
            </mc:Choice>
            <mc:Fallback xmlns="">
              <p:sp>
                <p:nvSpPr>
                  <p:cNvPr id="24" name="TextBox 23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1771778" y="5410634"/>
                    <a:ext cx="919419" cy="553998"/>
                  </a:xfrm>
                  <a:prstGeom prst="rect">
                    <a:avLst/>
                  </a:prstGeom>
                  <a:blipFill rotWithShape="0">
                    <a:blip r:embed="rId6"/>
                    <a:stretch>
                      <a:fillRect l="-662" t="-24176" r="-35762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9" name="Rectangle 28"/>
                <p:cNvSpPr/>
                <p:nvPr/>
              </p:nvSpPr>
              <p:spPr>
                <a:xfrm>
                  <a:off x="922443" y="4756220"/>
                  <a:ext cx="1132168" cy="410946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algn="ctr"/>
                  <a14:m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en-US" altLang="en-US" i="1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sSub>
                            <m:sSubPr>
                              <m:ctrlPr>
                                <a:rPr lang="en-US" alt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en-US" i="1"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</m:e>
                            <m:sub>
                              <m:r>
                                <a:rPr lang="en-US" altLang="en-US" i="1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sub>
                          </m:sSub>
                        </m:e>
                      </m:acc>
                      <m:r>
                        <a:rPr lang="en-US" altLang="en-US" i="1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alt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</m:t>
                          </m:r>
                        </m:e>
                        <m:sub>
                          <m:r>
                            <a:rPr lang="en-US" alt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𝑘</m:t>
                          </m:r>
                        </m:sub>
                      </m:sSub>
                      <m:acc>
                        <m:accPr>
                          <m:chr m:val="⃗"/>
                          <m:ctrlPr>
                            <a:rPr lang="en-US" alt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alt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𝑛</m:t>
                          </m:r>
                        </m:e>
                      </m:acc>
                    </m:oMath>
                  </a14:m>
                  <a:r>
                    <a:rPr lang="en-US" dirty="0">
                      <a:solidFill>
                        <a:srgbClr val="000000"/>
                      </a:solidFill>
                      <a:latin typeface="Times New Roman" panose="02020603050405020304" pitchFamily="18" charset="0"/>
                    </a:rPr>
                    <a:t> </a:t>
                  </a:r>
                  <a:endParaRPr lang="en-US" dirty="0"/>
                </a:p>
              </p:txBody>
            </p:sp>
          </mc:Choice>
          <mc:Fallback xmlns="">
            <p:sp>
              <p:nvSpPr>
                <p:cNvPr id="29" name="Rectangle 28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22443" y="4756220"/>
                  <a:ext cx="1132168" cy="410946"/>
                </a:xfrm>
                <a:prstGeom prst="rect">
                  <a:avLst/>
                </a:prstGeom>
                <a:blipFill rotWithShape="0">
                  <a:blip r:embed="rId7"/>
                  <a:stretch>
                    <a:fillRect l="-1622" b="-1194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34" name="Group 33"/>
          <p:cNvGrpSpPr/>
          <p:nvPr/>
        </p:nvGrpSpPr>
        <p:grpSpPr>
          <a:xfrm>
            <a:off x="5879646" y="2829212"/>
            <a:ext cx="2253950" cy="843567"/>
            <a:chOff x="5710317" y="2775229"/>
            <a:chExt cx="2253950" cy="843567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0" name="Rectangle 29"/>
                <p:cNvSpPr/>
                <p:nvPr/>
              </p:nvSpPr>
              <p:spPr>
                <a:xfrm>
                  <a:off x="5710317" y="3227535"/>
                  <a:ext cx="1679049" cy="391261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alt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en-US" i="1">
                                <a:latin typeface="Cambria Math" panose="02040503050406030204" pitchFamily="18" charset="0"/>
                              </a:rPr>
                              <m:t>𝐹</m:t>
                            </m:r>
                          </m:e>
                          <m:sub>
                            <m:r>
                              <a:rPr lang="en-US" altLang="en-US" i="1">
                                <a:latin typeface="Cambria Math" panose="02040503050406030204" pitchFamily="18" charset="0"/>
                              </a:rPr>
                              <m:t>𝑛𝑒𝑡</m:t>
                            </m:r>
                            <m:r>
                              <a:rPr lang="en-US" altLang="en-US" i="1"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en-US" altLang="en-US" i="1">
                                <a:latin typeface="Cambria Math" panose="02040503050406030204" pitchFamily="18" charset="0"/>
                              </a:rPr>
                              <m:t>𝑦</m:t>
                            </m:r>
                          </m:sub>
                        </m:sSub>
                        <m:r>
                          <a:rPr lang="en-US" i="1"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𝑛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𝑤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30" name="Rectangle 29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710317" y="3227535"/>
                  <a:ext cx="1679049" cy="391261"/>
                </a:xfrm>
                <a:prstGeom prst="rect">
                  <a:avLst/>
                </a:prstGeom>
                <a:blipFill>
                  <a:blip r:embed="rId8"/>
                  <a:stretch>
                    <a:fillRect b="-4688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1" name="Rectangle 30"/>
                <p:cNvSpPr/>
                <p:nvPr/>
              </p:nvSpPr>
              <p:spPr>
                <a:xfrm>
                  <a:off x="5710317" y="2775229"/>
                  <a:ext cx="2253950" cy="658514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altLang="en-US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en-US" i="1">
                                <a:latin typeface="Cambria Math" panose="02040503050406030204" pitchFamily="18" charset="0"/>
                              </a:rPr>
                              <m:t>𝐹</m:t>
                            </m:r>
                          </m:e>
                          <m:sub>
                            <m:r>
                              <a:rPr lang="en-US" altLang="en-US" i="1">
                                <a:latin typeface="Cambria Math" panose="02040503050406030204" pitchFamily="18" charset="0"/>
                              </a:rPr>
                              <m:t>𝑛𝑒𝑡</m:t>
                            </m:r>
                            <m:r>
                              <a:rPr lang="en-US" altLang="en-US" i="1"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en-US" altLang="en-US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</m:sub>
                        </m:sSub>
                        <m:r>
                          <a:rPr lang="en-US" i="1">
                            <a:latin typeface="Cambria Math" panose="02040503050406030204" pitchFamily="18" charset="0"/>
                          </a:rPr>
                          <m:t>=</m:t>
                        </m:r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𝑓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𝑘</m:t>
                            </m:r>
                          </m:sub>
                        </m:sSub>
                        <m:r>
                          <a:rPr lang="en-US" altLang="en-US" i="1"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en-US" altLang="en-US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sSub>
                          <m:sSubPr>
                            <m:ctrlPr>
                              <a:rPr lang="en-US" alt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en-US" i="1">
                                <a:latin typeface="Cambria Math" panose="02040503050406030204" pitchFamily="18" charset="0"/>
                              </a:rPr>
                              <m:t>𝜇</m:t>
                            </m:r>
                          </m:e>
                          <m:sub>
                            <m:r>
                              <a:rPr lang="en-US" altLang="en-US" i="1">
                                <a:latin typeface="Cambria Math" panose="02040503050406030204" pitchFamily="18" charset="0"/>
                              </a:rPr>
                              <m:t>𝑘</m:t>
                            </m:r>
                          </m:sub>
                        </m:sSub>
                        <m:r>
                          <a:rPr lang="en-US" altLang="en-US" i="1">
                            <a:latin typeface="Cambria Math" panose="02040503050406030204" pitchFamily="18" charset="0"/>
                          </a:rPr>
                          <m:t>𝑛</m:t>
                        </m:r>
                      </m:oMath>
                    </m:oMathPara>
                  </a14:m>
                  <a:endParaRPr lang="en-US" dirty="0"/>
                </a:p>
                <a:p>
                  <a:endParaRPr lang="en-US" dirty="0"/>
                </a:p>
              </p:txBody>
            </p:sp>
          </mc:Choice>
          <mc:Fallback xmlns="">
            <p:sp>
              <p:nvSpPr>
                <p:cNvPr id="31" name="Rectangle 30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710317" y="2775229"/>
                  <a:ext cx="2253950" cy="658514"/>
                </a:xfrm>
                <a:prstGeom prst="rect">
                  <a:avLst/>
                </a:prstGeom>
                <a:blipFill>
                  <a:blip r:embed="rId9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39" name="Rectangle 38"/>
          <p:cNvSpPr/>
          <p:nvPr/>
        </p:nvSpPr>
        <p:spPr>
          <a:xfrm>
            <a:off x="898520" y="3811251"/>
            <a:ext cx="337143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i="0" dirty="0">
                <a:solidFill>
                  <a:schemeClr val="accent5">
                    <a:lumMod val="7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Step 1 : Draw a free body diagram</a:t>
            </a:r>
          </a:p>
        </p:txBody>
      </p:sp>
      <p:sp>
        <p:nvSpPr>
          <p:cNvPr id="40" name="Rectangle 39"/>
          <p:cNvSpPr/>
          <p:nvPr/>
        </p:nvSpPr>
        <p:spPr>
          <a:xfrm>
            <a:off x="4977211" y="2522626"/>
            <a:ext cx="365997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i="0" dirty="0">
                <a:solidFill>
                  <a:schemeClr val="accent5">
                    <a:lumMod val="7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Step 2 : Find the vector sum of forces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2CE4B-A817-4CA6-90C6-F10130A1DBD0}" type="slidenum">
              <a:rPr lang="en-US" smtClean="0"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442687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  <p:extLst mod="1"/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716280" y="1361778"/>
            <a:ext cx="1068628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bobsled of mass 180 kg is traveling at 50 mph (~25 m/s) along an icy track. The coefficient of kinetic friction between the sled runners and the ice is 0.05.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How far does it travel before coming to a stop? </a:t>
            </a:r>
          </a:p>
          <a:p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716280" y="489983"/>
            <a:ext cx="276550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sz="2700" dirty="0">
                <a:latin typeface="Arial" panose="020B0604020202020204" pitchFamily="34" charset="0"/>
                <a:cs typeface="Arial" panose="020B0604020202020204" pitchFamily="34" charset="0"/>
              </a:rPr>
              <a:t>Problem-solving</a:t>
            </a:r>
            <a:endParaRPr lang="en-US" sz="27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716280" y="2834640"/>
            <a:ext cx="3710559" cy="847067"/>
            <a:chOff x="276225" y="1446332"/>
            <a:chExt cx="4181475" cy="1101519"/>
          </a:xfrm>
        </p:grpSpPr>
        <p:sp>
          <p:nvSpPr>
            <p:cNvPr id="6" name="Rectangle 5"/>
            <p:cNvSpPr/>
            <p:nvPr/>
          </p:nvSpPr>
          <p:spPr bwMode="auto">
            <a:xfrm>
              <a:off x="304800" y="1498600"/>
              <a:ext cx="4152900" cy="947738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7" name="TextBox 5"/>
            <p:cNvSpPr txBox="1">
              <a:spLocks noChangeArrowheads="1"/>
            </p:cNvSpPr>
            <p:nvPr/>
          </p:nvSpPr>
          <p:spPr bwMode="auto">
            <a:xfrm>
              <a:off x="2361784" y="1446332"/>
              <a:ext cx="1295486" cy="3694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800" dirty="0"/>
                <a:t>v=25 m/s</a:t>
              </a:r>
            </a:p>
          </p:txBody>
        </p:sp>
        <p:pic>
          <p:nvPicPr>
            <p:cNvPr id="8" name="Picture 8" descr="C:\Users\jxh22\AppData\Local\Microsoft\Windows\Temporary Internet Files\Content.IE5\STMFSID7\MC900333084[1].wmf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20575653">
              <a:off x="276225" y="1569118"/>
              <a:ext cx="1829836" cy="9787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9" name="Straight Arrow Connector 8"/>
            <p:cNvCxnSpPr/>
            <p:nvPr/>
          </p:nvCxnSpPr>
          <p:spPr bwMode="auto">
            <a:xfrm>
              <a:off x="2475815" y="1919288"/>
              <a:ext cx="1133494" cy="0"/>
            </a:xfrm>
            <a:prstGeom prst="straightConnector1">
              <a:avLst/>
            </a:prstGeom>
            <a:ln w="25400">
              <a:solidFill>
                <a:srgbClr val="FF0000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2" name="Group 31"/>
          <p:cNvGrpSpPr/>
          <p:nvPr/>
        </p:nvGrpSpPr>
        <p:grpSpPr>
          <a:xfrm>
            <a:off x="1528160" y="4233328"/>
            <a:ext cx="1768754" cy="1971076"/>
            <a:chOff x="922443" y="3993556"/>
            <a:chExt cx="1768754" cy="1971076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" name="TextBox 2"/>
                <p:cNvSpPr txBox="1"/>
                <p:nvPr/>
              </p:nvSpPr>
              <p:spPr>
                <a:xfrm>
                  <a:off x="2319784" y="3993556"/>
                  <a:ext cx="189924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⃗"/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𝑛</m:t>
                            </m:r>
                          </m:e>
                        </m:acc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3" name="TextBox 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319784" y="3993556"/>
                  <a:ext cx="189924" cy="276999"/>
                </a:xfrm>
                <a:prstGeom prst="rect">
                  <a:avLst/>
                </a:prstGeom>
                <a:blipFill rotWithShape="0">
                  <a:blip r:embed="rId5"/>
                  <a:stretch>
                    <a:fillRect l="-19355" r="-16129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grpSp>
          <p:nvGrpSpPr>
            <p:cNvPr id="22" name="Group 21"/>
            <p:cNvGrpSpPr/>
            <p:nvPr/>
          </p:nvGrpSpPr>
          <p:grpSpPr>
            <a:xfrm>
              <a:off x="1612420" y="4132056"/>
              <a:ext cx="1078777" cy="1832576"/>
              <a:chOff x="1612420" y="4132056"/>
              <a:chExt cx="1078777" cy="1832576"/>
            </a:xfrm>
          </p:grpSpPr>
          <p:grpSp>
            <p:nvGrpSpPr>
              <p:cNvPr id="23" name="Group 22"/>
              <p:cNvGrpSpPr>
                <a:grpSpLocks/>
              </p:cNvGrpSpPr>
              <p:nvPr/>
            </p:nvGrpSpPr>
            <p:grpSpPr bwMode="auto">
              <a:xfrm>
                <a:off x="1612420" y="4132056"/>
                <a:ext cx="795945" cy="1188159"/>
                <a:chOff x="1409700" y="3303151"/>
                <a:chExt cx="1028700" cy="1675057"/>
              </a:xfrm>
            </p:grpSpPr>
            <p:sp>
              <p:nvSpPr>
                <p:cNvPr id="25" name="Rectangle 24"/>
                <p:cNvSpPr/>
                <p:nvPr/>
              </p:nvSpPr>
              <p:spPr>
                <a:xfrm>
                  <a:off x="1981200" y="3961834"/>
                  <a:ext cx="457200" cy="457369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/>
                </a:p>
              </p:txBody>
            </p:sp>
            <p:cxnSp>
              <p:nvCxnSpPr>
                <p:cNvPr id="26" name="Straight Arrow Connector 25"/>
                <p:cNvCxnSpPr/>
                <p:nvPr/>
              </p:nvCxnSpPr>
              <p:spPr>
                <a:xfrm flipV="1">
                  <a:off x="2209801" y="3303151"/>
                  <a:ext cx="0" cy="913149"/>
                </a:xfrm>
                <a:prstGeom prst="straightConnector1">
                  <a:avLst/>
                </a:prstGeom>
                <a:ln w="25400">
                  <a:solidFill>
                    <a:srgbClr val="FF0066"/>
                  </a:solidFill>
                  <a:tailEnd type="stealth" w="lg" len="lg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" name="Straight Arrow Connector 26"/>
                <p:cNvCxnSpPr/>
                <p:nvPr/>
              </p:nvCxnSpPr>
              <p:spPr>
                <a:xfrm>
                  <a:off x="2209800" y="4215927"/>
                  <a:ext cx="0" cy="762281"/>
                </a:xfrm>
                <a:prstGeom prst="straightConnector1">
                  <a:avLst/>
                </a:prstGeom>
                <a:ln w="25400">
                  <a:solidFill>
                    <a:srgbClr val="FF0066"/>
                  </a:solidFill>
                  <a:tailEnd type="stealth" w="lg" len="lg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" name="Straight Arrow Connector 27"/>
                <p:cNvCxnSpPr/>
                <p:nvPr/>
              </p:nvCxnSpPr>
              <p:spPr>
                <a:xfrm flipH="1">
                  <a:off x="1409700" y="4215927"/>
                  <a:ext cx="800100" cy="0"/>
                </a:xfrm>
                <a:prstGeom prst="straightConnector1">
                  <a:avLst/>
                </a:prstGeom>
                <a:ln w="25400">
                  <a:solidFill>
                    <a:srgbClr val="FF0066"/>
                  </a:solidFill>
                  <a:tailEnd type="stealth" w="lg" len="lg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4" name="TextBox 23"/>
                  <p:cNvSpPr txBox="1"/>
                  <p:nvPr/>
                </p:nvSpPr>
                <p:spPr>
                  <a:xfrm>
                    <a:off x="1771778" y="5410634"/>
                    <a:ext cx="919419" cy="553998"/>
                  </a:xfrm>
                  <a:prstGeom prst="rect">
                    <a:avLst/>
                  </a:prstGeom>
                  <a:no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acc>
                            <m:accPr>
                              <m:chr m:val="⃗"/>
                              <m:ctrlPr>
                                <a:rPr lang="en-US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𝑤</m:t>
                              </m:r>
                            </m:e>
                          </m:acc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=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  <m:acc>
                            <m:accPr>
                              <m:chr m:val="⃗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𝑔</m:t>
                              </m:r>
                            </m:e>
                          </m:acc>
                        </m:oMath>
                      </m:oMathPara>
                    </a14:m>
                    <a:endParaRPr lang="en-US" dirty="0"/>
                  </a:p>
                  <a:p>
                    <a:endParaRPr lang="en-US" dirty="0"/>
                  </a:p>
                </p:txBody>
              </p:sp>
            </mc:Choice>
            <mc:Fallback xmlns="">
              <p:sp>
                <p:nvSpPr>
                  <p:cNvPr id="24" name="TextBox 23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1771778" y="5410634"/>
                    <a:ext cx="919419" cy="553998"/>
                  </a:xfrm>
                  <a:prstGeom prst="rect">
                    <a:avLst/>
                  </a:prstGeom>
                  <a:blipFill rotWithShape="0">
                    <a:blip r:embed="rId6"/>
                    <a:stretch>
                      <a:fillRect l="-662" t="-24176" r="-35762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9" name="Rectangle 28"/>
                <p:cNvSpPr/>
                <p:nvPr/>
              </p:nvSpPr>
              <p:spPr>
                <a:xfrm>
                  <a:off x="922443" y="4756220"/>
                  <a:ext cx="1132168" cy="410946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algn="ctr"/>
                  <a14:m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en-US" altLang="en-US" i="1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sSub>
                            <m:sSubPr>
                              <m:ctrlPr>
                                <a:rPr lang="en-US" alt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en-US" i="1"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</m:e>
                            <m:sub>
                              <m:r>
                                <a:rPr lang="en-US" altLang="en-US" i="1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sub>
                          </m:sSub>
                        </m:e>
                      </m:acc>
                      <m:r>
                        <a:rPr lang="en-US" altLang="en-US" i="1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alt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</m:t>
                          </m:r>
                        </m:e>
                        <m:sub>
                          <m:r>
                            <a:rPr lang="en-US" alt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𝑘</m:t>
                          </m:r>
                        </m:sub>
                      </m:sSub>
                      <m:acc>
                        <m:accPr>
                          <m:chr m:val="⃗"/>
                          <m:ctrlPr>
                            <a:rPr lang="en-US" alt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alt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𝑛</m:t>
                          </m:r>
                        </m:e>
                      </m:acc>
                    </m:oMath>
                  </a14:m>
                  <a:r>
                    <a:rPr lang="en-US" dirty="0">
                      <a:solidFill>
                        <a:srgbClr val="000000"/>
                      </a:solidFill>
                      <a:latin typeface="Times New Roman" panose="02020603050405020304" pitchFamily="18" charset="0"/>
                    </a:rPr>
                    <a:t> </a:t>
                  </a:r>
                  <a:endParaRPr lang="en-US" dirty="0"/>
                </a:p>
              </p:txBody>
            </p:sp>
          </mc:Choice>
          <mc:Fallback xmlns="">
            <p:sp>
              <p:nvSpPr>
                <p:cNvPr id="29" name="Rectangle 28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22443" y="4756220"/>
                  <a:ext cx="1132168" cy="410946"/>
                </a:xfrm>
                <a:prstGeom prst="rect">
                  <a:avLst/>
                </a:prstGeom>
                <a:blipFill rotWithShape="0">
                  <a:blip r:embed="rId7"/>
                  <a:stretch>
                    <a:fillRect l="-1622" b="-1194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34" name="Group 33"/>
          <p:cNvGrpSpPr/>
          <p:nvPr/>
        </p:nvGrpSpPr>
        <p:grpSpPr>
          <a:xfrm>
            <a:off x="5879646" y="2829212"/>
            <a:ext cx="2253950" cy="1120566"/>
            <a:chOff x="5710317" y="2775229"/>
            <a:chExt cx="2253950" cy="1120566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0" name="Rectangle 29"/>
                <p:cNvSpPr/>
                <p:nvPr/>
              </p:nvSpPr>
              <p:spPr>
                <a:xfrm>
                  <a:off x="5710317" y="3227535"/>
                  <a:ext cx="1726114" cy="668260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alt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en-US" i="1">
                                <a:latin typeface="Cambria Math" panose="02040503050406030204" pitchFamily="18" charset="0"/>
                              </a:rPr>
                              <m:t>𝐹</m:t>
                            </m:r>
                          </m:e>
                          <m:sub>
                            <m:r>
                              <a:rPr lang="en-US" altLang="en-US" i="1">
                                <a:latin typeface="Cambria Math" panose="02040503050406030204" pitchFamily="18" charset="0"/>
                              </a:rPr>
                              <m:t>𝑛𝑒𝑡</m:t>
                            </m:r>
                            <m:r>
                              <a:rPr lang="en-US" altLang="en-US" i="1"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en-US" altLang="en-US" i="1">
                                <a:latin typeface="Cambria Math" panose="02040503050406030204" pitchFamily="18" charset="0"/>
                              </a:rPr>
                              <m:t>𝑦</m:t>
                            </m:r>
                          </m:sub>
                        </m:sSub>
                        <m:r>
                          <a:rPr lang="en-US" i="1"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𝑛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𝑤</m:t>
                        </m:r>
                      </m:oMath>
                    </m:oMathPara>
                  </a14:m>
                  <a:endParaRPr lang="en-US" dirty="0"/>
                </a:p>
                <a:p>
                  <a:endParaRPr lang="en-US" dirty="0"/>
                </a:p>
              </p:txBody>
            </p:sp>
          </mc:Choice>
          <mc:Fallback xmlns="">
            <p:sp>
              <p:nvSpPr>
                <p:cNvPr id="30" name="Rectangle 29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710317" y="3227535"/>
                  <a:ext cx="1726114" cy="668260"/>
                </a:xfrm>
                <a:prstGeom prst="rect">
                  <a:avLst/>
                </a:prstGeom>
                <a:blipFill>
                  <a:blip r:embed="rId8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1" name="Rectangle 30"/>
                <p:cNvSpPr/>
                <p:nvPr/>
              </p:nvSpPr>
              <p:spPr>
                <a:xfrm>
                  <a:off x="5710317" y="2775229"/>
                  <a:ext cx="2253950" cy="658514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altLang="en-US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en-US" i="1">
                                <a:latin typeface="Cambria Math" panose="02040503050406030204" pitchFamily="18" charset="0"/>
                              </a:rPr>
                              <m:t>𝐹</m:t>
                            </m:r>
                          </m:e>
                          <m:sub>
                            <m:r>
                              <a:rPr lang="en-US" altLang="en-US" i="1">
                                <a:latin typeface="Cambria Math" panose="02040503050406030204" pitchFamily="18" charset="0"/>
                              </a:rPr>
                              <m:t>𝑛𝑒𝑡</m:t>
                            </m:r>
                            <m:r>
                              <a:rPr lang="en-US" altLang="en-US" i="1"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en-US" altLang="en-US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</m:sub>
                        </m:sSub>
                        <m:r>
                          <a:rPr lang="en-US" i="1">
                            <a:latin typeface="Cambria Math" panose="02040503050406030204" pitchFamily="18" charset="0"/>
                          </a:rPr>
                          <m:t>=</m:t>
                        </m:r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𝑓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𝑘</m:t>
                            </m:r>
                          </m:sub>
                        </m:sSub>
                        <m:r>
                          <a:rPr lang="en-US" altLang="en-US" i="1"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en-US" altLang="en-US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sSub>
                          <m:sSubPr>
                            <m:ctrlPr>
                              <a:rPr lang="en-US" alt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en-US" i="1">
                                <a:latin typeface="Cambria Math" panose="02040503050406030204" pitchFamily="18" charset="0"/>
                              </a:rPr>
                              <m:t>𝜇</m:t>
                            </m:r>
                          </m:e>
                          <m:sub>
                            <m:r>
                              <a:rPr lang="en-US" altLang="en-US" i="1">
                                <a:latin typeface="Cambria Math" panose="02040503050406030204" pitchFamily="18" charset="0"/>
                              </a:rPr>
                              <m:t>𝑘</m:t>
                            </m:r>
                          </m:sub>
                        </m:sSub>
                        <m:r>
                          <a:rPr lang="en-US" altLang="en-US" i="1">
                            <a:latin typeface="Cambria Math" panose="02040503050406030204" pitchFamily="18" charset="0"/>
                          </a:rPr>
                          <m:t>𝑛</m:t>
                        </m:r>
                      </m:oMath>
                    </m:oMathPara>
                  </a14:m>
                  <a:endParaRPr lang="en-US" dirty="0"/>
                </a:p>
                <a:p>
                  <a:endParaRPr lang="en-US" dirty="0"/>
                </a:p>
              </p:txBody>
            </p:sp>
          </mc:Choice>
          <mc:Fallback xmlns="">
            <p:sp>
              <p:nvSpPr>
                <p:cNvPr id="31" name="Rectangle 30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710317" y="2775229"/>
                  <a:ext cx="2253950" cy="658514"/>
                </a:xfrm>
                <a:prstGeom prst="rect">
                  <a:avLst/>
                </a:prstGeom>
                <a:blipFill>
                  <a:blip r:embed="rId9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39" name="Rectangle 38"/>
          <p:cNvSpPr/>
          <p:nvPr/>
        </p:nvSpPr>
        <p:spPr>
          <a:xfrm>
            <a:off x="898520" y="3811251"/>
            <a:ext cx="337143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i="0" dirty="0">
                <a:solidFill>
                  <a:schemeClr val="accent5">
                    <a:lumMod val="7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Step 1 : Draw a free body diagram</a:t>
            </a:r>
          </a:p>
        </p:txBody>
      </p:sp>
      <p:sp>
        <p:nvSpPr>
          <p:cNvPr id="40" name="Rectangle 39"/>
          <p:cNvSpPr/>
          <p:nvPr/>
        </p:nvSpPr>
        <p:spPr>
          <a:xfrm>
            <a:off x="4977211" y="2522626"/>
            <a:ext cx="365997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i="0" dirty="0">
                <a:solidFill>
                  <a:schemeClr val="accent5">
                    <a:lumMod val="7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Step 2 : Find the vector sum of forces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1" name="Rectangle 40"/>
              <p:cNvSpPr/>
              <p:nvPr/>
            </p:nvSpPr>
            <p:spPr>
              <a:xfrm>
                <a:off x="7410823" y="4027300"/>
                <a:ext cx="2306272" cy="40293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i="0" dirty="0">
                    <a:solidFill>
                      <a:schemeClr val="accent5">
                        <a:lumMod val="75000"/>
                      </a:schemeClr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Step 3 : Set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en-US" i="1" smtClean="0">
                            <a:solidFill>
                              <a:schemeClr val="accent5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altLang="en-US" b="0" i="1" smtClean="0">
                            <a:solidFill>
                              <a:schemeClr val="accent5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𝐹</m:t>
                        </m:r>
                        <m:r>
                          <a:rPr lang="en-US" altLang="en-US" b="0" i="1" baseline="-25000" smtClean="0">
                            <a:solidFill>
                              <a:schemeClr val="accent5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𝑛𝑒𝑡</m:t>
                        </m:r>
                      </m:e>
                    </m:acc>
                    <m:r>
                      <a:rPr lang="en-US" altLang="en-US" b="0" i="1" smtClean="0">
                        <a:solidFill>
                          <a:schemeClr val="accent5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altLang="en-US" b="0" i="1" smtClean="0">
                        <a:solidFill>
                          <a:schemeClr val="accent5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𝑚</m:t>
                    </m:r>
                    <m:acc>
                      <m:accPr>
                        <m:chr m:val="⃗"/>
                        <m:ctrlPr>
                          <a:rPr lang="en-US" i="1" dirty="0" smtClean="0">
                            <a:solidFill>
                              <a:schemeClr val="accent5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accPr>
                      <m:e>
                        <m:r>
                          <a:rPr lang="en-US" i="1" dirty="0" smtClean="0">
                            <a:solidFill>
                              <a:schemeClr val="accent5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𝑎</m:t>
                        </m:r>
                      </m:e>
                    </m:acc>
                  </m:oMath>
                </a14:m>
                <a:endParaRPr lang="en-US" i="0" dirty="0">
                  <a:solidFill>
                    <a:schemeClr val="accent5">
                      <a:lumMod val="75000"/>
                    </a:schemeClr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41" name="Rectangle 4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10823" y="4027300"/>
                <a:ext cx="2306272" cy="402931"/>
              </a:xfrm>
              <a:prstGeom prst="rect">
                <a:avLst/>
              </a:prstGeom>
              <a:blipFill rotWithShape="0">
                <a:blip r:embed="rId10"/>
                <a:stretch>
                  <a:fillRect l="-2381" t="-10606" r="-11111" b="-2424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2CE4B-A817-4CA6-90C6-F10130A1DBD0}" type="slidenum">
              <a:rPr lang="en-US" smtClean="0"/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89917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  <p:extLst mod="1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2400950" y="48648"/>
            <a:ext cx="5943600" cy="609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sz="2400" dirty="0">
                <a:latin typeface="Comic Sans MS" pitchFamily="66" charset="0"/>
                <a:ea typeface="+mj-ea"/>
                <a:cs typeface="+mj-cs"/>
              </a:rPr>
              <a:t>Why do things move?</a:t>
            </a:r>
          </a:p>
        </p:txBody>
      </p:sp>
      <p:pic>
        <p:nvPicPr>
          <p:cNvPr id="4" name="Picture 3" descr="Isaac Newton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09274" y="48648"/>
            <a:ext cx="2829487" cy="3886200"/>
          </a:xfrm>
          <a:prstGeom prst="rect">
            <a:avLst/>
          </a:prstGeom>
        </p:spPr>
      </p:pic>
      <p:sp>
        <p:nvSpPr>
          <p:cNvPr id="10" name="Rectangle 3"/>
          <p:cNvSpPr txBox="1">
            <a:spLocks noChangeArrowheads="1"/>
          </p:cNvSpPr>
          <p:nvPr/>
        </p:nvSpPr>
        <p:spPr>
          <a:xfrm>
            <a:off x="3696350" y="582048"/>
            <a:ext cx="2971800" cy="609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sz="2400" b="1" dirty="0">
                <a:solidFill>
                  <a:srgbClr val="0070C0"/>
                </a:solidFill>
                <a:latin typeface="Comic Sans MS" pitchFamily="66" charset="0"/>
                <a:ea typeface="+mj-ea"/>
                <a:cs typeface="+mj-cs"/>
              </a:rPr>
              <a:t>3</a:t>
            </a:r>
            <a:r>
              <a:rPr lang="en-US" sz="2400" b="1" baseline="30000" dirty="0">
                <a:solidFill>
                  <a:srgbClr val="0070C0"/>
                </a:solidFill>
                <a:latin typeface="Comic Sans MS" pitchFamily="66" charset="0"/>
                <a:ea typeface="+mj-ea"/>
                <a:cs typeface="+mj-cs"/>
              </a:rPr>
              <a:t>rd</a:t>
            </a:r>
            <a:r>
              <a:rPr lang="en-US" sz="2400" b="1" dirty="0">
                <a:solidFill>
                  <a:srgbClr val="0070C0"/>
                </a:solidFill>
                <a:latin typeface="Comic Sans MS" pitchFamily="66" charset="0"/>
                <a:ea typeface="+mj-ea"/>
                <a:cs typeface="+mj-cs"/>
              </a:rPr>
              <a:t> Law of Motion</a:t>
            </a:r>
          </a:p>
        </p:txBody>
      </p:sp>
      <p:sp>
        <p:nvSpPr>
          <p:cNvPr id="14" name="Rectangle 13"/>
          <p:cNvSpPr/>
          <p:nvPr/>
        </p:nvSpPr>
        <p:spPr>
          <a:xfrm>
            <a:off x="3817257" y="1066800"/>
            <a:ext cx="6393543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If object </a:t>
            </a:r>
            <a:r>
              <a:rPr lang="en-US" sz="2000" b="1" i="1" dirty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acts on object </a:t>
            </a:r>
            <a:r>
              <a:rPr lang="en-US" sz="2000" b="1" i="1" dirty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with a force, </a:t>
            </a:r>
            <a:r>
              <a:rPr lang="en-US" sz="2000" b="1" i="1" dirty="0">
                <a:latin typeface="Times New Roman" pitchFamily="18" charset="0"/>
                <a:cs typeface="Times New Roman" pitchFamily="18" charset="0"/>
              </a:rPr>
              <a:t>F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, then object </a:t>
            </a:r>
            <a:r>
              <a:rPr lang="en-US" sz="2000" b="1" i="1" dirty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acts on object A with a force of the same magnitude but opposite in direction.</a:t>
            </a:r>
          </a:p>
          <a:p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“</a:t>
            </a:r>
            <a:r>
              <a:rPr lang="en-US" sz="2000" i="1" dirty="0">
                <a:latin typeface="Times New Roman" pitchFamily="18" charset="0"/>
                <a:cs typeface="Times New Roman" pitchFamily="18" charset="0"/>
              </a:rPr>
              <a:t>For every action, there is an opposite reaction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.”</a:t>
            </a:r>
          </a:p>
        </p:txBody>
      </p:sp>
      <p:sp>
        <p:nvSpPr>
          <p:cNvPr id="21" name="Rectangle 3"/>
          <p:cNvSpPr txBox="1">
            <a:spLocks noChangeArrowheads="1"/>
          </p:cNvSpPr>
          <p:nvPr/>
        </p:nvSpPr>
        <p:spPr>
          <a:xfrm>
            <a:off x="1776661" y="4419600"/>
            <a:ext cx="3124200" cy="609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sz="2400" dirty="0">
                <a:latin typeface="Comic Sans MS" pitchFamily="66" charset="0"/>
                <a:ea typeface="+mj-ea"/>
                <a:cs typeface="+mj-cs"/>
              </a:rPr>
              <a:t>Words to the Wise:</a:t>
            </a:r>
          </a:p>
        </p:txBody>
      </p:sp>
      <p:sp>
        <p:nvSpPr>
          <p:cNvPr id="22" name="Rectangle 21"/>
          <p:cNvSpPr/>
          <p:nvPr/>
        </p:nvSpPr>
        <p:spPr>
          <a:xfrm>
            <a:off x="2081461" y="5105400"/>
            <a:ext cx="83058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*  3</a:t>
            </a:r>
            <a:r>
              <a:rPr lang="en-US" sz="2000" baseline="300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rd</a:t>
            </a:r>
            <a:r>
              <a:rPr lang="en-US" sz="20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law describes how two objects interact.  It does not describe how the net force acting upon one object causes it to accelerate!</a:t>
            </a:r>
          </a:p>
        </p:txBody>
      </p:sp>
      <p:sp>
        <p:nvSpPr>
          <p:cNvPr id="24" name="Rectangle 23"/>
          <p:cNvSpPr/>
          <p:nvPr/>
        </p:nvSpPr>
        <p:spPr>
          <a:xfrm>
            <a:off x="2157661" y="6019800"/>
            <a:ext cx="83058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*  2</a:t>
            </a:r>
            <a:r>
              <a:rPr lang="en-US" sz="2000" baseline="300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nd</a:t>
            </a:r>
            <a:r>
              <a:rPr lang="en-US" sz="20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law describes how the net force on one object causes this object to accelerate.  It does not describe how two objects interact!</a:t>
            </a:r>
          </a:p>
        </p:txBody>
      </p:sp>
      <p:grpSp>
        <p:nvGrpSpPr>
          <p:cNvPr id="7" name="Group 6"/>
          <p:cNvGrpSpPr/>
          <p:nvPr/>
        </p:nvGrpSpPr>
        <p:grpSpPr>
          <a:xfrm>
            <a:off x="9373908" y="3112893"/>
            <a:ext cx="1146628" cy="706076"/>
            <a:chOff x="9373908" y="3112893"/>
            <a:chExt cx="1146628" cy="706076"/>
          </a:xfrm>
        </p:grpSpPr>
        <p:cxnSp>
          <p:nvCxnSpPr>
            <p:cNvPr id="17" name="Straight Arrow Connector 16"/>
            <p:cNvCxnSpPr>
              <a:stCxn id="15" idx="3"/>
            </p:cNvCxnSpPr>
            <p:nvPr/>
          </p:nvCxnSpPr>
          <p:spPr>
            <a:xfrm flipV="1">
              <a:off x="9373908" y="3818968"/>
              <a:ext cx="1146628" cy="1"/>
            </a:xfrm>
            <a:prstGeom prst="straightConnector1">
              <a:avLst/>
            </a:prstGeom>
            <a:ln w="57150">
              <a:solidFill>
                <a:srgbClr val="FF0000"/>
              </a:solidFill>
              <a:headEnd type="none" w="med" len="med"/>
              <a:tailEnd type="arrow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8" name="TextBox 17"/>
                <p:cNvSpPr txBox="1"/>
                <p:nvPr/>
              </p:nvSpPr>
              <p:spPr>
                <a:xfrm>
                  <a:off x="9640761" y="3112893"/>
                  <a:ext cx="711555" cy="496546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240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sz="2400">
                                <a:latin typeface="Cambria Math" panose="02040503050406030204" pitchFamily="18" charset="0"/>
                              </a:rPr>
                              <m:t>F</m:t>
                            </m:r>
                            <m:r>
                              <a:rPr lang="en-US" sz="2400">
                                <a:latin typeface="Cambria Math" panose="02040503050406030204" pitchFamily="18" charset="0"/>
                              </a:rPr>
                              <m:t> 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sz="2400">
                                <a:latin typeface="Cambria Math" panose="02040503050406030204" pitchFamily="18" charset="0"/>
                              </a:rPr>
                              <m:t>from</m:t>
                            </m:r>
                            <m:r>
                              <a:rPr lang="en-US" sz="2400"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m:rPr>
                                <m:sty m:val="p"/>
                              </m:rPr>
                              <a:rPr lang="en-US" sz="2400" b="0" i="0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A</m:t>
                            </m:r>
                            <m:r>
                              <a:rPr lang="en-US" sz="2400"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m:rPr>
                                <m:sty m:val="p"/>
                              </m:rPr>
                              <a:rPr lang="en-US" sz="2400">
                                <a:latin typeface="Cambria Math" panose="02040503050406030204" pitchFamily="18" charset="0"/>
                              </a:rPr>
                              <m:t>acting</m:t>
                            </m:r>
                            <m:r>
                              <a:rPr lang="en-US" sz="2400"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m:rPr>
                                <m:sty m:val="p"/>
                              </m:rPr>
                              <a:rPr lang="en-US" sz="2400">
                                <a:latin typeface="Cambria Math" panose="02040503050406030204" pitchFamily="18" charset="0"/>
                              </a:rPr>
                              <m:t>on</m:t>
                            </m:r>
                            <m:r>
                              <a:rPr lang="en-US" sz="2400"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m:rPr>
                                <m:sty m:val="p"/>
                              </m:rPr>
                              <a:rPr lang="en-US" sz="2400" b="0" i="0" smtClean="0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  <m:t>B</m:t>
                            </m:r>
                          </m:sub>
                        </m:sSub>
                      </m:oMath>
                    </m:oMathPara>
                  </a14:m>
                  <a:endParaRPr lang="en-US" sz="2800" dirty="0"/>
                </a:p>
              </p:txBody>
            </p:sp>
          </mc:Choice>
          <mc:Fallback xmlns="">
            <p:sp>
              <p:nvSpPr>
                <p:cNvPr id="18" name="TextBox 17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640761" y="3112893"/>
                  <a:ext cx="711555" cy="496546"/>
                </a:xfrm>
                <a:prstGeom prst="rect">
                  <a:avLst/>
                </a:prstGeom>
                <a:blipFill>
                  <a:blip r:embed="rId7"/>
                  <a:stretch>
                    <a:fillRect l="-1709" r="-231624" b="-11111"/>
                  </a:stretch>
                </a:blipFill>
                <a:ln>
                  <a:noFill/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6" name="Group 5"/>
          <p:cNvGrpSpPr/>
          <p:nvPr/>
        </p:nvGrpSpPr>
        <p:grpSpPr>
          <a:xfrm>
            <a:off x="6668150" y="3316024"/>
            <a:ext cx="2705758" cy="1008011"/>
            <a:chOff x="6668150" y="3316024"/>
            <a:chExt cx="2705758" cy="1008011"/>
          </a:xfrm>
        </p:grpSpPr>
        <p:sp>
          <p:nvSpPr>
            <p:cNvPr id="15" name="Rectangle 14"/>
            <p:cNvSpPr/>
            <p:nvPr/>
          </p:nvSpPr>
          <p:spPr>
            <a:xfrm>
              <a:off x="8053108" y="3316024"/>
              <a:ext cx="1320800" cy="1005889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b="1" i="0" dirty="0" smtClean="0">
                  <a:latin typeface="+mj-lt"/>
                </a:rPr>
                <a:t>B</a:t>
              </a:r>
              <a:endParaRPr lang="en-US" sz="2400" b="1" dirty="0"/>
            </a:p>
          </p:txBody>
        </p:sp>
        <p:sp>
          <p:nvSpPr>
            <p:cNvPr id="20" name="Rectangle 19"/>
            <p:cNvSpPr/>
            <p:nvPr/>
          </p:nvSpPr>
          <p:spPr>
            <a:xfrm>
              <a:off x="6668150" y="3318146"/>
              <a:ext cx="1320800" cy="1005889"/>
            </a:xfrm>
            <a:prstGeom prst="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b="1" i="0" dirty="0" smtClean="0">
                  <a:latin typeface="+mj-lt"/>
                </a:rPr>
                <a:t>A</a:t>
              </a:r>
              <a:endParaRPr lang="en-US" sz="2400" b="1" dirty="0"/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4155726" y="3066143"/>
            <a:ext cx="2499726" cy="749116"/>
            <a:chOff x="-1514430" y="4220828"/>
            <a:chExt cx="2499726" cy="749116"/>
          </a:xfrm>
        </p:grpSpPr>
        <p:cxnSp>
          <p:nvCxnSpPr>
            <p:cNvPr id="25" name="Straight Arrow Connector 24"/>
            <p:cNvCxnSpPr/>
            <p:nvPr/>
          </p:nvCxnSpPr>
          <p:spPr>
            <a:xfrm flipH="1" flipV="1">
              <a:off x="-161332" y="4969943"/>
              <a:ext cx="1146628" cy="1"/>
            </a:xfrm>
            <a:prstGeom prst="straightConnector1">
              <a:avLst/>
            </a:prstGeom>
            <a:ln w="57150">
              <a:solidFill>
                <a:srgbClr val="0070C0"/>
              </a:solidFill>
              <a:headEnd type="none" w="med" len="med"/>
              <a:tailEnd type="arrow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6" name="TextBox 25"/>
                <p:cNvSpPr txBox="1"/>
                <p:nvPr/>
              </p:nvSpPr>
              <p:spPr>
                <a:xfrm>
                  <a:off x="-1514430" y="4220828"/>
                  <a:ext cx="2335456" cy="496546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sz="2400" b="0" i="0" smtClean="0">
                                <a:latin typeface="Cambria Math" panose="02040503050406030204" pitchFamily="18" charset="0"/>
                              </a:rPr>
                              <m:t>F</m:t>
                            </m:r>
                            <m:r>
                              <a:rPr lang="en-US" sz="2400" b="0" i="0" smtClean="0">
                                <a:latin typeface="Cambria Math" panose="02040503050406030204" pitchFamily="18" charset="0"/>
                              </a:rPr>
                              <m:t> 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sz="2400" b="0" i="0" smtClean="0">
                                <a:latin typeface="Cambria Math" panose="02040503050406030204" pitchFamily="18" charset="0"/>
                              </a:rPr>
                              <m:t>from</m:t>
                            </m:r>
                            <m:r>
                              <a:rPr lang="en-US" sz="2400" b="0" i="0" smtClean="0"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m:rPr>
                                <m:sty m:val="p"/>
                              </m:rPr>
                              <a:rPr lang="en-US" sz="2400" b="0" i="0" smtClean="0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  <m:t>B</m:t>
                            </m:r>
                            <m:r>
                              <a:rPr lang="en-US" sz="2400" b="0" i="0" smtClean="0"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m:rPr>
                                <m:sty m:val="p"/>
                              </m:rPr>
                              <a:rPr lang="en-US" sz="2400" b="0" i="0" smtClean="0">
                                <a:latin typeface="Cambria Math" panose="02040503050406030204" pitchFamily="18" charset="0"/>
                              </a:rPr>
                              <m:t>acting</m:t>
                            </m:r>
                            <m:r>
                              <a:rPr lang="en-US" sz="2400" b="0" i="0" smtClean="0"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m:rPr>
                                <m:sty m:val="p"/>
                              </m:rPr>
                              <a:rPr lang="en-US" sz="2400" b="0" i="0" smtClean="0">
                                <a:latin typeface="Cambria Math" panose="02040503050406030204" pitchFamily="18" charset="0"/>
                              </a:rPr>
                              <m:t>on</m:t>
                            </m:r>
                            <m:r>
                              <a:rPr lang="en-US" sz="2400" b="0" i="0" smtClean="0"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m:rPr>
                                <m:sty m:val="p"/>
                              </m:rPr>
                              <a:rPr lang="en-US" sz="2400" b="0" i="0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A</m:t>
                            </m:r>
                          </m:sub>
                        </m:sSub>
                      </m:oMath>
                    </m:oMathPara>
                  </a14:m>
                  <a:endParaRPr lang="en-US" sz="2800" dirty="0"/>
                </a:p>
              </p:txBody>
            </p:sp>
          </mc:Choice>
          <mc:Fallback xmlns="">
            <p:sp>
              <p:nvSpPr>
                <p:cNvPr id="26" name="TextBox 25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-1514430" y="4220828"/>
                  <a:ext cx="2335456" cy="496546"/>
                </a:xfrm>
                <a:prstGeom prst="rect">
                  <a:avLst/>
                </a:prstGeom>
                <a:blipFill>
                  <a:blip r:embed="rId8"/>
                  <a:stretch>
                    <a:fillRect l="-783" r="-1305" b="-11111"/>
                  </a:stretch>
                </a:blipFill>
                <a:ln>
                  <a:noFill/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custDataLst>
      <p:tags r:id="rId1"/>
    </p:custDataLst>
    <p:extLst>
      <p:ext uri="{BB962C8B-B14F-4D97-AF65-F5344CB8AC3E}">
        <p14:creationId xmlns:p14="http://schemas.microsoft.com/office/powerpoint/2010/main" val="17987519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21" grpId="0"/>
      <p:bldP spid="22" grpId="0"/>
      <p:bldP spid="24" grpId="0"/>
    </p:bldLst>
  </p:timing>
  <p:extLst mod="1"/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716280" y="1361778"/>
            <a:ext cx="1068628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bobsled of mass 180 kg is traveling at 50 mph (~25 m/s) along an icy track. The coefficient of kinetic friction between the sled runners and the ice is 0.05.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How far does it travel before coming to a stop? </a:t>
            </a:r>
          </a:p>
          <a:p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716280" y="489983"/>
            <a:ext cx="276550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sz="2700" dirty="0">
                <a:latin typeface="Arial" panose="020B0604020202020204" pitchFamily="34" charset="0"/>
                <a:cs typeface="Arial" panose="020B0604020202020204" pitchFamily="34" charset="0"/>
              </a:rPr>
              <a:t>Problem-solving</a:t>
            </a:r>
            <a:endParaRPr lang="en-US" sz="27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716280" y="2834640"/>
            <a:ext cx="3710559" cy="847067"/>
            <a:chOff x="276225" y="1446332"/>
            <a:chExt cx="4181475" cy="1101519"/>
          </a:xfrm>
        </p:grpSpPr>
        <p:sp>
          <p:nvSpPr>
            <p:cNvPr id="6" name="Rectangle 5"/>
            <p:cNvSpPr/>
            <p:nvPr/>
          </p:nvSpPr>
          <p:spPr bwMode="auto">
            <a:xfrm>
              <a:off x="304800" y="1498600"/>
              <a:ext cx="4152900" cy="947738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7" name="TextBox 5"/>
            <p:cNvSpPr txBox="1">
              <a:spLocks noChangeArrowheads="1"/>
            </p:cNvSpPr>
            <p:nvPr/>
          </p:nvSpPr>
          <p:spPr bwMode="auto">
            <a:xfrm>
              <a:off x="2361784" y="1446332"/>
              <a:ext cx="1295486" cy="3694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800" dirty="0"/>
                <a:t>v=25 m/s</a:t>
              </a:r>
            </a:p>
          </p:txBody>
        </p:sp>
        <p:pic>
          <p:nvPicPr>
            <p:cNvPr id="8" name="Picture 8" descr="C:\Users\jxh22\AppData\Local\Microsoft\Windows\Temporary Internet Files\Content.IE5\STMFSID7\MC900333084[1].wmf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20575653">
              <a:off x="276225" y="1569118"/>
              <a:ext cx="1829836" cy="9787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9" name="Straight Arrow Connector 8"/>
            <p:cNvCxnSpPr/>
            <p:nvPr/>
          </p:nvCxnSpPr>
          <p:spPr bwMode="auto">
            <a:xfrm>
              <a:off x="2475815" y="1919288"/>
              <a:ext cx="1133494" cy="0"/>
            </a:xfrm>
            <a:prstGeom prst="straightConnector1">
              <a:avLst/>
            </a:prstGeom>
            <a:ln w="25400">
              <a:solidFill>
                <a:srgbClr val="FF0000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2" name="Group 31"/>
          <p:cNvGrpSpPr/>
          <p:nvPr/>
        </p:nvGrpSpPr>
        <p:grpSpPr>
          <a:xfrm>
            <a:off x="1528160" y="4233328"/>
            <a:ext cx="1768754" cy="1971076"/>
            <a:chOff x="922443" y="3993556"/>
            <a:chExt cx="1768754" cy="1971076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" name="TextBox 2"/>
                <p:cNvSpPr txBox="1"/>
                <p:nvPr/>
              </p:nvSpPr>
              <p:spPr>
                <a:xfrm>
                  <a:off x="2319784" y="3993556"/>
                  <a:ext cx="189924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⃗"/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𝑛</m:t>
                            </m:r>
                          </m:e>
                        </m:acc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3" name="TextBox 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319784" y="3993556"/>
                  <a:ext cx="189924" cy="276999"/>
                </a:xfrm>
                <a:prstGeom prst="rect">
                  <a:avLst/>
                </a:prstGeom>
                <a:blipFill rotWithShape="0">
                  <a:blip r:embed="rId5"/>
                  <a:stretch>
                    <a:fillRect l="-19355" r="-16129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grpSp>
          <p:nvGrpSpPr>
            <p:cNvPr id="22" name="Group 21"/>
            <p:cNvGrpSpPr/>
            <p:nvPr/>
          </p:nvGrpSpPr>
          <p:grpSpPr>
            <a:xfrm>
              <a:off x="1612420" y="4132056"/>
              <a:ext cx="1078777" cy="1832576"/>
              <a:chOff x="1612420" y="4132056"/>
              <a:chExt cx="1078777" cy="1832576"/>
            </a:xfrm>
          </p:grpSpPr>
          <p:grpSp>
            <p:nvGrpSpPr>
              <p:cNvPr id="23" name="Group 22"/>
              <p:cNvGrpSpPr>
                <a:grpSpLocks/>
              </p:cNvGrpSpPr>
              <p:nvPr/>
            </p:nvGrpSpPr>
            <p:grpSpPr bwMode="auto">
              <a:xfrm>
                <a:off x="1612420" y="4132056"/>
                <a:ext cx="795945" cy="1188159"/>
                <a:chOff x="1409700" y="3303151"/>
                <a:chExt cx="1028700" cy="1675057"/>
              </a:xfrm>
            </p:grpSpPr>
            <p:sp>
              <p:nvSpPr>
                <p:cNvPr id="25" name="Rectangle 24"/>
                <p:cNvSpPr/>
                <p:nvPr/>
              </p:nvSpPr>
              <p:spPr>
                <a:xfrm>
                  <a:off x="1981200" y="3961834"/>
                  <a:ext cx="457200" cy="457369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/>
                </a:p>
              </p:txBody>
            </p:sp>
            <p:cxnSp>
              <p:nvCxnSpPr>
                <p:cNvPr id="26" name="Straight Arrow Connector 25"/>
                <p:cNvCxnSpPr/>
                <p:nvPr/>
              </p:nvCxnSpPr>
              <p:spPr>
                <a:xfrm flipV="1">
                  <a:off x="2209801" y="3303151"/>
                  <a:ext cx="0" cy="913149"/>
                </a:xfrm>
                <a:prstGeom prst="straightConnector1">
                  <a:avLst/>
                </a:prstGeom>
                <a:ln w="25400">
                  <a:solidFill>
                    <a:srgbClr val="FF0066"/>
                  </a:solidFill>
                  <a:tailEnd type="stealth" w="lg" len="lg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" name="Straight Arrow Connector 26"/>
                <p:cNvCxnSpPr/>
                <p:nvPr/>
              </p:nvCxnSpPr>
              <p:spPr>
                <a:xfrm>
                  <a:off x="2209800" y="4215927"/>
                  <a:ext cx="0" cy="762281"/>
                </a:xfrm>
                <a:prstGeom prst="straightConnector1">
                  <a:avLst/>
                </a:prstGeom>
                <a:ln w="25400">
                  <a:solidFill>
                    <a:srgbClr val="FF0066"/>
                  </a:solidFill>
                  <a:tailEnd type="stealth" w="lg" len="lg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" name="Straight Arrow Connector 27"/>
                <p:cNvCxnSpPr/>
                <p:nvPr/>
              </p:nvCxnSpPr>
              <p:spPr>
                <a:xfrm flipH="1">
                  <a:off x="1409700" y="4215927"/>
                  <a:ext cx="800100" cy="0"/>
                </a:xfrm>
                <a:prstGeom prst="straightConnector1">
                  <a:avLst/>
                </a:prstGeom>
                <a:ln w="25400">
                  <a:solidFill>
                    <a:srgbClr val="FF0066"/>
                  </a:solidFill>
                  <a:tailEnd type="stealth" w="lg" len="lg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4" name="TextBox 23"/>
                  <p:cNvSpPr txBox="1"/>
                  <p:nvPr/>
                </p:nvSpPr>
                <p:spPr>
                  <a:xfrm>
                    <a:off x="1771778" y="5410634"/>
                    <a:ext cx="919419" cy="553998"/>
                  </a:xfrm>
                  <a:prstGeom prst="rect">
                    <a:avLst/>
                  </a:prstGeom>
                  <a:no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acc>
                            <m:accPr>
                              <m:chr m:val="⃗"/>
                              <m:ctrlPr>
                                <a:rPr lang="en-US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𝑤</m:t>
                              </m:r>
                            </m:e>
                          </m:acc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=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  <m:acc>
                            <m:accPr>
                              <m:chr m:val="⃗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𝑔</m:t>
                              </m:r>
                            </m:e>
                          </m:acc>
                        </m:oMath>
                      </m:oMathPara>
                    </a14:m>
                    <a:endParaRPr lang="en-US" dirty="0"/>
                  </a:p>
                  <a:p>
                    <a:endParaRPr lang="en-US" dirty="0"/>
                  </a:p>
                </p:txBody>
              </p:sp>
            </mc:Choice>
            <mc:Fallback xmlns="">
              <p:sp>
                <p:nvSpPr>
                  <p:cNvPr id="24" name="TextBox 23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1771778" y="5410634"/>
                    <a:ext cx="919419" cy="553998"/>
                  </a:xfrm>
                  <a:prstGeom prst="rect">
                    <a:avLst/>
                  </a:prstGeom>
                  <a:blipFill rotWithShape="0">
                    <a:blip r:embed="rId6"/>
                    <a:stretch>
                      <a:fillRect l="-662" t="-24176" r="-35762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9" name="Rectangle 28"/>
                <p:cNvSpPr/>
                <p:nvPr/>
              </p:nvSpPr>
              <p:spPr>
                <a:xfrm>
                  <a:off x="922443" y="4756220"/>
                  <a:ext cx="1132168" cy="410946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algn="ctr"/>
                  <a14:m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en-US" altLang="en-US" i="1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sSub>
                            <m:sSubPr>
                              <m:ctrlPr>
                                <a:rPr lang="en-US" alt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en-US" i="1"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</m:e>
                            <m:sub>
                              <m:r>
                                <a:rPr lang="en-US" altLang="en-US" i="1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sub>
                          </m:sSub>
                        </m:e>
                      </m:acc>
                      <m:r>
                        <a:rPr lang="en-US" altLang="en-US" i="1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alt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</m:t>
                          </m:r>
                        </m:e>
                        <m:sub>
                          <m:r>
                            <a:rPr lang="en-US" alt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𝑘</m:t>
                          </m:r>
                        </m:sub>
                      </m:sSub>
                      <m:acc>
                        <m:accPr>
                          <m:chr m:val="⃗"/>
                          <m:ctrlPr>
                            <a:rPr lang="en-US" alt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alt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𝑛</m:t>
                          </m:r>
                        </m:e>
                      </m:acc>
                    </m:oMath>
                  </a14:m>
                  <a:r>
                    <a:rPr lang="en-US" dirty="0">
                      <a:solidFill>
                        <a:srgbClr val="000000"/>
                      </a:solidFill>
                      <a:latin typeface="Times New Roman" panose="02020603050405020304" pitchFamily="18" charset="0"/>
                    </a:rPr>
                    <a:t> </a:t>
                  </a:r>
                  <a:endParaRPr lang="en-US" dirty="0"/>
                </a:p>
              </p:txBody>
            </p:sp>
          </mc:Choice>
          <mc:Fallback xmlns="">
            <p:sp>
              <p:nvSpPr>
                <p:cNvPr id="29" name="Rectangle 28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22443" y="4756220"/>
                  <a:ext cx="1132168" cy="410946"/>
                </a:xfrm>
                <a:prstGeom prst="rect">
                  <a:avLst/>
                </a:prstGeom>
                <a:blipFill rotWithShape="0">
                  <a:blip r:embed="rId7"/>
                  <a:stretch>
                    <a:fillRect l="-1622" b="-1194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34" name="Group 33"/>
          <p:cNvGrpSpPr/>
          <p:nvPr/>
        </p:nvGrpSpPr>
        <p:grpSpPr>
          <a:xfrm>
            <a:off x="5879646" y="2829212"/>
            <a:ext cx="2253950" cy="843567"/>
            <a:chOff x="5710317" y="2775229"/>
            <a:chExt cx="2253950" cy="843567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0" name="Rectangle 29"/>
                <p:cNvSpPr/>
                <p:nvPr/>
              </p:nvSpPr>
              <p:spPr>
                <a:xfrm>
                  <a:off x="5710317" y="3227535"/>
                  <a:ext cx="1679049" cy="391261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alt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en-US" b="0" i="1" smtClean="0">
                                <a:latin typeface="Cambria Math" panose="02040503050406030204" pitchFamily="18" charset="0"/>
                              </a:rPr>
                              <m:t>𝐹</m:t>
                            </m:r>
                          </m:e>
                          <m:sub>
                            <m:r>
                              <a:rPr lang="en-US" altLang="en-US" b="0" i="1" smtClean="0">
                                <a:latin typeface="Cambria Math" panose="02040503050406030204" pitchFamily="18" charset="0"/>
                              </a:rPr>
                              <m:t>𝑛𝑒𝑡</m:t>
                            </m:r>
                            <m:r>
                              <a:rPr lang="en-US" altLang="en-US" b="0" i="1" smtClean="0"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en-US" altLang="en-US" b="0" i="1" smtClean="0">
                                <a:latin typeface="Cambria Math" panose="02040503050406030204" pitchFamily="18" charset="0"/>
                              </a:rPr>
                              <m:t>𝑦</m:t>
                            </m:r>
                          </m:sub>
                        </m:sSub>
                        <m:r>
                          <a:rPr lang="en-US" i="1"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en-US" i="1" smtClean="0">
                            <a:latin typeface="Cambria Math" panose="02040503050406030204" pitchFamily="18" charset="0"/>
                          </a:rPr>
                          <m:t>𝑛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𝑤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30" name="Rectangle 29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710317" y="3227535"/>
                  <a:ext cx="1679049" cy="391261"/>
                </a:xfrm>
                <a:prstGeom prst="rect">
                  <a:avLst/>
                </a:prstGeom>
                <a:blipFill>
                  <a:blip r:embed="rId8"/>
                  <a:stretch>
                    <a:fillRect b="-4688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1" name="Rectangle 30"/>
                <p:cNvSpPr/>
                <p:nvPr/>
              </p:nvSpPr>
              <p:spPr>
                <a:xfrm>
                  <a:off x="5710317" y="2775229"/>
                  <a:ext cx="2253950" cy="381515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alt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en-US" i="1" smtClean="0">
                                <a:latin typeface="Cambria Math" panose="02040503050406030204" pitchFamily="18" charset="0"/>
                              </a:rPr>
                              <m:t>𝐹</m:t>
                            </m:r>
                          </m:e>
                          <m:sub>
                            <m:r>
                              <a:rPr lang="en-US" altLang="en-US" b="0" i="1" smtClean="0">
                                <a:latin typeface="Cambria Math" panose="02040503050406030204" pitchFamily="18" charset="0"/>
                              </a:rPr>
                              <m:t>𝑛𝑒𝑡</m:t>
                            </m:r>
                            <m:r>
                              <a:rPr lang="en-US" altLang="en-US" b="0" i="1" smtClean="0"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en-US" altLang="en-US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</m:sub>
                        </m:s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=</m:t>
                        </m:r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𝑓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𝑘</m:t>
                            </m:r>
                          </m:sub>
                        </m:sSub>
                        <m:r>
                          <a:rPr lang="en-US" altLang="en-US" b="0" i="1" smtClean="0">
                            <a:latin typeface="Cambria Math" panose="02040503050406030204" pitchFamily="18" charset="0"/>
                          </a:rPr>
                          <m:t>=</m:t>
                        </m:r>
                        <m:sSub>
                          <m:sSubPr>
                            <m:ctrlPr>
                              <a:rPr lang="en-US" alt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en-US" b="0" i="1" smtClean="0"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en-US" altLang="en-US" b="0" i="1" smtClean="0">
                                <a:latin typeface="Cambria Math" panose="02040503050406030204" pitchFamily="18" charset="0"/>
                              </a:rPr>
                              <m:t>𝜇</m:t>
                            </m:r>
                          </m:e>
                          <m:sub>
                            <m:r>
                              <a:rPr lang="en-US" altLang="en-US" b="0" i="1" smtClean="0">
                                <a:latin typeface="Cambria Math" panose="02040503050406030204" pitchFamily="18" charset="0"/>
                              </a:rPr>
                              <m:t>𝑘</m:t>
                            </m:r>
                          </m:sub>
                        </m:sSub>
                        <m:r>
                          <a:rPr lang="en-US" altLang="en-US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31" name="Rectangle 30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710317" y="2775229"/>
                  <a:ext cx="2253950" cy="381515"/>
                </a:xfrm>
                <a:prstGeom prst="rect">
                  <a:avLst/>
                </a:prstGeom>
                <a:blipFill>
                  <a:blip r:embed="rId9"/>
                  <a:stretch>
                    <a:fillRect b="-11111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35" name="TextBox 34"/>
              <p:cNvSpPr txBox="1"/>
              <p:nvPr/>
            </p:nvSpPr>
            <p:spPr>
              <a:xfrm>
                <a:off x="6059424" y="4663111"/>
                <a:ext cx="2191113" cy="121379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𝐹</m:t>
                          </m:r>
                        </m:e>
                        <m:sub>
                          <m:r>
                            <a:rPr lang="en-US" alt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𝑛𝑒𝑡</m:t>
                          </m:r>
                          <m:r>
                            <a:rPr lang="en-US" alt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</m:t>
                          </m:r>
                          <m:r>
                            <a:rPr lang="en-US" alt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</m:sub>
                      </m:sSub>
                      <m:r>
                        <a:rPr lang="en-US" alt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altLang="en-US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r>
                            <a:rPr lang="en-US" alt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</m:t>
                          </m:r>
                        </m:e>
                        <m:sub>
                          <m:r>
                            <a:rPr lang="en-US" alt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𝑘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𝑛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𝑚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x</m:t>
                          </m:r>
                        </m:sub>
                      </m:sSub>
                    </m:oMath>
                  </m:oMathPara>
                </a14:m>
                <a:endParaRPr lang="en-US" b="0" baseline="-25000" dirty="0"/>
              </a:p>
              <a:p>
                <a:endParaRPr lang="en-US" i="1" dirty="0">
                  <a:latin typeface="Cambria Math" panose="02040503050406030204" pitchFamily="18" charset="0"/>
                </a:endParaRPr>
              </a:p>
              <a:p>
                <a:r>
                  <a:rPr lang="en-US" dirty="0" smtClean="0"/>
                  <a:t>=&gt;     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𝑎</m:t>
                    </m:r>
                    <m:r>
                      <a:rPr lang="en-US" i="1" baseline="-2500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en-US" alt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𝜇</m:t>
                            </m:r>
                          </m:e>
                          <m:sub>
                            <m:r>
                              <a:rPr lang="en-US" alt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𝑘</m:t>
                            </m:r>
                          </m:sub>
                        </m:sSub>
                        <m:r>
                          <a:rPr lang="en-US" i="1">
                            <a:latin typeface="Cambria Math" panose="02040503050406030204" pitchFamily="18" charset="0"/>
                          </a:rPr>
                          <m:t>𝑛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𝑚</m:t>
                        </m:r>
                      </m:den>
                    </m:f>
                  </m:oMath>
                </a14:m>
                <a:endParaRPr lang="en-US" b="0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5" name="TextBox 3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59424" y="4663111"/>
                <a:ext cx="2191113" cy="1213794"/>
              </a:xfrm>
              <a:prstGeom prst="rect">
                <a:avLst/>
              </a:prstGeom>
              <a:blipFill>
                <a:blip r:embed="rId10"/>
                <a:stretch>
                  <a:fillRect l="-640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9" name="Rectangle 38"/>
          <p:cNvSpPr/>
          <p:nvPr/>
        </p:nvSpPr>
        <p:spPr>
          <a:xfrm>
            <a:off x="898520" y="3811251"/>
            <a:ext cx="337143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i="0" dirty="0">
                <a:solidFill>
                  <a:schemeClr val="accent5">
                    <a:lumMod val="7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Step 1 : Draw a free body diagram</a:t>
            </a:r>
          </a:p>
        </p:txBody>
      </p:sp>
      <p:sp>
        <p:nvSpPr>
          <p:cNvPr id="40" name="Rectangle 39"/>
          <p:cNvSpPr/>
          <p:nvPr/>
        </p:nvSpPr>
        <p:spPr>
          <a:xfrm>
            <a:off x="4977211" y="2522626"/>
            <a:ext cx="365997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i="0" dirty="0">
                <a:solidFill>
                  <a:schemeClr val="accent5">
                    <a:lumMod val="7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Step 2 : Find the vector sum of forces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1" name="Rectangle 40"/>
              <p:cNvSpPr/>
              <p:nvPr/>
            </p:nvSpPr>
            <p:spPr>
              <a:xfrm>
                <a:off x="7410823" y="4027300"/>
                <a:ext cx="2306272" cy="40293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i="0" dirty="0">
                    <a:solidFill>
                      <a:schemeClr val="accent5">
                        <a:lumMod val="75000"/>
                      </a:schemeClr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Step 3 : Set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en-US" i="1" smtClean="0">
                            <a:solidFill>
                              <a:schemeClr val="accent5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altLang="en-US" b="0" i="1" smtClean="0">
                            <a:solidFill>
                              <a:schemeClr val="accent5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𝐹</m:t>
                        </m:r>
                        <m:r>
                          <a:rPr lang="en-US" altLang="en-US" b="0" i="1" baseline="-25000" smtClean="0">
                            <a:solidFill>
                              <a:schemeClr val="accent5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𝑛𝑒𝑡</m:t>
                        </m:r>
                      </m:e>
                    </m:acc>
                    <m:r>
                      <a:rPr lang="en-US" altLang="en-US" b="0" i="1" smtClean="0">
                        <a:solidFill>
                          <a:schemeClr val="accent5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altLang="en-US" b="0" i="1" smtClean="0">
                        <a:solidFill>
                          <a:schemeClr val="accent5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𝑚</m:t>
                    </m:r>
                    <m:acc>
                      <m:accPr>
                        <m:chr m:val="⃗"/>
                        <m:ctrlPr>
                          <a:rPr lang="en-US" i="1" dirty="0" smtClean="0">
                            <a:solidFill>
                              <a:schemeClr val="accent5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accPr>
                      <m:e>
                        <m:r>
                          <a:rPr lang="en-US" i="1" dirty="0" smtClean="0">
                            <a:solidFill>
                              <a:schemeClr val="accent5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𝑎</m:t>
                        </m:r>
                      </m:e>
                    </m:acc>
                  </m:oMath>
                </a14:m>
                <a:endParaRPr lang="en-US" i="0" dirty="0">
                  <a:solidFill>
                    <a:schemeClr val="accent5">
                      <a:lumMod val="75000"/>
                    </a:schemeClr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41" name="Rectangle 4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10823" y="4027300"/>
                <a:ext cx="2306272" cy="402931"/>
              </a:xfrm>
              <a:prstGeom prst="rect">
                <a:avLst/>
              </a:prstGeom>
              <a:blipFill rotWithShape="0">
                <a:blip r:embed="rId11"/>
                <a:stretch>
                  <a:fillRect l="-2381" t="-10606" r="-11111" b="-2424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3" name="Curved Connector 42"/>
          <p:cNvCxnSpPr>
            <a:stCxn id="31" idx="1"/>
          </p:cNvCxnSpPr>
          <p:nvPr/>
        </p:nvCxnSpPr>
        <p:spPr>
          <a:xfrm rot="10800000" flipH="1" flipV="1">
            <a:off x="5879646" y="3019970"/>
            <a:ext cx="1073230" cy="1572350"/>
          </a:xfrm>
          <a:prstGeom prst="curvedConnector4">
            <a:avLst>
              <a:gd name="adj1" fmla="val -21300"/>
              <a:gd name="adj2" fmla="val 56066"/>
            </a:avLst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2CE4B-A817-4CA6-90C6-F10130A1DBD0}" type="slidenum">
              <a:rPr lang="en-US" smtClean="0"/>
              <a:t>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20659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  <p:extLst mod="1"/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716280" y="1361778"/>
            <a:ext cx="1068628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bobsled of mass 180 kg is traveling at 50 mph (~25 m/s) along an icy track. The coefficient of kinetic friction between the sled runners and the ice is 0.05.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How far does it travel before coming to a stop? </a:t>
            </a:r>
          </a:p>
          <a:p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716280" y="489983"/>
            <a:ext cx="276550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sz="2700" dirty="0">
                <a:latin typeface="Arial" panose="020B0604020202020204" pitchFamily="34" charset="0"/>
                <a:cs typeface="Arial" panose="020B0604020202020204" pitchFamily="34" charset="0"/>
              </a:rPr>
              <a:t>Problem-solving</a:t>
            </a:r>
            <a:endParaRPr lang="en-US" sz="27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716280" y="2834640"/>
            <a:ext cx="3710559" cy="847067"/>
            <a:chOff x="276225" y="1446332"/>
            <a:chExt cx="4181475" cy="1101519"/>
          </a:xfrm>
        </p:grpSpPr>
        <p:sp>
          <p:nvSpPr>
            <p:cNvPr id="6" name="Rectangle 5"/>
            <p:cNvSpPr/>
            <p:nvPr/>
          </p:nvSpPr>
          <p:spPr bwMode="auto">
            <a:xfrm>
              <a:off x="304800" y="1498600"/>
              <a:ext cx="4152900" cy="947738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7" name="TextBox 5"/>
            <p:cNvSpPr txBox="1">
              <a:spLocks noChangeArrowheads="1"/>
            </p:cNvSpPr>
            <p:nvPr/>
          </p:nvSpPr>
          <p:spPr bwMode="auto">
            <a:xfrm>
              <a:off x="2361784" y="1446332"/>
              <a:ext cx="1295486" cy="3694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800" dirty="0"/>
                <a:t>v=25 m/s</a:t>
              </a:r>
            </a:p>
          </p:txBody>
        </p:sp>
        <p:pic>
          <p:nvPicPr>
            <p:cNvPr id="8" name="Picture 8" descr="C:\Users\jxh22\AppData\Local\Microsoft\Windows\Temporary Internet Files\Content.IE5\STMFSID7\MC900333084[1].wmf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20575653">
              <a:off x="276225" y="1569118"/>
              <a:ext cx="1829836" cy="9787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9" name="Straight Arrow Connector 8"/>
            <p:cNvCxnSpPr/>
            <p:nvPr/>
          </p:nvCxnSpPr>
          <p:spPr bwMode="auto">
            <a:xfrm>
              <a:off x="2475815" y="1919288"/>
              <a:ext cx="1133494" cy="0"/>
            </a:xfrm>
            <a:prstGeom prst="straightConnector1">
              <a:avLst/>
            </a:prstGeom>
            <a:ln w="25400">
              <a:solidFill>
                <a:srgbClr val="FF0000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/>
              <p:cNvSpPr txBox="1"/>
              <p:nvPr/>
            </p:nvSpPr>
            <p:spPr>
              <a:xfrm>
                <a:off x="9134257" y="4437503"/>
                <a:ext cx="2394502" cy="196092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en-US" i="1">
                              <a:latin typeface="Cambria Math" panose="02040503050406030204" pitchFamily="18" charset="0"/>
                            </a:rPr>
                            <m:t>𝐹</m:t>
                          </m:r>
                        </m:e>
                        <m:sub>
                          <m:r>
                            <a:rPr lang="en-US" altLang="en-US" i="1">
                              <a:latin typeface="Cambria Math" panose="02040503050406030204" pitchFamily="18" charset="0"/>
                            </a:rPr>
                            <m:t>𝑛𝑒𝑡</m:t>
                          </m:r>
                          <m:r>
                            <a:rPr lang="en-US" altLang="en-US" i="1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altLang="en-US" i="1">
                              <a:latin typeface="Cambria Math" panose="02040503050406030204" pitchFamily="18" charset="0"/>
                            </a:rPr>
                            <m:t>𝑦</m:t>
                          </m:r>
                        </m:sub>
                      </m:sSub>
                      <m:r>
                        <a:rPr lang="en-US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𝑛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𝑚𝑔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𝑚𝑎</m:t>
                      </m:r>
                      <m:r>
                        <m:rPr>
                          <m:sty m:val="p"/>
                        </m:rPr>
                        <a:rPr lang="en-US" b="0" i="0" baseline="-25000" smtClean="0">
                          <a:latin typeface="Cambria Math" panose="02040503050406030204" pitchFamily="18" charset="0"/>
                        </a:rPr>
                        <m:t>y</m:t>
                      </m:r>
                    </m:oMath>
                  </m:oMathPara>
                </a14:m>
                <a:endParaRPr lang="en-US" b="0" dirty="0"/>
              </a:p>
              <a:p>
                <a:r>
                  <a:rPr lang="en-US" dirty="0" smtClean="0"/>
                  <a:t>=&gt;  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𝑛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−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𝑚𝑔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0</m:t>
                    </m:r>
                  </m:oMath>
                </a14:m>
                <a:endParaRPr lang="en-US" b="0" dirty="0"/>
              </a:p>
              <a:p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⇒  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𝑛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−180(9.8)=</m:t>
                    </m:r>
                  </m:oMath>
                </a14:m>
                <a:r>
                  <a:rPr lang="en-US" dirty="0"/>
                  <a:t>0</a:t>
                </a:r>
              </a:p>
              <a:p>
                <a:r>
                  <a:rPr lang="en-US" dirty="0" smtClean="0"/>
                  <a:t>=&gt; 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𝑛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=1764 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𝑁</m:t>
                    </m:r>
                  </m:oMath>
                </a14:m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20" name="TextBox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134257" y="4437503"/>
                <a:ext cx="2394502" cy="1960921"/>
              </a:xfrm>
              <a:prstGeom prst="rect">
                <a:avLst/>
              </a:prstGeom>
              <a:blipFill>
                <a:blip r:embed="rId6"/>
                <a:stretch>
                  <a:fillRect l="-5852" r="-25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32" name="Group 31"/>
          <p:cNvGrpSpPr/>
          <p:nvPr/>
        </p:nvGrpSpPr>
        <p:grpSpPr>
          <a:xfrm>
            <a:off x="1528160" y="4233328"/>
            <a:ext cx="1768754" cy="1971076"/>
            <a:chOff x="922443" y="3993556"/>
            <a:chExt cx="1768754" cy="1971076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" name="TextBox 2"/>
                <p:cNvSpPr txBox="1"/>
                <p:nvPr/>
              </p:nvSpPr>
              <p:spPr>
                <a:xfrm>
                  <a:off x="2319784" y="3993556"/>
                  <a:ext cx="189924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⃗"/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𝑛</m:t>
                            </m:r>
                          </m:e>
                        </m:acc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3" name="TextBox 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319784" y="3993556"/>
                  <a:ext cx="189924" cy="276999"/>
                </a:xfrm>
                <a:prstGeom prst="rect">
                  <a:avLst/>
                </a:prstGeom>
                <a:blipFill rotWithShape="0">
                  <a:blip r:embed="rId7"/>
                  <a:stretch>
                    <a:fillRect l="-19355" r="-16129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grpSp>
          <p:nvGrpSpPr>
            <p:cNvPr id="22" name="Group 21"/>
            <p:cNvGrpSpPr/>
            <p:nvPr/>
          </p:nvGrpSpPr>
          <p:grpSpPr>
            <a:xfrm>
              <a:off x="1612420" y="4132056"/>
              <a:ext cx="1078777" cy="1832576"/>
              <a:chOff x="1612420" y="4132056"/>
              <a:chExt cx="1078777" cy="1832576"/>
            </a:xfrm>
          </p:grpSpPr>
          <p:grpSp>
            <p:nvGrpSpPr>
              <p:cNvPr id="23" name="Group 22"/>
              <p:cNvGrpSpPr>
                <a:grpSpLocks/>
              </p:cNvGrpSpPr>
              <p:nvPr/>
            </p:nvGrpSpPr>
            <p:grpSpPr bwMode="auto">
              <a:xfrm>
                <a:off x="1612420" y="4132056"/>
                <a:ext cx="795945" cy="1188159"/>
                <a:chOff x="1409700" y="3303151"/>
                <a:chExt cx="1028700" cy="1675057"/>
              </a:xfrm>
            </p:grpSpPr>
            <p:sp>
              <p:nvSpPr>
                <p:cNvPr id="25" name="Rectangle 24"/>
                <p:cNvSpPr/>
                <p:nvPr/>
              </p:nvSpPr>
              <p:spPr>
                <a:xfrm>
                  <a:off x="1981200" y="3961834"/>
                  <a:ext cx="457200" cy="457369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/>
                </a:p>
              </p:txBody>
            </p:sp>
            <p:cxnSp>
              <p:nvCxnSpPr>
                <p:cNvPr id="26" name="Straight Arrow Connector 25"/>
                <p:cNvCxnSpPr/>
                <p:nvPr/>
              </p:nvCxnSpPr>
              <p:spPr>
                <a:xfrm flipV="1">
                  <a:off x="2209801" y="3303151"/>
                  <a:ext cx="0" cy="913149"/>
                </a:xfrm>
                <a:prstGeom prst="straightConnector1">
                  <a:avLst/>
                </a:prstGeom>
                <a:ln w="25400">
                  <a:solidFill>
                    <a:srgbClr val="FF0066"/>
                  </a:solidFill>
                  <a:tailEnd type="stealth" w="lg" len="lg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" name="Straight Arrow Connector 26"/>
                <p:cNvCxnSpPr/>
                <p:nvPr/>
              </p:nvCxnSpPr>
              <p:spPr>
                <a:xfrm>
                  <a:off x="2209800" y="4215927"/>
                  <a:ext cx="0" cy="762281"/>
                </a:xfrm>
                <a:prstGeom prst="straightConnector1">
                  <a:avLst/>
                </a:prstGeom>
                <a:ln w="25400">
                  <a:solidFill>
                    <a:srgbClr val="FF0066"/>
                  </a:solidFill>
                  <a:tailEnd type="stealth" w="lg" len="lg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" name="Straight Arrow Connector 27"/>
                <p:cNvCxnSpPr/>
                <p:nvPr/>
              </p:nvCxnSpPr>
              <p:spPr>
                <a:xfrm flipH="1">
                  <a:off x="1409700" y="4215927"/>
                  <a:ext cx="800100" cy="0"/>
                </a:xfrm>
                <a:prstGeom prst="straightConnector1">
                  <a:avLst/>
                </a:prstGeom>
                <a:ln w="25400">
                  <a:solidFill>
                    <a:srgbClr val="FF0066"/>
                  </a:solidFill>
                  <a:tailEnd type="stealth" w="lg" len="lg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4" name="TextBox 23"/>
                  <p:cNvSpPr txBox="1"/>
                  <p:nvPr/>
                </p:nvSpPr>
                <p:spPr>
                  <a:xfrm>
                    <a:off x="1771778" y="5410634"/>
                    <a:ext cx="919419" cy="553998"/>
                  </a:xfrm>
                  <a:prstGeom prst="rect">
                    <a:avLst/>
                  </a:prstGeom>
                  <a:no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acc>
                            <m:accPr>
                              <m:chr m:val="⃗"/>
                              <m:ctrlPr>
                                <a:rPr lang="en-US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𝑤</m:t>
                              </m:r>
                            </m:e>
                          </m:acc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=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  <m:acc>
                            <m:accPr>
                              <m:chr m:val="⃗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𝑔</m:t>
                              </m:r>
                            </m:e>
                          </m:acc>
                        </m:oMath>
                      </m:oMathPara>
                    </a14:m>
                    <a:endParaRPr lang="en-US" dirty="0"/>
                  </a:p>
                  <a:p>
                    <a:endParaRPr lang="en-US" dirty="0"/>
                  </a:p>
                </p:txBody>
              </p:sp>
            </mc:Choice>
            <mc:Fallback xmlns="">
              <p:sp>
                <p:nvSpPr>
                  <p:cNvPr id="24" name="TextBox 23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1771778" y="5410634"/>
                    <a:ext cx="919419" cy="553998"/>
                  </a:xfrm>
                  <a:prstGeom prst="rect">
                    <a:avLst/>
                  </a:prstGeom>
                  <a:blipFill rotWithShape="0">
                    <a:blip r:embed="rId8"/>
                    <a:stretch>
                      <a:fillRect l="-662" t="-24176" r="-35762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9" name="Rectangle 28"/>
                <p:cNvSpPr/>
                <p:nvPr/>
              </p:nvSpPr>
              <p:spPr>
                <a:xfrm>
                  <a:off x="922443" y="4756220"/>
                  <a:ext cx="1132168" cy="410946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algn="ctr"/>
                  <a14:m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en-US" altLang="en-US" i="1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sSub>
                            <m:sSubPr>
                              <m:ctrlPr>
                                <a:rPr lang="en-US" alt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en-US" i="1"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</m:e>
                            <m:sub>
                              <m:r>
                                <a:rPr lang="en-US" altLang="en-US" i="1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sub>
                          </m:sSub>
                        </m:e>
                      </m:acc>
                      <m:r>
                        <a:rPr lang="en-US" altLang="en-US" i="1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alt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</m:t>
                          </m:r>
                        </m:e>
                        <m:sub>
                          <m:r>
                            <a:rPr lang="en-US" alt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𝑘</m:t>
                          </m:r>
                        </m:sub>
                      </m:sSub>
                      <m:acc>
                        <m:accPr>
                          <m:chr m:val="⃗"/>
                          <m:ctrlPr>
                            <a:rPr lang="en-US" alt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alt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𝑛</m:t>
                          </m:r>
                        </m:e>
                      </m:acc>
                    </m:oMath>
                  </a14:m>
                  <a:r>
                    <a:rPr lang="en-US" dirty="0">
                      <a:solidFill>
                        <a:srgbClr val="000000"/>
                      </a:solidFill>
                      <a:latin typeface="Times New Roman" panose="02020603050405020304" pitchFamily="18" charset="0"/>
                    </a:rPr>
                    <a:t> </a:t>
                  </a:r>
                  <a:endParaRPr lang="en-US" dirty="0"/>
                </a:p>
              </p:txBody>
            </p:sp>
          </mc:Choice>
          <mc:Fallback xmlns="">
            <p:sp>
              <p:nvSpPr>
                <p:cNvPr id="29" name="Rectangle 28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22443" y="4756220"/>
                  <a:ext cx="1132168" cy="410946"/>
                </a:xfrm>
                <a:prstGeom prst="rect">
                  <a:avLst/>
                </a:prstGeom>
                <a:blipFill rotWithShape="0">
                  <a:blip r:embed="rId9"/>
                  <a:stretch>
                    <a:fillRect l="-1622" b="-1194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34" name="Group 33"/>
          <p:cNvGrpSpPr/>
          <p:nvPr/>
        </p:nvGrpSpPr>
        <p:grpSpPr>
          <a:xfrm>
            <a:off x="5879646" y="2829212"/>
            <a:ext cx="2732158" cy="843567"/>
            <a:chOff x="5710317" y="2775229"/>
            <a:chExt cx="2732158" cy="843567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0" name="Rectangle 29"/>
                <p:cNvSpPr/>
                <p:nvPr/>
              </p:nvSpPr>
              <p:spPr>
                <a:xfrm>
                  <a:off x="5710317" y="3227535"/>
                  <a:ext cx="2732158" cy="391261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alt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en-US" i="1">
                                <a:latin typeface="Cambria Math" panose="02040503050406030204" pitchFamily="18" charset="0"/>
                              </a:rPr>
                              <m:t>𝐹</m:t>
                            </m:r>
                          </m:e>
                          <m:sub>
                            <m:r>
                              <a:rPr lang="en-US" altLang="en-US" i="1">
                                <a:latin typeface="Cambria Math" panose="02040503050406030204" pitchFamily="18" charset="0"/>
                              </a:rPr>
                              <m:t>𝑛𝑒𝑡</m:t>
                            </m:r>
                            <m:r>
                              <a:rPr lang="en-US" altLang="en-US" i="1"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en-US" altLang="en-US" i="1">
                                <a:latin typeface="Cambria Math" panose="02040503050406030204" pitchFamily="18" charset="0"/>
                              </a:rPr>
                              <m:t>𝑦</m:t>
                            </m:r>
                          </m:sub>
                        </m:sSub>
                        <m:r>
                          <a:rPr lang="en-US" i="1"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𝑛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𝑤</m:t>
                        </m:r>
                        <m:r>
                          <a:rPr lang="en-US" i="1" dirty="0" smtClean="0"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en-US" i="1" dirty="0" smtClean="0">
                            <a:latin typeface="Cambria Math" panose="02040503050406030204" pitchFamily="18" charset="0"/>
                          </a:rPr>
                          <m:t>𝑛</m:t>
                        </m:r>
                        <m:r>
                          <a:rPr lang="en-US" i="1" dirty="0" smtClean="0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i="1" dirty="0" smtClean="0">
                            <a:latin typeface="Cambria Math" panose="02040503050406030204" pitchFamily="18" charset="0"/>
                          </a:rPr>
                          <m:t>𝑚𝑔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30" name="Rectangle 29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710317" y="3227535"/>
                  <a:ext cx="2732158" cy="391261"/>
                </a:xfrm>
                <a:prstGeom prst="rect">
                  <a:avLst/>
                </a:prstGeom>
                <a:blipFill>
                  <a:blip r:embed="rId10"/>
                  <a:stretch>
                    <a:fillRect b="-4688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1" name="Rectangle 30"/>
                <p:cNvSpPr/>
                <p:nvPr/>
              </p:nvSpPr>
              <p:spPr>
                <a:xfrm>
                  <a:off x="5710317" y="2775229"/>
                  <a:ext cx="2253950" cy="381515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altLang="en-US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en-US" i="1">
                                <a:latin typeface="Cambria Math" panose="02040503050406030204" pitchFamily="18" charset="0"/>
                              </a:rPr>
                              <m:t>𝐹</m:t>
                            </m:r>
                          </m:e>
                          <m:sub>
                            <m:r>
                              <a:rPr lang="en-US" altLang="en-US" i="1">
                                <a:latin typeface="Cambria Math" panose="02040503050406030204" pitchFamily="18" charset="0"/>
                              </a:rPr>
                              <m:t>𝑛𝑒𝑡</m:t>
                            </m:r>
                            <m:r>
                              <a:rPr lang="en-US" altLang="en-US" i="1"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en-US" altLang="en-US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</m:sub>
                        </m:sSub>
                        <m:r>
                          <a:rPr lang="en-US" i="1">
                            <a:latin typeface="Cambria Math" panose="02040503050406030204" pitchFamily="18" charset="0"/>
                          </a:rPr>
                          <m:t>=</m:t>
                        </m:r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𝑓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𝑘</m:t>
                            </m:r>
                          </m:sub>
                        </m:sSub>
                        <m:r>
                          <a:rPr lang="en-US" altLang="en-US" i="1">
                            <a:latin typeface="Cambria Math" panose="02040503050406030204" pitchFamily="18" charset="0"/>
                          </a:rPr>
                          <m:t>=</m:t>
                        </m:r>
                        <m:sSub>
                          <m:sSubPr>
                            <m:ctrlPr>
                              <a:rPr lang="en-US" alt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en-US" b="0" i="1" smtClean="0"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en-US" altLang="en-US" i="1">
                                <a:latin typeface="Cambria Math" panose="02040503050406030204" pitchFamily="18" charset="0"/>
                              </a:rPr>
                              <m:t>𝜇</m:t>
                            </m:r>
                          </m:e>
                          <m:sub>
                            <m:r>
                              <a:rPr lang="en-US" altLang="en-US" i="1">
                                <a:latin typeface="Cambria Math" panose="02040503050406030204" pitchFamily="18" charset="0"/>
                              </a:rPr>
                              <m:t>𝑘</m:t>
                            </m:r>
                          </m:sub>
                        </m:sSub>
                        <m:r>
                          <a:rPr lang="en-US" altLang="en-US" i="1">
                            <a:latin typeface="Cambria Math" panose="02040503050406030204" pitchFamily="18" charset="0"/>
                          </a:rPr>
                          <m:t>𝑛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31" name="Rectangle 30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710317" y="2775229"/>
                  <a:ext cx="2253950" cy="381515"/>
                </a:xfrm>
                <a:prstGeom prst="rect">
                  <a:avLst/>
                </a:prstGeom>
                <a:blipFill>
                  <a:blip r:embed="rId11"/>
                  <a:stretch>
                    <a:fillRect b="-11111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35" name="TextBox 34"/>
              <p:cNvSpPr txBox="1"/>
              <p:nvPr/>
            </p:nvSpPr>
            <p:spPr>
              <a:xfrm>
                <a:off x="6059424" y="4719402"/>
                <a:ext cx="2217530" cy="93679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𝐹</m:t>
                          </m:r>
                        </m:e>
                        <m:sub>
                          <m:r>
                            <a:rPr lang="en-US" alt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𝑛𝑒𝑡</m:t>
                          </m:r>
                          <m:r>
                            <a:rPr lang="en-US" alt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</m:t>
                          </m:r>
                          <m:r>
                            <a:rPr lang="en-US" alt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</m:sub>
                      </m:sSub>
                      <m:r>
                        <a:rPr lang="en-US" alt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alt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r>
                            <a:rPr lang="en-US" alt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</m:t>
                          </m:r>
                        </m:e>
                        <m:sub>
                          <m:r>
                            <a:rPr lang="en-US" alt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𝑘</m:t>
                          </m:r>
                        </m:sub>
                      </m:sSub>
                      <m:r>
                        <a:rPr lang="en-US" i="1">
                          <a:latin typeface="Cambria Math" panose="02040503050406030204" pitchFamily="18" charset="0"/>
                        </a:rPr>
                        <m:t>𝑛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𝑚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>
                              <a:latin typeface="Cambria Math" panose="02040503050406030204" pitchFamily="18" charset="0"/>
                            </a:rPr>
                            <m:t>x</m:t>
                          </m:r>
                        </m:sub>
                      </m:sSub>
                    </m:oMath>
                  </m:oMathPara>
                </a14:m>
                <a:endParaRPr lang="en-US" baseline="-25000" dirty="0"/>
              </a:p>
              <a:p>
                <a:endParaRPr lang="en-US" i="1" dirty="0">
                  <a:latin typeface="Cambria Math" panose="02040503050406030204" pitchFamily="18" charset="0"/>
                </a:endParaRPr>
              </a:p>
              <a:p>
                <a:r>
                  <a:rPr lang="en-US" dirty="0"/>
                  <a:t>=&gt;     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𝑎</m:t>
                    </m:r>
                    <m:r>
                      <a:rPr lang="en-US" i="1" baseline="-2500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en-US" alt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𝜇</m:t>
                            </m:r>
                          </m:e>
                          <m:sub>
                            <m:r>
                              <a:rPr lang="en-US" alt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𝑘</m:t>
                            </m:r>
                          </m:sub>
                        </m:sSub>
                        <m:r>
                          <a:rPr lang="en-US" i="1">
                            <a:latin typeface="Cambria Math" panose="02040503050406030204" pitchFamily="18" charset="0"/>
                          </a:rPr>
                          <m:t>𝑛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𝑚</m:t>
                        </m:r>
                      </m:den>
                    </m:f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35" name="TextBox 3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59424" y="4719402"/>
                <a:ext cx="2217530" cy="936795"/>
              </a:xfrm>
              <a:prstGeom prst="rect">
                <a:avLst/>
              </a:prstGeom>
              <a:blipFill>
                <a:blip r:embed="rId12"/>
                <a:stretch>
                  <a:fillRect l="-6319" b="-844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9" name="Rectangle 38"/>
          <p:cNvSpPr/>
          <p:nvPr/>
        </p:nvSpPr>
        <p:spPr>
          <a:xfrm>
            <a:off x="898520" y="3811251"/>
            <a:ext cx="337143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i="0" dirty="0">
                <a:solidFill>
                  <a:schemeClr val="accent5">
                    <a:lumMod val="7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Step 1 : Draw a free body diagram</a:t>
            </a:r>
          </a:p>
        </p:txBody>
      </p:sp>
      <p:sp>
        <p:nvSpPr>
          <p:cNvPr id="40" name="Rectangle 39"/>
          <p:cNvSpPr/>
          <p:nvPr/>
        </p:nvSpPr>
        <p:spPr>
          <a:xfrm>
            <a:off x="4977211" y="2522626"/>
            <a:ext cx="365997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i="0" dirty="0">
                <a:solidFill>
                  <a:schemeClr val="accent5">
                    <a:lumMod val="7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Step 2 : Find the vector sum of forces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1" name="Rectangle 40"/>
              <p:cNvSpPr/>
              <p:nvPr/>
            </p:nvSpPr>
            <p:spPr>
              <a:xfrm>
                <a:off x="7410823" y="4027300"/>
                <a:ext cx="2306272" cy="40293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i="0" dirty="0">
                    <a:solidFill>
                      <a:schemeClr val="accent5">
                        <a:lumMod val="75000"/>
                      </a:schemeClr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Step 3 : Set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en-US" i="1" smtClean="0">
                            <a:solidFill>
                              <a:schemeClr val="accent5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altLang="en-US" b="0" i="1" smtClean="0">
                            <a:solidFill>
                              <a:schemeClr val="accent5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𝐹</m:t>
                        </m:r>
                        <m:r>
                          <a:rPr lang="en-US" altLang="en-US" b="0" i="1" baseline="-25000" smtClean="0">
                            <a:solidFill>
                              <a:schemeClr val="accent5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𝑛𝑒𝑡</m:t>
                        </m:r>
                      </m:e>
                    </m:acc>
                    <m:r>
                      <a:rPr lang="en-US" altLang="en-US" b="0" i="1" smtClean="0">
                        <a:solidFill>
                          <a:schemeClr val="accent5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altLang="en-US" b="0" i="1" smtClean="0">
                        <a:solidFill>
                          <a:schemeClr val="accent5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𝑚</m:t>
                    </m:r>
                    <m:acc>
                      <m:accPr>
                        <m:chr m:val="⃗"/>
                        <m:ctrlPr>
                          <a:rPr lang="en-US" i="1" dirty="0" smtClean="0">
                            <a:solidFill>
                              <a:schemeClr val="accent5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accPr>
                      <m:e>
                        <m:r>
                          <a:rPr lang="en-US" i="1" dirty="0" smtClean="0">
                            <a:solidFill>
                              <a:schemeClr val="accent5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𝑎</m:t>
                        </m:r>
                      </m:e>
                    </m:acc>
                  </m:oMath>
                </a14:m>
                <a:endParaRPr lang="en-US" i="0" dirty="0">
                  <a:solidFill>
                    <a:schemeClr val="accent5">
                      <a:lumMod val="75000"/>
                    </a:schemeClr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41" name="Rectangle 4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10823" y="4027300"/>
                <a:ext cx="2306272" cy="402931"/>
              </a:xfrm>
              <a:prstGeom prst="rect">
                <a:avLst/>
              </a:prstGeom>
              <a:blipFill rotWithShape="0">
                <a:blip r:embed="rId13"/>
                <a:stretch>
                  <a:fillRect l="-2381" t="-10606" r="-11111" b="-2424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3" name="Curved Connector 42"/>
          <p:cNvCxnSpPr>
            <a:stCxn id="31" idx="1"/>
          </p:cNvCxnSpPr>
          <p:nvPr/>
        </p:nvCxnSpPr>
        <p:spPr>
          <a:xfrm rot="10800000" flipH="1" flipV="1">
            <a:off x="5879646" y="3019969"/>
            <a:ext cx="1073230" cy="1572349"/>
          </a:xfrm>
          <a:prstGeom prst="curvedConnector4">
            <a:avLst>
              <a:gd name="adj1" fmla="val -21300"/>
              <a:gd name="adj2" fmla="val 56066"/>
            </a:avLst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Curved Connector 45"/>
          <p:cNvCxnSpPr>
            <a:stCxn id="30" idx="3"/>
          </p:cNvCxnSpPr>
          <p:nvPr/>
        </p:nvCxnSpPr>
        <p:spPr>
          <a:xfrm>
            <a:off x="8611804" y="3477149"/>
            <a:ext cx="1805970" cy="894678"/>
          </a:xfrm>
          <a:prstGeom prst="curvedConnector3">
            <a:avLst>
              <a:gd name="adj1" fmla="val 101436"/>
            </a:avLst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>
          <a:xfrm>
            <a:off x="9579428" y="6356350"/>
            <a:ext cx="1774371" cy="365125"/>
          </a:xfrm>
        </p:spPr>
        <p:txBody>
          <a:bodyPr/>
          <a:lstStyle/>
          <a:p>
            <a:fld id="{9372CE4B-A817-4CA6-90C6-F10130A1DBD0}" type="slidenum">
              <a:rPr lang="en-US" smtClean="0"/>
              <a:t>41</a:t>
            </a:fld>
            <a:endParaRPr lang="en-US" dirty="0"/>
          </a:p>
        </p:txBody>
      </p:sp>
      <p:cxnSp>
        <p:nvCxnSpPr>
          <p:cNvPr id="36" name="Curved Connector 35"/>
          <p:cNvCxnSpPr/>
          <p:nvPr/>
        </p:nvCxnSpPr>
        <p:spPr>
          <a:xfrm rot="10800000">
            <a:off x="7721601" y="5406938"/>
            <a:ext cx="1291771" cy="12700"/>
          </a:xfrm>
          <a:prstGeom prst="curvedConnector3">
            <a:avLst>
              <a:gd name="adj1" fmla="val 50000"/>
            </a:avLst>
          </a:prstGeom>
          <a:ln w="25400"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custDataLst>
      <p:tags r:id="rId1"/>
    </p:custDataLst>
    <p:extLst>
      <p:ext uri="{BB962C8B-B14F-4D97-AF65-F5344CB8AC3E}">
        <p14:creationId xmlns:p14="http://schemas.microsoft.com/office/powerpoint/2010/main" val="42150762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extLst mod="1"/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716280" y="1361778"/>
            <a:ext cx="1068628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bobsled of mass 180 kg is traveling at 50 mph (~25 m/s) along an icy track. The coefficient of kinetic friction between the sled runners and the ice is 0.05.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How far does it travel before coming to a stop? </a:t>
            </a:r>
          </a:p>
          <a:p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716280" y="489983"/>
            <a:ext cx="276550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sz="2700" dirty="0">
                <a:latin typeface="Arial" panose="020B0604020202020204" pitchFamily="34" charset="0"/>
                <a:cs typeface="Arial" panose="020B0604020202020204" pitchFamily="34" charset="0"/>
              </a:rPr>
              <a:t>Problem-solving</a:t>
            </a:r>
            <a:endParaRPr lang="en-US" sz="27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716280" y="2834640"/>
            <a:ext cx="3710559" cy="847067"/>
            <a:chOff x="276225" y="1446332"/>
            <a:chExt cx="4181475" cy="1101519"/>
          </a:xfrm>
        </p:grpSpPr>
        <p:sp>
          <p:nvSpPr>
            <p:cNvPr id="6" name="Rectangle 5"/>
            <p:cNvSpPr/>
            <p:nvPr/>
          </p:nvSpPr>
          <p:spPr bwMode="auto">
            <a:xfrm>
              <a:off x="304800" y="1498600"/>
              <a:ext cx="4152900" cy="947738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7" name="TextBox 5"/>
            <p:cNvSpPr txBox="1">
              <a:spLocks noChangeArrowheads="1"/>
            </p:cNvSpPr>
            <p:nvPr/>
          </p:nvSpPr>
          <p:spPr bwMode="auto">
            <a:xfrm>
              <a:off x="2361784" y="1446332"/>
              <a:ext cx="1295486" cy="3694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800" dirty="0"/>
                <a:t>v=25 m/s</a:t>
              </a:r>
            </a:p>
          </p:txBody>
        </p:sp>
        <p:pic>
          <p:nvPicPr>
            <p:cNvPr id="8" name="Picture 8" descr="C:\Users\jxh22\AppData\Local\Microsoft\Windows\Temporary Internet Files\Content.IE5\STMFSID7\MC900333084[1].wmf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20575653">
              <a:off x="276225" y="1569118"/>
              <a:ext cx="1829836" cy="9787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9" name="Straight Arrow Connector 8"/>
            <p:cNvCxnSpPr/>
            <p:nvPr/>
          </p:nvCxnSpPr>
          <p:spPr bwMode="auto">
            <a:xfrm>
              <a:off x="2475815" y="1919288"/>
              <a:ext cx="1133494" cy="0"/>
            </a:xfrm>
            <a:prstGeom prst="straightConnector1">
              <a:avLst/>
            </a:prstGeom>
            <a:ln w="25400">
              <a:solidFill>
                <a:srgbClr val="FF0000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/>
              <p:cNvSpPr txBox="1"/>
              <p:nvPr/>
            </p:nvSpPr>
            <p:spPr>
              <a:xfrm>
                <a:off x="9134257" y="4437503"/>
                <a:ext cx="2394502" cy="196092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en-US" i="1">
                              <a:latin typeface="Cambria Math" panose="02040503050406030204" pitchFamily="18" charset="0"/>
                            </a:rPr>
                            <m:t>𝐹</m:t>
                          </m:r>
                        </m:e>
                        <m:sub>
                          <m:r>
                            <a:rPr lang="en-US" altLang="en-US" i="1">
                              <a:latin typeface="Cambria Math" panose="02040503050406030204" pitchFamily="18" charset="0"/>
                            </a:rPr>
                            <m:t>𝑛𝑒𝑡</m:t>
                          </m:r>
                          <m:r>
                            <a:rPr lang="en-US" altLang="en-US" i="1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altLang="en-US" i="1">
                              <a:latin typeface="Cambria Math" panose="02040503050406030204" pitchFamily="18" charset="0"/>
                            </a:rPr>
                            <m:t>𝑦</m:t>
                          </m:r>
                        </m:sub>
                      </m:sSub>
                      <m:r>
                        <a:rPr lang="en-US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𝑛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𝑚𝑔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𝑚𝑎</m:t>
                      </m:r>
                      <m:r>
                        <m:rPr>
                          <m:sty m:val="p"/>
                        </m:rPr>
                        <a:rPr lang="en-US" baseline="-25000">
                          <a:latin typeface="Cambria Math" panose="02040503050406030204" pitchFamily="18" charset="0"/>
                        </a:rPr>
                        <m:t>y</m:t>
                      </m:r>
                    </m:oMath>
                  </m:oMathPara>
                </a14:m>
                <a:endParaRPr lang="en-US" dirty="0"/>
              </a:p>
              <a:p>
                <a:r>
                  <a:rPr lang="en-US" dirty="0"/>
                  <a:t>=&gt;  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𝑛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−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𝑚𝑔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endParaRPr lang="en-US" dirty="0"/>
              </a:p>
              <a:p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⇒  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𝑛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−180(9.8)=</m:t>
                    </m:r>
                  </m:oMath>
                </a14:m>
                <a:r>
                  <a:rPr lang="en-US" dirty="0"/>
                  <a:t>0</a:t>
                </a:r>
              </a:p>
              <a:p>
                <a:r>
                  <a:rPr lang="en-US" dirty="0"/>
                  <a:t>=&gt; 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𝑛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=1764 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𝑁</m:t>
                    </m:r>
                  </m:oMath>
                </a14:m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20" name="TextBox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134257" y="4437503"/>
                <a:ext cx="2394502" cy="1960921"/>
              </a:xfrm>
              <a:prstGeom prst="rect">
                <a:avLst/>
              </a:prstGeom>
              <a:blipFill>
                <a:blip r:embed="rId5"/>
                <a:stretch>
                  <a:fillRect l="-5852" r="-25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32" name="Group 31"/>
          <p:cNvGrpSpPr/>
          <p:nvPr/>
        </p:nvGrpSpPr>
        <p:grpSpPr>
          <a:xfrm>
            <a:off x="1528160" y="4233328"/>
            <a:ext cx="1768754" cy="1971076"/>
            <a:chOff x="922443" y="3993556"/>
            <a:chExt cx="1768754" cy="1971076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" name="TextBox 2"/>
                <p:cNvSpPr txBox="1"/>
                <p:nvPr/>
              </p:nvSpPr>
              <p:spPr>
                <a:xfrm>
                  <a:off x="2319784" y="3993556"/>
                  <a:ext cx="189924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⃗"/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𝑛</m:t>
                            </m:r>
                          </m:e>
                        </m:acc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3" name="TextBox 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319784" y="3993556"/>
                  <a:ext cx="189924" cy="276999"/>
                </a:xfrm>
                <a:prstGeom prst="rect">
                  <a:avLst/>
                </a:prstGeom>
                <a:blipFill rotWithShape="0">
                  <a:blip r:embed="rId6"/>
                  <a:stretch>
                    <a:fillRect l="-19355" r="-16129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grpSp>
          <p:nvGrpSpPr>
            <p:cNvPr id="22" name="Group 21"/>
            <p:cNvGrpSpPr/>
            <p:nvPr/>
          </p:nvGrpSpPr>
          <p:grpSpPr>
            <a:xfrm>
              <a:off x="1612420" y="4132056"/>
              <a:ext cx="1078777" cy="1832576"/>
              <a:chOff x="1612420" y="4132056"/>
              <a:chExt cx="1078777" cy="1832576"/>
            </a:xfrm>
          </p:grpSpPr>
          <p:grpSp>
            <p:nvGrpSpPr>
              <p:cNvPr id="23" name="Group 22"/>
              <p:cNvGrpSpPr>
                <a:grpSpLocks/>
              </p:cNvGrpSpPr>
              <p:nvPr/>
            </p:nvGrpSpPr>
            <p:grpSpPr bwMode="auto">
              <a:xfrm>
                <a:off x="1612420" y="4132056"/>
                <a:ext cx="795945" cy="1188159"/>
                <a:chOff x="1409700" y="3303151"/>
                <a:chExt cx="1028700" cy="1675057"/>
              </a:xfrm>
            </p:grpSpPr>
            <p:sp>
              <p:nvSpPr>
                <p:cNvPr id="25" name="Rectangle 24"/>
                <p:cNvSpPr/>
                <p:nvPr/>
              </p:nvSpPr>
              <p:spPr>
                <a:xfrm>
                  <a:off x="1981200" y="3961834"/>
                  <a:ext cx="457200" cy="457369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/>
                </a:p>
              </p:txBody>
            </p:sp>
            <p:cxnSp>
              <p:nvCxnSpPr>
                <p:cNvPr id="26" name="Straight Arrow Connector 25"/>
                <p:cNvCxnSpPr/>
                <p:nvPr/>
              </p:nvCxnSpPr>
              <p:spPr>
                <a:xfrm flipV="1">
                  <a:off x="2209801" y="3303151"/>
                  <a:ext cx="0" cy="913149"/>
                </a:xfrm>
                <a:prstGeom prst="straightConnector1">
                  <a:avLst/>
                </a:prstGeom>
                <a:ln w="25400">
                  <a:solidFill>
                    <a:srgbClr val="FF0066"/>
                  </a:solidFill>
                  <a:tailEnd type="stealth" w="lg" len="lg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" name="Straight Arrow Connector 26"/>
                <p:cNvCxnSpPr/>
                <p:nvPr/>
              </p:nvCxnSpPr>
              <p:spPr>
                <a:xfrm>
                  <a:off x="2209800" y="4215927"/>
                  <a:ext cx="0" cy="762281"/>
                </a:xfrm>
                <a:prstGeom prst="straightConnector1">
                  <a:avLst/>
                </a:prstGeom>
                <a:ln w="25400">
                  <a:solidFill>
                    <a:srgbClr val="FF0066"/>
                  </a:solidFill>
                  <a:tailEnd type="stealth" w="lg" len="lg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" name="Straight Arrow Connector 27"/>
                <p:cNvCxnSpPr/>
                <p:nvPr/>
              </p:nvCxnSpPr>
              <p:spPr>
                <a:xfrm flipH="1">
                  <a:off x="1409700" y="4215927"/>
                  <a:ext cx="800100" cy="0"/>
                </a:xfrm>
                <a:prstGeom prst="straightConnector1">
                  <a:avLst/>
                </a:prstGeom>
                <a:ln w="25400">
                  <a:solidFill>
                    <a:srgbClr val="FF0066"/>
                  </a:solidFill>
                  <a:tailEnd type="stealth" w="lg" len="lg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4" name="TextBox 23"/>
                  <p:cNvSpPr txBox="1"/>
                  <p:nvPr/>
                </p:nvSpPr>
                <p:spPr>
                  <a:xfrm>
                    <a:off x="1771778" y="5410634"/>
                    <a:ext cx="919419" cy="553998"/>
                  </a:xfrm>
                  <a:prstGeom prst="rect">
                    <a:avLst/>
                  </a:prstGeom>
                  <a:no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acc>
                            <m:accPr>
                              <m:chr m:val="⃗"/>
                              <m:ctrlPr>
                                <a:rPr lang="en-US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𝑤</m:t>
                              </m:r>
                            </m:e>
                          </m:acc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=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  <m:acc>
                            <m:accPr>
                              <m:chr m:val="⃗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𝑔</m:t>
                              </m:r>
                            </m:e>
                          </m:acc>
                        </m:oMath>
                      </m:oMathPara>
                    </a14:m>
                    <a:endParaRPr lang="en-US" dirty="0"/>
                  </a:p>
                  <a:p>
                    <a:endParaRPr lang="en-US" dirty="0"/>
                  </a:p>
                </p:txBody>
              </p:sp>
            </mc:Choice>
            <mc:Fallback xmlns="">
              <p:sp>
                <p:nvSpPr>
                  <p:cNvPr id="24" name="TextBox 23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1771778" y="5410634"/>
                    <a:ext cx="919419" cy="553998"/>
                  </a:xfrm>
                  <a:prstGeom prst="rect">
                    <a:avLst/>
                  </a:prstGeom>
                  <a:blipFill rotWithShape="0">
                    <a:blip r:embed="rId7"/>
                    <a:stretch>
                      <a:fillRect l="-662" t="-24176" r="-35762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9" name="Rectangle 28"/>
                <p:cNvSpPr/>
                <p:nvPr/>
              </p:nvSpPr>
              <p:spPr>
                <a:xfrm>
                  <a:off x="922443" y="4756220"/>
                  <a:ext cx="1132168" cy="410946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algn="ctr"/>
                  <a14:m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en-US" altLang="en-US" i="1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sSub>
                            <m:sSubPr>
                              <m:ctrlPr>
                                <a:rPr lang="en-US" alt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en-US" i="1"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</m:e>
                            <m:sub>
                              <m:r>
                                <a:rPr lang="en-US" altLang="en-US" i="1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sub>
                          </m:sSub>
                        </m:e>
                      </m:acc>
                      <m:r>
                        <a:rPr lang="en-US" altLang="en-US" i="1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alt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</m:t>
                          </m:r>
                        </m:e>
                        <m:sub>
                          <m:r>
                            <a:rPr lang="en-US" alt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𝑘</m:t>
                          </m:r>
                        </m:sub>
                      </m:sSub>
                      <m:acc>
                        <m:accPr>
                          <m:chr m:val="⃗"/>
                          <m:ctrlPr>
                            <a:rPr lang="en-US" alt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alt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𝑛</m:t>
                          </m:r>
                        </m:e>
                      </m:acc>
                    </m:oMath>
                  </a14:m>
                  <a:r>
                    <a:rPr lang="en-US" dirty="0">
                      <a:solidFill>
                        <a:srgbClr val="000000"/>
                      </a:solidFill>
                      <a:latin typeface="Times New Roman" panose="02020603050405020304" pitchFamily="18" charset="0"/>
                    </a:rPr>
                    <a:t> </a:t>
                  </a:r>
                  <a:endParaRPr lang="en-US" dirty="0"/>
                </a:p>
              </p:txBody>
            </p:sp>
          </mc:Choice>
          <mc:Fallback xmlns="">
            <p:sp>
              <p:nvSpPr>
                <p:cNvPr id="29" name="Rectangle 28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22443" y="4756220"/>
                  <a:ext cx="1132168" cy="410946"/>
                </a:xfrm>
                <a:prstGeom prst="rect">
                  <a:avLst/>
                </a:prstGeom>
                <a:blipFill rotWithShape="0">
                  <a:blip r:embed="rId8"/>
                  <a:stretch>
                    <a:fillRect l="-1622" b="-1194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34" name="Group 33"/>
          <p:cNvGrpSpPr/>
          <p:nvPr/>
        </p:nvGrpSpPr>
        <p:grpSpPr>
          <a:xfrm>
            <a:off x="5879646" y="2829212"/>
            <a:ext cx="2253950" cy="1120566"/>
            <a:chOff x="5710317" y="2775229"/>
            <a:chExt cx="2253950" cy="1120566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0" name="Rectangle 29"/>
                <p:cNvSpPr/>
                <p:nvPr/>
              </p:nvSpPr>
              <p:spPr>
                <a:xfrm>
                  <a:off x="5710317" y="3227535"/>
                  <a:ext cx="1726114" cy="668260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alt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en-US" i="1">
                                <a:latin typeface="Cambria Math" panose="02040503050406030204" pitchFamily="18" charset="0"/>
                              </a:rPr>
                              <m:t>𝐹</m:t>
                            </m:r>
                          </m:e>
                          <m:sub>
                            <m:r>
                              <a:rPr lang="en-US" altLang="en-US" i="1">
                                <a:latin typeface="Cambria Math" panose="02040503050406030204" pitchFamily="18" charset="0"/>
                              </a:rPr>
                              <m:t>𝑛𝑒𝑡</m:t>
                            </m:r>
                            <m:r>
                              <a:rPr lang="en-US" altLang="en-US" i="1"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en-US" altLang="en-US" i="1">
                                <a:latin typeface="Cambria Math" panose="02040503050406030204" pitchFamily="18" charset="0"/>
                              </a:rPr>
                              <m:t>𝑦</m:t>
                            </m:r>
                          </m:sub>
                        </m:sSub>
                        <m:r>
                          <a:rPr lang="en-US" i="1"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𝑛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𝑤</m:t>
                        </m:r>
                      </m:oMath>
                    </m:oMathPara>
                  </a14:m>
                  <a:endParaRPr lang="en-US" dirty="0"/>
                </a:p>
                <a:p>
                  <a:endParaRPr lang="en-US" dirty="0"/>
                </a:p>
              </p:txBody>
            </p:sp>
          </mc:Choice>
          <mc:Fallback xmlns="">
            <p:sp>
              <p:nvSpPr>
                <p:cNvPr id="30" name="Rectangle 29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710317" y="3227535"/>
                  <a:ext cx="1726114" cy="668260"/>
                </a:xfrm>
                <a:prstGeom prst="rect">
                  <a:avLst/>
                </a:prstGeom>
                <a:blipFill>
                  <a:blip r:embed="rId9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1" name="Rectangle 30"/>
                <p:cNvSpPr/>
                <p:nvPr/>
              </p:nvSpPr>
              <p:spPr>
                <a:xfrm>
                  <a:off x="5710317" y="2775229"/>
                  <a:ext cx="2253950" cy="658514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altLang="en-US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en-US" i="1">
                                <a:latin typeface="Cambria Math" panose="02040503050406030204" pitchFamily="18" charset="0"/>
                              </a:rPr>
                              <m:t>𝐹</m:t>
                            </m:r>
                          </m:e>
                          <m:sub>
                            <m:r>
                              <a:rPr lang="en-US" altLang="en-US" i="1">
                                <a:latin typeface="Cambria Math" panose="02040503050406030204" pitchFamily="18" charset="0"/>
                              </a:rPr>
                              <m:t>𝑛𝑒𝑡</m:t>
                            </m:r>
                            <m:r>
                              <a:rPr lang="en-US" altLang="en-US" i="1"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en-US" altLang="en-US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</m:sub>
                        </m:sSub>
                        <m:r>
                          <a:rPr lang="en-US" i="1">
                            <a:latin typeface="Cambria Math" panose="02040503050406030204" pitchFamily="18" charset="0"/>
                          </a:rPr>
                          <m:t>=</m:t>
                        </m:r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𝑓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𝑘</m:t>
                            </m:r>
                          </m:sub>
                        </m:sSub>
                        <m:r>
                          <a:rPr lang="en-US" altLang="en-US" i="1">
                            <a:latin typeface="Cambria Math" panose="02040503050406030204" pitchFamily="18" charset="0"/>
                          </a:rPr>
                          <m:t>=</m:t>
                        </m:r>
                        <m:sSub>
                          <m:sSubPr>
                            <m:ctrlPr>
                              <a:rPr lang="en-US" alt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en-US" b="0" i="1" smtClean="0"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en-US" altLang="en-US" i="1">
                                <a:latin typeface="Cambria Math" panose="02040503050406030204" pitchFamily="18" charset="0"/>
                              </a:rPr>
                              <m:t>𝜇</m:t>
                            </m:r>
                          </m:e>
                          <m:sub>
                            <m:r>
                              <a:rPr lang="en-US" altLang="en-US" i="1">
                                <a:latin typeface="Cambria Math" panose="02040503050406030204" pitchFamily="18" charset="0"/>
                              </a:rPr>
                              <m:t>𝑘</m:t>
                            </m:r>
                          </m:sub>
                        </m:sSub>
                        <m:r>
                          <a:rPr lang="en-US" altLang="en-US" i="1">
                            <a:latin typeface="Cambria Math" panose="02040503050406030204" pitchFamily="18" charset="0"/>
                          </a:rPr>
                          <m:t>𝑛</m:t>
                        </m:r>
                      </m:oMath>
                    </m:oMathPara>
                  </a14:m>
                  <a:endParaRPr lang="en-US" dirty="0"/>
                </a:p>
                <a:p>
                  <a:endParaRPr lang="en-US" dirty="0"/>
                </a:p>
              </p:txBody>
            </p:sp>
          </mc:Choice>
          <mc:Fallback xmlns="">
            <p:sp>
              <p:nvSpPr>
                <p:cNvPr id="31" name="Rectangle 30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710317" y="2775229"/>
                  <a:ext cx="2253950" cy="658514"/>
                </a:xfrm>
                <a:prstGeom prst="rect">
                  <a:avLst/>
                </a:prstGeom>
                <a:blipFill>
                  <a:blip r:embed="rId10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35" name="TextBox 34"/>
              <p:cNvSpPr txBox="1"/>
              <p:nvPr/>
            </p:nvSpPr>
            <p:spPr>
              <a:xfrm>
                <a:off x="5806960" y="4695687"/>
                <a:ext cx="2261773" cy="203408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𝐹</m:t>
                          </m:r>
                        </m:e>
                        <m:sub>
                          <m:r>
                            <a:rPr lang="en-US" alt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𝑛𝑒𝑡</m:t>
                          </m:r>
                          <m:r>
                            <a:rPr lang="en-US" alt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</m:t>
                          </m:r>
                          <m:r>
                            <a:rPr lang="en-US" alt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</m:sub>
                      </m:sSub>
                      <m:r>
                        <a:rPr lang="en-US" alt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alt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r>
                            <a:rPr lang="en-US" alt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</m:t>
                          </m:r>
                        </m:e>
                        <m:sub>
                          <m:r>
                            <a:rPr lang="en-US" alt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𝑘</m:t>
                          </m:r>
                        </m:sub>
                      </m:sSub>
                      <m:r>
                        <a:rPr lang="en-US" i="1">
                          <a:latin typeface="Cambria Math" panose="02040503050406030204" pitchFamily="18" charset="0"/>
                        </a:rPr>
                        <m:t>𝑛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𝑚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>
                              <a:latin typeface="Cambria Math" panose="02040503050406030204" pitchFamily="18" charset="0"/>
                            </a:rPr>
                            <m:t>x</m:t>
                          </m:r>
                        </m:sub>
                      </m:sSub>
                    </m:oMath>
                  </m:oMathPara>
                </a14:m>
                <a:endParaRPr lang="en-US" i="1" dirty="0">
                  <a:latin typeface="Cambria Math" panose="02040503050406030204" pitchFamily="18" charset="0"/>
                </a:endParaRPr>
              </a:p>
              <a:p>
                <a:pPr>
                  <a:lnSpc>
                    <a:spcPct val="150000"/>
                  </a:lnSpc>
                </a:pPr>
                <a:r>
                  <a:rPr lang="en-US" dirty="0"/>
                  <a:t>=&gt;     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𝑎</m:t>
                    </m:r>
                    <m:r>
                      <a:rPr lang="en-US" i="1" baseline="-2500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en-US" alt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𝜇</m:t>
                            </m:r>
                          </m:e>
                          <m:sub>
                            <m:r>
                              <a:rPr lang="en-US" alt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𝑘</m:t>
                            </m:r>
                          </m:sub>
                        </m:sSub>
                        <m:r>
                          <a:rPr lang="en-US" i="1">
                            <a:latin typeface="Cambria Math" panose="02040503050406030204" pitchFamily="18" charset="0"/>
                          </a:rPr>
                          <m:t>𝑛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𝑚</m:t>
                        </m:r>
                      </m:den>
                    </m:f>
                  </m:oMath>
                </a14:m>
                <a:endParaRPr lang="en-US" i="1" dirty="0">
                  <a:latin typeface="Cambria Math" panose="02040503050406030204" pitchFamily="18" charset="0"/>
                </a:endParaRPr>
              </a:p>
              <a:p>
                <a:pPr>
                  <a:lnSpc>
                    <a:spcPct val="150000"/>
                  </a:lnSpc>
                </a:pPr>
                <a:r>
                  <a:rPr lang="en-US" dirty="0" smtClean="0"/>
                  <a:t>=&gt;    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𝑎</m:t>
                    </m:r>
                    <m:r>
                      <a:rPr lang="en-US" i="1" baseline="-2500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d>
                          <m:d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0.05</m:t>
                            </m:r>
                          </m:e>
                        </m:d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1764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180</m:t>
                        </m:r>
                      </m:den>
                    </m:f>
                  </m:oMath>
                </a14:m>
                <a:endParaRPr lang="en-US" b="0" dirty="0"/>
              </a:p>
              <a:p>
                <a:pPr>
                  <a:lnSpc>
                    <a:spcPct val="150000"/>
                  </a:lnSpc>
                </a:pPr>
                <a:r>
                  <a:rPr lang="en-US" dirty="0" smtClean="0"/>
                  <a:t>=&gt;    </a:t>
                </a:r>
                <a14:m>
                  <m:oMath xmlns:m="http://schemas.openxmlformats.org/officeDocument/2006/math">
                    <m:r>
                      <a:rPr lang="en-US" b="1" i="1">
                        <a:latin typeface="Cambria Math" panose="02040503050406030204" pitchFamily="18" charset="0"/>
                      </a:rPr>
                      <m:t>𝒂</m:t>
                    </m:r>
                    <m:r>
                      <a:rPr lang="en-US" b="1" i="1" baseline="-25000">
                        <a:latin typeface="Cambria Math" panose="02040503050406030204" pitchFamily="18" charset="0"/>
                      </a:rPr>
                      <m:t>𝒙</m:t>
                    </m:r>
                    <m:r>
                      <a:rPr lang="en-US" b="1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−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𝟎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𝟒𝟗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𝒎</m:t>
                    </m:r>
                    <m:sSup>
                      <m:sSupPr>
                        <m:ctrlPr>
                          <a:rPr lang="en-US" b="1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𝒔</m:t>
                        </m:r>
                      </m:e>
                      <m:sup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𝟐</m:t>
                        </m:r>
                      </m:sup>
                    </m:sSup>
                  </m:oMath>
                </a14:m>
                <a:endParaRPr lang="en-US" b="1" dirty="0"/>
              </a:p>
            </p:txBody>
          </p:sp>
        </mc:Choice>
        <mc:Fallback xmlns="">
          <p:sp>
            <p:nvSpPr>
              <p:cNvPr id="35" name="TextBox 3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06960" y="4695687"/>
                <a:ext cx="2261773" cy="2034083"/>
              </a:xfrm>
              <a:prstGeom prst="rect">
                <a:avLst/>
              </a:prstGeom>
              <a:blipFill>
                <a:blip r:embed="rId11"/>
                <a:stretch>
                  <a:fillRect l="-6469" r="-1617" b="-389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9" name="Rectangle 38"/>
          <p:cNvSpPr/>
          <p:nvPr/>
        </p:nvSpPr>
        <p:spPr>
          <a:xfrm>
            <a:off x="898520" y="3811251"/>
            <a:ext cx="337143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i="0" dirty="0">
                <a:solidFill>
                  <a:schemeClr val="accent5">
                    <a:lumMod val="7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Step 1 : Draw a free body diagram</a:t>
            </a:r>
          </a:p>
        </p:txBody>
      </p:sp>
      <p:sp>
        <p:nvSpPr>
          <p:cNvPr id="40" name="Rectangle 39"/>
          <p:cNvSpPr/>
          <p:nvPr/>
        </p:nvSpPr>
        <p:spPr>
          <a:xfrm>
            <a:off x="4977211" y="2522626"/>
            <a:ext cx="365997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i="0" dirty="0">
                <a:solidFill>
                  <a:schemeClr val="accent5">
                    <a:lumMod val="7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Step 2 : Find the vector sum of forces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1" name="Rectangle 40"/>
              <p:cNvSpPr/>
              <p:nvPr/>
            </p:nvSpPr>
            <p:spPr>
              <a:xfrm>
                <a:off x="7410823" y="4027300"/>
                <a:ext cx="2306272" cy="40293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i="0" dirty="0">
                    <a:solidFill>
                      <a:schemeClr val="accent5">
                        <a:lumMod val="75000"/>
                      </a:schemeClr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Step 3 : Set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en-US" i="1" smtClean="0">
                            <a:solidFill>
                              <a:schemeClr val="accent5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altLang="en-US" b="0" i="1" smtClean="0">
                            <a:solidFill>
                              <a:schemeClr val="accent5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𝐹</m:t>
                        </m:r>
                        <m:r>
                          <a:rPr lang="en-US" altLang="en-US" b="0" i="1" baseline="-25000" smtClean="0">
                            <a:solidFill>
                              <a:schemeClr val="accent5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𝑛𝑒𝑡</m:t>
                        </m:r>
                      </m:e>
                    </m:acc>
                    <m:r>
                      <a:rPr lang="en-US" altLang="en-US" b="0" i="1" smtClean="0">
                        <a:solidFill>
                          <a:schemeClr val="accent5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altLang="en-US" b="0" i="1" smtClean="0">
                        <a:solidFill>
                          <a:schemeClr val="accent5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𝑚</m:t>
                    </m:r>
                    <m:acc>
                      <m:accPr>
                        <m:chr m:val="⃗"/>
                        <m:ctrlPr>
                          <a:rPr lang="en-US" i="1" dirty="0" smtClean="0">
                            <a:solidFill>
                              <a:schemeClr val="accent5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accPr>
                      <m:e>
                        <m:r>
                          <a:rPr lang="en-US" i="1" dirty="0" smtClean="0">
                            <a:solidFill>
                              <a:schemeClr val="accent5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𝑎</m:t>
                        </m:r>
                      </m:e>
                    </m:acc>
                  </m:oMath>
                </a14:m>
                <a:endParaRPr lang="en-US" i="0" dirty="0">
                  <a:solidFill>
                    <a:schemeClr val="accent5">
                      <a:lumMod val="75000"/>
                    </a:schemeClr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41" name="Rectangle 4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10823" y="4027300"/>
                <a:ext cx="2306272" cy="402931"/>
              </a:xfrm>
              <a:prstGeom prst="rect">
                <a:avLst/>
              </a:prstGeom>
              <a:blipFill rotWithShape="0">
                <a:blip r:embed="rId12"/>
                <a:stretch>
                  <a:fillRect l="-2381" t="-10606" r="-11111" b="-2424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2" name="Rectangle 41"/>
          <p:cNvSpPr/>
          <p:nvPr/>
        </p:nvSpPr>
        <p:spPr>
          <a:xfrm>
            <a:off x="11011763" y="6302494"/>
            <a:ext cx="97975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err="1">
                <a:solidFill>
                  <a:srgbClr val="25252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Contd</a:t>
            </a:r>
            <a:r>
              <a:rPr lang="en-US" dirty="0">
                <a:solidFill>
                  <a:srgbClr val="25252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  <a:endParaRPr lang="en-US" dirty="0"/>
          </a:p>
        </p:txBody>
      </p:sp>
      <p:cxnSp>
        <p:nvCxnSpPr>
          <p:cNvPr id="43" name="Curved Connector 42"/>
          <p:cNvCxnSpPr>
            <a:stCxn id="31" idx="1"/>
          </p:cNvCxnSpPr>
          <p:nvPr/>
        </p:nvCxnSpPr>
        <p:spPr>
          <a:xfrm rot="10800000" flipH="1" flipV="1">
            <a:off x="5879646" y="3158469"/>
            <a:ext cx="1073230" cy="1433852"/>
          </a:xfrm>
          <a:prstGeom prst="curvedConnector4">
            <a:avLst>
              <a:gd name="adj1" fmla="val -21300"/>
              <a:gd name="adj2" fmla="val 61482"/>
            </a:avLst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Curved Connector 45"/>
          <p:cNvCxnSpPr>
            <a:stCxn id="30" idx="3"/>
          </p:cNvCxnSpPr>
          <p:nvPr/>
        </p:nvCxnSpPr>
        <p:spPr>
          <a:xfrm>
            <a:off x="7605760" y="3615648"/>
            <a:ext cx="2812014" cy="756179"/>
          </a:xfrm>
          <a:prstGeom prst="curvedConnector3">
            <a:avLst>
              <a:gd name="adj1" fmla="val 102131"/>
            </a:avLst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>
          <a:xfrm>
            <a:off x="9717094" y="6356350"/>
            <a:ext cx="1636705" cy="365125"/>
          </a:xfrm>
        </p:spPr>
        <p:txBody>
          <a:bodyPr/>
          <a:lstStyle/>
          <a:p>
            <a:fld id="{9372CE4B-A817-4CA6-90C6-F10130A1DBD0}" type="slidenum">
              <a:rPr lang="en-US" smtClean="0"/>
              <a:t>42</a:t>
            </a:fld>
            <a:endParaRPr lang="en-US" dirty="0"/>
          </a:p>
        </p:txBody>
      </p:sp>
      <p:cxnSp>
        <p:nvCxnSpPr>
          <p:cNvPr id="38" name="Curved Connector 37"/>
          <p:cNvCxnSpPr/>
          <p:nvPr/>
        </p:nvCxnSpPr>
        <p:spPr>
          <a:xfrm rot="10800000" flipV="1">
            <a:off x="7410823" y="5406938"/>
            <a:ext cx="1602548" cy="2"/>
          </a:xfrm>
          <a:prstGeom prst="curvedConnector3">
            <a:avLst>
              <a:gd name="adj1" fmla="val 50000"/>
            </a:avLst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789479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  <p:extLst mod="1"/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716280" y="1361778"/>
            <a:ext cx="1068628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>
                <a:solidFill>
                  <a:srgbClr val="FFC1C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bobsled of mass 180 kg is traveling at 50 mph (~25 m/s) along an icy track. The coefficient of kinetic friction between the sled runners and the ice is 0.05.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How far does it travel before coming to a stop? </a:t>
            </a:r>
          </a:p>
          <a:p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716280" y="489983"/>
            <a:ext cx="276550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sz="2700" dirty="0">
                <a:latin typeface="Arial" panose="020B0604020202020204" pitchFamily="34" charset="0"/>
                <a:cs typeface="Arial" panose="020B0604020202020204" pitchFamily="34" charset="0"/>
              </a:rPr>
              <a:t>Problem-solving</a:t>
            </a:r>
            <a:endParaRPr lang="en-US" sz="27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716280" y="2834640"/>
            <a:ext cx="3710559" cy="847067"/>
            <a:chOff x="276225" y="1446332"/>
            <a:chExt cx="4181475" cy="1101519"/>
          </a:xfrm>
        </p:grpSpPr>
        <p:sp>
          <p:nvSpPr>
            <p:cNvPr id="6" name="Rectangle 5"/>
            <p:cNvSpPr/>
            <p:nvPr/>
          </p:nvSpPr>
          <p:spPr bwMode="auto">
            <a:xfrm>
              <a:off x="304800" y="1498600"/>
              <a:ext cx="4152900" cy="947738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7" name="TextBox 5"/>
            <p:cNvSpPr txBox="1">
              <a:spLocks noChangeArrowheads="1"/>
            </p:cNvSpPr>
            <p:nvPr/>
          </p:nvSpPr>
          <p:spPr bwMode="auto">
            <a:xfrm>
              <a:off x="2361784" y="1446332"/>
              <a:ext cx="1295486" cy="3694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800" dirty="0"/>
                <a:t>v=25 m/s</a:t>
              </a:r>
            </a:p>
          </p:txBody>
        </p:sp>
        <p:pic>
          <p:nvPicPr>
            <p:cNvPr id="8" name="Picture 8" descr="C:\Users\jxh22\AppData\Local\Microsoft\Windows\Temporary Internet Files\Content.IE5\STMFSID7\MC900333084[1].wmf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20575653">
              <a:off x="276225" y="1569118"/>
              <a:ext cx="1829836" cy="9787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9" name="Straight Arrow Connector 8"/>
            <p:cNvCxnSpPr/>
            <p:nvPr/>
          </p:nvCxnSpPr>
          <p:spPr bwMode="auto">
            <a:xfrm>
              <a:off x="2475815" y="1919288"/>
              <a:ext cx="1133494" cy="0"/>
            </a:xfrm>
            <a:prstGeom prst="straightConnector1">
              <a:avLst/>
            </a:prstGeom>
            <a:ln w="25400">
              <a:solidFill>
                <a:srgbClr val="FF0000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Rectangle 9"/>
              <p:cNvSpPr/>
              <p:nvPr/>
            </p:nvSpPr>
            <p:spPr>
              <a:xfrm>
                <a:off x="5197973" y="2685217"/>
                <a:ext cx="5906907" cy="101566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Having found that </a:t>
                </a:r>
                <a14:m>
                  <m:oMath xmlns:m="http://schemas.openxmlformats.org/officeDocument/2006/math">
                    <m:r>
                      <a:rPr lang="en-US" sz="2000" i="1">
                        <a:latin typeface="Cambria Math" panose="02040503050406030204" pitchFamily="18" charset="0"/>
                      </a:rPr>
                      <m:t>𝑎</m:t>
                    </m:r>
                    <m:r>
                      <a:rPr lang="en-US" sz="2000" i="1" baseline="-2500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=−0.49 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𝑚</m:t>
                    </m:r>
                    <m:sSup>
                      <m:sSup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𝑠</m:t>
                        </m:r>
                      </m:e>
                      <m:sup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−2</m:t>
                        </m:r>
                      </m:sup>
                    </m:sSup>
                  </m:oMath>
                </a14:m>
                <a:r>
                  <a:rPr 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use kinematic equations to find the distance it travels before coming to a stop.</a:t>
                </a:r>
              </a:p>
            </p:txBody>
          </p:sp>
        </mc:Choice>
        <mc:Fallback xmlns="">
          <p:sp>
            <p:nvSpPr>
              <p:cNvPr id="10" name="Rectangle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97973" y="2685217"/>
                <a:ext cx="5906907" cy="1015663"/>
              </a:xfrm>
              <a:prstGeom prst="rect">
                <a:avLst/>
              </a:prstGeom>
              <a:blipFill rotWithShape="0">
                <a:blip r:embed="rId5"/>
                <a:stretch>
                  <a:fillRect l="-1135" t="-2994" r="-1858" b="-958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10189028" y="6356350"/>
            <a:ext cx="1164771" cy="365125"/>
          </a:xfrm>
        </p:spPr>
        <p:txBody>
          <a:bodyPr/>
          <a:lstStyle/>
          <a:p>
            <a:fld id="{9372CE4B-A817-4CA6-90C6-F10130A1DBD0}" type="slidenum">
              <a:rPr lang="en-US" smtClean="0"/>
              <a:t>43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>
                <a:off x="4978400" y="4034971"/>
                <a:ext cx="6023429" cy="1989647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sz="2000" b="0" dirty="0" smtClean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000" b="0" i="0" smtClean="0">
                            <a:latin typeface="Cambria Math" panose="02040503050406030204" pitchFamily="18" charset="0"/>
                          </a:rPr>
                          <m:t>v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000" b="0" i="0" smtClean="0">
                            <a:latin typeface="Cambria Math" panose="02040503050406030204" pitchFamily="18" charset="0"/>
                          </a:rPr>
                          <m:t>i</m:t>
                        </m:r>
                      </m:sub>
                    </m:sSub>
                    <m:r>
                      <a:rPr lang="en-US" sz="2000" b="0" i="0" smtClean="0">
                        <a:latin typeface="Cambria Math" panose="02040503050406030204" pitchFamily="18" charset="0"/>
                      </a:rPr>
                      <m:t>=25 </m:t>
                    </m:r>
                    <m:r>
                      <m:rPr>
                        <m:sty m:val="p"/>
                      </m:rPr>
                      <a:rPr lang="en-US" sz="2000" b="0" i="0" smtClean="0">
                        <a:latin typeface="Cambria Math" panose="02040503050406030204" pitchFamily="18" charset="0"/>
                      </a:rPr>
                      <m:t>m</m:t>
                    </m:r>
                    <m:r>
                      <a:rPr lang="en-US" sz="2000" b="0" i="0" smtClean="0">
                        <a:latin typeface="Cambria Math" panose="02040503050406030204" pitchFamily="18" charset="0"/>
                      </a:rPr>
                      <m:t>/</m:t>
                    </m:r>
                    <m:r>
                      <m:rPr>
                        <m:sty m:val="p"/>
                      </m:rPr>
                      <a:rPr lang="en-US" sz="2000" b="0" i="0" smtClean="0">
                        <a:latin typeface="Cambria Math" panose="02040503050406030204" pitchFamily="18" charset="0"/>
                      </a:rPr>
                      <m:t>s</m:t>
                    </m:r>
                  </m:oMath>
                </a14:m>
                <a:endParaRPr lang="en-US" sz="2000" b="0" dirty="0" smtClean="0"/>
              </a:p>
              <a:p>
                <a:r>
                  <a:rPr lang="en-US" sz="2000" b="0" dirty="0" smtClean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000" b="0" i="0" smtClean="0">
                            <a:latin typeface="Cambria Math" panose="02040503050406030204" pitchFamily="18" charset="0"/>
                          </a:rPr>
                          <m:t>v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000" b="0" i="0" smtClean="0">
                            <a:latin typeface="Cambria Math" panose="02040503050406030204" pitchFamily="18" charset="0"/>
                          </a:rPr>
                          <m:t>f</m:t>
                        </m:r>
                      </m:sub>
                    </m:sSub>
                    <m:r>
                      <a:rPr lang="en-US" sz="2000" b="0" i="0" smtClean="0"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endParaRPr lang="en-US" sz="2000" b="0" dirty="0" smtClean="0">
                  <a:latin typeface="Cambria Math" panose="02040503050406030204" pitchFamily="18" charset="0"/>
                </a:endParaRPr>
              </a:p>
              <a:p>
                <a:r>
                  <a:rPr lang="en-US" sz="2000" b="0" dirty="0" smtClean="0"/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000" b="0" i="0" smtClean="0">
                        <a:latin typeface="Cambria Math" panose="02040503050406030204" pitchFamily="18" charset="0"/>
                      </a:rPr>
                      <m:t>a</m:t>
                    </m:r>
                    <m:r>
                      <a:rPr lang="en-US" sz="2000" b="0" i="0" smtClean="0">
                        <a:latin typeface="Cambria Math" panose="02040503050406030204" pitchFamily="18" charset="0"/>
                      </a:rPr>
                      <m:t>=−0.49 </m:t>
                    </m:r>
                    <m:r>
                      <m:rPr>
                        <m:sty m:val="p"/>
                      </m:rPr>
                      <a:rPr lang="en-US" sz="2000" b="0" i="0" smtClean="0">
                        <a:latin typeface="Cambria Math" panose="02040503050406030204" pitchFamily="18" charset="0"/>
                      </a:rPr>
                      <m:t>m</m:t>
                    </m:r>
                    <m:r>
                      <a:rPr lang="en-US" sz="2000" b="0" i="0" smtClean="0">
                        <a:latin typeface="Cambria Math" panose="02040503050406030204" pitchFamily="18" charset="0"/>
                      </a:rPr>
                      <m:t>/</m:t>
                    </m:r>
                    <m:sSup>
                      <m:sSup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000" b="0" i="0" smtClean="0">
                            <a:latin typeface="Cambria Math" panose="02040503050406030204" pitchFamily="18" charset="0"/>
                          </a:rPr>
                          <m:t>s</m:t>
                        </m:r>
                      </m:e>
                      <m:sup>
                        <m:r>
                          <a:rPr lang="en-US" sz="2000" b="0" i="0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en-US" sz="2000" dirty="0" smtClean="0"/>
              </a:p>
              <a:p>
                <a:r>
                  <a:rPr lang="en-US" sz="2000" b="0" dirty="0" smtClean="0"/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000" b="0" i="0" smtClean="0">
                        <a:latin typeface="Cambria Math" panose="02040503050406030204" pitchFamily="18" charset="0"/>
                      </a:rPr>
                      <m:t>Δx</m:t>
                    </m:r>
                    <m:r>
                      <a:rPr lang="en-US" sz="2000" b="0" i="0" smtClean="0">
                        <a:latin typeface="Cambria Math" panose="02040503050406030204" pitchFamily="18" charset="0"/>
                      </a:rPr>
                      <m:t>= ?</m:t>
                    </m:r>
                  </m:oMath>
                </a14:m>
                <a:endParaRPr lang="en-US" sz="2000" dirty="0" smtClean="0"/>
              </a:p>
              <a:p>
                <a:endParaRPr lang="en-US" sz="2000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𝑣</m:t>
                          </m:r>
                        </m:e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</m:sub>
                        <m:sup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=</m:t>
                      </m:r>
                      <m:sSubSup>
                        <m:sSubSup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𝑣</m:t>
                          </m:r>
                        </m:e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  <m:sup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+2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𝑎</m:t>
                      </m:r>
                      <m:r>
                        <m:rPr>
                          <m:sty m:val="p"/>
                        </m:rPr>
                        <a:rPr lang="en-US" sz="2000" b="0" i="0" smtClean="0">
                          <a:latin typeface="Cambria Math" panose="02040503050406030204" pitchFamily="18" charset="0"/>
                        </a:rPr>
                        <m:t>Δ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   ⇒      </m:t>
                      </m:r>
                      <m:r>
                        <a:rPr lang="en-US" sz="2000" b="1" i="0" smtClean="0">
                          <a:latin typeface="Cambria Math" panose="02040503050406030204" pitchFamily="18" charset="0"/>
                        </a:rPr>
                        <m:t>𝚫</m:t>
                      </m:r>
                      <m:r>
                        <a:rPr lang="en-US" sz="2000" b="1" i="0" smtClean="0">
                          <a:latin typeface="Cambria Math" panose="02040503050406030204" pitchFamily="18" charset="0"/>
                        </a:rPr>
                        <m:t>𝐱</m:t>
                      </m:r>
                      <m:r>
                        <a:rPr lang="en-US" sz="2000" b="1" i="0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000" b="1" i="0" smtClean="0">
                          <a:latin typeface="Cambria Math" panose="02040503050406030204" pitchFamily="18" charset="0"/>
                        </a:rPr>
                        <m:t>𝟔𝟑𝟖</m:t>
                      </m:r>
                      <m:r>
                        <a:rPr lang="en-US" sz="2000" b="1" i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2000" b="1" i="0" smtClean="0">
                          <a:latin typeface="Cambria Math" panose="02040503050406030204" pitchFamily="18" charset="0"/>
                        </a:rPr>
                        <m:t>𝐦</m:t>
                      </m:r>
                    </m:oMath>
                  </m:oMathPara>
                </a14:m>
                <a:endParaRPr lang="en-US" sz="2000" b="1" dirty="0"/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78400" y="4034971"/>
                <a:ext cx="6023429" cy="1989647"/>
              </a:xfrm>
              <a:prstGeom prst="rect">
                <a:avLst/>
              </a:prstGeom>
              <a:blipFill>
                <a:blip r:embed="rId6"/>
                <a:stretch>
                  <a:fillRect b="-915"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85596126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  <p:extLst mod="1"/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716280" y="1361778"/>
            <a:ext cx="1068628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Bef>
                <a:spcPct val="0"/>
              </a:spcBef>
            </a:pPr>
            <a:r>
              <a:rPr lang="en-US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 </a:t>
            </a:r>
            <a:r>
              <a:rPr lang="en-US" alt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8 N</a:t>
            </a:r>
            <a:r>
              <a:rPr lang="en-US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horizontal force </a:t>
            </a:r>
            <a:r>
              <a:rPr lang="en-US" altLang="en-US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en-US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pushes a block weighing </a:t>
            </a:r>
            <a:r>
              <a:rPr lang="en-US" alt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12.0 N</a:t>
            </a:r>
            <a:r>
              <a:rPr lang="en-US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against a vertical wall.  The coefficient of static friction between the wall and the block is </a:t>
            </a:r>
            <a:r>
              <a:rPr lang="en-US" alt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0.69</a:t>
            </a:r>
            <a:r>
              <a:rPr lang="en-US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and the coefficient of kinetic friction is </a:t>
            </a:r>
            <a:r>
              <a:rPr lang="en-US" alt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0.49</a:t>
            </a:r>
            <a:r>
              <a:rPr lang="en-US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Assume that the block is not moving initially. Is the force enough to keep the block from slipping along the wall?</a:t>
            </a:r>
          </a:p>
        </p:txBody>
      </p:sp>
      <p:sp>
        <p:nvSpPr>
          <p:cNvPr id="5" name="Rectangle 4"/>
          <p:cNvSpPr/>
          <p:nvPr/>
        </p:nvSpPr>
        <p:spPr>
          <a:xfrm>
            <a:off x="716280" y="489983"/>
            <a:ext cx="2666114" cy="5078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sz="2700" dirty="0">
                <a:latin typeface="Arial" panose="020B0604020202020204" pitchFamily="34" charset="0"/>
                <a:cs typeface="Arial" panose="020B0604020202020204" pitchFamily="34" charset="0"/>
              </a:rPr>
              <a:t>Problem-solving</a:t>
            </a:r>
            <a:endParaRPr lang="en-US" sz="27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3673099" y="3301138"/>
            <a:ext cx="592699" cy="2820692"/>
          </a:xfrm>
          <a:prstGeom prst="rect">
            <a:avLst/>
          </a:prstGeom>
          <a:pattFill prst="ltUpDiag">
            <a:fgClr>
              <a:schemeClr val="bg1">
                <a:lumMod val="75000"/>
              </a:schemeClr>
            </a:fgClr>
            <a:bgClr>
              <a:schemeClr val="bg1"/>
            </a:bgClr>
          </a:patt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2820692" y="4308529"/>
            <a:ext cx="836908" cy="74391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m</a:t>
            </a:r>
          </a:p>
        </p:txBody>
      </p:sp>
      <p:grpSp>
        <p:nvGrpSpPr>
          <p:cNvPr id="13" name="Group 12"/>
          <p:cNvGrpSpPr/>
          <p:nvPr/>
        </p:nvGrpSpPr>
        <p:grpSpPr>
          <a:xfrm>
            <a:off x="3539258" y="4480651"/>
            <a:ext cx="1654555" cy="461665"/>
            <a:chOff x="3492764" y="4480651"/>
            <a:chExt cx="1654555" cy="461665"/>
          </a:xfrm>
        </p:grpSpPr>
        <p:cxnSp>
          <p:nvCxnSpPr>
            <p:cNvPr id="9" name="Straight Arrow Connector 8"/>
            <p:cNvCxnSpPr/>
            <p:nvPr/>
          </p:nvCxnSpPr>
          <p:spPr>
            <a:xfrm flipH="1">
              <a:off x="3492764" y="4711484"/>
              <a:ext cx="1220603" cy="0"/>
            </a:xfrm>
            <a:prstGeom prst="straightConnector1">
              <a:avLst/>
            </a:prstGeom>
            <a:ln w="57150">
              <a:solidFill>
                <a:schemeClr val="tx1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2" name="TextBox 11"/>
                <p:cNvSpPr txBox="1"/>
                <p:nvPr/>
              </p:nvSpPr>
              <p:spPr>
                <a:xfrm>
                  <a:off x="4668754" y="4480651"/>
                  <a:ext cx="478565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400" i="1" dirty="0" smtClean="0">
                            <a:latin typeface="Cambria Math" panose="02040503050406030204" pitchFamily="18" charset="0"/>
                          </a:rPr>
                          <m:t>𝐹</m:t>
                        </m:r>
                      </m:oMath>
                    </m:oMathPara>
                  </a14:m>
                  <a:endParaRPr lang="en-US" sz="2400" dirty="0"/>
                </a:p>
              </p:txBody>
            </p:sp>
          </mc:Choice>
          <mc:Fallback xmlns="">
            <p:sp>
              <p:nvSpPr>
                <p:cNvPr id="12" name="TextBox 11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668754" y="4480651"/>
                  <a:ext cx="478565" cy="461665"/>
                </a:xfrm>
                <a:prstGeom prst="rect">
                  <a:avLst/>
                </a:prstGeom>
                <a:blipFill>
                  <a:blip r:embed="rId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17" name="Group 16"/>
          <p:cNvGrpSpPr/>
          <p:nvPr/>
        </p:nvGrpSpPr>
        <p:grpSpPr>
          <a:xfrm>
            <a:off x="1253256" y="4480651"/>
            <a:ext cx="1706918" cy="461665"/>
            <a:chOff x="1253256" y="4480651"/>
            <a:chExt cx="1706918" cy="461665"/>
          </a:xfrm>
        </p:grpSpPr>
        <p:cxnSp>
          <p:nvCxnSpPr>
            <p:cNvPr id="11" name="Straight Arrow Connector 10"/>
            <p:cNvCxnSpPr/>
            <p:nvPr/>
          </p:nvCxnSpPr>
          <p:spPr>
            <a:xfrm flipH="1">
              <a:off x="1739571" y="4711484"/>
              <a:ext cx="1220603" cy="0"/>
            </a:xfrm>
            <a:prstGeom prst="straightConnector1">
              <a:avLst/>
            </a:prstGeom>
            <a:ln w="57150">
              <a:solidFill>
                <a:schemeClr val="tx1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4" name="TextBox 13"/>
                <p:cNvSpPr txBox="1"/>
                <p:nvPr/>
              </p:nvSpPr>
              <p:spPr>
                <a:xfrm>
                  <a:off x="1253256" y="4480651"/>
                  <a:ext cx="478565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400" b="0" i="1" dirty="0" smtClean="0">
                            <a:latin typeface="Cambria Math" panose="02040503050406030204" pitchFamily="18" charset="0"/>
                          </a:rPr>
                          <m:t>𝑁</m:t>
                        </m:r>
                      </m:oMath>
                    </m:oMathPara>
                  </a14:m>
                  <a:endParaRPr lang="en-US" sz="2400" dirty="0"/>
                </a:p>
              </p:txBody>
            </p:sp>
          </mc:Choice>
          <mc:Fallback xmlns="">
            <p:sp>
              <p:nvSpPr>
                <p:cNvPr id="14" name="TextBox 13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253256" y="4480651"/>
                  <a:ext cx="478565" cy="461665"/>
                </a:xfrm>
                <a:prstGeom prst="rect">
                  <a:avLst/>
                </a:prstGeom>
                <a:blipFill>
                  <a:blip r:embed="rId6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18" name="Group 17"/>
          <p:cNvGrpSpPr/>
          <p:nvPr/>
        </p:nvGrpSpPr>
        <p:grpSpPr>
          <a:xfrm>
            <a:off x="2510725" y="4819970"/>
            <a:ext cx="1518835" cy="1717028"/>
            <a:chOff x="2510725" y="4819970"/>
            <a:chExt cx="1518835" cy="1717028"/>
          </a:xfrm>
        </p:grpSpPr>
        <p:cxnSp>
          <p:nvCxnSpPr>
            <p:cNvPr id="7" name="Straight Arrow Connector 6"/>
            <p:cNvCxnSpPr/>
            <p:nvPr/>
          </p:nvCxnSpPr>
          <p:spPr>
            <a:xfrm>
              <a:off x="3239146" y="4819970"/>
              <a:ext cx="0" cy="1255363"/>
            </a:xfrm>
            <a:prstGeom prst="straightConnector1">
              <a:avLst/>
            </a:prstGeom>
            <a:ln w="57150">
              <a:solidFill>
                <a:schemeClr val="tx1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5" name="TextBox 14"/>
                <p:cNvSpPr txBox="1"/>
                <p:nvPr/>
              </p:nvSpPr>
              <p:spPr>
                <a:xfrm>
                  <a:off x="2510725" y="6075333"/>
                  <a:ext cx="1518835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400" b="0" i="1" dirty="0" smtClean="0">
                            <a:latin typeface="Cambria Math" panose="02040503050406030204" pitchFamily="18" charset="0"/>
                          </a:rPr>
                          <m:t>𝑊</m:t>
                        </m:r>
                        <m:r>
                          <a:rPr lang="en-US" sz="2400" b="0" i="1" dirty="0" smtClean="0">
                            <a:latin typeface="Cambria Math" panose="02040503050406030204" pitchFamily="18" charset="0"/>
                          </a:rPr>
                          <m:t>=12 </m:t>
                        </m:r>
                        <m:r>
                          <a:rPr lang="en-US" sz="2400" b="0" i="1" dirty="0" smtClean="0">
                            <a:latin typeface="Cambria Math" panose="02040503050406030204" pitchFamily="18" charset="0"/>
                          </a:rPr>
                          <m:t>𝑁</m:t>
                        </m:r>
                      </m:oMath>
                    </m:oMathPara>
                  </a14:m>
                  <a:endParaRPr lang="en-US" sz="2400" dirty="0"/>
                </a:p>
              </p:txBody>
            </p:sp>
          </mc:Choice>
          <mc:Fallback xmlns="">
            <p:sp>
              <p:nvSpPr>
                <p:cNvPr id="15" name="TextBox 14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510725" y="6075333"/>
                  <a:ext cx="1518835" cy="461665"/>
                </a:xfrm>
                <a:prstGeom prst="rect">
                  <a:avLst/>
                </a:prstGeom>
                <a:blipFill>
                  <a:blip r:embed="rId7"/>
                  <a:stretch>
                    <a:fillRect l="-1205" r="-803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19" name="Group 18"/>
          <p:cNvGrpSpPr/>
          <p:nvPr/>
        </p:nvGrpSpPr>
        <p:grpSpPr>
          <a:xfrm>
            <a:off x="2584230" y="2866458"/>
            <a:ext cx="1518835" cy="1705544"/>
            <a:chOff x="2584230" y="2866458"/>
            <a:chExt cx="1518835" cy="1705544"/>
          </a:xfrm>
        </p:grpSpPr>
        <p:cxnSp>
          <p:nvCxnSpPr>
            <p:cNvPr id="8" name="Straight Arrow Connector 7"/>
            <p:cNvCxnSpPr/>
            <p:nvPr/>
          </p:nvCxnSpPr>
          <p:spPr>
            <a:xfrm>
              <a:off x="3239146" y="3316639"/>
              <a:ext cx="0" cy="1255363"/>
            </a:xfrm>
            <a:prstGeom prst="straightConnector1">
              <a:avLst/>
            </a:prstGeom>
            <a:ln w="57150">
              <a:solidFill>
                <a:schemeClr val="tx1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6" name="TextBox 15"/>
                <p:cNvSpPr txBox="1"/>
                <p:nvPr/>
              </p:nvSpPr>
              <p:spPr>
                <a:xfrm>
                  <a:off x="2584230" y="2866458"/>
                  <a:ext cx="1518835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2400" b="0" i="1" dirty="0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0" i="1" dirty="0" smtClean="0">
                                <a:latin typeface="Cambria Math" panose="02040503050406030204" pitchFamily="18" charset="0"/>
                              </a:rPr>
                              <m:t>𝐹</m:t>
                            </m:r>
                          </m:e>
                          <m:sub>
                            <m:r>
                              <a:rPr lang="en-US" sz="2400" b="0" i="1" dirty="0" smtClean="0">
                                <a:latin typeface="Cambria Math" panose="02040503050406030204" pitchFamily="18" charset="0"/>
                              </a:rPr>
                              <m:t>𝑠</m:t>
                            </m:r>
                          </m:sub>
                        </m:sSub>
                      </m:oMath>
                    </m:oMathPara>
                  </a14:m>
                  <a:endParaRPr lang="en-US" sz="2400" dirty="0"/>
                </a:p>
              </p:txBody>
            </p:sp>
          </mc:Choice>
          <mc:Fallback xmlns="">
            <p:sp>
              <p:nvSpPr>
                <p:cNvPr id="16" name="TextBox 15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584230" y="2866458"/>
                  <a:ext cx="1518835" cy="461665"/>
                </a:xfrm>
                <a:prstGeom prst="rect">
                  <a:avLst/>
                </a:prstGeom>
                <a:blipFill>
                  <a:blip r:embed="rId8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/>
              <p:cNvSpPr txBox="1"/>
              <p:nvPr/>
            </p:nvSpPr>
            <p:spPr>
              <a:xfrm>
                <a:off x="5499314" y="2762345"/>
                <a:ext cx="5488983" cy="3354765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marL="342900" indent="-342900">
                  <a:spcAft>
                    <a:spcPts val="1200"/>
                  </a:spcAft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US" sz="2400" b="0" i="1" dirty="0" smtClean="0">
                        <a:latin typeface="Cambria Math" panose="02040503050406030204" pitchFamily="18" charset="0"/>
                      </a:rPr>
                      <m:t>𝑁</m:t>
                    </m:r>
                    <m:r>
                      <a:rPr lang="en-US" sz="2400" b="0" i="1" dirty="0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400" b="0" i="1" dirty="0" smtClean="0">
                        <a:latin typeface="Cambria Math" panose="02040503050406030204" pitchFamily="18" charset="0"/>
                      </a:rPr>
                      <m:t>𝐹</m:t>
                    </m:r>
                    <m:r>
                      <a:rPr lang="en-US" sz="2400" b="0" i="1" dirty="0" smtClean="0">
                        <a:latin typeface="Cambria Math" panose="02040503050406030204" pitchFamily="18" charset="0"/>
                      </a:rPr>
                      <m:t>=8 </m:t>
                    </m:r>
                    <m:r>
                      <a:rPr lang="en-US" sz="2400" b="0" i="1" dirty="0" smtClean="0">
                        <a:latin typeface="Cambria Math" panose="02040503050406030204" pitchFamily="18" charset="0"/>
                      </a:rPr>
                      <m:t>𝑁</m:t>
                    </m:r>
                  </m:oMath>
                </a14:m>
                <a:endParaRPr lang="en-US" sz="2400" b="0" dirty="0"/>
              </a:p>
              <a:p>
                <a:pPr marL="342900" indent="-342900">
                  <a:spcAft>
                    <a:spcPts val="1200"/>
                  </a:spcAft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𝐹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𝑠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𝑚𝑎𝑥</m:t>
                        </m:r>
                      </m:sub>
                    </m:sSub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𝜇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</m:sSub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𝑁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=0.69×8 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𝑁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=5.52 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𝑁</m:t>
                    </m:r>
                  </m:oMath>
                </a14:m>
                <a:endParaRPr lang="en-US" sz="2400" dirty="0"/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𝑊</m:t>
                    </m:r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=12 </m:t>
                    </m:r>
                    <m:r>
                      <a:rPr lang="en-US" sz="2400" b="0" i="1" dirty="0" smtClean="0">
                        <a:latin typeface="Cambria Math" panose="02040503050406030204" pitchFamily="18" charset="0"/>
                      </a:rPr>
                      <m:t>𝑁</m:t>
                    </m:r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endParaRPr lang="en-US" sz="2400" dirty="0"/>
              </a:p>
              <a:p>
                <a:endParaRPr lang="en-US" sz="2400" dirty="0"/>
              </a:p>
              <a:p>
                <a:pPr algn="ctr"/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𝑊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&gt;</m:t>
                    </m:r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𝐹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𝑠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𝑚𝑎𝑥</m:t>
                        </m:r>
                      </m:sub>
                    </m:sSub>
                  </m:oMath>
                </a14:m>
                <a:r>
                  <a:rPr lang="en-US" sz="2400" dirty="0"/>
                  <a:t> </a:t>
                </a:r>
              </a:p>
              <a:p>
                <a:pPr algn="ctr"/>
                <a:endParaRPr lang="en-US" sz="2400" dirty="0"/>
              </a:p>
              <a:p>
                <a:r>
                  <a:rPr lang="en-US" sz="2400" dirty="0"/>
                  <a:t>i.e. the force applied is not large enough to prevent the block from slipping down</a:t>
                </a:r>
              </a:p>
            </p:txBody>
          </p:sp>
        </mc:Choice>
        <mc:Fallback xmlns="">
          <p:sp>
            <p:nvSpPr>
              <p:cNvPr id="20" name="TextBox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99314" y="2762345"/>
                <a:ext cx="5488983" cy="3354765"/>
              </a:xfrm>
              <a:prstGeom prst="rect">
                <a:avLst/>
              </a:prstGeom>
              <a:blipFill>
                <a:blip r:embed="rId9"/>
                <a:stretch>
                  <a:fillRect l="-1550" t="-725" r="-2769" b="-3986"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1" name="Slide Number Placeholder 2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2CE4B-A817-4CA6-90C6-F10130A1DBD0}" type="slidenum">
              <a:rPr lang="en-US" smtClean="0"/>
              <a:t>44</a:t>
            </a:fld>
            <a:endParaRPr 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9875461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</p:bldLst>
  </p:timing>
  <p:extLst mod="1"/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41259" y="6132479"/>
            <a:ext cx="371760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dirty="0" smtClean="0">
                <a:cs typeface="Times New Roman" panose="02020603050405020304" pitchFamily="18" charset="0"/>
              </a:rPr>
              <a:t>Free-body diagram</a:t>
            </a:r>
            <a:endParaRPr lang="en-US" sz="2400" dirty="0">
              <a:cs typeface="Times New Roman" panose="02020603050405020304" pitchFamily="18" charset="0"/>
            </a:endParaRPr>
          </a:p>
        </p:txBody>
      </p:sp>
      <p:sp>
        <p:nvSpPr>
          <p:cNvPr id="3" name="Rectangle 2"/>
          <p:cNvSpPr>
            <a:spLocks/>
          </p:cNvSpPr>
          <p:nvPr/>
        </p:nvSpPr>
        <p:spPr bwMode="auto">
          <a:xfrm>
            <a:off x="655016" y="477246"/>
            <a:ext cx="10989210" cy="1052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63500" dir="2700000" algn="ctr" rotWithShape="0">
                    <a:schemeClr val="bg2">
                      <a:alpha val="70000"/>
                    </a:scheme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algn="l"/>
            <a:r>
              <a:rPr lang="en-US" altLang="en-US" sz="2700" b="1" smtClean="0">
                <a:latin typeface="Arial" panose="020B0604020202020204" pitchFamily="34" charset="0"/>
              </a:rPr>
              <a:t>Object on a </a:t>
            </a:r>
            <a:r>
              <a:rPr lang="en-US" altLang="en-US" sz="2700" b="1" dirty="0" smtClean="0">
                <a:latin typeface="Arial" panose="020B0604020202020204" pitchFamily="34" charset="0"/>
              </a:rPr>
              <a:t>Ramp: Inclined Plane [1]</a:t>
            </a:r>
          </a:p>
          <a:p>
            <a:pPr algn="l">
              <a:spcBef>
                <a:spcPts val="600"/>
              </a:spcBef>
            </a:pPr>
            <a:r>
              <a:rPr lang="en-US" altLang="en-US" sz="2000" dirty="0" smtClean="0">
                <a:latin typeface="Arial" panose="020B0604020202020204" pitchFamily="34" charset="0"/>
              </a:rPr>
              <a:t>Finding parallel and perpendicular components of weight of an object placed on an inclined plane</a:t>
            </a:r>
            <a:endParaRPr lang="en-US" altLang="en-US" sz="2000" dirty="0">
              <a:latin typeface="Arial" panose="020B0604020202020204" pitchFamily="34" charset="0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D750B-877A-453A-B879-AC308A4AB16F}" type="slidenum">
              <a:rPr lang="en-US" smtClean="0"/>
              <a:t>45</a:t>
            </a:fld>
            <a:endParaRPr lang="en-US"/>
          </a:p>
        </p:txBody>
      </p:sp>
      <p:grpSp>
        <p:nvGrpSpPr>
          <p:cNvPr id="62" name="Group 61"/>
          <p:cNvGrpSpPr/>
          <p:nvPr/>
        </p:nvGrpSpPr>
        <p:grpSpPr>
          <a:xfrm>
            <a:off x="774791" y="2975729"/>
            <a:ext cx="4222011" cy="2762734"/>
            <a:chOff x="696995" y="2659184"/>
            <a:chExt cx="4222011" cy="2762734"/>
          </a:xfrm>
        </p:grpSpPr>
        <p:grpSp>
          <p:nvGrpSpPr>
            <p:cNvPr id="33" name="Group 32"/>
            <p:cNvGrpSpPr/>
            <p:nvPr/>
          </p:nvGrpSpPr>
          <p:grpSpPr>
            <a:xfrm rot="1380386">
              <a:off x="696995" y="2659184"/>
              <a:ext cx="4222011" cy="2762734"/>
              <a:chOff x="797725" y="232445"/>
              <a:chExt cx="2531845" cy="1656794"/>
            </a:xfrm>
          </p:grpSpPr>
          <p:grpSp>
            <p:nvGrpSpPr>
              <p:cNvPr id="34" name="Group 33"/>
              <p:cNvGrpSpPr/>
              <p:nvPr/>
            </p:nvGrpSpPr>
            <p:grpSpPr>
              <a:xfrm>
                <a:off x="1120188" y="823802"/>
                <a:ext cx="866334" cy="1021141"/>
                <a:chOff x="110555" y="614252"/>
                <a:chExt cx="866433" cy="1021141"/>
              </a:xfrm>
            </p:grpSpPr>
            <p:sp>
              <p:nvSpPr>
                <p:cNvPr id="52" name="Rectangle 51"/>
                <p:cNvSpPr/>
                <p:nvPr/>
              </p:nvSpPr>
              <p:spPr>
                <a:xfrm>
                  <a:off x="110555" y="614252"/>
                  <a:ext cx="526418" cy="529119"/>
                </a:xfrm>
                <a:prstGeom prst="rect">
                  <a:avLst/>
                </a:prstGeom>
                <a:solidFill>
                  <a:srgbClr val="FFFF0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/>
                </a:p>
              </p:txBody>
            </p:sp>
            <p:cxnSp>
              <p:nvCxnSpPr>
                <p:cNvPr id="53" name="Straight Arrow Connector 52"/>
                <p:cNvCxnSpPr/>
                <p:nvPr/>
              </p:nvCxnSpPr>
              <p:spPr>
                <a:xfrm rot="20219614" flipH="1">
                  <a:off x="501851" y="839541"/>
                  <a:ext cx="12719" cy="795852"/>
                </a:xfrm>
                <a:prstGeom prst="straightConnector1">
                  <a:avLst/>
                </a:prstGeom>
                <a:ln w="38100">
                  <a:solidFill>
                    <a:srgbClr val="FF000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54" name="Text Box 2"/>
                    <p:cNvSpPr txBox="1">
                      <a:spLocks noChangeArrowheads="1"/>
                    </p:cNvSpPr>
                    <p:nvPr/>
                  </p:nvSpPr>
                  <p:spPr bwMode="auto">
                    <a:xfrm rot="20219614">
                      <a:off x="556778" y="1346969"/>
                      <a:ext cx="420210" cy="221486"/>
                    </a:xfrm>
                    <a:prstGeom prst="rect">
                      <a:avLst/>
                    </a:prstGeom>
                    <a:no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rot="0" vert="horz" wrap="square" lIns="91440" tIns="45720" rIns="91440" bIns="45720" anchor="t" anchorCtr="0">
                      <a:spAutoFit/>
                    </a:bodyPr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r>
                              <a:rPr lang="en-US" i="1" smtClean="0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Times" panose="02020603050405020304" pitchFamily="18" charset="0"/>
                                <a:cs typeface="Times New Roman" panose="02020603050405020304" pitchFamily="18" charset="0"/>
                              </a:rPr>
                              <m:t>𝑊</m:t>
                            </m:r>
                          </m:oMath>
                        </m:oMathPara>
                      </a14:m>
                      <a:endParaRPr lang="en-US" dirty="0">
                        <a:solidFill>
                          <a:srgbClr val="FF0000"/>
                        </a:solidFill>
                        <a:effectLst/>
                        <a:latin typeface="Palatino"/>
                        <a:ea typeface="Times" panose="02020603050405020304" pitchFamily="18" charset="0"/>
                        <a:cs typeface="Times New Roman" panose="02020603050405020304" pitchFamily="18" charset="0"/>
                      </a:endParaRPr>
                    </a:p>
                  </p:txBody>
                </p:sp>
              </mc:Choice>
              <mc:Fallback xmlns="">
                <p:sp>
                  <p:nvSpPr>
                    <p:cNvPr id="54" name="Text Box 2"/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 bwMode="auto">
                    <a:xfrm rot="20219614">
                      <a:off x="556778" y="1346969"/>
                      <a:ext cx="420210" cy="221486"/>
                    </a:xfrm>
                    <a:prstGeom prst="rect">
                      <a:avLst/>
                    </a:prstGeom>
                    <a:blipFill>
                      <a:blip r:embed="rId5"/>
                      <a:stretch>
                        <a:fillRect/>
                      </a:stretch>
                    </a:blip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</p:grpSp>
          <p:cxnSp>
            <p:nvCxnSpPr>
              <p:cNvPr id="35" name="Straight Connector 34"/>
              <p:cNvCxnSpPr/>
              <p:nvPr/>
            </p:nvCxnSpPr>
            <p:spPr>
              <a:xfrm rot="20219614">
                <a:off x="797725" y="823950"/>
                <a:ext cx="2531845" cy="1065289"/>
              </a:xfrm>
              <a:prstGeom prst="line">
                <a:avLst/>
              </a:prstGeom>
              <a:ln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36" name="Text Box 2"/>
                  <p:cNvSpPr txBox="1">
                    <a:spLocks noChangeArrowheads="1"/>
                  </p:cNvSpPr>
                  <p:nvPr/>
                </p:nvSpPr>
                <p:spPr bwMode="auto">
                  <a:xfrm rot="20219614">
                    <a:off x="2592748" y="1377029"/>
                    <a:ext cx="403110" cy="221486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rot="0" vert="horz" wrap="square" lIns="91440" tIns="45720" rIns="91440" bIns="45720" anchor="t" anchorCtr="0">
                    <a:spAutoFit/>
                  </a:bodyPr>
                  <a:lstStyle/>
                  <a:p>
                    <a:pPr marL="0" marR="0">
                      <a:spcBef>
                        <a:spcPts val="0"/>
                      </a:spcBef>
                      <a:spcAft>
                        <a:spcPts val="0"/>
                      </a:spcAft>
                    </a:pPr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i="1" smtClean="0">
                              <a:solidFill>
                                <a:srgbClr val="0070C0"/>
                              </a:solidFill>
                              <a:effectLst/>
                              <a:latin typeface="Cambria Math" panose="02040503050406030204" pitchFamily="18" charset="0"/>
                              <a:ea typeface="Times" panose="02020603050405020304" pitchFamily="18" charset="0"/>
                              <a:cs typeface="Times New Roman" panose="02020603050405020304" pitchFamily="18" charset="0"/>
                            </a:rPr>
                            <m:t>𝜃</m:t>
                          </m:r>
                          <m:r>
                            <a:rPr lang="en-US" i="1" smtClean="0">
                              <a:solidFill>
                                <a:srgbClr val="0070C0"/>
                              </a:solidFill>
                              <a:effectLst/>
                              <a:latin typeface="Cambria Math" panose="02040503050406030204" pitchFamily="18" charset="0"/>
                              <a:ea typeface="Times" panose="02020603050405020304" pitchFamily="18" charset="0"/>
                              <a:cs typeface="Times New Roman" panose="02020603050405020304" pitchFamily="18" charset="0"/>
                            </a:rPr>
                            <m:t>  </m:t>
                          </m:r>
                        </m:oMath>
                      </m:oMathPara>
                    </a14:m>
                    <a:endParaRPr lang="en-US" dirty="0">
                      <a:solidFill>
                        <a:srgbClr val="0070C0"/>
                      </a:solidFill>
                      <a:effectLst/>
                      <a:latin typeface="Palatino"/>
                      <a:ea typeface="Times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</mc:Choice>
            <mc:Fallback xmlns="">
              <p:sp>
                <p:nvSpPr>
                  <p:cNvPr id="36" name="Text Box 2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 bwMode="auto">
                  <a:xfrm rot="20219614">
                    <a:off x="2592748" y="1377029"/>
                    <a:ext cx="403110" cy="221486"/>
                  </a:xfrm>
                  <a:prstGeom prst="rect">
                    <a:avLst/>
                  </a:prstGeom>
                  <a:blipFill>
                    <a:blip r:embed="rId6"/>
                    <a:stretch>
                      <a:fillRect/>
                    </a:stretch>
                  </a:blip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cxnSp>
            <p:nvCxnSpPr>
              <p:cNvPr id="38" name="Straight Arrow Connector 37"/>
              <p:cNvCxnSpPr/>
              <p:nvPr/>
            </p:nvCxnSpPr>
            <p:spPr>
              <a:xfrm rot="20219614" flipV="1">
                <a:off x="1195068" y="232445"/>
                <a:ext cx="363370" cy="802475"/>
              </a:xfrm>
              <a:prstGeom prst="straightConnector1">
                <a:avLst/>
              </a:prstGeom>
              <a:ln w="38100"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39" name="Text Box 2"/>
                  <p:cNvSpPr txBox="1">
                    <a:spLocks noChangeArrowheads="1"/>
                  </p:cNvSpPr>
                  <p:nvPr/>
                </p:nvSpPr>
                <p:spPr bwMode="auto">
                  <a:xfrm rot="20219614">
                    <a:off x="1056574" y="366008"/>
                    <a:ext cx="320670" cy="221486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rot="0" vert="horz" wrap="square" lIns="91440" tIns="45720" rIns="91440" bIns="45720" anchor="t" anchorCtr="0">
                    <a:spAutoFit/>
                  </a:bodyPr>
                  <a:lstStyle/>
                  <a:p>
                    <a:pPr marL="0" marR="0">
                      <a:spcBef>
                        <a:spcPts val="0"/>
                      </a:spcBef>
                      <a:spcAft>
                        <a:spcPts val="0"/>
                      </a:spcAft>
                    </a:pPr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i="1" smtClean="0">
                              <a:solidFill>
                                <a:srgbClr val="0070C0"/>
                              </a:solidFill>
                              <a:effectLst/>
                              <a:latin typeface="Cambria Math" panose="02040503050406030204" pitchFamily="18" charset="0"/>
                              <a:ea typeface="Times" panose="02020603050405020304" pitchFamily="18" charset="0"/>
                              <a:cs typeface="Times New Roman" panose="02020603050405020304" pitchFamily="18" charset="0"/>
                            </a:rPr>
                            <m:t>𝑁</m:t>
                          </m:r>
                        </m:oMath>
                      </m:oMathPara>
                    </a14:m>
                    <a:endParaRPr lang="en-US" dirty="0">
                      <a:solidFill>
                        <a:srgbClr val="0070C0"/>
                      </a:solidFill>
                      <a:effectLst/>
                      <a:latin typeface="Palatino"/>
                      <a:ea typeface="Times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</mc:Choice>
            <mc:Fallback xmlns="">
              <p:sp>
                <p:nvSpPr>
                  <p:cNvPr id="39" name="Text Box 2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 bwMode="auto">
                  <a:xfrm rot="20219614">
                    <a:off x="1056574" y="366008"/>
                    <a:ext cx="320670" cy="221486"/>
                  </a:xfrm>
                  <a:prstGeom prst="rect">
                    <a:avLst/>
                  </a:prstGeom>
                  <a:blipFill>
                    <a:blip r:embed="rId7"/>
                    <a:stretch>
                      <a:fillRect/>
                    </a:stretch>
                  </a:blip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cxnSp>
          <p:nvCxnSpPr>
            <p:cNvPr id="15" name="Straight Connector 14"/>
            <p:cNvCxnSpPr/>
            <p:nvPr/>
          </p:nvCxnSpPr>
          <p:spPr>
            <a:xfrm>
              <a:off x="850283" y="5372116"/>
              <a:ext cx="386146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2" name="Group 21"/>
          <p:cNvGrpSpPr/>
          <p:nvPr/>
        </p:nvGrpSpPr>
        <p:grpSpPr>
          <a:xfrm>
            <a:off x="1263704" y="1592354"/>
            <a:ext cx="2898247" cy="3432232"/>
            <a:chOff x="1306236" y="1794743"/>
            <a:chExt cx="1737875" cy="1578601"/>
          </a:xfrm>
        </p:grpSpPr>
        <p:cxnSp>
          <p:nvCxnSpPr>
            <p:cNvPr id="55" name="Straight Arrow Connector 54"/>
            <p:cNvCxnSpPr/>
            <p:nvPr/>
          </p:nvCxnSpPr>
          <p:spPr>
            <a:xfrm flipV="1">
              <a:off x="1319575" y="1962985"/>
              <a:ext cx="843738" cy="1410359"/>
            </a:xfrm>
            <a:prstGeom prst="straightConnector1">
              <a:avLst/>
            </a:prstGeom>
            <a:ln>
              <a:solidFill>
                <a:srgbClr val="00B05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Arrow Connector 55"/>
            <p:cNvCxnSpPr/>
            <p:nvPr/>
          </p:nvCxnSpPr>
          <p:spPr>
            <a:xfrm>
              <a:off x="1306236" y="2758755"/>
              <a:ext cx="1444276" cy="486935"/>
            </a:xfrm>
            <a:prstGeom prst="straightConnector1">
              <a:avLst/>
            </a:prstGeom>
            <a:ln>
              <a:solidFill>
                <a:srgbClr val="00B05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7" name="Text Box 2"/>
                <p:cNvSpPr txBox="1">
                  <a:spLocks noChangeArrowheads="1"/>
                </p:cNvSpPr>
                <p:nvPr/>
              </p:nvSpPr>
              <p:spPr bwMode="auto">
                <a:xfrm rot="21329950">
                  <a:off x="1896380" y="1794743"/>
                  <a:ext cx="294407" cy="16986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rot="0" vert="horz" wrap="square" lIns="91440" tIns="45720" rIns="91440" bIns="45720" anchor="t" anchorCtr="0">
                  <a:spAutoFit/>
                </a:bodyPr>
                <a:lstStyle/>
                <a:p>
                  <a:pPr marL="0" marR="0">
                    <a:spcBef>
                      <a:spcPts val="0"/>
                    </a:spcBef>
                    <a:spcAft>
                      <a:spcPts val="0"/>
                    </a:spcAft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i="1">
                            <a:solidFill>
                              <a:srgbClr val="00B050"/>
                            </a:solidFill>
                            <a:effectLst/>
                            <a:latin typeface="Cambria Math" panose="02040503050406030204" pitchFamily="18" charset="0"/>
                            <a:ea typeface="Times" panose="02020603050405020304" pitchFamily="18" charset="0"/>
                            <a:cs typeface="Times New Roman" panose="02020603050405020304" pitchFamily="18" charset="0"/>
                          </a:rPr>
                          <m:t>𝑦</m:t>
                        </m:r>
                      </m:oMath>
                    </m:oMathPara>
                  </a14:m>
                  <a:endParaRPr lang="en-US" dirty="0">
                    <a:effectLst/>
                    <a:latin typeface="Palatino"/>
                    <a:ea typeface="Times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mc:Choice>
          <mc:Fallback xmlns="">
            <p:sp>
              <p:nvSpPr>
                <p:cNvPr id="57" name="Text Box 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 rot="21329950">
                  <a:off x="1896380" y="1794743"/>
                  <a:ext cx="294407" cy="169868"/>
                </a:xfrm>
                <a:prstGeom prst="rect">
                  <a:avLst/>
                </a:prstGeom>
                <a:blipFill>
                  <a:blip r:embed="rId8"/>
                  <a:stretch>
                    <a:fillRect b="-5970"/>
                  </a:stretch>
                </a:blip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8" name="Text Box 2"/>
                <p:cNvSpPr txBox="1">
                  <a:spLocks noChangeArrowheads="1"/>
                </p:cNvSpPr>
                <p:nvPr/>
              </p:nvSpPr>
              <p:spPr bwMode="auto">
                <a:xfrm>
                  <a:off x="2683684" y="3124559"/>
                  <a:ext cx="360427" cy="16986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rot="0" vert="horz" wrap="square" lIns="91440" tIns="45720" rIns="91440" bIns="45720" anchor="t" anchorCtr="0">
                  <a:spAutoFit/>
                </a:bodyPr>
                <a:lstStyle/>
                <a:p>
                  <a:pPr marL="0" marR="0">
                    <a:spcBef>
                      <a:spcPts val="0"/>
                    </a:spcBef>
                    <a:spcAft>
                      <a:spcPts val="0"/>
                    </a:spcAft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i="1">
                            <a:solidFill>
                              <a:srgbClr val="00B050"/>
                            </a:solidFill>
                            <a:effectLst/>
                            <a:latin typeface="Cambria Math" panose="02040503050406030204" pitchFamily="18" charset="0"/>
                            <a:ea typeface="Times" panose="02020603050405020304" pitchFamily="18" charset="0"/>
                            <a:cs typeface="Times New Roman" panose="02020603050405020304" pitchFamily="18" charset="0"/>
                          </a:rPr>
                          <m:t>𝑥</m:t>
                        </m:r>
                      </m:oMath>
                    </m:oMathPara>
                  </a14:m>
                  <a:endParaRPr lang="en-US" dirty="0">
                    <a:effectLst/>
                    <a:latin typeface="Palatino"/>
                    <a:ea typeface="Times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mc:Choice>
          <mc:Fallback xmlns="">
            <p:sp>
              <p:nvSpPr>
                <p:cNvPr id="58" name="Text Box 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2683684" y="3124559"/>
                  <a:ext cx="360427" cy="169868"/>
                </a:xfrm>
                <a:prstGeom prst="rect">
                  <a:avLst/>
                </a:prstGeom>
                <a:blipFill>
                  <a:blip r:embed="rId9"/>
                  <a:stretch>
                    <a:fillRect/>
                  </a:stretch>
                </a:blip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90" name="Group 89"/>
          <p:cNvGrpSpPr/>
          <p:nvPr/>
        </p:nvGrpSpPr>
        <p:grpSpPr>
          <a:xfrm>
            <a:off x="4686079" y="1564279"/>
            <a:ext cx="7145363" cy="4140173"/>
            <a:chOff x="4686079" y="1564279"/>
            <a:chExt cx="7145363" cy="4140173"/>
          </a:xfrm>
        </p:grpSpPr>
        <p:grpSp>
          <p:nvGrpSpPr>
            <p:cNvPr id="89" name="Group 88"/>
            <p:cNvGrpSpPr/>
            <p:nvPr/>
          </p:nvGrpSpPr>
          <p:grpSpPr>
            <a:xfrm>
              <a:off x="4686079" y="1564279"/>
              <a:ext cx="7145363" cy="4140173"/>
              <a:chOff x="4686079" y="1564279"/>
              <a:chExt cx="7145363" cy="4140173"/>
            </a:xfrm>
          </p:grpSpPr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64" name="Right Arrow 63"/>
                  <p:cNvSpPr/>
                  <p:nvPr/>
                </p:nvSpPr>
                <p:spPr>
                  <a:xfrm>
                    <a:off x="4686079" y="3476837"/>
                    <a:ext cx="2229366" cy="885945"/>
                  </a:xfrm>
                  <a:prstGeom prst="rightArrow">
                    <a:avLst/>
                  </a:prstGeom>
                </p:spPr>
                <p:style>
                  <a:lnRef idx="2">
                    <a:schemeClr val="accent3">
                      <a:shade val="50000"/>
                    </a:schemeClr>
                  </a:lnRef>
                  <a:fillRef idx="1">
                    <a:schemeClr val="accent3"/>
                  </a:fillRef>
                  <a:effectRef idx="0">
                    <a:schemeClr val="accent3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sz="1400" dirty="0" smtClean="0"/>
                      <a:t>Decompose </a:t>
                    </a:r>
                    <a14:m>
                      <m:oMath xmlns:m="http://schemas.openxmlformats.org/officeDocument/2006/math"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𝑊</m:t>
                        </m:r>
                      </m:oMath>
                    </a14:m>
                    <a:r>
                      <a:rPr lang="en-US" sz="1400" dirty="0" smtClean="0"/>
                      <a:t> into x and y components</a:t>
                    </a:r>
                    <a:endParaRPr lang="en-US" sz="1400" dirty="0"/>
                  </a:p>
                </p:txBody>
              </p:sp>
            </mc:Choice>
            <mc:Fallback xmlns="">
              <p:sp>
                <p:nvSpPr>
                  <p:cNvPr id="64" name="Right Arrow 63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4686079" y="3476837"/>
                    <a:ext cx="2229366" cy="885945"/>
                  </a:xfrm>
                  <a:prstGeom prst="rightArrow">
                    <a:avLst/>
                  </a:prstGeom>
                  <a:blipFill>
                    <a:blip r:embed="rId10"/>
                    <a:stretch>
                      <a:fillRect l="-543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grpSp>
            <p:nvGrpSpPr>
              <p:cNvPr id="81" name="Group 80"/>
              <p:cNvGrpSpPr/>
              <p:nvPr/>
            </p:nvGrpSpPr>
            <p:grpSpPr>
              <a:xfrm>
                <a:off x="7609431" y="1564279"/>
                <a:ext cx="4222011" cy="4140173"/>
                <a:chOff x="7609431" y="1375597"/>
                <a:chExt cx="4222011" cy="4140173"/>
              </a:xfrm>
            </p:grpSpPr>
            <p:grpSp>
              <p:nvGrpSpPr>
                <p:cNvPr id="65" name="Group 64"/>
                <p:cNvGrpSpPr/>
                <p:nvPr/>
              </p:nvGrpSpPr>
              <p:grpSpPr>
                <a:xfrm>
                  <a:off x="7609431" y="2724723"/>
                  <a:ext cx="4222011" cy="2791047"/>
                  <a:chOff x="691462" y="2658058"/>
                  <a:chExt cx="4222011" cy="2791047"/>
                </a:xfrm>
              </p:grpSpPr>
              <p:grpSp>
                <p:nvGrpSpPr>
                  <p:cNvPr id="66" name="Group 65"/>
                  <p:cNvGrpSpPr/>
                  <p:nvPr/>
                </p:nvGrpSpPr>
                <p:grpSpPr>
                  <a:xfrm rot="1380386">
                    <a:off x="691462" y="2658058"/>
                    <a:ext cx="4222011" cy="2791047"/>
                    <a:chOff x="797725" y="232445"/>
                    <a:chExt cx="2531845" cy="1673773"/>
                  </a:xfrm>
                </p:grpSpPr>
                <p:grpSp>
                  <p:nvGrpSpPr>
                    <p:cNvPr id="68" name="Group 67"/>
                    <p:cNvGrpSpPr/>
                    <p:nvPr/>
                  </p:nvGrpSpPr>
                  <p:grpSpPr>
                    <a:xfrm>
                      <a:off x="920950" y="823802"/>
                      <a:ext cx="725596" cy="1082416"/>
                      <a:chOff x="-88706" y="614252"/>
                      <a:chExt cx="725679" cy="1082416"/>
                    </a:xfrm>
                  </p:grpSpPr>
                  <p:sp>
                    <p:nvSpPr>
                      <p:cNvPr id="73" name="Rectangle 72"/>
                      <p:cNvSpPr/>
                      <p:nvPr/>
                    </p:nvSpPr>
                    <p:spPr>
                      <a:xfrm>
                        <a:off x="110555" y="614252"/>
                        <a:ext cx="526418" cy="529119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ot="0" spcFirstLastPara="0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endParaRPr lang="en-US"/>
                      </a:p>
                    </p:txBody>
                  </p:sp>
                  <p:cxnSp>
                    <p:nvCxnSpPr>
                      <p:cNvPr id="74" name="Straight Arrow Connector 73"/>
                      <p:cNvCxnSpPr/>
                      <p:nvPr/>
                    </p:nvCxnSpPr>
                    <p:spPr>
                      <a:xfrm rot="20219614" flipH="1">
                        <a:off x="183779" y="904266"/>
                        <a:ext cx="343263" cy="792402"/>
                      </a:xfrm>
                      <a:prstGeom prst="straightConnector1">
                        <a:avLst/>
                      </a:prstGeom>
                      <a:ln w="38100">
                        <a:solidFill>
                          <a:srgbClr val="FF0000"/>
                        </a:solidFill>
                        <a:headEnd type="none" w="med" len="med"/>
                        <a:tailEnd type="arrow" w="med" len="med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mc:AlternateContent xmlns:mc="http://schemas.openxmlformats.org/markup-compatibility/2006" xmlns:a14="http://schemas.microsoft.com/office/drawing/2010/main">
                    <mc:Choice Requires="a14">
                      <p:sp>
                        <p:nvSpPr>
                          <p:cNvPr id="75" name="Text Box 2"/>
                          <p:cNvSpPr txBox="1">
                            <a:spLocks noChangeArrowheads="1"/>
                          </p:cNvSpPr>
                          <p:nvPr/>
                        </p:nvSpPr>
                        <p:spPr bwMode="auto">
                          <a:xfrm rot="20219614">
                            <a:off x="-88706" y="1356238"/>
                            <a:ext cx="420210" cy="234637"/>
                          </a:xfrm>
                          <a:prstGeom prst="rect">
                            <a:avLst/>
                          </a:prstGeom>
                          <a:noFill/>
                          <a:ln w="9525">
                            <a:noFill/>
                            <a:miter lim="800000"/>
                            <a:headEnd/>
                            <a:tailEnd/>
                          </a:ln>
                        </p:spPr>
                        <p:txBody>
                          <a:bodyPr rot="0" vert="horz" wrap="square" lIns="91440" tIns="45720" rIns="91440" bIns="45720" anchor="t" anchorCtr="0">
                            <a:spAutoFit/>
                          </a:bodyPr>
                          <a:lstStyle/>
                          <a:p>
                            <a:pPr marL="0" marR="0"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</a:pPr>
                            <a14:m>
                              <m:oMathPara xmlns:m="http://schemas.openxmlformats.org/officeDocument/2006/math">
                                <m:oMathParaPr>
                                  <m:jc m:val="centerGroup"/>
                                </m:oMathParaPr>
                                <m:oMath xmlns:m="http://schemas.openxmlformats.org/officeDocument/2006/math">
                                  <m:sSub>
                                    <m:sSubPr>
                                      <m:ctrlPr>
                                        <a:rPr lang="en-US" b="0" i="1" smtClean="0">
                                          <a:solidFill>
                                            <a:srgbClr val="FF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Times" panose="020206030504050203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 smtClean="0">
                                          <a:solidFill>
                                            <a:srgbClr val="FF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Times" panose="02020603050405020304" pitchFamily="18" charset="0"/>
                                          <a:cs typeface="Times New Roman" panose="02020603050405020304" pitchFamily="18" charset="0"/>
                                        </a:rPr>
                                        <m:t>𝑊</m:t>
                                      </m:r>
                                    </m:e>
                                    <m:sub>
                                      <m:r>
                                        <a:rPr lang="en-US" b="0" i="1" smtClean="0">
                                          <a:solidFill>
                                            <a:srgbClr val="FF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Times" panose="02020603050405020304" pitchFamily="18" charset="0"/>
                                          <a:cs typeface="Times New Roman" panose="02020603050405020304" pitchFamily="18" charset="0"/>
                                        </a:rPr>
                                        <m:t>𝑦</m:t>
                                      </m:r>
                                    </m:sub>
                                  </m:sSub>
                                </m:oMath>
                              </m:oMathPara>
                            </a14:m>
                            <a:endParaRPr lang="en-US" b="0" dirty="0" smtClean="0">
                              <a:solidFill>
                                <a:srgbClr val="FF0000"/>
                              </a:solidFill>
                              <a:effectLst/>
                              <a:latin typeface="Palatino"/>
                              <a:ea typeface="Times" panose="02020603050405020304" pitchFamily="18" charset="0"/>
                              <a:cs typeface="Times New Roman" panose="02020603050405020304" pitchFamily="18" charset="0"/>
                            </a:endParaRPr>
                          </a:p>
                        </p:txBody>
                      </p:sp>
                    </mc:Choice>
                    <mc:Fallback xmlns="">
                      <p:sp>
                        <p:nvSpPr>
                          <p:cNvPr id="75" name="Text Box 2"/>
                          <p:cNvSpPr txBox="1">
                            <a:spLocks noRot="1" noChangeAspect="1" noMove="1" noResize="1" noEditPoints="1" noAdjustHandles="1" noChangeArrowheads="1" noChangeShapeType="1" noTextEdit="1"/>
                          </p:cNvSpPr>
                          <p:nvPr/>
                        </p:nvSpPr>
                        <p:spPr bwMode="auto">
                          <a:xfrm rot="20219614">
                            <a:off x="-88706" y="1356238"/>
                            <a:ext cx="420210" cy="234637"/>
                          </a:xfrm>
                          <a:prstGeom prst="rect">
                            <a:avLst/>
                          </a:prstGeom>
                          <a:blipFill>
                            <a:blip r:embed="rId11"/>
                            <a:stretch>
                              <a:fillRect b="-3125"/>
                            </a:stretch>
                          </a:blipFill>
                          <a:ln w="9525">
                            <a:noFill/>
                            <a:miter lim="800000"/>
                            <a:headEnd/>
                            <a:tailEnd/>
                          </a:ln>
                        </p:spPr>
                        <p:txBody>
                          <a:bodyPr/>
                          <a:lstStyle/>
                          <a:p>
                            <a:r>
                              <a:rPr lang="en-US">
                                <a:noFill/>
                              </a:rPr>
                              <a:t> </a:t>
                            </a:r>
                          </a:p>
                        </p:txBody>
                      </p:sp>
                    </mc:Fallback>
                  </mc:AlternateContent>
                </p:grpSp>
                <p:cxnSp>
                  <p:nvCxnSpPr>
                    <p:cNvPr id="69" name="Straight Connector 68"/>
                    <p:cNvCxnSpPr/>
                    <p:nvPr/>
                  </p:nvCxnSpPr>
                  <p:spPr>
                    <a:xfrm rot="20219614">
                      <a:off x="797725" y="823950"/>
                      <a:ext cx="2531845" cy="1065289"/>
                    </a:xfrm>
                    <a:prstGeom prst="line">
                      <a:avLst/>
                    </a:prstGeom>
                    <a:ln>
                      <a:prstDash val="dash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mc:AlternateContent xmlns:mc="http://schemas.openxmlformats.org/markup-compatibility/2006" xmlns:a14="http://schemas.microsoft.com/office/drawing/2010/main">
                  <mc:Choice Requires="a14">
                    <p:sp>
                      <p:nvSpPr>
                        <p:cNvPr id="70" name="Text Box 2"/>
                        <p:cNvSpPr txBox="1">
                          <a:spLocks noChangeArrowheads="1"/>
                        </p:cNvSpPr>
                        <p:nvPr/>
                      </p:nvSpPr>
                      <p:spPr bwMode="auto">
                        <a:xfrm rot="20219614">
                          <a:off x="2592748" y="1377029"/>
                          <a:ext cx="403110" cy="221486"/>
                        </a:xfrm>
                        <a:prstGeom prst="rect">
                          <a:avLst/>
                        </a:prstGeom>
                        <a:noFill/>
                        <a:ln w="9525">
                          <a:noFill/>
                          <a:miter lim="800000"/>
                          <a:headEnd/>
                          <a:tailEnd/>
                        </a:ln>
                      </p:spPr>
                      <p:txBody>
                        <a:bodyPr rot="0" vert="horz" wrap="square" lIns="91440" tIns="45720" rIns="91440" bIns="45720" anchor="t" anchorCtr="0">
                          <a:spAutoFit/>
                        </a:bodyPr>
                        <a:lstStyle/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i="1" smtClean="0">
                                    <a:solidFill>
                                      <a:srgbClr val="0070C0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Times" panose="02020603050405020304" pitchFamily="18" charset="0"/>
                                    <a:cs typeface="Times New Roman" panose="02020603050405020304" pitchFamily="18" charset="0"/>
                                  </a:rPr>
                                  <m:t>𝜃</m:t>
                                </m:r>
                                <m:r>
                                  <a:rPr lang="en-US" i="1" smtClean="0">
                                    <a:solidFill>
                                      <a:srgbClr val="0070C0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Times" panose="02020603050405020304" pitchFamily="18" charset="0"/>
                                    <a:cs typeface="Times New Roman" panose="02020603050405020304" pitchFamily="18" charset="0"/>
                                  </a:rPr>
                                  <m:t>  </m:t>
                                </m:r>
                              </m:oMath>
                            </m:oMathPara>
                          </a14:m>
                          <a:endParaRPr lang="en-US" dirty="0">
                            <a:solidFill>
                              <a:srgbClr val="0070C0"/>
                            </a:solidFill>
                            <a:effectLst/>
                            <a:latin typeface="Palatino"/>
                            <a:ea typeface="Times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p:txBody>
                    </p:sp>
                  </mc:Choice>
                  <mc:Fallback xmlns="">
                    <p:sp>
                      <p:nvSpPr>
                        <p:cNvPr id="70" name="Text Box 2"/>
                        <p:cNvSpPr txBox="1">
                          <a:spLocks noRot="1" noChangeAspect="1" noMove="1" noResize="1" noEditPoints="1" noAdjustHandles="1" noChangeArrowheads="1" noChangeShapeType="1" noTextEdit="1"/>
                        </p:cNvSpPr>
                        <p:nvPr/>
                      </p:nvSpPr>
                      <p:spPr bwMode="auto">
                        <a:xfrm rot="20219614">
                          <a:off x="2592748" y="1377029"/>
                          <a:ext cx="403110" cy="221486"/>
                        </a:xfrm>
                        <a:prstGeom prst="rect">
                          <a:avLst/>
                        </a:prstGeom>
                        <a:blipFill>
                          <a:blip r:embed="rId12"/>
                          <a:stretch>
                            <a:fillRect/>
                          </a:stretch>
                        </a:blipFill>
                        <a:ln w="9525">
                          <a:noFill/>
                          <a:miter lim="800000"/>
                          <a:headEnd/>
                          <a:tailEnd/>
                        </a:ln>
                      </p:spPr>
                      <p:txBody>
                        <a:bodyPr/>
                        <a:lstStyle/>
                        <a:p>
                          <a:r>
                            <a:rPr lang="en-US">
                              <a:noFill/>
                            </a:rPr>
                            <a:t> </a:t>
                          </a:r>
                        </a:p>
                      </p:txBody>
                    </p:sp>
                  </mc:Fallback>
                </mc:AlternateContent>
                <p:cxnSp>
                  <p:nvCxnSpPr>
                    <p:cNvPr id="71" name="Straight Arrow Connector 70"/>
                    <p:cNvCxnSpPr/>
                    <p:nvPr/>
                  </p:nvCxnSpPr>
                  <p:spPr>
                    <a:xfrm rot="20219614" flipV="1">
                      <a:off x="1195068" y="232445"/>
                      <a:ext cx="363370" cy="802475"/>
                    </a:xfrm>
                    <a:prstGeom prst="straightConnector1">
                      <a:avLst/>
                    </a:prstGeom>
                    <a:ln w="38100"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mc:AlternateContent xmlns:mc="http://schemas.openxmlformats.org/markup-compatibility/2006" xmlns:a14="http://schemas.microsoft.com/office/drawing/2010/main">
                  <mc:Choice Requires="a14">
                    <p:sp>
                      <p:nvSpPr>
                        <p:cNvPr id="72" name="Text Box 2"/>
                        <p:cNvSpPr txBox="1">
                          <a:spLocks noChangeArrowheads="1"/>
                        </p:cNvSpPr>
                        <p:nvPr/>
                      </p:nvSpPr>
                      <p:spPr bwMode="auto">
                        <a:xfrm rot="20219614">
                          <a:off x="1056574" y="366008"/>
                          <a:ext cx="320670" cy="221486"/>
                        </a:xfrm>
                        <a:prstGeom prst="rect">
                          <a:avLst/>
                        </a:prstGeom>
                        <a:noFill/>
                        <a:ln w="9525">
                          <a:noFill/>
                          <a:miter lim="800000"/>
                          <a:headEnd/>
                          <a:tailEnd/>
                        </a:ln>
                      </p:spPr>
                      <p:txBody>
                        <a:bodyPr rot="0" vert="horz" wrap="square" lIns="91440" tIns="45720" rIns="91440" bIns="45720" anchor="t" anchorCtr="0">
                          <a:spAutoFit/>
                        </a:bodyPr>
                        <a:lstStyle/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i="1" smtClean="0">
                                    <a:solidFill>
                                      <a:srgbClr val="0070C0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Times" panose="02020603050405020304" pitchFamily="18" charset="0"/>
                                    <a:cs typeface="Times New Roman" panose="02020603050405020304" pitchFamily="18" charset="0"/>
                                  </a:rPr>
                                  <m:t>𝑁</m:t>
                                </m:r>
                              </m:oMath>
                            </m:oMathPara>
                          </a14:m>
                          <a:endParaRPr lang="en-US" dirty="0">
                            <a:solidFill>
                              <a:srgbClr val="0070C0"/>
                            </a:solidFill>
                            <a:effectLst/>
                            <a:latin typeface="Palatino"/>
                            <a:ea typeface="Times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p:txBody>
                    </p:sp>
                  </mc:Choice>
                  <mc:Fallback xmlns="">
                    <p:sp>
                      <p:nvSpPr>
                        <p:cNvPr id="72" name="Text Box 2"/>
                        <p:cNvSpPr txBox="1">
                          <a:spLocks noRot="1" noChangeAspect="1" noMove="1" noResize="1" noEditPoints="1" noAdjustHandles="1" noChangeArrowheads="1" noChangeShapeType="1" noTextEdit="1"/>
                        </p:cNvSpPr>
                        <p:nvPr/>
                      </p:nvSpPr>
                      <p:spPr bwMode="auto">
                        <a:xfrm rot="20219614">
                          <a:off x="1056574" y="366008"/>
                          <a:ext cx="320670" cy="221486"/>
                        </a:xfrm>
                        <a:prstGeom prst="rect">
                          <a:avLst/>
                        </a:prstGeom>
                        <a:blipFill>
                          <a:blip r:embed="rId13"/>
                          <a:stretch>
                            <a:fillRect/>
                          </a:stretch>
                        </a:blipFill>
                        <a:ln w="9525">
                          <a:noFill/>
                          <a:miter lim="800000"/>
                          <a:headEnd/>
                          <a:tailEnd/>
                        </a:ln>
                      </p:spPr>
                      <p:txBody>
                        <a:bodyPr/>
                        <a:lstStyle/>
                        <a:p>
                          <a:r>
                            <a:rPr lang="en-US">
                              <a:noFill/>
                            </a:rPr>
                            <a:t> </a:t>
                          </a:r>
                        </a:p>
                      </p:txBody>
                    </p:sp>
                  </mc:Fallback>
                </mc:AlternateContent>
              </p:grpSp>
              <p:cxnSp>
                <p:nvCxnSpPr>
                  <p:cNvPr id="67" name="Straight Connector 66"/>
                  <p:cNvCxnSpPr/>
                  <p:nvPr/>
                </p:nvCxnSpPr>
                <p:spPr>
                  <a:xfrm>
                    <a:off x="850283" y="5372116"/>
                    <a:ext cx="3861460" cy="0"/>
                  </a:xfrm>
                  <a:prstGeom prst="line">
                    <a:avLst/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76" name="Group 75"/>
                <p:cNvGrpSpPr/>
                <p:nvPr/>
              </p:nvGrpSpPr>
              <p:grpSpPr>
                <a:xfrm>
                  <a:off x="8121371" y="1375597"/>
                  <a:ext cx="2898247" cy="3432234"/>
                  <a:chOff x="1306236" y="1794743"/>
                  <a:chExt cx="1737875" cy="1578602"/>
                </a:xfrm>
              </p:grpSpPr>
              <p:cxnSp>
                <p:nvCxnSpPr>
                  <p:cNvPr id="77" name="Straight Arrow Connector 76"/>
                  <p:cNvCxnSpPr/>
                  <p:nvPr/>
                </p:nvCxnSpPr>
                <p:spPr>
                  <a:xfrm flipV="1">
                    <a:off x="1319575" y="1986123"/>
                    <a:ext cx="811486" cy="1387222"/>
                  </a:xfrm>
                  <a:prstGeom prst="straightConnector1">
                    <a:avLst/>
                  </a:prstGeom>
                  <a:ln>
                    <a:solidFill>
                      <a:srgbClr val="00B050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8" name="Straight Arrow Connector 77"/>
                  <p:cNvCxnSpPr/>
                  <p:nvPr/>
                </p:nvCxnSpPr>
                <p:spPr>
                  <a:xfrm>
                    <a:off x="1306236" y="2758755"/>
                    <a:ext cx="1444276" cy="486935"/>
                  </a:xfrm>
                  <a:prstGeom prst="straightConnector1">
                    <a:avLst/>
                  </a:prstGeom>
                  <a:ln>
                    <a:solidFill>
                      <a:srgbClr val="00B050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mc:AlternateContent xmlns:mc="http://schemas.openxmlformats.org/markup-compatibility/2006" xmlns:a14="http://schemas.microsoft.com/office/drawing/2010/main">
                <mc:Choice Requires="a14">
                  <p:sp>
                    <p:nvSpPr>
                      <p:cNvPr id="79" name="Text Box 2"/>
                      <p:cNvSpPr txBox="1">
                        <a:spLocks noChangeArrowheads="1"/>
                      </p:cNvSpPr>
                      <p:nvPr/>
                    </p:nvSpPr>
                    <p:spPr bwMode="auto">
                      <a:xfrm rot="21329950">
                        <a:off x="1896380" y="1794743"/>
                        <a:ext cx="294407" cy="169868"/>
                      </a:xfrm>
                      <a:prstGeom prst="rect">
                        <a:avLst/>
                      </a:prstGeom>
                      <a:noFill/>
                      <a:ln w="9525">
                        <a:noFill/>
                        <a:miter lim="800000"/>
                        <a:headEnd/>
                        <a:tailEnd/>
                      </a:ln>
                    </p:spPr>
                    <p:txBody>
                      <a:bodyPr rot="0" vert="horz" wrap="square" lIns="91440" tIns="45720" rIns="91440" bIns="45720" anchor="t" anchorCtr="0">
                        <a:spAutoFit/>
                      </a:bodyPr>
                      <a:lstStyle/>
                      <a:p>
                        <a:pPr marL="0" marR="0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14:m>
                          <m:oMathPara xmlns:m="http://schemas.openxmlformats.org/officeDocument/2006/math">
                            <m:oMathParaPr>
                              <m:jc m:val="centerGroup"/>
                            </m:oMathParaPr>
                            <m:oMath xmlns:m="http://schemas.openxmlformats.org/officeDocument/2006/math">
                              <m:r>
                                <a:rPr lang="en-US" i="1">
                                  <a:solidFill>
                                    <a:srgbClr val="00B05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" panose="02020603050405020304" pitchFamily="18" charset="0"/>
                                  <a:cs typeface="Times New Roman" panose="02020603050405020304" pitchFamily="18" charset="0"/>
                                </a:rPr>
                                <m:t>𝑦</m:t>
                              </m:r>
                            </m:oMath>
                          </m:oMathPara>
                        </a14:m>
                        <a:endParaRPr lang="en-US" dirty="0">
                          <a:effectLst/>
                          <a:latin typeface="Palatino"/>
                          <a:ea typeface="Times" panose="02020603050405020304" pitchFamily="18" charset="0"/>
                          <a:cs typeface="Times New Roman" panose="02020603050405020304" pitchFamily="18" charset="0"/>
                        </a:endParaRPr>
                      </a:p>
                    </p:txBody>
                  </p:sp>
                </mc:Choice>
                <mc:Fallback xmlns="">
                  <p:sp>
                    <p:nvSpPr>
                      <p:cNvPr id="79" name="Text Box 2"/>
                      <p:cNvSpPr txBox="1">
                        <a:spLocks noRot="1" noChangeAspect="1" noMove="1" noResize="1" noEditPoints="1" noAdjustHandles="1" noChangeArrowheads="1" noChangeShapeType="1" noTextEdit="1"/>
                      </p:cNvSpPr>
                      <p:nvPr/>
                    </p:nvSpPr>
                    <p:spPr bwMode="auto">
                      <a:xfrm rot="21329950">
                        <a:off x="1896380" y="1794743"/>
                        <a:ext cx="294407" cy="169868"/>
                      </a:xfrm>
                      <a:prstGeom prst="rect">
                        <a:avLst/>
                      </a:prstGeom>
                      <a:blipFill>
                        <a:blip r:embed="rId14"/>
                        <a:stretch>
                          <a:fillRect b="-4412"/>
                        </a:stretch>
                      </a:blipFill>
                      <a:ln w="9525">
                        <a:noFill/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r>
                          <a:rPr lang="en-US">
                            <a:noFill/>
                          </a:rPr>
                          <a:t> </a:t>
                        </a:r>
                      </a:p>
                    </p:txBody>
                  </p:sp>
                </mc:Fallback>
              </mc:AlternateContent>
              <mc:AlternateContent xmlns:mc="http://schemas.openxmlformats.org/markup-compatibility/2006" xmlns:a14="http://schemas.microsoft.com/office/drawing/2010/main">
                <mc:Choice Requires="a14">
                  <p:sp>
                    <p:nvSpPr>
                      <p:cNvPr id="80" name="Text Box 2"/>
                      <p:cNvSpPr txBox="1">
                        <a:spLocks noChangeArrowheads="1"/>
                      </p:cNvSpPr>
                      <p:nvPr/>
                    </p:nvSpPr>
                    <p:spPr bwMode="auto">
                      <a:xfrm>
                        <a:off x="2683684" y="3124559"/>
                        <a:ext cx="360427" cy="169868"/>
                      </a:xfrm>
                      <a:prstGeom prst="rect">
                        <a:avLst/>
                      </a:prstGeom>
                      <a:noFill/>
                      <a:ln w="9525">
                        <a:noFill/>
                        <a:miter lim="800000"/>
                        <a:headEnd/>
                        <a:tailEnd/>
                      </a:ln>
                    </p:spPr>
                    <p:txBody>
                      <a:bodyPr rot="0" vert="horz" wrap="square" lIns="91440" tIns="45720" rIns="91440" bIns="45720" anchor="t" anchorCtr="0">
                        <a:spAutoFit/>
                      </a:bodyPr>
                      <a:lstStyle/>
                      <a:p>
                        <a:pPr marL="0" marR="0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14:m>
                          <m:oMathPara xmlns:m="http://schemas.openxmlformats.org/officeDocument/2006/math">
                            <m:oMathParaPr>
                              <m:jc m:val="centerGroup"/>
                            </m:oMathParaPr>
                            <m:oMath xmlns:m="http://schemas.openxmlformats.org/officeDocument/2006/math">
                              <m:r>
                                <a:rPr lang="en-US" i="1">
                                  <a:solidFill>
                                    <a:srgbClr val="00B05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" panose="02020603050405020304" pitchFamily="18" charset="0"/>
                                  <a:cs typeface="Times New Roman" panose="02020603050405020304" pitchFamily="18" charset="0"/>
                                </a:rPr>
                                <m:t>𝑥</m:t>
                              </m:r>
                            </m:oMath>
                          </m:oMathPara>
                        </a14:m>
                        <a:endParaRPr lang="en-US" dirty="0">
                          <a:effectLst/>
                          <a:latin typeface="Palatino"/>
                          <a:ea typeface="Times" panose="02020603050405020304" pitchFamily="18" charset="0"/>
                          <a:cs typeface="Times New Roman" panose="02020603050405020304" pitchFamily="18" charset="0"/>
                        </a:endParaRPr>
                      </a:p>
                    </p:txBody>
                  </p:sp>
                </mc:Choice>
                <mc:Fallback xmlns="">
                  <p:sp>
                    <p:nvSpPr>
                      <p:cNvPr id="80" name="Text Box 2"/>
                      <p:cNvSpPr txBox="1">
                        <a:spLocks noRot="1" noChangeAspect="1" noMove="1" noResize="1" noEditPoints="1" noAdjustHandles="1" noChangeArrowheads="1" noChangeShapeType="1" noTextEdit="1"/>
                      </p:cNvSpPr>
                      <p:nvPr/>
                    </p:nvSpPr>
                    <p:spPr bwMode="auto">
                      <a:xfrm>
                        <a:off x="2683684" y="3124559"/>
                        <a:ext cx="360427" cy="169868"/>
                      </a:xfrm>
                      <a:prstGeom prst="rect">
                        <a:avLst/>
                      </a:prstGeom>
                      <a:blipFill>
                        <a:blip r:embed="rId15"/>
                        <a:stretch>
                          <a:fillRect/>
                        </a:stretch>
                      </a:blipFill>
                      <a:ln w="9525">
                        <a:noFill/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r>
                          <a:rPr lang="en-US">
                            <a:noFill/>
                          </a:rPr>
                          <a:t> </a:t>
                        </a:r>
                      </a:p>
                    </p:txBody>
                  </p:sp>
                </mc:Fallback>
              </mc:AlternateContent>
            </p:grpSp>
          </p:grpSp>
        </p:grpSp>
        <p:cxnSp>
          <p:nvCxnSpPr>
            <p:cNvPr id="85" name="Straight Arrow Connector 84"/>
            <p:cNvCxnSpPr/>
            <p:nvPr/>
          </p:nvCxnSpPr>
          <p:spPr>
            <a:xfrm>
              <a:off x="8639628" y="3873269"/>
              <a:ext cx="894111" cy="411124"/>
            </a:xfrm>
            <a:prstGeom prst="straightConnector1">
              <a:avLst/>
            </a:prstGeom>
            <a:ln w="38100">
              <a:solidFill>
                <a:srgbClr val="FF0000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8" name="Text Box 2"/>
                <p:cNvSpPr txBox="1">
                  <a:spLocks noChangeArrowheads="1"/>
                </p:cNvSpPr>
                <p:nvPr/>
              </p:nvSpPr>
              <p:spPr bwMode="auto">
                <a:xfrm>
                  <a:off x="9244439" y="3725943"/>
                  <a:ext cx="700646" cy="36933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rot="0" vert="horz" wrap="square" lIns="91440" tIns="45720" rIns="91440" bIns="45720" anchor="t" anchorCtr="0">
                  <a:spAutoFit/>
                </a:bodyPr>
                <a:lstStyle/>
                <a:p>
                  <a:pPr marL="0" marR="0">
                    <a:spcBef>
                      <a:spcPts val="0"/>
                    </a:spcBef>
                    <a:spcAft>
                      <a:spcPts val="0"/>
                    </a:spcAft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b="0" i="1" smtClean="0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Times" panose="020206030504050203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i="1" smtClean="0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Times" panose="02020603050405020304" pitchFamily="18" charset="0"/>
                                <a:cs typeface="Times New Roman" panose="02020603050405020304" pitchFamily="18" charset="0"/>
                              </a:rPr>
                              <m:t>𝑊</m:t>
                            </m:r>
                          </m:e>
                          <m:sub>
                            <m:r>
                              <a:rPr lang="en-US" b="0" i="1" smtClean="0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Times" panose="02020603050405020304" pitchFamily="18" charset="0"/>
                                <a:cs typeface="Times New Roman" panose="02020603050405020304" pitchFamily="18" charset="0"/>
                              </a:rPr>
                              <m:t>𝑥</m:t>
                            </m:r>
                          </m:sub>
                        </m:sSub>
                      </m:oMath>
                    </m:oMathPara>
                  </a14:m>
                  <a:endParaRPr lang="en-US" b="0" dirty="0" smtClean="0">
                    <a:solidFill>
                      <a:srgbClr val="FF0000"/>
                    </a:solidFill>
                    <a:effectLst/>
                    <a:latin typeface="Palatino"/>
                    <a:ea typeface="Times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mc:Choice>
          <mc:Fallback xmlns="">
            <p:sp>
              <p:nvSpPr>
                <p:cNvPr id="88" name="Text Box 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9244439" y="3725943"/>
                  <a:ext cx="700646" cy="369332"/>
                </a:xfrm>
                <a:prstGeom prst="rect">
                  <a:avLst/>
                </a:prstGeom>
                <a:blipFill>
                  <a:blip r:embed="rId16"/>
                  <a:stretch>
                    <a:fillRect/>
                  </a:stretch>
                </a:blip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43" name="TextBox 42"/>
              <p:cNvSpPr txBox="1"/>
              <p:nvPr/>
            </p:nvSpPr>
            <p:spPr>
              <a:xfrm>
                <a:off x="5416307" y="5799048"/>
                <a:ext cx="6807929" cy="66826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b="1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𝑾</m:t>
                        </m:r>
                      </m:e>
                      <m:sub>
                        <m:r>
                          <a:rPr lang="en-US" b="1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𝒙</m:t>
                        </m:r>
                      </m:sub>
                    </m:sSub>
                  </m:oMath>
                </a14:m>
                <a:r>
                  <a:rPr lang="en-US" dirty="0" smtClean="0">
                    <a:solidFill>
                      <a:schemeClr val="bg1">
                        <a:lumMod val="50000"/>
                      </a:schemeClr>
                    </a:solidFill>
                  </a:rPr>
                  <a:t>: component of 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chemeClr val="bg1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𝑊</m:t>
                    </m:r>
                  </m:oMath>
                </a14:m>
                <a:r>
                  <a:rPr lang="en-US" dirty="0" smtClean="0">
                    <a:solidFill>
                      <a:schemeClr val="bg1">
                        <a:lumMod val="50000"/>
                      </a:schemeClr>
                    </a:solidFill>
                  </a:rPr>
                  <a:t> that points </a:t>
                </a:r>
                <a:r>
                  <a:rPr lang="en-US" i="1" dirty="0" smtClean="0">
                    <a:solidFill>
                      <a:schemeClr val="bg1">
                        <a:lumMod val="50000"/>
                      </a:schemeClr>
                    </a:solidFill>
                  </a:rPr>
                  <a:t>parallel</a:t>
                </a:r>
                <a:r>
                  <a:rPr lang="en-US" dirty="0" smtClean="0">
                    <a:solidFill>
                      <a:schemeClr val="bg1">
                        <a:lumMod val="50000"/>
                      </a:schemeClr>
                    </a:solidFill>
                  </a:rPr>
                  <a:t> to the inclined plane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b="1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𝑾</m:t>
                        </m:r>
                      </m:e>
                      <m:sub>
                        <m:r>
                          <a:rPr lang="en-US" b="1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𝒚</m:t>
                        </m:r>
                      </m:sub>
                    </m:sSub>
                  </m:oMath>
                </a14:m>
                <a:r>
                  <a:rPr lang="en-US" dirty="0">
                    <a:solidFill>
                      <a:schemeClr val="bg1">
                        <a:lumMod val="50000"/>
                      </a:schemeClr>
                    </a:solidFill>
                  </a:rPr>
                  <a:t>: component of </a:t>
                </a:r>
                <a14:m>
                  <m:oMath xmlns:m="http://schemas.openxmlformats.org/officeDocument/2006/math">
                    <m:r>
                      <a:rPr lang="en-US" i="1">
                        <a:solidFill>
                          <a:schemeClr val="bg1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𝑊</m:t>
                    </m:r>
                  </m:oMath>
                </a14:m>
                <a:r>
                  <a:rPr lang="en-US" dirty="0">
                    <a:solidFill>
                      <a:schemeClr val="bg1">
                        <a:lumMod val="50000"/>
                      </a:schemeClr>
                    </a:solidFill>
                  </a:rPr>
                  <a:t> that points </a:t>
                </a:r>
                <a:r>
                  <a:rPr lang="en-US" i="1" dirty="0" smtClean="0">
                    <a:solidFill>
                      <a:schemeClr val="bg1">
                        <a:lumMod val="50000"/>
                      </a:schemeClr>
                    </a:solidFill>
                  </a:rPr>
                  <a:t>perpendicular</a:t>
                </a:r>
                <a:r>
                  <a:rPr lang="en-US" dirty="0" smtClean="0">
                    <a:solidFill>
                      <a:schemeClr val="bg1">
                        <a:lumMod val="50000"/>
                      </a:schemeClr>
                    </a:solidFill>
                  </a:rPr>
                  <a:t> </a:t>
                </a:r>
                <a:r>
                  <a:rPr lang="en-US" dirty="0">
                    <a:solidFill>
                      <a:schemeClr val="bg1">
                        <a:lumMod val="50000"/>
                      </a:schemeClr>
                    </a:solidFill>
                  </a:rPr>
                  <a:t>to the inclined </a:t>
                </a:r>
                <a:r>
                  <a:rPr lang="en-US" dirty="0" smtClean="0">
                    <a:solidFill>
                      <a:schemeClr val="bg1">
                        <a:lumMod val="50000"/>
                      </a:schemeClr>
                    </a:solidFill>
                  </a:rPr>
                  <a:t>plane</a:t>
                </a:r>
                <a:endParaRPr lang="en-US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43" name="TextBox 4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16307" y="5799048"/>
                <a:ext cx="6807929" cy="668260"/>
              </a:xfrm>
              <a:prstGeom prst="rect">
                <a:avLst/>
              </a:prstGeom>
              <a:blipFill>
                <a:blip r:embed="rId17"/>
                <a:stretch>
                  <a:fillRect t="-4545" b="-1090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custDataLst>
      <p:tags r:id="rId1"/>
    </p:custDataLst>
    <p:extLst>
      <p:ext uri="{BB962C8B-B14F-4D97-AF65-F5344CB8AC3E}">
        <p14:creationId xmlns:p14="http://schemas.microsoft.com/office/powerpoint/2010/main" val="6778235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/>
    </p:bldLst>
  </p:timing>
  <p:extLst mod="1"/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2" name="Group 51"/>
          <p:cNvGrpSpPr/>
          <p:nvPr/>
        </p:nvGrpSpPr>
        <p:grpSpPr>
          <a:xfrm>
            <a:off x="4972825" y="4171717"/>
            <a:ext cx="819419" cy="520490"/>
            <a:chOff x="3952688" y="2662228"/>
            <a:chExt cx="819419" cy="520490"/>
          </a:xfrm>
        </p:grpSpPr>
        <p:sp>
          <p:nvSpPr>
            <p:cNvPr id="53" name="Rectangle 52"/>
            <p:cNvSpPr/>
            <p:nvPr/>
          </p:nvSpPr>
          <p:spPr>
            <a:xfrm rot="2164399">
              <a:off x="3952688" y="2662228"/>
              <a:ext cx="221545" cy="307245"/>
            </a:xfrm>
            <a:prstGeom prst="rect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4" name="TextBox 53"/>
                <p:cNvSpPr txBox="1"/>
                <p:nvPr/>
              </p:nvSpPr>
              <p:spPr>
                <a:xfrm>
                  <a:off x="4126839" y="2813386"/>
                  <a:ext cx="645268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90°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54" name="TextBox 53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126839" y="2813386"/>
                  <a:ext cx="645268" cy="369332"/>
                </a:xfrm>
                <a:prstGeom prst="rect">
                  <a:avLst/>
                </a:prstGeom>
                <a:blipFill>
                  <a:blip r:embed="rId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3" name="Rectangle 2"/>
          <p:cNvSpPr>
            <a:spLocks/>
          </p:cNvSpPr>
          <p:nvPr/>
        </p:nvSpPr>
        <p:spPr bwMode="auto">
          <a:xfrm>
            <a:off x="689011" y="595799"/>
            <a:ext cx="3090275" cy="5943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63500" dir="2700000" algn="ctr" rotWithShape="0">
                    <a:schemeClr val="bg2">
                      <a:alpha val="70000"/>
                    </a:scheme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algn="l"/>
            <a:r>
              <a:rPr lang="en-US" altLang="en-US" sz="2700" b="1" dirty="0" smtClean="0">
                <a:latin typeface="Arial" panose="020B0604020202020204" pitchFamily="34" charset="0"/>
              </a:rPr>
              <a:t>Inclined Plane [2]</a:t>
            </a:r>
            <a:endParaRPr lang="en-US" altLang="en-US" sz="2700" b="1" dirty="0">
              <a:latin typeface="Arial" panose="020B0604020202020204" pitchFamily="34" charset="0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D750B-877A-453A-B879-AC308A4AB16F}" type="slidenum">
              <a:rPr lang="en-US" smtClean="0"/>
              <a:t>46</a:t>
            </a:fld>
            <a:endParaRPr lang="en-US"/>
          </a:p>
        </p:txBody>
      </p:sp>
      <p:grpSp>
        <p:nvGrpSpPr>
          <p:cNvPr id="90" name="Group 89"/>
          <p:cNvGrpSpPr/>
          <p:nvPr/>
        </p:nvGrpSpPr>
        <p:grpSpPr>
          <a:xfrm>
            <a:off x="629457" y="1165247"/>
            <a:ext cx="2133676" cy="2137494"/>
            <a:chOff x="7609431" y="1474888"/>
            <a:chExt cx="4222011" cy="4229566"/>
          </a:xfrm>
        </p:grpSpPr>
        <p:grpSp>
          <p:nvGrpSpPr>
            <p:cNvPr id="81" name="Group 80"/>
            <p:cNvGrpSpPr/>
            <p:nvPr/>
          </p:nvGrpSpPr>
          <p:grpSpPr>
            <a:xfrm>
              <a:off x="7609431" y="1474888"/>
              <a:ext cx="4222011" cy="4229566"/>
              <a:chOff x="7609431" y="1286206"/>
              <a:chExt cx="4222011" cy="4229566"/>
            </a:xfrm>
          </p:grpSpPr>
          <p:grpSp>
            <p:nvGrpSpPr>
              <p:cNvPr id="65" name="Group 64"/>
              <p:cNvGrpSpPr/>
              <p:nvPr/>
            </p:nvGrpSpPr>
            <p:grpSpPr>
              <a:xfrm>
                <a:off x="7609431" y="2724725"/>
                <a:ext cx="4222011" cy="2791047"/>
                <a:chOff x="691462" y="2658060"/>
                <a:chExt cx="4222011" cy="2791047"/>
              </a:xfrm>
            </p:grpSpPr>
            <p:grpSp>
              <p:nvGrpSpPr>
                <p:cNvPr id="66" name="Group 65"/>
                <p:cNvGrpSpPr/>
                <p:nvPr/>
              </p:nvGrpSpPr>
              <p:grpSpPr>
                <a:xfrm rot="1380386">
                  <a:off x="691462" y="2658060"/>
                  <a:ext cx="4222011" cy="2791047"/>
                  <a:chOff x="797725" y="232445"/>
                  <a:chExt cx="2531845" cy="1673773"/>
                </a:xfrm>
              </p:grpSpPr>
              <p:grpSp>
                <p:nvGrpSpPr>
                  <p:cNvPr id="68" name="Group 67"/>
                  <p:cNvGrpSpPr/>
                  <p:nvPr/>
                </p:nvGrpSpPr>
                <p:grpSpPr>
                  <a:xfrm>
                    <a:off x="881702" y="823802"/>
                    <a:ext cx="764844" cy="1082416"/>
                    <a:chOff x="-127960" y="614252"/>
                    <a:chExt cx="764933" cy="1082416"/>
                  </a:xfrm>
                </p:grpSpPr>
                <p:sp>
                  <p:nvSpPr>
                    <p:cNvPr id="73" name="Rectangle 72"/>
                    <p:cNvSpPr/>
                    <p:nvPr/>
                  </p:nvSpPr>
                  <p:spPr>
                    <a:xfrm>
                      <a:off x="110555" y="614252"/>
                      <a:ext cx="526418" cy="529119"/>
                    </a:xfrm>
                    <a:prstGeom prst="rect">
                      <a:avLst/>
                    </a:prstGeom>
                    <a:solidFill>
                      <a:srgbClr val="FFFF00"/>
                    </a:solidFill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endParaRPr lang="en-US" sz="1200"/>
                    </a:p>
                  </p:txBody>
                </p:sp>
                <p:cxnSp>
                  <p:nvCxnSpPr>
                    <p:cNvPr id="74" name="Straight Arrow Connector 73"/>
                    <p:cNvCxnSpPr/>
                    <p:nvPr/>
                  </p:nvCxnSpPr>
                  <p:spPr>
                    <a:xfrm rot="20219614" flipH="1">
                      <a:off x="183779" y="904266"/>
                      <a:ext cx="343263" cy="792402"/>
                    </a:xfrm>
                    <a:prstGeom prst="straightConnector1">
                      <a:avLst/>
                    </a:prstGeom>
                    <a:ln w="38100">
                      <a:solidFill>
                        <a:srgbClr val="FF0000"/>
                      </a:solidFill>
                      <a:headEnd type="none" w="med" len="med"/>
                      <a:tailEnd type="arrow" w="med" len="med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mc:AlternateContent xmlns:mc="http://schemas.openxmlformats.org/markup-compatibility/2006" xmlns:a14="http://schemas.microsoft.com/office/drawing/2010/main">
                  <mc:Choice Requires="a14">
                    <p:sp>
                      <p:nvSpPr>
                        <p:cNvPr id="75" name="Text Box 2"/>
                        <p:cNvSpPr txBox="1">
                          <a:spLocks noChangeArrowheads="1"/>
                        </p:cNvSpPr>
                        <p:nvPr/>
                      </p:nvSpPr>
                      <p:spPr bwMode="auto">
                        <a:xfrm rot="20219614">
                          <a:off x="-127960" y="1340297"/>
                          <a:ext cx="420208" cy="346046"/>
                        </a:xfrm>
                        <a:prstGeom prst="rect">
                          <a:avLst/>
                        </a:prstGeom>
                        <a:noFill/>
                        <a:ln w="9525">
                          <a:noFill/>
                          <a:miter lim="800000"/>
                          <a:headEnd/>
                          <a:tailEnd/>
                        </a:ln>
                      </p:spPr>
                      <p:txBody>
                        <a:bodyPr rot="0" vert="horz" wrap="square" lIns="91440" tIns="45720" rIns="91440" bIns="45720" anchor="t" anchorCtr="0">
                          <a:spAutoFit/>
                        </a:bodyPr>
                        <a:lstStyle/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200" b="0" i="1" smtClean="0">
                                        <a:solidFill>
                                          <a:srgbClr val="FF0000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Times" panose="02020603050405020304" pitchFamily="18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200" i="1" smtClean="0">
                                        <a:solidFill>
                                          <a:srgbClr val="FF0000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Times" panose="02020603050405020304" pitchFamily="18" charset="0"/>
                                        <a:cs typeface="Times New Roman" panose="02020603050405020304" pitchFamily="18" charset="0"/>
                                      </a:rPr>
                                      <m:t>𝑊</m:t>
                                    </m:r>
                                  </m:e>
                                  <m:sub>
                                    <m:r>
                                      <a:rPr lang="en-US" sz="1200" b="0" i="1" smtClean="0">
                                        <a:solidFill>
                                          <a:srgbClr val="FF0000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Times" panose="02020603050405020304" pitchFamily="18" charset="0"/>
                                        <a:cs typeface="Times New Roman" panose="02020603050405020304" pitchFamily="18" charset="0"/>
                                      </a:rPr>
                                      <m:t>𝑦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sz="1200" b="0" dirty="0" smtClean="0">
                            <a:solidFill>
                              <a:srgbClr val="FF0000"/>
                            </a:solidFill>
                            <a:effectLst/>
                            <a:latin typeface="Palatino"/>
                            <a:ea typeface="Times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p:txBody>
                    </p:sp>
                  </mc:Choice>
                  <mc:Fallback xmlns="">
                    <p:sp>
                      <p:nvSpPr>
                        <p:cNvPr id="75" name="Text Box 2"/>
                        <p:cNvSpPr txBox="1">
                          <a:spLocks noRot="1" noChangeAspect="1" noMove="1" noResize="1" noEditPoints="1" noAdjustHandles="1" noChangeArrowheads="1" noChangeShapeType="1" noTextEdit="1"/>
                        </p:cNvSpPr>
                        <p:nvPr/>
                      </p:nvSpPr>
                      <p:spPr bwMode="auto">
                        <a:xfrm rot="20219614">
                          <a:off x="-127960" y="1340297"/>
                          <a:ext cx="420208" cy="346046"/>
                        </a:xfrm>
                        <a:prstGeom prst="rect">
                          <a:avLst/>
                        </a:prstGeom>
                        <a:blipFill>
                          <a:blip r:embed="rId6"/>
                          <a:stretch>
                            <a:fillRect/>
                          </a:stretch>
                        </a:blipFill>
                        <a:ln w="9525">
                          <a:noFill/>
                          <a:miter lim="800000"/>
                          <a:headEnd/>
                          <a:tailEnd/>
                        </a:ln>
                      </p:spPr>
                      <p:txBody>
                        <a:bodyPr/>
                        <a:lstStyle/>
                        <a:p>
                          <a:r>
                            <a:rPr lang="en-US">
                              <a:noFill/>
                            </a:rPr>
                            <a:t> </a:t>
                          </a:r>
                        </a:p>
                      </p:txBody>
                    </p:sp>
                  </mc:Fallback>
                </mc:AlternateContent>
              </p:grpSp>
              <p:cxnSp>
                <p:nvCxnSpPr>
                  <p:cNvPr id="69" name="Straight Connector 68"/>
                  <p:cNvCxnSpPr/>
                  <p:nvPr/>
                </p:nvCxnSpPr>
                <p:spPr>
                  <a:xfrm rot="20219614">
                    <a:off x="797725" y="823950"/>
                    <a:ext cx="2531845" cy="1065289"/>
                  </a:xfrm>
                  <a:prstGeom prst="line">
                    <a:avLst/>
                  </a:prstGeom>
                  <a:ln>
                    <a:prstDash val="dash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mc:AlternateContent xmlns:mc="http://schemas.openxmlformats.org/markup-compatibility/2006" xmlns:a14="http://schemas.microsoft.com/office/drawing/2010/main">
                <mc:Choice Requires="a14">
                  <p:sp>
                    <p:nvSpPr>
                      <p:cNvPr id="70" name="Text Box 2"/>
                      <p:cNvSpPr txBox="1">
                        <a:spLocks noChangeArrowheads="1"/>
                      </p:cNvSpPr>
                      <p:nvPr/>
                    </p:nvSpPr>
                    <p:spPr bwMode="auto">
                      <a:xfrm rot="20219614">
                        <a:off x="2600237" y="1341060"/>
                        <a:ext cx="403110" cy="328699"/>
                      </a:xfrm>
                      <a:prstGeom prst="rect">
                        <a:avLst/>
                      </a:prstGeom>
                      <a:noFill/>
                      <a:ln w="9525">
                        <a:noFill/>
                        <a:miter lim="800000"/>
                        <a:headEnd/>
                        <a:tailEnd/>
                      </a:ln>
                    </p:spPr>
                    <p:txBody>
                      <a:bodyPr rot="0" vert="horz" wrap="square" lIns="91440" tIns="45720" rIns="91440" bIns="45720" anchor="t" anchorCtr="0">
                        <a:spAutoFit/>
                      </a:bodyPr>
                      <a:lstStyle/>
                      <a:p>
                        <a:pPr marL="0" marR="0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14:m>
                          <m:oMathPara xmlns:m="http://schemas.openxmlformats.org/officeDocument/2006/math">
                            <m:oMathParaPr>
                              <m:jc m:val="centerGroup"/>
                            </m:oMathParaPr>
                            <m:oMath xmlns:m="http://schemas.openxmlformats.org/officeDocument/2006/math">
                              <m:r>
                                <a:rPr lang="en-US" sz="1200" i="1" smtClean="0">
                                  <a:solidFill>
                                    <a:srgbClr val="0070C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" panose="02020603050405020304" pitchFamily="18" charset="0"/>
                                  <a:cs typeface="Times New Roman" panose="02020603050405020304" pitchFamily="18" charset="0"/>
                                </a:rPr>
                                <m:t>𝜃</m:t>
                              </m:r>
                              <m:r>
                                <a:rPr lang="en-US" sz="1200" i="1" smtClean="0">
                                  <a:solidFill>
                                    <a:srgbClr val="0070C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" panose="02020603050405020304" pitchFamily="18" charset="0"/>
                                  <a:cs typeface="Times New Roman" panose="02020603050405020304" pitchFamily="18" charset="0"/>
                                </a:rPr>
                                <m:t>  </m:t>
                              </m:r>
                            </m:oMath>
                          </m:oMathPara>
                        </a14:m>
                        <a:endParaRPr lang="en-US" sz="1200" dirty="0">
                          <a:solidFill>
                            <a:srgbClr val="0070C0"/>
                          </a:solidFill>
                          <a:effectLst/>
                          <a:latin typeface="Palatino"/>
                          <a:ea typeface="Times" panose="02020603050405020304" pitchFamily="18" charset="0"/>
                          <a:cs typeface="Times New Roman" panose="02020603050405020304" pitchFamily="18" charset="0"/>
                        </a:endParaRPr>
                      </a:p>
                    </p:txBody>
                  </p:sp>
                </mc:Choice>
                <mc:Fallback xmlns="">
                  <p:sp>
                    <p:nvSpPr>
                      <p:cNvPr id="70" name="Text Box 2"/>
                      <p:cNvSpPr txBox="1">
                        <a:spLocks noRot="1" noChangeAspect="1" noMove="1" noResize="1" noEditPoints="1" noAdjustHandles="1" noChangeArrowheads="1" noChangeShapeType="1" noTextEdit="1"/>
                      </p:cNvSpPr>
                      <p:nvPr/>
                    </p:nvSpPr>
                    <p:spPr bwMode="auto">
                      <a:xfrm rot="20219614">
                        <a:off x="2600237" y="1341060"/>
                        <a:ext cx="403110" cy="328699"/>
                      </a:xfrm>
                      <a:prstGeom prst="rect">
                        <a:avLst/>
                      </a:prstGeom>
                      <a:blipFill>
                        <a:blip r:embed="rId7"/>
                        <a:stretch>
                          <a:fillRect/>
                        </a:stretch>
                      </a:blipFill>
                      <a:ln w="9525">
                        <a:noFill/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r>
                          <a:rPr lang="en-US">
                            <a:noFill/>
                          </a:rPr>
                          <a:t> </a:t>
                        </a:r>
                      </a:p>
                    </p:txBody>
                  </p:sp>
                </mc:Fallback>
              </mc:AlternateContent>
              <p:cxnSp>
                <p:nvCxnSpPr>
                  <p:cNvPr id="71" name="Straight Arrow Connector 70"/>
                  <p:cNvCxnSpPr/>
                  <p:nvPr/>
                </p:nvCxnSpPr>
                <p:spPr>
                  <a:xfrm rot="20219614" flipV="1">
                    <a:off x="1195068" y="232445"/>
                    <a:ext cx="363370" cy="802475"/>
                  </a:xfrm>
                  <a:prstGeom prst="straightConnector1">
                    <a:avLst/>
                  </a:prstGeom>
                  <a:ln w="38100"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mc:AlternateContent xmlns:mc="http://schemas.openxmlformats.org/markup-compatibility/2006" xmlns:a14="http://schemas.microsoft.com/office/drawing/2010/main">
                <mc:Choice Requires="a14">
                  <p:sp>
                    <p:nvSpPr>
                      <p:cNvPr id="72" name="Text Box 2"/>
                      <p:cNvSpPr txBox="1">
                        <a:spLocks noChangeArrowheads="1"/>
                      </p:cNvSpPr>
                      <p:nvPr/>
                    </p:nvSpPr>
                    <p:spPr bwMode="auto">
                      <a:xfrm rot="20219614">
                        <a:off x="1077525" y="361744"/>
                        <a:ext cx="320670" cy="328699"/>
                      </a:xfrm>
                      <a:prstGeom prst="rect">
                        <a:avLst/>
                      </a:prstGeom>
                      <a:noFill/>
                      <a:ln w="9525">
                        <a:noFill/>
                        <a:miter lim="800000"/>
                        <a:headEnd/>
                        <a:tailEnd/>
                      </a:ln>
                    </p:spPr>
                    <p:txBody>
                      <a:bodyPr rot="0" vert="horz" wrap="square" lIns="91440" tIns="45720" rIns="91440" bIns="45720" anchor="t" anchorCtr="0">
                        <a:spAutoFit/>
                      </a:bodyPr>
                      <a:lstStyle/>
                      <a:p>
                        <a:pPr marL="0" marR="0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14:m>
                          <m:oMathPara xmlns:m="http://schemas.openxmlformats.org/officeDocument/2006/math">
                            <m:oMathParaPr>
                              <m:jc m:val="centerGroup"/>
                            </m:oMathParaPr>
                            <m:oMath xmlns:m="http://schemas.openxmlformats.org/officeDocument/2006/math">
                              <m:r>
                                <a:rPr lang="en-US" sz="1200" i="1" smtClean="0">
                                  <a:solidFill>
                                    <a:srgbClr val="0070C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" panose="02020603050405020304" pitchFamily="18" charset="0"/>
                                  <a:cs typeface="Times New Roman" panose="02020603050405020304" pitchFamily="18" charset="0"/>
                                </a:rPr>
                                <m:t>𝑁</m:t>
                              </m:r>
                            </m:oMath>
                          </m:oMathPara>
                        </a14:m>
                        <a:endParaRPr lang="en-US" sz="1200" dirty="0">
                          <a:solidFill>
                            <a:srgbClr val="0070C0"/>
                          </a:solidFill>
                          <a:effectLst/>
                          <a:latin typeface="Palatino"/>
                          <a:ea typeface="Times" panose="02020603050405020304" pitchFamily="18" charset="0"/>
                          <a:cs typeface="Times New Roman" panose="02020603050405020304" pitchFamily="18" charset="0"/>
                        </a:endParaRPr>
                      </a:p>
                    </p:txBody>
                  </p:sp>
                </mc:Choice>
                <mc:Fallback xmlns="">
                  <p:sp>
                    <p:nvSpPr>
                      <p:cNvPr id="72" name="Text Box 2"/>
                      <p:cNvSpPr txBox="1">
                        <a:spLocks noRot="1" noChangeAspect="1" noMove="1" noResize="1" noEditPoints="1" noAdjustHandles="1" noChangeArrowheads="1" noChangeShapeType="1" noTextEdit="1"/>
                      </p:cNvSpPr>
                      <p:nvPr/>
                    </p:nvSpPr>
                    <p:spPr bwMode="auto">
                      <a:xfrm rot="20219614">
                        <a:off x="1077525" y="361744"/>
                        <a:ext cx="320670" cy="328699"/>
                      </a:xfrm>
                      <a:prstGeom prst="rect">
                        <a:avLst/>
                      </a:prstGeom>
                      <a:blipFill>
                        <a:blip r:embed="rId8"/>
                        <a:stretch>
                          <a:fillRect/>
                        </a:stretch>
                      </a:blipFill>
                      <a:ln w="9525">
                        <a:noFill/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r>
                          <a:rPr lang="en-US">
                            <a:noFill/>
                          </a:rPr>
                          <a:t> </a:t>
                        </a:r>
                      </a:p>
                    </p:txBody>
                  </p:sp>
                </mc:Fallback>
              </mc:AlternateContent>
            </p:grpSp>
            <p:cxnSp>
              <p:nvCxnSpPr>
                <p:cNvPr id="67" name="Straight Connector 66"/>
                <p:cNvCxnSpPr/>
                <p:nvPr/>
              </p:nvCxnSpPr>
              <p:spPr>
                <a:xfrm>
                  <a:off x="850283" y="5372116"/>
                  <a:ext cx="3861460" cy="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76" name="Group 75"/>
              <p:cNvGrpSpPr/>
              <p:nvPr/>
            </p:nvGrpSpPr>
            <p:grpSpPr>
              <a:xfrm>
                <a:off x="8121371" y="1286206"/>
                <a:ext cx="2898247" cy="3528820"/>
                <a:chOff x="1306236" y="1753629"/>
                <a:chExt cx="1737875" cy="1623025"/>
              </a:xfrm>
            </p:grpSpPr>
            <p:cxnSp>
              <p:nvCxnSpPr>
                <p:cNvPr id="77" name="Straight Arrow Connector 76"/>
                <p:cNvCxnSpPr/>
                <p:nvPr/>
              </p:nvCxnSpPr>
              <p:spPr>
                <a:xfrm flipV="1">
                  <a:off x="1319575" y="1986123"/>
                  <a:ext cx="811486" cy="1387222"/>
                </a:xfrm>
                <a:prstGeom prst="straightConnector1">
                  <a:avLst/>
                </a:prstGeom>
                <a:ln>
                  <a:solidFill>
                    <a:srgbClr val="00B05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8" name="Straight Arrow Connector 77"/>
                <p:cNvCxnSpPr/>
                <p:nvPr/>
              </p:nvCxnSpPr>
              <p:spPr>
                <a:xfrm>
                  <a:off x="1306236" y="2758755"/>
                  <a:ext cx="1444276" cy="486935"/>
                </a:xfrm>
                <a:prstGeom prst="straightConnector1">
                  <a:avLst/>
                </a:prstGeom>
                <a:ln>
                  <a:solidFill>
                    <a:srgbClr val="00B05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79" name="Text Box 2"/>
                    <p:cNvSpPr txBox="1">
                      <a:spLocks noChangeArrowheads="1"/>
                    </p:cNvSpPr>
                    <p:nvPr/>
                  </p:nvSpPr>
                  <p:spPr bwMode="auto">
                    <a:xfrm rot="21329950">
                      <a:off x="1896380" y="1753629"/>
                      <a:ext cx="294407" cy="252095"/>
                    </a:xfrm>
                    <a:prstGeom prst="rect">
                      <a:avLst/>
                    </a:prstGeom>
                    <a:no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rot="0" vert="horz" wrap="square" lIns="91440" tIns="45720" rIns="91440" bIns="45720" anchor="t" anchorCtr="0">
                      <a:spAutoFit/>
                    </a:bodyPr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r>
                              <a:rPr lang="en-US" sz="1200" i="1">
                                <a:solidFill>
                                  <a:srgbClr val="00B050"/>
                                </a:solidFill>
                                <a:effectLst/>
                                <a:latin typeface="Cambria Math" panose="02040503050406030204" pitchFamily="18" charset="0"/>
                                <a:ea typeface="Times" panose="02020603050405020304" pitchFamily="18" charset="0"/>
                                <a:cs typeface="Times New Roman" panose="02020603050405020304" pitchFamily="18" charset="0"/>
                              </a:rPr>
                              <m:t>𝑦</m:t>
                            </m:r>
                          </m:oMath>
                        </m:oMathPara>
                      </a14:m>
                      <a:endParaRPr lang="en-US" sz="1200" dirty="0">
                        <a:effectLst/>
                        <a:latin typeface="Palatino"/>
                        <a:ea typeface="Times" panose="02020603050405020304" pitchFamily="18" charset="0"/>
                        <a:cs typeface="Times New Roman" panose="02020603050405020304" pitchFamily="18" charset="0"/>
                      </a:endParaRPr>
                    </a:p>
                  </p:txBody>
                </p:sp>
              </mc:Choice>
              <mc:Fallback xmlns="">
                <p:sp>
                  <p:nvSpPr>
                    <p:cNvPr id="79" name="Text Box 2"/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 bwMode="auto">
                    <a:xfrm rot="21329950">
                      <a:off x="1896380" y="1753629"/>
                      <a:ext cx="294407" cy="252095"/>
                    </a:xfrm>
                    <a:prstGeom prst="rect">
                      <a:avLst/>
                    </a:prstGeom>
                    <a:blipFill>
                      <a:blip r:embed="rId9"/>
                      <a:stretch>
                        <a:fillRect/>
                      </a:stretch>
                    </a:blip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80" name="Text Box 2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2683684" y="3124559"/>
                      <a:ext cx="360427" cy="252095"/>
                    </a:xfrm>
                    <a:prstGeom prst="rect">
                      <a:avLst/>
                    </a:prstGeom>
                    <a:no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rot="0" vert="horz" wrap="square" lIns="91440" tIns="45720" rIns="91440" bIns="45720" anchor="t" anchorCtr="0">
                      <a:spAutoFit/>
                    </a:bodyPr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r>
                              <a:rPr lang="en-US" sz="1200" i="1">
                                <a:solidFill>
                                  <a:srgbClr val="00B050"/>
                                </a:solidFill>
                                <a:effectLst/>
                                <a:latin typeface="Cambria Math" panose="02040503050406030204" pitchFamily="18" charset="0"/>
                                <a:ea typeface="Times" panose="02020603050405020304" pitchFamily="18" charset="0"/>
                                <a:cs typeface="Times New Roman" panose="02020603050405020304" pitchFamily="18" charset="0"/>
                              </a:rPr>
                              <m:t>𝑥</m:t>
                            </m:r>
                          </m:oMath>
                        </m:oMathPara>
                      </a14:m>
                      <a:endParaRPr lang="en-US" sz="1200" dirty="0">
                        <a:effectLst/>
                        <a:latin typeface="Palatino"/>
                        <a:ea typeface="Times" panose="02020603050405020304" pitchFamily="18" charset="0"/>
                        <a:cs typeface="Times New Roman" panose="02020603050405020304" pitchFamily="18" charset="0"/>
                      </a:endParaRPr>
                    </a:p>
                  </p:txBody>
                </p:sp>
              </mc:Choice>
              <mc:Fallback xmlns="">
                <p:sp>
                  <p:nvSpPr>
                    <p:cNvPr id="80" name="Text Box 2"/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 bwMode="auto">
                    <a:xfrm>
                      <a:off x="2683684" y="3124559"/>
                      <a:ext cx="360427" cy="252095"/>
                    </a:xfrm>
                    <a:prstGeom prst="rect">
                      <a:avLst/>
                    </a:prstGeom>
                    <a:blipFill>
                      <a:blip r:embed="rId10"/>
                      <a:stretch>
                        <a:fillRect/>
                      </a:stretch>
                    </a:blip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</p:grpSp>
        </p:grpSp>
        <p:cxnSp>
          <p:nvCxnSpPr>
            <p:cNvPr id="85" name="Straight Arrow Connector 84"/>
            <p:cNvCxnSpPr/>
            <p:nvPr/>
          </p:nvCxnSpPr>
          <p:spPr>
            <a:xfrm>
              <a:off x="8639628" y="3873269"/>
              <a:ext cx="894111" cy="411124"/>
            </a:xfrm>
            <a:prstGeom prst="straightConnector1">
              <a:avLst/>
            </a:prstGeom>
            <a:ln w="38100">
              <a:solidFill>
                <a:srgbClr val="FF0000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8" name="Text Box 2"/>
                <p:cNvSpPr txBox="1">
                  <a:spLocks noChangeArrowheads="1"/>
                </p:cNvSpPr>
                <p:nvPr/>
              </p:nvSpPr>
              <p:spPr bwMode="auto">
                <a:xfrm>
                  <a:off x="9244438" y="3668502"/>
                  <a:ext cx="700646" cy="54811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rot="0" vert="horz" wrap="square" lIns="91440" tIns="45720" rIns="91440" bIns="45720" anchor="t" anchorCtr="0">
                  <a:spAutoFit/>
                </a:bodyPr>
                <a:lstStyle/>
                <a:p>
                  <a:pPr marL="0" marR="0">
                    <a:spcBef>
                      <a:spcPts val="0"/>
                    </a:spcBef>
                    <a:spcAft>
                      <a:spcPts val="0"/>
                    </a:spcAft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200" b="0" i="1" smtClean="0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Times" panose="020206030504050203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sz="1200" i="1" smtClean="0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Times" panose="02020603050405020304" pitchFamily="18" charset="0"/>
                                <a:cs typeface="Times New Roman" panose="02020603050405020304" pitchFamily="18" charset="0"/>
                              </a:rPr>
                              <m:t>𝑊</m:t>
                            </m:r>
                          </m:e>
                          <m:sub>
                            <m:r>
                              <a:rPr lang="en-US" sz="1200" b="0" i="1" smtClean="0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Times" panose="02020603050405020304" pitchFamily="18" charset="0"/>
                                <a:cs typeface="Times New Roman" panose="02020603050405020304" pitchFamily="18" charset="0"/>
                              </a:rPr>
                              <m:t>𝑥</m:t>
                            </m:r>
                          </m:sub>
                        </m:sSub>
                      </m:oMath>
                    </m:oMathPara>
                  </a14:m>
                  <a:endParaRPr lang="en-US" sz="1200" b="0" dirty="0" smtClean="0">
                    <a:solidFill>
                      <a:srgbClr val="FF0000"/>
                    </a:solidFill>
                    <a:effectLst/>
                    <a:latin typeface="Palatino"/>
                    <a:ea typeface="Times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mc:Choice>
          <mc:Fallback xmlns="">
            <p:sp>
              <p:nvSpPr>
                <p:cNvPr id="88" name="Text Box 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9244438" y="3668502"/>
                  <a:ext cx="700646" cy="548112"/>
                </a:xfrm>
                <a:prstGeom prst="rect">
                  <a:avLst/>
                </a:prstGeom>
                <a:blipFill>
                  <a:blip r:embed="rId11"/>
                  <a:stretch>
                    <a:fillRect/>
                  </a:stretch>
                </a:blip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17" name="Group 16"/>
          <p:cNvGrpSpPr/>
          <p:nvPr/>
        </p:nvGrpSpPr>
        <p:grpSpPr>
          <a:xfrm>
            <a:off x="4940179" y="1074967"/>
            <a:ext cx="5777676" cy="4434847"/>
            <a:chOff x="4208568" y="2867999"/>
            <a:chExt cx="5777676" cy="4434847"/>
          </a:xfrm>
        </p:grpSpPr>
        <p:sp>
          <p:nvSpPr>
            <p:cNvPr id="11" name="Oval 10"/>
            <p:cNvSpPr/>
            <p:nvPr/>
          </p:nvSpPr>
          <p:spPr>
            <a:xfrm>
              <a:off x="5403014" y="3976913"/>
              <a:ext cx="358116" cy="358116"/>
            </a:xfrm>
            <a:prstGeom prst="ellipse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82" name="Straight Connector 81"/>
            <p:cNvCxnSpPr/>
            <p:nvPr/>
          </p:nvCxnSpPr>
          <p:spPr>
            <a:xfrm>
              <a:off x="4914446" y="3723432"/>
              <a:ext cx="5071798" cy="3579414"/>
            </a:xfrm>
            <a:prstGeom prst="line">
              <a:avLst/>
            </a:prstGeom>
            <a:ln w="28575"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Arrow Connector 48"/>
            <p:cNvCxnSpPr/>
            <p:nvPr/>
          </p:nvCxnSpPr>
          <p:spPr>
            <a:xfrm flipV="1">
              <a:off x="4310557" y="3129968"/>
              <a:ext cx="1966024" cy="2804050"/>
            </a:xfrm>
            <a:prstGeom prst="straightConnector1">
              <a:avLst/>
            </a:prstGeom>
            <a:ln>
              <a:solidFill>
                <a:srgbClr val="00B05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Arrow Connector 49"/>
            <p:cNvCxnSpPr/>
            <p:nvPr/>
          </p:nvCxnSpPr>
          <p:spPr>
            <a:xfrm>
              <a:off x="5482141" y="4128092"/>
              <a:ext cx="1968204" cy="1377429"/>
            </a:xfrm>
            <a:prstGeom prst="straightConnector1">
              <a:avLst/>
            </a:prstGeom>
            <a:ln>
              <a:solidFill>
                <a:srgbClr val="00B05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1" name="Text Box 2"/>
                <p:cNvSpPr txBox="1">
                  <a:spLocks noChangeArrowheads="1"/>
                </p:cNvSpPr>
                <p:nvPr/>
              </p:nvSpPr>
              <p:spPr bwMode="auto">
                <a:xfrm rot="21329950">
                  <a:off x="5701252" y="2867999"/>
                  <a:ext cx="566348" cy="33855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rot="0" vert="horz" wrap="square" lIns="91440" tIns="45720" rIns="91440" bIns="45720" anchor="t" anchorCtr="0">
                  <a:spAutoFit/>
                </a:bodyPr>
                <a:lstStyle/>
                <a:p>
                  <a:pPr marL="0" marR="0">
                    <a:spcBef>
                      <a:spcPts val="0"/>
                    </a:spcBef>
                    <a:spcAft>
                      <a:spcPts val="0"/>
                    </a:spcAft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600" i="1">
                            <a:solidFill>
                              <a:srgbClr val="00B050"/>
                            </a:solidFill>
                            <a:effectLst/>
                            <a:latin typeface="Cambria Math" panose="02040503050406030204" pitchFamily="18" charset="0"/>
                            <a:ea typeface="Times" panose="02020603050405020304" pitchFamily="18" charset="0"/>
                            <a:cs typeface="Times New Roman" panose="02020603050405020304" pitchFamily="18" charset="0"/>
                          </a:rPr>
                          <m:t>𝑦</m:t>
                        </m:r>
                      </m:oMath>
                    </m:oMathPara>
                  </a14:m>
                  <a:endParaRPr lang="en-US" sz="1600" dirty="0">
                    <a:effectLst/>
                    <a:latin typeface="Palatino"/>
                    <a:ea typeface="Times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mc:Choice>
          <mc:Fallback xmlns="">
            <p:sp>
              <p:nvSpPr>
                <p:cNvPr id="51" name="Text Box 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 rot="21329950">
                  <a:off x="5701252" y="2867999"/>
                  <a:ext cx="566348" cy="338554"/>
                </a:xfrm>
                <a:prstGeom prst="rect">
                  <a:avLst/>
                </a:prstGeom>
                <a:blipFill>
                  <a:blip r:embed="rId12"/>
                  <a:stretch>
                    <a:fillRect/>
                  </a:stretch>
                </a:blip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9" name="Text Box 2"/>
                <p:cNvSpPr txBox="1">
                  <a:spLocks noChangeArrowheads="1"/>
                </p:cNvSpPr>
                <p:nvPr/>
              </p:nvSpPr>
              <p:spPr bwMode="auto">
                <a:xfrm>
                  <a:off x="7342613" y="5132784"/>
                  <a:ext cx="693350" cy="33855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rot="0" vert="horz" wrap="square" lIns="91440" tIns="45720" rIns="91440" bIns="45720" anchor="t" anchorCtr="0">
                  <a:spAutoFit/>
                </a:bodyPr>
                <a:lstStyle/>
                <a:p>
                  <a:pPr marL="0" marR="0">
                    <a:spcBef>
                      <a:spcPts val="0"/>
                    </a:spcBef>
                    <a:spcAft>
                      <a:spcPts val="0"/>
                    </a:spcAft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600" i="1">
                            <a:solidFill>
                              <a:srgbClr val="00B050"/>
                            </a:solidFill>
                            <a:effectLst/>
                            <a:latin typeface="Cambria Math" panose="02040503050406030204" pitchFamily="18" charset="0"/>
                            <a:ea typeface="Times" panose="02020603050405020304" pitchFamily="18" charset="0"/>
                            <a:cs typeface="Times New Roman" panose="02020603050405020304" pitchFamily="18" charset="0"/>
                          </a:rPr>
                          <m:t>𝑥</m:t>
                        </m:r>
                      </m:oMath>
                    </m:oMathPara>
                  </a14:m>
                  <a:endParaRPr lang="en-US" sz="1600" dirty="0">
                    <a:effectLst/>
                    <a:latin typeface="Palatino"/>
                    <a:ea typeface="Times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mc:Choice>
          <mc:Fallback xmlns="">
            <p:sp>
              <p:nvSpPr>
                <p:cNvPr id="59" name="Text Box 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7342613" y="5132784"/>
                  <a:ext cx="693350" cy="338554"/>
                </a:xfrm>
                <a:prstGeom prst="rect">
                  <a:avLst/>
                </a:prstGeom>
                <a:blipFill>
                  <a:blip r:embed="rId13"/>
                  <a:stretch>
                    <a:fillRect/>
                  </a:stretch>
                </a:blip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3" name="Text Box 2"/>
                <p:cNvSpPr txBox="1">
                  <a:spLocks noChangeArrowheads="1"/>
                </p:cNvSpPr>
                <p:nvPr/>
              </p:nvSpPr>
              <p:spPr bwMode="auto">
                <a:xfrm>
                  <a:off x="8835768" y="6897507"/>
                  <a:ext cx="775398" cy="36933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rot="0" vert="horz" wrap="square" lIns="91440" tIns="45720" rIns="91440" bIns="45720" anchor="t" anchorCtr="0">
                  <a:spAutoFit/>
                </a:bodyPr>
                <a:lstStyle/>
                <a:p>
                  <a:pPr marL="0" marR="0">
                    <a:spcBef>
                      <a:spcPts val="0"/>
                    </a:spcBef>
                    <a:spcAft>
                      <a:spcPts val="0"/>
                    </a:spcAft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i="1" smtClean="0">
                            <a:solidFill>
                              <a:srgbClr val="0070C0"/>
                            </a:solidFill>
                            <a:effectLst/>
                            <a:latin typeface="Cambria Math" panose="02040503050406030204" pitchFamily="18" charset="0"/>
                            <a:ea typeface="Times" panose="02020603050405020304" pitchFamily="18" charset="0"/>
                            <a:cs typeface="Times New Roman" panose="02020603050405020304" pitchFamily="18" charset="0"/>
                          </a:rPr>
                          <m:t>𝜃</m:t>
                        </m:r>
                        <m:r>
                          <a:rPr lang="en-US" i="1" smtClean="0">
                            <a:solidFill>
                              <a:srgbClr val="0070C0"/>
                            </a:solidFill>
                            <a:effectLst/>
                            <a:latin typeface="Cambria Math" panose="02040503050406030204" pitchFamily="18" charset="0"/>
                            <a:ea typeface="Times" panose="02020603050405020304" pitchFamily="18" charset="0"/>
                            <a:cs typeface="Times New Roman" panose="02020603050405020304" pitchFamily="18" charset="0"/>
                          </a:rPr>
                          <m:t>  </m:t>
                        </m:r>
                      </m:oMath>
                    </m:oMathPara>
                  </a14:m>
                  <a:endParaRPr lang="en-US" dirty="0">
                    <a:solidFill>
                      <a:srgbClr val="0070C0"/>
                    </a:solidFill>
                    <a:effectLst/>
                    <a:latin typeface="Palatino"/>
                    <a:ea typeface="Times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mc:Choice>
          <mc:Fallback xmlns="">
            <p:sp>
              <p:nvSpPr>
                <p:cNvPr id="83" name="Text Box 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8835768" y="6897507"/>
                  <a:ext cx="775398" cy="369332"/>
                </a:xfrm>
                <a:prstGeom prst="rect">
                  <a:avLst/>
                </a:prstGeom>
                <a:blipFill>
                  <a:blip r:embed="rId14"/>
                  <a:stretch>
                    <a:fillRect/>
                  </a:stretch>
                </a:blip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61" name="Straight Connector 60"/>
            <p:cNvCxnSpPr/>
            <p:nvPr/>
          </p:nvCxnSpPr>
          <p:spPr>
            <a:xfrm>
              <a:off x="4208568" y="7278140"/>
              <a:ext cx="5761789" cy="1176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2" name="Group 101"/>
          <p:cNvGrpSpPr/>
          <p:nvPr/>
        </p:nvGrpSpPr>
        <p:grpSpPr>
          <a:xfrm>
            <a:off x="6196221" y="2230063"/>
            <a:ext cx="863979" cy="458796"/>
            <a:chOff x="4213909" y="2693364"/>
            <a:chExt cx="863979" cy="458796"/>
          </a:xfrm>
        </p:grpSpPr>
        <p:sp>
          <p:nvSpPr>
            <p:cNvPr id="21" name="Rectangle 20"/>
            <p:cNvSpPr/>
            <p:nvPr/>
          </p:nvSpPr>
          <p:spPr>
            <a:xfrm rot="2164399">
              <a:off x="4213909" y="2887031"/>
              <a:ext cx="186934" cy="265129"/>
            </a:xfrm>
            <a:prstGeom prst="rect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1" name="TextBox 100"/>
                <p:cNvSpPr txBox="1"/>
                <p:nvPr/>
              </p:nvSpPr>
              <p:spPr>
                <a:xfrm>
                  <a:off x="4432620" y="2693364"/>
                  <a:ext cx="645268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90°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101" name="TextBox 100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432620" y="2693364"/>
                  <a:ext cx="645268" cy="369332"/>
                </a:xfrm>
                <a:prstGeom prst="rect">
                  <a:avLst/>
                </a:prstGeom>
                <a:blipFill>
                  <a:blip r:embed="rId1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103" name="Group 102"/>
          <p:cNvGrpSpPr/>
          <p:nvPr/>
        </p:nvGrpSpPr>
        <p:grpSpPr>
          <a:xfrm rot="19465681">
            <a:off x="6309273" y="4973946"/>
            <a:ext cx="819419" cy="520490"/>
            <a:chOff x="3952688" y="2662228"/>
            <a:chExt cx="819419" cy="520490"/>
          </a:xfrm>
        </p:grpSpPr>
        <p:sp>
          <p:nvSpPr>
            <p:cNvPr id="104" name="Rectangle 103"/>
            <p:cNvSpPr/>
            <p:nvPr/>
          </p:nvSpPr>
          <p:spPr>
            <a:xfrm rot="2164399">
              <a:off x="3952688" y="2662228"/>
              <a:ext cx="221545" cy="307245"/>
            </a:xfrm>
            <a:prstGeom prst="rect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5" name="TextBox 104"/>
                <p:cNvSpPr txBox="1"/>
                <p:nvPr/>
              </p:nvSpPr>
              <p:spPr>
                <a:xfrm rot="1898424">
                  <a:off x="4126839" y="2813386"/>
                  <a:ext cx="645268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90°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105" name="TextBox 104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 rot="1898424">
                  <a:off x="4126839" y="2813386"/>
                  <a:ext cx="645268" cy="369332"/>
                </a:xfrm>
                <a:prstGeom prst="rect">
                  <a:avLst/>
                </a:prstGeom>
                <a:blipFill>
                  <a:blip r:embed="rId16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5" name="Group 4"/>
          <p:cNvGrpSpPr/>
          <p:nvPr/>
        </p:nvGrpSpPr>
        <p:grpSpPr>
          <a:xfrm>
            <a:off x="4834152" y="2346395"/>
            <a:ext cx="1467898" cy="3134395"/>
            <a:chOff x="4834152" y="2346395"/>
            <a:chExt cx="1467898" cy="3134395"/>
          </a:xfrm>
        </p:grpSpPr>
        <p:grpSp>
          <p:nvGrpSpPr>
            <p:cNvPr id="63" name="Group 62"/>
            <p:cNvGrpSpPr/>
            <p:nvPr/>
          </p:nvGrpSpPr>
          <p:grpSpPr>
            <a:xfrm rot="929494">
              <a:off x="4834152" y="2346395"/>
              <a:ext cx="1467898" cy="2064553"/>
              <a:chOff x="-168675" y="1293928"/>
              <a:chExt cx="763213" cy="1302051"/>
            </a:xfrm>
          </p:grpSpPr>
          <p:cxnSp>
            <p:nvCxnSpPr>
              <p:cNvPr id="91" name="Straight Arrow Connector 90"/>
              <p:cNvCxnSpPr/>
              <p:nvPr/>
            </p:nvCxnSpPr>
            <p:spPr>
              <a:xfrm rot="20670506" flipH="1">
                <a:off x="-158396" y="1293928"/>
                <a:ext cx="752934" cy="1302051"/>
              </a:xfrm>
              <a:prstGeom prst="straightConnector1">
                <a:avLst/>
              </a:prstGeom>
              <a:ln w="38100">
                <a:solidFill>
                  <a:srgbClr val="FF0000"/>
                </a:solidFill>
                <a:prstDash val="sysDash"/>
                <a:headEnd type="none" w="med" len="med"/>
                <a:tailEnd type="arrow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92" name="Text Box 2"/>
                  <p:cNvSpPr txBox="1">
                    <a:spLocks noChangeArrowheads="1"/>
                  </p:cNvSpPr>
                  <p:nvPr/>
                </p:nvSpPr>
                <p:spPr bwMode="auto">
                  <a:xfrm rot="20219614">
                    <a:off x="-168675" y="1880962"/>
                    <a:ext cx="420208" cy="246756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rot="0" vert="horz" wrap="square" lIns="91440" tIns="45720" rIns="91440" bIns="45720" anchor="t" anchorCtr="0">
                    <a:spAutoFit/>
                  </a:bodyPr>
                  <a:lstStyle/>
                  <a:p>
                    <a:pPr marL="0" marR="0">
                      <a:spcBef>
                        <a:spcPts val="0"/>
                      </a:spcBef>
                      <a:spcAft>
                        <a:spcPts val="0"/>
                      </a:spcAft>
                    </a:pPr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n-US" b="0" i="1" smtClean="0">
                                  <a:solidFill>
                                    <a:srgbClr val="FF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" panose="020206030504050203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 smtClean="0">
                                  <a:solidFill>
                                    <a:srgbClr val="FF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" panose="02020603050405020304" pitchFamily="18" charset="0"/>
                                  <a:cs typeface="Times New Roman" panose="02020603050405020304" pitchFamily="18" charset="0"/>
                                </a:rPr>
                                <m:t>𝑊</m:t>
                              </m:r>
                            </m:e>
                            <m:sub>
                              <m:r>
                                <a:rPr lang="en-US" b="0" i="1" smtClean="0">
                                  <a:solidFill>
                                    <a:srgbClr val="FF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" panose="02020603050405020304" pitchFamily="18" charset="0"/>
                                  <a:cs typeface="Times New Roman" panose="02020603050405020304" pitchFamily="18" charset="0"/>
                                </a:rPr>
                                <m:t>𝑦</m:t>
                              </m:r>
                            </m:sub>
                          </m:sSub>
                        </m:oMath>
                      </m:oMathPara>
                    </a14:m>
                    <a:endParaRPr lang="en-US" b="0" dirty="0" smtClean="0">
                      <a:solidFill>
                        <a:srgbClr val="FF0000"/>
                      </a:solidFill>
                      <a:effectLst/>
                      <a:latin typeface="Palatino"/>
                      <a:ea typeface="Times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</mc:Choice>
            <mc:Fallback xmlns="">
              <p:sp>
                <p:nvSpPr>
                  <p:cNvPr id="92" name="Text Box 2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 bwMode="auto">
                  <a:xfrm rot="20219614">
                    <a:off x="-168675" y="1880962"/>
                    <a:ext cx="420208" cy="246756"/>
                  </a:xfrm>
                  <a:prstGeom prst="rect">
                    <a:avLst/>
                  </a:prstGeom>
                  <a:blipFill>
                    <a:blip r:embed="rId17"/>
                    <a:stretch>
                      <a:fillRect/>
                    </a:stretch>
                  </a:blip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grpSp>
          <p:nvGrpSpPr>
            <p:cNvPr id="4" name="Group 3"/>
            <p:cNvGrpSpPr/>
            <p:nvPr/>
          </p:nvGrpSpPr>
          <p:grpSpPr>
            <a:xfrm>
              <a:off x="4871737" y="4397242"/>
              <a:ext cx="1364439" cy="1083548"/>
              <a:chOff x="4871737" y="4397242"/>
              <a:chExt cx="1364439" cy="1083548"/>
            </a:xfrm>
          </p:grpSpPr>
          <p:cxnSp>
            <p:nvCxnSpPr>
              <p:cNvPr id="45" name="Straight Arrow Connector 44"/>
              <p:cNvCxnSpPr/>
              <p:nvPr/>
            </p:nvCxnSpPr>
            <p:spPr>
              <a:xfrm>
                <a:off x="4871737" y="4397242"/>
                <a:ext cx="1364439" cy="1083548"/>
              </a:xfrm>
              <a:prstGeom prst="straightConnector1">
                <a:avLst/>
              </a:prstGeom>
              <a:ln w="38100">
                <a:solidFill>
                  <a:srgbClr val="FF0000"/>
                </a:solidFill>
                <a:prstDash val="sysDash"/>
                <a:headEnd type="none" w="med" len="med"/>
                <a:tailEnd type="arrow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46" name="Text Box 2"/>
                  <p:cNvSpPr txBox="1">
                    <a:spLocks noChangeArrowheads="1"/>
                  </p:cNvSpPr>
                  <p:nvPr/>
                </p:nvSpPr>
                <p:spPr bwMode="auto">
                  <a:xfrm rot="21149108">
                    <a:off x="4882825" y="5032967"/>
                    <a:ext cx="808197" cy="369332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rot="0" vert="horz" wrap="square" lIns="91440" tIns="45720" rIns="91440" bIns="45720" anchor="t" anchorCtr="0">
                    <a:spAutoFit/>
                  </a:bodyPr>
                  <a:lstStyle/>
                  <a:p>
                    <a:pPr marL="0" marR="0">
                      <a:spcBef>
                        <a:spcPts val="0"/>
                      </a:spcBef>
                      <a:spcAft>
                        <a:spcPts val="0"/>
                      </a:spcAft>
                    </a:pPr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n-US" b="0" i="1" smtClean="0">
                                  <a:solidFill>
                                    <a:srgbClr val="FF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" panose="020206030504050203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 smtClean="0">
                                  <a:solidFill>
                                    <a:srgbClr val="FF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" panose="02020603050405020304" pitchFamily="18" charset="0"/>
                                  <a:cs typeface="Times New Roman" panose="02020603050405020304" pitchFamily="18" charset="0"/>
                                </a:rPr>
                                <m:t>𝑊</m:t>
                              </m:r>
                            </m:e>
                            <m:sub>
                              <m:r>
                                <a:rPr lang="en-US" b="0" i="1" smtClean="0">
                                  <a:solidFill>
                                    <a:srgbClr val="FF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" panose="02020603050405020304" pitchFamily="18" charset="0"/>
                                  <a:cs typeface="Times New Roman" panose="02020603050405020304" pitchFamily="18" charset="0"/>
                                </a:rPr>
                                <m:t>𝑥</m:t>
                              </m:r>
                            </m:sub>
                          </m:sSub>
                        </m:oMath>
                      </m:oMathPara>
                    </a14:m>
                    <a:endParaRPr lang="en-US" b="0" dirty="0" smtClean="0">
                      <a:solidFill>
                        <a:srgbClr val="FF0000"/>
                      </a:solidFill>
                      <a:effectLst/>
                      <a:latin typeface="Palatino"/>
                      <a:ea typeface="Times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</mc:Choice>
            <mc:Fallback xmlns="">
              <p:sp>
                <p:nvSpPr>
                  <p:cNvPr id="46" name="Text Box 2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 bwMode="auto">
                  <a:xfrm rot="21149108">
                    <a:off x="4882825" y="5032967"/>
                    <a:ext cx="808197" cy="369332"/>
                  </a:xfrm>
                  <a:prstGeom prst="rect">
                    <a:avLst/>
                  </a:prstGeom>
                  <a:blipFill>
                    <a:blip r:embed="rId18"/>
                    <a:stretch>
                      <a:fillRect/>
                    </a:stretch>
                  </a:blip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</p:grpSp>
      <p:grpSp>
        <p:nvGrpSpPr>
          <p:cNvPr id="2" name="Group 1"/>
          <p:cNvGrpSpPr/>
          <p:nvPr/>
        </p:nvGrpSpPr>
        <p:grpSpPr>
          <a:xfrm>
            <a:off x="6155769" y="2375186"/>
            <a:ext cx="700647" cy="3134627"/>
            <a:chOff x="6155769" y="2375186"/>
            <a:chExt cx="700647" cy="3134627"/>
          </a:xfrm>
        </p:grpSpPr>
        <p:cxnSp>
          <p:nvCxnSpPr>
            <p:cNvPr id="93" name="Straight Arrow Connector 92"/>
            <p:cNvCxnSpPr/>
            <p:nvPr/>
          </p:nvCxnSpPr>
          <p:spPr>
            <a:xfrm flipH="1">
              <a:off x="6272764" y="2375186"/>
              <a:ext cx="0" cy="3134627"/>
            </a:xfrm>
            <a:prstGeom prst="straightConnector1">
              <a:avLst/>
            </a:prstGeom>
            <a:ln w="38100">
              <a:solidFill>
                <a:srgbClr val="FF0000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4" name="Text Box 2"/>
                <p:cNvSpPr txBox="1">
                  <a:spLocks noChangeArrowheads="1"/>
                </p:cNvSpPr>
                <p:nvPr/>
              </p:nvSpPr>
              <p:spPr bwMode="auto">
                <a:xfrm rot="21149108">
                  <a:off x="6155769" y="4356344"/>
                  <a:ext cx="700647" cy="36933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rot="0" vert="horz" wrap="square" lIns="91440" tIns="45720" rIns="91440" bIns="45720" anchor="t" anchorCtr="0">
                  <a:spAutoFit/>
                </a:bodyPr>
                <a:lstStyle/>
                <a:p>
                  <a:pPr marL="0" marR="0">
                    <a:spcBef>
                      <a:spcPts val="0"/>
                    </a:spcBef>
                    <a:spcAft>
                      <a:spcPts val="0"/>
                    </a:spcAft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i="1" smtClean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Times" panose="02020603050405020304" pitchFamily="18" charset="0"/>
                            <a:cs typeface="Times New Roman" panose="02020603050405020304" pitchFamily="18" charset="0"/>
                          </a:rPr>
                          <m:t>𝑊</m:t>
                        </m:r>
                      </m:oMath>
                    </m:oMathPara>
                  </a14:m>
                  <a:endParaRPr lang="en-US" dirty="0">
                    <a:solidFill>
                      <a:srgbClr val="FF0000"/>
                    </a:solidFill>
                    <a:effectLst/>
                    <a:latin typeface="Palatino"/>
                    <a:ea typeface="Times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mc:Choice>
          <mc:Fallback xmlns="">
            <p:sp>
              <p:nvSpPr>
                <p:cNvPr id="94" name="Text Box 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 rot="21149108">
                  <a:off x="6155769" y="4356344"/>
                  <a:ext cx="700647" cy="369332"/>
                </a:xfrm>
                <a:prstGeom prst="rect">
                  <a:avLst/>
                </a:prstGeom>
                <a:blipFill>
                  <a:blip r:embed="rId19"/>
                  <a:stretch>
                    <a:fillRect/>
                  </a:stretch>
                </a:blip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106" name="Arc 105"/>
          <p:cNvSpPr/>
          <p:nvPr/>
        </p:nvSpPr>
        <p:spPr>
          <a:xfrm rot="4815592">
            <a:off x="6308040" y="2409511"/>
            <a:ext cx="418620" cy="1120547"/>
          </a:xfrm>
          <a:prstGeom prst="arc">
            <a:avLst>
              <a:gd name="adj1" fmla="val 16661863"/>
              <a:gd name="adj2" fmla="val 3319403"/>
            </a:avLst>
          </a:prstGeom>
          <a:ln w="28575">
            <a:solidFill>
              <a:srgbClr val="00B05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7" name="Text Box 2"/>
              <p:cNvSpPr txBox="1">
                <a:spLocks noChangeArrowheads="1"/>
              </p:cNvSpPr>
              <p:nvPr/>
            </p:nvSpPr>
            <p:spPr bwMode="auto">
              <a:xfrm>
                <a:off x="6438638" y="3270560"/>
                <a:ext cx="995772" cy="36933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>
                <a:spAutoFit/>
              </a:bodyPr>
              <a:lstStyle/>
              <a:p>
                <a:pPr marL="0" marR="0">
                  <a:spcBef>
                    <a:spcPts val="0"/>
                  </a:spcBef>
                  <a:spcAft>
                    <a:spcPts val="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solidFill>
                            <a:srgbClr val="00B050"/>
                          </a:solidFill>
                          <a:effectLst/>
                          <a:latin typeface="Cambria Math" panose="02040503050406030204" pitchFamily="18" charset="0"/>
                          <a:ea typeface="Times" panose="02020603050405020304" pitchFamily="18" charset="0"/>
                          <a:cs typeface="Times New Roman" panose="02020603050405020304" pitchFamily="18" charset="0"/>
                        </a:rPr>
                        <m:t>90°−</m:t>
                      </m:r>
                      <m:r>
                        <a:rPr lang="en-US" i="1" smtClean="0">
                          <a:solidFill>
                            <a:srgbClr val="00B050"/>
                          </a:solidFill>
                          <a:effectLst/>
                          <a:latin typeface="Cambria Math" panose="02040503050406030204" pitchFamily="18" charset="0"/>
                          <a:ea typeface="Times" panose="02020603050405020304" pitchFamily="18" charset="0"/>
                          <a:cs typeface="Times New Roman" panose="02020603050405020304" pitchFamily="18" charset="0"/>
                        </a:rPr>
                        <m:t>𝜃</m:t>
                      </m:r>
                    </m:oMath>
                  </m:oMathPara>
                </a14:m>
                <a:endParaRPr lang="en-US" dirty="0">
                  <a:solidFill>
                    <a:srgbClr val="0070C0"/>
                  </a:solidFill>
                  <a:effectLst/>
                  <a:latin typeface="Palatino"/>
                  <a:ea typeface="Times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07" name="Text 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438638" y="3270560"/>
                <a:ext cx="995772" cy="369332"/>
              </a:xfrm>
              <a:prstGeom prst="rect">
                <a:avLst/>
              </a:prstGeom>
              <a:blipFill>
                <a:blip r:embed="rId20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8" name="Arc 107"/>
          <p:cNvSpPr/>
          <p:nvPr/>
        </p:nvSpPr>
        <p:spPr>
          <a:xfrm rot="6631901">
            <a:off x="5884028" y="2596049"/>
            <a:ext cx="481380" cy="1288541"/>
          </a:xfrm>
          <a:prstGeom prst="arc">
            <a:avLst>
              <a:gd name="adj1" fmla="val 18595043"/>
              <a:gd name="adj2" fmla="val 4001374"/>
            </a:avLst>
          </a:prstGeom>
          <a:ln w="28575"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9" name="Text Box 2"/>
              <p:cNvSpPr txBox="1">
                <a:spLocks noChangeArrowheads="1"/>
              </p:cNvSpPr>
              <p:nvPr/>
            </p:nvSpPr>
            <p:spPr bwMode="auto">
              <a:xfrm>
                <a:off x="5619009" y="3509029"/>
                <a:ext cx="590654" cy="36933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>
                <a:spAutoFit/>
              </a:bodyPr>
              <a:lstStyle/>
              <a:p>
                <a:pPr marL="0" marR="0">
                  <a:spcBef>
                    <a:spcPts val="0"/>
                  </a:spcBef>
                  <a:spcAft>
                    <a:spcPts val="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solidFill>
                            <a:srgbClr val="FF0000"/>
                          </a:solidFill>
                          <a:effectLst/>
                          <a:latin typeface="Cambria Math" panose="02040503050406030204" pitchFamily="18" charset="0"/>
                          <a:ea typeface="Times" panose="02020603050405020304" pitchFamily="18" charset="0"/>
                          <a:cs typeface="Times New Roman" panose="02020603050405020304" pitchFamily="18" charset="0"/>
                        </a:rPr>
                        <m:t>𝜃</m:t>
                      </m:r>
                    </m:oMath>
                  </m:oMathPara>
                </a14:m>
                <a:endParaRPr lang="en-US" dirty="0">
                  <a:solidFill>
                    <a:srgbClr val="FF0000"/>
                  </a:solidFill>
                  <a:effectLst/>
                  <a:latin typeface="Palatino"/>
                  <a:ea typeface="Times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09" name="Text 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619009" y="3509029"/>
                <a:ext cx="590654" cy="369332"/>
              </a:xfrm>
              <a:prstGeom prst="rect">
                <a:avLst/>
              </a:prstGeom>
              <a:blipFill>
                <a:blip r:embed="rId21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9" name="Right Arrow 118"/>
          <p:cNvSpPr/>
          <p:nvPr/>
        </p:nvSpPr>
        <p:spPr>
          <a:xfrm>
            <a:off x="2669159" y="2075535"/>
            <a:ext cx="1594379" cy="885945"/>
          </a:xfrm>
          <a:prstGeom prst="right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Magnify</a:t>
            </a:r>
            <a:endParaRPr lang="en-US" sz="1400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3293489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6" grpId="0" animBg="1"/>
      <p:bldP spid="107" grpId="0"/>
      <p:bldP spid="108" grpId="0" animBg="1"/>
      <p:bldP spid="109" grpId="0"/>
    </p:bldLst>
  </p:timing>
  <p:extLst mod="1"/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2" name="Group 51"/>
          <p:cNvGrpSpPr/>
          <p:nvPr/>
        </p:nvGrpSpPr>
        <p:grpSpPr>
          <a:xfrm>
            <a:off x="1500474" y="3779800"/>
            <a:ext cx="819419" cy="520490"/>
            <a:chOff x="3952688" y="2662228"/>
            <a:chExt cx="819419" cy="520490"/>
          </a:xfrm>
        </p:grpSpPr>
        <p:sp>
          <p:nvSpPr>
            <p:cNvPr id="53" name="Rectangle 52"/>
            <p:cNvSpPr/>
            <p:nvPr/>
          </p:nvSpPr>
          <p:spPr>
            <a:xfrm rot="2164399">
              <a:off x="3952688" y="2662228"/>
              <a:ext cx="221545" cy="307245"/>
            </a:xfrm>
            <a:prstGeom prst="rect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4" name="TextBox 53"/>
                <p:cNvSpPr txBox="1"/>
                <p:nvPr/>
              </p:nvSpPr>
              <p:spPr>
                <a:xfrm>
                  <a:off x="4126839" y="2813386"/>
                  <a:ext cx="645268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90°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54" name="TextBox 53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126839" y="2813386"/>
                  <a:ext cx="645268" cy="369332"/>
                </a:xfrm>
                <a:prstGeom prst="rect">
                  <a:avLst/>
                </a:prstGeom>
                <a:blipFill>
                  <a:blip r:embed="rId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3" name="Rectangle 2"/>
          <p:cNvSpPr>
            <a:spLocks/>
          </p:cNvSpPr>
          <p:nvPr/>
        </p:nvSpPr>
        <p:spPr bwMode="auto">
          <a:xfrm>
            <a:off x="689011" y="595799"/>
            <a:ext cx="3090275" cy="5943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63500" dir="2700000" algn="ctr" rotWithShape="0">
                    <a:schemeClr val="bg2">
                      <a:alpha val="70000"/>
                    </a:scheme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algn="l"/>
            <a:r>
              <a:rPr lang="en-US" altLang="en-US" sz="2700" b="1" dirty="0" smtClean="0">
                <a:latin typeface="Arial" panose="020B0604020202020204" pitchFamily="34" charset="0"/>
              </a:rPr>
              <a:t>Inclined Plane [3]</a:t>
            </a:r>
            <a:endParaRPr lang="en-US" altLang="en-US" sz="2700" b="1" dirty="0">
              <a:latin typeface="Arial" panose="020B0604020202020204" pitchFamily="34" charset="0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D750B-877A-453A-B879-AC308A4AB16F}" type="slidenum">
              <a:rPr lang="en-US" smtClean="0"/>
              <a:t>47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1242985" y="1919715"/>
            <a:ext cx="2204972" cy="3225750"/>
            <a:chOff x="1718473" y="2340339"/>
            <a:chExt cx="2204972" cy="3225750"/>
          </a:xfrm>
        </p:grpSpPr>
        <p:grpSp>
          <p:nvGrpSpPr>
            <p:cNvPr id="16" name="Group 15"/>
            <p:cNvGrpSpPr/>
            <p:nvPr/>
          </p:nvGrpSpPr>
          <p:grpSpPr>
            <a:xfrm rot="21149108">
              <a:off x="1718473" y="2340339"/>
              <a:ext cx="2204972" cy="3225750"/>
              <a:chOff x="1774963" y="4291609"/>
              <a:chExt cx="2204972" cy="3225750"/>
            </a:xfrm>
          </p:grpSpPr>
          <p:grpSp>
            <p:nvGrpSpPr>
              <p:cNvPr id="63" name="Group 62"/>
              <p:cNvGrpSpPr/>
              <p:nvPr/>
            </p:nvGrpSpPr>
            <p:grpSpPr>
              <a:xfrm rot="1380386">
                <a:off x="1964381" y="4291609"/>
                <a:ext cx="1467898" cy="2064553"/>
                <a:chOff x="-168675" y="1293928"/>
                <a:chExt cx="763213" cy="1302051"/>
              </a:xfrm>
            </p:grpSpPr>
            <p:cxnSp>
              <p:nvCxnSpPr>
                <p:cNvPr id="91" name="Straight Arrow Connector 90"/>
                <p:cNvCxnSpPr/>
                <p:nvPr/>
              </p:nvCxnSpPr>
              <p:spPr>
                <a:xfrm rot="20670506" flipH="1">
                  <a:off x="-158396" y="1293928"/>
                  <a:ext cx="752934" cy="1302051"/>
                </a:xfrm>
                <a:prstGeom prst="straightConnector1">
                  <a:avLst/>
                </a:prstGeom>
                <a:ln w="38100">
                  <a:solidFill>
                    <a:srgbClr val="FF0000"/>
                  </a:solidFill>
                  <a:prstDash val="sysDash"/>
                  <a:headEnd type="none" w="med" len="med"/>
                  <a:tailEnd type="arrow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92" name="Text Box 2"/>
                    <p:cNvSpPr txBox="1">
                      <a:spLocks noChangeArrowheads="1"/>
                    </p:cNvSpPr>
                    <p:nvPr/>
                  </p:nvSpPr>
                  <p:spPr bwMode="auto">
                    <a:xfrm rot="20219614">
                      <a:off x="-168675" y="1880962"/>
                      <a:ext cx="420208" cy="246756"/>
                    </a:xfrm>
                    <a:prstGeom prst="rect">
                      <a:avLst/>
                    </a:prstGeom>
                    <a:no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rot="0" vert="horz" wrap="square" lIns="91440" tIns="45720" rIns="91440" bIns="45720" anchor="t" anchorCtr="0">
                      <a:spAutoFit/>
                    </a:bodyPr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sSub>
                              <m:sSubPr>
                                <m:ctrlPr>
                                  <a:rPr lang="en-US" b="0" i="1" smtClean="0">
                                    <a:solidFill>
                                      <a:srgbClr val="FF0000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Times" panose="020206030504050203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 smtClean="0">
                                    <a:solidFill>
                                      <a:srgbClr val="FF0000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Times" panose="02020603050405020304" pitchFamily="18" charset="0"/>
                                    <a:cs typeface="Times New Roman" panose="02020603050405020304" pitchFamily="18" charset="0"/>
                                  </a:rPr>
                                  <m:t>𝑊</m:t>
                                </m:r>
                              </m:e>
                              <m:sub>
                                <m:r>
                                  <a:rPr lang="en-US" b="0" i="1" smtClean="0">
                                    <a:solidFill>
                                      <a:srgbClr val="FF0000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Times" panose="02020603050405020304" pitchFamily="18" charset="0"/>
                                    <a:cs typeface="Times New Roman" panose="02020603050405020304" pitchFamily="18" charset="0"/>
                                  </a:rPr>
                                  <m:t>𝑦</m:t>
                                </m:r>
                              </m:sub>
                            </m:sSub>
                          </m:oMath>
                        </m:oMathPara>
                      </a14:m>
                      <a:endParaRPr lang="en-US" b="0" dirty="0" smtClean="0">
                        <a:solidFill>
                          <a:srgbClr val="FF0000"/>
                        </a:solidFill>
                        <a:effectLst/>
                        <a:latin typeface="Palatino"/>
                        <a:ea typeface="Times" panose="02020603050405020304" pitchFamily="18" charset="0"/>
                        <a:cs typeface="Times New Roman" panose="02020603050405020304" pitchFamily="18" charset="0"/>
                      </a:endParaRPr>
                    </a:p>
                  </p:txBody>
                </p:sp>
              </mc:Choice>
              <mc:Fallback xmlns="">
                <p:sp>
                  <p:nvSpPr>
                    <p:cNvPr id="92" name="Text Box 2"/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 bwMode="auto">
                    <a:xfrm rot="20219614">
                      <a:off x="-168675" y="1880962"/>
                      <a:ext cx="420208" cy="246756"/>
                    </a:xfrm>
                    <a:prstGeom prst="rect">
                      <a:avLst/>
                    </a:prstGeom>
                    <a:blipFill>
                      <a:blip r:embed="rId6"/>
                      <a:stretch>
                        <a:fillRect/>
                      </a:stretch>
                    </a:blip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</p:grpSp>
          <p:cxnSp>
            <p:nvCxnSpPr>
              <p:cNvPr id="45" name="Straight Arrow Connector 44"/>
              <p:cNvCxnSpPr/>
              <p:nvPr/>
            </p:nvCxnSpPr>
            <p:spPr>
              <a:xfrm rot="450892">
                <a:off x="1781598" y="6328030"/>
                <a:ext cx="1411741" cy="1054522"/>
              </a:xfrm>
              <a:prstGeom prst="straightConnector1">
                <a:avLst/>
              </a:prstGeom>
              <a:ln w="38100">
                <a:solidFill>
                  <a:srgbClr val="FF0000"/>
                </a:solidFill>
                <a:prstDash val="sysDash"/>
                <a:headEnd type="none" w="med" len="med"/>
                <a:tailEnd type="arrow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46" name="Text Box 2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1774963" y="6925612"/>
                    <a:ext cx="808197" cy="369332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rot="0" vert="horz" wrap="square" lIns="91440" tIns="45720" rIns="91440" bIns="45720" anchor="t" anchorCtr="0">
                    <a:spAutoFit/>
                  </a:bodyPr>
                  <a:lstStyle/>
                  <a:p>
                    <a:pPr marL="0" marR="0">
                      <a:spcBef>
                        <a:spcPts val="0"/>
                      </a:spcBef>
                      <a:spcAft>
                        <a:spcPts val="0"/>
                      </a:spcAft>
                    </a:pPr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n-US" b="0" i="1" smtClean="0">
                                  <a:solidFill>
                                    <a:srgbClr val="FF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" panose="020206030504050203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 smtClean="0">
                                  <a:solidFill>
                                    <a:srgbClr val="FF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" panose="02020603050405020304" pitchFamily="18" charset="0"/>
                                  <a:cs typeface="Times New Roman" panose="02020603050405020304" pitchFamily="18" charset="0"/>
                                </a:rPr>
                                <m:t>𝑊</m:t>
                              </m:r>
                            </m:e>
                            <m:sub>
                              <m:r>
                                <a:rPr lang="en-US" b="0" i="1" smtClean="0">
                                  <a:solidFill>
                                    <a:srgbClr val="FF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" panose="02020603050405020304" pitchFamily="18" charset="0"/>
                                  <a:cs typeface="Times New Roman" panose="02020603050405020304" pitchFamily="18" charset="0"/>
                                </a:rPr>
                                <m:t>𝑥</m:t>
                              </m:r>
                            </m:sub>
                          </m:sSub>
                        </m:oMath>
                      </m:oMathPara>
                    </a14:m>
                    <a:endParaRPr lang="en-US" b="0" dirty="0" smtClean="0">
                      <a:solidFill>
                        <a:srgbClr val="FF0000"/>
                      </a:solidFill>
                      <a:effectLst/>
                      <a:latin typeface="Palatino"/>
                      <a:ea typeface="Times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</mc:Choice>
            <mc:Fallback xmlns="">
              <p:sp>
                <p:nvSpPr>
                  <p:cNvPr id="46" name="Text Box 2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 bwMode="auto">
                  <a:xfrm>
                    <a:off x="1774963" y="6925612"/>
                    <a:ext cx="808197" cy="369332"/>
                  </a:xfrm>
                  <a:prstGeom prst="rect">
                    <a:avLst/>
                  </a:prstGeom>
                  <a:blipFill>
                    <a:blip r:embed="rId7"/>
                    <a:stretch>
                      <a:fillRect/>
                    </a:stretch>
                  </a:blip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cxnSp>
            <p:nvCxnSpPr>
              <p:cNvPr id="93" name="Straight Arrow Connector 92"/>
              <p:cNvCxnSpPr/>
              <p:nvPr/>
            </p:nvCxnSpPr>
            <p:spPr>
              <a:xfrm rot="450892" flipH="1">
                <a:off x="3355775" y="4382732"/>
                <a:ext cx="0" cy="3134627"/>
              </a:xfrm>
              <a:prstGeom prst="straightConnector1">
                <a:avLst/>
              </a:prstGeom>
              <a:ln w="38100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94" name="Text Box 2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3279288" y="6075981"/>
                    <a:ext cx="700647" cy="369332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rot="0" vert="horz" wrap="square" lIns="91440" tIns="45720" rIns="91440" bIns="45720" anchor="t" anchorCtr="0">
                    <a:spAutoFit/>
                  </a:bodyPr>
                  <a:lstStyle/>
                  <a:p>
                    <a:pPr marL="0" marR="0">
                      <a:spcBef>
                        <a:spcPts val="0"/>
                      </a:spcBef>
                      <a:spcAft>
                        <a:spcPts val="0"/>
                      </a:spcAft>
                    </a:pPr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i="1" smtClean="0">
                              <a:solidFill>
                                <a:srgbClr val="FF0000"/>
                              </a:solidFill>
                              <a:effectLst/>
                              <a:latin typeface="Cambria Math" panose="02040503050406030204" pitchFamily="18" charset="0"/>
                              <a:ea typeface="Times" panose="02020603050405020304" pitchFamily="18" charset="0"/>
                              <a:cs typeface="Times New Roman" panose="02020603050405020304" pitchFamily="18" charset="0"/>
                            </a:rPr>
                            <m:t>𝑊</m:t>
                          </m:r>
                        </m:oMath>
                      </m:oMathPara>
                    </a14:m>
                    <a:endParaRPr lang="en-US" dirty="0">
                      <a:solidFill>
                        <a:srgbClr val="FF0000"/>
                      </a:solidFill>
                      <a:effectLst/>
                      <a:latin typeface="Palatino"/>
                      <a:ea typeface="Times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</mc:Choice>
            <mc:Fallback xmlns="">
              <p:sp>
                <p:nvSpPr>
                  <p:cNvPr id="94" name="Text Box 2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 bwMode="auto">
                  <a:xfrm>
                    <a:off x="3279288" y="6075981"/>
                    <a:ext cx="700647" cy="369332"/>
                  </a:xfrm>
                  <a:prstGeom prst="rect">
                    <a:avLst/>
                  </a:prstGeom>
                  <a:blipFill>
                    <a:blip r:embed="rId8"/>
                    <a:stretch>
                      <a:fillRect/>
                    </a:stretch>
                  </a:blip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sp>
          <p:nvSpPr>
            <p:cNvPr id="108" name="Arc 107"/>
            <p:cNvSpPr/>
            <p:nvPr/>
          </p:nvSpPr>
          <p:spPr>
            <a:xfrm rot="6631901">
              <a:off x="2892697" y="2569171"/>
              <a:ext cx="481380" cy="1288541"/>
            </a:xfrm>
            <a:prstGeom prst="arc">
              <a:avLst>
                <a:gd name="adj1" fmla="val 18595043"/>
                <a:gd name="adj2" fmla="val 4001374"/>
              </a:avLst>
            </a:prstGeom>
            <a:ln w="28575">
              <a:solidFill>
                <a:srgbClr val="FF0000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9" name="Text Box 2"/>
                <p:cNvSpPr txBox="1">
                  <a:spLocks noChangeArrowheads="1"/>
                </p:cNvSpPr>
                <p:nvPr/>
              </p:nvSpPr>
              <p:spPr bwMode="auto">
                <a:xfrm>
                  <a:off x="2627678" y="3482151"/>
                  <a:ext cx="590654" cy="36933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rot="0" vert="horz" wrap="square" lIns="91440" tIns="45720" rIns="91440" bIns="45720" anchor="t" anchorCtr="0">
                  <a:spAutoFit/>
                </a:bodyPr>
                <a:lstStyle/>
                <a:p>
                  <a:pPr marL="0" marR="0">
                    <a:spcBef>
                      <a:spcPts val="0"/>
                    </a:spcBef>
                    <a:spcAft>
                      <a:spcPts val="0"/>
                    </a:spcAft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i="1" smtClean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Times" panose="02020603050405020304" pitchFamily="18" charset="0"/>
                            <a:cs typeface="Times New Roman" panose="02020603050405020304" pitchFamily="18" charset="0"/>
                          </a:rPr>
                          <m:t>𝜃</m:t>
                        </m:r>
                      </m:oMath>
                    </m:oMathPara>
                  </a14:m>
                  <a:endParaRPr lang="en-US" dirty="0">
                    <a:solidFill>
                      <a:srgbClr val="FF0000"/>
                    </a:solidFill>
                    <a:effectLst/>
                    <a:latin typeface="Palatino"/>
                    <a:ea typeface="Times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mc:Choice>
          <mc:Fallback xmlns="">
            <p:sp>
              <p:nvSpPr>
                <p:cNvPr id="109" name="Text Box 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2627678" y="3482151"/>
                  <a:ext cx="590654" cy="369332"/>
                </a:xfrm>
                <a:prstGeom prst="rect">
                  <a:avLst/>
                </a:prstGeom>
                <a:blipFill>
                  <a:blip r:embed="rId9"/>
                  <a:stretch>
                    <a:fillRect/>
                  </a:stretch>
                </a:blip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4007868" y="1727007"/>
                <a:ext cx="7421098" cy="140679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 smtClean="0"/>
                  <a:t>Find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𝑊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</m:oMath>
                </a14:m>
                <a:r>
                  <a:rPr lang="en-US" sz="2400" dirty="0" smtClean="0"/>
                  <a:t> (i.e. component of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𝑊</m:t>
                    </m:r>
                  </m:oMath>
                </a14:m>
                <a:r>
                  <a:rPr lang="en-US" sz="2400" dirty="0" smtClean="0"/>
                  <a:t> </a:t>
                </a:r>
                <a:r>
                  <a:rPr lang="en-US" sz="2400" i="1" dirty="0" smtClean="0"/>
                  <a:t>parallel</a:t>
                </a:r>
                <a:r>
                  <a:rPr lang="en-US" sz="2400" dirty="0" smtClean="0"/>
                  <a:t> to inclined plane)</a:t>
                </a:r>
                <a:r>
                  <a:rPr lang="en-US" sz="2400" dirty="0"/>
                  <a:t>:</a:t>
                </a:r>
                <a:endParaRPr lang="en-US" sz="2400" dirty="0" smtClean="0"/>
              </a:p>
              <a:p>
                <a:endParaRPr lang="en-US" sz="2400" b="0" i="1" dirty="0">
                  <a:latin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2000" b="0" i="0" smtClean="0">
                              <a:latin typeface="Cambria Math" panose="02040503050406030204" pitchFamily="18" charset="0"/>
                            </a:rPr>
                            <m:t>sin</m:t>
                          </m:r>
                        </m:fName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𝜃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=</m:t>
                          </m:r>
                          <m:f>
                            <m:f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  <m:t>𝑊</m:t>
                                  </m:r>
                                </m:e>
                                <m:sub>
                                  <m: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sub>
                              </m:sSub>
                            </m:num>
                            <m:den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𝑊</m:t>
                              </m:r>
                            </m:den>
                          </m:f>
                        </m:e>
                      </m:func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      ⇒       </m:t>
                      </m:r>
                      <m:sSub>
                        <m:sSubPr>
                          <m:ctrlPr>
                            <a:rPr lang="en-US" sz="2000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1" i="1" smtClean="0">
                              <a:latin typeface="Cambria Math" panose="02040503050406030204" pitchFamily="18" charset="0"/>
                            </a:rPr>
                            <m:t>𝑾</m:t>
                          </m:r>
                        </m:e>
                        <m:sub>
                          <m:r>
                            <a:rPr lang="en-US" sz="2000" b="1" i="1" smtClean="0">
                              <a:latin typeface="Cambria Math" panose="02040503050406030204" pitchFamily="18" charset="0"/>
                            </a:rPr>
                            <m:t>𝒙</m:t>
                          </m:r>
                        </m:sub>
                      </m:sSub>
                      <m:r>
                        <a:rPr lang="en-US" sz="2000" b="1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000" b="1" i="1" smtClean="0">
                          <a:latin typeface="Cambria Math" panose="02040503050406030204" pitchFamily="18" charset="0"/>
                        </a:rPr>
                        <m:t>𝑾</m:t>
                      </m:r>
                      <m:func>
                        <m:funcPr>
                          <m:ctrlPr>
                            <a:rPr lang="en-US" sz="2000" b="1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a:rPr lang="en-US" sz="2000" b="1" i="0" smtClean="0">
                              <a:latin typeface="Cambria Math" panose="02040503050406030204" pitchFamily="18" charset="0"/>
                            </a:rPr>
                            <m:t>𝐬𝐢𝐧</m:t>
                          </m:r>
                        </m:fName>
                        <m:e>
                          <m:r>
                            <a:rPr lang="en-US" sz="2000" b="1" i="1" smtClean="0">
                              <a:latin typeface="Cambria Math" panose="02040503050406030204" pitchFamily="18" charset="0"/>
                            </a:rPr>
                            <m:t>𝜽</m:t>
                          </m:r>
                        </m:e>
                      </m:func>
                      <m:r>
                        <a:rPr lang="en-US" sz="2000" b="1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000" b="1" i="1" smtClean="0">
                          <a:latin typeface="Cambria Math" panose="02040503050406030204" pitchFamily="18" charset="0"/>
                        </a:rPr>
                        <m:t>𝒎𝒈</m:t>
                      </m:r>
                      <m:r>
                        <a:rPr lang="en-US" sz="2000" b="1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2000" b="1" i="1" smtClean="0">
                          <a:latin typeface="Cambria Math" panose="02040503050406030204" pitchFamily="18" charset="0"/>
                        </a:rPr>
                        <m:t>𝒔𝒊𝒏</m:t>
                      </m:r>
                      <m:r>
                        <a:rPr lang="en-US" sz="2000" b="1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2000" b="1" i="1" smtClean="0">
                          <a:latin typeface="Cambria Math" panose="02040503050406030204" pitchFamily="18" charset="0"/>
                        </a:rPr>
                        <m:t>𝜽</m:t>
                      </m:r>
                    </m:oMath>
                  </m:oMathPara>
                </a14:m>
                <a:endParaRPr lang="en-US" b="1" dirty="0"/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07868" y="1727007"/>
                <a:ext cx="7421098" cy="1406795"/>
              </a:xfrm>
              <a:prstGeom prst="rect">
                <a:avLst/>
              </a:prstGeom>
              <a:blipFill>
                <a:blip r:embed="rId10"/>
                <a:stretch>
                  <a:fillRect l="-1232" t="-346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7" name="TextBox 56"/>
              <p:cNvSpPr txBox="1"/>
              <p:nvPr/>
            </p:nvSpPr>
            <p:spPr>
              <a:xfrm>
                <a:off x="4007868" y="3757306"/>
                <a:ext cx="8012562" cy="135203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 smtClean="0"/>
                  <a:t>Find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𝑊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sub>
                    </m:sSub>
                  </m:oMath>
                </a14:m>
                <a:r>
                  <a:rPr lang="en-US" sz="2400" dirty="0"/>
                  <a:t> (i.e. component of </a:t>
                </a:r>
                <a14:m>
                  <m:oMath xmlns:m="http://schemas.openxmlformats.org/officeDocument/2006/math">
                    <m:r>
                      <a:rPr lang="en-US" sz="2400" i="1" dirty="0">
                        <a:latin typeface="Cambria Math" panose="02040503050406030204" pitchFamily="18" charset="0"/>
                      </a:rPr>
                      <m:t>𝑊</m:t>
                    </m:r>
                  </m:oMath>
                </a14:m>
                <a:r>
                  <a:rPr lang="en-US" sz="2400" dirty="0"/>
                  <a:t> </a:t>
                </a:r>
                <a:r>
                  <a:rPr lang="en-US" sz="2400" i="1" dirty="0" smtClean="0"/>
                  <a:t>perpendicular</a:t>
                </a:r>
                <a:r>
                  <a:rPr lang="en-US" sz="2400" dirty="0" smtClean="0"/>
                  <a:t> </a:t>
                </a:r>
                <a:r>
                  <a:rPr lang="en-US" sz="2400" dirty="0"/>
                  <a:t>to inclined plane):</a:t>
                </a:r>
              </a:p>
              <a:p>
                <a:r>
                  <a:rPr lang="en-US" dirty="0" smtClean="0"/>
                  <a:t>	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2000" b="0" i="0" smtClean="0">
                              <a:latin typeface="Cambria Math" panose="02040503050406030204" pitchFamily="18" charset="0"/>
                            </a:rPr>
                            <m:t>cos</m:t>
                          </m:r>
                        </m:fName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𝜃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=</m:t>
                          </m:r>
                          <m:f>
                            <m:f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  <m:t>𝑊</m:t>
                                  </m:r>
                                </m:e>
                                <m:sub>
                                  <m: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  <m:t>𝑦</m:t>
                                  </m:r>
                                </m:sub>
                              </m:sSub>
                            </m:num>
                            <m:den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𝑊</m:t>
                              </m:r>
                            </m:den>
                          </m:f>
                        </m:e>
                      </m:func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      ⇒       </m:t>
                      </m:r>
                      <m:sSub>
                        <m:sSubPr>
                          <m:ctrlPr>
                            <a:rPr lang="en-US" sz="2000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1" i="1" smtClean="0">
                              <a:latin typeface="Cambria Math" panose="02040503050406030204" pitchFamily="18" charset="0"/>
                            </a:rPr>
                            <m:t>𝑾</m:t>
                          </m:r>
                        </m:e>
                        <m:sub>
                          <m:r>
                            <a:rPr lang="en-US" sz="2000" b="1" i="1" smtClean="0">
                              <a:latin typeface="Cambria Math" panose="02040503050406030204" pitchFamily="18" charset="0"/>
                            </a:rPr>
                            <m:t>𝒚</m:t>
                          </m:r>
                        </m:sub>
                      </m:sSub>
                      <m:r>
                        <a:rPr lang="en-US" sz="2000" b="1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000" b="1" i="1" smtClean="0">
                          <a:latin typeface="Cambria Math" panose="02040503050406030204" pitchFamily="18" charset="0"/>
                        </a:rPr>
                        <m:t>𝑾</m:t>
                      </m:r>
                      <m:func>
                        <m:funcPr>
                          <m:ctrlPr>
                            <a:rPr lang="en-US" sz="2000" b="1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a:rPr lang="en-US" sz="2000" b="1" i="0" smtClean="0">
                              <a:latin typeface="Cambria Math" panose="02040503050406030204" pitchFamily="18" charset="0"/>
                            </a:rPr>
                            <m:t>𝐜𝐨𝐬</m:t>
                          </m:r>
                        </m:fName>
                        <m:e>
                          <m:r>
                            <a:rPr lang="en-US" sz="2000" b="1" i="1" smtClean="0">
                              <a:latin typeface="Cambria Math" panose="02040503050406030204" pitchFamily="18" charset="0"/>
                            </a:rPr>
                            <m:t>𝜽</m:t>
                          </m:r>
                        </m:e>
                      </m:func>
                      <m:r>
                        <a:rPr lang="en-US" sz="2000" b="1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000" b="1" i="1">
                          <a:latin typeface="Cambria Math" panose="02040503050406030204" pitchFamily="18" charset="0"/>
                        </a:rPr>
                        <m:t>𝒎𝒈</m:t>
                      </m:r>
                      <m:r>
                        <a:rPr lang="en-US" sz="2000" b="1" i="1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2000" b="1" i="1" smtClean="0">
                          <a:latin typeface="Cambria Math" panose="02040503050406030204" pitchFamily="18" charset="0"/>
                        </a:rPr>
                        <m:t>𝒄𝒐𝒔</m:t>
                      </m:r>
                      <m:r>
                        <a:rPr lang="en-US" sz="2000" b="1" i="1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2000" b="1" i="1">
                          <a:latin typeface="Cambria Math" panose="02040503050406030204" pitchFamily="18" charset="0"/>
                        </a:rPr>
                        <m:t>𝜽</m:t>
                      </m:r>
                    </m:oMath>
                  </m:oMathPara>
                </a14:m>
                <a:endParaRPr lang="en-US" sz="2000" b="1" dirty="0"/>
              </a:p>
            </p:txBody>
          </p:sp>
        </mc:Choice>
        <mc:Fallback xmlns="">
          <p:sp>
            <p:nvSpPr>
              <p:cNvPr id="57" name="TextBox 5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07868" y="3757306"/>
                <a:ext cx="8012562" cy="1352037"/>
              </a:xfrm>
              <a:prstGeom prst="rect">
                <a:avLst/>
              </a:prstGeom>
              <a:blipFill>
                <a:blip r:embed="rId11"/>
                <a:stretch>
                  <a:fillRect l="-1141" t="-3153" r="-38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custDataLst>
      <p:tags r:id="rId1"/>
    </p:custDataLst>
    <p:extLst>
      <p:ext uri="{BB962C8B-B14F-4D97-AF65-F5344CB8AC3E}">
        <p14:creationId xmlns:p14="http://schemas.microsoft.com/office/powerpoint/2010/main" val="352487003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7" grpId="0"/>
    </p:bldLst>
  </p:timing>
  <p:extLst mod="1"/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Rectangle 1"/>
              <p:cNvSpPr/>
              <p:nvPr/>
            </p:nvSpPr>
            <p:spPr>
              <a:xfrm>
                <a:off x="1003893" y="981752"/>
                <a:ext cx="9599489" cy="83099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2400" dirty="0" smtClean="0">
                    <a:cs typeface="Times New Roman" panose="02020603050405020304" pitchFamily="18" charset="0"/>
                  </a:rPr>
                  <a:t>At what rate will a </a:t>
                </a:r>
                <a:r>
                  <a:rPr lang="en-US" sz="2400" b="1" dirty="0">
                    <a:cs typeface="Times New Roman" panose="02020603050405020304" pitchFamily="18" charset="0"/>
                  </a:rPr>
                  <a:t>26 kg </a:t>
                </a:r>
                <a:r>
                  <a:rPr lang="en-US" sz="2400" dirty="0">
                    <a:cs typeface="Times New Roman" panose="02020603050405020304" pitchFamily="18" charset="0"/>
                  </a:rPr>
                  <a:t>box accelerate if it slides down a </a:t>
                </a:r>
                <a:r>
                  <a:rPr lang="en-US" sz="2400" b="1" dirty="0">
                    <a:cs typeface="Times New Roman" panose="02020603050405020304" pitchFamily="18" charset="0"/>
                  </a:rPr>
                  <a:t>frictionless</a:t>
                </a:r>
                <a:r>
                  <a:rPr lang="en-US" sz="2400" dirty="0">
                    <a:cs typeface="Times New Roman" panose="02020603050405020304" pitchFamily="18" charset="0"/>
                  </a:rPr>
                  <a:t> slope that is inclined at </a:t>
                </a:r>
                <a14:m>
                  <m:oMath xmlns:m="http://schemas.openxmlformats.org/officeDocument/2006/math">
                    <m:r>
                      <a:rPr lang="en-US" sz="2400" b="1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𝜽</m:t>
                    </m:r>
                    <m:r>
                      <a:rPr lang="en-US" sz="2400" b="1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</m:oMath>
                </a14:m>
                <a:r>
                  <a:rPr lang="en-US" sz="2400" b="1" dirty="0" smtClean="0">
                    <a:cs typeface="Times New Roman" panose="02020603050405020304" pitchFamily="18" charset="0"/>
                  </a:rPr>
                  <a:t> 30</a:t>
                </a:r>
                <a14:m>
                  <m:oMath xmlns:m="http://schemas.openxmlformats.org/officeDocument/2006/math">
                    <m:r>
                      <a:rPr lang="en-US" sz="24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°</m:t>
                    </m:r>
                  </m:oMath>
                </a14:m>
                <a:r>
                  <a:rPr lang="en-US" sz="2400" dirty="0">
                    <a:cs typeface="Times New Roman" panose="02020603050405020304" pitchFamily="18" charset="0"/>
                  </a:rPr>
                  <a:t> above horizontal?</a:t>
                </a:r>
              </a:p>
            </p:txBody>
          </p:sp>
        </mc:Choice>
        <mc:Fallback xmlns="">
          <p:sp>
            <p:nvSpPr>
              <p:cNvPr id="2" name="Rectangle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03893" y="981752"/>
                <a:ext cx="9599489" cy="830997"/>
              </a:xfrm>
              <a:prstGeom prst="rect">
                <a:avLst/>
              </a:prstGeom>
              <a:blipFill>
                <a:blip r:embed="rId5"/>
                <a:stretch>
                  <a:fillRect l="-1017" t="-5882" b="-1617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Rectangle 2"/>
          <p:cNvSpPr>
            <a:spLocks/>
          </p:cNvSpPr>
          <p:nvPr/>
        </p:nvSpPr>
        <p:spPr bwMode="auto">
          <a:xfrm>
            <a:off x="835732" y="422168"/>
            <a:ext cx="9055400" cy="5943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63500" dir="2700000" algn="ctr" rotWithShape="0">
                    <a:schemeClr val="bg2">
                      <a:alpha val="70000"/>
                    </a:scheme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algn="l"/>
            <a:r>
              <a:rPr lang="en-US" altLang="en-US" sz="2700" dirty="0">
                <a:latin typeface="Arial" panose="020B0604020202020204" pitchFamily="34" charset="0"/>
              </a:rPr>
              <a:t>Problem-solving</a:t>
            </a:r>
          </a:p>
        </p:txBody>
      </p:sp>
      <p:grpSp>
        <p:nvGrpSpPr>
          <p:cNvPr id="11" name="Group 10"/>
          <p:cNvGrpSpPr/>
          <p:nvPr/>
        </p:nvGrpSpPr>
        <p:grpSpPr>
          <a:xfrm>
            <a:off x="958883" y="1923891"/>
            <a:ext cx="4083104" cy="2757319"/>
            <a:chOff x="1703096" y="1964079"/>
            <a:chExt cx="4083104" cy="2757319"/>
          </a:xfrm>
        </p:grpSpPr>
        <p:pic>
          <p:nvPicPr>
            <p:cNvPr id="6" name="Picture 2" descr="http://www.masteringphysicssolutions.net/wp-content/uploads/2013/09/MP_Ch3_Q6_1.jpeg"/>
            <p:cNvPicPr>
              <a:picLocks noChangeAspect="1" noChangeArrowheads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9987" b="70294"/>
            <a:stretch/>
          </p:blipFill>
          <p:spPr bwMode="auto">
            <a:xfrm rot="2051939">
              <a:off x="4503264" y="3227054"/>
              <a:ext cx="1282936" cy="103895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10" name="Group 9"/>
            <p:cNvGrpSpPr/>
            <p:nvPr/>
          </p:nvGrpSpPr>
          <p:grpSpPr>
            <a:xfrm>
              <a:off x="1703096" y="1964079"/>
              <a:ext cx="3585277" cy="2757319"/>
              <a:chOff x="1703096" y="1964079"/>
              <a:chExt cx="3585277" cy="2757319"/>
            </a:xfrm>
          </p:grpSpPr>
          <p:cxnSp>
            <p:nvCxnSpPr>
              <p:cNvPr id="37" name="Straight Arrow Connector 36"/>
              <p:cNvCxnSpPr/>
              <p:nvPr/>
            </p:nvCxnSpPr>
            <p:spPr>
              <a:xfrm>
                <a:off x="3395891" y="3337888"/>
                <a:ext cx="457200" cy="274320"/>
              </a:xfrm>
              <a:prstGeom prst="straightConnector1">
                <a:avLst/>
              </a:prstGeom>
              <a:ln w="31750">
                <a:solidFill>
                  <a:srgbClr val="FB3572"/>
                </a:solidFill>
                <a:prstDash val="dash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Arrow Connector 31"/>
              <p:cNvCxnSpPr/>
              <p:nvPr/>
            </p:nvCxnSpPr>
            <p:spPr>
              <a:xfrm flipH="1">
                <a:off x="2895123" y="3332230"/>
                <a:ext cx="468276" cy="704966"/>
              </a:xfrm>
              <a:prstGeom prst="straightConnector1">
                <a:avLst/>
              </a:prstGeom>
              <a:ln w="31750">
                <a:solidFill>
                  <a:srgbClr val="FB3572"/>
                </a:solidFill>
                <a:prstDash val="dash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" name="Straight Connector 3"/>
              <p:cNvCxnSpPr/>
              <p:nvPr/>
            </p:nvCxnSpPr>
            <p:spPr>
              <a:xfrm>
                <a:off x="2049352" y="2811809"/>
                <a:ext cx="2956560" cy="1869440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" name="Straight Connector 4"/>
              <p:cNvCxnSpPr/>
              <p:nvPr/>
            </p:nvCxnSpPr>
            <p:spPr>
              <a:xfrm>
                <a:off x="1988392" y="4681249"/>
                <a:ext cx="2987040" cy="0"/>
              </a:xfrm>
              <a:prstGeom prst="line">
                <a:avLst/>
              </a:prstGeom>
              <a:ln w="25400"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" name="TextBox 6"/>
              <p:cNvSpPr txBox="1"/>
              <p:nvPr/>
            </p:nvSpPr>
            <p:spPr>
              <a:xfrm>
                <a:off x="4199943" y="4352066"/>
                <a:ext cx="30809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l-GR" dirty="0"/>
                  <a:t>θ</a:t>
                </a:r>
                <a:endParaRPr lang="en-US" dirty="0"/>
              </a:p>
            </p:txBody>
          </p:sp>
          <p:sp>
            <p:nvSpPr>
              <p:cNvPr id="8" name="Rectangle 7"/>
              <p:cNvSpPr/>
              <p:nvPr/>
            </p:nvSpPr>
            <p:spPr>
              <a:xfrm rot="1916838">
                <a:off x="3030876" y="2935779"/>
                <a:ext cx="780836" cy="680725"/>
              </a:xfrm>
              <a:prstGeom prst="rect">
                <a:avLst/>
              </a:prstGeom>
              <a:no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25" name="Straight Arrow Connector 24"/>
              <p:cNvCxnSpPr/>
              <p:nvPr/>
            </p:nvCxnSpPr>
            <p:spPr>
              <a:xfrm flipH="1">
                <a:off x="3360844" y="3317871"/>
                <a:ext cx="13650" cy="988279"/>
              </a:xfrm>
              <a:prstGeom prst="straightConnector1">
                <a:avLst/>
              </a:prstGeom>
              <a:ln w="63500">
                <a:solidFill>
                  <a:srgbClr val="FB3572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6" name="Rectangle 25"/>
                  <p:cNvSpPr/>
                  <p:nvPr/>
                </p:nvSpPr>
                <p:spPr>
                  <a:xfrm>
                    <a:off x="3334829" y="4167400"/>
                    <a:ext cx="414216" cy="369332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acc>
                            <m:accPr>
                              <m:chr m:val="⃗"/>
                              <m:ctrlPr>
                                <a:rPr lang="en-US" altLang="en-US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altLang="en-US" b="0" i="1" smtClean="0">
                                  <a:latin typeface="Cambria Math" panose="02040503050406030204" pitchFamily="18" charset="0"/>
                                </a:rPr>
                                <m:t>𝑤</m:t>
                              </m:r>
                            </m:e>
                          </m:acc>
                        </m:oMath>
                      </m:oMathPara>
                    </a14:m>
                    <a:endParaRPr lang="en-US" dirty="0"/>
                  </a:p>
                </p:txBody>
              </p:sp>
            </mc:Choice>
            <mc:Fallback xmlns="">
              <p:sp>
                <p:nvSpPr>
                  <p:cNvPr id="26" name="Rectangle 25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3334829" y="4167400"/>
                    <a:ext cx="414216" cy="369332"/>
                  </a:xfrm>
                  <a:prstGeom prst="rect">
                    <a:avLst/>
                  </a:prstGeom>
                  <a:blipFill>
                    <a:blip r:embed="rId7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sp>
            <p:nvSpPr>
              <p:cNvPr id="28" name="Oval 27"/>
              <p:cNvSpPr/>
              <p:nvPr/>
            </p:nvSpPr>
            <p:spPr>
              <a:xfrm>
                <a:off x="3284644" y="3221060"/>
                <a:ext cx="152400" cy="162560"/>
              </a:xfrm>
              <a:prstGeom prst="ellipse">
                <a:avLst/>
              </a:prstGeom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cxnSp>
            <p:nvCxnSpPr>
              <p:cNvPr id="29" name="Straight Arrow Connector 28"/>
              <p:cNvCxnSpPr/>
              <p:nvPr/>
            </p:nvCxnSpPr>
            <p:spPr>
              <a:xfrm flipV="1">
                <a:off x="3407193" y="2537716"/>
                <a:ext cx="445616" cy="714166"/>
              </a:xfrm>
              <a:prstGeom prst="straightConnector1">
                <a:avLst/>
              </a:prstGeom>
              <a:ln w="63500">
                <a:solidFill>
                  <a:srgbClr val="FB3572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31" name="Rectangle 30"/>
                  <p:cNvSpPr/>
                  <p:nvPr/>
                </p:nvSpPr>
                <p:spPr>
                  <a:xfrm>
                    <a:off x="3831238" y="2244861"/>
                    <a:ext cx="414216" cy="369332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acc>
                            <m:accPr>
                              <m:chr m:val="⃗"/>
                              <m:ctrlPr>
                                <a:rPr lang="en-US" altLang="en-US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altLang="en-US" b="0" i="1" smtClean="0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e>
                          </m:acc>
                        </m:oMath>
                      </m:oMathPara>
                    </a14:m>
                    <a:endParaRPr lang="en-US" dirty="0"/>
                  </a:p>
                </p:txBody>
              </p:sp>
            </mc:Choice>
            <mc:Fallback xmlns="">
              <p:sp>
                <p:nvSpPr>
                  <p:cNvPr id="31" name="Rectangle 30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3831238" y="2244861"/>
                    <a:ext cx="414216" cy="369332"/>
                  </a:xfrm>
                  <a:prstGeom prst="rect">
                    <a:avLst/>
                  </a:prstGeom>
                  <a:blipFill>
                    <a:blip r:embed="rId8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sp>
            <p:nvSpPr>
              <p:cNvPr id="40" name="TextBox 39"/>
              <p:cNvSpPr txBox="1"/>
              <p:nvPr/>
            </p:nvSpPr>
            <p:spPr>
              <a:xfrm>
                <a:off x="3087793" y="3550151"/>
                <a:ext cx="30809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l-GR" dirty="0"/>
                  <a:t>θ</a:t>
                </a:r>
                <a:endParaRPr lang="en-US" dirty="0"/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43" name="Rectangle 42"/>
                  <p:cNvSpPr/>
                  <p:nvPr/>
                </p:nvSpPr>
                <p:spPr>
                  <a:xfrm>
                    <a:off x="3836852" y="3498211"/>
                    <a:ext cx="414216" cy="369332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acc>
                            <m:accPr>
                              <m:chr m:val="⃗"/>
                              <m:ctrlPr>
                                <a:rPr lang="en-US" altLang="en-US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altLang="en-US" b="0" i="1" smtClean="0">
                                  <a:latin typeface="Cambria Math" panose="02040503050406030204" pitchFamily="18" charset="0"/>
                                </a:rPr>
                                <m:t>𝑤</m:t>
                              </m:r>
                              <m:r>
                                <a:rPr lang="en-US" altLang="en-US" b="0" i="1" baseline="-25000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</m:acc>
                        </m:oMath>
                      </m:oMathPara>
                    </a14:m>
                    <a:endParaRPr lang="en-US" dirty="0"/>
                  </a:p>
                </p:txBody>
              </p:sp>
            </mc:Choice>
            <mc:Fallback xmlns="">
              <p:sp>
                <p:nvSpPr>
                  <p:cNvPr id="43" name="Rectangle 42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3836852" y="3498211"/>
                    <a:ext cx="414216" cy="369332"/>
                  </a:xfrm>
                  <a:prstGeom prst="rect">
                    <a:avLst/>
                  </a:prstGeom>
                  <a:blipFill>
                    <a:blip r:embed="rId9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44" name="Rectangle 43"/>
                  <p:cNvSpPr/>
                  <p:nvPr/>
                </p:nvSpPr>
                <p:spPr>
                  <a:xfrm>
                    <a:off x="2520257" y="3905064"/>
                    <a:ext cx="414216" cy="369332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acc>
                            <m:accPr>
                              <m:chr m:val="⃗"/>
                              <m:ctrlPr>
                                <a:rPr lang="en-US" altLang="en-US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altLang="en-US" b="0" i="1" smtClean="0">
                                  <a:latin typeface="Cambria Math" panose="02040503050406030204" pitchFamily="18" charset="0"/>
                                </a:rPr>
                                <m:t>𝑤</m:t>
                              </m:r>
                              <m:r>
                                <a:rPr lang="en-US" altLang="en-US" b="0" i="1" baseline="-25000" smtClean="0"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</m:e>
                          </m:acc>
                        </m:oMath>
                      </m:oMathPara>
                    </a14:m>
                    <a:endParaRPr lang="en-US" dirty="0"/>
                  </a:p>
                </p:txBody>
              </p:sp>
            </mc:Choice>
            <mc:Fallback xmlns="">
              <p:sp>
                <p:nvSpPr>
                  <p:cNvPr id="44" name="Rectangle 43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2520257" y="3905064"/>
                    <a:ext cx="414216" cy="369332"/>
                  </a:xfrm>
                  <a:prstGeom prst="rect">
                    <a:avLst/>
                  </a:prstGeom>
                  <a:blipFill>
                    <a:blip r:embed="rId10"/>
                    <a:stretch>
                      <a:fillRect b="-6557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sp>
            <p:nvSpPr>
              <p:cNvPr id="45" name="Rectangle 44"/>
              <p:cNvSpPr/>
              <p:nvPr/>
            </p:nvSpPr>
            <p:spPr>
              <a:xfrm>
                <a:off x="1703096" y="1964079"/>
                <a:ext cx="3585277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b="1" i="0" dirty="0">
                    <a:solidFill>
                      <a:srgbClr val="252525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Step 1 : Draw a free body diagram</a:t>
                </a:r>
              </a:p>
            </p:txBody>
          </p:sp>
        </p:grpSp>
      </p:grpSp>
      <p:grpSp>
        <p:nvGrpSpPr>
          <p:cNvPr id="12" name="Group 11"/>
          <p:cNvGrpSpPr/>
          <p:nvPr/>
        </p:nvGrpSpPr>
        <p:grpSpPr>
          <a:xfrm>
            <a:off x="7358743" y="1964079"/>
            <a:ext cx="4276208" cy="1631698"/>
            <a:chOff x="7358743" y="1964079"/>
            <a:chExt cx="4276208" cy="1631698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1" name="Rectangle 40"/>
                <p:cNvSpPr/>
                <p:nvPr/>
              </p:nvSpPr>
              <p:spPr>
                <a:xfrm flipH="1">
                  <a:off x="7381609" y="2485260"/>
                  <a:ext cx="4137231" cy="485646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14:m>
                    <m:oMath xmlns:m="http://schemas.openxmlformats.org/officeDocument/2006/math">
                      <m:sSub>
                        <m:sSubPr>
                          <m:ctrlPr>
                            <a:rPr lang="en-US" alt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altLang="en-US" sz="2400" i="0" smtClean="0">
                              <a:latin typeface="Cambria Math" panose="02040503050406030204" pitchFamily="18" charset="0"/>
                            </a:rPr>
                            <m:t>F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altLang="en-US" sz="2400" b="0" i="0" smtClean="0">
                              <a:latin typeface="Cambria Math" panose="02040503050406030204" pitchFamily="18" charset="0"/>
                            </a:rPr>
                            <m:t>net</m:t>
                          </m:r>
                          <m:r>
                            <a:rPr lang="en-US" altLang="en-US" sz="2400" b="0" i="0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m:rPr>
                              <m:sty m:val="p"/>
                            </m:rPr>
                            <a:rPr lang="en-US" altLang="en-US" sz="2400" b="0" i="0" smtClean="0">
                              <a:latin typeface="Cambria Math" panose="02040503050406030204" pitchFamily="18" charset="0"/>
                            </a:rPr>
                            <m:t>x</m:t>
                          </m:r>
                        </m:sub>
                      </m:sSub>
                      <m:r>
                        <a:rPr lang="en-US" altLang="en-US" sz="2400" b="0" i="0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alt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altLang="en-US" sz="2400" b="0" i="0" smtClean="0">
                              <a:latin typeface="Cambria Math" panose="02040503050406030204" pitchFamily="18" charset="0"/>
                            </a:rPr>
                            <m:t>w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altLang="en-US" sz="2400" b="0" i="0" smtClean="0">
                              <a:latin typeface="Cambria Math" panose="02040503050406030204" pitchFamily="18" charset="0"/>
                            </a:rPr>
                            <m:t>x</m:t>
                          </m:r>
                        </m:sub>
                      </m:sSub>
                    </m:oMath>
                  </a14:m>
                  <a:r>
                    <a:rPr lang="en-US" sz="2400" dirty="0" smtClean="0"/>
                    <a:t> </a:t>
                  </a:r>
                  <a:r>
                    <a:rPr lang="en-US" sz="2400" dirty="0"/>
                    <a:t>=</a:t>
                  </a:r>
                  <a14:m>
                    <m:oMath xmlns:m="http://schemas.openxmlformats.org/officeDocument/2006/math">
                      <m:r>
                        <a:rPr lang="en-US" sz="2400" b="0" i="0" dirty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sz="2400" i="0" dirty="0" smtClean="0">
                          <a:latin typeface="Cambria Math" panose="02040503050406030204" pitchFamily="18" charset="0"/>
                        </a:rPr>
                        <m:t>mg</m:t>
                      </m:r>
                      <m:func>
                        <m:funcPr>
                          <m:ctrlPr>
                            <a:rPr lang="en-US" sz="2400" i="1" dirty="0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2400" i="0" dirty="0" smtClean="0">
                              <a:latin typeface="Cambria Math" panose="02040503050406030204" pitchFamily="18" charset="0"/>
                            </a:rPr>
                            <m:t>sin</m:t>
                          </m:r>
                        </m:fName>
                        <m:e>
                          <m:r>
                            <m:rPr>
                              <m:sty m:val="p"/>
                            </m:rPr>
                            <a:rPr lang="en-US" sz="2400" i="0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θ</m:t>
                          </m:r>
                        </m:e>
                      </m:func>
                    </m:oMath>
                  </a14:m>
                  <a:r>
                    <a:rPr lang="en-US" altLang="en-US" sz="2400" b="0" dirty="0"/>
                    <a:t> </a:t>
                  </a:r>
                  <a:endParaRPr lang="en-US" sz="2400" dirty="0"/>
                </a:p>
              </p:txBody>
            </p:sp>
          </mc:Choice>
          <mc:Fallback xmlns="">
            <p:sp>
              <p:nvSpPr>
                <p:cNvPr id="41" name="Rectangle 40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 flipH="1">
                  <a:off x="7381609" y="2485260"/>
                  <a:ext cx="4137231" cy="485646"/>
                </a:xfrm>
                <a:prstGeom prst="rect">
                  <a:avLst/>
                </a:prstGeom>
                <a:blipFill>
                  <a:blip r:embed="rId11"/>
                  <a:stretch>
                    <a:fillRect l="-442" t="-8861" b="-25316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2" name="Rectangle 41"/>
                <p:cNvSpPr/>
                <p:nvPr/>
              </p:nvSpPr>
              <p:spPr>
                <a:xfrm flipH="1">
                  <a:off x="7358743" y="3100128"/>
                  <a:ext cx="4276208" cy="495649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14:m>
                    <m:oMath xmlns:m="http://schemas.openxmlformats.org/officeDocument/2006/math">
                      <m:sSub>
                        <m:sSubPr>
                          <m:ctrlPr>
                            <a:rPr lang="en-US" altLang="en-US" sz="2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altLang="en-US" sz="2400" i="0">
                              <a:latin typeface="Cambria Math" panose="02040503050406030204" pitchFamily="18" charset="0"/>
                            </a:rPr>
                            <m:t>F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altLang="en-US" sz="2400" i="0">
                              <a:latin typeface="Cambria Math" panose="02040503050406030204" pitchFamily="18" charset="0"/>
                            </a:rPr>
                            <m:t>net</m:t>
                          </m:r>
                          <m:r>
                            <a:rPr lang="en-US" altLang="en-US" sz="2400" i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m:rPr>
                              <m:sty m:val="p"/>
                            </m:rPr>
                            <a:rPr lang="en-US" altLang="en-US" sz="2400" b="0" i="0" smtClean="0">
                              <a:latin typeface="Cambria Math" panose="02040503050406030204" pitchFamily="18" charset="0"/>
                            </a:rPr>
                            <m:t>y</m:t>
                          </m:r>
                        </m:sub>
                      </m:sSub>
                      <m:r>
                        <a:rPr lang="en-US" altLang="en-US" sz="2400" b="0" i="0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m:rPr>
                          <m:sty m:val="p"/>
                        </m:rPr>
                        <a:rPr lang="en-US" altLang="en-US" sz="2400" i="0" smtClean="0">
                          <a:latin typeface="Cambria Math" panose="02040503050406030204" pitchFamily="18" charset="0"/>
                        </a:rPr>
                        <m:t>n</m:t>
                      </m:r>
                      <m:r>
                        <a:rPr lang="en-US" altLang="en-US" sz="2400" b="0" i="0" smtClean="0">
                          <a:latin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en-US" alt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altLang="en-US" sz="2400" b="0" i="0" smtClean="0">
                              <a:latin typeface="Cambria Math" panose="02040503050406030204" pitchFamily="18" charset="0"/>
                            </a:rPr>
                            <m:t>w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altLang="en-US" sz="2400" b="0" i="0" smtClean="0">
                              <a:latin typeface="Cambria Math" panose="02040503050406030204" pitchFamily="18" charset="0"/>
                            </a:rPr>
                            <m:t>y</m:t>
                          </m:r>
                        </m:sub>
                      </m:sSub>
                      <m:r>
                        <a:rPr lang="en-US" altLang="en-US" sz="2400" b="0" i="0" baseline="-25000" smtClean="0">
                          <a:latin typeface="Cambria Math" panose="02040503050406030204" pitchFamily="18" charset="0"/>
                        </a:rPr>
                        <m:t> </m:t>
                      </m:r>
                    </m:oMath>
                  </a14:m>
                  <a:r>
                    <a:rPr lang="en-US" sz="2400" dirty="0"/>
                    <a:t>=</a:t>
                  </a:r>
                  <a:r>
                    <a:rPr lang="en-US" altLang="en-US" sz="2400" b="0" dirty="0"/>
                    <a:t> </a:t>
                  </a:r>
                  <a14:m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altLang="en-US" sz="2400" b="0" i="0" smtClean="0">
                          <a:latin typeface="Cambria Math" panose="02040503050406030204" pitchFamily="18" charset="0"/>
                        </a:rPr>
                        <m:t>n</m:t>
                      </m:r>
                      <m:r>
                        <a:rPr lang="en-US" altLang="en-US" sz="2400" b="0" i="0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m:rPr>
                          <m:sty m:val="p"/>
                        </m:rPr>
                        <a:rPr lang="en-US" altLang="en-US" sz="2400" b="0" i="0" smtClean="0">
                          <a:latin typeface="Cambria Math" panose="02040503050406030204" pitchFamily="18" charset="0"/>
                        </a:rPr>
                        <m:t>mg</m:t>
                      </m:r>
                      <m:func>
                        <m:funcPr>
                          <m:ctrlPr>
                            <a:rPr lang="en-US" altLang="en-US" sz="2400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altLang="en-US" sz="2400" b="0" i="0" smtClean="0">
                              <a:latin typeface="Cambria Math" panose="02040503050406030204" pitchFamily="18" charset="0"/>
                            </a:rPr>
                            <m:t>cos</m:t>
                          </m:r>
                        </m:fName>
                        <m:e>
                          <m:r>
                            <m:rPr>
                              <m:sty m:val="p"/>
                            </m:rPr>
                            <a:rPr lang="en-US" altLang="en-US" sz="24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θ</m:t>
                          </m:r>
                        </m:e>
                      </m:func>
                    </m:oMath>
                  </a14:m>
                  <a:endParaRPr lang="en-US" sz="2400" dirty="0"/>
                </a:p>
              </p:txBody>
            </p:sp>
          </mc:Choice>
          <mc:Fallback xmlns="">
            <p:sp>
              <p:nvSpPr>
                <p:cNvPr id="42" name="Rectangle 41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 flipH="1">
                  <a:off x="7358743" y="3100128"/>
                  <a:ext cx="4276208" cy="495649"/>
                </a:xfrm>
                <a:prstGeom prst="rect">
                  <a:avLst/>
                </a:prstGeom>
                <a:blipFill>
                  <a:blip r:embed="rId12"/>
                  <a:stretch>
                    <a:fillRect l="-285" t="-8642" b="-22222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46" name="Rectangle 45"/>
            <p:cNvSpPr/>
            <p:nvPr/>
          </p:nvSpPr>
          <p:spPr>
            <a:xfrm>
              <a:off x="7497720" y="1964079"/>
              <a:ext cx="3844001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b="1" i="0" dirty="0">
                  <a:solidFill>
                    <a:srgbClr val="252525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Step 2 : Find the vector sum of forces</a:t>
              </a: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5436608" y="4345021"/>
            <a:ext cx="6294060" cy="2064203"/>
            <a:chOff x="3932677" y="4849405"/>
            <a:chExt cx="6294060" cy="2064203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7" name="Rectangle 46"/>
                <p:cNvSpPr/>
                <p:nvPr/>
              </p:nvSpPr>
              <p:spPr>
                <a:xfrm>
                  <a:off x="5363725" y="4849405"/>
                  <a:ext cx="2406428" cy="402931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en-US" b="1" i="0" dirty="0">
                      <a:solidFill>
                        <a:srgbClr val="252525"/>
                      </a:solidFill>
                      <a:effectLst/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Step 3 : Set </a:t>
                  </a:r>
                  <a14:m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en-US" altLang="en-US" b="1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altLang="en-US" b="1" i="1" smtClean="0">
                              <a:latin typeface="Cambria Math" panose="02040503050406030204" pitchFamily="18" charset="0"/>
                            </a:rPr>
                            <m:t>𝑭</m:t>
                          </m:r>
                          <m:r>
                            <a:rPr lang="en-US" altLang="en-US" b="1" i="1" baseline="-25000" smtClean="0">
                              <a:latin typeface="Cambria Math" panose="02040503050406030204" pitchFamily="18" charset="0"/>
                            </a:rPr>
                            <m:t>𝒏𝒆𝒕</m:t>
                          </m:r>
                        </m:e>
                      </m:acc>
                      <m:r>
                        <a:rPr lang="en-US" altLang="en-US" b="1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altLang="en-US" b="1" i="1" smtClean="0">
                          <a:latin typeface="Cambria Math" panose="02040503050406030204" pitchFamily="18" charset="0"/>
                        </a:rPr>
                        <m:t>𝒎</m:t>
                      </m:r>
                      <m:acc>
                        <m:accPr>
                          <m:chr m:val="⃗"/>
                          <m:ctrlPr>
                            <a:rPr lang="en-US" b="1" i="1" dirty="0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accPr>
                        <m:e>
                          <m:r>
                            <a:rPr lang="en-US" b="1" i="1" dirty="0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𝒂</m:t>
                          </m:r>
                        </m:e>
                      </m:acc>
                    </m:oMath>
                  </a14:m>
                  <a:endParaRPr lang="en-US" b="1" i="0" dirty="0">
                    <a:solidFill>
                      <a:srgbClr val="252525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mc:Choice>
          <mc:Fallback xmlns="">
            <p:sp>
              <p:nvSpPr>
                <p:cNvPr id="47" name="Rectangle 46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363725" y="4849405"/>
                  <a:ext cx="2406428" cy="402931"/>
                </a:xfrm>
                <a:prstGeom prst="rect">
                  <a:avLst/>
                </a:prstGeom>
                <a:blipFill>
                  <a:blip r:embed="rId13"/>
                  <a:stretch>
                    <a:fillRect l="-2284" b="-24242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8" name="Rectangle 47"/>
                <p:cNvSpPr/>
                <p:nvPr/>
              </p:nvSpPr>
              <p:spPr>
                <a:xfrm>
                  <a:off x="3932677" y="5468133"/>
                  <a:ext cx="2651367" cy="1134670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14:m>
                    <m:oMath xmlns:m="http://schemas.openxmlformats.org/officeDocument/2006/math">
                      <m:sSub>
                        <m:sSubPr>
                          <m:ctrlPr>
                            <a:rPr lang="en-US" altLang="en-US" sz="22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en-US" sz="2200" i="1" smtClean="0">
                              <a:latin typeface="Cambria Math" panose="02040503050406030204" pitchFamily="18" charset="0"/>
                            </a:rPr>
                            <m:t>𝐹</m:t>
                          </m:r>
                        </m:e>
                        <m:sub>
                          <m:r>
                            <a:rPr lang="en-US" altLang="en-US" sz="2200" b="0" i="1" smtClean="0">
                              <a:latin typeface="Cambria Math" panose="02040503050406030204" pitchFamily="18" charset="0"/>
                            </a:rPr>
                            <m:t>𝑛𝑒𝑡</m:t>
                          </m:r>
                          <m:r>
                            <a:rPr lang="en-US" altLang="en-US" sz="2200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altLang="en-US" sz="2200" b="0" i="1" smtClean="0">
                              <a:latin typeface="Cambria Math" panose="02040503050406030204" pitchFamily="18" charset="0"/>
                            </a:rPr>
                            <m:t>𝑦</m:t>
                          </m:r>
                        </m:sub>
                      </m:sSub>
                      <m:r>
                        <a:rPr lang="en-US" altLang="en-US" sz="22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altLang="en-US" sz="2200" b="0" i="1" smtClean="0">
                          <a:latin typeface="Cambria Math" panose="02040503050406030204" pitchFamily="18" charset="0"/>
                        </a:rPr>
                        <m:t>𝑚</m:t>
                      </m:r>
                      <m:d>
                        <m:dPr>
                          <m:ctrlPr>
                            <a:rPr lang="en-US" altLang="en-US" sz="22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altLang="en-US" sz="2200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e>
                      </m:d>
                    </m:oMath>
                  </a14:m>
                  <a:r>
                    <a:rPr lang="en-US" altLang="en-US" sz="2200" b="0" i="1" dirty="0">
                      <a:latin typeface="Cambria Math" panose="02040503050406030204" pitchFamily="18" charset="0"/>
                    </a:rPr>
                    <a:t> </a:t>
                  </a:r>
                </a:p>
                <a:p>
                  <a14:m>
                    <m:oMath xmlns:m="http://schemas.openxmlformats.org/officeDocument/2006/math">
                      <m:r>
                        <a:rPr lang="en-US" altLang="en-US" sz="22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⇒</m:t>
                      </m:r>
                    </m:oMath>
                  </a14:m>
                  <a:r>
                    <a:rPr lang="en-US" altLang="en-US" sz="2200" b="0" dirty="0" smtClean="0"/>
                    <a:t> </a:t>
                  </a:r>
                  <a14:m>
                    <m:oMath xmlns:m="http://schemas.openxmlformats.org/officeDocument/2006/math">
                      <m:r>
                        <a:rPr lang="en-US" altLang="en-US" sz="2200" b="0" i="1" smtClean="0">
                          <a:latin typeface="Cambria Math" panose="02040503050406030204" pitchFamily="18" charset="0"/>
                        </a:rPr>
                        <m:t>𝑛</m:t>
                      </m:r>
                      <m:r>
                        <a:rPr lang="en-US" altLang="en-US" sz="2200" b="0" i="1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US" altLang="en-US" sz="2200" b="0" i="1" smtClean="0">
                          <a:latin typeface="Cambria Math" panose="02040503050406030204" pitchFamily="18" charset="0"/>
                        </a:rPr>
                        <m:t>𝑚𝑔</m:t>
                      </m:r>
                      <m:func>
                        <m:funcPr>
                          <m:ctrlPr>
                            <a:rPr lang="en-US" altLang="en-US" sz="2200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altLang="en-US" sz="2200" b="0" i="0" smtClean="0">
                              <a:latin typeface="Cambria Math" panose="02040503050406030204" pitchFamily="18" charset="0"/>
                            </a:rPr>
                            <m:t>cos</m:t>
                          </m:r>
                        </m:fName>
                        <m:e>
                          <m:r>
                            <a:rPr lang="en-US" altLang="en-US" sz="2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𝜃</m:t>
                          </m:r>
                        </m:e>
                      </m:func>
                      <m:r>
                        <a:rPr lang="en-US" altLang="en-US" sz="2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=0 </m:t>
                      </m:r>
                    </m:oMath>
                  </a14:m>
                  <a:endParaRPr lang="en-US" altLang="en-US" sz="2200" b="0" i="1" dirty="0" smtClean="0">
                    <a:latin typeface="Cambria Math" panose="02040503050406030204" pitchFamily="18" charset="0"/>
                    <a:ea typeface="Cambria Math" panose="02040503050406030204" pitchFamily="18" charset="0"/>
                  </a:endParaRPr>
                </a:p>
                <a:p>
                  <a:pPr/>
                  <a14:m>
                    <m:oMathPara xmlns:m="http://schemas.openxmlformats.org/officeDocument/2006/math">
                      <m:oMathParaPr>
                        <m:jc m:val="left"/>
                      </m:oMathParaPr>
                      <m:oMath xmlns:m="http://schemas.openxmlformats.org/officeDocument/2006/math">
                        <m:r>
                          <a:rPr lang="en-US" altLang="en-US" sz="2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⇒</m:t>
                        </m:r>
                        <m:r>
                          <a:rPr lang="en-US" altLang="en-US" sz="2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  <m:r>
                          <a:rPr lang="en-US" altLang="en-US" sz="2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𝑛</m:t>
                        </m:r>
                        <m:r>
                          <a:rPr lang="en-US" altLang="en-US" sz="2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=</m:t>
                        </m:r>
                        <m:r>
                          <a:rPr lang="en-US" altLang="en-US" sz="2200" b="0" i="1" smtClean="0">
                            <a:latin typeface="Cambria Math" panose="02040503050406030204" pitchFamily="18" charset="0"/>
                          </a:rPr>
                          <m:t>𝑚𝑔</m:t>
                        </m:r>
                        <m:func>
                          <m:funcPr>
                            <m:ctrlPr>
                              <a:rPr lang="en-US" altLang="en-US" sz="2200" b="0" i="1" smtClean="0">
                                <a:latin typeface="Cambria Math" panose="02040503050406030204" pitchFamily="18" charset="0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US" altLang="en-US" sz="2200" b="0" i="0" smtClean="0">
                                <a:latin typeface="Cambria Math" panose="02040503050406030204" pitchFamily="18" charset="0"/>
                              </a:rPr>
                              <m:t>cos</m:t>
                            </m:r>
                          </m:fName>
                          <m:e>
                            <m:r>
                              <a:rPr lang="en-US" altLang="en-US" sz="22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𝜃</m:t>
                            </m:r>
                          </m:e>
                        </m:func>
                      </m:oMath>
                    </m:oMathPara>
                  </a14:m>
                  <a:endParaRPr lang="en-US" sz="2200" dirty="0"/>
                </a:p>
              </p:txBody>
            </p:sp>
          </mc:Choice>
          <mc:Fallback xmlns="">
            <p:sp>
              <p:nvSpPr>
                <p:cNvPr id="48" name="Rectangle 47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932677" y="5468133"/>
                  <a:ext cx="2651367" cy="1134670"/>
                </a:xfrm>
                <a:prstGeom prst="rect">
                  <a:avLst/>
                </a:prstGeom>
                <a:blipFill>
                  <a:blip r:embed="rId14"/>
                  <a:stretch>
                    <a:fillRect l="-230" b="-2688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9" name="Rectangle 48"/>
                <p:cNvSpPr/>
                <p:nvPr/>
              </p:nvSpPr>
              <p:spPr>
                <a:xfrm>
                  <a:off x="7497720" y="5452246"/>
                  <a:ext cx="2729017" cy="146136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14:m>
                    <m:oMath xmlns:m="http://schemas.openxmlformats.org/officeDocument/2006/math">
                      <m:sSub>
                        <m:sSubPr>
                          <m:ctrlPr>
                            <a:rPr lang="en-US" altLang="en-US" sz="22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en-US" sz="2200" i="1" smtClean="0">
                              <a:latin typeface="Cambria Math" panose="02040503050406030204" pitchFamily="18" charset="0"/>
                            </a:rPr>
                            <m:t>𝐹</m:t>
                          </m:r>
                        </m:e>
                        <m:sub>
                          <m:r>
                            <a:rPr lang="en-US" altLang="en-US" sz="2200" b="0" i="1" smtClean="0">
                              <a:latin typeface="Cambria Math" panose="02040503050406030204" pitchFamily="18" charset="0"/>
                            </a:rPr>
                            <m:t>𝑛𝑒𝑡</m:t>
                          </m:r>
                          <m:r>
                            <a:rPr lang="en-US" altLang="en-US" sz="2200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altLang="en-US" sz="22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sub>
                      </m:sSub>
                      <m:r>
                        <a:rPr lang="en-US" altLang="en-US" sz="22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altLang="en-US" sz="2200" b="0" i="1" smtClean="0">
                          <a:latin typeface="Cambria Math" panose="02040503050406030204" pitchFamily="18" charset="0"/>
                        </a:rPr>
                        <m:t>𝑚</m:t>
                      </m:r>
                      <m:d>
                        <m:dPr>
                          <m:ctrlPr>
                            <a:rPr lang="en-US" altLang="en-US" sz="22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altLang="en-US" sz="2200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  <m:r>
                            <a:rPr lang="en-US" altLang="en-US" sz="2200" b="0" i="1" baseline="-25000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d>
                    </m:oMath>
                  </a14:m>
                  <a:r>
                    <a:rPr lang="en-US" altLang="en-US" sz="2200" b="0" i="1" dirty="0">
                      <a:latin typeface="Cambria Math" panose="02040503050406030204" pitchFamily="18" charset="0"/>
                    </a:rPr>
                    <a:t> </a:t>
                  </a:r>
                </a:p>
                <a:p>
                  <a:pPr/>
                  <a14:m>
                    <m:oMathPara xmlns:m="http://schemas.openxmlformats.org/officeDocument/2006/math">
                      <m:oMathParaPr>
                        <m:jc m:val="left"/>
                      </m:oMathParaPr>
                      <m:oMath xmlns:m="http://schemas.openxmlformats.org/officeDocument/2006/math">
                        <m:r>
                          <a:rPr lang="en-US" altLang="en-US" sz="2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⇒ </m:t>
                        </m:r>
                        <m:r>
                          <a:rPr lang="en-US" altLang="en-US" sz="2200" b="0" i="1" smtClean="0">
                            <a:latin typeface="Cambria Math" panose="02040503050406030204" pitchFamily="18" charset="0"/>
                          </a:rPr>
                          <m:t>𝑚𝑔</m:t>
                        </m:r>
                        <m:func>
                          <m:funcPr>
                            <m:ctrlPr>
                              <a:rPr lang="en-US" sz="2200" i="1" dirty="0" smtClean="0">
                                <a:latin typeface="Cambria Math" panose="02040503050406030204" pitchFamily="18" charset="0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US" sz="2200" i="0" dirty="0" smtClean="0">
                                <a:latin typeface="Cambria Math" panose="02040503050406030204" pitchFamily="18" charset="0"/>
                              </a:rPr>
                              <m:t>sin</m:t>
                            </m:r>
                          </m:fName>
                          <m:e>
                            <m:r>
                              <a:rPr lang="en-US" sz="2200" i="1" dirty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𝜃</m:t>
                            </m:r>
                          </m:e>
                        </m:func>
                        <m:r>
                          <a:rPr lang="en-US" altLang="en-US" sz="2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=</m:t>
                        </m:r>
                        <m:r>
                          <a:rPr lang="en-US" altLang="en-US" sz="2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𝑚</m:t>
                        </m:r>
                        <m:sSub>
                          <m:sSubPr>
                            <m:ctrlPr>
                              <a:rPr lang="en-US" altLang="en-US" sz="22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en-US" sz="22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en-US" sz="22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𝑥</m:t>
                            </m:r>
                          </m:sub>
                        </m:sSub>
                      </m:oMath>
                    </m:oMathPara>
                  </a14:m>
                  <a:endParaRPr lang="en-US" altLang="en-US" sz="2200" b="0" i="1" dirty="0">
                    <a:latin typeface="Cambria Math" panose="02040503050406030204" pitchFamily="18" charset="0"/>
                    <a:ea typeface="Cambria Math" panose="02040503050406030204" pitchFamily="18" charset="0"/>
                  </a:endParaRPr>
                </a:p>
                <a:p>
                  <a:pPr/>
                  <a14:m>
                    <m:oMathPara xmlns:m="http://schemas.openxmlformats.org/officeDocument/2006/math">
                      <m:oMathParaPr>
                        <m:jc m:val="left"/>
                      </m:oMathParaPr>
                      <m:oMath xmlns:m="http://schemas.openxmlformats.org/officeDocument/2006/math">
                        <m:r>
                          <a:rPr lang="en-US" altLang="en-US" sz="2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⇒</m:t>
                        </m:r>
                        <m:r>
                          <a:rPr lang="en-US" altLang="en-US" sz="2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  <m:r>
                          <a:rPr lang="en-US" altLang="en-US" sz="2200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  <m:r>
                          <a:rPr lang="en-US" altLang="en-US" sz="2200" b="0" i="1" baseline="-25000" smtClean="0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n-US" altLang="en-US" sz="2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=</m:t>
                        </m:r>
                        <m:r>
                          <a:rPr lang="en-US" altLang="en-US" sz="2200" b="0" i="1" smtClean="0">
                            <a:latin typeface="Cambria Math" panose="02040503050406030204" pitchFamily="18" charset="0"/>
                          </a:rPr>
                          <m:t>𝑔</m:t>
                        </m:r>
                        <m:func>
                          <m:funcPr>
                            <m:ctrlPr>
                              <a:rPr lang="en-US" sz="2200" i="1" dirty="0" smtClean="0">
                                <a:latin typeface="Cambria Math" panose="02040503050406030204" pitchFamily="18" charset="0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US" sz="2200" i="0" dirty="0" smtClean="0">
                                <a:latin typeface="Cambria Math" panose="02040503050406030204" pitchFamily="18" charset="0"/>
                              </a:rPr>
                              <m:t>sin</m:t>
                            </m:r>
                          </m:fName>
                          <m:e>
                            <m:r>
                              <a:rPr lang="en-US" sz="2200" i="1" dirty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𝜃</m:t>
                            </m:r>
                          </m:e>
                        </m:func>
                      </m:oMath>
                    </m:oMathPara>
                  </a14:m>
                  <a:endParaRPr lang="en-US" sz="2200" dirty="0" smtClean="0">
                    <a:ea typeface="Cambria Math" panose="02040503050406030204" pitchFamily="18" charset="0"/>
                  </a:endParaRPr>
                </a:p>
                <a:p>
                  <a:r>
                    <a:rPr lang="en-US" sz="2200" dirty="0" smtClean="0"/>
                    <a:t>=&gt; 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en-US" sz="22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200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b>
                          <m:r>
                            <a:rPr lang="en-US" sz="22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sub>
                      </m:sSub>
                      <m:r>
                        <a:rPr lang="en-US" sz="2200" b="0" i="1" smtClean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en-US" sz="22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200" b="0" i="1" smtClean="0">
                              <a:latin typeface="Cambria Math" panose="02040503050406030204" pitchFamily="18" charset="0"/>
                            </a:rPr>
                            <m:t>9.8</m:t>
                          </m:r>
                        </m:e>
                      </m:d>
                      <m:func>
                        <m:funcPr>
                          <m:ctrlPr>
                            <a:rPr lang="en-US" sz="2200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2200" b="0" i="0" smtClean="0">
                              <a:latin typeface="Cambria Math" panose="02040503050406030204" pitchFamily="18" charset="0"/>
                            </a:rPr>
                            <m:t>sin</m:t>
                          </m:r>
                        </m:fName>
                        <m:e>
                          <m:r>
                            <a:rPr lang="en-US" sz="2200" b="0" i="1" smtClean="0">
                              <a:latin typeface="Cambria Math" panose="02040503050406030204" pitchFamily="18" charset="0"/>
                            </a:rPr>
                            <m:t>30°</m:t>
                          </m:r>
                        </m:e>
                      </m:func>
                    </m:oMath>
                  </a14:m>
                  <a:endParaRPr lang="en-US" sz="2200" dirty="0"/>
                </a:p>
              </p:txBody>
            </p:sp>
          </mc:Choice>
          <mc:Fallback xmlns="">
            <p:sp>
              <p:nvSpPr>
                <p:cNvPr id="49" name="Rectangle 48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497720" y="5452246"/>
                  <a:ext cx="2729017" cy="1461362"/>
                </a:xfrm>
                <a:prstGeom prst="rect">
                  <a:avLst/>
                </a:prstGeom>
                <a:blipFill>
                  <a:blip r:embed="rId15"/>
                  <a:stretch>
                    <a:fillRect l="-2908" b="-7531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D750B-877A-453A-B879-AC308A4AB16F}" type="slidenum">
              <a:rPr lang="en-US" smtClean="0"/>
              <a:t>48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3" name="Rectangle 32"/>
              <p:cNvSpPr/>
              <p:nvPr/>
            </p:nvSpPr>
            <p:spPr>
              <a:xfrm>
                <a:off x="1132870" y="5414114"/>
                <a:ext cx="2641036" cy="860172"/>
              </a:xfrm>
              <a:prstGeom prst="rect">
                <a:avLst/>
              </a:prstGeom>
              <a:ln>
                <a:solidFill>
                  <a:schemeClr val="tx1"/>
                </a:solidFill>
                <a:prstDash val="dash"/>
              </a:ln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𝑤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𝑥</m:t>
                          </m:r>
                        </m:sub>
                      </m:sSub>
                      <m:r>
                        <a:rPr lang="en-US" sz="2400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=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𝑚𝑔</m:t>
                      </m:r>
                      <m:func>
                        <m:funcPr>
                          <m:ctrlPr>
                            <a:rPr lang="en-US" sz="24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2400" b="0" i="0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sin</m:t>
                          </m:r>
                        </m:fName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𝜃</m:t>
                          </m:r>
                        </m:e>
                      </m:func>
                    </m:oMath>
                  </m:oMathPara>
                </a14:m>
                <a:endParaRPr lang="en-US" sz="2400" dirty="0" smtClean="0">
                  <a:cs typeface="Times New Roman" panose="020206030504050203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𝑤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𝑦</m:t>
                          </m:r>
                        </m:sub>
                      </m:sSub>
                      <m:r>
                        <a:rPr lang="en-US" sz="2400" i="1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=</m:t>
                      </m:r>
                      <m:r>
                        <a:rPr lang="en-US" sz="2400" i="1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𝑚𝑔</m:t>
                      </m:r>
                      <m:func>
                        <m:funcPr>
                          <m:ctrlPr>
                            <a:rPr lang="en-US" sz="2400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2400" b="0" i="0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cos</m:t>
                          </m:r>
                        </m:fName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𝜃</m:t>
                          </m:r>
                        </m:e>
                      </m:func>
                    </m:oMath>
                  </m:oMathPara>
                </a14:m>
                <a:endParaRPr lang="en-US" sz="2400" dirty="0"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3" name="Rectangle 3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32870" y="5414114"/>
                <a:ext cx="2641036" cy="860172"/>
              </a:xfrm>
              <a:prstGeom prst="rect">
                <a:avLst/>
              </a:prstGeom>
              <a:blipFill>
                <a:blip r:embed="rId16"/>
                <a:stretch>
                  <a:fillRect b="-2797"/>
                </a:stretch>
              </a:blipFill>
              <a:ln>
                <a:solidFill>
                  <a:schemeClr val="tx1"/>
                </a:solidFill>
                <a:prstDash val="dash"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custDataLst>
      <p:tags r:id="rId1"/>
    </p:custDataLst>
    <p:extLst>
      <p:ext uri="{BB962C8B-B14F-4D97-AF65-F5344CB8AC3E}">
        <p14:creationId xmlns:p14="http://schemas.microsoft.com/office/powerpoint/2010/main" val="1402729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extLst mod="1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10" name="Picture 6" descr="04_05Figur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571"/>
          <a:stretch>
            <a:fillRect/>
          </a:stretch>
        </p:blipFill>
        <p:spPr bwMode="auto">
          <a:xfrm>
            <a:off x="1281736" y="1130217"/>
            <a:ext cx="6588760" cy="50272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tangle 6"/>
              <p:cNvSpPr>
                <a:spLocks/>
              </p:cNvSpPr>
              <p:nvPr/>
            </p:nvSpPr>
            <p:spPr bwMode="auto">
              <a:xfrm>
                <a:off x="835732" y="422168"/>
                <a:ext cx="9822108" cy="59436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63500" dir="2700000" algn="ctr" rotWithShape="0">
                        <a:schemeClr val="bg2">
                          <a:alpha val="70000"/>
                        </a:schemeClr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pPr algn="l"/>
                <a:r>
                  <a:rPr lang="en-US" altLang="en-US" sz="2700" dirty="0">
                    <a:latin typeface="Arial" panose="020B0604020202020204" pitchFamily="34" charset="0"/>
                  </a:rPr>
                  <a:t>Important forces 1 : Weight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en-US" sz="270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altLang="en-US" sz="2700" b="0" i="1" smtClean="0">
                            <a:latin typeface="Cambria Math" panose="02040503050406030204" pitchFamily="18" charset="0"/>
                          </a:rPr>
                          <m:t>𝑤</m:t>
                        </m:r>
                      </m:e>
                    </m:acc>
                    <m:r>
                      <a:rPr lang="en-US" altLang="en-US" sz="2700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altLang="en-US" sz="2700" dirty="0">
                    <a:latin typeface="Arial" panose="020B0604020202020204" pitchFamily="34" charset="0"/>
                  </a:rPr>
                  <a:t> (non-contact or long-range force)</a:t>
                </a:r>
              </a:p>
            </p:txBody>
          </p:sp>
        </mc:Choice>
        <mc:Fallback xmlns="">
          <p:sp>
            <p:nvSpPr>
              <p:cNvPr id="7" name="Rectangle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835732" y="422168"/>
                <a:ext cx="9822108" cy="594360"/>
              </a:xfrm>
              <a:prstGeom prst="rect">
                <a:avLst/>
              </a:prstGeom>
              <a:blipFill>
                <a:blip r:embed="rId6"/>
                <a:stretch>
                  <a:fillRect l="-2110" t="-16327" r="-372" b="-4082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63500" dir="2700000" algn="ctr" rotWithShape="0">
                        <a:schemeClr val="bg2">
                          <a:alpha val="70000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Rectangle 1"/>
          <p:cNvSpPr/>
          <p:nvPr/>
        </p:nvSpPr>
        <p:spPr>
          <a:xfrm>
            <a:off x="8497614" y="2491443"/>
            <a:ext cx="3152053" cy="230832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sz="2400" i="0" dirty="0">
                <a:solidFill>
                  <a:srgbClr val="252525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Weight is the force of gravity exerted by the </a:t>
            </a:r>
            <a:r>
              <a:rPr lang="en-US" sz="2400" b="1" i="0" dirty="0">
                <a:solidFill>
                  <a:srgbClr val="252525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earth</a:t>
            </a:r>
            <a:r>
              <a:rPr lang="en-US" sz="2400" i="0" dirty="0">
                <a:solidFill>
                  <a:srgbClr val="252525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on an object</a:t>
            </a:r>
          </a:p>
          <a:p>
            <a:pPr algn="ctr"/>
            <a:endParaRPr lang="en-US" sz="2400" dirty="0">
              <a:solidFill>
                <a:srgbClr val="252525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2400" b="1" dirty="0">
                <a:solidFill>
                  <a:srgbClr val="25252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 = mg</a:t>
            </a:r>
          </a:p>
          <a:p>
            <a:pPr algn="ctr"/>
            <a:r>
              <a:rPr lang="en-US" sz="2400" dirty="0">
                <a:solidFill>
                  <a:srgbClr val="25252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[always points down]</a:t>
            </a:r>
            <a:endParaRPr lang="en-US" sz="24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D750B-877A-453A-B879-AC308A4AB16F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022047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  <p:extLst mod="1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8" name="Rectangle 7"/>
              <p:cNvSpPr>
                <a:spLocks/>
              </p:cNvSpPr>
              <p:nvPr/>
            </p:nvSpPr>
            <p:spPr bwMode="auto">
              <a:xfrm>
                <a:off x="835732" y="422168"/>
                <a:ext cx="9055400" cy="59436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63500" dir="2700000" algn="ctr" rotWithShape="0">
                        <a:schemeClr val="bg2">
                          <a:alpha val="70000"/>
                        </a:schemeClr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pPr algn="l"/>
                <a:r>
                  <a:rPr lang="en-US" altLang="en-US" sz="2700" dirty="0">
                    <a:latin typeface="Arial" panose="020B0604020202020204" pitchFamily="34" charset="0"/>
                  </a:rPr>
                  <a:t>Important forces 2 : Normal force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en-US" sz="270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altLang="en-US" sz="2700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</m:acc>
                  </m:oMath>
                </a14:m>
                <a:r>
                  <a:rPr lang="en-US" altLang="en-US" sz="2700" dirty="0">
                    <a:latin typeface="Arial" panose="020B0604020202020204" pitchFamily="34" charset="0"/>
                  </a:rPr>
                  <a:t> (contact force)</a:t>
                </a:r>
              </a:p>
            </p:txBody>
          </p:sp>
        </mc:Choice>
        <mc:Fallback xmlns="">
          <p:sp>
            <p:nvSpPr>
              <p:cNvPr id="8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835732" y="422168"/>
                <a:ext cx="9055400" cy="594360"/>
              </a:xfrm>
              <a:prstGeom prst="rect">
                <a:avLst/>
              </a:prstGeom>
              <a:blipFill>
                <a:blip r:embed="rId5"/>
                <a:stretch>
                  <a:fillRect l="-2288" t="-16327" b="-4082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63500" dir="2700000" algn="ctr" rotWithShape="0">
                        <a:schemeClr val="bg2">
                          <a:alpha val="70000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5" name="Group 4"/>
          <p:cNvGrpSpPr/>
          <p:nvPr/>
        </p:nvGrpSpPr>
        <p:grpSpPr>
          <a:xfrm>
            <a:off x="533619" y="1521306"/>
            <a:ext cx="3682820" cy="3535437"/>
            <a:chOff x="1594644" y="1817212"/>
            <a:chExt cx="4404836" cy="4347686"/>
          </a:xfrm>
        </p:grpSpPr>
        <p:pic>
          <p:nvPicPr>
            <p:cNvPr id="24585" name="Picture 9" descr="04_09Figure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3586"/>
            <a:stretch>
              <a:fillRect/>
            </a:stretch>
          </p:blipFill>
          <p:spPr bwMode="auto">
            <a:xfrm>
              <a:off x="1594644" y="1817212"/>
              <a:ext cx="4404836" cy="434768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" name="Rectangle 1"/>
                <p:cNvSpPr/>
                <p:nvPr/>
              </p:nvSpPr>
              <p:spPr>
                <a:xfrm>
                  <a:off x="2281585" y="4097774"/>
                  <a:ext cx="374590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⃗"/>
                            <m:ctrlPr>
                              <a:rPr lang="en-US" altLang="en-US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altLang="en-US" b="0" i="1" smtClean="0">
                                <a:latin typeface="Cambria Math" panose="02040503050406030204" pitchFamily="18" charset="0"/>
                              </a:rPr>
                              <m:t>𝑛</m:t>
                            </m:r>
                          </m:e>
                        </m:acc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2" name="Rectangle 1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281585" y="4097774"/>
                  <a:ext cx="374590" cy="369332"/>
                </a:xfrm>
                <a:prstGeom prst="rect">
                  <a:avLst/>
                </a:prstGeom>
                <a:blipFill rotWithShape="0">
                  <a:blip r:embed="rId7"/>
                  <a:stretch>
                    <a:fillRect b="-6122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6" name="Group 5"/>
          <p:cNvGrpSpPr/>
          <p:nvPr/>
        </p:nvGrpSpPr>
        <p:grpSpPr>
          <a:xfrm>
            <a:off x="4726503" y="1476575"/>
            <a:ext cx="3005296" cy="3624898"/>
            <a:chOff x="7114064" y="1707198"/>
            <a:chExt cx="4016216" cy="4457700"/>
          </a:xfrm>
        </p:grpSpPr>
        <p:pic>
          <p:nvPicPr>
            <p:cNvPr id="24586" name="Picture 10" descr="04_10Figure"/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3571"/>
            <a:stretch>
              <a:fillRect/>
            </a:stretch>
          </p:blipFill>
          <p:spPr bwMode="auto">
            <a:xfrm>
              <a:off x="7114064" y="1707198"/>
              <a:ext cx="4016216" cy="44577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" name="Rectangle 2"/>
                <p:cNvSpPr/>
                <p:nvPr/>
              </p:nvSpPr>
              <p:spPr>
                <a:xfrm>
                  <a:off x="9891132" y="2238494"/>
                  <a:ext cx="374590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⃗"/>
                            <m:ctrlPr>
                              <a:rPr lang="en-US" altLang="en-US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altLang="en-US" b="0" i="1" smtClean="0">
                                <a:latin typeface="Cambria Math" panose="02040503050406030204" pitchFamily="18" charset="0"/>
                              </a:rPr>
                              <m:t>𝑛</m:t>
                            </m:r>
                          </m:e>
                        </m:acc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3" name="Rectangle 2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891132" y="2238494"/>
                  <a:ext cx="374590" cy="369332"/>
                </a:xfrm>
                <a:prstGeom prst="rect">
                  <a:avLst/>
                </a:prstGeom>
                <a:blipFill rotWithShape="0">
                  <a:blip r:embed="rId9"/>
                  <a:stretch>
                    <a:fillRect r="-2174" b="-600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pic>
        <p:nvPicPr>
          <p:cNvPr id="4" name="Picture 3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95352" y="1580026"/>
            <a:ext cx="3591560" cy="3591560"/>
          </a:xfrm>
          <a:prstGeom prst="rect">
            <a:avLst/>
          </a:prstGeom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D750B-877A-453A-B879-AC308A4AB16F}" type="slidenum">
              <a:rPr lang="en-US" smtClean="0"/>
              <a:t>6</a:t>
            </a:fld>
            <a:endParaRPr lang="en-US"/>
          </a:p>
        </p:txBody>
      </p:sp>
      <p:sp>
        <p:nvSpPr>
          <p:cNvPr id="11" name="Rectangle 10"/>
          <p:cNvSpPr>
            <a:spLocks/>
          </p:cNvSpPr>
          <p:nvPr/>
        </p:nvSpPr>
        <p:spPr bwMode="auto">
          <a:xfrm>
            <a:off x="2452184" y="5896303"/>
            <a:ext cx="7259620" cy="645337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  <a:effectLst/>
          <a:extLst/>
        </p:spPr>
        <p:txBody>
          <a:bodyPr lIns="0" tIns="0" rIns="0" bIns="0" anchor="ctr" anchorCtr="0"/>
          <a:lstStyle/>
          <a:p>
            <a:pPr algn="ctr"/>
            <a:r>
              <a:rPr lang="en-US" altLang="en-US" sz="2400" dirty="0">
                <a:latin typeface="Arial" panose="020B0604020202020204" pitchFamily="34" charset="0"/>
              </a:rPr>
              <a:t>Normal force is always </a:t>
            </a:r>
            <a:r>
              <a:rPr lang="en-US" altLang="en-US" sz="2400" b="1" dirty="0">
                <a:latin typeface="Arial" panose="020B0604020202020204" pitchFamily="34" charset="0"/>
              </a:rPr>
              <a:t>perpendicular</a:t>
            </a:r>
            <a:r>
              <a:rPr lang="en-US" altLang="en-US" sz="2400" dirty="0">
                <a:latin typeface="Arial" panose="020B0604020202020204" pitchFamily="34" charset="0"/>
              </a:rPr>
              <a:t> to surface</a:t>
            </a:r>
          </a:p>
        </p:txBody>
      </p:sp>
    </p:spTree>
    <p:extLst>
      <p:ext uri="{BB962C8B-B14F-4D97-AF65-F5344CB8AC3E}">
        <p14:creationId xmlns:p14="http://schemas.microsoft.com/office/powerpoint/2010/main" val="18899439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  <p:extLst mod="1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9" name="Picture 7" descr="04_07Figur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552"/>
          <a:stretch>
            <a:fillRect/>
          </a:stretch>
        </p:blipFill>
        <p:spPr bwMode="auto">
          <a:xfrm>
            <a:off x="2254092" y="1771650"/>
            <a:ext cx="7682388" cy="30975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tangle 6"/>
              <p:cNvSpPr>
                <a:spLocks/>
              </p:cNvSpPr>
              <p:nvPr/>
            </p:nvSpPr>
            <p:spPr bwMode="auto">
              <a:xfrm>
                <a:off x="835732" y="422168"/>
                <a:ext cx="9055400" cy="59436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63500" dir="2700000" algn="ctr" rotWithShape="0">
                        <a:schemeClr val="bg2">
                          <a:alpha val="70000"/>
                        </a:schemeClr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pPr algn="l"/>
                <a:r>
                  <a:rPr lang="en-US" altLang="en-US" sz="2700" dirty="0">
                    <a:latin typeface="Arial" panose="020B0604020202020204" pitchFamily="34" charset="0"/>
                  </a:rPr>
                  <a:t>Important forces 3 : Tension force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en-US" sz="270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altLang="en-US" sz="2700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</m:acc>
                  </m:oMath>
                </a14:m>
                <a:r>
                  <a:rPr lang="en-US" altLang="en-US" sz="2700" dirty="0">
                    <a:latin typeface="Arial" panose="020B0604020202020204" pitchFamily="34" charset="0"/>
                  </a:rPr>
                  <a:t> (contact force)</a:t>
                </a:r>
              </a:p>
            </p:txBody>
          </p:sp>
        </mc:Choice>
        <mc:Fallback xmlns="">
          <p:sp>
            <p:nvSpPr>
              <p:cNvPr id="7" name="Rectangle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835732" y="422168"/>
                <a:ext cx="9055400" cy="594360"/>
              </a:xfrm>
              <a:prstGeom prst="rect">
                <a:avLst/>
              </a:prstGeom>
              <a:blipFill>
                <a:blip r:embed="rId6"/>
                <a:stretch>
                  <a:fillRect l="-2288" t="-8163" b="-12245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63500" dir="2700000" algn="ctr" rotWithShape="0">
                        <a:schemeClr val="bg2">
                          <a:alpha val="70000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D750B-877A-453A-B879-AC308A4AB16F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49589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  <p:extLst mod="1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7" name="Picture 7" descr="04_12Figur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178"/>
          <a:stretch>
            <a:fillRect/>
          </a:stretch>
        </p:blipFill>
        <p:spPr bwMode="auto">
          <a:xfrm>
            <a:off x="2140228" y="2140902"/>
            <a:ext cx="8115335" cy="31422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8" name="Rectangle 7"/>
              <p:cNvSpPr>
                <a:spLocks/>
              </p:cNvSpPr>
              <p:nvPr/>
            </p:nvSpPr>
            <p:spPr bwMode="auto">
              <a:xfrm>
                <a:off x="976393" y="452648"/>
                <a:ext cx="10377408" cy="106618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63500" dir="2700000" algn="ctr" rotWithShape="0">
                        <a:schemeClr val="bg2">
                          <a:alpha val="70000"/>
                        </a:schemeClr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r>
                  <a:rPr lang="en-US" altLang="en-US" sz="2800" dirty="0">
                    <a:latin typeface="Arial" panose="020B0604020202020204" pitchFamily="34" charset="0"/>
                  </a:rPr>
                  <a:t>Important forces 4 : Friction forces – Kinetic friction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en-US" sz="280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altLang="en-US" sz="2800" b="0" i="1" smtClean="0">
                            <a:latin typeface="Cambria Math" panose="02040503050406030204" pitchFamily="18" charset="0"/>
                          </a:rPr>
                          <m:t>𝑓</m:t>
                        </m:r>
                        <m:r>
                          <a:rPr lang="en-US" altLang="en-US" sz="2800" b="0" i="1" baseline="-25000" smtClean="0">
                            <a:latin typeface="Cambria Math" panose="02040503050406030204" pitchFamily="18" charset="0"/>
                          </a:rPr>
                          <m:t>𝑘</m:t>
                        </m:r>
                      </m:e>
                    </m:acc>
                  </m:oMath>
                </a14:m>
                <a:r>
                  <a:rPr lang="en-US" altLang="en-US" sz="2800" dirty="0">
                    <a:latin typeface="Arial" panose="020B0604020202020204" pitchFamily="34" charset="0"/>
                  </a:rPr>
                  <a:t> and Static friction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en-US" sz="280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altLang="en-US" sz="2800" b="0" i="1" smtClean="0">
                            <a:latin typeface="Cambria Math" panose="02040503050406030204" pitchFamily="18" charset="0"/>
                          </a:rPr>
                          <m:t>𝑓</m:t>
                        </m:r>
                        <m:r>
                          <a:rPr lang="en-US" altLang="en-US" sz="2800" b="0" i="1" baseline="-25000" smtClean="0">
                            <a:latin typeface="Cambria Math" panose="02040503050406030204" pitchFamily="18" charset="0"/>
                          </a:rPr>
                          <m:t>𝑠</m:t>
                        </m:r>
                      </m:e>
                    </m:acc>
                  </m:oMath>
                </a14:m>
                <a:r>
                  <a:rPr lang="en-US" altLang="en-US" sz="2800" dirty="0">
                    <a:latin typeface="Arial" panose="020B0604020202020204" pitchFamily="34" charset="0"/>
                  </a:rPr>
                  <a:t> (contact forces)</a:t>
                </a:r>
              </a:p>
            </p:txBody>
          </p:sp>
        </mc:Choice>
        <mc:Fallback xmlns="">
          <p:sp>
            <p:nvSpPr>
              <p:cNvPr id="8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976393" y="452648"/>
                <a:ext cx="10377408" cy="1066186"/>
              </a:xfrm>
              <a:prstGeom prst="rect">
                <a:avLst/>
              </a:prstGeom>
              <a:blipFill>
                <a:blip r:embed="rId6"/>
                <a:stretch>
                  <a:fillRect l="-2055" t="-4571" r="-646" b="-12571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63500" dir="2700000" algn="ctr" rotWithShape="0">
                        <a:schemeClr val="bg2">
                          <a:alpha val="70000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D750B-877A-453A-B879-AC308A4AB16F}" type="slidenum">
              <a:rPr lang="en-US" smtClean="0"/>
              <a:t>8</a:t>
            </a:fld>
            <a:endParaRPr lang="en-US"/>
          </a:p>
        </p:txBody>
      </p:sp>
      <p:sp>
        <p:nvSpPr>
          <p:cNvPr id="5" name="Rectangle 4"/>
          <p:cNvSpPr>
            <a:spLocks/>
          </p:cNvSpPr>
          <p:nvPr/>
        </p:nvSpPr>
        <p:spPr bwMode="auto">
          <a:xfrm>
            <a:off x="2452184" y="5896303"/>
            <a:ext cx="7259620" cy="645337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  <a:effectLst/>
          <a:extLst/>
        </p:spPr>
        <p:txBody>
          <a:bodyPr lIns="0" tIns="0" rIns="0" bIns="0" anchor="ctr" anchorCtr="0"/>
          <a:lstStyle/>
          <a:p>
            <a:pPr algn="ctr"/>
            <a:r>
              <a:rPr lang="en-US" altLang="en-US" sz="2400" dirty="0" smtClean="0">
                <a:latin typeface="Arial" panose="020B0604020202020204" pitchFamily="34" charset="0"/>
              </a:rPr>
              <a:t>Friction is </a:t>
            </a:r>
            <a:r>
              <a:rPr lang="en-US" altLang="en-US" sz="2400" dirty="0">
                <a:latin typeface="Arial" panose="020B0604020202020204" pitchFamily="34" charset="0"/>
              </a:rPr>
              <a:t>always </a:t>
            </a:r>
            <a:r>
              <a:rPr lang="en-US" altLang="en-US" sz="2400" b="1" dirty="0" smtClean="0">
                <a:latin typeface="Arial" panose="020B0604020202020204" pitchFamily="34" charset="0"/>
              </a:rPr>
              <a:t>parallel</a:t>
            </a:r>
            <a:r>
              <a:rPr lang="en-US" altLang="en-US" sz="2400" dirty="0" smtClean="0">
                <a:latin typeface="Arial" panose="020B0604020202020204" pitchFamily="34" charset="0"/>
              </a:rPr>
              <a:t> </a:t>
            </a:r>
            <a:r>
              <a:rPr lang="en-US" altLang="en-US" sz="2400" dirty="0">
                <a:latin typeface="Arial" panose="020B0604020202020204" pitchFamily="34" charset="0"/>
              </a:rPr>
              <a:t>to surface</a:t>
            </a:r>
          </a:p>
        </p:txBody>
      </p:sp>
    </p:spTree>
    <p:extLst>
      <p:ext uri="{BB962C8B-B14F-4D97-AF65-F5344CB8AC3E}">
        <p14:creationId xmlns:p14="http://schemas.microsoft.com/office/powerpoint/2010/main" val="34370113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  <p:extLst mod="1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34" name="Picture 10" descr="04_13Figur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571"/>
          <a:stretch>
            <a:fillRect/>
          </a:stretch>
        </p:blipFill>
        <p:spPr bwMode="auto">
          <a:xfrm>
            <a:off x="1193712" y="1635673"/>
            <a:ext cx="4734122" cy="42960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635" name="Picture 11" descr="04_14Figur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571"/>
          <a:stretch>
            <a:fillRect/>
          </a:stretch>
        </p:blipFill>
        <p:spPr bwMode="auto">
          <a:xfrm>
            <a:off x="6560506" y="2070090"/>
            <a:ext cx="4533422" cy="36685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8" name="Rectangle 7"/>
              <p:cNvSpPr>
                <a:spLocks/>
              </p:cNvSpPr>
              <p:nvPr/>
            </p:nvSpPr>
            <p:spPr bwMode="auto">
              <a:xfrm>
                <a:off x="835731" y="422168"/>
                <a:ext cx="9699395" cy="59436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63500" dir="2700000" algn="ctr" rotWithShape="0">
                        <a:schemeClr val="bg2">
                          <a:alpha val="70000"/>
                        </a:schemeClr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r>
                  <a:rPr lang="en-US" altLang="en-US" sz="2700" dirty="0">
                    <a:latin typeface="Arial" panose="020B0604020202020204" pitchFamily="34" charset="0"/>
                  </a:rPr>
                  <a:t>Important forces 5 : Drag force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en-US" sz="270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altLang="en-US" sz="2700" b="0" i="1" smtClean="0"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</m:acc>
                  </m:oMath>
                </a14:m>
                <a:r>
                  <a:rPr lang="en-US" altLang="en-US" sz="2700" dirty="0">
                    <a:latin typeface="Arial" panose="020B0604020202020204" pitchFamily="34" charset="0"/>
                  </a:rPr>
                  <a:t>  and Thrust 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en-US" sz="270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altLang="en-US" sz="2700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</m:acc>
                  </m:oMath>
                </a14:m>
                <a:r>
                  <a:rPr lang="en-US" altLang="en-US" sz="2700" dirty="0">
                    <a:latin typeface="Arial" panose="020B0604020202020204" pitchFamily="34" charset="0"/>
                  </a:rPr>
                  <a:t> (contact force)</a:t>
                </a:r>
              </a:p>
            </p:txBody>
          </p:sp>
        </mc:Choice>
        <mc:Fallback xmlns="">
          <p:sp>
            <p:nvSpPr>
              <p:cNvPr id="8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835731" y="422168"/>
                <a:ext cx="9699395" cy="594360"/>
              </a:xfrm>
              <a:prstGeom prst="rect">
                <a:avLst/>
              </a:prstGeom>
              <a:blipFill>
                <a:blip r:embed="rId7"/>
                <a:stretch>
                  <a:fillRect l="-2137" t="-8163" r="-189" b="-12245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63500" dir="2700000" algn="ctr" rotWithShape="0">
                        <a:schemeClr val="bg2">
                          <a:alpha val="70000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D750B-877A-453A-B879-AC308A4AB16F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754954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  <p:extLst mod="1"/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49.3|37.9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80.5|38.4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9.7|8|10.4|7.5|13.8|15.1|21|12.8|12.8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3.1|39.1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49|50.7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1.4|12.7|15.5|41.4|16.3|2.3|0.8|4.1|16.6|1.2|58.5|48.4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5.8|47.7|6.5|17.8|37.8|1.8|19.9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41|23.5|46.8|50.7|46.7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42.1|22.3|56.8|18.2|56.5|32.3|28.8|65.6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6|19.8|75.5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85.4|217.7|12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62.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52.7|32.2|0.3|20.5|14.4|50.6|1.3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6676</TotalTime>
  <Words>5146</Words>
  <Application>Microsoft Office PowerPoint</Application>
  <PresentationFormat>Widescreen</PresentationFormat>
  <Paragraphs>737</Paragraphs>
  <Slides>48</Slides>
  <Notes>10</Notes>
  <HiddenSlides>0</HiddenSlides>
  <MMClips>0</MMClips>
  <ScaleCrop>false</ScaleCrop>
  <HeadingPairs>
    <vt:vector size="8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48</vt:i4>
      </vt:variant>
    </vt:vector>
  </HeadingPairs>
  <TitlesOfParts>
    <vt:vector size="58" baseType="lpstr">
      <vt:lpstr>Arial</vt:lpstr>
      <vt:lpstr>Calibri</vt:lpstr>
      <vt:lpstr>Calibri Light</vt:lpstr>
      <vt:lpstr>Cambria Math</vt:lpstr>
      <vt:lpstr>Comic Sans MS</vt:lpstr>
      <vt:lpstr>Palatino</vt:lpstr>
      <vt:lpstr>Times</vt:lpstr>
      <vt:lpstr>Times New Roman</vt:lpstr>
      <vt:lpstr>Office Theme</vt:lpstr>
      <vt:lpstr>Equation</vt:lpstr>
      <vt:lpstr>PHYS 1111K  Lectures 7-8  OpenStax Chapter 4   Youtube: https://youtu.be/BciPff4SyUE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PHYS 250 – Introduction to Physics I  Lecture - 05</dc:title>
  <dc:creator>Sumithra Surendralal</dc:creator>
  <cp:lastModifiedBy>Shafat  Mubin</cp:lastModifiedBy>
  <cp:revision>130</cp:revision>
  <dcterms:created xsi:type="dcterms:W3CDTF">2016-06-26T01:39:26Z</dcterms:created>
  <dcterms:modified xsi:type="dcterms:W3CDTF">2022-06-19T01:45:32Z</dcterms:modified>
</cp:coreProperties>
</file>