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0" r:id="rId12"/>
    <p:sldId id="271" r:id="rId13"/>
    <p:sldId id="266" r:id="rId14"/>
    <p:sldId id="267" r:id="rId15"/>
    <p:sldId id="268" r:id="rId16"/>
    <p:sldId id="269" r:id="rId17"/>
    <p:sldId id="273" r:id="rId18"/>
    <p:sldId id="272"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7A6D57-71B6-4A6A-9E4F-2CCCE51EF4B8}" type="datetimeFigureOut">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411093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7A6D57-71B6-4A6A-9E4F-2CCCE51EF4B8}" type="datetimeFigureOut">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907502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7A6D57-71B6-4A6A-9E4F-2CCCE51EF4B8}" type="datetimeFigureOut">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4250094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7A6D57-71B6-4A6A-9E4F-2CCCE51EF4B8}" type="datetimeFigureOut">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797898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7A6D57-71B6-4A6A-9E4F-2CCCE51EF4B8}" type="datetimeFigureOut">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3686448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7A6D57-71B6-4A6A-9E4F-2CCCE51EF4B8}" type="datetimeFigureOut">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327833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7A6D57-71B6-4A6A-9E4F-2CCCE51EF4B8}" type="datetimeFigureOut">
              <a:rPr lang="en-US" smtClean="0"/>
              <a:t>3/9/2015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124810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7A6D57-71B6-4A6A-9E4F-2CCCE51EF4B8}" type="datetimeFigureOut">
              <a:rPr lang="en-US" smtClean="0"/>
              <a:t>3/9/2015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94426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7A6D57-71B6-4A6A-9E4F-2CCCE51EF4B8}" type="datetimeFigureOut">
              <a:rPr lang="en-US" smtClean="0"/>
              <a:t>3/9/2015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552624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A6D57-71B6-4A6A-9E4F-2CCCE51EF4B8}" type="datetimeFigureOut">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1648864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A6D57-71B6-4A6A-9E4F-2CCCE51EF4B8}" type="datetimeFigureOut">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EAB032-E9F8-4D8B-A2CA-46106C9F2AE8}" type="slidenum">
              <a:rPr lang="en-US" smtClean="0"/>
              <a:t>‹#›</a:t>
            </a:fld>
            <a:endParaRPr lang="en-US"/>
          </a:p>
        </p:txBody>
      </p:sp>
    </p:spTree>
    <p:extLst>
      <p:ext uri="{BB962C8B-B14F-4D97-AF65-F5344CB8AC3E}">
        <p14:creationId xmlns:p14="http://schemas.microsoft.com/office/powerpoint/2010/main" val="897252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7A6D57-71B6-4A6A-9E4F-2CCCE51EF4B8}" type="datetimeFigureOut">
              <a:rPr lang="en-US" smtClean="0"/>
              <a:t>3/9/2015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EAB032-E9F8-4D8B-A2CA-46106C9F2AE8}" type="slidenum">
              <a:rPr lang="en-US" smtClean="0"/>
              <a:t>‹#›</a:t>
            </a:fld>
            <a:endParaRPr lang="en-US"/>
          </a:p>
        </p:txBody>
      </p:sp>
    </p:spTree>
    <p:extLst>
      <p:ext uri="{BB962C8B-B14F-4D97-AF65-F5344CB8AC3E}">
        <p14:creationId xmlns:p14="http://schemas.microsoft.com/office/powerpoint/2010/main" val="4243721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2305050"/>
          </a:xfrm>
        </p:spPr>
        <p:txBody>
          <a:bodyPr>
            <a:noAutofit/>
          </a:bodyPr>
          <a:lstStyle/>
          <a:p>
            <a:r>
              <a:rPr lang="en-US" sz="5400" b="1" dirty="0" smtClean="0"/>
              <a:t>From Truth Tables </a:t>
            </a:r>
            <a:br>
              <a:rPr lang="en-US" sz="5400" b="1" dirty="0" smtClean="0"/>
            </a:br>
            <a:r>
              <a:rPr lang="en-US" sz="5400" b="1" dirty="0" smtClean="0"/>
              <a:t>to </a:t>
            </a:r>
            <a:br>
              <a:rPr lang="en-US" sz="5400" b="1" dirty="0" smtClean="0"/>
            </a:br>
            <a:r>
              <a:rPr lang="en-US" sz="5400" b="1" dirty="0" smtClean="0"/>
              <a:t>Rules of Inference</a:t>
            </a:r>
            <a:endParaRPr lang="en-US" sz="5400" b="1" dirty="0"/>
          </a:p>
        </p:txBody>
      </p:sp>
      <p:sp>
        <p:nvSpPr>
          <p:cNvPr id="3" name="Subtitle 2"/>
          <p:cNvSpPr>
            <a:spLocks noGrp="1"/>
          </p:cNvSpPr>
          <p:nvPr>
            <p:ph type="subTitle" idx="1"/>
          </p:nvPr>
        </p:nvSpPr>
        <p:spPr>
          <a:xfrm>
            <a:off x="762000" y="4419600"/>
            <a:ext cx="7772400" cy="1676400"/>
          </a:xfrm>
        </p:spPr>
        <p:txBody>
          <a:bodyPr>
            <a:normAutofit fontScale="32500" lnSpcReduction="20000"/>
          </a:bodyPr>
          <a:lstStyle/>
          <a:p>
            <a:r>
              <a:rPr lang="en-US" sz="9600" b="1" dirty="0" smtClean="0">
                <a:solidFill>
                  <a:schemeClr val="tx1"/>
                </a:solidFill>
              </a:rPr>
              <a:t>Using the first four Rules of </a:t>
            </a:r>
            <a:r>
              <a:rPr lang="en-US" sz="9600" b="1" dirty="0" smtClean="0">
                <a:solidFill>
                  <a:schemeClr val="tx1"/>
                </a:solidFill>
              </a:rPr>
              <a:t>Inference</a:t>
            </a:r>
          </a:p>
          <a:p>
            <a:r>
              <a:rPr lang="en-US" sz="9600" b="1" dirty="0" smtClean="0">
                <a:solidFill>
                  <a:schemeClr val="tx1"/>
                </a:solidFill>
              </a:rPr>
              <a:t>Modus Ponens, Modus </a:t>
            </a:r>
            <a:r>
              <a:rPr lang="en-US" sz="9600" b="1" dirty="0" err="1" smtClean="0">
                <a:solidFill>
                  <a:schemeClr val="tx1"/>
                </a:solidFill>
              </a:rPr>
              <a:t>Tollens</a:t>
            </a:r>
            <a:r>
              <a:rPr lang="en-US" sz="9600" b="1" dirty="0" smtClean="0">
                <a:solidFill>
                  <a:schemeClr val="tx1"/>
                </a:solidFill>
              </a:rPr>
              <a:t>, Hypothetical Syllogism and Disjunctive Syllogism</a:t>
            </a:r>
            <a:endParaRPr lang="en-US" sz="9600" b="1" dirty="0" smtClean="0">
              <a:solidFill>
                <a:schemeClr val="tx1"/>
              </a:solidFill>
            </a:endParaRPr>
          </a:p>
          <a:p>
            <a:r>
              <a:rPr lang="en-US" dirty="0" smtClean="0"/>
              <a:t/>
            </a:r>
            <a:br>
              <a:rPr lang="en-US" dirty="0" smtClean="0"/>
            </a:br>
            <a:endParaRPr lang="en-US" dirty="0"/>
          </a:p>
        </p:txBody>
      </p:sp>
    </p:spTree>
    <p:extLst>
      <p:ext uri="{BB962C8B-B14F-4D97-AF65-F5344CB8AC3E}">
        <p14:creationId xmlns:p14="http://schemas.microsoft.com/office/powerpoint/2010/main" val="860141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sz="6600" dirty="0" smtClean="0"/>
              <a:t>With the line number 4, </a:t>
            </a:r>
          </a:p>
          <a:p>
            <a:pPr marL="0" indent="0">
              <a:buNone/>
            </a:pPr>
            <a:r>
              <a:rPr lang="en-US" sz="6600" dirty="0" smtClean="0"/>
              <a:t>followed by lines 2,3 MT</a:t>
            </a:r>
          </a:p>
          <a:p>
            <a:pPr marL="0" indent="0">
              <a:buNone/>
            </a:pPr>
            <a:endParaRPr lang="en-US" sz="6600" dirty="0" smtClean="0"/>
          </a:p>
          <a:p>
            <a:pPr marL="0" indent="0">
              <a:buNone/>
            </a:pPr>
            <a:endParaRPr lang="en-US" sz="6600" dirty="0" smtClean="0"/>
          </a:p>
          <a:p>
            <a:pPr marL="0" indent="0">
              <a:buNone/>
            </a:pPr>
            <a:r>
              <a:rPr lang="en-US" sz="6600" dirty="0" smtClean="0"/>
              <a:t>          4</a:t>
            </a:r>
            <a:r>
              <a:rPr lang="en-US" sz="6600" dirty="0" smtClean="0"/>
              <a:t>. ~A     2,3 MT</a:t>
            </a:r>
          </a:p>
          <a:p>
            <a:pPr marL="0" indent="0">
              <a:buNone/>
            </a:pPr>
            <a:endParaRPr lang="en-US" sz="6600" dirty="0" smtClean="0"/>
          </a:p>
          <a:p>
            <a:pPr marL="0" indent="0">
              <a:buNone/>
            </a:pPr>
            <a:endParaRPr lang="en-US" sz="6600" dirty="0" smtClean="0"/>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276600"/>
            <a:ext cx="5078413"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2773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Here’s an example of Hypothetical Syllogism, HS:</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76400"/>
            <a:ext cx="46291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051" y="5562600"/>
            <a:ext cx="5200650"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4038600"/>
            <a:ext cx="8534400" cy="646331"/>
          </a:xfrm>
          <a:prstGeom prst="rect">
            <a:avLst/>
          </a:prstGeom>
          <a:noFill/>
        </p:spPr>
        <p:txBody>
          <a:bodyPr wrap="square" rtlCol="0">
            <a:spAutoFit/>
          </a:bodyPr>
          <a:lstStyle/>
          <a:p>
            <a:r>
              <a:rPr lang="en-US" dirty="0" smtClean="0"/>
              <a:t>HS is used when you have a pair of horseshoe sentences, and one ends the way the other one begins. In this case, notice that the T is in common between lines 5 and 6.</a:t>
            </a:r>
            <a:endParaRPr lang="en-US" dirty="0"/>
          </a:p>
        </p:txBody>
      </p:sp>
    </p:spTree>
    <p:extLst>
      <p:ext uri="{BB962C8B-B14F-4D97-AF65-F5344CB8AC3E}">
        <p14:creationId xmlns:p14="http://schemas.microsoft.com/office/powerpoint/2010/main" val="3069493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First, you’ll have the givens and what you need to prove, in this case, G⊃E</a:t>
            </a:r>
            <a:endParaRPr lang="en-US" dirty="0"/>
          </a:p>
        </p:txBody>
      </p:sp>
      <p:sp>
        <p:nvSpPr>
          <p:cNvPr id="3" name="Content Placeholder 2"/>
          <p:cNvSpPr>
            <a:spLocks noGrp="1"/>
          </p:cNvSpPr>
          <p:nvPr>
            <p:ph idx="1"/>
          </p:nvPr>
        </p:nvSpPr>
        <p:spPr/>
        <p:txBody>
          <a:bodyPr/>
          <a:lstStyle/>
          <a:p>
            <a:pPr marL="0" indent="0">
              <a:buNone/>
            </a:pPr>
            <a:r>
              <a:rPr lang="en-US" dirty="0" smtClean="0"/>
              <a:t/>
            </a:r>
            <a:br>
              <a:rPr lang="en-US" dirty="0" smtClean="0"/>
            </a:br>
            <a:endParaRPr lang="en-US" dirty="0" smtClean="0"/>
          </a:p>
          <a:p>
            <a:endParaRPr lang="en-US" dirty="0"/>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3390"/>
          <a:stretch/>
        </p:blipFill>
        <p:spPr bwMode="auto">
          <a:xfrm>
            <a:off x="2133600" y="1638946"/>
            <a:ext cx="4627563" cy="129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8600" y="3048000"/>
            <a:ext cx="8610600" cy="923330"/>
          </a:xfrm>
          <a:prstGeom prst="rect">
            <a:avLst/>
          </a:prstGeom>
          <a:noFill/>
        </p:spPr>
        <p:txBody>
          <a:bodyPr wrap="square" rtlCol="0">
            <a:spAutoFit/>
          </a:bodyPr>
          <a:lstStyle/>
          <a:p>
            <a:r>
              <a:rPr lang="en-US" dirty="0" smtClean="0"/>
              <a:t>Notice that lines 1 and 2 are horseshoes, and these lines begin with a P and with a Q. </a:t>
            </a:r>
          </a:p>
          <a:p>
            <a:r>
              <a:rPr lang="en-US" dirty="0" smtClean="0"/>
              <a:t>That P and Q match lines 3 and 4, so you can do a simple set of Modus Ponens first. Once you do the Modus Ponens, you can definitely see the Hypothetical Syllogism HS:</a:t>
            </a:r>
            <a:endParaRPr lang="en-US"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0118" y="4267200"/>
            <a:ext cx="462756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3393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Now let’s look at a sample of Disjunctive Syllogism DS</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515" y="1979948"/>
            <a:ext cx="7291171" cy="265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0688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this problem, the first line is a wedge (disjunction), and the second part of it is a complex horseshoe:</a:t>
            </a:r>
          </a:p>
          <a:p>
            <a:r>
              <a:rPr lang="en-US" dirty="0" smtClean="0"/>
              <a:t>p= F  and q= (D⊃T) </a:t>
            </a:r>
          </a:p>
          <a:p>
            <a:r>
              <a:rPr lang="en-US" dirty="0" smtClean="0"/>
              <a:t>In order to work out way toward the T after the slash, we will need to separate out the T from line 1 by first breaking up the wedge, and then breaking up the horseshoe.</a:t>
            </a:r>
            <a:endParaRPr lang="en-US" dirty="0"/>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0726"/>
          <a:stretch/>
        </p:blipFill>
        <p:spPr bwMode="auto">
          <a:xfrm>
            <a:off x="2362200" y="228600"/>
            <a:ext cx="4581525" cy="988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5247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Break up the wedge first, by using a Disjunctive Syllogism (DS).</a:t>
            </a:r>
          </a:p>
          <a:p>
            <a:r>
              <a:rPr lang="en-US" dirty="0" smtClean="0"/>
              <a:t>This rule says that if you have a wedge sentence, and on some other line you have an added negation on the front of the wedge sentence, you are able to write the second half of the wedge on a line by itself.</a:t>
            </a:r>
          </a:p>
          <a:p>
            <a:r>
              <a:rPr lang="en-US" dirty="0" smtClean="0"/>
              <a:t>Here we have F v (D⊃T), and ~F, so we can write D⊃T on a line by itself. </a:t>
            </a:r>
            <a:endParaRPr lang="en-US" dirty="0"/>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2130"/>
          <a:stretch/>
        </p:blipFill>
        <p:spPr bwMode="auto">
          <a:xfrm>
            <a:off x="2248950" y="228600"/>
            <a:ext cx="4581525" cy="1297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0667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648200"/>
          </a:xfrm>
        </p:spPr>
        <p:txBody>
          <a:bodyPr/>
          <a:lstStyle/>
          <a:p>
            <a:r>
              <a:rPr lang="en-US" dirty="0" smtClean="0"/>
              <a:t>The last step to solve the problem is to do a Modus Ponens MP, </a:t>
            </a:r>
          </a:p>
          <a:p>
            <a:pPr marL="0" indent="0">
              <a:buNone/>
            </a:pPr>
            <a:r>
              <a:rPr lang="en-US" dirty="0"/>
              <a:t> </a:t>
            </a:r>
            <a:r>
              <a:rPr lang="en-US" dirty="0" smtClean="0"/>
              <a:t>   to break out the T from D ⊃ T</a:t>
            </a:r>
          </a:p>
          <a:p>
            <a:pPr marL="0" indent="0">
              <a:buNone/>
            </a:pPr>
            <a:endParaRPr lang="en-US" dirty="0"/>
          </a:p>
          <a:p>
            <a:pPr marL="0" indent="0">
              <a:buNone/>
            </a:pPr>
            <a:r>
              <a:rPr lang="en-US" dirty="0" smtClean="0"/>
              <a:t>Then simply write the result:</a:t>
            </a:r>
          </a:p>
          <a:p>
            <a:pPr marL="0" indent="0">
              <a:buNone/>
            </a:pPr>
            <a:r>
              <a:rPr lang="en-US" dirty="0" smtClean="0"/>
              <a:t>		</a:t>
            </a:r>
            <a:r>
              <a:rPr lang="en-US" sz="4000" b="1" dirty="0" smtClean="0"/>
              <a:t>5. T 		 3,4 MP</a:t>
            </a:r>
          </a:p>
          <a:p>
            <a:pPr marL="0" indent="0">
              <a:buNone/>
            </a:pP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38" y="76200"/>
            <a:ext cx="4581525"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833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7064"/>
          <a:stretch/>
        </p:blipFill>
        <p:spPr bwMode="auto">
          <a:xfrm>
            <a:off x="152400" y="2166064"/>
            <a:ext cx="9101995" cy="1226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6857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828800"/>
            <a:ext cx="8359530" cy="262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041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743220" y="1981200"/>
            <a:ext cx="7657555" cy="1447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4023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lstStyle/>
          <a:p>
            <a:r>
              <a:rPr lang="en-US" dirty="0" smtClean="0"/>
              <a:t>The First Four Rules of Inference</a:t>
            </a:r>
            <a:endParaRPr lang="en-US" dirty="0"/>
          </a:p>
        </p:txBody>
      </p:sp>
      <p:sp>
        <p:nvSpPr>
          <p:cNvPr id="3" name="Content Placeholder 2"/>
          <p:cNvSpPr>
            <a:spLocks noGrp="1"/>
          </p:cNvSpPr>
          <p:nvPr>
            <p:ph idx="1"/>
          </p:nvPr>
        </p:nvSpPr>
        <p:spPr>
          <a:xfrm>
            <a:off x="304800" y="1143000"/>
            <a:ext cx="3962400" cy="5334000"/>
          </a:xfrm>
        </p:spPr>
        <p:txBody>
          <a:bodyPr>
            <a:normAutofit fontScale="92500" lnSpcReduction="20000"/>
          </a:bodyPr>
          <a:lstStyle/>
          <a:p>
            <a:r>
              <a:rPr lang="en-US" dirty="0" smtClean="0"/>
              <a:t>These rules have lines that proceed from what is true, what appears in a “proof” or “derivation”, to what is new under the line.</a:t>
            </a:r>
          </a:p>
          <a:p>
            <a:r>
              <a:rPr lang="en-US" dirty="0" smtClean="0"/>
              <a:t>The first two lines in each of these are “given”, already assumed to be true, already appearing in a proof or derivation.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600199"/>
            <a:ext cx="4524375"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1434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707" y="2424113"/>
            <a:ext cx="7695342" cy="290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2861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685800" y="1981201"/>
            <a:ext cx="7205334"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9997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337" y="2405063"/>
            <a:ext cx="7098671" cy="285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209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2620"/>
          <a:stretch/>
        </p:blipFill>
        <p:spPr bwMode="auto">
          <a:xfrm>
            <a:off x="228600" y="1905000"/>
            <a:ext cx="8628509"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0252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70868"/>
            <a:ext cx="7953918" cy="3550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3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6058"/>
          <a:stretch/>
        </p:blipFill>
        <p:spPr bwMode="auto">
          <a:xfrm>
            <a:off x="50369" y="1737102"/>
            <a:ext cx="8636431" cy="166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4815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88508"/>
            <a:ext cx="7848599" cy="3447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8413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6007"/>
          <a:stretch/>
        </p:blipFill>
        <p:spPr bwMode="auto">
          <a:xfrm>
            <a:off x="304800" y="1729353"/>
            <a:ext cx="8828610" cy="1623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4859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769" y="1600200"/>
            <a:ext cx="8568159"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7617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In each rule:</a:t>
            </a:r>
            <a:endParaRPr lang="en-US" dirty="0"/>
          </a:p>
        </p:txBody>
      </p:sp>
      <p:sp>
        <p:nvSpPr>
          <p:cNvPr id="3" name="Content Placeholder 2"/>
          <p:cNvSpPr>
            <a:spLocks noGrp="1"/>
          </p:cNvSpPr>
          <p:nvPr>
            <p:ph idx="1"/>
          </p:nvPr>
        </p:nvSpPr>
        <p:spPr/>
        <p:txBody>
          <a:bodyPr/>
          <a:lstStyle/>
          <a:p>
            <a:r>
              <a:rPr lang="en-US" dirty="0" smtClean="0"/>
              <a:t>Think of the p and q as placeholders for a “part” of a sentence.</a:t>
            </a:r>
          </a:p>
          <a:p>
            <a:r>
              <a:rPr lang="en-US" dirty="0" smtClean="0"/>
              <a:t>For example, the p is the first part of a horseshoe sentence, the q is the second part.</a:t>
            </a:r>
          </a:p>
          <a:p>
            <a:r>
              <a:rPr lang="en-US" dirty="0" smtClean="0"/>
              <a:t>This </a:t>
            </a:r>
            <a:r>
              <a:rPr lang="en-US" b="1" dirty="0" smtClean="0"/>
              <a:t>Modus Ponens (MP) </a:t>
            </a:r>
            <a:r>
              <a:rPr lang="en-US" dirty="0" smtClean="0"/>
              <a:t>rule can be applied to sentences with complex parts:</a:t>
            </a:r>
          </a:p>
          <a:p>
            <a:pPr lvl="8"/>
            <a:r>
              <a:rPr lang="en-US" dirty="0" smtClean="0"/>
              <a:t>(A v B) ⊃ (C v D)</a:t>
            </a:r>
          </a:p>
          <a:p>
            <a:pPr lvl="8"/>
            <a:r>
              <a:rPr lang="en-US" u="sng" dirty="0" smtClean="0"/>
              <a:t>A v B</a:t>
            </a:r>
          </a:p>
          <a:p>
            <a:pPr lvl="8"/>
            <a:r>
              <a:rPr lang="en-US" dirty="0" smtClean="0"/>
              <a:t>C v 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876800"/>
            <a:ext cx="3514725"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366075" y="5941061"/>
            <a:ext cx="6553200" cy="646331"/>
          </a:xfrm>
          <a:prstGeom prst="rect">
            <a:avLst/>
          </a:prstGeom>
          <a:noFill/>
        </p:spPr>
        <p:txBody>
          <a:bodyPr wrap="square" rtlCol="0">
            <a:spAutoFit/>
          </a:bodyPr>
          <a:lstStyle/>
          <a:p>
            <a:r>
              <a:rPr lang="en-US" dirty="0" smtClean="0"/>
              <a:t>Always remember that the P is the whole first part of the horseshoe, and the Q is the whole second part of the horseshoe.</a:t>
            </a:r>
            <a:endParaRPr lang="en-US" dirty="0"/>
          </a:p>
        </p:txBody>
      </p:sp>
    </p:spTree>
    <p:extLst>
      <p:ext uri="{BB962C8B-B14F-4D97-AF65-F5344CB8AC3E}">
        <p14:creationId xmlns:p14="http://schemas.microsoft.com/office/powerpoint/2010/main" val="3392554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Example:</a:t>
            </a:r>
            <a:endParaRPr lang="en-US" dirty="0"/>
          </a:p>
        </p:txBody>
      </p:sp>
      <p:sp>
        <p:nvSpPr>
          <p:cNvPr id="3" name="Content Placeholder 2"/>
          <p:cNvSpPr>
            <a:spLocks noGrp="1"/>
          </p:cNvSpPr>
          <p:nvPr>
            <p:ph idx="1"/>
          </p:nvPr>
        </p:nvSpPr>
        <p:spPr>
          <a:xfrm>
            <a:off x="457200" y="2667000"/>
            <a:ext cx="8229600" cy="3810000"/>
          </a:xfrm>
        </p:spPr>
        <p:txBody>
          <a:bodyPr>
            <a:normAutofit lnSpcReduction="10000"/>
          </a:bodyPr>
          <a:lstStyle/>
          <a:p>
            <a:r>
              <a:rPr lang="en-US" dirty="0" smtClean="0"/>
              <a:t>In this proof, the MP rule is being used on a horseshoe that has a complex second part.</a:t>
            </a:r>
          </a:p>
          <a:p>
            <a:r>
              <a:rPr lang="en-US" dirty="0" smtClean="0"/>
              <a:t>Always start by seeing what you have in your givens (the first lines you see) and then work your way into the problem by asking which Rule of Inference you can use on that particular problem.</a:t>
            </a:r>
          </a:p>
          <a:p>
            <a:r>
              <a:rPr lang="en-US" dirty="0" smtClean="0"/>
              <a:t>Let’s take it step by step: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6541" y="914400"/>
            <a:ext cx="507682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443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you first see a problem, it will look like this:</a:t>
            </a:r>
            <a:endParaRPr lang="en-US" dirty="0"/>
          </a:p>
        </p:txBody>
      </p:sp>
      <p:sp>
        <p:nvSpPr>
          <p:cNvPr id="3" name="Content Placeholder 2"/>
          <p:cNvSpPr>
            <a:spLocks noGrp="1"/>
          </p:cNvSpPr>
          <p:nvPr>
            <p:ph idx="1"/>
          </p:nvPr>
        </p:nvSpPr>
        <p:spPr>
          <a:xfrm>
            <a:off x="457200" y="2743200"/>
            <a:ext cx="8229600" cy="3810000"/>
          </a:xfrm>
        </p:spPr>
        <p:txBody>
          <a:bodyPr>
            <a:normAutofit fontScale="92500" lnSpcReduction="10000"/>
          </a:bodyPr>
          <a:lstStyle/>
          <a:p>
            <a:r>
              <a:rPr lang="en-US" dirty="0" smtClean="0"/>
              <a:t>You’ll see the numbered lines, which are the “givens”, and a slash /</a:t>
            </a:r>
          </a:p>
          <a:p>
            <a:r>
              <a:rPr lang="en-US" dirty="0" smtClean="0"/>
              <a:t>Your goal is to have what is behind the slash on a new line of its own, after applying Rules of Inference.</a:t>
            </a:r>
          </a:p>
          <a:p>
            <a:r>
              <a:rPr lang="en-US" dirty="0" smtClean="0"/>
              <a:t>So the first thing you should note is that the first line is a horseshoe, and the second line is repeating the first part of the horseshoe: The ~C.</a:t>
            </a:r>
            <a:endParaRPr lang="en-US"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914400" y="1593742"/>
            <a:ext cx="7336836"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4798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Looking for types of sentences and their parts in the lines you have:</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20000"/>
          </a:bodyPr>
          <a:lstStyle/>
          <a:p>
            <a:r>
              <a:rPr lang="en-US" dirty="0" smtClean="0"/>
              <a:t>Whenever you have a line in the proof that has a horseshoe, and another line that is the first part of the horseshoe repeated all by itself, you can do a Modus Ponens!</a:t>
            </a:r>
          </a:p>
          <a:p>
            <a:endParaRPr lang="en-US" dirty="0"/>
          </a:p>
          <a:p>
            <a:endParaRPr lang="en-US" dirty="0" smtClean="0"/>
          </a:p>
          <a:p>
            <a:endParaRPr lang="en-US" dirty="0" smtClean="0"/>
          </a:p>
          <a:p>
            <a:r>
              <a:rPr lang="en-US" dirty="0" smtClean="0"/>
              <a:t>To do this Modus Ponens (MP) correctly, be sure to write the whole second part of the horseshoe on line 1 on a new line of its own, noting that it came from lines 1 and 2 by MP. That’s </a:t>
            </a:r>
          </a:p>
          <a:p>
            <a:pPr marL="0" indent="0">
              <a:buNone/>
            </a:pPr>
            <a:r>
              <a:rPr lang="en-US" dirty="0" smtClean="0"/>
              <a:t>			3. </a:t>
            </a:r>
            <a:r>
              <a:rPr lang="en-US" sz="4300" b="1" dirty="0" smtClean="0"/>
              <a:t>A ⊃ C  1,2 MP</a:t>
            </a:r>
            <a:endParaRPr lang="en-US" b="1"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7927"/>
          <a:stretch/>
        </p:blipFill>
        <p:spPr bwMode="auto">
          <a:xfrm>
            <a:off x="1947687" y="3124199"/>
            <a:ext cx="5078413" cy="106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9197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the final goal…</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The final goal is what is behind the slash, the </a:t>
            </a:r>
          </a:p>
          <a:p>
            <a:pPr marL="0" indent="0">
              <a:buNone/>
            </a:pPr>
            <a:r>
              <a:rPr lang="en-US" dirty="0"/>
              <a:t>	</a:t>
            </a:r>
            <a:r>
              <a:rPr lang="en-US" dirty="0" smtClean="0"/>
              <a:t>		/ ~A</a:t>
            </a:r>
          </a:p>
          <a:p>
            <a:pPr marL="0" indent="0">
              <a:buNone/>
            </a:pPr>
            <a:r>
              <a:rPr lang="en-US" dirty="0" smtClean="0"/>
              <a:t>So to finish the proof, evaluate what you have in your lines again, including the new line 3:</a:t>
            </a:r>
          </a:p>
          <a:p>
            <a:pPr marL="0" indent="0">
              <a:buNone/>
            </a:pPr>
            <a:endParaRPr lang="en-US" dirty="0"/>
          </a:p>
          <a:p>
            <a:pPr marL="0" indent="0">
              <a:buNone/>
            </a:pPr>
            <a:endParaRPr lang="en-US" dirty="0" smtClean="0"/>
          </a:p>
          <a:p>
            <a:pPr marL="0" indent="0">
              <a:buNone/>
            </a:pPr>
            <a:r>
              <a:rPr lang="en-US" dirty="0" smtClean="0"/>
              <a:t>You’ll notice that lines 2 and 3 can be used to make a Modus </a:t>
            </a:r>
            <a:r>
              <a:rPr lang="en-US" dirty="0" err="1" smtClean="0"/>
              <a:t>Tollens</a:t>
            </a:r>
            <a:r>
              <a:rPr lang="en-US" dirty="0" smtClean="0"/>
              <a:t> (MT), the second Rule of Inference in 7.1!</a:t>
            </a:r>
          </a:p>
          <a:p>
            <a:pPr marL="0" indent="0">
              <a:buNone/>
            </a:pP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2332" y="3810000"/>
            <a:ext cx="50784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3106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Modus </a:t>
            </a:r>
            <a:r>
              <a:rPr lang="en-US" dirty="0" err="1" smtClean="0"/>
              <a:t>Tollens</a:t>
            </a:r>
            <a:r>
              <a:rPr lang="en-US" dirty="0" smtClean="0"/>
              <a:t> (MT)</a:t>
            </a:r>
            <a:endParaRPr lang="en-US" dirty="0"/>
          </a:p>
        </p:txBody>
      </p:sp>
      <p:sp>
        <p:nvSpPr>
          <p:cNvPr id="3" name="Content Placeholder 2"/>
          <p:cNvSpPr>
            <a:spLocks noGrp="1"/>
          </p:cNvSpPr>
          <p:nvPr>
            <p:ph idx="1"/>
          </p:nvPr>
        </p:nvSpPr>
        <p:spPr>
          <a:xfrm>
            <a:off x="457200" y="2686050"/>
            <a:ext cx="8229600" cy="3440113"/>
          </a:xfrm>
        </p:spPr>
        <p:txBody>
          <a:bodyPr/>
          <a:lstStyle/>
          <a:p>
            <a:r>
              <a:rPr lang="en-US" dirty="0" smtClean="0"/>
              <a:t>In Modus </a:t>
            </a:r>
            <a:r>
              <a:rPr lang="en-US" dirty="0" err="1" smtClean="0"/>
              <a:t>Tollens</a:t>
            </a:r>
            <a:r>
              <a:rPr lang="en-US" dirty="0" smtClean="0"/>
              <a:t>, we have a horseshoe sentence on a line, and on some other line, we have a negation in front of the second half of the horseshoe. We can then write on a new line a negation in front of the first half of the horseshoe!</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752600"/>
            <a:ext cx="39624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2796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we write next?</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52600"/>
            <a:ext cx="39624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000" y="3352800"/>
            <a:ext cx="5078408" cy="1066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444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862</Words>
  <Application>Microsoft Office PowerPoint</Application>
  <PresentationFormat>On-screen Show (4:3)</PresentationFormat>
  <Paragraphs>65</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From Truth Tables  to  Rules of Inference</vt:lpstr>
      <vt:lpstr>The First Four Rules of Inference</vt:lpstr>
      <vt:lpstr>In each rule:</vt:lpstr>
      <vt:lpstr>Example:</vt:lpstr>
      <vt:lpstr>When you first see a problem, it will look like this:</vt:lpstr>
      <vt:lpstr>Looking for types of sentences and their parts in the lines you have:</vt:lpstr>
      <vt:lpstr>Remember, the final goal…</vt:lpstr>
      <vt:lpstr>Modus Tollens (MT)</vt:lpstr>
      <vt:lpstr>What should we write next?</vt:lpstr>
      <vt:lpstr>~A </vt:lpstr>
      <vt:lpstr>Here’s an example of Hypothetical Syllogism, HS:</vt:lpstr>
      <vt:lpstr>First, you’ll have the givens and what you need to prove, in this case, 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First Part</dc:title>
  <dc:creator>Christine A James</dc:creator>
  <cp:lastModifiedBy>Christine A James</cp:lastModifiedBy>
  <cp:revision>8</cp:revision>
  <dcterms:created xsi:type="dcterms:W3CDTF">2014-04-07T16:50:26Z</dcterms:created>
  <dcterms:modified xsi:type="dcterms:W3CDTF">2015-03-09T19:18:49Z</dcterms:modified>
</cp:coreProperties>
</file>