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4" r:id="rId3"/>
    <p:sldId id="305" r:id="rId4"/>
    <p:sldId id="297" r:id="rId5"/>
    <p:sldId id="296" r:id="rId6"/>
    <p:sldId id="300" r:id="rId7"/>
    <p:sldId id="303" r:id="rId8"/>
    <p:sldId id="306" r:id="rId9"/>
    <p:sldId id="301" r:id="rId10"/>
    <p:sldId id="298" r:id="rId11"/>
    <p:sldId id="299" r:id="rId12"/>
    <p:sldId id="302" r:id="rId1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26" autoAdjust="0"/>
  </p:normalViewPr>
  <p:slideViewPr>
    <p:cSldViewPr>
      <p:cViewPr varScale="1">
        <p:scale>
          <a:sx n="74" d="100"/>
          <a:sy n="74" d="100"/>
        </p:scale>
        <p:origin x="164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3DC7D51-DB49-4745-B391-6F8E4EDD0901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C2D2B2D-A404-4508-9D8A-FED37DD5F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09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5567D4E-81E5-40AC-9AC6-A5E046676EEB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4393D7-9F90-4CE6-8E72-AAACCA9C6C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48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393D7-9F90-4CE6-8E72-AAACCA9C6C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393D7-9F90-4CE6-8E72-AAACCA9C6C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393D7-9F90-4CE6-8E72-AAACCA9C6C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6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393D7-9F90-4CE6-8E72-AAACCA9C6C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39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6899-479A-4582-8019-F84983A9B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77F007-8E08-4240-81D5-C5CCA7205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9064C-A4C4-469B-AC06-797BBD76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3A18B-5484-4159-978E-FE24995D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EC522-4FC5-488B-ABE1-6E38AF1F4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DF41A-DBE1-4A13-A3E4-4E0FC7F5F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6D8714-D3D9-42B3-AD8D-397BEB987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0A889-872E-4EFE-8AE4-A192EB9FB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2106A-A7A9-4E7F-82FF-00994434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FA0AB-6477-4C56-B82F-60C692AA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1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9A855C-BCC6-4749-8154-F001EB1436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E84CE-4A75-4154-8050-AA23687C1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D0C7-CE10-4986-A2E9-22E85F89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32E73-F1AE-4F94-8DBD-286732D8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F5BC0-38DB-4E78-8CD1-BD9937C0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92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41326"/>
            <a:ext cx="8062912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122386"/>
            <a:ext cx="8062913" cy="3500071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4843982"/>
            <a:ext cx="8062912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BDB5D-5956-4717-B2E0-D781475071B8}" type="datetime4">
              <a:rPr lang="en-US"/>
              <a:pPr>
                <a:defRPr/>
              </a:pPr>
              <a:t>May 22,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785B0-FE98-4A5B-9A50-1292CD97E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01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41326"/>
            <a:ext cx="8062912" cy="659535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122386"/>
            <a:ext cx="8062913" cy="3500071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4843982"/>
            <a:ext cx="8062912" cy="1166382"/>
          </a:xfrm>
        </p:spPr>
        <p:txBody>
          <a:bodyPr/>
          <a:lstStyle>
            <a:lvl1pPr>
              <a:buClr>
                <a:srgbClr val="6CB255"/>
              </a:buClr>
              <a:defRPr>
                <a:solidFill>
                  <a:srgbClr val="000000"/>
                </a:solidFill>
              </a:defRPr>
            </a:lvl1pPr>
            <a:lvl2pPr marL="731520" indent="-4572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3pPr>
            <a:lvl4pPr marL="17145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4pPr>
            <a:lvl5pPr marL="2171700" indent="-342900">
              <a:buClr>
                <a:srgbClr val="6CB255"/>
              </a:buClr>
              <a:buFont typeface="+mj-lt"/>
              <a:buAutoNum type="alphaLcParenR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BDB5D-5956-4717-B2E0-D781475071B8}" type="datetime4">
              <a:rPr lang="en-US"/>
              <a:pPr>
                <a:defRPr/>
              </a:pPr>
              <a:t>May 22, 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785B0-FE98-4A5B-9A50-1292CD97E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1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EA47B-1308-4A18-AA37-C1FFC7FA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E65EB-B23F-4B0C-AB7E-251FA96B4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2CC42-AA6C-4792-B103-87A80624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A471D-F188-4466-8F4E-778ABF726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F55CE-1017-40CC-8E77-9E3862522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5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54F0D-6F49-4AD8-860D-7FE3AB491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BA180-2351-4220-B2E1-6C2434079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5D464-74A4-48CC-9227-8FACF72F3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19FD3-47A7-4984-AD76-AC39A9A7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56370-378B-4530-B4AE-5F1ECEB8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1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25378-7876-4C8C-B7AF-72F66BC7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65C9C-B902-4112-AAB6-E4D45E58CC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B1A042-7BC4-4EA7-A4D2-E39AA89F0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9E494-8307-4CB1-8888-CD5808CD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6935B4-FD18-4E4C-B3AA-B95C2201B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512BC-E5F7-4E3B-A9BF-66149DD8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8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9B0C1-24CF-42DA-BC40-14B2CA801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F1225-DFB7-4A4E-BB32-DBDB6BFD0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6D7B6-E733-4708-92F8-FA7DC9F22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6B7D9-7E50-4930-A1BC-8B808B171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4A6893-55BC-40AC-82A6-C0A4086749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86BAC9-0D6D-4DAE-961A-105023286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51CBA5-297F-45DC-A225-28F3280FA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E094A-9D9A-44BE-A9AC-08F40CF5C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03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52C0B-5D6F-4033-B9CB-42401234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252D99-9CCD-4771-9645-48631BFCB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77237-5F59-497B-A020-EC14A3482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6763AB-C07E-409B-890B-823020D0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0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0BDD4-7E39-4FBC-8001-F8C8330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2D3EF1-03C7-4264-B6A7-3A9A4D43E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9F44D-A157-4822-96C3-01959DBED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7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4B076-9854-4E49-B327-830F7B142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A3C11-898B-4814-96CC-3306736D5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89B2D-71C6-422B-83F0-636C30B83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70C67-5AB5-4E47-A525-F2E95EEB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A1098-C172-4311-933B-96308E214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02BB3-073B-4482-9774-509F5DB4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27CCB-200B-4D26-AD7E-52E93F45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B6CAC1-6A85-469A-9A24-CB7CBB06E0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D515E-148B-4E32-8BB8-93D0BE26C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5FBA8F-9F93-45A0-B53C-49DFB6609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DB8CC-ED61-49DE-ADBE-72592F99E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921F50-35F3-415F-A566-7657C60C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1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E193CE-0949-45E6-AF6A-3E6ABB63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B1674-DB30-43B2-9962-D19A71C28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1ADAA-67A6-4025-9FED-60E264B3F0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BBD6D-D0FC-4060-8252-354C4B0FCC2C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CB5E-E83E-45D7-AEED-C6F0CF358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0275D-7F81-4099-8814-3B3BB897B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D1FA5-3818-4F32-A8EF-7D4B29C9D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74" r:id="rId12"/>
    <p:sldLayoutId id="2147483678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straliansolarquotes.com.au/infographics/how-do-solar-panels-work/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rkansasgopwing.blogspot.com/2017/06/the-usa-produces-less-enriched-uranium.html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Nuclear_propulsion" TargetMode="External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pxhere.com/en/photo/631700" TargetMode="External"/><Relationship Id="rId7" Type="http://schemas.openxmlformats.org/officeDocument/2006/relationships/hyperlink" Target="https://en.wikipedia.org/wiki/Coconut_timber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hyperlink" Target="https://commons.wikimedia.org/wiki/File:Gasoline_for_Sale_in_Phuket_(5730235828).jpg" TargetMode="External"/><Relationship Id="rId4" Type="http://schemas.openxmlformats.org/officeDocument/2006/relationships/image" Target="../media/image6.jpg"/><Relationship Id="rId9" Type="http://schemas.openxmlformats.org/officeDocument/2006/relationships/hyperlink" Target="http://brewminate.com/an-alternative-to-propping-up-coal-power-plants-retrain-workers-for-solar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newearthpulse.wordpress.com/tag/shunryu-suzuki/" TargetMode="External"/><Relationship Id="rId3" Type="http://schemas.openxmlformats.org/officeDocument/2006/relationships/image" Target="../media/image9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atmedaily.com/2010/05/natural-history-of-the-kitchen-stoves/" TargetMode="External"/><Relationship Id="rId5" Type="http://schemas.openxmlformats.org/officeDocument/2006/relationships/image" Target="../media/image10.jpg"/><Relationship Id="rId10" Type="http://schemas.openxmlformats.org/officeDocument/2006/relationships/hyperlink" Target="https://www.shroomery.org/forums/showflat.php/Number/15284723" TargetMode="External"/><Relationship Id="rId4" Type="http://schemas.openxmlformats.org/officeDocument/2006/relationships/hyperlink" Target="https://en.wikipedia.org/wiki/Pizza" TargetMode="External"/><Relationship Id="rId9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theconversation.com/adani-should-bow-out-gracefully-from-its-carmichael-coal-mine-64608" TargetMode="External"/><Relationship Id="rId3" Type="http://schemas.openxmlformats.org/officeDocument/2006/relationships/image" Target="../media/image13.jp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ossil_fuel_power_station" TargetMode="External"/><Relationship Id="rId5" Type="http://schemas.openxmlformats.org/officeDocument/2006/relationships/image" Target="../media/image14.jpg"/><Relationship Id="rId4" Type="http://schemas.openxmlformats.org/officeDocument/2006/relationships/hyperlink" Target="https://en.wikipedia.org/wiki/Surface_minin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echnology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voyage.org/wiki/Steam_power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s://en.wikipedia.org/wiki/Steam_pumpe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underboltkids.co.za/Grade5/03-energy-and-change/chapter1.html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hyperlink" Target="https://en.wikipedia.org/wiki/Kerr_Dam" TargetMode="External"/><Relationship Id="rId7" Type="http://schemas.openxmlformats.org/officeDocument/2006/relationships/hyperlink" Target="http://blogs.edf.org/innovation/2012/07/30/walmart-driving-solar-in-california/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hyperlink" Target="https://independentaustralia.net/life/life-display/david-suzuki-says-wind-turbines-not-the-problem,5252" TargetMode="External"/><Relationship Id="rId4" Type="http://schemas.openxmlformats.org/officeDocument/2006/relationships/image" Target="../media/image21.jpeg"/><Relationship Id="rId9" Type="http://schemas.openxmlformats.org/officeDocument/2006/relationships/hyperlink" Target="https://en.wikipedia.org/wiki/Vogtle_Electric_Generating_Plan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versity.org/wiki/Power_Generation/Hydro_Pow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B577FF9-3543-4875-815D-3D87BD8A2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2989" y="959536"/>
            <a:ext cx="3915889" cy="3072015"/>
          </a:xfrm>
        </p:spPr>
        <p:txBody>
          <a:bodyPr anchor="b">
            <a:norm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Energy in </a:t>
            </a:r>
            <a:br>
              <a:rPr lang="en-US" b="1" dirty="0">
                <a:latin typeface="Arial" pitchFamily="34" charset="0"/>
                <a:cs typeface="Arial" pitchFamily="34" charset="0"/>
              </a:rPr>
            </a:br>
            <a:r>
              <a:rPr lang="en-US" b="1" dirty="0">
                <a:latin typeface="Arial" pitchFamily="34" charset="0"/>
                <a:cs typeface="Arial" pitchFamily="34" charset="0"/>
              </a:rPr>
              <a:t>Our Lives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5569EEC-E12F-4856-B407-02B2813A4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53044" y="0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860788-3A6A-45A3-B3F1-06F159665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25502" y="1"/>
            <a:ext cx="866356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Graphic 5" descr="Atom">
            <a:extLst>
              <a:ext uri="{FF2B5EF4-FFF2-40B4-BE49-F238E27FC236}">
                <a16:creationId xmlns:a16="http://schemas.microsoft.com/office/drawing/2014/main" id="{58965D08-D1E3-4DC2-9317-571E1F1D06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8432" y="1385212"/>
            <a:ext cx="3704628" cy="3704628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F1E3393-B852-4883-B778-ED3525112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4194" y="2916245"/>
            <a:ext cx="119806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9853D09-4205-4CC7-83EB-288E886AC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1330" y="5717906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D040B79-3E73-4A31-840D-D6B9C9FDF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5633" y="6258756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56C6AE5-3F8B-42AC-9EA4-1B686A11E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2865" y="5835650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073BDA-7A4D-4758-956A-C692CF41B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9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Solar Power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AC6EA6C-0D50-4FDC-B261-4344D7333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/>
        </p:blipFill>
        <p:spPr>
          <a:xfrm>
            <a:off x="1661934" y="1675227"/>
            <a:ext cx="5820131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308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34348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CCDE9E-72F0-4CE0-B974-1C53B2232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554" y="46657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7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Wind Power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144863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79DFE0ED-5E89-420E-A703-331B123D12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0906" y="2509911"/>
            <a:ext cx="5520863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39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97661" y="280374"/>
            <a:ext cx="8579095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99AC2-9CDB-432C-B77D-C85A9933A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763" y="433545"/>
            <a:ext cx="8354890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700" b="1">
                <a:solidFill>
                  <a:srgbClr val="FFFFFF"/>
                </a:solidFill>
              </a:rPr>
              <a:t>Nuclear Power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72558" y="1522292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body of water with smoke coming out of it&#10;&#10;Description automatically generated">
            <a:extLst>
              <a:ext uri="{FF2B5EF4-FFF2-40B4-BE49-F238E27FC236}">
                <a16:creationId xmlns:a16="http://schemas.microsoft.com/office/drawing/2014/main" id="{811E1C44-3010-4752-AAED-1272AACCE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8675" y="3065067"/>
            <a:ext cx="4091938" cy="2721138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8720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926BC9E4-25A0-4149-9090-0B00C5055B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833804" y="3368280"/>
            <a:ext cx="4091938" cy="211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0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9E75CE-79D7-4794-B781-2C0D52591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48721"/>
            <a:ext cx="3530753" cy="1225650"/>
          </a:xfrm>
        </p:spPr>
        <p:txBody>
          <a:bodyPr anchor="b"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Energy in Our Live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3904" y="1749756"/>
            <a:ext cx="35387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40F29-3F00-4E20-AF6C-05CEF0800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326" y="1909192"/>
            <a:ext cx="3439885" cy="36477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We use lots of different types of energy in our lives every day without even realizing it.  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Today we are going to look at two types of energy sources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Nonrenewable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Renewable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5520" y="5707672"/>
            <a:ext cx="353549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Electric Car">
            <a:extLst>
              <a:ext uri="{FF2B5EF4-FFF2-40B4-BE49-F238E27FC236}">
                <a16:creationId xmlns:a16="http://schemas.microsoft.com/office/drawing/2014/main" id="{0734765D-3ECD-4D57-B190-17CB5BFF5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24400" y="1608091"/>
            <a:ext cx="4249911" cy="424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15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steam train on a track with smoke coming out of it&#10;&#10;Description automatically generated">
            <a:extLst>
              <a:ext uri="{FF2B5EF4-FFF2-40B4-BE49-F238E27FC236}">
                <a16:creationId xmlns:a16="http://schemas.microsoft.com/office/drawing/2014/main" id="{D091C1F9-0FFB-4559-9852-0367860393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9502" r="4" b="375"/>
          <a:stretch/>
        </p:blipFill>
        <p:spPr>
          <a:xfrm>
            <a:off x="20" y="10"/>
            <a:ext cx="4571980" cy="3428990"/>
          </a:xfrm>
          <a:prstGeom prst="rect">
            <a:avLst/>
          </a:prstGeom>
        </p:spPr>
      </p:pic>
      <p:pic>
        <p:nvPicPr>
          <p:cNvPr id="26" name="Picture 25" descr="A picture containing sitting, table, store, food&#10;&#10;Description automatically generated">
            <a:extLst>
              <a:ext uri="{FF2B5EF4-FFF2-40B4-BE49-F238E27FC236}">
                <a16:creationId xmlns:a16="http://schemas.microsoft.com/office/drawing/2014/main" id="{0EE26D2C-49D0-442C-B969-731EEA5280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3223" r="8110"/>
          <a:stretch/>
        </p:blipFill>
        <p:spPr>
          <a:xfrm>
            <a:off x="4572000" y="10"/>
            <a:ext cx="4572000" cy="3428990"/>
          </a:xfrm>
          <a:prstGeom prst="rect">
            <a:avLst/>
          </a:prstGeom>
        </p:spPr>
      </p:pic>
      <p:pic>
        <p:nvPicPr>
          <p:cNvPr id="9" name="Picture 8" descr="A close up of a rock wall&#10;&#10;Description automatically generated">
            <a:extLst>
              <a:ext uri="{FF2B5EF4-FFF2-40B4-BE49-F238E27FC236}">
                <a16:creationId xmlns:a16="http://schemas.microsoft.com/office/drawing/2014/main" id="{34ED2595-CF0B-4616-B61F-05BB0A81DE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667" r="2" b="3"/>
          <a:stretch/>
        </p:blipFill>
        <p:spPr>
          <a:xfrm>
            <a:off x="20" y="3429000"/>
            <a:ext cx="4571980" cy="3429000"/>
          </a:xfrm>
          <a:prstGeom prst="rect">
            <a:avLst/>
          </a:prstGeom>
        </p:spPr>
      </p:pic>
      <p:pic>
        <p:nvPicPr>
          <p:cNvPr id="23" name="Picture 22" descr="A picture containing building, outdoor, truck, snow&#10;&#10;Description automatically generated">
            <a:extLst>
              <a:ext uri="{FF2B5EF4-FFF2-40B4-BE49-F238E27FC236}">
                <a16:creationId xmlns:a16="http://schemas.microsoft.com/office/drawing/2014/main" id="{246A03ED-41C8-4E23-8F74-769B7C1F291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l="17366" r="7634"/>
          <a:stretch/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885915" y="2164437"/>
            <a:ext cx="3372170" cy="25291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447277" y="1835459"/>
            <a:ext cx="4249446" cy="3187083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0BE92B4-6CFD-42B8-B524-C0673078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143" y="2761554"/>
            <a:ext cx="2713713" cy="134572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200" b="1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Nonrenewable Energy Sources</a:t>
            </a:r>
          </a:p>
        </p:txBody>
      </p:sp>
    </p:spTree>
    <p:extLst>
      <p:ext uri="{BB962C8B-B14F-4D97-AF65-F5344CB8AC3E}">
        <p14:creationId xmlns:p14="http://schemas.microsoft.com/office/powerpoint/2010/main" val="193187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FC0DEEBF-DB94-4E7E-A9D3-84FA863C3B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68A679-6501-434A-90E0-9A19B0A4C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365" y="3812954"/>
            <a:ext cx="4848966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Wood</a:t>
            </a:r>
          </a:p>
        </p:txBody>
      </p:sp>
      <p:pic>
        <p:nvPicPr>
          <p:cNvPr id="15" name="Picture 14" descr="A person cooking on a stove top oven next to a fireplace&#10;&#10;Description automatically generated">
            <a:extLst>
              <a:ext uri="{FF2B5EF4-FFF2-40B4-BE49-F238E27FC236}">
                <a16:creationId xmlns:a16="http://schemas.microsoft.com/office/drawing/2014/main" id="{3FCFD6B2-903B-4389-91A9-A1A6E5276D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805" r="3594" b="-2"/>
          <a:stretch/>
        </p:blipFill>
        <p:spPr>
          <a:xfrm>
            <a:off x="238226" y="321733"/>
            <a:ext cx="3120339" cy="2222497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indoor, old, sitting, stove&#10;&#10;Description automatically generated">
            <a:extLst>
              <a:ext uri="{FF2B5EF4-FFF2-40B4-BE49-F238E27FC236}">
                <a16:creationId xmlns:a16="http://schemas.microsoft.com/office/drawing/2014/main" id="{9A2FD508-2026-4B9E-AE48-093F57EAB4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t="9387" r="2" b="2"/>
          <a:stretch/>
        </p:blipFill>
        <p:spPr>
          <a:xfrm>
            <a:off x="238226" y="2705099"/>
            <a:ext cx="3120339" cy="3831167"/>
          </a:xfrm>
          <a:prstGeom prst="rect">
            <a:avLst/>
          </a:prstGeom>
        </p:spPr>
      </p:pic>
      <p:pic>
        <p:nvPicPr>
          <p:cNvPr id="5" name="Content Placeholder 4" descr="A close up of a fire&#10;&#10;Description automatically generated">
            <a:extLst>
              <a:ext uri="{FF2B5EF4-FFF2-40B4-BE49-F238E27FC236}">
                <a16:creationId xmlns:a16="http://schemas.microsoft.com/office/drawing/2014/main" id="{A5EC42D9-A01A-4089-8443-37CC7B191D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30631" r="30448" b="2"/>
          <a:stretch/>
        </p:blipFill>
        <p:spPr>
          <a:xfrm>
            <a:off x="3479006" y="299364"/>
            <a:ext cx="2081485" cy="3008188"/>
          </a:xfrm>
          <a:prstGeom prst="rect">
            <a:avLst/>
          </a:prstGeom>
        </p:spPr>
      </p:pic>
      <p:pic>
        <p:nvPicPr>
          <p:cNvPr id="8" name="Picture 7" descr="A person that is standing in the dirt&#10;&#10;Description automatically generated">
            <a:extLst>
              <a:ext uri="{FF2B5EF4-FFF2-40B4-BE49-F238E27FC236}">
                <a16:creationId xmlns:a16="http://schemas.microsoft.com/office/drawing/2014/main" id="{1B9C3CF0-00F5-47A5-B311-41767690B00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7509" r="11921" b="-3"/>
          <a:stretch/>
        </p:blipFill>
        <p:spPr>
          <a:xfrm>
            <a:off x="5681103" y="299363"/>
            <a:ext cx="3231516" cy="300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18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F76C7683-0ADF-4E8F-B179-858DACA33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DB460D-DC37-4056-B8C8-A8D83EFD6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365" y="3812954"/>
            <a:ext cx="4848966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Coal</a:t>
            </a:r>
          </a:p>
        </p:txBody>
      </p:sp>
      <p:pic>
        <p:nvPicPr>
          <p:cNvPr id="8" name="Picture 7" descr="A picture containing outdoor, snow, yellow, man&#10;&#10;Description automatically generated">
            <a:extLst>
              <a:ext uri="{FF2B5EF4-FFF2-40B4-BE49-F238E27FC236}">
                <a16:creationId xmlns:a16="http://schemas.microsoft.com/office/drawing/2014/main" id="{DA22F897-C49F-46AB-8F29-65548B30A9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243" r="2634" b="-4"/>
          <a:stretch/>
        </p:blipFill>
        <p:spPr>
          <a:xfrm>
            <a:off x="238226" y="321733"/>
            <a:ext cx="3120339" cy="2212975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C103F2A-EFED-4C13-AA7D-78D955ABC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factory with smoke coming out of it&#10;&#10;Description automatically generated">
            <a:extLst>
              <a:ext uri="{FF2B5EF4-FFF2-40B4-BE49-F238E27FC236}">
                <a16:creationId xmlns:a16="http://schemas.microsoft.com/office/drawing/2014/main" id="{2FA995EB-EC23-4009-A616-366C5C08C23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16508" r="21747" b="1"/>
          <a:stretch/>
        </p:blipFill>
        <p:spPr>
          <a:xfrm>
            <a:off x="238226" y="2695575"/>
            <a:ext cx="3120339" cy="3840692"/>
          </a:xfrm>
          <a:prstGeom prst="rect">
            <a:avLst/>
          </a:prstGeom>
        </p:spPr>
      </p:pic>
      <p:pic>
        <p:nvPicPr>
          <p:cNvPr id="3" name="Content Placeholder 2" descr="A close up of a rock&#10;&#10;Description automatically generated">
            <a:extLst>
              <a:ext uri="{FF2B5EF4-FFF2-40B4-BE49-F238E27FC236}">
                <a16:creationId xmlns:a16="http://schemas.microsoft.com/office/drawing/2014/main" id="{8F630F96-6802-43E2-8144-B7598497A9A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10268" r="369" b="-3"/>
          <a:stretch/>
        </p:blipFill>
        <p:spPr>
          <a:xfrm>
            <a:off x="3490722" y="321733"/>
            <a:ext cx="5417534" cy="29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3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7E3AC-34CE-4150-80BD-9D3A6355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3" y="475663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700" b="1">
                <a:solidFill>
                  <a:srgbClr val="FFFFFF"/>
                </a:solidFill>
              </a:rPr>
              <a:t>Steam Power</a:t>
            </a:r>
          </a:p>
        </p:txBody>
      </p:sp>
      <p:pic>
        <p:nvPicPr>
          <p:cNvPr id="11" name="Picture 10" descr="A close up of a horse drawn carriage&#10;&#10;Description automatically generated">
            <a:extLst>
              <a:ext uri="{FF2B5EF4-FFF2-40B4-BE49-F238E27FC236}">
                <a16:creationId xmlns:a16="http://schemas.microsoft.com/office/drawing/2014/main" id="{B15F4EAD-0A79-454B-8E9C-54E9B1B758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0030" y="1343097"/>
            <a:ext cx="2569206" cy="1926904"/>
          </a:xfrm>
          <a:prstGeom prst="rect">
            <a:avLst/>
          </a:prstGeom>
        </p:spPr>
      </p:pic>
      <p:pic>
        <p:nvPicPr>
          <p:cNvPr id="17" name="Picture 16" descr="A steam engine train traveling down train tracks&#10;&#10;Description automatically generated">
            <a:extLst>
              <a:ext uri="{FF2B5EF4-FFF2-40B4-BE49-F238E27FC236}">
                <a16:creationId xmlns:a16="http://schemas.microsoft.com/office/drawing/2014/main" id="{F60A4C98-BD43-4D02-8A62-2A2F4B8D56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289296" y="1447146"/>
            <a:ext cx="2574993" cy="1718807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505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close up of an engine&#10;&#10;Description automatically generated">
            <a:extLst>
              <a:ext uri="{FF2B5EF4-FFF2-40B4-BE49-F238E27FC236}">
                <a16:creationId xmlns:a16="http://schemas.microsoft.com/office/drawing/2014/main" id="{54AA31CA-86C7-42ED-8C5B-F1300A36E8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2571" r="3271"/>
          <a:stretch/>
        </p:blipFill>
        <p:spPr>
          <a:xfrm>
            <a:off x="6382584" y="330045"/>
            <a:ext cx="2477354" cy="3997637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847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9141618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9144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C21753-B20C-4DB0-A26E-3A9337713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554" y="489439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7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Fossil Fuels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43300" y="1479733"/>
            <a:ext cx="20574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9141618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067CA24-3814-4E9E-8865-86A52C451A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37" r="1437"/>
          <a:stretch>
            <a:fillRect/>
          </a:stretch>
        </p:blipFill>
        <p:spPr>
          <a:xfrm>
            <a:off x="240030" y="2550932"/>
            <a:ext cx="8622615" cy="375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99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large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65C32606-160F-423F-9448-47F5901F05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1000" r="3" b="3"/>
          <a:stretch/>
        </p:blipFill>
        <p:spPr>
          <a:xfrm>
            <a:off x="20" y="10"/>
            <a:ext cx="4571980" cy="3428990"/>
          </a:xfrm>
          <a:prstGeom prst="rect">
            <a:avLst/>
          </a:prstGeom>
        </p:spPr>
      </p:pic>
      <p:pic>
        <p:nvPicPr>
          <p:cNvPr id="8" name="Picture 7" descr="A windmill on a cloudy day&#10;&#10;Description automatically generated">
            <a:extLst>
              <a:ext uri="{FF2B5EF4-FFF2-40B4-BE49-F238E27FC236}">
                <a16:creationId xmlns:a16="http://schemas.microsoft.com/office/drawing/2014/main" id="{A4B6605F-FA24-4131-9ED4-9455141993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6250"/>
          <a:stretch/>
        </p:blipFill>
        <p:spPr>
          <a:xfrm>
            <a:off x="4572000" y="10"/>
            <a:ext cx="4572000" cy="3428990"/>
          </a:xfrm>
          <a:prstGeom prst="rect">
            <a:avLst/>
          </a:prstGeom>
        </p:spPr>
      </p:pic>
      <p:pic>
        <p:nvPicPr>
          <p:cNvPr id="3" name="Picture 2" descr="A picture containing cell, object, blue, sitting&#10;&#10;Description automatically generated">
            <a:extLst>
              <a:ext uri="{FF2B5EF4-FFF2-40B4-BE49-F238E27FC236}">
                <a16:creationId xmlns:a16="http://schemas.microsoft.com/office/drawing/2014/main" id="{B5D28FE1-941F-4416-BFDF-6B68C759C4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r="20998" b="-2"/>
          <a:stretch/>
        </p:blipFill>
        <p:spPr>
          <a:xfrm>
            <a:off x="20" y="3429000"/>
            <a:ext cx="4571980" cy="3429000"/>
          </a:xfrm>
          <a:prstGeom prst="rect">
            <a:avLst/>
          </a:prstGeom>
        </p:spPr>
      </p:pic>
      <p:pic>
        <p:nvPicPr>
          <p:cNvPr id="14" name="Picture 13" descr="A lit up city at night&#10;&#10;Description automatically generated">
            <a:extLst>
              <a:ext uri="{FF2B5EF4-FFF2-40B4-BE49-F238E27FC236}">
                <a16:creationId xmlns:a16="http://schemas.microsoft.com/office/drawing/2014/main" id="{2EF65096-0A0B-4659-82F3-A225CF47401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l="6856" r="4478"/>
          <a:stretch/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885915" y="2164437"/>
            <a:ext cx="3372170" cy="25291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ame 20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447277" y="1835459"/>
            <a:ext cx="4249446" cy="3187083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0BE92B4-6CFD-42B8-B524-C0673078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143" y="2761554"/>
            <a:ext cx="2713713" cy="134572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200" b="1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Renewable Energy Sources</a:t>
            </a:r>
          </a:p>
        </p:txBody>
      </p:sp>
    </p:spTree>
    <p:extLst>
      <p:ext uri="{BB962C8B-B14F-4D97-AF65-F5344CB8AC3E}">
        <p14:creationId xmlns:p14="http://schemas.microsoft.com/office/powerpoint/2010/main" val="1763210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72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7E3AC-34CE-4150-80BD-9D3A6355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3" y="475663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700" b="1">
                <a:solidFill>
                  <a:srgbClr val="FFFFFF"/>
                </a:solidFill>
              </a:rPr>
              <a:t>Hydroelectric Power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957637D4-0B5B-453B-A54E-C9EAAAA2B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26" y="307731"/>
            <a:ext cx="3477944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D169425-A9E2-4646-B0AD-DE7E15D1D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/>
        </p:blipFill>
        <p:spPr>
          <a:xfrm>
            <a:off x="4812032" y="920406"/>
            <a:ext cx="4091938" cy="2772287"/>
          </a:xfrm>
          <a:prstGeom prst="rect">
            <a:avLst/>
          </a:prstGeom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09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On-screen Show (4:3)</PresentationFormat>
  <Paragraphs>21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Energy in  Our Lives</vt:lpstr>
      <vt:lpstr>Energy in Our Live</vt:lpstr>
      <vt:lpstr>Nonrenewable Energy Sources</vt:lpstr>
      <vt:lpstr>Wood</vt:lpstr>
      <vt:lpstr>Coal</vt:lpstr>
      <vt:lpstr>Steam Power</vt:lpstr>
      <vt:lpstr>Fossil Fuels</vt:lpstr>
      <vt:lpstr>Renewable Energy Sources</vt:lpstr>
      <vt:lpstr>Hydroelectric Power</vt:lpstr>
      <vt:lpstr>Solar Power</vt:lpstr>
      <vt:lpstr>Wind Power</vt:lpstr>
      <vt:lpstr>Nuclear Power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in  Our Lives</dc:title>
  <dc:creator>jan drake</dc:creator>
  <cp:lastModifiedBy>jan drake</cp:lastModifiedBy>
  <cp:revision>1</cp:revision>
  <dcterms:created xsi:type="dcterms:W3CDTF">2020-05-22T16:36:37Z</dcterms:created>
  <dcterms:modified xsi:type="dcterms:W3CDTF">2020-05-22T16:37:56Z</dcterms:modified>
</cp:coreProperties>
</file>