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1"/>
  </p:notesMasterIdLst>
  <p:handoutMasterIdLst>
    <p:handoutMasterId r:id="rId42"/>
  </p:handoutMasterIdLst>
  <p:sldIdLst>
    <p:sldId id="256" r:id="rId2"/>
    <p:sldId id="257" r:id="rId3"/>
    <p:sldId id="269" r:id="rId4"/>
    <p:sldId id="258" r:id="rId5"/>
    <p:sldId id="259" r:id="rId6"/>
    <p:sldId id="260" r:id="rId7"/>
    <p:sldId id="261" r:id="rId8"/>
    <p:sldId id="265" r:id="rId9"/>
    <p:sldId id="262" r:id="rId10"/>
    <p:sldId id="266" r:id="rId11"/>
    <p:sldId id="267" r:id="rId12"/>
    <p:sldId id="263" r:id="rId13"/>
    <p:sldId id="268" r:id="rId14"/>
    <p:sldId id="273" r:id="rId15"/>
    <p:sldId id="303" r:id="rId16"/>
    <p:sldId id="305" r:id="rId17"/>
    <p:sldId id="306" r:id="rId18"/>
    <p:sldId id="274" r:id="rId19"/>
    <p:sldId id="275" r:id="rId20"/>
    <p:sldId id="276" r:id="rId21"/>
    <p:sldId id="281" r:id="rId22"/>
    <p:sldId id="282" r:id="rId23"/>
    <p:sldId id="277" r:id="rId24"/>
    <p:sldId id="307" r:id="rId25"/>
    <p:sldId id="308" r:id="rId26"/>
    <p:sldId id="284" r:id="rId27"/>
    <p:sldId id="285" r:id="rId28"/>
    <p:sldId id="286" r:id="rId29"/>
    <p:sldId id="287" r:id="rId30"/>
    <p:sldId id="289" r:id="rId31"/>
    <p:sldId id="290" r:id="rId32"/>
    <p:sldId id="291" r:id="rId33"/>
    <p:sldId id="293" r:id="rId34"/>
    <p:sldId id="296" r:id="rId35"/>
    <p:sldId id="298" r:id="rId36"/>
    <p:sldId id="299" r:id="rId37"/>
    <p:sldId id="300" r:id="rId38"/>
    <p:sldId id="301" r:id="rId39"/>
    <p:sldId id="302"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111" autoAdjust="0"/>
  </p:normalViewPr>
  <p:slideViewPr>
    <p:cSldViewPr>
      <p:cViewPr varScale="1">
        <p:scale>
          <a:sx n="68" d="100"/>
          <a:sy n="68" d="100"/>
        </p:scale>
        <p:origin x="1810"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DC7D51-DB49-4745-B391-6F8E4EDD0901}" type="datetimeFigureOut">
              <a:rPr lang="en-US" smtClean="0"/>
              <a:t>5/21/2020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C2D2B2D-A404-4508-9D8A-FED37DD5FEAB}" type="slidenum">
              <a:rPr lang="en-US" smtClean="0"/>
              <a:t>‹#›</a:t>
            </a:fld>
            <a:endParaRPr lang="en-US"/>
          </a:p>
        </p:txBody>
      </p:sp>
    </p:spTree>
    <p:extLst>
      <p:ext uri="{BB962C8B-B14F-4D97-AF65-F5344CB8AC3E}">
        <p14:creationId xmlns:p14="http://schemas.microsoft.com/office/powerpoint/2010/main" val="14244090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C70CFA-C968-4577-821E-5F230B72995B}" type="datetimeFigureOut">
              <a:rPr lang="en-US" smtClean="0"/>
              <a:t>5/21/2020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AACACF-72A1-4A72-92DC-A719C0A5F32C}" type="slidenum">
              <a:rPr lang="en-US" smtClean="0"/>
              <a:t>‹#›</a:t>
            </a:fld>
            <a:endParaRPr lang="en-US"/>
          </a:p>
        </p:txBody>
      </p:sp>
    </p:spTree>
    <p:extLst>
      <p:ext uri="{BB962C8B-B14F-4D97-AF65-F5344CB8AC3E}">
        <p14:creationId xmlns:p14="http://schemas.microsoft.com/office/powerpoint/2010/main" val="2927449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a:t>
            </a:fld>
            <a:endParaRPr lang="en-US"/>
          </a:p>
        </p:txBody>
      </p:sp>
    </p:spTree>
    <p:extLst>
      <p:ext uri="{BB962C8B-B14F-4D97-AF65-F5344CB8AC3E}">
        <p14:creationId xmlns:p14="http://schemas.microsoft.com/office/powerpoint/2010/main" val="1346404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C00000"/>
                </a:solidFill>
              </a:rPr>
              <a:t>According to this model, nothing should not exist!</a:t>
            </a:r>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10</a:t>
            </a:fld>
            <a:endParaRPr lang="en-US"/>
          </a:p>
        </p:txBody>
      </p:sp>
    </p:spTree>
    <p:extLst>
      <p:ext uri="{BB962C8B-B14F-4D97-AF65-F5344CB8AC3E}">
        <p14:creationId xmlns:p14="http://schemas.microsoft.com/office/powerpoint/2010/main" val="4247426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11</a:t>
            </a:fld>
            <a:endParaRPr lang="en-US"/>
          </a:p>
        </p:txBody>
      </p:sp>
    </p:spTree>
    <p:extLst>
      <p:ext uri="{BB962C8B-B14F-4D97-AF65-F5344CB8AC3E}">
        <p14:creationId xmlns:p14="http://schemas.microsoft.com/office/powerpoint/2010/main" val="38546847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12</a:t>
            </a:fld>
            <a:endParaRPr lang="en-US"/>
          </a:p>
        </p:txBody>
      </p:sp>
    </p:spTree>
    <p:extLst>
      <p:ext uri="{BB962C8B-B14F-4D97-AF65-F5344CB8AC3E}">
        <p14:creationId xmlns:p14="http://schemas.microsoft.com/office/powerpoint/2010/main" val="24582925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13</a:t>
            </a:fld>
            <a:endParaRPr lang="en-US"/>
          </a:p>
        </p:txBody>
      </p:sp>
    </p:spTree>
    <p:extLst>
      <p:ext uri="{BB962C8B-B14F-4D97-AF65-F5344CB8AC3E}">
        <p14:creationId xmlns:p14="http://schemas.microsoft.com/office/powerpoint/2010/main" val="40664294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(a) An energy-level diagram for the hydrogen atom. Some of the transitions for (b) the Lyman series. For each, the longest four wavelengths and the series-limit wavelength are plotted on a wavelength axis. Any wavelength shorter than the series-limit wavelength is allowed.</a:t>
            </a:r>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14</a:t>
            </a:fld>
            <a:endParaRPr lang="en-US"/>
          </a:p>
        </p:txBody>
      </p:sp>
    </p:spTree>
    <p:extLst>
      <p:ext uri="{BB962C8B-B14F-4D97-AF65-F5344CB8AC3E}">
        <p14:creationId xmlns:p14="http://schemas.microsoft.com/office/powerpoint/2010/main" val="3090756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15</a:t>
            </a:fld>
            <a:endParaRPr lang="en-US"/>
          </a:p>
        </p:txBody>
      </p:sp>
    </p:spTree>
    <p:extLst>
      <p:ext uri="{BB962C8B-B14F-4D97-AF65-F5344CB8AC3E}">
        <p14:creationId xmlns:p14="http://schemas.microsoft.com/office/powerpoint/2010/main" val="23656025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16</a:t>
            </a:fld>
            <a:endParaRPr lang="en-US"/>
          </a:p>
        </p:txBody>
      </p:sp>
    </p:spTree>
    <p:extLst>
      <p:ext uri="{BB962C8B-B14F-4D97-AF65-F5344CB8AC3E}">
        <p14:creationId xmlns:p14="http://schemas.microsoft.com/office/powerpoint/2010/main" val="6219041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17</a:t>
            </a:fld>
            <a:endParaRPr lang="en-US"/>
          </a:p>
        </p:txBody>
      </p:sp>
    </p:spTree>
    <p:extLst>
      <p:ext uri="{BB962C8B-B14F-4D97-AF65-F5344CB8AC3E}">
        <p14:creationId xmlns:p14="http://schemas.microsoft.com/office/powerpoint/2010/main" val="1794609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Some of the transitions for (c) the Balmer series, and (d) the Paschen series. For each, the longest four wavelengths and the series-limit wavelength are plotted on a wavelength axis. Any wavelength shorter than the series-limit wavelength is allowed.</a:t>
            </a:r>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18</a:t>
            </a:fld>
            <a:endParaRPr lang="en-US"/>
          </a:p>
        </p:txBody>
      </p:sp>
    </p:spTree>
    <p:extLst>
      <p:ext uri="{BB962C8B-B14F-4D97-AF65-F5344CB8AC3E}">
        <p14:creationId xmlns:p14="http://schemas.microsoft.com/office/powerpoint/2010/main" val="1773550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19</a:t>
            </a:fld>
            <a:endParaRPr lang="en-US"/>
          </a:p>
        </p:txBody>
      </p:sp>
    </p:spTree>
    <p:extLst>
      <p:ext uri="{BB962C8B-B14F-4D97-AF65-F5344CB8AC3E}">
        <p14:creationId xmlns:p14="http://schemas.microsoft.com/office/powerpoint/2010/main" val="376647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5588" indent="-255588">
              <a:buClr>
                <a:schemeClr val="tx1"/>
              </a:buClr>
            </a:pPr>
            <a:r>
              <a:rPr lang="en-US" sz="1200" dirty="0"/>
              <a:t>Democritus of </a:t>
            </a:r>
            <a:r>
              <a:rPr lang="en-US" sz="1200" dirty="0" err="1"/>
              <a:t>Abdère</a:t>
            </a:r>
            <a:r>
              <a:rPr lang="en-US" sz="1200" dirty="0"/>
              <a:t>, Thrace  (460 BC – 370 BC)</a:t>
            </a:r>
          </a:p>
          <a:p>
            <a:pPr marL="255588" indent="-255588">
              <a:buClr>
                <a:schemeClr val="tx1"/>
              </a:buClr>
            </a:pPr>
            <a:r>
              <a:rPr lang="en-US" sz="1200" dirty="0"/>
              <a:t>Proposed an experiment: break in half a piece of wood, then break it in half again, and again;</a:t>
            </a:r>
            <a:r>
              <a:rPr lang="en-US" sz="1200" baseline="0" dirty="0"/>
              <a:t> </a:t>
            </a:r>
            <a:r>
              <a:rPr lang="en-US" sz="1200" dirty="0"/>
              <a:t>Indivisible – ‘</a:t>
            </a:r>
            <a:r>
              <a:rPr lang="en-US" sz="1200" dirty="0" err="1"/>
              <a:t>atomos</a:t>
            </a:r>
            <a:r>
              <a:rPr lang="en-US" sz="1200" dirty="0"/>
              <a:t>’ (atom)</a:t>
            </a:r>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2</a:t>
            </a:fld>
            <a:endParaRPr lang="en-US"/>
          </a:p>
        </p:txBody>
      </p:sp>
    </p:spTree>
    <p:extLst>
      <p:ext uri="{BB962C8B-B14F-4D97-AF65-F5344CB8AC3E}">
        <p14:creationId xmlns:p14="http://schemas.microsoft.com/office/powerpoint/2010/main" val="32712390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20</a:t>
            </a:fld>
            <a:endParaRPr lang="en-US"/>
          </a:p>
        </p:txBody>
      </p:sp>
    </p:spTree>
    <p:extLst>
      <p:ext uri="{BB962C8B-B14F-4D97-AF65-F5344CB8AC3E}">
        <p14:creationId xmlns:p14="http://schemas.microsoft.com/office/powerpoint/2010/main" val="2754037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US" sz="1200" dirty="0">
                <a:latin typeface="+mn-lt"/>
              </a:rPr>
              <a:t>Compton’s results for four values of the scattering angle </a:t>
            </a:r>
            <a:r>
              <a:rPr lang="en-US" sz="1200" i="1" dirty="0">
                <a:latin typeface="Symbol" pitchFamily="18" charset="2"/>
              </a:rPr>
              <a:t>f</a:t>
            </a:r>
            <a:r>
              <a:rPr lang="en-US" sz="1200" dirty="0"/>
              <a:t>. </a:t>
            </a:r>
            <a:r>
              <a:rPr lang="en-US" sz="1200" dirty="0">
                <a:latin typeface="+mn-lt"/>
              </a:rPr>
              <a:t>Note that the Compton shift </a:t>
            </a:r>
            <a:r>
              <a:rPr lang="en-US" sz="1200" i="1" dirty="0">
                <a:latin typeface="Symbol" pitchFamily="18" charset="2"/>
              </a:rPr>
              <a:t>Dl</a:t>
            </a:r>
            <a:r>
              <a:rPr lang="en-US" sz="1200" dirty="0"/>
              <a:t> </a:t>
            </a:r>
            <a:r>
              <a:rPr lang="en-US" sz="1200" dirty="0">
                <a:latin typeface="+mn-lt"/>
              </a:rPr>
              <a:t>increases as the scattering angle increases.</a:t>
            </a:r>
          </a:p>
        </p:txBody>
      </p:sp>
      <p:sp>
        <p:nvSpPr>
          <p:cNvPr id="4" name="Slide Number Placeholder 3"/>
          <p:cNvSpPr>
            <a:spLocks noGrp="1"/>
          </p:cNvSpPr>
          <p:nvPr>
            <p:ph type="sldNum" sz="quarter" idx="10"/>
          </p:nvPr>
        </p:nvSpPr>
        <p:spPr/>
        <p:txBody>
          <a:bodyPr/>
          <a:lstStyle/>
          <a:p>
            <a:fld id="{DDAACACF-72A1-4A72-92DC-A719C0A5F32C}" type="slidenum">
              <a:rPr lang="en-US" smtClean="0"/>
              <a:t>21</a:t>
            </a:fld>
            <a:endParaRPr lang="en-US"/>
          </a:p>
        </p:txBody>
      </p:sp>
    </p:spTree>
    <p:extLst>
      <p:ext uri="{BB962C8B-B14F-4D97-AF65-F5344CB8AC3E}">
        <p14:creationId xmlns:p14="http://schemas.microsoft.com/office/powerpoint/2010/main" val="18430146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quantity </a:t>
            </a:r>
            <a:r>
              <a:rPr lang="en-US" i="1" dirty="0"/>
              <a:t>h/mc </a:t>
            </a:r>
            <a:r>
              <a:rPr lang="en-US" dirty="0"/>
              <a:t>is a constant called the </a:t>
            </a:r>
            <a:r>
              <a:rPr lang="en-US" b="1" i="1" dirty="0"/>
              <a:t>Compton wavelength.</a:t>
            </a:r>
            <a:endParaRPr lang="en-US" dirty="0"/>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22</a:t>
            </a:fld>
            <a:endParaRPr lang="en-US"/>
          </a:p>
        </p:txBody>
      </p:sp>
    </p:spTree>
    <p:extLst>
      <p:ext uri="{BB962C8B-B14F-4D97-AF65-F5344CB8AC3E}">
        <p14:creationId xmlns:p14="http://schemas.microsoft.com/office/powerpoint/2010/main" val="25069110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23</a:t>
            </a:fld>
            <a:endParaRPr lang="en-US"/>
          </a:p>
        </p:txBody>
      </p:sp>
    </p:spTree>
    <p:extLst>
      <p:ext uri="{BB962C8B-B14F-4D97-AF65-F5344CB8AC3E}">
        <p14:creationId xmlns:p14="http://schemas.microsoft.com/office/powerpoint/2010/main" val="42456604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24</a:t>
            </a:fld>
            <a:endParaRPr lang="en-US"/>
          </a:p>
        </p:txBody>
      </p:sp>
    </p:spTree>
    <p:extLst>
      <p:ext uri="{BB962C8B-B14F-4D97-AF65-F5344CB8AC3E}">
        <p14:creationId xmlns:p14="http://schemas.microsoft.com/office/powerpoint/2010/main" val="16178513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25</a:t>
            </a:fld>
            <a:endParaRPr lang="en-US"/>
          </a:p>
        </p:txBody>
      </p:sp>
    </p:spTree>
    <p:extLst>
      <p:ext uri="{BB962C8B-B14F-4D97-AF65-F5344CB8AC3E}">
        <p14:creationId xmlns:p14="http://schemas.microsoft.com/office/powerpoint/2010/main" val="7429542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The probabilistic description of a light wave is another way to view light. It is not only an electromagnetic wave but also a </a:t>
            </a:r>
            <a:r>
              <a:rPr lang="en-US" sz="1200" b="1" dirty="0">
                <a:latin typeface="+mn-lt"/>
              </a:rPr>
              <a:t>probability wave. </a:t>
            </a:r>
            <a:r>
              <a:rPr lang="en-US" sz="1200" dirty="0">
                <a:latin typeface="+mn-lt"/>
              </a:rPr>
              <a:t>That is, to every point in a light wave we can attach a numerical probability (per unit time interval) that a photon can be detected in any small volume centered on that point.</a:t>
            </a:r>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26</a:t>
            </a:fld>
            <a:endParaRPr lang="en-US"/>
          </a:p>
        </p:txBody>
      </p:sp>
    </p:spTree>
    <p:extLst>
      <p:ext uri="{BB962C8B-B14F-4D97-AF65-F5344CB8AC3E}">
        <p14:creationId xmlns:p14="http://schemas.microsoft.com/office/powerpoint/2010/main" val="19931296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27</a:t>
            </a:fld>
            <a:endParaRPr lang="en-US"/>
          </a:p>
        </p:txBody>
      </p:sp>
    </p:spTree>
    <p:extLst>
      <p:ext uri="{BB962C8B-B14F-4D97-AF65-F5344CB8AC3E}">
        <p14:creationId xmlns:p14="http://schemas.microsoft.com/office/powerpoint/2010/main" val="18367105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28</a:t>
            </a:fld>
            <a:endParaRPr lang="en-US"/>
          </a:p>
        </p:txBody>
      </p:sp>
    </p:spTree>
    <p:extLst>
      <p:ext uri="{BB962C8B-B14F-4D97-AF65-F5344CB8AC3E}">
        <p14:creationId xmlns:p14="http://schemas.microsoft.com/office/powerpoint/2010/main" val="9875502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All particles have an intrinsic angular momentum called spin. The component of spin in any direction (assume the component to be along a </a:t>
            </a:r>
            <a:r>
              <a:rPr lang="en-US" sz="1200" i="1" dirty="0"/>
              <a:t>z axis) </a:t>
            </a:r>
            <a:r>
              <a:rPr lang="en-US" sz="1200" dirty="0"/>
              <a:t>is: </a:t>
            </a:r>
          </a:p>
          <a:p>
            <a:endParaRPr lang="en-US" sz="1200" dirty="0"/>
          </a:p>
          <a:p>
            <a:r>
              <a:rPr lang="en-US" sz="1200" dirty="0"/>
              <a:t>Particles with half-integer spin quantum numbers (like electrons) are called </a:t>
            </a:r>
            <a:r>
              <a:rPr lang="en-US" sz="1200" b="1" i="1" dirty="0"/>
              <a:t>fermions</a:t>
            </a:r>
            <a:r>
              <a:rPr lang="en-US" sz="1200" dirty="0"/>
              <a:t>, after Enrico Fermi. Like electrons, protons and neutrons also have and are fermions.</a:t>
            </a:r>
          </a:p>
          <a:p>
            <a:endParaRPr lang="en-US" sz="1200" dirty="0"/>
          </a:p>
          <a:p>
            <a:r>
              <a:rPr lang="en-US" sz="1200" dirty="0"/>
              <a:t>Particles with zero or integer spin quantum numbers are called </a:t>
            </a:r>
            <a:r>
              <a:rPr lang="en-US" sz="1200" b="1" i="1" dirty="0"/>
              <a:t>bosons, </a:t>
            </a:r>
            <a:r>
              <a:rPr lang="en-US" sz="1200" dirty="0"/>
              <a:t>after Indian physicist </a:t>
            </a:r>
            <a:r>
              <a:rPr lang="en-US" sz="1200" dirty="0" err="1"/>
              <a:t>Satyendra</a:t>
            </a:r>
            <a:r>
              <a:rPr lang="en-US" sz="1200" dirty="0"/>
              <a:t> </a:t>
            </a:r>
            <a:r>
              <a:rPr lang="en-US" sz="1200" dirty="0" err="1"/>
              <a:t>Nath</a:t>
            </a:r>
            <a:r>
              <a:rPr lang="en-US" sz="1200" dirty="0"/>
              <a:t> Bose. Photons, which have </a:t>
            </a:r>
            <a:r>
              <a:rPr lang="en-US" sz="1200" i="1" dirty="0"/>
              <a:t>s=1</a:t>
            </a:r>
            <a:r>
              <a:rPr lang="en-US" sz="1200" dirty="0"/>
              <a:t>.</a:t>
            </a:r>
          </a:p>
          <a:p>
            <a:endParaRPr lang="en-US" sz="1200" dirty="0"/>
          </a:p>
          <a:p>
            <a:pPr marL="0" indent="0" algn="just" eaLnBrk="1" hangingPunct="1">
              <a:buFont typeface="Arial" pitchFamily="34" charset="0"/>
              <a:buNone/>
            </a:pPr>
            <a:r>
              <a:rPr lang="en-US" sz="1200" dirty="0"/>
              <a:t>Particles on which the strong force acts are called </a:t>
            </a:r>
            <a:r>
              <a:rPr lang="en-US" sz="1200" b="1" i="1" u="sng" dirty="0"/>
              <a:t>hadrons</a:t>
            </a:r>
            <a:r>
              <a:rPr lang="en-US" sz="1200" b="1" dirty="0"/>
              <a:t>.  </a:t>
            </a:r>
            <a:r>
              <a:rPr lang="en-US" sz="1200" dirty="0"/>
              <a:t>Protons, neutrons, and </a:t>
            </a:r>
            <a:r>
              <a:rPr lang="en-US" sz="1200" dirty="0" err="1"/>
              <a:t>pions</a:t>
            </a:r>
            <a:r>
              <a:rPr lang="en-US" sz="1200" dirty="0"/>
              <a:t> are hadrons.</a:t>
            </a:r>
            <a:endParaRPr lang="en-US" sz="1200" b="1" dirty="0"/>
          </a:p>
          <a:p>
            <a:pPr marL="0" indent="0" algn="just" eaLnBrk="1" hangingPunct="1">
              <a:buFont typeface="Arial" pitchFamily="34" charset="0"/>
              <a:buNone/>
            </a:pPr>
            <a:endParaRPr lang="en-US" sz="1200" dirty="0"/>
          </a:p>
          <a:p>
            <a:pPr marL="0" indent="0" algn="just" eaLnBrk="1" hangingPunct="1">
              <a:buFont typeface="Arial" pitchFamily="34" charset="0"/>
              <a:buNone/>
            </a:pPr>
            <a:r>
              <a:rPr lang="en-US" sz="1200" dirty="0"/>
              <a:t>Particles on which the strong force does not act, leaving the weak force as the dominant force, are called </a:t>
            </a:r>
            <a:r>
              <a:rPr lang="en-US" sz="1200" b="1" i="1" u="sng" dirty="0"/>
              <a:t>leptons</a:t>
            </a:r>
            <a:r>
              <a:rPr lang="en-US" sz="1200" b="1" dirty="0"/>
              <a:t>.  </a:t>
            </a:r>
            <a:r>
              <a:rPr lang="en-US" sz="1200" dirty="0"/>
              <a:t>Electrons and neutrinos are leptons.</a:t>
            </a:r>
          </a:p>
          <a:p>
            <a:pPr marL="0" indent="0" algn="just" eaLnBrk="1" hangingPunct="1">
              <a:buFont typeface="Arial" pitchFamily="34" charset="0"/>
              <a:buNone/>
            </a:pPr>
            <a:endParaRPr lang="en-US" sz="1200" dirty="0"/>
          </a:p>
          <a:p>
            <a:pPr marL="0" indent="0" algn="just" eaLnBrk="1" hangingPunct="1">
              <a:buFont typeface="Arial" pitchFamily="34" charset="0"/>
              <a:buNone/>
            </a:pPr>
            <a:r>
              <a:rPr lang="en-US" sz="1200" dirty="0"/>
              <a:t>One can make a further distinction among the hadrons because some of them are bosons (called </a:t>
            </a:r>
            <a:r>
              <a:rPr lang="en-US" sz="1200" b="1" i="1" dirty="0"/>
              <a:t>mesons</a:t>
            </a:r>
            <a:r>
              <a:rPr lang="en-US" sz="1200" dirty="0"/>
              <a:t>);</a:t>
            </a:r>
            <a:r>
              <a:rPr lang="en-US" sz="1200" b="1" dirty="0"/>
              <a:t> </a:t>
            </a:r>
            <a:r>
              <a:rPr lang="en-US" sz="1200" dirty="0"/>
              <a:t>the pion is an example.</a:t>
            </a:r>
          </a:p>
          <a:p>
            <a:pPr marL="0" indent="0" algn="just" eaLnBrk="1" hangingPunct="1">
              <a:buFont typeface="Arial" pitchFamily="34" charset="0"/>
              <a:buNone/>
            </a:pPr>
            <a:endParaRPr lang="en-US" sz="1200" dirty="0"/>
          </a:p>
          <a:p>
            <a:pPr marL="0" indent="0" algn="just" eaLnBrk="1" hangingPunct="1">
              <a:buFont typeface="Arial" pitchFamily="34" charset="0"/>
              <a:buNone/>
            </a:pPr>
            <a:r>
              <a:rPr lang="en-US" sz="1200" dirty="0"/>
              <a:t>The other hadrons are fermions (we call them </a:t>
            </a:r>
            <a:r>
              <a:rPr lang="en-US" sz="1200" b="1" i="1" dirty="0"/>
              <a:t>baryons</a:t>
            </a:r>
            <a:r>
              <a:rPr lang="en-US" sz="1200" dirty="0"/>
              <a:t>);</a:t>
            </a:r>
            <a:r>
              <a:rPr lang="en-US" sz="1200" b="1" dirty="0"/>
              <a:t> </a:t>
            </a:r>
            <a:r>
              <a:rPr lang="en-US" sz="1200" dirty="0"/>
              <a:t>the proton is an example.</a:t>
            </a:r>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29</a:t>
            </a:fld>
            <a:endParaRPr lang="en-US"/>
          </a:p>
        </p:txBody>
      </p:sp>
    </p:spTree>
    <p:extLst>
      <p:ext uri="{BB962C8B-B14F-4D97-AF65-F5344CB8AC3E}">
        <p14:creationId xmlns:p14="http://schemas.microsoft.com/office/powerpoint/2010/main" val="4022358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3</a:t>
            </a:fld>
            <a:endParaRPr lang="en-US"/>
          </a:p>
        </p:txBody>
      </p:sp>
    </p:spTree>
    <p:extLst>
      <p:ext uri="{BB962C8B-B14F-4D97-AF65-F5344CB8AC3E}">
        <p14:creationId xmlns:p14="http://schemas.microsoft.com/office/powerpoint/2010/main" val="36022950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eaLnBrk="1" hangingPunct="1">
              <a:buFont typeface="Arial" pitchFamily="34" charset="0"/>
              <a:buChar char="•"/>
            </a:pPr>
            <a:r>
              <a:rPr lang="en-US" sz="1200" dirty="0"/>
              <a:t>In 1928 Dirac predicted that the electron </a:t>
            </a:r>
            <a:r>
              <a:rPr lang="en-US" sz="1200" i="1" dirty="0"/>
              <a:t>e</a:t>
            </a:r>
            <a:r>
              <a:rPr lang="en-US" sz="1200" i="1" baseline="30000" dirty="0"/>
              <a:t>-</a:t>
            </a:r>
            <a:r>
              <a:rPr lang="en-US" sz="1200" i="1" dirty="0"/>
              <a:t> </a:t>
            </a:r>
            <a:r>
              <a:rPr lang="en-US" sz="1200" dirty="0"/>
              <a:t>should have a positively charged counterpart of the same mass and spin. The counterpart, the </a:t>
            </a:r>
            <a:r>
              <a:rPr lang="en-US" sz="1200" i="1" dirty="0"/>
              <a:t>positron e</a:t>
            </a:r>
            <a:r>
              <a:rPr lang="en-US" sz="1200" i="1" baseline="30000" dirty="0"/>
              <a:t>+</a:t>
            </a:r>
            <a:r>
              <a:rPr lang="en-US" sz="1200" i="1" dirty="0"/>
              <a:t>, was </a:t>
            </a:r>
            <a:r>
              <a:rPr lang="en-US" sz="1200" dirty="0"/>
              <a:t>discovered in cosmic radiation in 1932 by Carl Anderson. </a:t>
            </a:r>
          </a:p>
          <a:p>
            <a:pPr marL="285750" indent="-285750" algn="just" eaLnBrk="1" hangingPunct="1">
              <a:buFont typeface="Arial" pitchFamily="34" charset="0"/>
              <a:buChar char="•"/>
            </a:pPr>
            <a:endParaRPr lang="en-US" sz="1200" dirty="0"/>
          </a:p>
          <a:p>
            <a:pPr marL="285750" indent="-285750" algn="just" eaLnBrk="1" hangingPunct="1">
              <a:buFont typeface="Arial" pitchFamily="34" charset="0"/>
              <a:buChar char="•"/>
            </a:pPr>
            <a:r>
              <a:rPr lang="en-US" sz="1200" dirty="0"/>
              <a:t>Physicists then gradually realized that </a:t>
            </a:r>
            <a:r>
              <a:rPr lang="en-US" sz="1200" i="1" dirty="0"/>
              <a:t>every particle has a corresponding </a:t>
            </a:r>
            <a:r>
              <a:rPr lang="en-US" sz="1200" b="1" i="1" dirty="0"/>
              <a:t>antiparticle. </a:t>
            </a:r>
            <a:r>
              <a:rPr lang="en-US" sz="1200" dirty="0"/>
              <a:t>The members of such pairs have the same mass and spin but opposite signs of electric charge (if they are charged) and opposite signs of quantum numbers.</a:t>
            </a:r>
          </a:p>
          <a:p>
            <a:pPr marL="285750" indent="-285750" algn="just" eaLnBrk="1" hangingPunct="1">
              <a:buFont typeface="Arial" pitchFamily="34" charset="0"/>
              <a:buChar char="•"/>
            </a:pPr>
            <a:endParaRPr lang="en-US" sz="1200" dirty="0"/>
          </a:p>
          <a:p>
            <a:pPr marL="285750" indent="-285750" algn="just" eaLnBrk="1" hangingPunct="1">
              <a:buFont typeface="Arial" pitchFamily="34" charset="0"/>
              <a:buChar char="•"/>
            </a:pPr>
            <a:r>
              <a:rPr lang="en-US" sz="1200" dirty="0"/>
              <a:t>When a particle meets its antiparticle, the two can </a:t>
            </a:r>
            <a:r>
              <a:rPr lang="en-US" sz="1200" i="1" dirty="0"/>
              <a:t>annihilate </a:t>
            </a:r>
            <a:r>
              <a:rPr lang="en-US" sz="1200" dirty="0"/>
              <a:t>each other</a:t>
            </a:r>
            <a:r>
              <a:rPr lang="en-US" sz="1200" i="1" dirty="0"/>
              <a:t>. </a:t>
            </a:r>
            <a:r>
              <a:rPr lang="en-US" sz="1200" dirty="0"/>
              <a:t>The particle and antiparticle disappear and their combined energies reappear in other forms. For an electron annihilating with a positron, this energy reappears as two gamma-ray photons:</a:t>
            </a:r>
          </a:p>
          <a:p>
            <a:pPr marL="285750" indent="-285750" algn="just" eaLnBrk="1" hangingPunct="1">
              <a:buFont typeface="Arial" pitchFamily="34" charset="0"/>
              <a:buChar char="•"/>
            </a:pPr>
            <a:endParaRPr lang="en-US" sz="1200" dirty="0"/>
          </a:p>
          <a:p>
            <a:pPr marL="285750" indent="-285750" algn="just" eaLnBrk="1" hangingPunct="1">
              <a:buFont typeface="Arial" pitchFamily="34" charset="0"/>
              <a:buChar char="•"/>
            </a:pPr>
            <a:r>
              <a:rPr lang="en-US" sz="1200" dirty="0"/>
              <a:t>An assembly of antiparticles, such as an antihydrogen atom, is often called </a:t>
            </a:r>
            <a:r>
              <a:rPr lang="en-US" sz="1200" i="1" dirty="0"/>
              <a:t>antimatter </a:t>
            </a:r>
            <a:r>
              <a:rPr lang="en-US" sz="1200" dirty="0"/>
              <a:t>to distinguish it from an assembly of common particles (matter).</a:t>
            </a:r>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30</a:t>
            </a:fld>
            <a:endParaRPr lang="en-US"/>
          </a:p>
        </p:txBody>
      </p:sp>
    </p:spTree>
    <p:extLst>
      <p:ext uri="{BB962C8B-B14F-4D97-AF65-F5344CB8AC3E}">
        <p14:creationId xmlns:p14="http://schemas.microsoft.com/office/powerpoint/2010/main" val="21528696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31</a:t>
            </a:fld>
            <a:endParaRPr lang="en-US"/>
          </a:p>
        </p:txBody>
      </p:sp>
    </p:spTree>
    <p:extLst>
      <p:ext uri="{BB962C8B-B14F-4D97-AF65-F5344CB8AC3E}">
        <p14:creationId xmlns:p14="http://schemas.microsoft.com/office/powerpoint/2010/main" val="16524984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eaLnBrk="1" hangingPunct="1"/>
            <a:r>
              <a:rPr lang="en-US" sz="1200" dirty="0"/>
              <a:t>Particle interactions involving leptons obey a conservation law for a quantum number called the </a:t>
            </a:r>
            <a:r>
              <a:rPr lang="en-US" sz="1200" b="1" i="1" dirty="0"/>
              <a:t>lepton number L. </a:t>
            </a:r>
            <a:r>
              <a:rPr lang="en-US" sz="1200" dirty="0"/>
              <a:t>Each (normal) particle is assigned </a:t>
            </a:r>
            <a:r>
              <a:rPr lang="en-US" sz="1200" i="1" dirty="0"/>
              <a:t>L=1, </a:t>
            </a:r>
            <a:r>
              <a:rPr lang="en-US" sz="1200" dirty="0"/>
              <a:t>and each antiparticle is assigned </a:t>
            </a:r>
            <a:r>
              <a:rPr lang="en-US" sz="1200" i="1" dirty="0"/>
              <a:t>L=-1. </a:t>
            </a:r>
            <a:r>
              <a:rPr lang="en-US" sz="1200" dirty="0"/>
              <a:t>All other particles, which are not leptons, are assigned </a:t>
            </a:r>
            <a:r>
              <a:rPr lang="en-US" sz="1200" i="1" dirty="0"/>
              <a:t>L=0.</a:t>
            </a:r>
          </a:p>
          <a:p>
            <a:pPr algn="just" eaLnBrk="1" hangingPunct="1"/>
            <a:endParaRPr lang="en-US" sz="1200" i="1" dirty="0"/>
          </a:p>
          <a:p>
            <a:pPr algn="just" eaLnBrk="1" hangingPunct="1"/>
            <a:r>
              <a:rPr lang="en-US" sz="1200" dirty="0"/>
              <a:t>There are actually three lepton numbers </a:t>
            </a:r>
            <a:r>
              <a:rPr lang="en-US" sz="1200" i="1" dirty="0"/>
              <a:t>L</a:t>
            </a:r>
            <a:r>
              <a:rPr lang="en-US" sz="1200" i="1" baseline="-25000" dirty="0"/>
              <a:t>e</a:t>
            </a:r>
            <a:r>
              <a:rPr lang="en-US" sz="1200" i="1" dirty="0"/>
              <a:t>, L</a:t>
            </a:r>
            <a:r>
              <a:rPr lang="en-US" sz="1200" i="1" baseline="-25000" dirty="0">
                <a:latin typeface="Symbol" pitchFamily="18" charset="2"/>
              </a:rPr>
              <a:t>m</a:t>
            </a:r>
            <a:r>
              <a:rPr lang="en-US" sz="1200" i="1" dirty="0"/>
              <a:t>, L</a:t>
            </a:r>
            <a:r>
              <a:rPr lang="en-US" sz="1200" i="1" baseline="-25000" dirty="0">
                <a:latin typeface="Symbol" pitchFamily="18" charset="2"/>
              </a:rPr>
              <a:t>t</a:t>
            </a:r>
            <a:r>
              <a:rPr lang="en-US" sz="1200" i="1" dirty="0"/>
              <a:t>, </a:t>
            </a:r>
            <a:r>
              <a:rPr lang="en-US" sz="1200" dirty="0"/>
              <a:t>and the net of each must remain unchanged during any particle interaction.</a:t>
            </a:r>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32</a:t>
            </a:fld>
            <a:endParaRPr lang="en-US"/>
          </a:p>
        </p:txBody>
      </p:sp>
    </p:spTree>
    <p:extLst>
      <p:ext uri="{BB962C8B-B14F-4D97-AF65-F5344CB8AC3E}">
        <p14:creationId xmlns:p14="http://schemas.microsoft.com/office/powerpoint/2010/main" val="18759697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33</a:t>
            </a:fld>
            <a:endParaRPr lang="en-US"/>
          </a:p>
        </p:txBody>
      </p:sp>
    </p:spTree>
    <p:extLst>
      <p:ext uri="{BB962C8B-B14F-4D97-AF65-F5344CB8AC3E}">
        <p14:creationId xmlns:p14="http://schemas.microsoft.com/office/powerpoint/2010/main" val="40388253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In 1964 Gell-Mann and George Zweig independently pointed out that the eightfold way patterns can be understood in a simple way if the mesons and the baryons are built up out of subunits that Gell-Mann called </a:t>
            </a:r>
            <a:r>
              <a:rPr lang="en-US" sz="1200" b="1" i="1" dirty="0"/>
              <a:t>quarks</a:t>
            </a:r>
            <a:r>
              <a:rPr lang="en-US" sz="1200" b="1" dirty="0"/>
              <a:t>. </a:t>
            </a:r>
            <a:endParaRPr lang="en-US" sz="1200" dirty="0"/>
          </a:p>
          <a:p>
            <a:endParaRPr lang="en-US" dirty="0"/>
          </a:p>
          <a:p>
            <a:pPr algn="just" eaLnBrk="1" hangingPunct="1"/>
            <a:r>
              <a:rPr lang="en-US" sz="1200" i="1" dirty="0"/>
              <a:t>Quarks and Mesons: </a:t>
            </a:r>
          </a:p>
          <a:p>
            <a:pPr algn="just" eaLnBrk="1" hangingPunct="1"/>
            <a:r>
              <a:rPr lang="en-US" sz="1200" dirty="0"/>
              <a:t>Mesons are quark–antiquark pairs; this is consistent with the fact that mesons are not baryons, and have a baryon number </a:t>
            </a:r>
            <a:r>
              <a:rPr lang="en-US" sz="1200" i="1" dirty="0"/>
              <a:t>B =0. </a:t>
            </a:r>
            <a:r>
              <a:rPr lang="en-US" sz="1200" dirty="0"/>
              <a:t>The baryon number for a quark is +⅓ and for an antiquark is -⅓; thus, the combination of baryon numbers in a meson is zero.</a:t>
            </a:r>
          </a:p>
          <a:p>
            <a:pPr algn="just" eaLnBrk="1" hangingPunct="1"/>
            <a:endParaRPr lang="en-US" sz="1200" i="1" dirty="0"/>
          </a:p>
          <a:p>
            <a:pPr algn="just" eaLnBrk="1" hangingPunct="1"/>
            <a:r>
              <a:rPr lang="en-US" sz="1200" dirty="0"/>
              <a:t>The meson </a:t>
            </a:r>
            <a:r>
              <a:rPr lang="en-US" sz="1200" dirty="0">
                <a:latin typeface="Symbol" pitchFamily="18" charset="2"/>
              </a:rPr>
              <a:t>p</a:t>
            </a:r>
            <a:r>
              <a:rPr lang="en-US" sz="1200" baseline="30000" dirty="0">
                <a:latin typeface="Symbol" pitchFamily="18" charset="2"/>
              </a:rPr>
              <a:t>+</a:t>
            </a:r>
            <a:r>
              <a:rPr lang="en-US" sz="1200" dirty="0"/>
              <a:t>, consists of an up quark and an </a:t>
            </a:r>
            <a:r>
              <a:rPr lang="en-US" sz="1200" dirty="0" err="1"/>
              <a:t>antidown</a:t>
            </a:r>
            <a:r>
              <a:rPr lang="en-US" sz="1200" dirty="0"/>
              <a:t> quark; the charge quantum number of the up quark is +⅔ and that of the </a:t>
            </a:r>
            <a:r>
              <a:rPr lang="en-US" sz="1200" dirty="0" err="1"/>
              <a:t>antidown</a:t>
            </a:r>
            <a:r>
              <a:rPr lang="en-US" sz="1200" dirty="0"/>
              <a:t> quark is +⅓. This adds to a charge quantum number +1 for the </a:t>
            </a:r>
            <a:r>
              <a:rPr lang="en-US" sz="1200" dirty="0">
                <a:latin typeface="Symbol" pitchFamily="18" charset="2"/>
              </a:rPr>
              <a:t>p</a:t>
            </a:r>
            <a:r>
              <a:rPr lang="en-US" sz="1200" baseline="30000" dirty="0"/>
              <a:t>+</a:t>
            </a:r>
            <a:r>
              <a:rPr lang="en-US" sz="1200" dirty="0"/>
              <a:t> meson. </a:t>
            </a:r>
          </a:p>
          <a:p>
            <a:pPr algn="just" eaLnBrk="1" hangingPunct="1"/>
            <a:endParaRPr lang="en-US" sz="1200" dirty="0"/>
          </a:p>
          <a:p>
            <a:pPr algn="just" eaLnBrk="1" hangingPunct="1"/>
            <a:r>
              <a:rPr lang="en-US" sz="1200" i="1" dirty="0"/>
              <a:t>Still More Quarks:</a:t>
            </a:r>
          </a:p>
          <a:p>
            <a:pPr algn="just" eaLnBrk="1" hangingPunct="1"/>
            <a:r>
              <a:rPr lang="en-US" sz="1200" dirty="0"/>
              <a:t>There are three more quarks: the </a:t>
            </a:r>
            <a:r>
              <a:rPr lang="en-US" sz="1200" i="1" dirty="0"/>
              <a:t>charm quark c, the top quark t, and the bottom quark b. </a:t>
            </a:r>
            <a:r>
              <a:rPr lang="en-US" sz="1200" dirty="0"/>
              <a:t>These quarks are exceptionally massive, the most massive of them (top) being almost 190 times more massive than a proton. To generate particles that contain such quarks, with such large mass energies, one must go to higher and higher energies.</a:t>
            </a:r>
            <a:endParaRPr lang="en-US" sz="1200" i="1" dirty="0"/>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34</a:t>
            </a:fld>
            <a:endParaRPr lang="en-US"/>
          </a:p>
        </p:txBody>
      </p:sp>
    </p:spTree>
    <p:extLst>
      <p:ext uri="{BB962C8B-B14F-4D97-AF65-F5344CB8AC3E}">
        <p14:creationId xmlns:p14="http://schemas.microsoft.com/office/powerpoint/2010/main" val="405823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35</a:t>
            </a:fld>
            <a:endParaRPr lang="en-US"/>
          </a:p>
        </p:txBody>
      </p:sp>
    </p:spTree>
    <p:extLst>
      <p:ext uri="{BB962C8B-B14F-4D97-AF65-F5344CB8AC3E}">
        <p14:creationId xmlns:p14="http://schemas.microsoft.com/office/powerpoint/2010/main" val="38875579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36</a:t>
            </a:fld>
            <a:endParaRPr lang="en-US"/>
          </a:p>
        </p:txBody>
      </p:sp>
    </p:spTree>
    <p:extLst>
      <p:ext uri="{BB962C8B-B14F-4D97-AF65-F5344CB8AC3E}">
        <p14:creationId xmlns:p14="http://schemas.microsoft.com/office/powerpoint/2010/main" val="28259726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37</a:t>
            </a:fld>
            <a:endParaRPr lang="en-US"/>
          </a:p>
        </p:txBody>
      </p:sp>
    </p:spTree>
    <p:extLst>
      <p:ext uri="{BB962C8B-B14F-4D97-AF65-F5344CB8AC3E}">
        <p14:creationId xmlns:p14="http://schemas.microsoft.com/office/powerpoint/2010/main" val="16670318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38</a:t>
            </a:fld>
            <a:endParaRPr lang="en-US"/>
          </a:p>
        </p:txBody>
      </p:sp>
    </p:spTree>
    <p:extLst>
      <p:ext uri="{BB962C8B-B14F-4D97-AF65-F5344CB8AC3E}">
        <p14:creationId xmlns:p14="http://schemas.microsoft.com/office/powerpoint/2010/main" val="35485375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39</a:t>
            </a:fld>
            <a:endParaRPr lang="en-US"/>
          </a:p>
        </p:txBody>
      </p:sp>
    </p:spTree>
    <p:extLst>
      <p:ext uri="{BB962C8B-B14F-4D97-AF65-F5344CB8AC3E}">
        <p14:creationId xmlns:p14="http://schemas.microsoft.com/office/powerpoint/2010/main" val="4125620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4</a:t>
            </a:fld>
            <a:endParaRPr lang="en-US"/>
          </a:p>
        </p:txBody>
      </p:sp>
    </p:spTree>
    <p:extLst>
      <p:ext uri="{BB962C8B-B14F-4D97-AF65-F5344CB8AC3E}">
        <p14:creationId xmlns:p14="http://schemas.microsoft.com/office/powerpoint/2010/main" val="4279527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ClrTx/>
              <a:buFont typeface="Arial" pitchFamily="34" charset="0"/>
              <a:buChar char="•"/>
            </a:pPr>
            <a:r>
              <a:rPr lang="en-US" sz="1200" dirty="0"/>
              <a:t>What are cathode rays? (1897)</a:t>
            </a:r>
          </a:p>
          <a:p>
            <a:pPr lvl="1">
              <a:buClrTx/>
              <a:buFont typeface="Arial" pitchFamily="34" charset="0"/>
              <a:buChar char="•"/>
            </a:pPr>
            <a:r>
              <a:rPr lang="en-US" sz="1200" dirty="0">
                <a:solidFill>
                  <a:schemeClr val="tx1"/>
                </a:solidFill>
              </a:rPr>
              <a:t>Measure heat generated when rays hit thermal junction</a:t>
            </a:r>
          </a:p>
          <a:p>
            <a:pPr lvl="1">
              <a:buClrTx/>
              <a:buFont typeface="Arial" pitchFamily="34" charset="0"/>
              <a:buChar char="•"/>
            </a:pPr>
            <a:r>
              <a:rPr lang="en-US" sz="1200" dirty="0">
                <a:solidFill>
                  <a:schemeClr val="tx1"/>
                </a:solidFill>
              </a:rPr>
              <a:t>Compare with magnetic deflection of rays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Cathode rays were </a:t>
            </a:r>
          </a:p>
          <a:p>
            <a:pPr marL="8001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1000 times lighter then hydrogen atom</a:t>
            </a:r>
          </a:p>
          <a:p>
            <a:pPr marL="8001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Same mass no matter what atom is used</a:t>
            </a:r>
          </a:p>
          <a:p>
            <a:pPr marL="8001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Negatively charge particles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C00000"/>
                </a:solidFill>
              </a:rPr>
              <a:t>Discovered the Electron! </a:t>
            </a:r>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5</a:t>
            </a:fld>
            <a:endParaRPr lang="en-US"/>
          </a:p>
        </p:txBody>
      </p:sp>
    </p:spTree>
    <p:extLst>
      <p:ext uri="{BB962C8B-B14F-4D97-AF65-F5344CB8AC3E}">
        <p14:creationId xmlns:p14="http://schemas.microsoft.com/office/powerpoint/2010/main" val="32058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tx1"/>
              </a:buClr>
            </a:pPr>
            <a:r>
              <a:rPr lang="en-US" sz="1200" dirty="0"/>
              <a:t>Atoms were made of electrons</a:t>
            </a:r>
          </a:p>
          <a:p>
            <a:pPr>
              <a:buClr>
                <a:schemeClr val="tx1"/>
              </a:buClr>
            </a:pPr>
            <a:r>
              <a:rPr lang="en-US" sz="1200" dirty="0"/>
              <a:t>However, atoms have an overall neutral charge</a:t>
            </a:r>
          </a:p>
          <a:p>
            <a:pPr>
              <a:buClr>
                <a:schemeClr val="tx1"/>
              </a:buClr>
            </a:pPr>
            <a:r>
              <a:rPr lang="en-US" sz="1200" dirty="0"/>
              <a:t>Electrons distributed in a uniform sea of positive charge </a:t>
            </a:r>
          </a:p>
          <a:p>
            <a:pPr>
              <a:buClr>
                <a:schemeClr val="tx1"/>
              </a:buClr>
            </a:pPr>
            <a:r>
              <a:rPr lang="en-US" sz="1200" dirty="0"/>
              <a:t>‘Plum pudding’ model</a:t>
            </a:r>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6</a:t>
            </a:fld>
            <a:endParaRPr lang="en-US"/>
          </a:p>
        </p:txBody>
      </p:sp>
    </p:spTree>
    <p:extLst>
      <p:ext uri="{BB962C8B-B14F-4D97-AF65-F5344CB8AC3E}">
        <p14:creationId xmlns:p14="http://schemas.microsoft.com/office/powerpoint/2010/main" val="1012599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Beam of positively charged alpha particles directed normally to a sheet of very thin gold foil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Gold foil is surrounded by Zinc Sulfide sheet; </a:t>
            </a:r>
            <a:r>
              <a:rPr kumimoji="0" lang="en-US" sz="1200" b="0" i="0" u="none" strike="noStrike" kern="1200" cap="none" spc="0" normalizeH="0" baseline="0" noProof="0" dirty="0" err="1">
                <a:ln>
                  <a:noFill/>
                </a:ln>
                <a:solidFill>
                  <a:schemeClr val="tx1"/>
                </a:solidFill>
                <a:effectLst/>
                <a:uLnTx/>
                <a:uFillTx/>
                <a:latin typeface="+mn-lt"/>
                <a:ea typeface="+mn-ea"/>
                <a:cs typeface="+mn-cs"/>
              </a:rPr>
              <a:t>ZnS</a:t>
            </a:r>
            <a:r>
              <a:rPr kumimoji="0" lang="en-US" sz="1200" b="0" i="0" u="none" strike="noStrike" kern="1200" cap="none" spc="0" normalizeH="0" baseline="0" noProof="0" dirty="0">
                <a:ln>
                  <a:noFill/>
                </a:ln>
                <a:solidFill>
                  <a:schemeClr val="tx1"/>
                </a:solidFill>
                <a:effectLst/>
                <a:uLnTx/>
                <a:uFillTx/>
                <a:latin typeface="+mn-lt"/>
                <a:ea typeface="+mn-ea"/>
                <a:cs typeface="+mn-cs"/>
              </a:rPr>
              <a:t> lights up when alpha particles impact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Particles should only be deflected a few degrees</a:t>
            </a:r>
          </a:p>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7</a:t>
            </a:fld>
            <a:endParaRPr lang="en-US"/>
          </a:p>
        </p:txBody>
      </p:sp>
    </p:spTree>
    <p:extLst>
      <p:ext uri="{BB962C8B-B14F-4D97-AF65-F5344CB8AC3E}">
        <p14:creationId xmlns:p14="http://schemas.microsoft.com/office/powerpoint/2010/main" val="1154318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8</a:t>
            </a:fld>
            <a:endParaRPr lang="en-US"/>
          </a:p>
        </p:txBody>
      </p:sp>
    </p:spTree>
    <p:extLst>
      <p:ext uri="{BB962C8B-B14F-4D97-AF65-F5344CB8AC3E}">
        <p14:creationId xmlns:p14="http://schemas.microsoft.com/office/powerpoint/2010/main" val="3737107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tx1"/>
              </a:buClr>
              <a:buFont typeface="Arial" pitchFamily="34" charset="0"/>
              <a:buNone/>
            </a:pPr>
            <a:r>
              <a:rPr lang="en-US" sz="2400" dirty="0"/>
              <a:t>Some </a:t>
            </a:r>
            <a:r>
              <a:rPr lang="el-GR" sz="2400" dirty="0">
                <a:cs typeface="Calibri"/>
              </a:rPr>
              <a:t>α</a:t>
            </a:r>
            <a:r>
              <a:rPr lang="en-US" sz="2400" dirty="0">
                <a:cs typeface="Calibri"/>
              </a:rPr>
              <a:t>-particles were deflected or reflected</a:t>
            </a:r>
          </a:p>
          <a:p>
            <a:pPr lvl="1">
              <a:buClr>
                <a:schemeClr val="tx1"/>
              </a:buClr>
              <a:buFont typeface="Arial" pitchFamily="34" charset="0"/>
              <a:buChar char="•"/>
            </a:pPr>
            <a:r>
              <a:rPr lang="en-US" sz="2200" dirty="0">
                <a:solidFill>
                  <a:schemeClr val="tx1"/>
                </a:solidFill>
                <a:cs typeface="Calibri"/>
              </a:rPr>
              <a:t>Concentrated center of positive charge</a:t>
            </a:r>
          </a:p>
          <a:p>
            <a:pPr lvl="1">
              <a:buClr>
                <a:schemeClr val="tx1"/>
              </a:buClr>
              <a:buFont typeface="Arial" pitchFamily="34" charset="0"/>
              <a:buChar char="•"/>
            </a:pPr>
            <a:r>
              <a:rPr lang="en-US" sz="2200" dirty="0">
                <a:solidFill>
                  <a:schemeClr val="tx1"/>
                </a:solidFill>
              </a:rPr>
              <a:t>Center has relatively large mass</a:t>
            </a:r>
          </a:p>
          <a:p>
            <a:pPr>
              <a:buClr>
                <a:schemeClr val="tx1"/>
              </a:buClr>
              <a:buFont typeface="Arial" pitchFamily="34" charset="0"/>
              <a:buNone/>
            </a:pPr>
            <a:r>
              <a:rPr lang="en-US" sz="2400" dirty="0"/>
              <a:t>Since many </a:t>
            </a:r>
            <a:r>
              <a:rPr lang="el-GR" sz="2400" dirty="0">
                <a:cs typeface="Calibri"/>
              </a:rPr>
              <a:t>α</a:t>
            </a:r>
            <a:r>
              <a:rPr lang="en-US" sz="2400" dirty="0">
                <a:cs typeface="Calibri"/>
              </a:rPr>
              <a:t>-particles passed through</a:t>
            </a:r>
          </a:p>
          <a:p>
            <a:pPr lvl="1">
              <a:buClr>
                <a:schemeClr val="tx1"/>
              </a:buClr>
              <a:buFont typeface="Arial" pitchFamily="34" charset="0"/>
              <a:buChar char="•"/>
            </a:pPr>
            <a:r>
              <a:rPr lang="en-US" sz="2200" dirty="0">
                <a:solidFill>
                  <a:schemeClr val="tx1"/>
                </a:solidFill>
              </a:rPr>
              <a:t>Center must be small size</a:t>
            </a:r>
          </a:p>
          <a:p>
            <a:pPr lvl="1">
              <a:buClr>
                <a:schemeClr val="tx1"/>
              </a:buClr>
              <a:buFont typeface="Arial" pitchFamily="34" charset="0"/>
              <a:buChar char="•"/>
            </a:pPr>
            <a:r>
              <a:rPr lang="en-US" sz="2200" dirty="0">
                <a:solidFill>
                  <a:schemeClr val="tx1"/>
                </a:solidFill>
              </a:rPr>
              <a:t>Most of the atom must be open space</a:t>
            </a:r>
          </a:p>
        </p:txBody>
      </p:sp>
      <p:sp>
        <p:nvSpPr>
          <p:cNvPr id="4" name="Slide Number Placeholder 3"/>
          <p:cNvSpPr>
            <a:spLocks noGrp="1"/>
          </p:cNvSpPr>
          <p:nvPr>
            <p:ph type="sldNum" sz="quarter" idx="10"/>
          </p:nvPr>
        </p:nvSpPr>
        <p:spPr/>
        <p:txBody>
          <a:bodyPr/>
          <a:lstStyle/>
          <a:p>
            <a:fld id="{DDAACACF-72A1-4A72-92DC-A719C0A5F32C}" type="slidenum">
              <a:rPr lang="en-US" smtClean="0"/>
              <a:t>9</a:t>
            </a:fld>
            <a:endParaRPr lang="en-US"/>
          </a:p>
        </p:txBody>
      </p:sp>
    </p:spTree>
    <p:extLst>
      <p:ext uri="{BB962C8B-B14F-4D97-AF65-F5344CB8AC3E}">
        <p14:creationId xmlns:p14="http://schemas.microsoft.com/office/powerpoint/2010/main" val="232291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E5FA5-127B-49C2-8BF2-8DAFEB391BC3}"/>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204B5D4C-7CEF-46B3-A1E4-4F8930EB4BF7}"/>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2B33851-A665-4D90-8E19-68BAF29BF297}"/>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2A5F352F-C549-4887-B45C-330CC1BB38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8E14C4-6C21-4B41-B8CF-FEC55405F56C}"/>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1311991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3361E-DCF5-4D8F-A033-84536EED590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9F259DA-7EA9-4EAE-92B0-B1FE7AC74B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F71837-46FA-48BA-851E-80F0B852E570}"/>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1C7245F5-033B-4508-8384-746C0EA972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4C9960-8FC6-4034-B944-19FF3B8753E9}"/>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758754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D0F2F2-CF51-4DBA-AE4C-7CA2CC11973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1B43694-E528-49BF-9885-6EE6EFABE7AF}"/>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AACA29-5E6F-453D-AD4D-1AE86D6CBB75}"/>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4187C2C1-03E9-41A0-A882-F4EEBC11D7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436AAC-CF4E-4BE4-90CA-64517F16B44E}"/>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400323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0BB1D-876E-4A49-98A3-1FFAA2521B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45D753-C2D2-4238-828F-7419D68443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DD80E0-5EB3-4F75-BBA2-6783146B8B4C}"/>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6D2D54E5-6888-402A-B620-1DBC80D347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C69491-6076-41EC-A4FC-5FAC9834167B}"/>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667820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6631E-A840-4A2F-B9A1-B7771124EADD}"/>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730C95EA-F475-4BCB-9C1E-C70292D6AAA6}"/>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23215EA-3E99-495B-98BF-2A05F759AF5B}"/>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460A9D4B-51AA-40BA-99B1-C85263FDA1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693D2C-C8AA-4FFB-BB5C-1F61CE1BDEDF}"/>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1622348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B0EDD-3EB6-4602-BEEE-7E9DEE105C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2DEFF3-CC58-4A6E-8464-32942A76D536}"/>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38DC492-4C43-4601-AB73-48236D7093E9}"/>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010032-FC70-4133-B0E7-B0EDB15ED847}"/>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6" name="Footer Placeholder 5">
            <a:extLst>
              <a:ext uri="{FF2B5EF4-FFF2-40B4-BE49-F238E27FC236}">
                <a16:creationId xmlns:a16="http://schemas.microsoft.com/office/drawing/2014/main" id="{0B2D6BAA-8480-46FA-B231-2875F52ED1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D709B6-C452-4FB0-87CE-5FCCE57E05C5}"/>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080912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0214A-4A8B-42D8-BF8D-02DE8FFF07B9}"/>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7D5FE7-5168-4224-9C44-AC9F9B3F4CD2}"/>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0688BB27-BA62-4DA6-BFD0-E141E865FE3D}"/>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A11486A-940A-4A54-B427-FC39899A418E}"/>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7E98D30-98F0-45E2-B761-CBAB75569AEE}"/>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A15E34-A582-40B5-B95E-B7A64746AF6E}"/>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8" name="Footer Placeholder 7">
            <a:extLst>
              <a:ext uri="{FF2B5EF4-FFF2-40B4-BE49-F238E27FC236}">
                <a16:creationId xmlns:a16="http://schemas.microsoft.com/office/drawing/2014/main" id="{8012EAA7-06E6-45F5-820E-AA302B8CF8F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4A35D5-2380-47C9-AB08-76043CA4BFF7}"/>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1192251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62BB3-9B94-4C8B-AF01-A52B1515E4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E1E9B2-DABE-4B11-83D1-CB05FBD55F70}"/>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4" name="Footer Placeholder 3">
            <a:extLst>
              <a:ext uri="{FF2B5EF4-FFF2-40B4-BE49-F238E27FC236}">
                <a16:creationId xmlns:a16="http://schemas.microsoft.com/office/drawing/2014/main" id="{1FCE9B11-7EAE-4026-9625-136C6EF1FD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4BA1F0-8CD0-459F-A0C3-315FB5E6072C}"/>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426162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D1C70D-F004-48CA-97BB-8DD1E8EF1A8E}"/>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3" name="Footer Placeholder 2">
            <a:extLst>
              <a:ext uri="{FF2B5EF4-FFF2-40B4-BE49-F238E27FC236}">
                <a16:creationId xmlns:a16="http://schemas.microsoft.com/office/drawing/2014/main" id="{E38BBF39-CF97-4C6D-AC83-2E71B1C58B7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AD3A511-016A-4957-B835-744715D92034}"/>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848042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90373-4ADE-43FE-881A-7EAE072A150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925ECD1E-AE7F-4BF7-B201-4201BEDEBB9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7DF6BF5-E180-4B20-A529-C7EE4F5644C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B50A811-6450-48AF-901A-F0D9E49843C1}"/>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6" name="Footer Placeholder 5">
            <a:extLst>
              <a:ext uri="{FF2B5EF4-FFF2-40B4-BE49-F238E27FC236}">
                <a16:creationId xmlns:a16="http://schemas.microsoft.com/office/drawing/2014/main" id="{DAADF584-910A-4796-8053-C7C3ABA2F1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1F8558-5B14-4701-B345-6BF8E462C809}"/>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3850827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46340-8841-45F9-A46B-26AE72D4469F}"/>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5F8DD63F-93CE-4F51-839A-E5B4D02B5FC0}"/>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D91D8B63-8927-4027-9F51-0EB624D017A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975B502-F5FD-4F69-89D3-5C216D1809F2}"/>
              </a:ext>
            </a:extLst>
          </p:cNvPr>
          <p:cNvSpPr>
            <a:spLocks noGrp="1"/>
          </p:cNvSpPr>
          <p:nvPr>
            <p:ph type="dt" sz="half" idx="10"/>
          </p:nvPr>
        </p:nvSpPr>
        <p:spPr/>
        <p:txBody>
          <a:bodyPr/>
          <a:lstStyle/>
          <a:p>
            <a:fld id="{CE1BBD6D-D0FC-4060-8252-354C4B0FCC2C}" type="datetimeFigureOut">
              <a:rPr lang="en-US" smtClean="0"/>
              <a:t>5/21/2020</a:t>
            </a:fld>
            <a:endParaRPr lang="en-US"/>
          </a:p>
        </p:txBody>
      </p:sp>
      <p:sp>
        <p:nvSpPr>
          <p:cNvPr id="6" name="Footer Placeholder 5">
            <a:extLst>
              <a:ext uri="{FF2B5EF4-FFF2-40B4-BE49-F238E27FC236}">
                <a16:creationId xmlns:a16="http://schemas.microsoft.com/office/drawing/2014/main" id="{05C08357-895D-4601-85E0-182AA50D86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BA3A4C-3B8B-43F0-94AC-4FBA4E539117}"/>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915012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FE1137-AA96-4623-8EB0-E82A42BA8AC4}"/>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3C5D6AB-24FC-472C-A274-A3C8C4CBD74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F46F67-D281-499C-B3F8-A8F78712CE6A}"/>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E1BBD6D-D0FC-4060-8252-354C4B0FCC2C}" type="datetimeFigureOut">
              <a:rPr lang="en-US" smtClean="0"/>
              <a:t>5/21/2020</a:t>
            </a:fld>
            <a:endParaRPr lang="en-US"/>
          </a:p>
        </p:txBody>
      </p:sp>
      <p:sp>
        <p:nvSpPr>
          <p:cNvPr id="5" name="Footer Placeholder 4">
            <a:extLst>
              <a:ext uri="{FF2B5EF4-FFF2-40B4-BE49-F238E27FC236}">
                <a16:creationId xmlns:a16="http://schemas.microsoft.com/office/drawing/2014/main" id="{1826480B-4242-4D1C-812A-5F5D0317ED6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A9799E7-999C-473C-950C-2AEC432B47F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4D1FA5-3818-4F32-A8EF-7D4B29C9DEA3}" type="slidenum">
              <a:rPr lang="en-US" smtClean="0"/>
              <a:t>‹#›</a:t>
            </a:fld>
            <a:endParaRPr lang="en-US"/>
          </a:p>
        </p:txBody>
      </p:sp>
    </p:spTree>
    <p:extLst>
      <p:ext uri="{BB962C8B-B14F-4D97-AF65-F5344CB8AC3E}">
        <p14:creationId xmlns:p14="http://schemas.microsoft.com/office/powerpoint/2010/main" val="12892383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File:Niels_Bohr.jp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upload.wikimedia.org/wikipedia/commons/e/ec/Abdera_location.jpg" TargetMode="External"/><Relationship Id="rId5" Type="http://schemas.openxmlformats.org/officeDocument/2006/relationships/image" Target="../media/image3.jpeg"/><Relationship Id="rId4" Type="http://schemas.openxmlformats.org/officeDocument/2006/relationships/hyperlink" Target="//upload.wikimedia.org/wikipedia/commons/5/53/Abdera.JP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30.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File:Dalton_John_desk.jp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File:J.J_Thomson.jp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upload.wikimedia.org/wikipedia/commons/c/c3/Rutherford_gold_foil_experiment_results.svg" TargetMode="External"/><Relationship Id="rId7"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hyperlink" Target="http://en.wikipedia.org/wiki/File:Geiger,Hans_1928.jpg" TargetMode="Externa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File:Ernest_Rutherford_cropped.jp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http://en.wikipedia.org/wiki/File:Rutherfordsches_Atommodell.png" TargetMode="Externa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E2E5A0D-79B1-42B0-80F8-C63EC5BB6DEC}"/>
              </a:ext>
            </a:extLst>
          </p:cNvPr>
          <p:cNvPicPr>
            <a:picLocks noChangeAspect="1"/>
          </p:cNvPicPr>
          <p:nvPr/>
        </p:nvPicPr>
        <p:blipFill rotWithShape="1">
          <a:blip r:embed="rId3">
            <a:alphaModFix amt="50000"/>
          </a:blip>
          <a:srcRect r="10999" b="-2"/>
          <a:stretch/>
        </p:blipFill>
        <p:spPr>
          <a:xfrm>
            <a:off x="20" y="1"/>
            <a:ext cx="9143980" cy="6857999"/>
          </a:xfrm>
          <a:prstGeom prst="rect">
            <a:avLst/>
          </a:prstGeom>
        </p:spPr>
      </p:pic>
      <p:sp>
        <p:nvSpPr>
          <p:cNvPr id="2" name="Title 1"/>
          <p:cNvSpPr>
            <a:spLocks noGrp="1"/>
          </p:cNvSpPr>
          <p:nvPr>
            <p:ph type="ctrTitle"/>
          </p:nvPr>
        </p:nvSpPr>
        <p:spPr>
          <a:xfrm>
            <a:off x="1143000" y="1122362"/>
            <a:ext cx="6858000" cy="2900518"/>
          </a:xfrm>
        </p:spPr>
        <p:txBody>
          <a:bodyPr>
            <a:normAutofit/>
          </a:bodyPr>
          <a:lstStyle/>
          <a:p>
            <a:r>
              <a:rPr lang="en-US">
                <a:solidFill>
                  <a:srgbClr val="FFFFFF"/>
                </a:solidFill>
                <a:latin typeface="Arial" pitchFamily="34" charset="0"/>
                <a:cs typeface="Arial" pitchFamily="34" charset="0"/>
              </a:rPr>
              <a:t>Atomic Energy</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322" y="457200"/>
            <a:ext cx="8229600" cy="1143000"/>
          </a:xfrm>
        </p:spPr>
        <p:txBody>
          <a:bodyPr>
            <a:normAutofit/>
          </a:bodyPr>
          <a:lstStyle/>
          <a:p>
            <a:pPr algn="ctr"/>
            <a:r>
              <a:rPr lang="en-US" sz="3900" b="1" i="1" dirty="0"/>
              <a:t>Rutherford Model (1911)</a:t>
            </a:r>
          </a:p>
        </p:txBody>
      </p:sp>
      <p:sp>
        <p:nvSpPr>
          <p:cNvPr id="3" name="Content Placeholder 2"/>
          <p:cNvSpPr>
            <a:spLocks noGrp="1"/>
          </p:cNvSpPr>
          <p:nvPr>
            <p:ph idx="1"/>
          </p:nvPr>
        </p:nvSpPr>
        <p:spPr>
          <a:xfrm>
            <a:off x="114300" y="1676400"/>
            <a:ext cx="8915400" cy="3429000"/>
          </a:xfrm>
        </p:spPr>
        <p:txBody>
          <a:bodyPr>
            <a:normAutofit/>
          </a:bodyPr>
          <a:lstStyle/>
          <a:p>
            <a:pPr marL="0" indent="0">
              <a:buClr>
                <a:schemeClr val="tx1"/>
              </a:buClr>
              <a:buNone/>
            </a:pPr>
            <a:r>
              <a:rPr lang="en-US" sz="2400" dirty="0"/>
              <a:t>Problems with Rutherford’s planetary model</a:t>
            </a:r>
          </a:p>
          <a:p>
            <a:pPr marL="868680" lvl="1" indent="-457200">
              <a:buClr>
                <a:schemeClr val="tx1"/>
              </a:buClr>
              <a:buFont typeface="+mj-lt"/>
              <a:buAutoNum type="arabicPeriod"/>
            </a:pPr>
            <a:r>
              <a:rPr lang="en-US" sz="2400" dirty="0">
                <a:solidFill>
                  <a:schemeClr val="tx1"/>
                </a:solidFill>
                <a:cs typeface="Calibri"/>
              </a:rPr>
              <a:t>Electron would lose energy (EM radiation)</a:t>
            </a:r>
          </a:p>
          <a:p>
            <a:pPr marL="868680" lvl="1" indent="-457200">
              <a:buClr>
                <a:schemeClr val="tx1"/>
              </a:buClr>
              <a:buFont typeface="+mj-lt"/>
              <a:buAutoNum type="arabicPeriod"/>
            </a:pPr>
            <a:r>
              <a:rPr lang="en-US" sz="2400" dirty="0">
                <a:solidFill>
                  <a:schemeClr val="tx1"/>
                </a:solidFill>
              </a:rPr>
              <a:t>As electron spirals inward, emission would gradually increase in frequency as orbit got smaller and faster</a:t>
            </a:r>
          </a:p>
          <a:p>
            <a:pPr marL="868680" lvl="1" indent="-457200">
              <a:buClr>
                <a:schemeClr val="tx1"/>
              </a:buClr>
              <a:buFont typeface="+mj-lt"/>
              <a:buAutoNum type="arabicPeriod"/>
            </a:pPr>
            <a:r>
              <a:rPr lang="en-US" sz="2400" dirty="0">
                <a:solidFill>
                  <a:schemeClr val="tx1"/>
                </a:solidFill>
              </a:rPr>
              <a:t>Produce continuous smear, in frequency, of EM radiation</a:t>
            </a:r>
          </a:p>
          <a:p>
            <a:pPr marL="868680" lvl="1" indent="-457200">
              <a:buClr>
                <a:schemeClr val="tx1"/>
              </a:buClr>
              <a:buFont typeface="+mj-lt"/>
              <a:buAutoNum type="arabicPeriod"/>
            </a:pPr>
            <a:r>
              <a:rPr lang="en-US" sz="2400" dirty="0">
                <a:solidFill>
                  <a:schemeClr val="tx1"/>
                </a:solidFill>
                <a:cs typeface="Calibri"/>
              </a:rPr>
              <a:t>Atom has extremely short lifetime (unstable)</a:t>
            </a:r>
          </a:p>
          <a:p>
            <a:pPr lvl="1"/>
            <a:endParaRPr lang="en-US" sz="2400" dirty="0">
              <a:solidFill>
                <a:schemeClr val="tx1"/>
              </a:solidFill>
              <a:cs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84322" y="457200"/>
            <a:ext cx="8229600" cy="1143000"/>
          </a:xfrm>
        </p:spPr>
        <p:txBody>
          <a:bodyPr>
            <a:normAutofit/>
          </a:bodyPr>
          <a:lstStyle/>
          <a:p>
            <a:pPr algn="ctr"/>
            <a:r>
              <a:rPr lang="en-US" sz="3900" b="1" i="1" dirty="0"/>
              <a:t>Rutherford Model (1911)</a:t>
            </a:r>
          </a:p>
        </p:txBody>
      </p:sp>
      <p:sp>
        <p:nvSpPr>
          <p:cNvPr id="3" name="Content Placeholder 2"/>
          <p:cNvSpPr>
            <a:spLocks noGrp="1"/>
          </p:cNvSpPr>
          <p:nvPr>
            <p:ph idx="1"/>
          </p:nvPr>
        </p:nvSpPr>
        <p:spPr>
          <a:xfrm>
            <a:off x="381000" y="1600200"/>
            <a:ext cx="8458200" cy="3611563"/>
          </a:xfrm>
        </p:spPr>
        <p:txBody>
          <a:bodyPr>
            <a:normAutofit/>
          </a:bodyPr>
          <a:lstStyle/>
          <a:p>
            <a:pPr marL="0" indent="0">
              <a:buClr>
                <a:schemeClr val="tx1"/>
              </a:buClr>
              <a:buNone/>
            </a:pPr>
            <a:r>
              <a:rPr lang="en-US" sz="2400" dirty="0"/>
              <a:t>Problems with Rutherford’s planetary model</a:t>
            </a:r>
          </a:p>
          <a:p>
            <a:pPr marL="925830" lvl="1" indent="-514350">
              <a:buClr>
                <a:schemeClr val="tx1"/>
              </a:buClr>
              <a:buFont typeface="+mj-lt"/>
              <a:buAutoNum type="arabicPeriod"/>
            </a:pPr>
            <a:r>
              <a:rPr lang="en-US" sz="2400" dirty="0">
                <a:solidFill>
                  <a:schemeClr val="tx1"/>
                </a:solidFill>
              </a:rPr>
              <a:t>Emission spectra of hydrogen is well known by 1908</a:t>
            </a:r>
          </a:p>
          <a:p>
            <a:pPr marL="925830" lvl="1" indent="-514350">
              <a:buClr>
                <a:schemeClr val="tx1"/>
              </a:buClr>
              <a:buFont typeface="+mj-lt"/>
              <a:buAutoNum type="arabicPeriod"/>
            </a:pPr>
            <a:r>
              <a:rPr lang="en-US" sz="2400" dirty="0">
                <a:solidFill>
                  <a:schemeClr val="tx1"/>
                </a:solidFill>
              </a:rPr>
              <a:t>Only discreet lines are seen in the hydrogen spectra</a:t>
            </a:r>
          </a:p>
        </p:txBody>
      </p:sp>
      <p:pic>
        <p:nvPicPr>
          <p:cNvPr id="23554" name="Picture 2" descr="http://www.astronomyknowhow.com/pics-res/hydrogen-spectra.jpg"/>
          <p:cNvPicPr>
            <a:picLocks noChangeAspect="1" noChangeArrowheads="1"/>
          </p:cNvPicPr>
          <p:nvPr/>
        </p:nvPicPr>
        <p:blipFill>
          <a:blip r:embed="rId3" cstate="print"/>
          <a:srcRect l="6667" t="50397" r="5833" b="31930"/>
          <a:stretch>
            <a:fillRect/>
          </a:stretch>
        </p:blipFill>
        <p:spPr bwMode="auto">
          <a:xfrm>
            <a:off x="457200" y="3385088"/>
            <a:ext cx="8458200" cy="13716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8686800" cy="2895600"/>
          </a:xfrm>
        </p:spPr>
        <p:txBody>
          <a:bodyPr>
            <a:normAutofit/>
          </a:bodyPr>
          <a:lstStyle/>
          <a:p>
            <a:pPr algn="just">
              <a:buClr>
                <a:schemeClr val="tx1"/>
              </a:buClr>
              <a:buFont typeface="Arial" pitchFamily="34" charset="0"/>
              <a:buChar char="•"/>
            </a:pPr>
            <a:r>
              <a:rPr lang="en-US" sz="2400" dirty="0"/>
              <a:t>Electrons can only be in certain stable orbits around the nucleus</a:t>
            </a:r>
          </a:p>
          <a:p>
            <a:pPr algn="just">
              <a:buClr>
                <a:schemeClr val="tx1"/>
              </a:buClr>
              <a:buFont typeface="Arial" pitchFamily="34" charset="0"/>
              <a:buChar char="•"/>
            </a:pPr>
            <a:r>
              <a:rPr lang="en-US" sz="2400" dirty="0"/>
              <a:t>Each orbit has an energy associated with it</a:t>
            </a:r>
          </a:p>
          <a:p>
            <a:pPr marL="109728" indent="0" algn="ctr">
              <a:buClr>
                <a:schemeClr val="tx1"/>
              </a:buClr>
              <a:buNone/>
            </a:pPr>
            <a:r>
              <a:rPr lang="en-US" sz="2400" b="1" dirty="0">
                <a:solidFill>
                  <a:srgbClr val="C00000"/>
                </a:solidFill>
              </a:rPr>
              <a:t>Explained why atom is stable!</a:t>
            </a:r>
          </a:p>
          <a:p>
            <a:pPr algn="just">
              <a:buClr>
                <a:schemeClr val="tx1"/>
              </a:buClr>
              <a:buFont typeface="Arial" pitchFamily="34" charset="0"/>
              <a:buChar char="•"/>
            </a:pPr>
            <a:r>
              <a:rPr lang="en-US" sz="2400" dirty="0"/>
              <a:t>Only a certain number of electrons can exist in each orbital shell</a:t>
            </a:r>
          </a:p>
          <a:p>
            <a:endParaRPr lang="en-US" sz="2400" dirty="0"/>
          </a:p>
        </p:txBody>
      </p:sp>
      <p:pic>
        <p:nvPicPr>
          <p:cNvPr id="19464" name="Picture 8" descr="http://upload.wikimedia.org/wikipedia/commons/thumb/6/6d/Niels_Bohr.jpg/180px-Niels_Bohr.jpg">
            <a:hlinkClick r:id="rId3"/>
          </p:cNvPr>
          <p:cNvPicPr>
            <a:picLocks noChangeAspect="1" noChangeArrowheads="1"/>
          </p:cNvPicPr>
          <p:nvPr/>
        </p:nvPicPr>
        <p:blipFill>
          <a:blip r:embed="rId4" cstate="print"/>
          <a:srcRect/>
          <a:stretch>
            <a:fillRect/>
          </a:stretch>
        </p:blipFill>
        <p:spPr bwMode="auto">
          <a:xfrm>
            <a:off x="1447800" y="4003944"/>
            <a:ext cx="1775012" cy="2514600"/>
          </a:xfrm>
          <a:prstGeom prst="rect">
            <a:avLst/>
          </a:prstGeom>
          <a:noFill/>
        </p:spPr>
      </p:pic>
      <p:sp>
        <p:nvSpPr>
          <p:cNvPr id="6" name="Title 1"/>
          <p:cNvSpPr txBox="1">
            <a:spLocks/>
          </p:cNvSpPr>
          <p:nvPr/>
        </p:nvSpPr>
        <p:spPr>
          <a:xfrm>
            <a:off x="457200" y="228600"/>
            <a:ext cx="8229600" cy="1143000"/>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Bohr Model (1913)</a:t>
            </a:r>
          </a:p>
        </p:txBody>
      </p:sp>
      <p:pic>
        <p:nvPicPr>
          <p:cNvPr id="5"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4582" t="3959" r="7654" b="27950"/>
          <a:stretch/>
        </p:blipFill>
        <p:spPr bwMode="auto">
          <a:xfrm>
            <a:off x="5181600" y="3504475"/>
            <a:ext cx="3200400" cy="32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322" y="1371600"/>
            <a:ext cx="8888278" cy="5029200"/>
          </a:xfrm>
        </p:spPr>
        <p:txBody>
          <a:bodyPr>
            <a:normAutofit/>
          </a:bodyPr>
          <a:lstStyle/>
          <a:p>
            <a:pPr algn="just">
              <a:buClr>
                <a:schemeClr val="tx1"/>
              </a:buClr>
              <a:buFont typeface="Arial" pitchFamily="34" charset="0"/>
              <a:buChar char="•"/>
            </a:pPr>
            <a:r>
              <a:rPr lang="en-US" sz="2400" dirty="0"/>
              <a:t>Light emitted/absorbed</a:t>
            </a:r>
          </a:p>
          <a:p>
            <a:pPr lvl="1" algn="just">
              <a:buClr>
                <a:schemeClr val="tx1"/>
              </a:buClr>
              <a:buFont typeface="Arial" pitchFamily="34" charset="0"/>
              <a:buChar char="•"/>
            </a:pPr>
            <a:r>
              <a:rPr lang="en-US" sz="2400" dirty="0">
                <a:solidFill>
                  <a:schemeClr val="tx1"/>
                </a:solidFill>
              </a:rPr>
              <a:t>Emitted when electron jumps from higher orbit to lower orbit</a:t>
            </a:r>
          </a:p>
          <a:p>
            <a:pPr lvl="1" algn="just">
              <a:buClr>
                <a:schemeClr val="tx1"/>
              </a:buClr>
              <a:buFont typeface="Arial" pitchFamily="34" charset="0"/>
              <a:buChar char="•"/>
            </a:pPr>
            <a:r>
              <a:rPr lang="en-US" sz="2400" dirty="0">
                <a:solidFill>
                  <a:schemeClr val="tx1"/>
                </a:solidFill>
              </a:rPr>
              <a:t>Absorbed when it jumps from a lower to higher orbit </a:t>
            </a:r>
          </a:p>
          <a:p>
            <a:pPr lvl="1" algn="just">
              <a:buClr>
                <a:schemeClr val="tx1"/>
              </a:buClr>
              <a:buFont typeface="Arial" pitchFamily="34" charset="0"/>
              <a:buChar char="•"/>
            </a:pPr>
            <a:r>
              <a:rPr lang="en-US" sz="2400" dirty="0">
                <a:solidFill>
                  <a:schemeClr val="tx1"/>
                </a:solidFill>
              </a:rPr>
              <a:t>Energy &amp; frequency of light emitted/absorbed is given by difference between the two orbit energies</a:t>
            </a:r>
          </a:p>
          <a:p>
            <a:pPr algn="just">
              <a:buClr>
                <a:schemeClr val="tx1"/>
              </a:buClr>
              <a:buFont typeface="Arial" pitchFamily="34" charset="0"/>
              <a:buChar char="•"/>
            </a:pPr>
            <a:endParaRPr lang="en-US" sz="2400" dirty="0"/>
          </a:p>
        </p:txBody>
      </p:sp>
      <p:sp>
        <p:nvSpPr>
          <p:cNvPr id="4" name="TextBox 3"/>
          <p:cNvSpPr txBox="1"/>
          <p:nvPr/>
        </p:nvSpPr>
        <p:spPr>
          <a:xfrm>
            <a:off x="0" y="4343400"/>
            <a:ext cx="9144000" cy="1077218"/>
          </a:xfrm>
          <a:prstGeom prst="rect">
            <a:avLst/>
          </a:prstGeom>
          <a:noFill/>
        </p:spPr>
        <p:txBody>
          <a:bodyPr wrap="square" rtlCol="0">
            <a:spAutoFit/>
          </a:bodyPr>
          <a:lstStyle/>
          <a:p>
            <a:pPr algn="ctr"/>
            <a:r>
              <a:rPr lang="en-US" sz="3200" b="1" dirty="0">
                <a:solidFill>
                  <a:srgbClr val="C00000"/>
                </a:solidFill>
              </a:rPr>
              <a:t>Explained why only certain lines </a:t>
            </a:r>
          </a:p>
          <a:p>
            <a:pPr algn="ctr"/>
            <a:r>
              <a:rPr lang="en-US" sz="3200" b="1" dirty="0">
                <a:solidFill>
                  <a:srgbClr val="C00000"/>
                </a:solidFill>
              </a:rPr>
              <a:t>are observed in H-spectra!</a:t>
            </a:r>
          </a:p>
        </p:txBody>
      </p:sp>
      <p:sp>
        <p:nvSpPr>
          <p:cNvPr id="5" name="Title 1"/>
          <p:cNvSpPr txBox="1">
            <a:spLocks/>
          </p:cNvSpPr>
          <p:nvPr/>
        </p:nvSpPr>
        <p:spPr>
          <a:xfrm>
            <a:off x="432661" y="177800"/>
            <a:ext cx="8229600" cy="1143000"/>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Bohr Model (1913)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b="48315"/>
          <a:stretch>
            <a:fillRect/>
          </a:stretch>
        </p:blipFill>
        <p:spPr bwMode="auto">
          <a:xfrm>
            <a:off x="838200" y="2021146"/>
            <a:ext cx="8076352" cy="483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8467" y="48467"/>
            <a:ext cx="9144000" cy="990600"/>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The Hydrogen Atom</a:t>
            </a:r>
          </a:p>
        </p:txBody>
      </p:sp>
      <p:pic>
        <p:nvPicPr>
          <p:cNvPr id="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9225" y="1066800"/>
            <a:ext cx="63055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51008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0" y="0"/>
            <a:ext cx="914400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3900" b="1" i="1" dirty="0">
                <a:latin typeface="+mj-lt"/>
                <a:cs typeface="Arial" charset="0"/>
              </a:rPr>
              <a:t>Example Problem</a:t>
            </a:r>
          </a:p>
        </p:txBody>
      </p:sp>
      <p:sp>
        <p:nvSpPr>
          <p:cNvPr id="5" name="TextBox 6"/>
          <p:cNvSpPr txBox="1">
            <a:spLocks noChangeArrowheads="1"/>
          </p:cNvSpPr>
          <p:nvPr/>
        </p:nvSpPr>
        <p:spPr bwMode="auto">
          <a:xfrm>
            <a:off x="266700" y="914400"/>
            <a:ext cx="8610600"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defRPr/>
            </a:pPr>
            <a:r>
              <a:rPr lang="en-US" sz="2200" dirty="0">
                <a:latin typeface="+mn-lt"/>
              </a:rPr>
              <a:t>For the Lyman series, what is energy for the 1, 2, and 3 transitions?</a:t>
            </a:r>
          </a:p>
          <a:p>
            <a:pPr algn="just" eaLnBrk="1" hangingPunct="1">
              <a:defRPr/>
            </a:pPr>
            <a:endParaRPr lang="en-US" sz="2200" dirty="0">
              <a:latin typeface="+mn-lt"/>
            </a:endParaRPr>
          </a:p>
          <a:p>
            <a:pPr algn="just" eaLnBrk="1" hangingPunct="1">
              <a:defRPr/>
            </a:pPr>
            <a:r>
              <a:rPr lang="en-US" sz="2200" dirty="0">
                <a:solidFill>
                  <a:schemeClr val="bg1"/>
                </a:solidFill>
                <a:latin typeface="+mn-lt"/>
              </a:rPr>
              <a:t>Remember that </a:t>
            </a:r>
          </a:p>
          <a:p>
            <a:pPr algn="just" eaLnBrk="1" hangingPunct="1">
              <a:defRPr/>
            </a:pPr>
            <a:endParaRPr lang="en-US" sz="2200" dirty="0">
              <a:solidFill>
                <a:schemeClr val="bg1"/>
              </a:solidFill>
              <a:latin typeface="+mn-lt"/>
            </a:endParaRPr>
          </a:p>
          <a:p>
            <a:pPr algn="just" eaLnBrk="1" hangingPunct="1">
              <a:defRPr/>
            </a:pPr>
            <a:endParaRPr lang="en-US" sz="2200" dirty="0">
              <a:solidFill>
                <a:schemeClr val="bg1"/>
              </a:solidFill>
              <a:latin typeface="+mn-lt"/>
            </a:endParaRPr>
          </a:p>
          <a:p>
            <a:pPr algn="just" eaLnBrk="1" hangingPunct="1">
              <a:defRPr/>
            </a:pPr>
            <a:endParaRPr lang="en-US" sz="2200" dirty="0">
              <a:solidFill>
                <a:schemeClr val="bg1"/>
              </a:solidFill>
              <a:latin typeface="+mn-lt"/>
            </a:endParaRPr>
          </a:p>
          <a:p>
            <a:pPr algn="just" eaLnBrk="1" hangingPunct="1">
              <a:defRPr/>
            </a:pPr>
            <a:r>
              <a:rPr lang="en-US" sz="2200" dirty="0">
                <a:solidFill>
                  <a:schemeClr val="bg1"/>
                </a:solidFill>
                <a:latin typeface="+mn-lt"/>
              </a:rPr>
              <a:t>So for n = 1</a:t>
            </a:r>
          </a:p>
          <a:p>
            <a:pPr algn="just" eaLnBrk="1" hangingPunct="1">
              <a:defRPr/>
            </a:pPr>
            <a:r>
              <a:rPr lang="en-US" sz="2200" dirty="0">
                <a:solidFill>
                  <a:schemeClr val="bg1"/>
                </a:solidFill>
                <a:latin typeface="+mn-lt"/>
              </a:rPr>
              <a:t>E</a:t>
            </a:r>
            <a:r>
              <a:rPr lang="en-US" sz="2200" baseline="-25000" dirty="0">
                <a:solidFill>
                  <a:schemeClr val="bg1"/>
                </a:solidFill>
                <a:latin typeface="+mn-lt"/>
              </a:rPr>
              <a:t>1</a:t>
            </a:r>
            <a:r>
              <a:rPr lang="en-US" sz="2200" dirty="0">
                <a:solidFill>
                  <a:schemeClr val="bg1"/>
                </a:solidFill>
                <a:latin typeface="+mn-lt"/>
              </a:rPr>
              <a:t> = - 2.180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-18</a:t>
            </a:r>
            <a:r>
              <a:rPr lang="en-US" sz="2200" dirty="0">
                <a:solidFill>
                  <a:schemeClr val="bg1"/>
                </a:solidFill>
                <a:latin typeface="+mn-lt"/>
              </a:rPr>
              <a:t> J /(1)</a:t>
            </a:r>
            <a:r>
              <a:rPr lang="en-US" sz="2200" baseline="30000" dirty="0">
                <a:solidFill>
                  <a:schemeClr val="bg1"/>
                </a:solidFill>
                <a:latin typeface="+mn-lt"/>
              </a:rPr>
              <a:t>2</a:t>
            </a:r>
          </a:p>
          <a:p>
            <a:pPr algn="just" eaLnBrk="1" hangingPunct="1">
              <a:defRPr/>
            </a:pPr>
            <a:r>
              <a:rPr lang="en-US" sz="2200" dirty="0">
                <a:solidFill>
                  <a:schemeClr val="bg1"/>
                </a:solidFill>
                <a:latin typeface="+mn-lt"/>
              </a:rPr>
              <a:t>E</a:t>
            </a:r>
            <a:r>
              <a:rPr lang="en-US" sz="2200" baseline="-25000" dirty="0">
                <a:solidFill>
                  <a:schemeClr val="bg1"/>
                </a:solidFill>
                <a:latin typeface="+mn-lt"/>
              </a:rPr>
              <a:t>1</a:t>
            </a:r>
            <a:r>
              <a:rPr lang="en-US" sz="2200" dirty="0">
                <a:solidFill>
                  <a:schemeClr val="bg1"/>
                </a:solidFill>
                <a:latin typeface="+mn-lt"/>
              </a:rPr>
              <a:t> = - 2.180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-18 </a:t>
            </a:r>
            <a:r>
              <a:rPr lang="en-US" sz="2200" dirty="0">
                <a:solidFill>
                  <a:schemeClr val="bg1"/>
                </a:solidFill>
                <a:latin typeface="+mn-lt"/>
              </a:rPr>
              <a:t>J</a:t>
            </a:r>
          </a:p>
          <a:p>
            <a:pPr algn="just" eaLnBrk="1" hangingPunct="1">
              <a:defRPr/>
            </a:pPr>
            <a:endParaRPr lang="en-US" sz="2200" dirty="0">
              <a:solidFill>
                <a:schemeClr val="bg1"/>
              </a:solidFill>
              <a:latin typeface="+mn-lt"/>
            </a:endParaRPr>
          </a:p>
          <a:p>
            <a:pPr algn="just" eaLnBrk="1" hangingPunct="1">
              <a:defRPr/>
            </a:pPr>
            <a:r>
              <a:rPr lang="en-US" sz="2200" dirty="0">
                <a:solidFill>
                  <a:schemeClr val="bg1"/>
                </a:solidFill>
                <a:latin typeface="+mn-lt"/>
              </a:rPr>
              <a:t>So for n = 2</a:t>
            </a:r>
          </a:p>
          <a:p>
            <a:pPr algn="just" eaLnBrk="1" hangingPunct="1">
              <a:defRPr/>
            </a:pPr>
            <a:r>
              <a:rPr lang="en-US" sz="2200" dirty="0">
                <a:solidFill>
                  <a:schemeClr val="bg1"/>
                </a:solidFill>
                <a:latin typeface="+mn-lt"/>
              </a:rPr>
              <a:t>E</a:t>
            </a:r>
            <a:r>
              <a:rPr lang="en-US" sz="2200" baseline="-25000" dirty="0">
                <a:solidFill>
                  <a:schemeClr val="bg1"/>
                </a:solidFill>
                <a:latin typeface="+mn-lt"/>
              </a:rPr>
              <a:t>1</a:t>
            </a:r>
            <a:r>
              <a:rPr lang="en-US" sz="2200" dirty="0">
                <a:solidFill>
                  <a:schemeClr val="bg1"/>
                </a:solidFill>
                <a:latin typeface="+mn-lt"/>
              </a:rPr>
              <a:t> = - 2.180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-18</a:t>
            </a:r>
            <a:r>
              <a:rPr lang="en-US" sz="2200" dirty="0">
                <a:solidFill>
                  <a:schemeClr val="bg1"/>
                </a:solidFill>
                <a:latin typeface="+mn-lt"/>
              </a:rPr>
              <a:t> J /(2)</a:t>
            </a:r>
            <a:r>
              <a:rPr lang="en-US" sz="2200" baseline="30000" dirty="0">
                <a:solidFill>
                  <a:schemeClr val="bg1"/>
                </a:solidFill>
                <a:latin typeface="+mn-lt"/>
              </a:rPr>
              <a:t>2</a:t>
            </a:r>
          </a:p>
          <a:p>
            <a:pPr algn="just" eaLnBrk="1" hangingPunct="1">
              <a:defRPr/>
            </a:pPr>
            <a:r>
              <a:rPr lang="en-US" sz="2200" dirty="0">
                <a:solidFill>
                  <a:schemeClr val="bg1"/>
                </a:solidFill>
                <a:latin typeface="+mn-lt"/>
              </a:rPr>
              <a:t>E</a:t>
            </a:r>
            <a:r>
              <a:rPr lang="en-US" sz="2200" baseline="-25000" dirty="0">
                <a:solidFill>
                  <a:schemeClr val="bg1"/>
                </a:solidFill>
                <a:latin typeface="+mn-lt"/>
              </a:rPr>
              <a:t>1</a:t>
            </a:r>
            <a:r>
              <a:rPr lang="en-US" sz="2200" dirty="0">
                <a:solidFill>
                  <a:schemeClr val="bg1"/>
                </a:solidFill>
                <a:latin typeface="+mn-lt"/>
              </a:rPr>
              <a:t> = - 5.45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-17 </a:t>
            </a:r>
            <a:r>
              <a:rPr lang="en-US" sz="2200" dirty="0">
                <a:solidFill>
                  <a:schemeClr val="bg1"/>
                </a:solidFill>
                <a:latin typeface="+mn-lt"/>
              </a:rPr>
              <a:t>J</a:t>
            </a:r>
          </a:p>
          <a:p>
            <a:pPr algn="just" eaLnBrk="1" hangingPunct="1">
              <a:defRPr/>
            </a:pPr>
            <a:endParaRPr lang="en-US" sz="2200" dirty="0">
              <a:solidFill>
                <a:schemeClr val="bg1"/>
              </a:solidFill>
              <a:latin typeface="+mn-lt"/>
            </a:endParaRPr>
          </a:p>
          <a:p>
            <a:pPr algn="just" eaLnBrk="1" hangingPunct="1">
              <a:defRPr/>
            </a:pPr>
            <a:r>
              <a:rPr lang="en-US" sz="2200" dirty="0">
                <a:solidFill>
                  <a:schemeClr val="bg1"/>
                </a:solidFill>
                <a:latin typeface="+mn-lt"/>
              </a:rPr>
              <a:t>So for n = 3</a:t>
            </a:r>
          </a:p>
          <a:p>
            <a:pPr algn="just" eaLnBrk="1" hangingPunct="1">
              <a:defRPr/>
            </a:pPr>
            <a:r>
              <a:rPr lang="en-US" sz="2200" dirty="0">
                <a:solidFill>
                  <a:schemeClr val="bg1"/>
                </a:solidFill>
                <a:latin typeface="+mn-lt"/>
              </a:rPr>
              <a:t>E</a:t>
            </a:r>
            <a:r>
              <a:rPr lang="en-US" sz="2200" baseline="-25000" dirty="0">
                <a:solidFill>
                  <a:schemeClr val="bg1"/>
                </a:solidFill>
                <a:latin typeface="+mn-lt"/>
              </a:rPr>
              <a:t>1</a:t>
            </a:r>
            <a:r>
              <a:rPr lang="en-US" sz="2200" dirty="0">
                <a:solidFill>
                  <a:schemeClr val="bg1"/>
                </a:solidFill>
                <a:latin typeface="+mn-lt"/>
              </a:rPr>
              <a:t> = - 2.180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-18</a:t>
            </a:r>
            <a:r>
              <a:rPr lang="en-US" sz="2200" dirty="0">
                <a:solidFill>
                  <a:schemeClr val="bg1"/>
                </a:solidFill>
                <a:latin typeface="+mn-lt"/>
              </a:rPr>
              <a:t> J /(3)</a:t>
            </a:r>
            <a:r>
              <a:rPr lang="en-US" sz="2200" baseline="30000" dirty="0">
                <a:solidFill>
                  <a:schemeClr val="bg1"/>
                </a:solidFill>
                <a:latin typeface="+mn-lt"/>
              </a:rPr>
              <a:t>2</a:t>
            </a:r>
          </a:p>
          <a:p>
            <a:pPr algn="just" eaLnBrk="1" hangingPunct="1">
              <a:defRPr/>
            </a:pPr>
            <a:r>
              <a:rPr lang="en-US" sz="2200" dirty="0">
                <a:solidFill>
                  <a:schemeClr val="bg1"/>
                </a:solidFill>
                <a:latin typeface="+mn-lt"/>
              </a:rPr>
              <a:t>E</a:t>
            </a:r>
            <a:r>
              <a:rPr lang="en-US" sz="2200" baseline="-25000" dirty="0">
                <a:solidFill>
                  <a:schemeClr val="bg1"/>
                </a:solidFill>
                <a:latin typeface="+mn-lt"/>
              </a:rPr>
              <a:t>1</a:t>
            </a:r>
            <a:r>
              <a:rPr lang="en-US" sz="2200" dirty="0">
                <a:solidFill>
                  <a:schemeClr val="bg1"/>
                </a:solidFill>
                <a:latin typeface="+mn-lt"/>
              </a:rPr>
              <a:t> = - 2.422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-17 </a:t>
            </a:r>
            <a:r>
              <a:rPr lang="en-US" sz="2200" dirty="0">
                <a:solidFill>
                  <a:schemeClr val="bg1"/>
                </a:solidFill>
                <a:latin typeface="+mn-lt"/>
              </a:rPr>
              <a:t>J</a:t>
            </a:r>
          </a:p>
        </p:txBody>
      </p:sp>
    </p:spTree>
    <p:extLst>
      <p:ext uri="{BB962C8B-B14F-4D97-AF65-F5344CB8AC3E}">
        <p14:creationId xmlns:p14="http://schemas.microsoft.com/office/powerpoint/2010/main" val="1951540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0" y="0"/>
            <a:ext cx="914400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3900" b="1" i="1" dirty="0">
                <a:latin typeface="+mj-lt"/>
                <a:cs typeface="Arial" charset="0"/>
              </a:rPr>
              <a:t>Example Problem</a:t>
            </a:r>
          </a:p>
        </p:txBody>
      </p:sp>
      <p:sp>
        <p:nvSpPr>
          <p:cNvPr id="5" name="TextBox 6"/>
          <p:cNvSpPr txBox="1">
            <a:spLocks noChangeArrowheads="1"/>
          </p:cNvSpPr>
          <p:nvPr/>
        </p:nvSpPr>
        <p:spPr bwMode="auto">
          <a:xfrm>
            <a:off x="266700" y="914400"/>
            <a:ext cx="8610600"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defRPr/>
            </a:pPr>
            <a:r>
              <a:rPr lang="en-US" sz="2200" dirty="0">
                <a:latin typeface="+mn-lt"/>
              </a:rPr>
              <a:t>For the Lyman series, what is energy for the 1, 2, and 3 transitions?</a:t>
            </a:r>
          </a:p>
          <a:p>
            <a:pPr algn="just" eaLnBrk="1" hangingPunct="1">
              <a:defRPr/>
            </a:pPr>
            <a:endParaRPr lang="en-US" sz="2200" dirty="0">
              <a:latin typeface="+mn-lt"/>
            </a:endParaRPr>
          </a:p>
          <a:p>
            <a:pPr algn="just" eaLnBrk="1" hangingPunct="1">
              <a:defRPr/>
            </a:pPr>
            <a:r>
              <a:rPr lang="en-US" sz="2200" dirty="0">
                <a:latin typeface="+mn-lt"/>
              </a:rPr>
              <a:t>Remember that </a:t>
            </a:r>
          </a:p>
          <a:p>
            <a:pPr algn="just" eaLnBrk="1" hangingPunct="1">
              <a:defRPr/>
            </a:pPr>
            <a:endParaRPr lang="en-US" sz="2200" dirty="0">
              <a:latin typeface="+mn-lt"/>
            </a:endParaRPr>
          </a:p>
          <a:p>
            <a:pPr algn="just" eaLnBrk="1" hangingPunct="1">
              <a:defRPr/>
            </a:pPr>
            <a:endParaRPr lang="en-US" sz="2200" dirty="0">
              <a:latin typeface="+mn-lt"/>
            </a:endParaRPr>
          </a:p>
          <a:p>
            <a:pPr algn="just" eaLnBrk="1" hangingPunct="1">
              <a:defRPr/>
            </a:pPr>
            <a:endParaRPr lang="en-US" sz="2200" dirty="0">
              <a:latin typeface="+mn-lt"/>
            </a:endParaRPr>
          </a:p>
          <a:p>
            <a:pPr algn="just" eaLnBrk="1" hangingPunct="1">
              <a:defRPr/>
            </a:pPr>
            <a:r>
              <a:rPr lang="en-US" sz="2200" dirty="0">
                <a:latin typeface="+mn-lt"/>
              </a:rPr>
              <a:t>So for n = 1</a:t>
            </a:r>
          </a:p>
          <a:p>
            <a:pPr algn="just" eaLnBrk="1" hangingPunct="1">
              <a:defRPr/>
            </a:pPr>
            <a:r>
              <a:rPr lang="en-US" sz="2200" dirty="0">
                <a:latin typeface="+mn-lt"/>
              </a:rPr>
              <a:t>E</a:t>
            </a:r>
            <a:r>
              <a:rPr lang="en-US" sz="2200" baseline="-25000" dirty="0">
                <a:latin typeface="+mn-lt"/>
              </a:rPr>
              <a:t>1</a:t>
            </a:r>
            <a:r>
              <a:rPr lang="en-US" sz="2200" dirty="0">
                <a:latin typeface="+mn-lt"/>
              </a:rPr>
              <a:t> = - 2.180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-18</a:t>
            </a:r>
            <a:r>
              <a:rPr lang="en-US" sz="2200" dirty="0">
                <a:latin typeface="+mn-lt"/>
              </a:rPr>
              <a:t> J /(1)</a:t>
            </a:r>
            <a:r>
              <a:rPr lang="en-US" sz="2200" baseline="30000" dirty="0">
                <a:latin typeface="+mn-lt"/>
              </a:rPr>
              <a:t>2</a:t>
            </a:r>
          </a:p>
          <a:p>
            <a:pPr algn="just" eaLnBrk="1" hangingPunct="1">
              <a:defRPr/>
            </a:pPr>
            <a:r>
              <a:rPr lang="en-US" sz="2200" dirty="0">
                <a:latin typeface="+mn-lt"/>
              </a:rPr>
              <a:t>E</a:t>
            </a:r>
            <a:r>
              <a:rPr lang="en-US" sz="2200" baseline="-25000" dirty="0">
                <a:latin typeface="+mn-lt"/>
              </a:rPr>
              <a:t>1</a:t>
            </a:r>
            <a:r>
              <a:rPr lang="en-US" sz="2200" dirty="0">
                <a:latin typeface="+mn-lt"/>
              </a:rPr>
              <a:t> = - 2.180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-18 </a:t>
            </a:r>
            <a:r>
              <a:rPr lang="en-US" sz="2200" dirty="0">
                <a:latin typeface="+mn-lt"/>
              </a:rPr>
              <a:t>J</a:t>
            </a:r>
          </a:p>
          <a:p>
            <a:pPr algn="just" eaLnBrk="1" hangingPunct="1">
              <a:defRPr/>
            </a:pPr>
            <a:endParaRPr lang="en-US" sz="2200" dirty="0">
              <a:latin typeface="+mn-lt"/>
            </a:endParaRPr>
          </a:p>
          <a:p>
            <a:pPr algn="just" eaLnBrk="1" hangingPunct="1">
              <a:defRPr/>
            </a:pPr>
            <a:r>
              <a:rPr lang="en-US" sz="2200" dirty="0">
                <a:solidFill>
                  <a:schemeClr val="bg1"/>
                </a:solidFill>
                <a:latin typeface="+mn-lt"/>
              </a:rPr>
              <a:t>So for n = 2</a:t>
            </a:r>
          </a:p>
          <a:p>
            <a:pPr algn="just" eaLnBrk="1" hangingPunct="1">
              <a:defRPr/>
            </a:pPr>
            <a:r>
              <a:rPr lang="en-US" sz="2200" dirty="0">
                <a:solidFill>
                  <a:schemeClr val="bg1"/>
                </a:solidFill>
                <a:latin typeface="+mn-lt"/>
              </a:rPr>
              <a:t>E</a:t>
            </a:r>
            <a:r>
              <a:rPr lang="en-US" sz="2200" baseline="-25000" dirty="0">
                <a:solidFill>
                  <a:schemeClr val="bg1"/>
                </a:solidFill>
                <a:latin typeface="+mn-lt"/>
              </a:rPr>
              <a:t>1</a:t>
            </a:r>
            <a:r>
              <a:rPr lang="en-US" sz="2200" dirty="0">
                <a:solidFill>
                  <a:schemeClr val="bg1"/>
                </a:solidFill>
                <a:latin typeface="+mn-lt"/>
              </a:rPr>
              <a:t> = - 2.180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-18</a:t>
            </a:r>
            <a:r>
              <a:rPr lang="en-US" sz="2200" dirty="0">
                <a:solidFill>
                  <a:schemeClr val="bg1"/>
                </a:solidFill>
                <a:latin typeface="+mn-lt"/>
              </a:rPr>
              <a:t> J /(2)</a:t>
            </a:r>
            <a:r>
              <a:rPr lang="en-US" sz="2200" baseline="30000" dirty="0">
                <a:solidFill>
                  <a:schemeClr val="bg1"/>
                </a:solidFill>
                <a:latin typeface="+mn-lt"/>
              </a:rPr>
              <a:t>2</a:t>
            </a:r>
          </a:p>
          <a:p>
            <a:pPr algn="just" eaLnBrk="1" hangingPunct="1">
              <a:defRPr/>
            </a:pPr>
            <a:r>
              <a:rPr lang="en-US" sz="2200" dirty="0">
                <a:solidFill>
                  <a:schemeClr val="bg1"/>
                </a:solidFill>
                <a:latin typeface="+mn-lt"/>
              </a:rPr>
              <a:t>E</a:t>
            </a:r>
            <a:r>
              <a:rPr lang="en-US" sz="2200" baseline="-25000" dirty="0">
                <a:solidFill>
                  <a:schemeClr val="bg1"/>
                </a:solidFill>
                <a:latin typeface="+mn-lt"/>
              </a:rPr>
              <a:t>1</a:t>
            </a:r>
            <a:r>
              <a:rPr lang="en-US" sz="2200" dirty="0">
                <a:solidFill>
                  <a:schemeClr val="bg1"/>
                </a:solidFill>
                <a:latin typeface="+mn-lt"/>
              </a:rPr>
              <a:t> = - 5.45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-17 </a:t>
            </a:r>
            <a:r>
              <a:rPr lang="en-US" sz="2200" dirty="0">
                <a:solidFill>
                  <a:schemeClr val="bg1"/>
                </a:solidFill>
                <a:latin typeface="+mn-lt"/>
              </a:rPr>
              <a:t>J</a:t>
            </a:r>
          </a:p>
          <a:p>
            <a:pPr algn="just" eaLnBrk="1" hangingPunct="1">
              <a:defRPr/>
            </a:pPr>
            <a:endParaRPr lang="en-US" sz="2200" dirty="0">
              <a:solidFill>
                <a:schemeClr val="bg1"/>
              </a:solidFill>
              <a:latin typeface="+mn-lt"/>
            </a:endParaRPr>
          </a:p>
          <a:p>
            <a:pPr algn="just" eaLnBrk="1" hangingPunct="1">
              <a:defRPr/>
            </a:pPr>
            <a:r>
              <a:rPr lang="en-US" sz="2200" dirty="0">
                <a:solidFill>
                  <a:schemeClr val="bg1"/>
                </a:solidFill>
                <a:latin typeface="+mn-lt"/>
              </a:rPr>
              <a:t>So for n = 3</a:t>
            </a:r>
          </a:p>
          <a:p>
            <a:pPr algn="just" eaLnBrk="1" hangingPunct="1">
              <a:defRPr/>
            </a:pPr>
            <a:r>
              <a:rPr lang="en-US" sz="2200" dirty="0">
                <a:solidFill>
                  <a:schemeClr val="bg1"/>
                </a:solidFill>
                <a:latin typeface="+mn-lt"/>
              </a:rPr>
              <a:t>E</a:t>
            </a:r>
            <a:r>
              <a:rPr lang="en-US" sz="2200" baseline="-25000" dirty="0">
                <a:solidFill>
                  <a:schemeClr val="bg1"/>
                </a:solidFill>
                <a:latin typeface="+mn-lt"/>
              </a:rPr>
              <a:t>1</a:t>
            </a:r>
            <a:r>
              <a:rPr lang="en-US" sz="2200" dirty="0">
                <a:solidFill>
                  <a:schemeClr val="bg1"/>
                </a:solidFill>
                <a:latin typeface="+mn-lt"/>
              </a:rPr>
              <a:t> = - 2.180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-18</a:t>
            </a:r>
            <a:r>
              <a:rPr lang="en-US" sz="2200" dirty="0">
                <a:solidFill>
                  <a:schemeClr val="bg1"/>
                </a:solidFill>
                <a:latin typeface="+mn-lt"/>
              </a:rPr>
              <a:t> J /(3)</a:t>
            </a:r>
            <a:r>
              <a:rPr lang="en-US" sz="2200" baseline="30000" dirty="0">
                <a:solidFill>
                  <a:schemeClr val="bg1"/>
                </a:solidFill>
                <a:latin typeface="+mn-lt"/>
              </a:rPr>
              <a:t>2</a:t>
            </a:r>
          </a:p>
          <a:p>
            <a:pPr algn="just" eaLnBrk="1" hangingPunct="1">
              <a:defRPr/>
            </a:pPr>
            <a:r>
              <a:rPr lang="en-US" sz="2200" dirty="0">
                <a:solidFill>
                  <a:schemeClr val="bg1"/>
                </a:solidFill>
                <a:latin typeface="+mn-lt"/>
              </a:rPr>
              <a:t>E</a:t>
            </a:r>
            <a:r>
              <a:rPr lang="en-US" sz="2200" baseline="-25000" dirty="0">
                <a:solidFill>
                  <a:schemeClr val="bg1"/>
                </a:solidFill>
                <a:latin typeface="+mn-lt"/>
              </a:rPr>
              <a:t>1</a:t>
            </a:r>
            <a:r>
              <a:rPr lang="en-US" sz="2200" dirty="0">
                <a:solidFill>
                  <a:schemeClr val="bg1"/>
                </a:solidFill>
                <a:latin typeface="+mn-lt"/>
              </a:rPr>
              <a:t> = - 2.422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-17 </a:t>
            </a:r>
            <a:r>
              <a:rPr lang="en-US" sz="2200" dirty="0">
                <a:solidFill>
                  <a:schemeClr val="bg1"/>
                </a:solidFill>
                <a:latin typeface="+mn-lt"/>
              </a:rPr>
              <a:t>J</a:t>
            </a:r>
          </a:p>
        </p:txBody>
      </p:sp>
      <p:pic>
        <p:nvPicPr>
          <p:cNvPr id="6" name="Picture 5">
            <a:extLst>
              <a:ext uri="{FF2B5EF4-FFF2-40B4-BE49-F238E27FC236}">
                <a16:creationId xmlns:a16="http://schemas.microsoft.com/office/drawing/2014/main" id="{D05E924C-9A18-4EAA-A888-6B3FADA7EFD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 r="58912" b="-20548"/>
          <a:stretch/>
        </p:blipFill>
        <p:spPr bwMode="auto">
          <a:xfrm>
            <a:off x="1967089" y="2057400"/>
            <a:ext cx="2590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7939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0" y="0"/>
            <a:ext cx="914400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3900" b="1" i="1" dirty="0">
                <a:latin typeface="+mj-lt"/>
                <a:cs typeface="Arial" charset="0"/>
              </a:rPr>
              <a:t>Example Problem</a:t>
            </a:r>
          </a:p>
        </p:txBody>
      </p:sp>
      <p:sp>
        <p:nvSpPr>
          <p:cNvPr id="5" name="TextBox 6"/>
          <p:cNvSpPr txBox="1">
            <a:spLocks noChangeArrowheads="1"/>
          </p:cNvSpPr>
          <p:nvPr/>
        </p:nvSpPr>
        <p:spPr bwMode="auto">
          <a:xfrm>
            <a:off x="266700" y="914400"/>
            <a:ext cx="8610600"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defRPr/>
            </a:pPr>
            <a:r>
              <a:rPr lang="en-US" sz="2200" dirty="0">
                <a:latin typeface="+mn-lt"/>
              </a:rPr>
              <a:t>For the Lyman series, what is energy for the 1, 2, and 3 transitions?</a:t>
            </a:r>
          </a:p>
          <a:p>
            <a:pPr algn="just" eaLnBrk="1" hangingPunct="1">
              <a:defRPr/>
            </a:pPr>
            <a:endParaRPr lang="en-US" sz="2200" dirty="0">
              <a:latin typeface="+mn-lt"/>
            </a:endParaRPr>
          </a:p>
          <a:p>
            <a:pPr algn="just" eaLnBrk="1" hangingPunct="1">
              <a:defRPr/>
            </a:pPr>
            <a:r>
              <a:rPr lang="en-US" sz="2200" dirty="0">
                <a:latin typeface="+mn-lt"/>
              </a:rPr>
              <a:t>Remember that </a:t>
            </a:r>
          </a:p>
          <a:p>
            <a:pPr algn="just" eaLnBrk="1" hangingPunct="1">
              <a:defRPr/>
            </a:pPr>
            <a:endParaRPr lang="en-US" sz="2200" dirty="0">
              <a:latin typeface="+mn-lt"/>
            </a:endParaRPr>
          </a:p>
          <a:p>
            <a:pPr algn="just" eaLnBrk="1" hangingPunct="1">
              <a:defRPr/>
            </a:pPr>
            <a:endParaRPr lang="en-US" sz="2200" dirty="0">
              <a:latin typeface="+mn-lt"/>
            </a:endParaRPr>
          </a:p>
          <a:p>
            <a:pPr algn="just" eaLnBrk="1" hangingPunct="1">
              <a:defRPr/>
            </a:pPr>
            <a:endParaRPr lang="en-US" sz="2200" dirty="0">
              <a:latin typeface="+mn-lt"/>
            </a:endParaRPr>
          </a:p>
          <a:p>
            <a:pPr algn="just" eaLnBrk="1" hangingPunct="1">
              <a:defRPr/>
            </a:pPr>
            <a:r>
              <a:rPr lang="en-US" sz="2200" dirty="0">
                <a:latin typeface="+mn-lt"/>
              </a:rPr>
              <a:t>So for n = 1</a:t>
            </a:r>
          </a:p>
          <a:p>
            <a:pPr algn="just" eaLnBrk="1" hangingPunct="1">
              <a:defRPr/>
            </a:pPr>
            <a:r>
              <a:rPr lang="en-US" sz="2200" dirty="0">
                <a:latin typeface="+mn-lt"/>
              </a:rPr>
              <a:t>E</a:t>
            </a:r>
            <a:r>
              <a:rPr lang="en-US" sz="2200" baseline="-25000" dirty="0">
                <a:latin typeface="+mn-lt"/>
              </a:rPr>
              <a:t>1</a:t>
            </a:r>
            <a:r>
              <a:rPr lang="en-US" sz="2200" dirty="0">
                <a:latin typeface="+mn-lt"/>
              </a:rPr>
              <a:t> = - 2.180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-18</a:t>
            </a:r>
            <a:r>
              <a:rPr lang="en-US" sz="2200" dirty="0">
                <a:latin typeface="+mn-lt"/>
              </a:rPr>
              <a:t> J /(1)</a:t>
            </a:r>
            <a:r>
              <a:rPr lang="en-US" sz="2200" baseline="30000" dirty="0">
                <a:latin typeface="+mn-lt"/>
              </a:rPr>
              <a:t>2</a:t>
            </a:r>
          </a:p>
          <a:p>
            <a:pPr algn="just" eaLnBrk="1" hangingPunct="1">
              <a:defRPr/>
            </a:pPr>
            <a:r>
              <a:rPr lang="en-US" sz="2200" dirty="0">
                <a:latin typeface="+mn-lt"/>
              </a:rPr>
              <a:t>E</a:t>
            </a:r>
            <a:r>
              <a:rPr lang="en-US" sz="2200" baseline="-25000" dirty="0">
                <a:latin typeface="+mn-lt"/>
              </a:rPr>
              <a:t>1</a:t>
            </a:r>
            <a:r>
              <a:rPr lang="en-US" sz="2200" dirty="0">
                <a:latin typeface="+mn-lt"/>
              </a:rPr>
              <a:t> = - 2.180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-18 </a:t>
            </a:r>
            <a:r>
              <a:rPr lang="en-US" sz="2200" dirty="0">
                <a:latin typeface="+mn-lt"/>
              </a:rPr>
              <a:t>J</a:t>
            </a:r>
          </a:p>
          <a:p>
            <a:pPr algn="just" eaLnBrk="1" hangingPunct="1">
              <a:defRPr/>
            </a:pPr>
            <a:endParaRPr lang="en-US" sz="2200" dirty="0">
              <a:latin typeface="+mn-lt"/>
            </a:endParaRPr>
          </a:p>
          <a:p>
            <a:pPr algn="just" eaLnBrk="1" hangingPunct="1">
              <a:defRPr/>
            </a:pPr>
            <a:r>
              <a:rPr lang="en-US" sz="2200" dirty="0">
                <a:latin typeface="+mn-lt"/>
              </a:rPr>
              <a:t>So for n = 2</a:t>
            </a:r>
          </a:p>
          <a:p>
            <a:pPr algn="just" eaLnBrk="1" hangingPunct="1">
              <a:defRPr/>
            </a:pPr>
            <a:r>
              <a:rPr lang="en-US" sz="2200" dirty="0">
                <a:latin typeface="+mn-lt"/>
              </a:rPr>
              <a:t>E</a:t>
            </a:r>
            <a:r>
              <a:rPr lang="en-US" sz="2200" baseline="-25000" dirty="0">
                <a:latin typeface="+mn-lt"/>
              </a:rPr>
              <a:t>1</a:t>
            </a:r>
            <a:r>
              <a:rPr lang="en-US" sz="2200" dirty="0">
                <a:latin typeface="+mn-lt"/>
              </a:rPr>
              <a:t> = - 2.180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-18</a:t>
            </a:r>
            <a:r>
              <a:rPr lang="en-US" sz="2200" dirty="0">
                <a:latin typeface="+mn-lt"/>
              </a:rPr>
              <a:t> J /(2)</a:t>
            </a:r>
            <a:r>
              <a:rPr lang="en-US" sz="2200" baseline="30000" dirty="0">
                <a:latin typeface="+mn-lt"/>
              </a:rPr>
              <a:t>2</a:t>
            </a:r>
          </a:p>
          <a:p>
            <a:pPr algn="just" eaLnBrk="1" hangingPunct="1">
              <a:defRPr/>
            </a:pPr>
            <a:r>
              <a:rPr lang="en-US" sz="2200" dirty="0">
                <a:latin typeface="+mn-lt"/>
              </a:rPr>
              <a:t>E</a:t>
            </a:r>
            <a:r>
              <a:rPr lang="en-US" sz="2200" baseline="-25000" dirty="0">
                <a:latin typeface="+mn-lt"/>
              </a:rPr>
              <a:t>1</a:t>
            </a:r>
            <a:r>
              <a:rPr lang="en-US" sz="2200" dirty="0">
                <a:latin typeface="+mn-lt"/>
              </a:rPr>
              <a:t> = - 5.45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-17 </a:t>
            </a:r>
            <a:r>
              <a:rPr lang="en-US" sz="2200" dirty="0">
                <a:latin typeface="+mn-lt"/>
              </a:rPr>
              <a:t>J</a:t>
            </a:r>
          </a:p>
          <a:p>
            <a:pPr algn="just" eaLnBrk="1" hangingPunct="1">
              <a:defRPr/>
            </a:pPr>
            <a:endParaRPr lang="en-US" sz="2200" dirty="0">
              <a:latin typeface="+mn-lt"/>
            </a:endParaRPr>
          </a:p>
          <a:p>
            <a:pPr algn="just" eaLnBrk="1" hangingPunct="1">
              <a:defRPr/>
            </a:pPr>
            <a:r>
              <a:rPr lang="en-US" sz="2200" dirty="0">
                <a:latin typeface="+mn-lt"/>
              </a:rPr>
              <a:t>So for n = 3</a:t>
            </a:r>
          </a:p>
          <a:p>
            <a:pPr algn="just" eaLnBrk="1" hangingPunct="1">
              <a:defRPr/>
            </a:pPr>
            <a:r>
              <a:rPr lang="en-US" sz="2200" dirty="0">
                <a:latin typeface="+mn-lt"/>
              </a:rPr>
              <a:t>E</a:t>
            </a:r>
            <a:r>
              <a:rPr lang="en-US" sz="2200" baseline="-25000" dirty="0">
                <a:latin typeface="+mn-lt"/>
              </a:rPr>
              <a:t>1</a:t>
            </a:r>
            <a:r>
              <a:rPr lang="en-US" sz="2200" dirty="0">
                <a:latin typeface="+mn-lt"/>
              </a:rPr>
              <a:t> = - 2.180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-18</a:t>
            </a:r>
            <a:r>
              <a:rPr lang="en-US" sz="2200" dirty="0">
                <a:latin typeface="+mn-lt"/>
              </a:rPr>
              <a:t> J /(3)</a:t>
            </a:r>
            <a:r>
              <a:rPr lang="en-US" sz="2200" baseline="30000" dirty="0">
                <a:latin typeface="+mn-lt"/>
              </a:rPr>
              <a:t>2</a:t>
            </a:r>
          </a:p>
          <a:p>
            <a:pPr algn="just" eaLnBrk="1" hangingPunct="1">
              <a:defRPr/>
            </a:pPr>
            <a:r>
              <a:rPr lang="en-US" sz="2200" dirty="0">
                <a:latin typeface="+mn-lt"/>
              </a:rPr>
              <a:t>E</a:t>
            </a:r>
            <a:r>
              <a:rPr lang="en-US" sz="2200" baseline="-25000" dirty="0">
                <a:latin typeface="+mn-lt"/>
              </a:rPr>
              <a:t>1</a:t>
            </a:r>
            <a:r>
              <a:rPr lang="en-US" sz="2200" dirty="0">
                <a:latin typeface="+mn-lt"/>
              </a:rPr>
              <a:t> = - 2.422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-17 </a:t>
            </a:r>
            <a:r>
              <a:rPr lang="en-US" sz="2200" dirty="0">
                <a:latin typeface="+mn-lt"/>
              </a:rPr>
              <a:t>J</a:t>
            </a:r>
          </a:p>
        </p:txBody>
      </p:sp>
      <p:pic>
        <p:nvPicPr>
          <p:cNvPr id="6" name="Picture 5">
            <a:extLst>
              <a:ext uri="{FF2B5EF4-FFF2-40B4-BE49-F238E27FC236}">
                <a16:creationId xmlns:a16="http://schemas.microsoft.com/office/drawing/2014/main" id="{D05E924C-9A18-4EAA-A888-6B3FADA7EFD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 r="58912" b="-20548"/>
          <a:stretch/>
        </p:blipFill>
        <p:spPr bwMode="auto">
          <a:xfrm>
            <a:off x="1967089" y="2057400"/>
            <a:ext cx="2590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71124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t="52809"/>
          <a:stretch>
            <a:fillRect/>
          </a:stretch>
        </p:blipFill>
        <p:spPr bwMode="auto">
          <a:xfrm>
            <a:off x="381000" y="1412341"/>
            <a:ext cx="8501062"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0" y="304800"/>
            <a:ext cx="9144000" cy="990600"/>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The Hydrogen Atom</a:t>
            </a:r>
          </a:p>
        </p:txBody>
      </p:sp>
    </p:spTree>
    <p:extLst>
      <p:ext uri="{BB962C8B-B14F-4D97-AF65-F5344CB8AC3E}">
        <p14:creationId xmlns:p14="http://schemas.microsoft.com/office/powerpoint/2010/main" val="3319135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31027"/>
          <a:stretch/>
        </p:blipFill>
        <p:spPr bwMode="auto">
          <a:xfrm>
            <a:off x="432414" y="4038600"/>
            <a:ext cx="8362950" cy="181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TextBox 3"/>
          <p:cNvSpPr txBox="1">
            <a:spLocks noChangeArrowheads="1"/>
          </p:cNvSpPr>
          <p:nvPr/>
        </p:nvSpPr>
        <p:spPr bwMode="auto">
          <a:xfrm>
            <a:off x="83779" y="1371600"/>
            <a:ext cx="9060221"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1900" dirty="0">
                <a:latin typeface="+mn-lt"/>
              </a:rPr>
              <a:t>Each set of quantum numbers (</a:t>
            </a:r>
            <a:r>
              <a:rPr lang="en-US" sz="1900" i="1" dirty="0">
                <a:latin typeface="+mn-lt"/>
              </a:rPr>
              <a:t>n, l, m</a:t>
            </a:r>
            <a:r>
              <a:rPr lang="en-US" sz="1900" i="1" baseline="-25000" dirty="0">
                <a:latin typeface="+mn-lt"/>
              </a:rPr>
              <a:t>l</a:t>
            </a:r>
            <a:r>
              <a:rPr lang="en-US" sz="1900" dirty="0">
                <a:latin typeface="+mn-lt"/>
              </a:rPr>
              <a:t>) identifies the wave function of a particular quantum state. The quantum number </a:t>
            </a:r>
            <a:r>
              <a:rPr lang="en-US" sz="1900" i="1" dirty="0">
                <a:latin typeface="+mn-lt"/>
              </a:rPr>
              <a:t>n, </a:t>
            </a:r>
            <a:r>
              <a:rPr lang="en-US" sz="1900" dirty="0">
                <a:latin typeface="+mn-lt"/>
              </a:rPr>
              <a:t>is called the </a:t>
            </a:r>
            <a:r>
              <a:rPr lang="en-US" sz="1900" b="1" dirty="0">
                <a:latin typeface="+mn-lt"/>
              </a:rPr>
              <a:t>principal</a:t>
            </a:r>
            <a:r>
              <a:rPr lang="en-US" sz="1900" b="1" i="1" dirty="0">
                <a:latin typeface="+mn-lt"/>
              </a:rPr>
              <a:t> </a:t>
            </a:r>
            <a:r>
              <a:rPr lang="en-US" sz="1900" b="1" dirty="0">
                <a:latin typeface="+mn-lt"/>
              </a:rPr>
              <a:t>quantum</a:t>
            </a:r>
            <a:r>
              <a:rPr lang="en-US" sz="1900" b="1" i="1" dirty="0">
                <a:latin typeface="+mn-lt"/>
              </a:rPr>
              <a:t> </a:t>
            </a:r>
            <a:r>
              <a:rPr lang="en-US" sz="1900" b="1" dirty="0">
                <a:latin typeface="+mn-lt"/>
              </a:rPr>
              <a:t>number. </a:t>
            </a:r>
            <a:r>
              <a:rPr lang="en-US" sz="1900" dirty="0">
                <a:latin typeface="+mn-lt"/>
              </a:rPr>
              <a:t>The</a:t>
            </a:r>
            <a:r>
              <a:rPr lang="en-US" sz="1900" b="1" dirty="0">
                <a:latin typeface="+mn-lt"/>
              </a:rPr>
              <a:t> orbital quantum number </a:t>
            </a:r>
            <a:r>
              <a:rPr lang="en-US" sz="1900" i="1" dirty="0">
                <a:latin typeface="+mn-lt"/>
              </a:rPr>
              <a:t>l</a:t>
            </a:r>
            <a:r>
              <a:rPr lang="en-US" sz="1900" b="1" dirty="0">
                <a:latin typeface="+mn-lt"/>
              </a:rPr>
              <a:t> </a:t>
            </a:r>
            <a:r>
              <a:rPr lang="en-US" sz="1900" dirty="0">
                <a:latin typeface="+mn-lt"/>
              </a:rPr>
              <a:t>is a measure of the magnitude of the angular momentum associated with the quantum state. The </a:t>
            </a:r>
            <a:r>
              <a:rPr lang="en-US" sz="1900" b="1" dirty="0">
                <a:latin typeface="+mn-lt"/>
              </a:rPr>
              <a:t>orbital magnetic quantum number </a:t>
            </a:r>
            <a:r>
              <a:rPr lang="en-US" sz="1900" i="1" dirty="0">
                <a:latin typeface="+mn-lt"/>
              </a:rPr>
              <a:t>m</a:t>
            </a:r>
            <a:r>
              <a:rPr lang="en-US" sz="1900" i="1" baseline="-25000" dirty="0">
                <a:latin typeface="+mn-lt"/>
              </a:rPr>
              <a:t>l </a:t>
            </a:r>
            <a:r>
              <a:rPr lang="en-US" sz="1900" dirty="0">
                <a:latin typeface="+mn-lt"/>
              </a:rPr>
              <a:t>is related to the orientation in space of this angular momentum vector.</a:t>
            </a:r>
          </a:p>
          <a:p>
            <a:pPr algn="just" eaLnBrk="1" hangingPunct="1"/>
            <a:endParaRPr lang="en-US" sz="1900" dirty="0">
              <a:latin typeface="+mn-lt"/>
            </a:endParaRPr>
          </a:p>
          <a:p>
            <a:pPr algn="just" eaLnBrk="1" hangingPunct="1"/>
            <a:r>
              <a:rPr lang="en-US" sz="1900" dirty="0">
                <a:latin typeface="+mn-lt"/>
              </a:rPr>
              <a:t>The restrictions on the values of the quantum numbers for the hydrogen atom, as listed in the table, are not arbitrary but come out of the solution to Schrödinger’s equation.</a:t>
            </a:r>
          </a:p>
        </p:txBody>
      </p:sp>
      <p:sp>
        <p:nvSpPr>
          <p:cNvPr id="5" name="Title 1"/>
          <p:cNvSpPr txBox="1">
            <a:spLocks/>
          </p:cNvSpPr>
          <p:nvPr/>
        </p:nvSpPr>
        <p:spPr>
          <a:xfrm>
            <a:off x="0" y="228600"/>
            <a:ext cx="9144000" cy="990600"/>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Quantum numbers and the Hydrogen Atom</a:t>
            </a:r>
          </a:p>
        </p:txBody>
      </p:sp>
    </p:spTree>
    <p:extLst>
      <p:ext uri="{BB962C8B-B14F-4D97-AF65-F5344CB8AC3E}">
        <p14:creationId xmlns:p14="http://schemas.microsoft.com/office/powerpoint/2010/main" val="3718058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3" name="Straight Connector 72">
            <a:extLst>
              <a:ext uri="{FF2B5EF4-FFF2-40B4-BE49-F238E27FC236}">
                <a16:creationId xmlns:a16="http://schemas.microsoft.com/office/drawing/2014/main" id="{99AE2756-0FC4-4155-83E7-58AAAB63E7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926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75" name="Rectangle 74">
            <a:extLst>
              <a:ext uri="{FF2B5EF4-FFF2-40B4-BE49-F238E27FC236}">
                <a16:creationId xmlns:a16="http://schemas.microsoft.com/office/drawing/2014/main" id="{247AB924-1B87-43FC-B7C7-B112D5C51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83551" y="4633546"/>
            <a:ext cx="8579094"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95653" y="4756638"/>
            <a:ext cx="8354891" cy="930447"/>
          </a:xfrm>
        </p:spPr>
        <p:txBody>
          <a:bodyPr vert="horz" lIns="91440" tIns="45720" rIns="91440" bIns="45720" rtlCol="0" anchor="b">
            <a:normAutofit/>
          </a:bodyPr>
          <a:lstStyle/>
          <a:p>
            <a:pPr algn="ctr" defTabSz="914400"/>
            <a:r>
              <a:rPr lang="en-US" sz="4700" b="1" i="1">
                <a:solidFill>
                  <a:srgbClr val="FFFFFF"/>
                </a:solidFill>
              </a:rPr>
              <a:t>Greece (c. 400 BC)</a:t>
            </a:r>
          </a:p>
        </p:txBody>
      </p:sp>
      <p:pic>
        <p:nvPicPr>
          <p:cNvPr id="4098" name="Picture 2" descr="http://www.universetoday.com/wp-content/uploads/2009/12/Democritus.jpg"/>
          <p:cNvPicPr>
            <a:picLocks noChangeAspect="1" noChangeArrowheads="1"/>
          </p:cNvPicPr>
          <p:nvPr/>
        </p:nvPicPr>
        <p:blipFill>
          <a:blip r:embed="rId3" cstate="print"/>
          <a:stretch>
            <a:fillRect/>
          </a:stretch>
        </p:blipFill>
        <p:spPr bwMode="auto">
          <a:xfrm>
            <a:off x="240030" y="894898"/>
            <a:ext cx="2569206" cy="2823303"/>
          </a:xfrm>
          <a:prstGeom prst="rect">
            <a:avLst/>
          </a:prstGeom>
          <a:noFill/>
        </p:spPr>
      </p:pic>
      <p:pic>
        <p:nvPicPr>
          <p:cNvPr id="1028" name="Picture 4" descr="File:Abdera.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289296" y="1340927"/>
            <a:ext cx="2574993" cy="1931244"/>
          </a:xfrm>
          <a:prstGeom prst="rect">
            <a:avLst/>
          </a:prstGeom>
          <a:noFill/>
          <a:extLst>
            <a:ext uri="{909E8E84-426E-40DD-AFC4-6F175D3DCCD1}">
              <a14:hiddenFill xmlns:a14="http://schemas.microsoft.com/office/drawing/2010/main">
                <a:solidFill>
                  <a:srgbClr val="FFFFFF"/>
                </a:solidFill>
              </a14:hiddenFill>
            </a:ext>
          </a:extLst>
        </p:spPr>
      </p:pic>
      <p:cxnSp>
        <p:nvCxnSpPr>
          <p:cNvPr id="77" name="Straight Connector 76">
            <a:extLst>
              <a:ext uri="{FF2B5EF4-FFF2-40B4-BE49-F238E27FC236}">
                <a16:creationId xmlns:a16="http://schemas.microsoft.com/office/drawing/2014/main" id="{818DC98F-4057-4645-B948-F604F39A9CF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505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1026" name="Picture 2" descr="File:Abdera location.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337293" y="633856"/>
            <a:ext cx="2567937" cy="3390015"/>
          </a:xfrm>
          <a:prstGeom prst="rect">
            <a:avLst/>
          </a:prstGeom>
          <a:noFill/>
          <a:extLst>
            <a:ext uri="{909E8E84-426E-40DD-AFC4-6F175D3DCCD1}">
              <a14:hiddenFill xmlns:a14="http://schemas.microsoft.com/office/drawing/2010/main">
                <a:solidFill>
                  <a:srgbClr val="FFFFFF"/>
                </a:solidFill>
              </a14:hiddenFill>
            </a:ext>
          </a:extLst>
        </p:spPr>
      </p:pic>
      <p:cxnSp>
        <p:nvCxnSpPr>
          <p:cNvPr id="79" name="Straight Connector 78">
            <a:extLst>
              <a:ext uri="{FF2B5EF4-FFF2-40B4-BE49-F238E27FC236}">
                <a16:creationId xmlns:a16="http://schemas.microsoft.com/office/drawing/2014/main" id="{DAD2B705-4A9B-408D-AA80-4F41045E09D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57350" y="5738691"/>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1217613"/>
            <a:ext cx="8763000" cy="3477875"/>
          </a:xfrm>
          <a:prstGeom prst="rect">
            <a:avLst/>
          </a:prstGeom>
          <a:noFill/>
        </p:spPr>
        <p:txBody>
          <a:bodyPr>
            <a:spAutoFit/>
          </a:bodyPr>
          <a:lstStyle/>
          <a:p>
            <a:pPr>
              <a:defRPr/>
            </a:pPr>
            <a:r>
              <a:rPr lang="en-US" sz="2000" dirty="0">
                <a:latin typeface="+mn-lt"/>
              </a:rPr>
              <a:t>But notice here we are talking about light that is </a:t>
            </a:r>
            <a:r>
              <a:rPr lang="en-US" sz="2000" dirty="0"/>
              <a:t>emitted or absorbed by an atom.  </a:t>
            </a:r>
            <a:r>
              <a:rPr lang="en-US" sz="2000" dirty="0">
                <a:latin typeface="+mn-lt"/>
              </a:rPr>
              <a:t>In 1905, Einstein proposed that electromagnetic radiation (or simply </a:t>
            </a:r>
            <a:r>
              <a:rPr lang="en-US" sz="2000" i="1" dirty="0">
                <a:latin typeface="+mn-lt"/>
              </a:rPr>
              <a:t>light) </a:t>
            </a:r>
            <a:r>
              <a:rPr lang="en-US" sz="2000" dirty="0">
                <a:latin typeface="+mn-lt"/>
              </a:rPr>
              <a:t>is quantized and exists in elementary amounts (quanta) that we now call </a:t>
            </a:r>
            <a:r>
              <a:rPr lang="en-US" sz="2000" b="1" dirty="0">
                <a:latin typeface="+mn-lt"/>
              </a:rPr>
              <a:t>photons.</a:t>
            </a:r>
          </a:p>
          <a:p>
            <a:pPr>
              <a:defRPr/>
            </a:pPr>
            <a:endParaRPr lang="en-US" sz="2000" b="1" dirty="0">
              <a:latin typeface="+mn-lt"/>
            </a:endParaRPr>
          </a:p>
          <a:p>
            <a:pPr>
              <a:defRPr/>
            </a:pPr>
            <a:r>
              <a:rPr lang="en-US" sz="2000" dirty="0">
                <a:latin typeface="+mn-lt"/>
              </a:rPr>
              <a:t>According to that proposal, the quantum of a light wave of frequency </a:t>
            </a:r>
            <a:r>
              <a:rPr lang="en-US" sz="2000" i="1" dirty="0">
                <a:latin typeface="+mn-lt"/>
              </a:rPr>
              <a:t>f </a:t>
            </a:r>
            <a:r>
              <a:rPr lang="en-US" sz="2000" dirty="0">
                <a:latin typeface="+mn-lt"/>
              </a:rPr>
              <a:t>has the energy</a:t>
            </a:r>
          </a:p>
          <a:p>
            <a:pPr>
              <a:defRPr/>
            </a:pPr>
            <a:endParaRPr lang="en-US" sz="2000" dirty="0">
              <a:latin typeface="+mn-lt"/>
            </a:endParaRPr>
          </a:p>
          <a:p>
            <a:pPr>
              <a:defRPr/>
            </a:pPr>
            <a:endParaRPr lang="en-US" sz="2000" dirty="0">
              <a:latin typeface="+mn-lt"/>
            </a:endParaRPr>
          </a:p>
          <a:p>
            <a:pPr>
              <a:defRPr/>
            </a:pPr>
            <a:endParaRPr lang="en-US" sz="2000" dirty="0">
              <a:latin typeface="+mn-lt"/>
            </a:endParaRPr>
          </a:p>
          <a:p>
            <a:pPr>
              <a:defRPr/>
            </a:pPr>
            <a:endParaRPr lang="en-US" sz="2000" dirty="0">
              <a:latin typeface="+mn-lt"/>
            </a:endParaRPr>
          </a:p>
          <a:p>
            <a:pPr>
              <a:defRPr/>
            </a:pPr>
            <a:r>
              <a:rPr lang="en-US" sz="2000" dirty="0">
                <a:latin typeface="+mn-lt"/>
              </a:rPr>
              <a:t>Here </a:t>
            </a:r>
            <a:r>
              <a:rPr lang="en-US" sz="2000" i="1" dirty="0">
                <a:latin typeface="+mn-lt"/>
              </a:rPr>
              <a:t>h </a:t>
            </a:r>
            <a:r>
              <a:rPr lang="en-US" sz="2000" dirty="0">
                <a:latin typeface="+mn-lt"/>
              </a:rPr>
              <a:t>is the </a:t>
            </a:r>
            <a:r>
              <a:rPr lang="en-US" sz="2000" b="1" i="1" dirty="0">
                <a:latin typeface="+mn-lt"/>
              </a:rPr>
              <a:t>Planck constant, </a:t>
            </a:r>
            <a:r>
              <a:rPr lang="en-US" sz="2000" dirty="0">
                <a:latin typeface="+mn-lt"/>
              </a:rPr>
              <a:t>which has the value</a:t>
            </a:r>
          </a:p>
        </p:txBody>
      </p:sp>
      <p:pic>
        <p:nvPicPr>
          <p:cNvPr id="1026" name="Picture 2"/>
          <p:cNvPicPr>
            <a:picLocks noChangeAspect="1" noChangeArrowheads="1"/>
          </p:cNvPicPr>
          <p:nvPr/>
        </p:nvPicPr>
        <p:blipFill>
          <a:blip r:embed="rId3" cstate="print">
            <a:grayscl/>
          </a:blip>
          <a:srcRect/>
          <a:stretch>
            <a:fillRect/>
          </a:stretch>
        </p:blipFill>
        <p:spPr bwMode="auto">
          <a:xfrm>
            <a:off x="3048000" y="3372907"/>
            <a:ext cx="2647950" cy="485775"/>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grayscl/>
          </a:blip>
          <a:srcRect/>
          <a:stretch>
            <a:fillRect/>
          </a:stretch>
        </p:blipFill>
        <p:spPr bwMode="auto">
          <a:xfrm>
            <a:off x="2667000" y="4878675"/>
            <a:ext cx="4352925" cy="428625"/>
          </a:xfrm>
          <a:prstGeom prst="rect">
            <a:avLst/>
          </a:prstGeom>
          <a:noFill/>
          <a:ln w="9525">
            <a:noFill/>
            <a:miter lim="800000"/>
            <a:headEnd/>
            <a:tailEnd/>
          </a:ln>
        </p:spPr>
      </p:pic>
      <p:sp>
        <p:nvSpPr>
          <p:cNvPr id="6" name="TextBox 1"/>
          <p:cNvSpPr txBox="1">
            <a:spLocks noChangeArrowheads="1"/>
          </p:cNvSpPr>
          <p:nvPr/>
        </p:nvSpPr>
        <p:spPr bwMode="auto">
          <a:xfrm>
            <a:off x="0" y="461993"/>
            <a:ext cx="914400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3900" b="1" i="1" dirty="0">
                <a:latin typeface="+mj-lt"/>
                <a:cs typeface="Arial" charset="0"/>
              </a:rPr>
              <a:t>Photons</a:t>
            </a:r>
          </a:p>
        </p:txBody>
      </p:sp>
    </p:spTree>
    <p:extLst>
      <p:ext uri="{BB962C8B-B14F-4D97-AF65-F5344CB8AC3E}">
        <p14:creationId xmlns:p14="http://schemas.microsoft.com/office/powerpoint/2010/main" val="30359102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b="45389"/>
          <a:stretch>
            <a:fillRect/>
          </a:stretch>
        </p:blipFill>
        <p:spPr bwMode="auto">
          <a:xfrm>
            <a:off x="146050" y="1656115"/>
            <a:ext cx="3744965" cy="2262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p:cNvPicPr>
            <a:picLocks noChangeAspect="1" noChangeArrowheads="1"/>
          </p:cNvPicPr>
          <p:nvPr/>
        </p:nvPicPr>
        <p:blipFill>
          <a:blip r:embed="rId4" cstate="print">
            <a:duotone>
              <a:prstClr val="black"/>
              <a:schemeClr val="accent2">
                <a:lumMod val="20000"/>
                <a:lumOff val="80000"/>
                <a:tint val="45000"/>
                <a:satMod val="400000"/>
              </a:schemeClr>
            </a:duotone>
          </a:blip>
          <a:srcRect l="4051" r="4810"/>
          <a:stretch>
            <a:fillRect/>
          </a:stretch>
        </p:blipFill>
        <p:spPr bwMode="auto">
          <a:xfrm>
            <a:off x="539058" y="4458701"/>
            <a:ext cx="3429000" cy="723900"/>
          </a:xfrm>
          <a:prstGeom prst="rect">
            <a:avLst/>
          </a:prstGeom>
          <a:noFill/>
          <a:ln w="9525">
            <a:noFill/>
            <a:miter lim="800000"/>
            <a:headEnd/>
            <a:tailEnd/>
          </a:ln>
        </p:spPr>
      </p:pic>
      <p:sp>
        <p:nvSpPr>
          <p:cNvPr id="5" name="TextBox 1"/>
          <p:cNvSpPr txBox="1">
            <a:spLocks noChangeArrowheads="1"/>
          </p:cNvSpPr>
          <p:nvPr/>
        </p:nvSpPr>
        <p:spPr bwMode="auto">
          <a:xfrm>
            <a:off x="0" y="228600"/>
            <a:ext cx="9144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3600" b="1" i="1" dirty="0">
                <a:latin typeface="+mj-lt"/>
                <a:cs typeface="Arial" charset="0"/>
              </a:rPr>
              <a:t>Photon Have Momentum</a:t>
            </a:r>
          </a:p>
          <a:p>
            <a:pPr algn="ctr" eaLnBrk="1" hangingPunct="1">
              <a:defRPr/>
            </a:pPr>
            <a:r>
              <a:rPr lang="en-US" sz="3600" b="1" i="1" dirty="0">
                <a:latin typeface="+mj-lt"/>
                <a:cs typeface="Arial" charset="0"/>
              </a:rPr>
              <a:t>The Compton Effect</a:t>
            </a:r>
          </a:p>
        </p:txBody>
      </p:sp>
      <p:pic>
        <p:nvPicPr>
          <p:cNvPr id="1126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8612" y="1508414"/>
            <a:ext cx="4859338" cy="2262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3399" y="3794442"/>
            <a:ext cx="4449763" cy="2207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12623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b="14043"/>
          <a:stretch>
            <a:fillRect/>
          </a:stretch>
        </p:blipFill>
        <p:spPr bwMode="auto">
          <a:xfrm>
            <a:off x="1620570" y="1177925"/>
            <a:ext cx="5847030" cy="287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4762" y="4016276"/>
            <a:ext cx="9139238" cy="2308324"/>
          </a:xfrm>
          <a:prstGeom prst="rect">
            <a:avLst/>
          </a:prstGeom>
          <a:noFill/>
        </p:spPr>
        <p:txBody>
          <a:bodyPr wrap="square">
            <a:spAutoFit/>
          </a:bodyPr>
          <a:lstStyle/>
          <a:p>
            <a:pPr>
              <a:defRPr/>
            </a:pPr>
            <a:r>
              <a:rPr lang="en-US" sz="1800" dirty="0">
                <a:latin typeface="+mn-lt"/>
              </a:rPr>
              <a:t>As a result of the collision, an x ray of wavelength </a:t>
            </a:r>
            <a:r>
              <a:rPr lang="en-US" sz="1800" i="1" dirty="0">
                <a:latin typeface="Symbol" pitchFamily="18" charset="2"/>
              </a:rPr>
              <a:t>l</a:t>
            </a:r>
            <a:r>
              <a:rPr lang="en-US" sz="1800" i="1" dirty="0">
                <a:latin typeface="+mn-lt"/>
              </a:rPr>
              <a:t>’ </a:t>
            </a:r>
            <a:r>
              <a:rPr lang="en-US" sz="1800" dirty="0">
                <a:latin typeface="+mn-lt"/>
              </a:rPr>
              <a:t>moves off at an angle </a:t>
            </a:r>
            <a:r>
              <a:rPr lang="en-US" sz="1800" i="1" dirty="0">
                <a:latin typeface="Symbol" pitchFamily="18" charset="2"/>
              </a:rPr>
              <a:t>f</a:t>
            </a:r>
            <a:r>
              <a:rPr lang="en-US" sz="1800" dirty="0"/>
              <a:t> </a:t>
            </a:r>
            <a:r>
              <a:rPr lang="en-US" sz="1800" dirty="0">
                <a:latin typeface="+mn-lt"/>
              </a:rPr>
              <a:t>and the electron moves off at an angle </a:t>
            </a:r>
            <a:r>
              <a:rPr lang="en-US" sz="1800" i="1" dirty="0">
                <a:latin typeface="Symbol" pitchFamily="18" charset="2"/>
              </a:rPr>
              <a:t>q</a:t>
            </a:r>
            <a:r>
              <a:rPr lang="en-US" sz="1800" dirty="0"/>
              <a:t>, </a:t>
            </a:r>
            <a:r>
              <a:rPr lang="en-US" sz="1800" dirty="0">
                <a:latin typeface="+mn-lt"/>
              </a:rPr>
              <a:t>as shown. Conservation of energy then gives </a:t>
            </a:r>
            <a:r>
              <a:rPr lang="en-US" dirty="0"/>
              <a:t>us</a:t>
            </a:r>
          </a:p>
          <a:p>
            <a:pPr>
              <a:defRPr/>
            </a:pPr>
            <a:endParaRPr lang="en-US" dirty="0"/>
          </a:p>
          <a:p>
            <a:pPr>
              <a:defRPr/>
            </a:pPr>
            <a:endParaRPr lang="en-US" dirty="0"/>
          </a:p>
          <a:p>
            <a:pPr>
              <a:defRPr/>
            </a:pPr>
            <a:r>
              <a:rPr lang="en-US" dirty="0"/>
              <a:t>Here </a:t>
            </a:r>
            <a:r>
              <a:rPr lang="en-US" i="1" dirty="0" err="1"/>
              <a:t>hf</a:t>
            </a:r>
            <a:r>
              <a:rPr lang="en-US" i="1" dirty="0"/>
              <a:t> </a:t>
            </a:r>
            <a:r>
              <a:rPr lang="en-US" dirty="0"/>
              <a:t>is the energy of the incident x-ray photon, </a:t>
            </a:r>
            <a:r>
              <a:rPr lang="en-US" i="1" dirty="0" err="1"/>
              <a:t>hf</a:t>
            </a:r>
            <a:r>
              <a:rPr lang="en-US" i="1" dirty="0"/>
              <a:t>’  </a:t>
            </a:r>
            <a:r>
              <a:rPr lang="en-US" dirty="0"/>
              <a:t>is the energy of the scattered x-ray photon, and </a:t>
            </a:r>
            <a:r>
              <a:rPr lang="en-US" i="1" dirty="0"/>
              <a:t>K </a:t>
            </a:r>
            <a:r>
              <a:rPr lang="en-US" dirty="0"/>
              <a:t>is the kinetic energy of the recoiling electron. Since the electron may recoil with a speed comparable to that of light, then the Compton shift is defined as:</a:t>
            </a:r>
          </a:p>
          <a:p>
            <a:pPr>
              <a:defRPr/>
            </a:pPr>
            <a:endParaRPr lang="en-US" sz="1800" dirty="0">
              <a:latin typeface="+mn-lt"/>
            </a:endParaRPr>
          </a:p>
        </p:txBody>
      </p:sp>
      <p:pic>
        <p:nvPicPr>
          <p:cNvPr id="1229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4724400"/>
            <a:ext cx="13811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p:cNvPicPr>
            <a:picLocks noChangeAspect="1" noChangeArrowheads="1"/>
          </p:cNvPicPr>
          <p:nvPr/>
        </p:nvPicPr>
        <p:blipFill>
          <a:blip r:embed="rId5" cstate="print">
            <a:grayscl/>
            <a:extLst>
              <a:ext uri="{BEBA8EAE-BF5A-486C-A8C5-ECC9F3942E4B}">
                <a14:imgProps xmlns:a14="http://schemas.microsoft.com/office/drawing/2010/main">
                  <a14:imgLayer r:embed="rId6">
                    <a14:imgEffect>
                      <a14:sharpenSoften amount="25000"/>
                    </a14:imgEffect>
                  </a14:imgLayer>
                </a14:imgProps>
              </a:ext>
            </a:extLst>
          </a:blip>
          <a:srcRect/>
          <a:stretch>
            <a:fillRect/>
          </a:stretch>
        </p:blipFill>
        <p:spPr bwMode="auto">
          <a:xfrm>
            <a:off x="2667000" y="6019800"/>
            <a:ext cx="4114800" cy="733425"/>
          </a:xfrm>
          <a:prstGeom prst="rect">
            <a:avLst/>
          </a:prstGeom>
          <a:solidFill>
            <a:srgbClr val="FFFFFF">
              <a:shade val="85000"/>
            </a:srgbClr>
          </a:solidFill>
          <a:ln w="190500" cap="rnd">
            <a:noFill/>
          </a:ln>
          <a:effectLst/>
          <a:scene3d>
            <a:camera prst="orthographicFront"/>
            <a:lightRig rig="twoPt" dir="t">
              <a:rot lat="0" lon="0" rev="7800000"/>
            </a:lightRig>
          </a:scene3d>
          <a:sp3d contourW="6350">
            <a:bevelT w="50800" h="16510"/>
            <a:contourClr>
              <a:srgbClr val="C0C0C0"/>
            </a:contourClr>
          </a:sp3d>
        </p:spPr>
      </p:pic>
      <p:sp>
        <p:nvSpPr>
          <p:cNvPr id="8" name="TextBox 1">
            <a:extLst>
              <a:ext uri="{FF2B5EF4-FFF2-40B4-BE49-F238E27FC236}">
                <a16:creationId xmlns:a16="http://schemas.microsoft.com/office/drawing/2014/main" id="{EF1E809D-F4E4-434C-8BC0-9B16712EB51B}"/>
              </a:ext>
            </a:extLst>
          </p:cNvPr>
          <p:cNvSpPr txBox="1">
            <a:spLocks noChangeArrowheads="1"/>
          </p:cNvSpPr>
          <p:nvPr/>
        </p:nvSpPr>
        <p:spPr bwMode="auto">
          <a:xfrm>
            <a:off x="0" y="0"/>
            <a:ext cx="9144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3600" b="1" i="1" dirty="0">
                <a:latin typeface="+mj-lt"/>
                <a:cs typeface="Arial" charset="0"/>
              </a:rPr>
              <a:t>Photon Have Momentum</a:t>
            </a:r>
          </a:p>
          <a:p>
            <a:pPr algn="ctr" eaLnBrk="1" hangingPunct="1">
              <a:defRPr/>
            </a:pPr>
            <a:r>
              <a:rPr lang="en-US" sz="3600" b="1" i="1" dirty="0">
                <a:latin typeface="+mj-lt"/>
                <a:cs typeface="Arial" charset="0"/>
              </a:rPr>
              <a:t>The Compton Effect</a:t>
            </a:r>
          </a:p>
        </p:txBody>
      </p:sp>
    </p:spTree>
    <p:extLst>
      <p:ext uri="{BB962C8B-B14F-4D97-AF65-F5344CB8AC3E}">
        <p14:creationId xmlns:p14="http://schemas.microsoft.com/office/powerpoint/2010/main" val="3559655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0" y="76200"/>
            <a:ext cx="914400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3900" b="1" i="1" dirty="0">
                <a:latin typeface="+mj-lt"/>
                <a:cs typeface="Arial" charset="0"/>
              </a:rPr>
              <a:t>Example Problem</a:t>
            </a:r>
          </a:p>
        </p:txBody>
      </p:sp>
      <p:sp>
        <p:nvSpPr>
          <p:cNvPr id="5" name="TextBox 6"/>
          <p:cNvSpPr txBox="1">
            <a:spLocks noChangeArrowheads="1"/>
          </p:cNvSpPr>
          <p:nvPr/>
        </p:nvSpPr>
        <p:spPr bwMode="auto">
          <a:xfrm>
            <a:off x="152400" y="791275"/>
            <a:ext cx="8991600"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defRPr/>
            </a:pPr>
            <a:r>
              <a:rPr lang="en-US" sz="2200" dirty="0">
                <a:latin typeface="+mn-lt"/>
              </a:rPr>
              <a:t>A sodium vapor lamp emits light at a wavelength of 590 nm.  What is the momentum of the photons produced by the light and their frequency?  Assume that the speed of light is c = 3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8</a:t>
            </a:r>
            <a:r>
              <a:rPr lang="en-US" sz="2200" dirty="0">
                <a:latin typeface="+mn-lt"/>
              </a:rPr>
              <a:t> m/s.</a:t>
            </a:r>
          </a:p>
          <a:p>
            <a:pPr algn="just" eaLnBrk="1" hangingPunct="1">
              <a:defRPr/>
            </a:pPr>
            <a:endParaRPr lang="en-US" sz="2200" dirty="0">
              <a:latin typeface="+mn-lt"/>
            </a:endParaRPr>
          </a:p>
          <a:p>
            <a:pPr algn="just" eaLnBrk="1" hangingPunct="1">
              <a:defRPr/>
            </a:pPr>
            <a:r>
              <a:rPr lang="en-US" sz="2200" dirty="0">
                <a:solidFill>
                  <a:schemeClr val="bg1"/>
                </a:solidFill>
                <a:latin typeface="+mn-lt"/>
              </a:rPr>
              <a:t>Remember that</a:t>
            </a:r>
          </a:p>
          <a:p>
            <a:pPr algn="just" eaLnBrk="1" hangingPunct="1">
              <a:defRPr/>
            </a:pPr>
            <a:endParaRPr lang="en-US" sz="2200" dirty="0">
              <a:solidFill>
                <a:schemeClr val="bg1"/>
              </a:solidFill>
              <a:latin typeface="+mn-lt"/>
            </a:endParaRPr>
          </a:p>
          <a:p>
            <a:pPr algn="just" eaLnBrk="1" hangingPunct="1">
              <a:defRPr/>
            </a:pPr>
            <a:endParaRPr lang="en-US" sz="2200" dirty="0">
              <a:solidFill>
                <a:schemeClr val="bg1"/>
              </a:solidFill>
              <a:latin typeface="+mn-lt"/>
            </a:endParaRPr>
          </a:p>
          <a:p>
            <a:pPr algn="just" eaLnBrk="1" hangingPunct="1">
              <a:defRPr/>
            </a:pPr>
            <a:r>
              <a:rPr lang="en-US" sz="2200" dirty="0">
                <a:solidFill>
                  <a:schemeClr val="bg1"/>
                </a:solidFill>
                <a:latin typeface="+mn-lt"/>
              </a:rPr>
              <a:t>Converting the wavelength</a:t>
            </a:r>
          </a:p>
          <a:p>
            <a:pPr algn="just" eaLnBrk="1" hangingPunct="1">
              <a:defRPr/>
            </a:pPr>
            <a:r>
              <a:rPr lang="en-US" sz="2200" dirty="0">
                <a:solidFill>
                  <a:schemeClr val="bg1"/>
                </a:solidFill>
                <a:latin typeface="+mn-lt"/>
                <a:cs typeface="Calibri" panose="020F0502020204030204" pitchFamily="34" charset="0"/>
              </a:rPr>
              <a:t>λ</a:t>
            </a:r>
            <a:r>
              <a:rPr lang="en-US" sz="2200" dirty="0">
                <a:solidFill>
                  <a:schemeClr val="bg1"/>
                </a:solidFill>
                <a:latin typeface="+mn-lt"/>
              </a:rPr>
              <a:t> = 590 nm = 590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-9</a:t>
            </a:r>
            <a:r>
              <a:rPr lang="en-US" sz="2200" dirty="0">
                <a:solidFill>
                  <a:schemeClr val="bg1"/>
                </a:solidFill>
                <a:latin typeface="+mn-lt"/>
              </a:rPr>
              <a:t> m</a:t>
            </a:r>
          </a:p>
          <a:p>
            <a:pPr algn="just" eaLnBrk="1" hangingPunct="1">
              <a:defRPr/>
            </a:pPr>
            <a:endParaRPr lang="en-US" sz="2200" dirty="0">
              <a:solidFill>
                <a:schemeClr val="bg1"/>
              </a:solidFill>
              <a:latin typeface="+mn-lt"/>
            </a:endParaRPr>
          </a:p>
          <a:p>
            <a:pPr algn="just" eaLnBrk="1" hangingPunct="1">
              <a:defRPr/>
            </a:pPr>
            <a:r>
              <a:rPr lang="en-US" sz="2200" dirty="0">
                <a:solidFill>
                  <a:schemeClr val="bg1"/>
                </a:solidFill>
                <a:latin typeface="+mn-lt"/>
              </a:rPr>
              <a:t>So, p = (6.63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-34</a:t>
            </a:r>
            <a:r>
              <a:rPr lang="en-US" sz="2200" dirty="0">
                <a:solidFill>
                  <a:schemeClr val="bg1"/>
                </a:solidFill>
                <a:latin typeface="+mn-lt"/>
              </a:rPr>
              <a:t> J · s)/ (590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-9</a:t>
            </a:r>
            <a:r>
              <a:rPr lang="en-US" sz="2200" dirty="0">
                <a:solidFill>
                  <a:schemeClr val="bg1"/>
                </a:solidFill>
                <a:latin typeface="+mn-lt"/>
              </a:rPr>
              <a:t> m) = 1.12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-27</a:t>
            </a:r>
            <a:r>
              <a:rPr lang="en-US" sz="2200" dirty="0">
                <a:solidFill>
                  <a:schemeClr val="bg1"/>
                </a:solidFill>
                <a:latin typeface="+mn-lt"/>
              </a:rPr>
              <a:t> </a:t>
            </a:r>
            <a:r>
              <a:rPr lang="en-US" sz="2200" dirty="0" err="1">
                <a:solidFill>
                  <a:schemeClr val="bg1"/>
                </a:solidFill>
                <a:latin typeface="+mn-lt"/>
              </a:rPr>
              <a:t>kg·m</a:t>
            </a:r>
            <a:r>
              <a:rPr lang="en-US" sz="2200" dirty="0">
                <a:solidFill>
                  <a:schemeClr val="bg1"/>
                </a:solidFill>
                <a:latin typeface="+mn-lt"/>
              </a:rPr>
              <a:t>/s</a:t>
            </a:r>
          </a:p>
          <a:p>
            <a:pPr algn="just" eaLnBrk="1" hangingPunct="1">
              <a:defRPr/>
            </a:pPr>
            <a:endParaRPr lang="en-US" sz="2200" dirty="0">
              <a:solidFill>
                <a:schemeClr val="bg1"/>
              </a:solidFill>
              <a:latin typeface="+mn-lt"/>
            </a:endParaRPr>
          </a:p>
          <a:p>
            <a:pPr algn="just" eaLnBrk="1" hangingPunct="1">
              <a:defRPr/>
            </a:pPr>
            <a:r>
              <a:rPr lang="en-US" sz="2200" dirty="0">
                <a:solidFill>
                  <a:schemeClr val="bg1"/>
                </a:solidFill>
                <a:latin typeface="+mn-lt"/>
              </a:rPr>
              <a:t>Based on the equation:</a:t>
            </a:r>
          </a:p>
          <a:p>
            <a:pPr algn="just" eaLnBrk="1" hangingPunct="1">
              <a:defRPr/>
            </a:pPr>
            <a:r>
              <a:rPr lang="en-US" sz="2200" dirty="0">
                <a:solidFill>
                  <a:schemeClr val="bg1"/>
                </a:solidFill>
                <a:latin typeface="+mn-lt"/>
              </a:rPr>
              <a:t>f/c = 1/</a:t>
            </a:r>
            <a:r>
              <a:rPr lang="en-US" sz="2200" dirty="0">
                <a:solidFill>
                  <a:schemeClr val="bg1"/>
                </a:solidFill>
                <a:latin typeface="+mn-lt"/>
                <a:cs typeface="Calibri" panose="020F0502020204030204" pitchFamily="34" charset="0"/>
              </a:rPr>
              <a:t>λ</a:t>
            </a:r>
          </a:p>
          <a:p>
            <a:pPr algn="just" eaLnBrk="1" hangingPunct="1">
              <a:defRPr/>
            </a:pPr>
            <a:endParaRPr lang="en-US" sz="2200" dirty="0">
              <a:solidFill>
                <a:schemeClr val="bg1"/>
              </a:solidFill>
              <a:latin typeface="+mn-lt"/>
              <a:cs typeface="Calibri" panose="020F0502020204030204" pitchFamily="34" charset="0"/>
            </a:endParaRPr>
          </a:p>
          <a:p>
            <a:pPr algn="just" eaLnBrk="1" hangingPunct="1">
              <a:defRPr/>
            </a:pPr>
            <a:r>
              <a:rPr lang="en-US" sz="2200" dirty="0">
                <a:solidFill>
                  <a:schemeClr val="bg1"/>
                </a:solidFill>
                <a:latin typeface="+mn-lt"/>
                <a:cs typeface="Calibri" panose="020F0502020204030204" pitchFamily="34" charset="0"/>
              </a:rPr>
              <a:t>Rearranging this equation we see that f = c/λ</a:t>
            </a:r>
          </a:p>
          <a:p>
            <a:pPr algn="just" eaLnBrk="1" hangingPunct="1">
              <a:defRPr/>
            </a:pPr>
            <a:r>
              <a:rPr lang="en-US" sz="2200" dirty="0">
                <a:solidFill>
                  <a:schemeClr val="bg1"/>
                </a:solidFill>
                <a:latin typeface="+mn-lt"/>
                <a:cs typeface="Calibri" panose="020F0502020204030204" pitchFamily="34" charset="0"/>
              </a:rPr>
              <a:t>f = (</a:t>
            </a:r>
            <a:r>
              <a:rPr lang="en-US" sz="2200" dirty="0">
                <a:solidFill>
                  <a:schemeClr val="bg1"/>
                </a:solidFill>
                <a:latin typeface="+mn-lt"/>
              </a:rPr>
              <a:t>3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8</a:t>
            </a:r>
            <a:r>
              <a:rPr lang="en-US" sz="2200" dirty="0">
                <a:solidFill>
                  <a:schemeClr val="bg1"/>
                </a:solidFill>
                <a:latin typeface="+mn-lt"/>
              </a:rPr>
              <a:t> m/s) /(590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-9</a:t>
            </a:r>
            <a:r>
              <a:rPr lang="en-US" sz="2200" dirty="0">
                <a:solidFill>
                  <a:schemeClr val="bg1"/>
                </a:solidFill>
                <a:latin typeface="+mn-lt"/>
              </a:rPr>
              <a:t> m) = 5.08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14</a:t>
            </a:r>
            <a:r>
              <a:rPr lang="en-US" sz="2200" dirty="0">
                <a:solidFill>
                  <a:schemeClr val="bg1"/>
                </a:solidFill>
                <a:latin typeface="+mn-lt"/>
              </a:rPr>
              <a:t> Hz</a:t>
            </a:r>
          </a:p>
        </p:txBody>
      </p:sp>
    </p:spTree>
    <p:extLst>
      <p:ext uri="{BB962C8B-B14F-4D97-AF65-F5344CB8AC3E}">
        <p14:creationId xmlns:p14="http://schemas.microsoft.com/office/powerpoint/2010/main" val="38782184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0" y="76200"/>
            <a:ext cx="914400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3900" b="1" i="1" dirty="0">
                <a:latin typeface="+mj-lt"/>
                <a:cs typeface="Arial" charset="0"/>
              </a:rPr>
              <a:t>Example Problem</a:t>
            </a:r>
          </a:p>
        </p:txBody>
      </p:sp>
      <p:sp>
        <p:nvSpPr>
          <p:cNvPr id="5" name="TextBox 6"/>
          <p:cNvSpPr txBox="1">
            <a:spLocks noChangeArrowheads="1"/>
          </p:cNvSpPr>
          <p:nvPr/>
        </p:nvSpPr>
        <p:spPr bwMode="auto">
          <a:xfrm>
            <a:off x="152400" y="791275"/>
            <a:ext cx="8991600"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defRPr/>
            </a:pPr>
            <a:r>
              <a:rPr lang="en-US" sz="2200" dirty="0">
                <a:latin typeface="+mn-lt"/>
              </a:rPr>
              <a:t>A sodium vapor lamp emits light at a wavelength of 590 nm.  What is the momentum of the photons produced by the light and their frequency?  Assume that the speed of light is c = 3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8</a:t>
            </a:r>
            <a:r>
              <a:rPr lang="en-US" sz="2200" dirty="0">
                <a:latin typeface="+mn-lt"/>
              </a:rPr>
              <a:t> m/s.</a:t>
            </a:r>
          </a:p>
          <a:p>
            <a:pPr algn="just" eaLnBrk="1" hangingPunct="1">
              <a:defRPr/>
            </a:pPr>
            <a:endParaRPr lang="en-US" sz="2200" dirty="0">
              <a:latin typeface="+mn-lt"/>
            </a:endParaRPr>
          </a:p>
          <a:p>
            <a:pPr algn="just" eaLnBrk="1" hangingPunct="1">
              <a:defRPr/>
            </a:pPr>
            <a:r>
              <a:rPr lang="en-US" sz="2200" dirty="0">
                <a:latin typeface="+mn-lt"/>
              </a:rPr>
              <a:t>Remember that</a:t>
            </a:r>
          </a:p>
          <a:p>
            <a:pPr algn="just" eaLnBrk="1" hangingPunct="1">
              <a:defRPr/>
            </a:pPr>
            <a:endParaRPr lang="en-US" sz="2200" dirty="0">
              <a:latin typeface="+mn-lt"/>
            </a:endParaRPr>
          </a:p>
          <a:p>
            <a:pPr algn="just" eaLnBrk="1" hangingPunct="1">
              <a:defRPr/>
            </a:pPr>
            <a:endParaRPr lang="en-US" sz="2200" dirty="0">
              <a:latin typeface="+mn-lt"/>
            </a:endParaRPr>
          </a:p>
          <a:p>
            <a:pPr algn="just" eaLnBrk="1" hangingPunct="1">
              <a:defRPr/>
            </a:pPr>
            <a:r>
              <a:rPr lang="en-US" sz="2200" dirty="0">
                <a:latin typeface="+mn-lt"/>
              </a:rPr>
              <a:t>Converting the wavelength</a:t>
            </a:r>
          </a:p>
          <a:p>
            <a:pPr algn="just" eaLnBrk="1" hangingPunct="1">
              <a:defRPr/>
            </a:pPr>
            <a:r>
              <a:rPr lang="en-US" sz="2200" dirty="0">
                <a:latin typeface="+mn-lt"/>
                <a:cs typeface="Calibri" panose="020F0502020204030204" pitchFamily="34" charset="0"/>
              </a:rPr>
              <a:t>λ</a:t>
            </a:r>
            <a:r>
              <a:rPr lang="en-US" sz="2200" dirty="0">
                <a:latin typeface="+mn-lt"/>
              </a:rPr>
              <a:t> = 590 nm = 590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-9</a:t>
            </a:r>
            <a:r>
              <a:rPr lang="en-US" sz="2200" dirty="0">
                <a:latin typeface="+mn-lt"/>
              </a:rPr>
              <a:t> m</a:t>
            </a:r>
          </a:p>
          <a:p>
            <a:pPr algn="just" eaLnBrk="1" hangingPunct="1">
              <a:defRPr/>
            </a:pPr>
            <a:endParaRPr lang="en-US" sz="2200" dirty="0">
              <a:latin typeface="+mn-lt"/>
            </a:endParaRPr>
          </a:p>
          <a:p>
            <a:pPr algn="just" eaLnBrk="1" hangingPunct="1">
              <a:defRPr/>
            </a:pPr>
            <a:r>
              <a:rPr lang="en-US" sz="2200" dirty="0">
                <a:latin typeface="+mn-lt"/>
              </a:rPr>
              <a:t>So, p = (6.63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-34</a:t>
            </a:r>
            <a:r>
              <a:rPr lang="en-US" sz="2200" dirty="0">
                <a:latin typeface="+mn-lt"/>
              </a:rPr>
              <a:t> J · s)/ (590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-9</a:t>
            </a:r>
            <a:r>
              <a:rPr lang="en-US" sz="2200" dirty="0">
                <a:latin typeface="+mn-lt"/>
              </a:rPr>
              <a:t> m) = 1.12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-27</a:t>
            </a:r>
            <a:r>
              <a:rPr lang="en-US" sz="2200" dirty="0">
                <a:latin typeface="+mn-lt"/>
              </a:rPr>
              <a:t> </a:t>
            </a:r>
            <a:r>
              <a:rPr lang="en-US" sz="2200" dirty="0" err="1">
                <a:latin typeface="+mn-lt"/>
              </a:rPr>
              <a:t>kg·m</a:t>
            </a:r>
            <a:r>
              <a:rPr lang="en-US" sz="2200" dirty="0">
                <a:latin typeface="+mn-lt"/>
              </a:rPr>
              <a:t>/s</a:t>
            </a:r>
          </a:p>
          <a:p>
            <a:pPr algn="just" eaLnBrk="1" hangingPunct="1">
              <a:defRPr/>
            </a:pPr>
            <a:endParaRPr lang="en-US" sz="2200" dirty="0">
              <a:solidFill>
                <a:schemeClr val="bg1"/>
              </a:solidFill>
              <a:latin typeface="+mn-lt"/>
            </a:endParaRPr>
          </a:p>
          <a:p>
            <a:pPr algn="just" eaLnBrk="1" hangingPunct="1">
              <a:defRPr/>
            </a:pPr>
            <a:r>
              <a:rPr lang="en-US" sz="2200" dirty="0">
                <a:solidFill>
                  <a:schemeClr val="bg1"/>
                </a:solidFill>
                <a:latin typeface="+mn-lt"/>
              </a:rPr>
              <a:t>Based on the equation:</a:t>
            </a:r>
          </a:p>
          <a:p>
            <a:pPr algn="just" eaLnBrk="1" hangingPunct="1">
              <a:defRPr/>
            </a:pPr>
            <a:r>
              <a:rPr lang="en-US" sz="2200" dirty="0">
                <a:solidFill>
                  <a:schemeClr val="bg1"/>
                </a:solidFill>
                <a:latin typeface="+mn-lt"/>
              </a:rPr>
              <a:t>f/c = 1/</a:t>
            </a:r>
            <a:r>
              <a:rPr lang="en-US" sz="2200" dirty="0">
                <a:solidFill>
                  <a:schemeClr val="bg1"/>
                </a:solidFill>
                <a:latin typeface="+mn-lt"/>
                <a:cs typeface="Calibri" panose="020F0502020204030204" pitchFamily="34" charset="0"/>
              </a:rPr>
              <a:t>λ</a:t>
            </a:r>
          </a:p>
          <a:p>
            <a:pPr algn="just" eaLnBrk="1" hangingPunct="1">
              <a:defRPr/>
            </a:pPr>
            <a:endParaRPr lang="en-US" sz="2200" dirty="0">
              <a:solidFill>
                <a:schemeClr val="bg1"/>
              </a:solidFill>
              <a:latin typeface="+mn-lt"/>
              <a:cs typeface="Calibri" panose="020F0502020204030204" pitchFamily="34" charset="0"/>
            </a:endParaRPr>
          </a:p>
          <a:p>
            <a:pPr algn="just" eaLnBrk="1" hangingPunct="1">
              <a:defRPr/>
            </a:pPr>
            <a:r>
              <a:rPr lang="en-US" sz="2200" dirty="0">
                <a:solidFill>
                  <a:schemeClr val="bg1"/>
                </a:solidFill>
                <a:latin typeface="+mn-lt"/>
                <a:cs typeface="Calibri" panose="020F0502020204030204" pitchFamily="34" charset="0"/>
              </a:rPr>
              <a:t>Rearranging this equation we see that f = c/λ</a:t>
            </a:r>
          </a:p>
          <a:p>
            <a:pPr algn="just" eaLnBrk="1" hangingPunct="1">
              <a:defRPr/>
            </a:pPr>
            <a:r>
              <a:rPr lang="en-US" sz="2200" dirty="0">
                <a:solidFill>
                  <a:schemeClr val="bg1"/>
                </a:solidFill>
                <a:latin typeface="+mn-lt"/>
                <a:cs typeface="Calibri" panose="020F0502020204030204" pitchFamily="34" charset="0"/>
              </a:rPr>
              <a:t>f = (</a:t>
            </a:r>
            <a:r>
              <a:rPr lang="en-US" sz="2200" dirty="0">
                <a:solidFill>
                  <a:schemeClr val="bg1"/>
                </a:solidFill>
                <a:latin typeface="+mn-lt"/>
              </a:rPr>
              <a:t>3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8</a:t>
            </a:r>
            <a:r>
              <a:rPr lang="en-US" sz="2200" dirty="0">
                <a:solidFill>
                  <a:schemeClr val="bg1"/>
                </a:solidFill>
                <a:latin typeface="+mn-lt"/>
              </a:rPr>
              <a:t> m/s) /(590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-9</a:t>
            </a:r>
            <a:r>
              <a:rPr lang="en-US" sz="2200" dirty="0">
                <a:solidFill>
                  <a:schemeClr val="bg1"/>
                </a:solidFill>
                <a:latin typeface="+mn-lt"/>
              </a:rPr>
              <a:t> m) = 5.08 </a:t>
            </a:r>
            <a:r>
              <a:rPr lang="en-US" sz="2200" dirty="0">
                <a:solidFill>
                  <a:schemeClr val="bg1"/>
                </a:solidFill>
                <a:latin typeface="+mn-lt"/>
                <a:cs typeface="Calibri" panose="020F0502020204030204" pitchFamily="34" charset="0"/>
              </a:rPr>
              <a:t>×</a:t>
            </a:r>
            <a:r>
              <a:rPr lang="en-US" sz="2200" dirty="0">
                <a:solidFill>
                  <a:schemeClr val="bg1"/>
                </a:solidFill>
                <a:latin typeface="+mn-lt"/>
              </a:rPr>
              <a:t> 10</a:t>
            </a:r>
            <a:r>
              <a:rPr lang="en-US" sz="2200" baseline="30000" dirty="0">
                <a:solidFill>
                  <a:schemeClr val="bg1"/>
                </a:solidFill>
                <a:latin typeface="+mn-lt"/>
              </a:rPr>
              <a:t>14</a:t>
            </a:r>
            <a:r>
              <a:rPr lang="en-US" sz="2200" dirty="0">
                <a:solidFill>
                  <a:schemeClr val="bg1"/>
                </a:solidFill>
                <a:latin typeface="+mn-lt"/>
              </a:rPr>
              <a:t> Hz</a:t>
            </a:r>
          </a:p>
        </p:txBody>
      </p:sp>
      <p:pic>
        <p:nvPicPr>
          <p:cNvPr id="7" name="Picture 3">
            <a:extLst>
              <a:ext uri="{FF2B5EF4-FFF2-40B4-BE49-F238E27FC236}">
                <a16:creationId xmlns:a16="http://schemas.microsoft.com/office/drawing/2014/main" id="{215635C9-D811-424F-B200-DD85A34745A7}"/>
              </a:ext>
            </a:extLst>
          </p:cNvPr>
          <p:cNvPicPr>
            <a:picLocks noChangeAspect="1" noChangeArrowheads="1"/>
          </p:cNvPicPr>
          <p:nvPr/>
        </p:nvPicPr>
        <p:blipFill rotWithShape="1">
          <a:blip r:embed="rId3" cstate="print">
            <a:duotone>
              <a:prstClr val="black"/>
              <a:schemeClr val="accent2">
                <a:lumMod val="20000"/>
                <a:lumOff val="80000"/>
                <a:tint val="45000"/>
                <a:satMod val="400000"/>
              </a:schemeClr>
            </a:duotone>
          </a:blip>
          <a:srcRect l="4051" r="55757"/>
          <a:stretch/>
        </p:blipFill>
        <p:spPr bwMode="auto">
          <a:xfrm>
            <a:off x="2286000" y="2337649"/>
            <a:ext cx="1512182" cy="723900"/>
          </a:xfrm>
          <a:prstGeom prst="rect">
            <a:avLst/>
          </a:prstGeom>
          <a:noFill/>
          <a:ln w="9525">
            <a:noFill/>
            <a:miter lim="800000"/>
            <a:headEnd/>
            <a:tailEnd/>
          </a:ln>
        </p:spPr>
      </p:pic>
      <p:pic>
        <p:nvPicPr>
          <p:cNvPr id="8" name="Picture 4">
            <a:extLst>
              <a:ext uri="{FF2B5EF4-FFF2-40B4-BE49-F238E27FC236}">
                <a16:creationId xmlns:a16="http://schemas.microsoft.com/office/drawing/2014/main" id="{05C0413D-B955-4F75-98D4-15C2FB7E18C0}"/>
              </a:ext>
            </a:extLst>
          </p:cNvPr>
          <p:cNvPicPr>
            <a:picLocks noChangeAspect="1" noChangeArrowheads="1"/>
          </p:cNvPicPr>
          <p:nvPr/>
        </p:nvPicPr>
        <p:blipFill rotWithShape="1">
          <a:blip r:embed="rId4" cstate="print">
            <a:grayscl/>
          </a:blip>
          <a:srcRect l="-49238" r="49238"/>
          <a:stretch/>
        </p:blipFill>
        <p:spPr bwMode="auto">
          <a:xfrm>
            <a:off x="2286000" y="2485286"/>
            <a:ext cx="4352925" cy="428625"/>
          </a:xfrm>
          <a:prstGeom prst="rect">
            <a:avLst/>
          </a:prstGeom>
          <a:noFill/>
          <a:ln w="9525">
            <a:noFill/>
            <a:miter lim="800000"/>
            <a:headEnd/>
            <a:tailEnd/>
          </a:ln>
        </p:spPr>
      </p:pic>
    </p:spTree>
    <p:extLst>
      <p:ext uri="{BB962C8B-B14F-4D97-AF65-F5344CB8AC3E}">
        <p14:creationId xmlns:p14="http://schemas.microsoft.com/office/powerpoint/2010/main" val="4101707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0" y="76200"/>
            <a:ext cx="914400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3900" b="1" i="1" dirty="0">
                <a:latin typeface="+mj-lt"/>
                <a:cs typeface="Arial" charset="0"/>
              </a:rPr>
              <a:t>Example Problem</a:t>
            </a:r>
          </a:p>
        </p:txBody>
      </p:sp>
      <p:sp>
        <p:nvSpPr>
          <p:cNvPr id="5" name="TextBox 6"/>
          <p:cNvSpPr txBox="1">
            <a:spLocks noChangeArrowheads="1"/>
          </p:cNvSpPr>
          <p:nvPr/>
        </p:nvSpPr>
        <p:spPr bwMode="auto">
          <a:xfrm>
            <a:off x="152400" y="791275"/>
            <a:ext cx="8991600"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defRPr/>
            </a:pPr>
            <a:r>
              <a:rPr lang="en-US" sz="2200" dirty="0">
                <a:latin typeface="+mn-lt"/>
              </a:rPr>
              <a:t>A sodium vapor lamp emits light at a wavelength of 590 nm.  What is the momentum of the photons produced by the light and their frequency?  Assume that the speed of light is c = 3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8</a:t>
            </a:r>
            <a:r>
              <a:rPr lang="en-US" sz="2200" dirty="0">
                <a:latin typeface="+mn-lt"/>
              </a:rPr>
              <a:t> m/s.</a:t>
            </a:r>
          </a:p>
          <a:p>
            <a:pPr algn="just" eaLnBrk="1" hangingPunct="1">
              <a:defRPr/>
            </a:pPr>
            <a:endParaRPr lang="en-US" sz="2200" dirty="0">
              <a:latin typeface="+mn-lt"/>
            </a:endParaRPr>
          </a:p>
          <a:p>
            <a:pPr algn="just" eaLnBrk="1" hangingPunct="1">
              <a:defRPr/>
            </a:pPr>
            <a:r>
              <a:rPr lang="en-US" sz="2200" dirty="0">
                <a:latin typeface="+mn-lt"/>
              </a:rPr>
              <a:t>Remember that</a:t>
            </a:r>
          </a:p>
          <a:p>
            <a:pPr algn="just" eaLnBrk="1" hangingPunct="1">
              <a:defRPr/>
            </a:pPr>
            <a:endParaRPr lang="en-US" sz="2200" dirty="0">
              <a:latin typeface="+mn-lt"/>
            </a:endParaRPr>
          </a:p>
          <a:p>
            <a:pPr algn="just" eaLnBrk="1" hangingPunct="1">
              <a:defRPr/>
            </a:pPr>
            <a:endParaRPr lang="en-US" sz="2200" dirty="0">
              <a:latin typeface="+mn-lt"/>
            </a:endParaRPr>
          </a:p>
          <a:p>
            <a:pPr algn="just" eaLnBrk="1" hangingPunct="1">
              <a:defRPr/>
            </a:pPr>
            <a:r>
              <a:rPr lang="en-US" sz="2200" dirty="0">
                <a:latin typeface="+mn-lt"/>
              </a:rPr>
              <a:t>Converting the wavelength</a:t>
            </a:r>
          </a:p>
          <a:p>
            <a:pPr algn="just" eaLnBrk="1" hangingPunct="1">
              <a:defRPr/>
            </a:pPr>
            <a:r>
              <a:rPr lang="en-US" sz="2200" dirty="0">
                <a:latin typeface="+mn-lt"/>
                <a:cs typeface="Calibri" panose="020F0502020204030204" pitchFamily="34" charset="0"/>
              </a:rPr>
              <a:t>λ</a:t>
            </a:r>
            <a:r>
              <a:rPr lang="en-US" sz="2200" dirty="0">
                <a:latin typeface="+mn-lt"/>
              </a:rPr>
              <a:t> = 590 nm = 590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-9</a:t>
            </a:r>
            <a:r>
              <a:rPr lang="en-US" sz="2200" dirty="0">
                <a:latin typeface="+mn-lt"/>
              </a:rPr>
              <a:t> m</a:t>
            </a:r>
          </a:p>
          <a:p>
            <a:pPr algn="just" eaLnBrk="1" hangingPunct="1">
              <a:defRPr/>
            </a:pPr>
            <a:endParaRPr lang="en-US" sz="2200" dirty="0">
              <a:latin typeface="+mn-lt"/>
            </a:endParaRPr>
          </a:p>
          <a:p>
            <a:pPr algn="just" eaLnBrk="1" hangingPunct="1">
              <a:defRPr/>
            </a:pPr>
            <a:r>
              <a:rPr lang="en-US" sz="2200" dirty="0">
                <a:latin typeface="+mn-lt"/>
              </a:rPr>
              <a:t>So, p = (6.63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-34</a:t>
            </a:r>
            <a:r>
              <a:rPr lang="en-US" sz="2200" dirty="0">
                <a:latin typeface="+mn-lt"/>
              </a:rPr>
              <a:t> J · s)/ (590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-9</a:t>
            </a:r>
            <a:r>
              <a:rPr lang="en-US" sz="2200" dirty="0">
                <a:latin typeface="+mn-lt"/>
              </a:rPr>
              <a:t> m) = 1.12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-27</a:t>
            </a:r>
            <a:r>
              <a:rPr lang="en-US" sz="2200" dirty="0">
                <a:latin typeface="+mn-lt"/>
              </a:rPr>
              <a:t> </a:t>
            </a:r>
            <a:r>
              <a:rPr lang="en-US" sz="2200" dirty="0" err="1">
                <a:latin typeface="+mn-lt"/>
              </a:rPr>
              <a:t>kg·m</a:t>
            </a:r>
            <a:r>
              <a:rPr lang="en-US" sz="2200" dirty="0">
                <a:latin typeface="+mn-lt"/>
              </a:rPr>
              <a:t>/s</a:t>
            </a:r>
          </a:p>
          <a:p>
            <a:pPr algn="just" eaLnBrk="1" hangingPunct="1">
              <a:defRPr/>
            </a:pPr>
            <a:endParaRPr lang="en-US" sz="2200" dirty="0">
              <a:latin typeface="+mn-lt"/>
            </a:endParaRPr>
          </a:p>
          <a:p>
            <a:pPr algn="just" eaLnBrk="1" hangingPunct="1">
              <a:defRPr/>
            </a:pPr>
            <a:r>
              <a:rPr lang="en-US" sz="2200" dirty="0">
                <a:latin typeface="+mn-lt"/>
              </a:rPr>
              <a:t>Based on the equation:</a:t>
            </a:r>
          </a:p>
          <a:p>
            <a:pPr algn="just" eaLnBrk="1" hangingPunct="1">
              <a:defRPr/>
            </a:pPr>
            <a:r>
              <a:rPr lang="en-US" sz="2200" dirty="0">
                <a:latin typeface="+mn-lt"/>
              </a:rPr>
              <a:t>f/c = 1/</a:t>
            </a:r>
            <a:r>
              <a:rPr lang="en-US" sz="2200" dirty="0">
                <a:latin typeface="+mn-lt"/>
                <a:cs typeface="Calibri" panose="020F0502020204030204" pitchFamily="34" charset="0"/>
              </a:rPr>
              <a:t>λ</a:t>
            </a:r>
          </a:p>
          <a:p>
            <a:pPr algn="just" eaLnBrk="1" hangingPunct="1">
              <a:defRPr/>
            </a:pPr>
            <a:endParaRPr lang="en-US" sz="2200" dirty="0">
              <a:latin typeface="+mn-lt"/>
              <a:cs typeface="Calibri" panose="020F0502020204030204" pitchFamily="34" charset="0"/>
            </a:endParaRPr>
          </a:p>
          <a:p>
            <a:pPr algn="just" eaLnBrk="1" hangingPunct="1">
              <a:defRPr/>
            </a:pPr>
            <a:r>
              <a:rPr lang="en-US" sz="2200" dirty="0">
                <a:latin typeface="+mn-lt"/>
                <a:cs typeface="Calibri" panose="020F0502020204030204" pitchFamily="34" charset="0"/>
              </a:rPr>
              <a:t>Rearranging this equation we see that f = c/λ</a:t>
            </a:r>
          </a:p>
          <a:p>
            <a:pPr algn="just" eaLnBrk="1" hangingPunct="1">
              <a:defRPr/>
            </a:pPr>
            <a:r>
              <a:rPr lang="en-US" sz="2200" dirty="0">
                <a:latin typeface="+mn-lt"/>
                <a:cs typeface="Calibri" panose="020F0502020204030204" pitchFamily="34" charset="0"/>
              </a:rPr>
              <a:t>f = (</a:t>
            </a:r>
            <a:r>
              <a:rPr lang="en-US" sz="2200" dirty="0">
                <a:latin typeface="+mn-lt"/>
              </a:rPr>
              <a:t>3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8</a:t>
            </a:r>
            <a:r>
              <a:rPr lang="en-US" sz="2200" dirty="0">
                <a:latin typeface="+mn-lt"/>
              </a:rPr>
              <a:t> m/s) /(590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-9</a:t>
            </a:r>
            <a:r>
              <a:rPr lang="en-US" sz="2200" dirty="0">
                <a:latin typeface="+mn-lt"/>
              </a:rPr>
              <a:t> m) = 5.08 </a:t>
            </a:r>
            <a:r>
              <a:rPr lang="en-US" sz="2200" dirty="0">
                <a:latin typeface="+mn-lt"/>
                <a:cs typeface="Calibri" panose="020F0502020204030204" pitchFamily="34" charset="0"/>
              </a:rPr>
              <a:t>×</a:t>
            </a:r>
            <a:r>
              <a:rPr lang="en-US" sz="2200" dirty="0">
                <a:latin typeface="+mn-lt"/>
              </a:rPr>
              <a:t> 10</a:t>
            </a:r>
            <a:r>
              <a:rPr lang="en-US" sz="2200" baseline="30000" dirty="0">
                <a:latin typeface="+mn-lt"/>
              </a:rPr>
              <a:t>14</a:t>
            </a:r>
            <a:r>
              <a:rPr lang="en-US" sz="2200" dirty="0">
                <a:latin typeface="+mn-lt"/>
              </a:rPr>
              <a:t> Hz</a:t>
            </a:r>
          </a:p>
        </p:txBody>
      </p:sp>
      <p:pic>
        <p:nvPicPr>
          <p:cNvPr id="7" name="Picture 3">
            <a:extLst>
              <a:ext uri="{FF2B5EF4-FFF2-40B4-BE49-F238E27FC236}">
                <a16:creationId xmlns:a16="http://schemas.microsoft.com/office/drawing/2014/main" id="{215635C9-D811-424F-B200-DD85A34745A7}"/>
              </a:ext>
            </a:extLst>
          </p:cNvPr>
          <p:cNvPicPr>
            <a:picLocks noChangeAspect="1" noChangeArrowheads="1"/>
          </p:cNvPicPr>
          <p:nvPr/>
        </p:nvPicPr>
        <p:blipFill rotWithShape="1">
          <a:blip r:embed="rId3" cstate="print">
            <a:duotone>
              <a:prstClr val="black"/>
              <a:schemeClr val="accent2">
                <a:lumMod val="20000"/>
                <a:lumOff val="80000"/>
                <a:tint val="45000"/>
                <a:satMod val="400000"/>
              </a:schemeClr>
            </a:duotone>
          </a:blip>
          <a:srcRect l="4051" r="55757"/>
          <a:stretch/>
        </p:blipFill>
        <p:spPr bwMode="auto">
          <a:xfrm>
            <a:off x="2286000" y="2337649"/>
            <a:ext cx="1512182" cy="723900"/>
          </a:xfrm>
          <a:prstGeom prst="rect">
            <a:avLst/>
          </a:prstGeom>
          <a:noFill/>
          <a:ln w="9525">
            <a:noFill/>
            <a:miter lim="800000"/>
            <a:headEnd/>
            <a:tailEnd/>
          </a:ln>
        </p:spPr>
      </p:pic>
      <p:pic>
        <p:nvPicPr>
          <p:cNvPr id="8" name="Picture 4">
            <a:extLst>
              <a:ext uri="{FF2B5EF4-FFF2-40B4-BE49-F238E27FC236}">
                <a16:creationId xmlns:a16="http://schemas.microsoft.com/office/drawing/2014/main" id="{05C0413D-B955-4F75-98D4-15C2FB7E18C0}"/>
              </a:ext>
            </a:extLst>
          </p:cNvPr>
          <p:cNvPicPr>
            <a:picLocks noChangeAspect="1" noChangeArrowheads="1"/>
          </p:cNvPicPr>
          <p:nvPr/>
        </p:nvPicPr>
        <p:blipFill rotWithShape="1">
          <a:blip r:embed="rId4" cstate="print">
            <a:grayscl/>
          </a:blip>
          <a:srcRect l="-49238" r="49238"/>
          <a:stretch/>
        </p:blipFill>
        <p:spPr bwMode="auto">
          <a:xfrm>
            <a:off x="2286000" y="2485286"/>
            <a:ext cx="4352925" cy="428625"/>
          </a:xfrm>
          <a:prstGeom prst="rect">
            <a:avLst/>
          </a:prstGeom>
          <a:noFill/>
          <a:ln w="9525">
            <a:noFill/>
            <a:miter lim="800000"/>
            <a:headEnd/>
            <a:tailEnd/>
          </a:ln>
        </p:spPr>
      </p:pic>
    </p:spTree>
    <p:extLst>
      <p:ext uri="{BB962C8B-B14F-4D97-AF65-F5344CB8AC3E}">
        <p14:creationId xmlns:p14="http://schemas.microsoft.com/office/powerpoint/2010/main" val="9765829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b="36555"/>
          <a:stretch>
            <a:fillRect/>
          </a:stretch>
        </p:blipFill>
        <p:spPr bwMode="auto">
          <a:xfrm>
            <a:off x="2944404" y="2823503"/>
            <a:ext cx="3092450"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188" y="1531938"/>
            <a:ext cx="8105775" cy="126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
          <p:cNvSpPr txBox="1">
            <a:spLocks noChangeArrowheads="1"/>
          </p:cNvSpPr>
          <p:nvPr/>
        </p:nvSpPr>
        <p:spPr bwMode="auto">
          <a:xfrm>
            <a:off x="3175" y="685800"/>
            <a:ext cx="914400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3900" b="1" i="1" dirty="0">
                <a:latin typeface="+mj-lt"/>
                <a:cs typeface="Arial" charset="0"/>
              </a:rPr>
              <a:t>Light as a Probability Wave</a:t>
            </a:r>
          </a:p>
        </p:txBody>
      </p:sp>
    </p:spTree>
    <p:extLst>
      <p:ext uri="{BB962C8B-B14F-4D97-AF65-F5344CB8AC3E}">
        <p14:creationId xmlns:p14="http://schemas.microsoft.com/office/powerpoint/2010/main" val="35976078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0313" y="1838325"/>
            <a:ext cx="30765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3" name="Group 7"/>
          <p:cNvGrpSpPr>
            <a:grpSpLocks/>
          </p:cNvGrpSpPr>
          <p:nvPr/>
        </p:nvGrpSpPr>
        <p:grpSpPr bwMode="auto">
          <a:xfrm>
            <a:off x="838200" y="1676400"/>
            <a:ext cx="8107363" cy="5087938"/>
            <a:chOff x="990625" y="381000"/>
            <a:chExt cx="8107655" cy="5087860"/>
          </a:xfrm>
        </p:grpSpPr>
        <p:pic>
          <p:nvPicPr>
            <p:cNvPr id="1536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25" y="2960994"/>
              <a:ext cx="4038600" cy="2174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5"/>
            <p:cNvPicPr>
              <a:picLocks noChangeAspect="1" noChangeArrowheads="1"/>
            </p:cNvPicPr>
            <p:nvPr/>
          </p:nvPicPr>
          <p:blipFill>
            <a:blip r:embed="rId5">
              <a:extLst>
                <a:ext uri="{28A0092B-C50C-407E-A947-70E740481C1C}">
                  <a14:useLocalDpi xmlns:a14="http://schemas.microsoft.com/office/drawing/2010/main" val="0"/>
                </a:ext>
              </a:extLst>
            </a:blip>
            <a:srcRect l="51286"/>
            <a:stretch>
              <a:fillRect/>
            </a:stretch>
          </p:blipFill>
          <p:spPr bwMode="auto">
            <a:xfrm>
              <a:off x="6019799" y="2878059"/>
              <a:ext cx="3078481" cy="2590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5"/>
            <p:cNvPicPr>
              <a:picLocks noChangeAspect="1" noChangeArrowheads="1"/>
            </p:cNvPicPr>
            <p:nvPr/>
          </p:nvPicPr>
          <p:blipFill>
            <a:blip r:embed="rId5">
              <a:extLst>
                <a:ext uri="{28A0092B-C50C-407E-A947-70E740481C1C}">
                  <a14:useLocalDpi xmlns:a14="http://schemas.microsoft.com/office/drawing/2010/main" val="0"/>
                </a:ext>
              </a:extLst>
            </a:blip>
            <a:srcRect r="53215"/>
            <a:stretch>
              <a:fillRect/>
            </a:stretch>
          </p:blipFill>
          <p:spPr bwMode="auto">
            <a:xfrm>
              <a:off x="5943600" y="381000"/>
              <a:ext cx="2945690" cy="258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61" name="TextBox 8"/>
          <p:cNvSpPr txBox="1">
            <a:spLocks noChangeArrowheads="1"/>
          </p:cNvSpPr>
          <p:nvPr/>
        </p:nvSpPr>
        <p:spPr bwMode="auto">
          <a:xfrm>
            <a:off x="117475" y="2819400"/>
            <a:ext cx="5638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r>
              <a:rPr lang="en-US" sz="1800" dirty="0">
                <a:latin typeface="+mn-lt"/>
              </a:rPr>
              <a:t>de Broglie suggested that </a:t>
            </a:r>
            <a:r>
              <a:rPr lang="en-US" sz="1800" i="1" dirty="0"/>
              <a:t>p =h/</a:t>
            </a:r>
            <a:r>
              <a:rPr lang="en-US" sz="1800" i="1" dirty="0">
                <a:latin typeface="Symbol" pitchFamily="18" charset="2"/>
              </a:rPr>
              <a:t>l</a:t>
            </a:r>
            <a:r>
              <a:rPr lang="en-US" sz="1800" i="1" dirty="0"/>
              <a:t> </a:t>
            </a:r>
            <a:r>
              <a:rPr lang="en-US" sz="1800" dirty="0">
                <a:latin typeface="+mn-lt"/>
              </a:rPr>
              <a:t>might apply not only</a:t>
            </a:r>
          </a:p>
          <a:p>
            <a:pPr eaLnBrk="1" hangingPunct="1">
              <a:defRPr/>
            </a:pPr>
            <a:r>
              <a:rPr lang="en-US" sz="1800" dirty="0">
                <a:latin typeface="+mn-lt"/>
              </a:rPr>
              <a:t>to photons but also to electrons</a:t>
            </a:r>
          </a:p>
        </p:txBody>
      </p:sp>
      <p:sp>
        <p:nvSpPr>
          <p:cNvPr id="10" name="TextBox 1"/>
          <p:cNvSpPr txBox="1">
            <a:spLocks noChangeArrowheads="1"/>
          </p:cNvSpPr>
          <p:nvPr/>
        </p:nvSpPr>
        <p:spPr bwMode="auto">
          <a:xfrm>
            <a:off x="0" y="76200"/>
            <a:ext cx="914400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en-US" sz="3900" b="1" i="1" dirty="0">
                <a:latin typeface="+mj-lt"/>
                <a:cs typeface="Arial" charset="0"/>
              </a:rPr>
              <a:t>de Broglie Wavelength</a:t>
            </a:r>
          </a:p>
          <a:p>
            <a:pPr algn="ctr" eaLnBrk="1" hangingPunct="1">
              <a:defRPr/>
            </a:pPr>
            <a:r>
              <a:rPr lang="en-US" sz="3900" b="1" i="1" dirty="0">
                <a:latin typeface="+mj-lt"/>
                <a:cs typeface="Arial" charset="0"/>
              </a:rPr>
              <a:t>Electrons &amp; Matter Waves</a:t>
            </a:r>
          </a:p>
        </p:txBody>
      </p:sp>
    </p:spTree>
    <p:extLst>
      <p:ext uri="{BB962C8B-B14F-4D97-AF65-F5344CB8AC3E}">
        <p14:creationId xmlns:p14="http://schemas.microsoft.com/office/powerpoint/2010/main" val="21819297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250736"/>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Particles</a:t>
            </a:r>
          </a:p>
        </p:txBody>
      </p:sp>
      <p:pic>
        <p:nvPicPr>
          <p:cNvPr id="1026" name="Picture 2" descr="http://scienceprogress.org/wp-content/uploads/2008/09/cern_detector_5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8868" y="1228725"/>
            <a:ext cx="7010400" cy="46973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208868" y="60960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800" dirty="0"/>
              <a:t>One of the large particle detectors that comprise the Large Hadron Collider at CERN in Geneva, Switzerland. </a:t>
            </a:r>
            <a:r>
              <a:rPr lang="en-US" dirty="0"/>
              <a:t>SOURCE: © CERN</a:t>
            </a:r>
            <a:r>
              <a:rPr lang="en-US" sz="1800" dirty="0"/>
              <a:t> </a:t>
            </a:r>
          </a:p>
        </p:txBody>
      </p:sp>
    </p:spTree>
    <p:extLst>
      <p:ext uri="{BB962C8B-B14F-4D97-AF65-F5344CB8AC3E}">
        <p14:creationId xmlns:p14="http://schemas.microsoft.com/office/powerpoint/2010/main" val="26594536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367" y="1295400"/>
            <a:ext cx="84201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3"/>
          <p:cNvSpPr>
            <a:spLocks noChangeArrowheads="1"/>
          </p:cNvSpPr>
          <p:nvPr/>
        </p:nvSpPr>
        <p:spPr bwMode="auto">
          <a:xfrm>
            <a:off x="76200" y="2677798"/>
            <a:ext cx="8915400"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a:t>All particles have an intrinsic angular momentum called spin. The component of spin in any direction (assume the component to be along a </a:t>
            </a:r>
            <a:r>
              <a:rPr lang="en-US" sz="2000" i="1" dirty="0"/>
              <a:t>z axis) </a:t>
            </a:r>
            <a:r>
              <a:rPr lang="en-US" sz="2000" dirty="0"/>
              <a:t>is: </a:t>
            </a:r>
          </a:p>
          <a:p>
            <a:endParaRPr lang="en-US" sz="2000" dirty="0"/>
          </a:p>
          <a:p>
            <a:endParaRPr lang="en-US" sz="2000" dirty="0"/>
          </a:p>
          <a:p>
            <a:endParaRPr lang="en-US" sz="2000" dirty="0"/>
          </a:p>
          <a:p>
            <a:pPr marL="342900" indent="-342900">
              <a:buFont typeface="+mj-lt"/>
              <a:buAutoNum type="arabicPeriod"/>
            </a:pPr>
            <a:r>
              <a:rPr lang="en-US" sz="2000" dirty="0"/>
              <a:t>Fermions: particles with half-integer spin quantum numbers</a:t>
            </a:r>
          </a:p>
          <a:p>
            <a:pPr marL="342900" indent="-342900">
              <a:buFont typeface="+mj-lt"/>
              <a:buAutoNum type="arabicPeriod"/>
            </a:pPr>
            <a:r>
              <a:rPr lang="en-US" sz="2000" dirty="0"/>
              <a:t>Bosons: Particles with zero or integer spin quantum numbers</a:t>
            </a:r>
          </a:p>
          <a:p>
            <a:pPr marL="342900" indent="-342900">
              <a:buFont typeface="+mj-lt"/>
              <a:buAutoNum type="arabicPeriod"/>
            </a:pPr>
            <a:r>
              <a:rPr lang="en-US" sz="2000" dirty="0"/>
              <a:t>Leptons: Particles on which the strong force does not act, leaving the weak force as the dominant force</a:t>
            </a:r>
          </a:p>
          <a:p>
            <a:pPr marL="342900" indent="-342900">
              <a:buFont typeface="+mj-lt"/>
              <a:buAutoNum type="arabicPeriod"/>
            </a:pPr>
            <a:r>
              <a:rPr lang="en-US" sz="2000" dirty="0"/>
              <a:t>Hadrons: Particles on which the strong force acts </a:t>
            </a:r>
          </a:p>
          <a:p>
            <a:pPr marL="800100" lvl="1" indent="-342900">
              <a:buFont typeface="+mj-lt"/>
              <a:buAutoNum type="alphaLcPeriod"/>
            </a:pPr>
            <a:r>
              <a:rPr lang="en-US" sz="2000" dirty="0"/>
              <a:t>Mesons: hadrons which are also bosons</a:t>
            </a:r>
          </a:p>
          <a:p>
            <a:pPr marL="800100" lvl="1" indent="-342900">
              <a:buFont typeface="+mj-lt"/>
              <a:buAutoNum type="alphaLcPeriod"/>
            </a:pPr>
            <a:r>
              <a:rPr lang="en-US" sz="2000" dirty="0"/>
              <a:t>Baryons: hadrons which are also fermions</a:t>
            </a:r>
          </a:p>
          <a:p>
            <a:endParaRPr lang="en-US" sz="2000" dirty="0"/>
          </a:p>
          <a:p>
            <a:endParaRPr lang="en-US" sz="2000" dirty="0"/>
          </a:p>
          <a:p>
            <a:endParaRPr lang="en-US" sz="2000" dirty="0"/>
          </a:p>
        </p:txBody>
      </p:sp>
      <p:pic>
        <p:nvPicPr>
          <p:cNvPr id="410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9225" y="3576636"/>
            <a:ext cx="42291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0787" y="3619498"/>
            <a:ext cx="10191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5334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Particles: Fermions and Bosons</a:t>
            </a:r>
          </a:p>
        </p:txBody>
      </p:sp>
    </p:spTree>
    <p:extLst>
      <p:ext uri="{BB962C8B-B14F-4D97-AF65-F5344CB8AC3E}">
        <p14:creationId xmlns:p14="http://schemas.microsoft.com/office/powerpoint/2010/main" val="2924876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288" y="303591"/>
            <a:ext cx="4301692"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45770" y="640263"/>
            <a:ext cx="3929634" cy="1344975"/>
          </a:xfrm>
        </p:spPr>
        <p:txBody>
          <a:bodyPr>
            <a:normAutofit/>
          </a:bodyPr>
          <a:lstStyle/>
          <a:p>
            <a:pPr algn="ctr"/>
            <a:r>
              <a:rPr lang="en-US" sz="3500" b="1" i="1" dirty="0">
                <a:solidFill>
                  <a:schemeClr val="bg1"/>
                </a:solidFill>
                <a:latin typeface="+mn-lt"/>
              </a:rPr>
              <a:t>John Dalton </a:t>
            </a:r>
            <a:br>
              <a:rPr lang="en-US" sz="3500" b="1" i="1" dirty="0">
                <a:solidFill>
                  <a:schemeClr val="bg1"/>
                </a:solidFill>
                <a:latin typeface="+mn-lt"/>
              </a:rPr>
            </a:br>
            <a:r>
              <a:rPr lang="en-US" sz="3500" b="1" i="1" dirty="0">
                <a:solidFill>
                  <a:schemeClr val="bg1"/>
                </a:solidFill>
                <a:latin typeface="+mn-lt"/>
              </a:rPr>
              <a:t>(1766 - 1844)</a:t>
            </a:r>
          </a:p>
        </p:txBody>
      </p:sp>
      <p:cxnSp>
        <p:nvCxnSpPr>
          <p:cNvPr id="73" name="Straight Connector 72">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30267" y="2050687"/>
            <a:ext cx="342183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45207" y="2121763"/>
            <a:ext cx="3926618" cy="3773010"/>
          </a:xfrm>
        </p:spPr>
        <p:txBody>
          <a:bodyPr>
            <a:noAutofit/>
          </a:bodyPr>
          <a:lstStyle/>
          <a:p>
            <a:pPr>
              <a:buClr>
                <a:schemeClr val="accent1"/>
              </a:buClr>
            </a:pPr>
            <a:r>
              <a:rPr lang="en-US" sz="1800" dirty="0">
                <a:solidFill>
                  <a:schemeClr val="bg1"/>
                </a:solidFill>
              </a:rPr>
              <a:t>Discoverer of color blindness</a:t>
            </a:r>
          </a:p>
          <a:p>
            <a:pPr>
              <a:buClr>
                <a:schemeClr val="accent1"/>
              </a:buClr>
            </a:pPr>
            <a:r>
              <a:rPr lang="en-US" sz="1800" dirty="0">
                <a:solidFill>
                  <a:schemeClr val="bg1"/>
                </a:solidFill>
              </a:rPr>
              <a:t>Stoichiometry – math of how elements combined to form other elements</a:t>
            </a:r>
          </a:p>
          <a:p>
            <a:pPr>
              <a:buClr>
                <a:schemeClr val="accent1"/>
              </a:buClr>
            </a:pPr>
            <a:r>
              <a:rPr lang="en-US" sz="1800" dirty="0">
                <a:solidFill>
                  <a:schemeClr val="bg1"/>
                </a:solidFill>
              </a:rPr>
              <a:t>Dalton found that oxygen &amp; carbon combined to make 2 compounds (1803)  </a:t>
            </a:r>
          </a:p>
          <a:p>
            <a:pPr lvl="1">
              <a:buClr>
                <a:schemeClr val="accent1"/>
              </a:buClr>
            </a:pPr>
            <a:r>
              <a:rPr lang="en-US" dirty="0">
                <a:solidFill>
                  <a:schemeClr val="bg1"/>
                </a:solidFill>
              </a:rPr>
              <a:t>Each had its own particular weight ratio of oxygen to carbon (1.33:1 and 2.66:1) </a:t>
            </a:r>
          </a:p>
          <a:p>
            <a:pPr lvl="1">
              <a:buClr>
                <a:schemeClr val="accent1"/>
              </a:buClr>
            </a:pPr>
            <a:r>
              <a:rPr lang="en-US" dirty="0">
                <a:solidFill>
                  <a:schemeClr val="bg1"/>
                </a:solidFill>
              </a:rPr>
              <a:t>Same amount of carbon, one had exactly twice as much oxygen as the other</a:t>
            </a:r>
          </a:p>
          <a:p>
            <a:pPr>
              <a:buClr>
                <a:schemeClr val="accent1"/>
              </a:buClr>
            </a:pPr>
            <a:r>
              <a:rPr lang="en-US" sz="1800" dirty="0">
                <a:solidFill>
                  <a:schemeClr val="bg1"/>
                </a:solidFill>
              </a:rPr>
              <a:t>Law of simple multiple proportions </a:t>
            </a:r>
          </a:p>
        </p:txBody>
      </p:sp>
      <p:pic>
        <p:nvPicPr>
          <p:cNvPr id="3074" name="Picture 2" descr="http://upload.wikimedia.org/wikipedia/commons/thumb/3/3f/Dalton_John_desk.jpg/240px-Dalton_John_desk.jpg">
            <a:hlinkClick r:id="rId3"/>
          </p:cNvPr>
          <p:cNvPicPr>
            <a:picLocks noChangeAspect="1" noChangeArrowheads="1"/>
          </p:cNvPicPr>
          <p:nvPr/>
        </p:nvPicPr>
        <p:blipFill>
          <a:blip r:embed="rId4" cstate="print"/>
          <a:stretch>
            <a:fillRect/>
          </a:stretch>
        </p:blipFill>
        <p:spPr bwMode="auto">
          <a:xfrm>
            <a:off x="4935474" y="795918"/>
            <a:ext cx="3845052" cy="5110714"/>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p:cNvSpPr txBox="1">
            <a:spLocks/>
          </p:cNvSpPr>
          <p:nvPr/>
        </p:nvSpPr>
        <p:spPr>
          <a:xfrm>
            <a:off x="840699" y="687480"/>
            <a:ext cx="5605629" cy="994172"/>
          </a:xfrm>
          <a:prstGeom prst="rect">
            <a:avLst/>
          </a:prstGeom>
        </p:spPr>
        <p:txBody>
          <a:bodyPr vert="horz" lIns="91440" tIns="45720" rIns="91440" bIns="45720" rtlCol="0"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nSpc>
                <a:spcPct val="90000"/>
              </a:lnSpc>
              <a:spcAft>
                <a:spcPts val="600"/>
              </a:spcAft>
            </a:pPr>
            <a:r>
              <a:rPr lang="en-US" sz="3850" b="1" i="1" kern="1200">
                <a:solidFill>
                  <a:schemeClr val="tx1"/>
                </a:solidFill>
                <a:latin typeface="+mj-lt"/>
                <a:ea typeface="+mj-ea"/>
                <a:cs typeface="+mj-cs"/>
              </a:rPr>
              <a:t>Particles</a:t>
            </a:r>
          </a:p>
        </p:txBody>
      </p:sp>
      <p:sp>
        <p:nvSpPr>
          <p:cNvPr id="7171" name="TextBox 2"/>
          <p:cNvSpPr txBox="1">
            <a:spLocks noChangeArrowheads="1"/>
          </p:cNvSpPr>
          <p:nvPr/>
        </p:nvSpPr>
        <p:spPr bwMode="auto">
          <a:xfrm>
            <a:off x="519425" y="1681653"/>
            <a:ext cx="5366118" cy="433451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285750" indent="-228600" eaLnBrk="1" hangingPunct="1">
              <a:lnSpc>
                <a:spcPct val="90000"/>
              </a:lnSpc>
              <a:spcAft>
                <a:spcPts val="600"/>
              </a:spcAft>
              <a:buFont typeface="Arial" panose="020B0604020202020204" pitchFamily="34" charset="0"/>
              <a:buChar char="•"/>
            </a:pPr>
            <a:r>
              <a:rPr lang="en-US" sz="2000" dirty="0">
                <a:latin typeface="+mn-lt"/>
              </a:rPr>
              <a:t>In 1928 Dirac predicted that the electron </a:t>
            </a:r>
            <a:r>
              <a:rPr lang="en-US" sz="2000" i="1" dirty="0">
                <a:latin typeface="+mn-lt"/>
              </a:rPr>
              <a:t>e</a:t>
            </a:r>
            <a:r>
              <a:rPr lang="en-US" sz="2000" i="1" baseline="30000" dirty="0">
                <a:latin typeface="+mn-lt"/>
              </a:rPr>
              <a:t>-</a:t>
            </a:r>
            <a:r>
              <a:rPr lang="en-US" sz="2000" i="1" dirty="0">
                <a:latin typeface="+mn-lt"/>
              </a:rPr>
              <a:t> </a:t>
            </a:r>
            <a:r>
              <a:rPr lang="en-US" sz="2000" dirty="0">
                <a:latin typeface="+mn-lt"/>
              </a:rPr>
              <a:t>should have a positively charged counterpart of the same mass and spin</a:t>
            </a:r>
          </a:p>
          <a:p>
            <a:pPr marL="285750" indent="-228600" eaLnBrk="1" hangingPunct="1">
              <a:lnSpc>
                <a:spcPct val="90000"/>
              </a:lnSpc>
              <a:spcAft>
                <a:spcPts val="600"/>
              </a:spcAft>
              <a:buFont typeface="Arial" panose="020B0604020202020204" pitchFamily="34" charset="0"/>
              <a:buChar char="•"/>
            </a:pPr>
            <a:r>
              <a:rPr lang="en-US" sz="2000" i="1" dirty="0">
                <a:latin typeface="+mn-lt"/>
              </a:rPr>
              <a:t>Every particle has a corresponding </a:t>
            </a:r>
            <a:r>
              <a:rPr lang="en-US" sz="2000" b="1" i="1" dirty="0">
                <a:latin typeface="+mn-lt"/>
              </a:rPr>
              <a:t>antiparticle. </a:t>
            </a:r>
            <a:r>
              <a:rPr lang="en-US" sz="2000" dirty="0">
                <a:latin typeface="+mn-lt"/>
              </a:rPr>
              <a:t>The members of such pairs have the same mass and spin but opposite signs of electric charge (if they are charged) and opposite signs of quantum numbers.</a:t>
            </a:r>
          </a:p>
          <a:p>
            <a:pPr marL="285750" indent="-228600" eaLnBrk="1" hangingPunct="1">
              <a:lnSpc>
                <a:spcPct val="90000"/>
              </a:lnSpc>
              <a:spcAft>
                <a:spcPts val="600"/>
              </a:spcAft>
              <a:buFont typeface="Arial" panose="020B0604020202020204" pitchFamily="34" charset="0"/>
              <a:buChar char="•"/>
            </a:pPr>
            <a:r>
              <a:rPr lang="en-US" sz="2000" dirty="0">
                <a:latin typeface="+mn-lt"/>
              </a:rPr>
              <a:t>When a particle meets its antiparticle, the two can </a:t>
            </a:r>
            <a:r>
              <a:rPr lang="en-US" sz="2000" i="1" dirty="0">
                <a:latin typeface="+mn-lt"/>
              </a:rPr>
              <a:t>annihilate </a:t>
            </a:r>
            <a:r>
              <a:rPr lang="en-US" sz="2000" dirty="0">
                <a:latin typeface="+mn-lt"/>
              </a:rPr>
              <a:t>each other</a:t>
            </a:r>
            <a:r>
              <a:rPr lang="en-US" sz="2000" i="1" dirty="0">
                <a:latin typeface="+mn-lt"/>
              </a:rPr>
              <a:t>. </a:t>
            </a:r>
            <a:r>
              <a:rPr lang="en-US" sz="2000" dirty="0">
                <a:latin typeface="+mn-lt"/>
              </a:rPr>
              <a:t>The particle and antiparticle disappear, and their combined energies reappear in other forms. </a:t>
            </a:r>
          </a:p>
          <a:p>
            <a:pPr marL="285750" indent="-228600" eaLnBrk="1" hangingPunct="1">
              <a:lnSpc>
                <a:spcPct val="90000"/>
              </a:lnSpc>
              <a:spcAft>
                <a:spcPts val="600"/>
              </a:spcAft>
              <a:buFont typeface="Arial" panose="020B0604020202020204" pitchFamily="34" charset="0"/>
              <a:buChar char="•"/>
            </a:pPr>
            <a:r>
              <a:rPr lang="en-US" sz="2000" dirty="0">
                <a:latin typeface="+mn-lt"/>
              </a:rPr>
              <a:t>Antimatter: An assembly of antiparticles, such as an antihydrogen atom</a:t>
            </a:r>
          </a:p>
        </p:txBody>
      </p:sp>
      <p:sp>
        <p:nvSpPr>
          <p:cNvPr id="135" name="Rectangle 134">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7" name="Oval 136">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4578" name="Picture 2"/>
          <p:cNvPicPr>
            <a:picLocks noChangeAspect="1" noChangeArrowheads="1"/>
          </p:cNvPicPr>
          <p:nvPr/>
        </p:nvPicPr>
        <p:blipFill>
          <a:blip r:embed="rId3" cstate="print"/>
          <a:stretch>
            <a:fillRect/>
          </a:stretch>
        </p:blipFill>
        <p:spPr bwMode="auto">
          <a:xfrm>
            <a:off x="6233655" y="3200400"/>
            <a:ext cx="1919745" cy="381989"/>
          </a:xfrm>
          <a:prstGeom prst="rect">
            <a:avLst/>
          </a:prstGeom>
          <a:noFill/>
        </p:spPr>
      </p:pic>
    </p:spTree>
    <p:extLst>
      <p:ext uri="{BB962C8B-B14F-4D97-AF65-F5344CB8AC3E}">
        <p14:creationId xmlns:p14="http://schemas.microsoft.com/office/powerpoint/2010/main" val="4515779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51" y="1066800"/>
            <a:ext cx="5417949"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0" y="2286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Particles in a Bubble Chamber</a:t>
            </a:r>
          </a:p>
        </p:txBody>
      </p:sp>
      <p:sp>
        <p:nvSpPr>
          <p:cNvPr id="2" name="Rectangle 1"/>
          <p:cNvSpPr/>
          <p:nvPr/>
        </p:nvSpPr>
        <p:spPr>
          <a:xfrm>
            <a:off x="5638800" y="1799644"/>
            <a:ext cx="3429000" cy="2308324"/>
          </a:xfrm>
          <a:prstGeom prst="rect">
            <a:avLst/>
          </a:prstGeom>
        </p:spPr>
        <p:txBody>
          <a:bodyPr wrap="square">
            <a:spAutoFit/>
          </a:bodyPr>
          <a:lstStyle/>
          <a:p>
            <a:r>
              <a:rPr lang="en-US" sz="1600" u="sng" dirty="0">
                <a:latin typeface="Times New Roman" pitchFamily="18" charset="0"/>
                <a:cs typeface="Times New Roman" pitchFamily="18" charset="0"/>
              </a:rPr>
              <a:t>Decay Process:</a:t>
            </a:r>
          </a:p>
          <a:p>
            <a:pPr marL="512763" indent="-342900">
              <a:buAutoNum type="arabicPeriod"/>
            </a:pPr>
            <a:r>
              <a:rPr lang="en-US" sz="1600" dirty="0">
                <a:latin typeface="Times New Roman" pitchFamily="18" charset="0"/>
                <a:cs typeface="Times New Roman" pitchFamily="18" charset="0"/>
              </a:rPr>
              <a:t>Proton – Antiproton Annihilation</a:t>
            </a:r>
          </a:p>
          <a:p>
            <a:pPr marL="512763" indent="-342900">
              <a:buAutoNum type="arabicPeriod"/>
            </a:pPr>
            <a:endParaRPr lang="en-US" sz="1600" dirty="0">
              <a:latin typeface="Times New Roman" pitchFamily="18" charset="0"/>
              <a:cs typeface="Times New Roman" pitchFamily="18" charset="0"/>
            </a:endParaRPr>
          </a:p>
          <a:p>
            <a:pPr marL="512763" indent="-342900">
              <a:buAutoNum type="arabicPeriod"/>
            </a:pPr>
            <a:endParaRPr lang="en-US" sz="1600" dirty="0">
              <a:latin typeface="Times New Roman" pitchFamily="18" charset="0"/>
              <a:cs typeface="Times New Roman" pitchFamily="18" charset="0"/>
            </a:endParaRPr>
          </a:p>
          <a:p>
            <a:pPr marL="512763" indent="-342900">
              <a:buAutoNum type="arabicPeriod"/>
            </a:pPr>
            <a:r>
              <a:rPr lang="en-US" sz="1600" dirty="0">
                <a:latin typeface="Times New Roman" pitchFamily="18" charset="0"/>
                <a:cs typeface="Times New Roman" pitchFamily="18" charset="0"/>
              </a:rPr>
              <a:t>Pion Decay</a:t>
            </a:r>
          </a:p>
          <a:p>
            <a:pPr marL="512763" indent="-342900">
              <a:buAutoNum type="arabicPeriod"/>
            </a:pPr>
            <a:endParaRPr lang="en-US" sz="1600" dirty="0">
              <a:latin typeface="Times New Roman" pitchFamily="18" charset="0"/>
              <a:cs typeface="Times New Roman" pitchFamily="18" charset="0"/>
            </a:endParaRPr>
          </a:p>
          <a:p>
            <a:pPr marL="512763" indent="-342900">
              <a:buAutoNum type="arabicPeriod"/>
            </a:pPr>
            <a:endParaRPr lang="en-US" sz="1600" dirty="0">
              <a:latin typeface="Times New Roman" pitchFamily="18" charset="0"/>
              <a:cs typeface="Times New Roman" pitchFamily="18" charset="0"/>
            </a:endParaRPr>
          </a:p>
          <a:p>
            <a:pPr marL="512763" indent="-342900">
              <a:buAutoNum type="arabicPeriod"/>
            </a:pPr>
            <a:r>
              <a:rPr lang="en-US" sz="1600" dirty="0" err="1">
                <a:latin typeface="Times New Roman" pitchFamily="18" charset="0"/>
                <a:cs typeface="Times New Roman" pitchFamily="18" charset="0"/>
              </a:rPr>
              <a:t>Muon</a:t>
            </a:r>
            <a:r>
              <a:rPr lang="en-US" sz="1600" dirty="0">
                <a:latin typeface="Times New Roman" pitchFamily="18" charset="0"/>
                <a:cs typeface="Times New Roman" pitchFamily="18" charset="0"/>
              </a:rPr>
              <a:t> Decay</a:t>
            </a:r>
          </a:p>
          <a:p>
            <a:pPr marL="342900" indent="-342900">
              <a:buAutoNum type="arabicPeriod"/>
            </a:pPr>
            <a:endParaRPr lang="en-US" sz="1600" dirty="0">
              <a:latin typeface="Times New Roman" pitchFamily="18" charset="0"/>
              <a:cs typeface="Times New Roman" pitchFamily="18" charset="0"/>
            </a:endParaRPr>
          </a:p>
        </p:txBody>
      </p:sp>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2392454"/>
            <a:ext cx="1785937" cy="313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3154454"/>
            <a:ext cx="1295400" cy="35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05600" y="3915156"/>
            <a:ext cx="1676400" cy="352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t="23987"/>
          <a:stretch/>
        </p:blipFill>
        <p:spPr bwMode="auto">
          <a:xfrm>
            <a:off x="1943101" y="4800600"/>
            <a:ext cx="72009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08371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1751"/>
          <a:stretch/>
        </p:blipFill>
        <p:spPr bwMode="auto">
          <a:xfrm>
            <a:off x="895350" y="2590800"/>
            <a:ext cx="7353300" cy="3490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txBox="1">
            <a:spLocks/>
          </p:cNvSpPr>
          <p:nvPr/>
        </p:nvSpPr>
        <p:spPr>
          <a:xfrm>
            <a:off x="0" y="295628"/>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Particles: Leptons</a:t>
            </a:r>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549" y="1228725"/>
            <a:ext cx="838200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0460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66E48AFA-8884-4F68-A44F-D2C1E8609C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Title 1"/>
          <p:cNvSpPr txBox="1">
            <a:spLocks/>
          </p:cNvSpPr>
          <p:nvPr/>
        </p:nvSpPr>
        <p:spPr>
          <a:xfrm>
            <a:off x="932434" y="906932"/>
            <a:ext cx="2986391" cy="2216513"/>
          </a:xfrm>
          <a:prstGeom prst="rect">
            <a:avLst/>
          </a:prstGeom>
        </p:spPr>
        <p:txBody>
          <a:bodyPr vert="horz" lIns="91440" tIns="45720" rIns="91440" bIns="45720" rtlCol="0"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nSpc>
                <a:spcPct val="90000"/>
              </a:lnSpc>
              <a:spcAft>
                <a:spcPts val="600"/>
              </a:spcAft>
            </a:pPr>
            <a:r>
              <a:rPr lang="en-US" sz="4400" b="1" i="1" kern="1200" dirty="0">
                <a:solidFill>
                  <a:schemeClr val="tx1"/>
                </a:solidFill>
                <a:latin typeface="+mj-lt"/>
                <a:ea typeface="+mj-ea"/>
                <a:cs typeface="+mj-cs"/>
              </a:rPr>
              <a:t>Particles: Hadrons</a:t>
            </a:r>
          </a:p>
        </p:txBody>
      </p:sp>
      <p:sp>
        <p:nvSpPr>
          <p:cNvPr id="75" name="Arc 74">
            <a:extLst>
              <a:ext uri="{FF2B5EF4-FFF2-40B4-BE49-F238E27FC236}">
                <a16:creationId xmlns:a16="http://schemas.microsoft.com/office/drawing/2014/main" id="{969D19A6-08CB-498C-93EC-3FFB021FC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269068">
            <a:off x="6164896" y="3712762"/>
            <a:ext cx="2987899" cy="2240924"/>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17411"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19066" y="4224268"/>
            <a:ext cx="8315334" cy="1309665"/>
          </a:xfrm>
          <a:custGeom>
            <a:avLst/>
            <a:gdLst/>
            <a:ahLst/>
            <a:cxnLst/>
            <a:rect l="l" t="t" r="r" b="b"/>
            <a:pathLst>
              <a:path w="10580201" h="2957472">
                <a:moveTo>
                  <a:pt x="88961" y="0"/>
                </a:moveTo>
                <a:lnTo>
                  <a:pt x="10491240" y="0"/>
                </a:lnTo>
                <a:cubicBezTo>
                  <a:pt x="10540372" y="0"/>
                  <a:pt x="10580201" y="39829"/>
                  <a:pt x="10580201" y="88961"/>
                </a:cubicBezTo>
                <a:lnTo>
                  <a:pt x="10580201" y="2868511"/>
                </a:lnTo>
                <a:cubicBezTo>
                  <a:pt x="10580201" y="2917643"/>
                  <a:pt x="10540372" y="2957472"/>
                  <a:pt x="10491240" y="2957472"/>
                </a:cubicBezTo>
                <a:lnTo>
                  <a:pt x="88961" y="2957472"/>
                </a:lnTo>
                <a:cubicBezTo>
                  <a:pt x="39829" y="2957472"/>
                  <a:pt x="0" y="2917643"/>
                  <a:pt x="0" y="2868511"/>
                </a:cubicBezTo>
                <a:lnTo>
                  <a:pt x="0" y="88961"/>
                </a:lnTo>
                <a:cubicBezTo>
                  <a:pt x="0" y="39829"/>
                  <a:pt x="39829" y="0"/>
                  <a:pt x="88961" y="0"/>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Box 3"/>
          <p:cNvSpPr txBox="1">
            <a:spLocks noChangeArrowheads="1"/>
          </p:cNvSpPr>
          <p:nvPr/>
        </p:nvSpPr>
        <p:spPr bwMode="auto">
          <a:xfrm>
            <a:off x="3962400" y="889999"/>
            <a:ext cx="4787224" cy="221651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Aft>
                <a:spcPts val="600"/>
              </a:spcAft>
            </a:pPr>
            <a:r>
              <a:rPr lang="en-US" dirty="0">
                <a:latin typeface="+mn-lt"/>
              </a:rPr>
              <a:t>Baryons and mesons are hadrons, whose interaction are governed by the strong force. A new quantum can be introduced, called the </a:t>
            </a:r>
            <a:r>
              <a:rPr lang="en-US" i="1" dirty="0">
                <a:latin typeface="+mn-lt"/>
              </a:rPr>
              <a:t>baryon number</a:t>
            </a:r>
            <a:r>
              <a:rPr lang="en-US" dirty="0">
                <a:latin typeface="+mn-lt"/>
              </a:rPr>
              <a:t>, </a:t>
            </a:r>
            <a:r>
              <a:rPr lang="en-US" i="1" dirty="0">
                <a:latin typeface="+mn-lt"/>
              </a:rPr>
              <a:t>B</a:t>
            </a:r>
            <a:r>
              <a:rPr lang="en-US" dirty="0">
                <a:latin typeface="+mn-lt"/>
              </a:rPr>
              <a:t>. The conservation law of </a:t>
            </a:r>
            <a:r>
              <a:rPr lang="en-US" i="1" dirty="0">
                <a:latin typeface="+mn-lt"/>
              </a:rPr>
              <a:t>B</a:t>
            </a:r>
            <a:r>
              <a:rPr lang="en-US" dirty="0">
                <a:latin typeface="+mn-lt"/>
              </a:rPr>
              <a:t> is given as: </a:t>
            </a:r>
          </a:p>
        </p:txBody>
      </p:sp>
    </p:spTree>
    <p:extLst>
      <p:ext uri="{BB962C8B-B14F-4D97-AF65-F5344CB8AC3E}">
        <p14:creationId xmlns:p14="http://schemas.microsoft.com/office/powerpoint/2010/main" val="24442457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Group 4"/>
          <p:cNvGrpSpPr>
            <a:grpSpLocks/>
          </p:cNvGrpSpPr>
          <p:nvPr/>
        </p:nvGrpSpPr>
        <p:grpSpPr bwMode="auto">
          <a:xfrm>
            <a:off x="76200" y="1574311"/>
            <a:ext cx="8916703" cy="4064489"/>
            <a:chOff x="152400" y="1047446"/>
            <a:chExt cx="8763000" cy="4064489"/>
          </a:xfrm>
        </p:grpSpPr>
        <p:sp>
          <p:nvSpPr>
            <p:cNvPr id="23555" name="Rectangle 1"/>
            <p:cNvSpPr>
              <a:spLocks noChangeArrowheads="1"/>
            </p:cNvSpPr>
            <p:nvPr/>
          </p:nvSpPr>
          <p:spPr bwMode="auto">
            <a:xfrm>
              <a:off x="152400" y="1047446"/>
              <a:ext cx="8763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endParaRPr lang="en-US" sz="2000" dirty="0"/>
            </a:p>
          </p:txBody>
        </p:sp>
        <p:pic>
          <p:nvPicPr>
            <p:cNvPr id="2355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9809"/>
            <a:stretch/>
          </p:blipFill>
          <p:spPr bwMode="auto">
            <a:xfrm>
              <a:off x="1003752" y="1114121"/>
              <a:ext cx="7124700" cy="3997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Title 1"/>
          <p:cNvSpPr txBox="1">
            <a:spLocks/>
          </p:cNvSpPr>
          <p:nvPr/>
        </p:nvSpPr>
        <p:spPr>
          <a:xfrm>
            <a:off x="0" y="5334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Quark Model</a:t>
            </a:r>
          </a:p>
        </p:txBody>
      </p:sp>
    </p:spTree>
    <p:extLst>
      <p:ext uri="{BB962C8B-B14F-4D97-AF65-F5344CB8AC3E}">
        <p14:creationId xmlns:p14="http://schemas.microsoft.com/office/powerpoint/2010/main" val="28363505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7" name="TextBox 2"/>
          <p:cNvSpPr txBox="1">
            <a:spLocks noChangeArrowheads="1"/>
          </p:cNvSpPr>
          <p:nvPr/>
        </p:nvSpPr>
        <p:spPr bwMode="auto">
          <a:xfrm>
            <a:off x="3248039" y="641615"/>
            <a:ext cx="5467349" cy="553349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lnSpc>
                <a:spcPct val="90000"/>
              </a:lnSpc>
              <a:spcAft>
                <a:spcPts val="600"/>
              </a:spcAft>
            </a:pPr>
            <a:r>
              <a:rPr lang="en-US" sz="1900" b="1" i="1" u="sng" dirty="0">
                <a:latin typeface="+mn-lt"/>
              </a:rPr>
              <a:t>Electromagnetic Forces:</a:t>
            </a:r>
          </a:p>
          <a:p>
            <a:pPr indent="-228600" eaLnBrk="1" hangingPunct="1">
              <a:lnSpc>
                <a:spcPct val="90000"/>
              </a:lnSpc>
              <a:spcAft>
                <a:spcPts val="600"/>
              </a:spcAft>
              <a:buFont typeface="Arial" panose="020B0604020202020204" pitchFamily="34" charset="0"/>
              <a:buChar char="•"/>
            </a:pPr>
            <a:endParaRPr lang="en-US" sz="1700" dirty="0">
              <a:latin typeface="+mn-lt"/>
            </a:endParaRPr>
          </a:p>
          <a:p>
            <a:pPr indent="-228600" eaLnBrk="1" hangingPunct="1">
              <a:lnSpc>
                <a:spcPct val="90000"/>
              </a:lnSpc>
              <a:spcAft>
                <a:spcPts val="600"/>
              </a:spcAft>
              <a:buFont typeface="Arial" panose="020B0604020202020204" pitchFamily="34" charset="0"/>
              <a:buChar char="•"/>
            </a:pPr>
            <a:r>
              <a:rPr lang="en-US" sz="1700" dirty="0">
                <a:latin typeface="+mn-lt"/>
              </a:rPr>
              <a:t>At the atomic level, Coulomb’s Law explains the electromagnetic force that two electrons exert on each other. </a:t>
            </a:r>
          </a:p>
          <a:p>
            <a:pPr indent="-228600" eaLnBrk="1" hangingPunct="1">
              <a:lnSpc>
                <a:spcPct val="90000"/>
              </a:lnSpc>
              <a:spcAft>
                <a:spcPts val="600"/>
              </a:spcAft>
              <a:buFont typeface="Arial" panose="020B0604020202020204" pitchFamily="34" charset="0"/>
              <a:buChar char="•"/>
            </a:pPr>
            <a:r>
              <a:rPr lang="en-US" sz="1700" dirty="0">
                <a:latin typeface="+mn-lt"/>
              </a:rPr>
              <a:t>At a deeper level, this interaction is described by </a:t>
            </a:r>
            <a:r>
              <a:rPr lang="en-US" sz="1700" b="1" i="1" dirty="0">
                <a:latin typeface="+mn-lt"/>
              </a:rPr>
              <a:t>quantum electrodynamics (QED)</a:t>
            </a:r>
            <a:r>
              <a:rPr lang="en-US" sz="1700" b="1" dirty="0">
                <a:latin typeface="+mn-lt"/>
              </a:rPr>
              <a:t>.  </a:t>
            </a:r>
            <a:r>
              <a:rPr lang="en-US" sz="1700" dirty="0">
                <a:latin typeface="+mn-lt"/>
              </a:rPr>
              <a:t>It is assumed that each electron senses the presence of the other by exchanging photons with it.</a:t>
            </a:r>
          </a:p>
          <a:p>
            <a:pPr indent="-228600" eaLnBrk="1" hangingPunct="1">
              <a:lnSpc>
                <a:spcPct val="90000"/>
              </a:lnSpc>
              <a:spcAft>
                <a:spcPts val="600"/>
              </a:spcAft>
              <a:buFont typeface="Arial" panose="020B0604020202020204" pitchFamily="34" charset="0"/>
              <a:buChar char="•"/>
            </a:pPr>
            <a:r>
              <a:rPr lang="en-US" sz="1700" dirty="0">
                <a:latin typeface="+mn-lt"/>
              </a:rPr>
              <a:t>These photons, called </a:t>
            </a:r>
            <a:r>
              <a:rPr lang="en-US" sz="1700" b="1" i="1" dirty="0">
                <a:latin typeface="+mn-lt"/>
              </a:rPr>
              <a:t>virtual photons</a:t>
            </a:r>
            <a:r>
              <a:rPr lang="en-US" sz="1700" dirty="0">
                <a:latin typeface="+mn-lt"/>
              </a:rPr>
              <a:t>, cannot be detected since they are emitted by one electron and absorbed by the other a very short time later. These are also called </a:t>
            </a:r>
            <a:r>
              <a:rPr lang="en-US" sz="1700" i="1" dirty="0">
                <a:latin typeface="+mn-lt"/>
              </a:rPr>
              <a:t>messenger particles.</a:t>
            </a:r>
          </a:p>
          <a:p>
            <a:pPr indent="-228600" eaLnBrk="1" hangingPunct="1">
              <a:lnSpc>
                <a:spcPct val="90000"/>
              </a:lnSpc>
              <a:spcAft>
                <a:spcPts val="600"/>
              </a:spcAft>
              <a:buFont typeface="Arial" panose="020B0604020202020204" pitchFamily="34" charset="0"/>
              <a:buChar char="•"/>
            </a:pPr>
            <a:r>
              <a:rPr lang="en-US" sz="1700" dirty="0">
                <a:latin typeface="+mn-lt"/>
              </a:rPr>
              <a:t>If a stationary electron emits a photon and remains itself unchanged, energy is not conserved. The principle of conservation of energy is saved, by the uncertainty principle, written in the form</a:t>
            </a:r>
          </a:p>
          <a:p>
            <a:pPr indent="-228600" eaLnBrk="1" hangingPunct="1">
              <a:lnSpc>
                <a:spcPct val="90000"/>
              </a:lnSpc>
              <a:spcAft>
                <a:spcPts val="600"/>
              </a:spcAft>
              <a:buFont typeface="Arial" panose="020B0604020202020204" pitchFamily="34" charset="0"/>
              <a:buChar char="•"/>
            </a:pPr>
            <a:endParaRPr lang="en-US" sz="1700" dirty="0">
              <a:latin typeface="+mn-lt"/>
            </a:endParaRPr>
          </a:p>
          <a:p>
            <a:pPr indent="-228600" eaLnBrk="1" hangingPunct="1">
              <a:lnSpc>
                <a:spcPct val="90000"/>
              </a:lnSpc>
              <a:spcAft>
                <a:spcPts val="600"/>
              </a:spcAft>
              <a:buFont typeface="Arial" panose="020B0604020202020204" pitchFamily="34" charset="0"/>
              <a:buChar char="•"/>
            </a:pPr>
            <a:endParaRPr lang="en-US" sz="1700" dirty="0">
              <a:latin typeface="+mn-lt"/>
            </a:endParaRPr>
          </a:p>
          <a:p>
            <a:pPr indent="-228600" eaLnBrk="1" hangingPunct="1">
              <a:lnSpc>
                <a:spcPct val="90000"/>
              </a:lnSpc>
              <a:spcAft>
                <a:spcPts val="600"/>
              </a:spcAft>
              <a:buFont typeface="Arial" panose="020B0604020202020204" pitchFamily="34" charset="0"/>
              <a:buChar char="•"/>
            </a:pPr>
            <a:r>
              <a:rPr lang="en-US" sz="1700" dirty="0">
                <a:latin typeface="+mn-lt"/>
              </a:rPr>
              <a:t>When electron </a:t>
            </a:r>
            <a:r>
              <a:rPr lang="en-US" sz="1700" i="1" dirty="0">
                <a:latin typeface="+mn-lt"/>
              </a:rPr>
              <a:t>A </a:t>
            </a:r>
            <a:r>
              <a:rPr lang="en-US" sz="1700" dirty="0">
                <a:latin typeface="+mn-lt"/>
              </a:rPr>
              <a:t>emits a virtual photon, the overdraw in energy is quickly set right when that electron receives a virtual photon from electron </a:t>
            </a:r>
            <a:r>
              <a:rPr lang="en-US" sz="1700" i="1" dirty="0">
                <a:latin typeface="+mn-lt"/>
              </a:rPr>
              <a:t>B</a:t>
            </a:r>
            <a:r>
              <a:rPr lang="en-US" sz="1700" dirty="0">
                <a:latin typeface="+mn-lt"/>
              </a:rPr>
              <a:t>, within a time frame given by the above relation.</a:t>
            </a:r>
          </a:p>
        </p:txBody>
      </p:sp>
      <p:sp>
        <p:nvSpPr>
          <p:cNvPr id="136" name="Rectangle 135">
            <a:extLst>
              <a:ext uri="{FF2B5EF4-FFF2-40B4-BE49-F238E27FC236}">
                <a16:creationId xmlns:a16="http://schemas.microsoft.com/office/drawing/2014/main" id="{23A58148-D452-4F6F-A2FE-EED968DE1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9847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p:cNvSpPr txBox="1">
            <a:spLocks/>
          </p:cNvSpPr>
          <p:nvPr/>
        </p:nvSpPr>
        <p:spPr>
          <a:xfrm>
            <a:off x="250357" y="2243138"/>
            <a:ext cx="2397759" cy="2743200"/>
          </a:xfrm>
          <a:prstGeom prst="rect">
            <a:avLst/>
          </a:prstGeom>
        </p:spPr>
        <p:txBody>
          <a:bodyPr vert="horz" lIns="91440" tIns="45720" rIns="91440" bIns="45720" rtlCol="0" anchor="t">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lnSpc>
                <a:spcPct val="90000"/>
              </a:lnSpc>
              <a:spcAft>
                <a:spcPts val="600"/>
              </a:spcAft>
            </a:pPr>
            <a:r>
              <a:rPr lang="en-US" sz="3900" b="1" i="1" kern="1200" dirty="0">
                <a:solidFill>
                  <a:schemeClr val="bg1"/>
                </a:solidFill>
                <a:latin typeface="+mj-lt"/>
                <a:ea typeface="+mj-ea"/>
                <a:cs typeface="+mj-cs"/>
              </a:rPr>
              <a:t>Basic Forces and Messenger Particles</a:t>
            </a:r>
          </a:p>
        </p:txBody>
      </p:sp>
      <p:pic>
        <p:nvPicPr>
          <p:cNvPr id="1026" name="Picture 2"/>
          <p:cNvPicPr>
            <a:picLocks noChangeAspect="1" noChangeArrowheads="1"/>
          </p:cNvPicPr>
          <p:nvPr/>
        </p:nvPicPr>
        <p:blipFill>
          <a:blip r:embed="rId3" cstate="print"/>
          <a:stretch>
            <a:fillRect/>
          </a:stretch>
        </p:blipFill>
        <p:spPr bwMode="auto">
          <a:xfrm>
            <a:off x="5105400" y="4820446"/>
            <a:ext cx="1257287" cy="331784"/>
          </a:xfrm>
          <a:prstGeom prst="rect">
            <a:avLst/>
          </a:prstGeom>
          <a:noFill/>
        </p:spPr>
      </p:pic>
    </p:spTree>
    <p:extLst>
      <p:ext uri="{BB962C8B-B14F-4D97-AF65-F5344CB8AC3E}">
        <p14:creationId xmlns:p14="http://schemas.microsoft.com/office/powerpoint/2010/main" val="28485613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228600" y="1371600"/>
            <a:ext cx="868680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2000" i="1" dirty="0">
                <a:latin typeface="+mn-lt"/>
              </a:rPr>
              <a:t>The Weak Force:</a:t>
            </a:r>
          </a:p>
          <a:p>
            <a:pPr algn="just" eaLnBrk="1" hangingPunct="1"/>
            <a:endParaRPr lang="en-US" sz="2000" dirty="0">
              <a:latin typeface="+mn-lt"/>
            </a:endParaRPr>
          </a:p>
          <a:p>
            <a:pPr algn="just" eaLnBrk="1" hangingPunct="1"/>
            <a:r>
              <a:rPr lang="en-US" sz="2000" dirty="0">
                <a:latin typeface="+mn-lt"/>
              </a:rPr>
              <a:t>A theory of the weak force, which acts on all particles, was developed by analogy with the theory of the electromagnetic force. </a:t>
            </a:r>
          </a:p>
          <a:p>
            <a:pPr algn="just" eaLnBrk="1" hangingPunct="1"/>
            <a:endParaRPr lang="en-US" sz="2000" dirty="0">
              <a:latin typeface="+mn-lt"/>
            </a:endParaRPr>
          </a:p>
          <a:p>
            <a:pPr algn="just" eaLnBrk="1" hangingPunct="1"/>
            <a:r>
              <a:rPr lang="en-US" sz="2000" dirty="0">
                <a:latin typeface="+mn-lt"/>
              </a:rPr>
              <a:t>The messenger particles that transmit the weak force between particles, however, are not (massless) photons but massive particles, identified by the symbols W and Z.</a:t>
            </a:r>
          </a:p>
          <a:p>
            <a:pPr algn="just" eaLnBrk="1" hangingPunct="1"/>
            <a:endParaRPr lang="en-US" sz="2000" dirty="0">
              <a:latin typeface="+mn-lt"/>
            </a:endParaRPr>
          </a:p>
          <a:p>
            <a:pPr algn="just" eaLnBrk="1" hangingPunct="1"/>
            <a:r>
              <a:rPr lang="en-US" sz="2000" dirty="0">
                <a:latin typeface="+mn-lt"/>
              </a:rPr>
              <a:t>The theory was so successful that it revealed the electromagnetic force and the weak force as being different aspects of a single </a:t>
            </a:r>
            <a:r>
              <a:rPr lang="en-US" sz="2000" b="1" i="1" dirty="0">
                <a:latin typeface="+mn-lt"/>
              </a:rPr>
              <a:t>electroweak force</a:t>
            </a:r>
            <a:r>
              <a:rPr lang="en-US" sz="2000" b="1" dirty="0">
                <a:latin typeface="+mn-lt"/>
              </a:rPr>
              <a:t>.</a:t>
            </a:r>
            <a:endParaRPr lang="en-US" sz="2000" dirty="0">
              <a:latin typeface="+mn-lt"/>
            </a:endParaRPr>
          </a:p>
        </p:txBody>
      </p:sp>
      <p:pic>
        <p:nvPicPr>
          <p:cNvPr id="2765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5105400"/>
            <a:ext cx="39433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0" y="3048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Basic Forces and Messenger Particles</a:t>
            </a:r>
          </a:p>
        </p:txBody>
      </p:sp>
    </p:spTree>
    <p:extLst>
      <p:ext uri="{BB962C8B-B14F-4D97-AF65-F5344CB8AC3E}">
        <p14:creationId xmlns:p14="http://schemas.microsoft.com/office/powerpoint/2010/main" val="14528750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Box 2"/>
          <p:cNvSpPr txBox="1">
            <a:spLocks noChangeArrowheads="1"/>
          </p:cNvSpPr>
          <p:nvPr/>
        </p:nvSpPr>
        <p:spPr bwMode="auto">
          <a:xfrm>
            <a:off x="152400" y="1228725"/>
            <a:ext cx="883920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1900" i="1" dirty="0">
                <a:latin typeface="+mn-lt"/>
              </a:rPr>
              <a:t>The Strong Force:</a:t>
            </a:r>
            <a:endParaRPr lang="en-US" sz="1900" dirty="0">
              <a:latin typeface="+mn-lt"/>
            </a:endParaRPr>
          </a:p>
          <a:p>
            <a:pPr algn="just" eaLnBrk="1" hangingPunct="1"/>
            <a:endParaRPr lang="en-US" sz="1900" dirty="0">
              <a:latin typeface="+mn-lt"/>
            </a:endParaRPr>
          </a:p>
          <a:p>
            <a:pPr algn="just" eaLnBrk="1" hangingPunct="1"/>
            <a:r>
              <a:rPr lang="en-US" sz="1900" dirty="0">
                <a:latin typeface="+mn-lt"/>
              </a:rPr>
              <a:t>The messenger particles in this case are massless, and are called </a:t>
            </a:r>
            <a:r>
              <a:rPr lang="en-US" sz="1900" b="1" i="1" dirty="0">
                <a:latin typeface="+mn-lt"/>
              </a:rPr>
              <a:t>gluons</a:t>
            </a:r>
            <a:r>
              <a:rPr lang="en-US" sz="1900" b="1" dirty="0">
                <a:latin typeface="+mn-lt"/>
              </a:rPr>
              <a:t>. </a:t>
            </a:r>
          </a:p>
          <a:p>
            <a:pPr algn="just" eaLnBrk="1" hangingPunct="1"/>
            <a:endParaRPr lang="en-US" sz="1900" b="1" dirty="0">
              <a:latin typeface="+mn-lt"/>
            </a:endParaRPr>
          </a:p>
          <a:p>
            <a:pPr algn="just" eaLnBrk="1" hangingPunct="1"/>
            <a:r>
              <a:rPr lang="en-US" sz="1900" dirty="0">
                <a:latin typeface="+mn-lt"/>
              </a:rPr>
              <a:t>The theory assumes that each “flavor” of quark comes in three varieties, labeled </a:t>
            </a:r>
            <a:r>
              <a:rPr lang="en-US" sz="1900" i="1" dirty="0">
                <a:latin typeface="+mn-lt"/>
              </a:rPr>
              <a:t>red, yellow, and blue. </a:t>
            </a:r>
            <a:r>
              <a:rPr lang="en-US" sz="1900" dirty="0">
                <a:latin typeface="+mn-lt"/>
              </a:rPr>
              <a:t>Thus, there are three up quarks, one of each color, and so on. The antiquarks also come in three colors, which we call </a:t>
            </a:r>
            <a:r>
              <a:rPr lang="en-US" sz="1900" i="1" dirty="0" err="1">
                <a:latin typeface="+mn-lt"/>
              </a:rPr>
              <a:t>antired</a:t>
            </a:r>
            <a:r>
              <a:rPr lang="en-US" sz="1900" i="1" dirty="0">
                <a:latin typeface="+mn-lt"/>
              </a:rPr>
              <a:t>, </a:t>
            </a:r>
            <a:r>
              <a:rPr lang="en-US" sz="1900" i="1" dirty="0" err="1">
                <a:latin typeface="+mn-lt"/>
              </a:rPr>
              <a:t>antiyellow</a:t>
            </a:r>
            <a:r>
              <a:rPr lang="en-US" sz="1900" i="1" dirty="0">
                <a:latin typeface="+mn-lt"/>
              </a:rPr>
              <a:t>, and </a:t>
            </a:r>
            <a:r>
              <a:rPr lang="en-US" sz="1900" i="1" dirty="0" err="1">
                <a:latin typeface="+mn-lt"/>
              </a:rPr>
              <a:t>antiblue</a:t>
            </a:r>
            <a:r>
              <a:rPr lang="en-US" sz="1900" i="1" dirty="0">
                <a:latin typeface="+mn-lt"/>
              </a:rPr>
              <a:t>. </a:t>
            </a:r>
          </a:p>
          <a:p>
            <a:pPr algn="just" eaLnBrk="1" hangingPunct="1"/>
            <a:endParaRPr lang="en-US" sz="1900" i="1" dirty="0">
              <a:latin typeface="+mn-lt"/>
            </a:endParaRPr>
          </a:p>
          <a:p>
            <a:pPr algn="just" eaLnBrk="1" hangingPunct="1"/>
            <a:r>
              <a:rPr lang="en-US" sz="1900" dirty="0">
                <a:latin typeface="+mn-lt"/>
              </a:rPr>
              <a:t>The force acting between quarks is called a </a:t>
            </a:r>
            <a:r>
              <a:rPr lang="en-US" sz="1900" b="1" i="1" dirty="0">
                <a:latin typeface="+mn-lt"/>
              </a:rPr>
              <a:t>color force </a:t>
            </a:r>
            <a:r>
              <a:rPr lang="en-US" sz="1900" dirty="0">
                <a:latin typeface="+mn-lt"/>
              </a:rPr>
              <a:t>and the underlying theory is called </a:t>
            </a:r>
            <a:r>
              <a:rPr lang="en-US" sz="1900" b="1" i="1" dirty="0">
                <a:latin typeface="+mn-lt"/>
              </a:rPr>
              <a:t>quantum </a:t>
            </a:r>
            <a:r>
              <a:rPr lang="en-US" sz="1900" b="1" i="1" dirty="0" err="1">
                <a:latin typeface="+mn-lt"/>
              </a:rPr>
              <a:t>chromodynamics</a:t>
            </a:r>
            <a:r>
              <a:rPr lang="en-US" sz="1900" b="1" i="1" dirty="0">
                <a:latin typeface="+mn-lt"/>
              </a:rPr>
              <a:t> (QCD).</a:t>
            </a:r>
          </a:p>
          <a:p>
            <a:pPr algn="just" eaLnBrk="1" hangingPunct="1"/>
            <a:endParaRPr lang="en-US" sz="1900" b="1" dirty="0">
              <a:latin typeface="+mn-lt"/>
            </a:endParaRPr>
          </a:p>
          <a:p>
            <a:pPr algn="just" eaLnBrk="1" hangingPunct="1"/>
            <a:r>
              <a:rPr lang="en-US" sz="1900" dirty="0">
                <a:latin typeface="+mn-lt"/>
              </a:rPr>
              <a:t>Apparently, quarks can be assembled only in combinations that are </a:t>
            </a:r>
            <a:r>
              <a:rPr lang="en-US" sz="1900" i="1" dirty="0">
                <a:latin typeface="+mn-lt"/>
              </a:rPr>
              <a:t>color-neutral.</a:t>
            </a:r>
          </a:p>
          <a:p>
            <a:pPr algn="just" eaLnBrk="1" hangingPunct="1"/>
            <a:endParaRPr lang="en-US" sz="1900" i="1" dirty="0">
              <a:latin typeface="+mn-lt"/>
            </a:endParaRPr>
          </a:p>
          <a:p>
            <a:pPr algn="just" eaLnBrk="1" hangingPunct="1"/>
            <a:r>
              <a:rPr lang="en-US" sz="1900" dirty="0">
                <a:latin typeface="+mn-lt"/>
              </a:rPr>
              <a:t>The color force not only acts to bind together quarks as baryons and mesons, but it also acts between such particles, in which case it has traditionally been called the strong force. Hence, not only does the color force bind together quarks to form protons and neutrons, but it also binds together the protons and neutrons to form nuclei.</a:t>
            </a:r>
          </a:p>
          <a:p>
            <a:pPr algn="just" eaLnBrk="1" hangingPunct="1"/>
            <a:endParaRPr lang="en-US" sz="1900" dirty="0">
              <a:latin typeface="+mn-lt"/>
            </a:endParaRPr>
          </a:p>
        </p:txBody>
      </p:sp>
      <p:sp>
        <p:nvSpPr>
          <p:cNvPr id="4" name="Title 1"/>
          <p:cNvSpPr txBox="1">
            <a:spLocks/>
          </p:cNvSpPr>
          <p:nvPr/>
        </p:nvSpPr>
        <p:spPr>
          <a:xfrm>
            <a:off x="0" y="304800"/>
            <a:ext cx="9144000" cy="695325"/>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Basic Forces and Messenger Particles</a:t>
            </a:r>
          </a:p>
        </p:txBody>
      </p:sp>
    </p:spTree>
    <p:extLst>
      <p:ext uri="{BB962C8B-B14F-4D97-AF65-F5344CB8AC3E}">
        <p14:creationId xmlns:p14="http://schemas.microsoft.com/office/powerpoint/2010/main" val="28667131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152400" y="1153572"/>
            <a:ext cx="2763025" cy="4461163"/>
          </a:xfrm>
          <a:prstGeom prst="rect">
            <a:avLst/>
          </a:prstGeom>
        </p:spPr>
        <p:txBody>
          <a:bodyPr vert="horz" lIns="91440" tIns="45720" rIns="91440" bIns="45720" rtlCol="0"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nSpc>
                <a:spcPct val="90000"/>
              </a:lnSpc>
              <a:spcAft>
                <a:spcPts val="600"/>
              </a:spcAft>
            </a:pPr>
            <a:r>
              <a:rPr lang="en-US" sz="4400" b="1" i="1" kern="1200" dirty="0">
                <a:solidFill>
                  <a:srgbClr val="FFFFFF"/>
                </a:solidFill>
                <a:latin typeface="+mj-lt"/>
                <a:ea typeface="+mj-ea"/>
                <a:cs typeface="+mj-cs"/>
              </a:rPr>
              <a:t>Basic Forces and Messenger Particles</a:t>
            </a:r>
          </a:p>
        </p:txBody>
      </p:sp>
      <p:sp>
        <p:nvSpPr>
          <p:cNvPr id="76" name="Arc 7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699" name="TextBox 2"/>
          <p:cNvSpPr txBox="1">
            <a:spLocks noChangeArrowheads="1"/>
          </p:cNvSpPr>
          <p:nvPr/>
        </p:nvSpPr>
        <p:spPr bwMode="auto">
          <a:xfrm>
            <a:off x="3335481" y="591344"/>
            <a:ext cx="5179868" cy="55856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indent="-228600" eaLnBrk="1" hangingPunct="1">
              <a:lnSpc>
                <a:spcPct val="90000"/>
              </a:lnSpc>
              <a:spcAft>
                <a:spcPts val="600"/>
              </a:spcAft>
              <a:buFont typeface="Arial" panose="020B0604020202020204" pitchFamily="34" charset="0"/>
              <a:buChar char="•"/>
            </a:pPr>
            <a:r>
              <a:rPr lang="en-US" sz="1900" i="1" dirty="0">
                <a:latin typeface="+mn-lt"/>
              </a:rPr>
              <a:t>Einstein’s Dream:</a:t>
            </a:r>
          </a:p>
          <a:p>
            <a:pPr indent="-228600" eaLnBrk="1" hangingPunct="1">
              <a:lnSpc>
                <a:spcPct val="90000"/>
              </a:lnSpc>
              <a:spcAft>
                <a:spcPts val="600"/>
              </a:spcAft>
              <a:buFont typeface="Arial" panose="020B0604020202020204" pitchFamily="34" charset="0"/>
              <a:buChar char="•"/>
            </a:pPr>
            <a:endParaRPr lang="en-US" sz="1900" dirty="0">
              <a:latin typeface="+mn-lt"/>
            </a:endParaRPr>
          </a:p>
          <a:p>
            <a:pPr indent="-228600" eaLnBrk="1" hangingPunct="1">
              <a:lnSpc>
                <a:spcPct val="90000"/>
              </a:lnSpc>
              <a:spcAft>
                <a:spcPts val="600"/>
              </a:spcAft>
              <a:buFont typeface="Arial" panose="020B0604020202020204" pitchFamily="34" charset="0"/>
              <a:buChar char="•"/>
            </a:pPr>
            <a:r>
              <a:rPr lang="en-US" sz="1900" dirty="0">
                <a:latin typeface="+mn-lt"/>
              </a:rPr>
              <a:t>The unification of the fundamental forces of nature into a single force occupied Einstein’s attention for much of his later life.</a:t>
            </a:r>
          </a:p>
          <a:p>
            <a:pPr indent="-228600" eaLnBrk="1" hangingPunct="1">
              <a:lnSpc>
                <a:spcPct val="90000"/>
              </a:lnSpc>
              <a:spcAft>
                <a:spcPts val="600"/>
              </a:spcAft>
              <a:buFont typeface="Arial" panose="020B0604020202020204" pitchFamily="34" charset="0"/>
              <a:buChar char="•"/>
            </a:pPr>
            <a:endParaRPr lang="en-US" sz="1900" dirty="0">
              <a:latin typeface="+mn-lt"/>
            </a:endParaRPr>
          </a:p>
          <a:p>
            <a:pPr indent="-228600" eaLnBrk="1" hangingPunct="1">
              <a:lnSpc>
                <a:spcPct val="90000"/>
              </a:lnSpc>
              <a:spcAft>
                <a:spcPts val="600"/>
              </a:spcAft>
              <a:buFont typeface="Arial" panose="020B0604020202020204" pitchFamily="34" charset="0"/>
              <a:buChar char="•"/>
            </a:pPr>
            <a:r>
              <a:rPr lang="en-US" sz="1900" dirty="0">
                <a:latin typeface="+mn-lt"/>
              </a:rPr>
              <a:t>The weak force has been successfully combined with electromagnetism so that they may be jointly viewed as aspects of a single </a:t>
            </a:r>
            <a:r>
              <a:rPr lang="en-US" sz="1900" i="1" dirty="0">
                <a:latin typeface="+mn-lt"/>
              </a:rPr>
              <a:t>electroweak force. </a:t>
            </a:r>
          </a:p>
          <a:p>
            <a:pPr indent="-228600" eaLnBrk="1" hangingPunct="1">
              <a:lnSpc>
                <a:spcPct val="90000"/>
              </a:lnSpc>
              <a:spcAft>
                <a:spcPts val="600"/>
              </a:spcAft>
              <a:buFont typeface="Arial" panose="020B0604020202020204" pitchFamily="34" charset="0"/>
              <a:buChar char="•"/>
            </a:pPr>
            <a:endParaRPr lang="en-US" sz="1900" i="1" dirty="0">
              <a:latin typeface="+mn-lt"/>
            </a:endParaRPr>
          </a:p>
          <a:p>
            <a:pPr indent="-228600" eaLnBrk="1" hangingPunct="1">
              <a:lnSpc>
                <a:spcPct val="90000"/>
              </a:lnSpc>
              <a:spcAft>
                <a:spcPts val="600"/>
              </a:spcAft>
              <a:buFont typeface="Arial" panose="020B0604020202020204" pitchFamily="34" charset="0"/>
              <a:buChar char="•"/>
            </a:pPr>
            <a:r>
              <a:rPr lang="en-US" sz="1900" dirty="0">
                <a:latin typeface="+mn-lt"/>
              </a:rPr>
              <a:t>The </a:t>
            </a:r>
            <a:r>
              <a:rPr lang="en-US" sz="1900" i="1" dirty="0">
                <a:latin typeface="+mn-lt"/>
              </a:rPr>
              <a:t>grand unification theories (GUTs) </a:t>
            </a:r>
            <a:r>
              <a:rPr lang="en-US" sz="1900" dirty="0">
                <a:latin typeface="+mn-lt"/>
              </a:rPr>
              <a:t>attempt to add the strong force to this combination, and are being pursued actively. </a:t>
            </a:r>
          </a:p>
          <a:p>
            <a:pPr indent="-228600" eaLnBrk="1" hangingPunct="1">
              <a:lnSpc>
                <a:spcPct val="90000"/>
              </a:lnSpc>
              <a:spcAft>
                <a:spcPts val="600"/>
              </a:spcAft>
              <a:buFont typeface="Arial" panose="020B0604020202020204" pitchFamily="34" charset="0"/>
              <a:buChar char="•"/>
            </a:pPr>
            <a:endParaRPr lang="en-US" sz="1900" dirty="0">
              <a:latin typeface="+mn-lt"/>
            </a:endParaRPr>
          </a:p>
          <a:p>
            <a:pPr indent="-228600" eaLnBrk="1" hangingPunct="1">
              <a:lnSpc>
                <a:spcPct val="90000"/>
              </a:lnSpc>
              <a:spcAft>
                <a:spcPts val="600"/>
              </a:spcAft>
              <a:buFont typeface="Arial" panose="020B0604020202020204" pitchFamily="34" charset="0"/>
              <a:buChar char="•"/>
            </a:pPr>
            <a:r>
              <a:rPr lang="en-US" sz="1900" dirty="0">
                <a:latin typeface="+mn-lt"/>
              </a:rPr>
              <a:t>Theories that seek to add gravity, sometimes called </a:t>
            </a:r>
            <a:r>
              <a:rPr lang="en-US" sz="1900" i="1" dirty="0">
                <a:latin typeface="+mn-lt"/>
              </a:rPr>
              <a:t>theories of everything (TOE), </a:t>
            </a:r>
            <a:r>
              <a:rPr lang="en-US" sz="1900" dirty="0">
                <a:latin typeface="+mn-lt"/>
              </a:rPr>
              <a:t>are at an encouraging but speculative stage at this time.</a:t>
            </a:r>
          </a:p>
          <a:p>
            <a:pPr indent="-228600" eaLnBrk="1" hangingPunct="1">
              <a:lnSpc>
                <a:spcPct val="90000"/>
              </a:lnSpc>
              <a:spcAft>
                <a:spcPts val="600"/>
              </a:spcAft>
              <a:buFont typeface="Arial" panose="020B0604020202020204" pitchFamily="34" charset="0"/>
              <a:buChar char="•"/>
            </a:pPr>
            <a:endParaRPr lang="en-US" sz="1900" dirty="0">
              <a:latin typeface="+mn-lt"/>
            </a:endParaRPr>
          </a:p>
        </p:txBody>
      </p:sp>
    </p:spTree>
    <p:extLst>
      <p:ext uri="{BB962C8B-B14F-4D97-AF65-F5344CB8AC3E}">
        <p14:creationId xmlns:p14="http://schemas.microsoft.com/office/powerpoint/2010/main" val="27272717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tandard Model of Particle Physic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9143999" cy="6867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4484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a:bodyPr>
          <a:lstStyle/>
          <a:p>
            <a:pPr algn="ctr"/>
            <a:r>
              <a:rPr lang="en-US" sz="3900" b="1" i="1" dirty="0"/>
              <a:t>Dalton’s Elementary Atomic Theory</a:t>
            </a:r>
          </a:p>
        </p:txBody>
      </p:sp>
      <p:sp>
        <p:nvSpPr>
          <p:cNvPr id="3" name="Content Placeholder 2"/>
          <p:cNvSpPr>
            <a:spLocks noGrp="1"/>
          </p:cNvSpPr>
          <p:nvPr>
            <p:ph idx="1"/>
          </p:nvPr>
        </p:nvSpPr>
        <p:spPr>
          <a:xfrm>
            <a:off x="152400" y="1447800"/>
            <a:ext cx="8763000" cy="5105400"/>
          </a:xfrm>
        </p:spPr>
        <p:txBody>
          <a:bodyPr>
            <a:normAutofit/>
          </a:bodyPr>
          <a:lstStyle/>
          <a:p>
            <a:pPr marL="463550" lvl="1" indent="-350838" algn="just">
              <a:buFont typeface="Wingdings" pitchFamily="2" charset="2"/>
              <a:buChar char="§"/>
            </a:pPr>
            <a:r>
              <a:rPr lang="en-US" sz="2400" dirty="0">
                <a:solidFill>
                  <a:schemeClr val="tx1"/>
                </a:solidFill>
              </a:rPr>
              <a:t>Elements are made of extremely small particles called atoms</a:t>
            </a:r>
          </a:p>
          <a:p>
            <a:pPr marL="463550" lvl="1" indent="-350838" algn="just">
              <a:buFont typeface="Wingdings" pitchFamily="2" charset="2"/>
              <a:buChar char="§"/>
            </a:pPr>
            <a:r>
              <a:rPr lang="en-US" sz="2400" dirty="0">
                <a:solidFill>
                  <a:schemeClr val="tx1"/>
                </a:solidFill>
              </a:rPr>
              <a:t>Atoms of a given element are identical in size, mass, and other properties </a:t>
            </a:r>
          </a:p>
          <a:p>
            <a:pPr marL="463550" lvl="1" indent="-350838" algn="just">
              <a:buFont typeface="Wingdings" pitchFamily="2" charset="2"/>
              <a:buChar char="§"/>
            </a:pPr>
            <a:r>
              <a:rPr lang="en-US" sz="2400" dirty="0">
                <a:solidFill>
                  <a:schemeClr val="tx1"/>
                </a:solidFill>
              </a:rPr>
              <a:t>Atoms of different elements differ in size, mass, and other properties</a:t>
            </a:r>
          </a:p>
          <a:p>
            <a:pPr marL="463550" lvl="1" indent="-350838" algn="just">
              <a:buFont typeface="Wingdings" pitchFamily="2" charset="2"/>
              <a:buChar char="§"/>
            </a:pPr>
            <a:r>
              <a:rPr lang="en-US" sz="2400" dirty="0">
                <a:solidFill>
                  <a:schemeClr val="tx1"/>
                </a:solidFill>
              </a:rPr>
              <a:t>Atoms cannot be subdivided, created, or destroyed</a:t>
            </a:r>
          </a:p>
          <a:p>
            <a:pPr marL="463550" lvl="1" indent="-350838" algn="just">
              <a:buFont typeface="Wingdings" pitchFamily="2" charset="2"/>
              <a:buChar char="§"/>
            </a:pPr>
            <a:r>
              <a:rPr lang="en-US" sz="2400" dirty="0">
                <a:solidFill>
                  <a:schemeClr val="tx1"/>
                </a:solidFill>
              </a:rPr>
              <a:t>Atoms of different elements combine in simple whole-number ratios to form chemical compounds</a:t>
            </a:r>
          </a:p>
          <a:p>
            <a:pPr marL="463550" lvl="1" indent="-350838" algn="just">
              <a:buFont typeface="Wingdings" pitchFamily="2" charset="2"/>
              <a:buChar char="§"/>
            </a:pPr>
            <a:r>
              <a:rPr lang="en-US" sz="2400" dirty="0">
                <a:solidFill>
                  <a:schemeClr val="tx1"/>
                </a:solidFill>
              </a:rPr>
              <a:t>In chemical reactions, atoms are combined, separated, or rearranged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609600"/>
            <a:ext cx="8988425" cy="838200"/>
          </a:xfrm>
        </p:spPr>
        <p:txBody>
          <a:bodyPr>
            <a:normAutofit/>
          </a:bodyPr>
          <a:lstStyle/>
          <a:p>
            <a:pPr algn="ctr"/>
            <a:r>
              <a:rPr lang="en-US" sz="3900" b="1" i="1" dirty="0"/>
              <a:t>J.J. Thomson (1856 - 1940)</a:t>
            </a:r>
          </a:p>
        </p:txBody>
      </p:sp>
      <p:sp>
        <p:nvSpPr>
          <p:cNvPr id="3" name="Content Placeholder 2"/>
          <p:cNvSpPr>
            <a:spLocks noGrp="1"/>
          </p:cNvSpPr>
          <p:nvPr>
            <p:ph idx="1"/>
          </p:nvPr>
        </p:nvSpPr>
        <p:spPr>
          <a:xfrm>
            <a:off x="0" y="1545956"/>
            <a:ext cx="9144000" cy="2362200"/>
          </a:xfrm>
        </p:spPr>
        <p:txBody>
          <a:bodyPr>
            <a:normAutofit/>
          </a:bodyPr>
          <a:lstStyle/>
          <a:p>
            <a:pPr marL="0" indent="0" algn="ctr">
              <a:buClrTx/>
              <a:buNone/>
            </a:pPr>
            <a:r>
              <a:rPr lang="en-US" sz="2400" dirty="0"/>
              <a:t>What are cathode rays? (1897)</a:t>
            </a:r>
          </a:p>
        </p:txBody>
      </p:sp>
      <p:pic>
        <p:nvPicPr>
          <p:cNvPr id="2050" name="Picture 2" descr="http://upload.wikimedia.org/wikipedia/commons/thumb/c/c1/J.J_Thomson.jpg/200px-J.J_Thomson.jpg">
            <a:hlinkClick r:id="rId3"/>
          </p:cNvPr>
          <p:cNvPicPr>
            <a:picLocks noChangeAspect="1" noChangeArrowheads="1"/>
          </p:cNvPicPr>
          <p:nvPr/>
        </p:nvPicPr>
        <p:blipFill>
          <a:blip r:embed="rId4" cstate="print"/>
          <a:srcRect/>
          <a:stretch>
            <a:fillRect/>
          </a:stretch>
        </p:blipFill>
        <p:spPr bwMode="auto">
          <a:xfrm>
            <a:off x="1522060" y="2256588"/>
            <a:ext cx="1520121" cy="2378990"/>
          </a:xfrm>
          <a:prstGeom prst="rect">
            <a:avLst/>
          </a:prstGeom>
          <a:noFill/>
        </p:spPr>
      </p:pic>
      <p:pic>
        <p:nvPicPr>
          <p:cNvPr id="2052" name="Picture 4" descr="http://www.makingthemodernworld.org.uk/icons_of_invention/img/IM.1174_el.jpg"/>
          <p:cNvPicPr>
            <a:picLocks noChangeAspect="1" noChangeArrowheads="1"/>
          </p:cNvPicPr>
          <p:nvPr/>
        </p:nvPicPr>
        <p:blipFill>
          <a:blip r:embed="rId5" cstate="print"/>
          <a:srcRect t="14760" b="14391"/>
          <a:stretch>
            <a:fillRect/>
          </a:stretch>
        </p:blipFill>
        <p:spPr bwMode="auto">
          <a:xfrm>
            <a:off x="3889375" y="2438400"/>
            <a:ext cx="3730625" cy="219717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54" y="685800"/>
            <a:ext cx="9030346" cy="914400"/>
          </a:xfrm>
        </p:spPr>
        <p:txBody>
          <a:bodyPr>
            <a:normAutofit/>
          </a:bodyPr>
          <a:lstStyle/>
          <a:p>
            <a:pPr algn="ctr"/>
            <a:r>
              <a:rPr lang="en-US" sz="3900" b="1" i="1" dirty="0"/>
              <a:t>Thomson’s Atomic Model</a:t>
            </a:r>
          </a:p>
        </p:txBody>
      </p:sp>
      <p:pic>
        <p:nvPicPr>
          <p:cNvPr id="1026" name="Picture 2" descr="http://blogs.sfweekly.com/foodie/John_Campbells_Plum_Pudding.jpg"/>
          <p:cNvPicPr>
            <a:picLocks noChangeAspect="1" noChangeArrowheads="1"/>
          </p:cNvPicPr>
          <p:nvPr/>
        </p:nvPicPr>
        <p:blipFill>
          <a:blip r:embed="rId3" cstate="print"/>
          <a:srcRect/>
          <a:stretch>
            <a:fillRect/>
          </a:stretch>
        </p:blipFill>
        <p:spPr bwMode="auto">
          <a:xfrm>
            <a:off x="304800" y="2376984"/>
            <a:ext cx="3430527" cy="2576015"/>
          </a:xfrm>
          <a:prstGeom prst="rect">
            <a:avLst/>
          </a:prstGeom>
          <a:noFill/>
        </p:spPr>
      </p:pic>
      <p:pic>
        <p:nvPicPr>
          <p:cNvPr id="1028" name="Picture 4" descr="http://upload.wikimedia.org/wikipedia/commons/thumb/f/ff/Plum_pudding_atom.svg/220px-Plum_pudding_atom.svg.png"/>
          <p:cNvPicPr>
            <a:picLocks noChangeAspect="1" noChangeArrowheads="1"/>
          </p:cNvPicPr>
          <p:nvPr/>
        </p:nvPicPr>
        <p:blipFill>
          <a:blip r:embed="rId4" cstate="print"/>
          <a:srcRect/>
          <a:stretch>
            <a:fillRect/>
          </a:stretch>
        </p:blipFill>
        <p:spPr bwMode="auto">
          <a:xfrm>
            <a:off x="5638800" y="2158619"/>
            <a:ext cx="3124200" cy="3124202"/>
          </a:xfrm>
          <a:prstGeom prst="rect">
            <a:avLst/>
          </a:prstGeom>
          <a:noFill/>
        </p:spPr>
      </p:pic>
      <p:sp>
        <p:nvSpPr>
          <p:cNvPr id="6" name="Right Arrow 5"/>
          <p:cNvSpPr/>
          <p:nvPr/>
        </p:nvSpPr>
        <p:spPr>
          <a:xfrm>
            <a:off x="4381500" y="3606421"/>
            <a:ext cx="9906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pPr algn="ctr"/>
            <a:r>
              <a:rPr lang="en-US" sz="3900" b="1" i="1" dirty="0"/>
              <a:t>Geiger-Marsden Experiment (1909)</a:t>
            </a:r>
          </a:p>
        </p:txBody>
      </p:sp>
      <p:sp>
        <p:nvSpPr>
          <p:cNvPr id="3" name="Content Placeholder 2"/>
          <p:cNvSpPr>
            <a:spLocks noGrp="1"/>
          </p:cNvSpPr>
          <p:nvPr>
            <p:ph idx="1"/>
          </p:nvPr>
        </p:nvSpPr>
        <p:spPr>
          <a:xfrm>
            <a:off x="0" y="1524000"/>
            <a:ext cx="9144000" cy="1371600"/>
          </a:xfrm>
        </p:spPr>
        <p:txBody>
          <a:bodyPr>
            <a:normAutofit/>
          </a:bodyPr>
          <a:lstStyle/>
          <a:p>
            <a:pPr marL="109728" indent="0" algn="ctr">
              <a:buClr>
                <a:schemeClr val="tx1"/>
              </a:buClr>
              <a:buNone/>
            </a:pPr>
            <a:r>
              <a:rPr lang="en-US" sz="2400" u="sng" dirty="0"/>
              <a:t>Goal</a:t>
            </a:r>
            <a:r>
              <a:rPr lang="en-US" sz="2400" dirty="0"/>
              <a:t>: To measure distribution of charge in atom</a:t>
            </a:r>
          </a:p>
          <a:p>
            <a:pPr>
              <a:buClr>
                <a:schemeClr val="tx1"/>
              </a:buClr>
            </a:pPr>
            <a:endParaRPr lang="en-US" sz="2400" dirty="0"/>
          </a:p>
        </p:txBody>
      </p:sp>
      <p:pic>
        <p:nvPicPr>
          <p:cNvPr id="21508" name="Picture 4" descr="http://www.daviddarling.info/images/Rutherford_gold-foil_experiment.jpg"/>
          <p:cNvPicPr>
            <a:picLocks noChangeAspect="1" noChangeArrowheads="1"/>
          </p:cNvPicPr>
          <p:nvPr/>
        </p:nvPicPr>
        <p:blipFill>
          <a:blip r:embed="rId3" cstate="print"/>
          <a:srcRect/>
          <a:stretch>
            <a:fillRect/>
          </a:stretch>
        </p:blipFill>
        <p:spPr bwMode="auto">
          <a:xfrm>
            <a:off x="2209800" y="2566916"/>
            <a:ext cx="4975048" cy="280024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828800"/>
            <a:ext cx="6019800" cy="4953000"/>
          </a:xfrm>
        </p:spPr>
        <p:txBody>
          <a:bodyPr>
            <a:normAutofit/>
          </a:bodyPr>
          <a:lstStyle/>
          <a:p>
            <a:pPr>
              <a:buClr>
                <a:schemeClr val="tx1"/>
              </a:buClr>
            </a:pPr>
            <a:r>
              <a:rPr lang="en-US" sz="2400" dirty="0"/>
              <a:t>Most particles did as expected</a:t>
            </a:r>
          </a:p>
          <a:p>
            <a:pPr>
              <a:buClr>
                <a:schemeClr val="tx1"/>
              </a:buClr>
            </a:pPr>
            <a:r>
              <a:rPr lang="en-US" sz="2400" dirty="0"/>
              <a:t>Observed a few percentage of </a:t>
            </a:r>
            <a:r>
              <a:rPr lang="el-GR" sz="2400" dirty="0">
                <a:cs typeface="Calibri"/>
              </a:rPr>
              <a:t>α</a:t>
            </a:r>
            <a:r>
              <a:rPr lang="en-US" sz="2400" dirty="0">
                <a:cs typeface="Calibri"/>
              </a:rPr>
              <a:t>-</a:t>
            </a:r>
            <a:r>
              <a:rPr lang="en-US" sz="2400" dirty="0"/>
              <a:t>particles were deflected through angle &gt; 90</a:t>
            </a:r>
            <a:r>
              <a:rPr lang="en-US" sz="2400" dirty="0">
                <a:cs typeface="Calibri"/>
              </a:rPr>
              <a:t>°</a:t>
            </a:r>
            <a:endParaRPr lang="en-US" sz="2400" dirty="0"/>
          </a:p>
          <a:p>
            <a:pPr>
              <a:buClr>
                <a:schemeClr val="tx1"/>
              </a:buClr>
            </a:pPr>
            <a:r>
              <a:rPr lang="en-US" sz="2400" dirty="0"/>
              <a:t>How can this be true?</a:t>
            </a:r>
          </a:p>
          <a:p>
            <a:pPr>
              <a:buClr>
                <a:schemeClr val="tx1"/>
              </a:buClr>
            </a:pPr>
            <a:endParaRPr lang="en-US" sz="2400" dirty="0"/>
          </a:p>
          <a:p>
            <a:pPr>
              <a:buClr>
                <a:schemeClr val="tx1"/>
              </a:buClr>
            </a:pPr>
            <a:endParaRPr lang="en-US" sz="2400" dirty="0"/>
          </a:p>
          <a:p>
            <a:pPr>
              <a:buClr>
                <a:schemeClr val="tx1"/>
              </a:buClr>
            </a:pPr>
            <a:endParaRPr lang="en-US" sz="2400" dirty="0"/>
          </a:p>
          <a:p>
            <a:pPr>
              <a:buClr>
                <a:schemeClr val="tx1"/>
              </a:buClr>
            </a:pPr>
            <a:endParaRPr lang="en-US" sz="2400" dirty="0"/>
          </a:p>
          <a:p>
            <a:pPr>
              <a:buClr>
                <a:schemeClr val="tx1"/>
              </a:buClr>
            </a:pPr>
            <a:endParaRPr lang="en-US" sz="2400" dirty="0"/>
          </a:p>
          <a:p>
            <a:pPr marL="109728" indent="0">
              <a:buClr>
                <a:schemeClr val="tx1"/>
              </a:buClr>
              <a:buNone/>
            </a:pPr>
            <a:r>
              <a:rPr lang="en-US" sz="1800" dirty="0"/>
              <a:t>     Hans Geiger	        	Ernest Marsden</a:t>
            </a:r>
          </a:p>
        </p:txBody>
      </p:sp>
      <p:pic>
        <p:nvPicPr>
          <p:cNvPr id="21506" name="Picture 2" descr="File:Rutherford gold foil experiment results.svg">
            <a:hlinkClick r:id="rId3"/>
          </p:cNvPr>
          <p:cNvPicPr>
            <a:picLocks noChangeAspect="1" noChangeArrowheads="1"/>
          </p:cNvPicPr>
          <p:nvPr/>
        </p:nvPicPr>
        <p:blipFill>
          <a:blip r:embed="rId4" cstate="print"/>
          <a:srcRect/>
          <a:stretch>
            <a:fillRect/>
          </a:stretch>
        </p:blipFill>
        <p:spPr bwMode="auto">
          <a:xfrm>
            <a:off x="6019800" y="1676400"/>
            <a:ext cx="2676442" cy="4076700"/>
          </a:xfrm>
          <a:prstGeom prst="rect">
            <a:avLst/>
          </a:prstGeom>
          <a:noFill/>
        </p:spPr>
      </p:pic>
      <p:sp>
        <p:nvSpPr>
          <p:cNvPr id="5" name="Title 1"/>
          <p:cNvSpPr txBox="1">
            <a:spLocks/>
          </p:cNvSpPr>
          <p:nvPr/>
        </p:nvSpPr>
        <p:spPr>
          <a:xfrm>
            <a:off x="0" y="457200"/>
            <a:ext cx="9144000" cy="1143000"/>
          </a:xfrm>
          <a:prstGeom prst="rect">
            <a:avLst/>
          </a:prstGeom>
        </p:spPr>
        <p:txBody>
          <a:bodyPr vert="horz" anchor="ctr">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en-US" sz="3900" b="1" i="1" dirty="0">
                <a:solidFill>
                  <a:schemeClr val="tx1"/>
                </a:solidFill>
              </a:rPr>
              <a:t>Geiger-Marsden Experiment (1909)</a:t>
            </a:r>
          </a:p>
        </p:txBody>
      </p:sp>
      <p:pic>
        <p:nvPicPr>
          <p:cNvPr id="1026" name="Picture 2" descr="Geiger,Hans 1928.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768354"/>
            <a:ext cx="1371600" cy="17129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igitised Image"/>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8620"/>
          <a:stretch/>
        </p:blipFill>
        <p:spPr bwMode="auto">
          <a:xfrm>
            <a:off x="3093492" y="3712038"/>
            <a:ext cx="1326107" cy="16999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99899462-FC16-43B0-966B-FCA2634507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0331" y="478232"/>
            <a:ext cx="4356979" cy="5918673"/>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10584" y="1053711"/>
            <a:ext cx="3700118" cy="1424446"/>
          </a:xfrm>
        </p:spPr>
        <p:txBody>
          <a:bodyPr>
            <a:normAutofit/>
          </a:bodyPr>
          <a:lstStyle/>
          <a:p>
            <a:pPr algn="ctr"/>
            <a:r>
              <a:rPr lang="en-US" sz="3500" b="1" i="1" dirty="0">
                <a:solidFill>
                  <a:srgbClr val="FFFFFF"/>
                </a:solidFill>
              </a:rPr>
              <a:t>Rutherford Model (1911)</a:t>
            </a:r>
          </a:p>
        </p:txBody>
      </p:sp>
      <p:cxnSp>
        <p:nvCxnSpPr>
          <p:cNvPr id="75" name="Straight Connector 74">
            <a:extLst>
              <a:ext uri="{FF2B5EF4-FFF2-40B4-BE49-F238E27FC236}">
                <a16:creationId xmlns:a16="http://schemas.microsoft.com/office/drawing/2014/main" id="{AAFEA932-2DF1-410C-A00A-7A1E7DBF75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9836" y="2639023"/>
            <a:ext cx="3600450"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710585" y="2799889"/>
            <a:ext cx="3700117" cy="2987543"/>
          </a:xfrm>
        </p:spPr>
        <p:txBody>
          <a:bodyPr anchor="t">
            <a:normAutofit/>
          </a:bodyPr>
          <a:lstStyle/>
          <a:p>
            <a:pPr>
              <a:buClr>
                <a:schemeClr val="accent1"/>
              </a:buClr>
              <a:buFont typeface="Arial" pitchFamily="34" charset="0"/>
              <a:buChar char="•"/>
            </a:pPr>
            <a:r>
              <a:rPr lang="en-US" sz="2200" dirty="0">
                <a:solidFill>
                  <a:srgbClr val="FFFFFF"/>
                </a:solidFill>
              </a:rPr>
              <a:t>“Plum pudding” model incorrect</a:t>
            </a:r>
          </a:p>
          <a:p>
            <a:pPr>
              <a:buClr>
                <a:schemeClr val="accent1"/>
              </a:buClr>
              <a:buFont typeface="Arial" pitchFamily="34" charset="0"/>
              <a:buChar char="•"/>
            </a:pPr>
            <a:r>
              <a:rPr lang="en-US" sz="2200" dirty="0">
                <a:solidFill>
                  <a:srgbClr val="FFFFFF"/>
                </a:solidFill>
              </a:rPr>
              <a:t>Some </a:t>
            </a:r>
            <a:r>
              <a:rPr lang="el-GR" sz="2200" dirty="0">
                <a:solidFill>
                  <a:srgbClr val="FFFFFF"/>
                </a:solidFill>
                <a:cs typeface="Calibri"/>
              </a:rPr>
              <a:t>α</a:t>
            </a:r>
            <a:r>
              <a:rPr lang="en-US" sz="2200" dirty="0">
                <a:solidFill>
                  <a:srgbClr val="FFFFFF"/>
                </a:solidFill>
                <a:cs typeface="Calibri"/>
              </a:rPr>
              <a:t>-particles were deflected or reflected</a:t>
            </a:r>
          </a:p>
          <a:p>
            <a:pPr>
              <a:buClr>
                <a:schemeClr val="accent1"/>
              </a:buClr>
              <a:buFont typeface="Arial" pitchFamily="34" charset="0"/>
              <a:buChar char="•"/>
            </a:pPr>
            <a:r>
              <a:rPr lang="en-US" sz="2200" dirty="0">
                <a:solidFill>
                  <a:srgbClr val="FFFFFF"/>
                </a:solidFill>
              </a:rPr>
              <a:t>Many </a:t>
            </a:r>
            <a:r>
              <a:rPr lang="el-GR" sz="2200" dirty="0">
                <a:solidFill>
                  <a:srgbClr val="FFFFFF"/>
                </a:solidFill>
                <a:cs typeface="Calibri"/>
              </a:rPr>
              <a:t>α</a:t>
            </a:r>
            <a:r>
              <a:rPr lang="en-US" sz="2200" dirty="0">
                <a:solidFill>
                  <a:srgbClr val="FFFFFF"/>
                </a:solidFill>
                <a:cs typeface="Calibri"/>
              </a:rPr>
              <a:t>-particles passed through</a:t>
            </a:r>
          </a:p>
          <a:p>
            <a:pPr>
              <a:buClr>
                <a:schemeClr val="accent1"/>
              </a:buClr>
              <a:buFont typeface="Arial" pitchFamily="34" charset="0"/>
              <a:buChar char="•"/>
            </a:pPr>
            <a:r>
              <a:rPr lang="en-US" sz="2200" dirty="0">
                <a:solidFill>
                  <a:srgbClr val="FFFFFF"/>
                </a:solidFill>
              </a:rPr>
              <a:t>Rutherford’s planetary model</a:t>
            </a:r>
            <a:endParaRPr lang="en-US" sz="2200" dirty="0">
              <a:solidFill>
                <a:srgbClr val="FFFFFF"/>
              </a:solidFill>
              <a:latin typeface="Calibri"/>
              <a:cs typeface="Calibri"/>
            </a:endParaRPr>
          </a:p>
        </p:txBody>
      </p:sp>
      <p:pic>
        <p:nvPicPr>
          <p:cNvPr id="20484" name="Picture 4" descr="http://upload.wikimedia.org/wikipedia/commons/thumb/5/5c/Ernest_Rutherford_cropped.jpg/200px-Ernest_Rutherford_cropped.jpg">
            <a:hlinkClick r:id="rId3" tooltip="Lord Rutherford of Nelson"/>
          </p:cNvPr>
          <p:cNvPicPr>
            <a:picLocks noChangeAspect="1" noChangeArrowheads="1"/>
          </p:cNvPicPr>
          <p:nvPr/>
        </p:nvPicPr>
        <p:blipFill>
          <a:blip r:embed="rId4" cstate="print"/>
          <a:stretch>
            <a:fillRect/>
          </a:stretch>
        </p:blipFill>
        <p:spPr bwMode="auto">
          <a:xfrm>
            <a:off x="5758834" y="347472"/>
            <a:ext cx="2377440" cy="2971800"/>
          </a:xfrm>
          <a:prstGeom prst="rect">
            <a:avLst/>
          </a:prstGeom>
          <a:noFill/>
        </p:spPr>
      </p:pic>
      <p:pic>
        <p:nvPicPr>
          <p:cNvPr id="20482" name="Picture 2" descr="http://upload.wikimedia.org/wikipedia/commons/7/7d/Rutherfordsches_Atommodell.png">
            <a:hlinkClick r:id="rId5"/>
          </p:cNvPr>
          <p:cNvPicPr>
            <a:picLocks noChangeAspect="1" noChangeArrowheads="1"/>
          </p:cNvPicPr>
          <p:nvPr/>
        </p:nvPicPr>
        <p:blipFill>
          <a:blip r:embed="rId6" cstate="print"/>
          <a:stretch>
            <a:fillRect/>
          </a:stretch>
        </p:blipFill>
        <p:spPr bwMode="auto">
          <a:xfrm>
            <a:off x="5461653" y="3566160"/>
            <a:ext cx="2971800" cy="29718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3306</Words>
  <Application>Microsoft Office PowerPoint</Application>
  <PresentationFormat>On-screen Show (4:3)</PresentationFormat>
  <Paragraphs>360</Paragraphs>
  <Slides>39</Slides>
  <Notes>39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Calibri</vt:lpstr>
      <vt:lpstr>Calibri Light</vt:lpstr>
      <vt:lpstr>Symbol</vt:lpstr>
      <vt:lpstr>Times New Roman</vt:lpstr>
      <vt:lpstr>Wingdings</vt:lpstr>
      <vt:lpstr>Office Theme</vt:lpstr>
      <vt:lpstr>Atomic Energy</vt:lpstr>
      <vt:lpstr>Greece (c. 400 BC)</vt:lpstr>
      <vt:lpstr>John Dalton  (1766 - 1844)</vt:lpstr>
      <vt:lpstr>Dalton’s Elementary Atomic Theory</vt:lpstr>
      <vt:lpstr>J.J. Thomson (1856 - 1940)</vt:lpstr>
      <vt:lpstr>Thomson’s Atomic Model</vt:lpstr>
      <vt:lpstr>Geiger-Marsden Experiment (1909)</vt:lpstr>
      <vt:lpstr>PowerPoint Presentation</vt:lpstr>
      <vt:lpstr>Rutherford Model (1911)</vt:lpstr>
      <vt:lpstr>Rutherford Model (1911)</vt:lpstr>
      <vt:lpstr>Rutherford Model (1911)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Atomic Energy</dc:title>
  <dc:creator>jan drake</dc:creator>
  <cp:lastModifiedBy>jan drake</cp:lastModifiedBy>
  <cp:revision>4</cp:revision>
  <dcterms:created xsi:type="dcterms:W3CDTF">2020-05-22T02:02:01Z</dcterms:created>
  <dcterms:modified xsi:type="dcterms:W3CDTF">2020-05-22T02:40:47Z</dcterms:modified>
</cp:coreProperties>
</file>