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4"/>
  </p:notesMasterIdLst>
  <p:handoutMasterIdLst>
    <p:handoutMasterId r:id="rId105"/>
  </p:handoutMasterIdLst>
  <p:sldIdLst>
    <p:sldId id="257" r:id="rId2"/>
    <p:sldId id="285" r:id="rId3"/>
    <p:sldId id="287" r:id="rId4"/>
    <p:sldId id="258" r:id="rId5"/>
    <p:sldId id="259" r:id="rId6"/>
    <p:sldId id="260" r:id="rId7"/>
    <p:sldId id="286" r:id="rId8"/>
    <p:sldId id="284" r:id="rId9"/>
    <p:sldId id="261" r:id="rId10"/>
    <p:sldId id="262" r:id="rId11"/>
    <p:sldId id="273" r:id="rId12"/>
    <p:sldId id="263" r:id="rId13"/>
    <p:sldId id="288" r:id="rId14"/>
    <p:sldId id="289" r:id="rId15"/>
    <p:sldId id="264" r:id="rId16"/>
    <p:sldId id="290" r:id="rId17"/>
    <p:sldId id="277" r:id="rId18"/>
    <p:sldId id="281" r:id="rId19"/>
    <p:sldId id="278" r:id="rId20"/>
    <p:sldId id="280" r:id="rId21"/>
    <p:sldId id="279" r:id="rId22"/>
    <p:sldId id="267" r:id="rId23"/>
    <p:sldId id="268" r:id="rId24"/>
    <p:sldId id="269" r:id="rId25"/>
    <p:sldId id="270" r:id="rId26"/>
    <p:sldId id="282" r:id="rId27"/>
    <p:sldId id="283" r:id="rId28"/>
    <p:sldId id="271" r:id="rId29"/>
    <p:sldId id="272" r:id="rId30"/>
    <p:sldId id="274" r:id="rId31"/>
    <p:sldId id="276" r:id="rId32"/>
    <p:sldId id="383" r:id="rId33"/>
    <p:sldId id="333" r:id="rId34"/>
    <p:sldId id="361" r:id="rId35"/>
    <p:sldId id="356" r:id="rId36"/>
    <p:sldId id="384" r:id="rId37"/>
    <p:sldId id="385" r:id="rId38"/>
    <p:sldId id="365" r:id="rId39"/>
    <p:sldId id="329" r:id="rId40"/>
    <p:sldId id="359" r:id="rId41"/>
    <p:sldId id="319" r:id="rId42"/>
    <p:sldId id="322" r:id="rId43"/>
    <p:sldId id="331" r:id="rId44"/>
    <p:sldId id="323" r:id="rId45"/>
    <p:sldId id="347" r:id="rId46"/>
    <p:sldId id="348" r:id="rId47"/>
    <p:sldId id="371" r:id="rId48"/>
    <p:sldId id="380" r:id="rId49"/>
    <p:sldId id="366" r:id="rId50"/>
    <p:sldId id="360" r:id="rId51"/>
    <p:sldId id="351" r:id="rId52"/>
    <p:sldId id="367" r:id="rId53"/>
    <p:sldId id="386" r:id="rId54"/>
    <p:sldId id="266" r:id="rId55"/>
    <p:sldId id="387" r:id="rId56"/>
    <p:sldId id="325" r:id="rId57"/>
    <p:sldId id="381" r:id="rId58"/>
    <p:sldId id="328" r:id="rId59"/>
    <p:sldId id="358" r:id="rId60"/>
    <p:sldId id="355" r:id="rId61"/>
    <p:sldId id="378" r:id="rId62"/>
    <p:sldId id="372" r:id="rId63"/>
    <p:sldId id="377" r:id="rId64"/>
    <p:sldId id="354" r:id="rId65"/>
    <p:sldId id="352" r:id="rId66"/>
    <p:sldId id="353" r:id="rId67"/>
    <p:sldId id="375" r:id="rId68"/>
    <p:sldId id="318" r:id="rId69"/>
    <p:sldId id="374" r:id="rId70"/>
    <p:sldId id="376" r:id="rId71"/>
    <p:sldId id="388" r:id="rId72"/>
    <p:sldId id="335" r:id="rId73"/>
    <p:sldId id="368" r:id="rId74"/>
    <p:sldId id="369" r:id="rId75"/>
    <p:sldId id="370" r:id="rId76"/>
    <p:sldId id="339" r:id="rId77"/>
    <p:sldId id="340" r:id="rId78"/>
    <p:sldId id="341" r:id="rId79"/>
    <p:sldId id="343" r:id="rId80"/>
    <p:sldId id="332" r:id="rId81"/>
    <p:sldId id="327" r:id="rId82"/>
    <p:sldId id="389" r:id="rId83"/>
    <p:sldId id="362" r:id="rId84"/>
    <p:sldId id="346" r:id="rId85"/>
    <p:sldId id="364" r:id="rId86"/>
    <p:sldId id="390" r:id="rId87"/>
    <p:sldId id="391" r:id="rId88"/>
    <p:sldId id="392" r:id="rId89"/>
    <p:sldId id="393" r:id="rId90"/>
    <p:sldId id="394" r:id="rId91"/>
    <p:sldId id="395" r:id="rId92"/>
    <p:sldId id="396" r:id="rId93"/>
    <p:sldId id="397" r:id="rId94"/>
    <p:sldId id="398" r:id="rId95"/>
    <p:sldId id="399" r:id="rId96"/>
    <p:sldId id="373" r:id="rId97"/>
    <p:sldId id="400" r:id="rId98"/>
    <p:sldId id="401" r:id="rId99"/>
    <p:sldId id="402" r:id="rId100"/>
    <p:sldId id="403" r:id="rId101"/>
    <p:sldId id="404" r:id="rId102"/>
    <p:sldId id="405" r:id="rId103"/>
  </p:sldIdLst>
  <p:sldSz cx="9144000" cy="6858000" type="screen4x3"/>
  <p:notesSz cx="9296400" cy="7010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602" autoAdjust="0"/>
    <p:restoredTop sz="99352" autoAdjust="0"/>
  </p:normalViewPr>
  <p:slideViewPr>
    <p:cSldViewPr snapToGrid="0" snapToObjects="1">
      <p:cViewPr>
        <p:scale>
          <a:sx n="80" d="100"/>
          <a:sy n="80" d="100"/>
        </p:scale>
        <p:origin x="178" y="14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07" Type="http://schemas.openxmlformats.org/officeDocument/2006/relationships/viewProps" Target="viewProps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tableStyles" Target="tableStyles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028440" cy="351737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65809" y="1"/>
            <a:ext cx="4028440" cy="351737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E8DCA93E-05D0-4128-8767-D569DD9C269F}" type="datetimeFigureOut">
              <a:rPr lang="en-US" smtClean="0"/>
              <a:t>7/20/2020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658664"/>
            <a:ext cx="4028440" cy="351736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65809" y="6658664"/>
            <a:ext cx="4028440" cy="351736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EF0EA0F-96F7-4779-8CC6-E0C83BA5DA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213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028440" cy="351737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65809" y="1"/>
            <a:ext cx="4028440" cy="351737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6179503-CB74-49FF-A03D-D12A61AAA09D}" type="datetimeFigureOut">
              <a:rPr lang="en-US" smtClean="0"/>
              <a:t>7/20/2020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71813" y="876300"/>
            <a:ext cx="3152775" cy="2365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29640" y="3373754"/>
            <a:ext cx="7437120" cy="2760346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658664"/>
            <a:ext cx="4028440" cy="351736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65809" y="6658664"/>
            <a:ext cx="4028440" cy="351736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0CEE6D0-7505-4B99-B1B1-4BF88812CD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7273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7">
            <a:extLst>
              <a:ext uri="{FF2B5EF4-FFF2-40B4-BE49-F238E27FC236}">
                <a16:creationId xmlns:a16="http://schemas.microsoft.com/office/drawing/2014/main" id="{0BEDE5AD-EB70-40AE-BC70-C96B6F39131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49B9705E-54EC-45EB-8C7F-EA49FEAFC65D}" type="slidenum">
              <a:rPr lang="en-US" altLang="en-US" sz="1200"/>
              <a:pPr/>
              <a:t>39</a:t>
            </a:fld>
            <a:endParaRPr lang="en-US" altLang="en-US" sz="1200"/>
          </a:p>
        </p:txBody>
      </p:sp>
      <p:sp>
        <p:nvSpPr>
          <p:cNvPr id="20482" name="Rectangle 2">
            <a:extLst>
              <a:ext uri="{FF2B5EF4-FFF2-40B4-BE49-F238E27FC236}">
                <a16:creationId xmlns:a16="http://schemas.microsoft.com/office/drawing/2014/main" id="{D1E7DE3A-B4A9-411B-A7E5-BBCD276CDBF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>
            <a:extLst>
              <a:ext uri="{FF2B5EF4-FFF2-40B4-BE49-F238E27FC236}">
                <a16:creationId xmlns:a16="http://schemas.microsoft.com/office/drawing/2014/main" id="{8D1EC6DC-ECFA-4B8E-8CC9-990ADA82BD7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>
                <a:latin typeface="Times" panose="02020603050405020304" pitchFamily="18" charset="0"/>
              </a:rPr>
              <a:t>Current_mdi_igr.mpg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Slide Image Placeholder 1">
            <a:extLst>
              <a:ext uri="{FF2B5EF4-FFF2-40B4-BE49-F238E27FC236}">
                <a16:creationId xmlns:a16="http://schemas.microsoft.com/office/drawing/2014/main" id="{95443CFE-82A1-4579-80D8-23118921E02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61442" name="Notes Placeholder 2">
            <a:extLst>
              <a:ext uri="{FF2B5EF4-FFF2-40B4-BE49-F238E27FC236}">
                <a16:creationId xmlns:a16="http://schemas.microsoft.com/office/drawing/2014/main" id="{6C65125A-1B37-4149-B7E4-ADF0E0D72D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>
                <a:latin typeface="Times" panose="02020603050405020304" pitchFamily="18" charset="0"/>
              </a:rPr>
              <a:t>LASCO20011001.gif</a:t>
            </a:r>
          </a:p>
        </p:txBody>
      </p:sp>
      <p:sp>
        <p:nvSpPr>
          <p:cNvPr id="61443" name="Slide Number Placeholder 3">
            <a:extLst>
              <a:ext uri="{FF2B5EF4-FFF2-40B4-BE49-F238E27FC236}">
                <a16:creationId xmlns:a16="http://schemas.microsoft.com/office/drawing/2014/main" id="{18E095C6-9241-4D7D-966F-528F4759589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EDA69754-CE41-42F3-9C59-D7C332F55A24}" type="slidenum">
              <a:rPr lang="en-US" altLang="en-US" sz="1200"/>
              <a:pPr/>
              <a:t>69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Slide Image Placeholder 1">
            <a:extLst>
              <a:ext uri="{FF2B5EF4-FFF2-40B4-BE49-F238E27FC236}">
                <a16:creationId xmlns:a16="http://schemas.microsoft.com/office/drawing/2014/main" id="{9E56EB26-2CF6-4759-8254-5D7F5E7C9C1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63490" name="Notes Placeholder 2">
            <a:extLst>
              <a:ext uri="{FF2B5EF4-FFF2-40B4-BE49-F238E27FC236}">
                <a16:creationId xmlns:a16="http://schemas.microsoft.com/office/drawing/2014/main" id="{01091C3F-2163-4C9A-8EAC-D270F8F40A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>
                <a:latin typeface="Times" panose="02020603050405020304" pitchFamily="18" charset="0"/>
              </a:rPr>
              <a:t>xflare_soho_big.gif</a:t>
            </a:r>
          </a:p>
        </p:txBody>
      </p:sp>
      <p:sp>
        <p:nvSpPr>
          <p:cNvPr id="63491" name="Slide Number Placeholder 3">
            <a:extLst>
              <a:ext uri="{FF2B5EF4-FFF2-40B4-BE49-F238E27FC236}">
                <a16:creationId xmlns:a16="http://schemas.microsoft.com/office/drawing/2014/main" id="{6AD98403-1F1A-4D62-88E1-3610BC00478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854E8185-6F7D-42D8-A79A-FFBF600E64CA}" type="slidenum">
              <a:rPr lang="en-US" altLang="en-US" sz="1200"/>
              <a:pPr/>
              <a:t>70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7">
            <a:extLst>
              <a:ext uri="{FF2B5EF4-FFF2-40B4-BE49-F238E27FC236}">
                <a16:creationId xmlns:a16="http://schemas.microsoft.com/office/drawing/2014/main" id="{97841D34-5248-4062-AF98-C22CD501259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BA9883E9-B78C-43D6-90D3-5007275008F5}" type="slidenum">
              <a:rPr lang="en-US" altLang="en-US" sz="1200"/>
              <a:pPr/>
              <a:t>72</a:t>
            </a:fld>
            <a:endParaRPr lang="en-US" altLang="en-US" sz="1200"/>
          </a:p>
        </p:txBody>
      </p:sp>
      <p:sp>
        <p:nvSpPr>
          <p:cNvPr id="66562" name="Rectangle 2">
            <a:extLst>
              <a:ext uri="{FF2B5EF4-FFF2-40B4-BE49-F238E27FC236}">
                <a16:creationId xmlns:a16="http://schemas.microsoft.com/office/drawing/2014/main" id="{015DD429-C77B-4C51-90CE-FE9E921FCDD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>
            <a:extLst>
              <a:ext uri="{FF2B5EF4-FFF2-40B4-BE49-F238E27FC236}">
                <a16:creationId xmlns:a16="http://schemas.microsoft.com/office/drawing/2014/main" id="{AC454A4C-0B79-40C6-8450-6D13F083B63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>
                <a:latin typeface="Times" panose="02020603050405020304" pitchFamily="18" charset="0"/>
              </a:rPr>
              <a:t>Recon.mpg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Slide Image Placeholder 1">
            <a:extLst>
              <a:ext uri="{FF2B5EF4-FFF2-40B4-BE49-F238E27FC236}">
                <a16:creationId xmlns:a16="http://schemas.microsoft.com/office/drawing/2014/main" id="{BDE896B7-4C69-4803-958E-20069EE3D84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68610" name="Notes Placeholder 2">
            <a:extLst>
              <a:ext uri="{FF2B5EF4-FFF2-40B4-BE49-F238E27FC236}">
                <a16:creationId xmlns:a16="http://schemas.microsoft.com/office/drawing/2014/main" id="{83F050BA-222C-4CAA-AA83-3258D4CE55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>
                <a:latin typeface="Times" panose="02020603050405020304" pitchFamily="18" charset="0"/>
              </a:rPr>
              <a:t>from NASA mosaic satellites</a:t>
            </a:r>
          </a:p>
        </p:txBody>
      </p:sp>
      <p:sp>
        <p:nvSpPr>
          <p:cNvPr id="68611" name="Slide Number Placeholder 3">
            <a:extLst>
              <a:ext uri="{FF2B5EF4-FFF2-40B4-BE49-F238E27FC236}">
                <a16:creationId xmlns:a16="http://schemas.microsoft.com/office/drawing/2014/main" id="{51503277-FF0B-4F35-9F3A-E412F04BDAA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F2BF0916-21ED-44B2-A60F-5D2E314D5331}" type="slidenum">
              <a:rPr lang="en-US" altLang="en-US" sz="1200"/>
              <a:pPr/>
              <a:t>73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Slide Image Placeholder 1">
            <a:extLst>
              <a:ext uri="{FF2B5EF4-FFF2-40B4-BE49-F238E27FC236}">
                <a16:creationId xmlns:a16="http://schemas.microsoft.com/office/drawing/2014/main" id="{2340A7DC-409D-424F-8CD1-49A4AA10E3A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70658" name="Notes Placeholder 2">
            <a:extLst>
              <a:ext uri="{FF2B5EF4-FFF2-40B4-BE49-F238E27FC236}">
                <a16:creationId xmlns:a16="http://schemas.microsoft.com/office/drawing/2014/main" id="{822B6314-556F-4FAF-9D6C-21541FD87E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>
                <a:latin typeface="Times" panose="02020603050405020304" pitchFamily="18" charset="0"/>
              </a:rPr>
              <a:t>from ISS</a:t>
            </a:r>
          </a:p>
        </p:txBody>
      </p:sp>
      <p:sp>
        <p:nvSpPr>
          <p:cNvPr id="70659" name="Slide Number Placeholder 3">
            <a:extLst>
              <a:ext uri="{FF2B5EF4-FFF2-40B4-BE49-F238E27FC236}">
                <a16:creationId xmlns:a16="http://schemas.microsoft.com/office/drawing/2014/main" id="{789D7537-017A-4A91-8923-E2CC1BEFD9E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8BB30A19-41BF-436B-B5AF-7773DA929EB5}" type="slidenum">
              <a:rPr lang="en-US" altLang="en-US" sz="1200"/>
              <a:pPr/>
              <a:t>74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Rectangle 7">
            <a:extLst>
              <a:ext uri="{FF2B5EF4-FFF2-40B4-BE49-F238E27FC236}">
                <a16:creationId xmlns:a16="http://schemas.microsoft.com/office/drawing/2014/main" id="{B0928261-493C-4ED7-96DD-15DAAED2D29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FB6A3717-4482-42C3-BC96-45355DCCE615}" type="slidenum">
              <a:rPr lang="en-US" altLang="en-US" sz="1200"/>
              <a:pPr/>
              <a:t>80</a:t>
            </a:fld>
            <a:endParaRPr lang="en-US" altLang="en-US" sz="1200"/>
          </a:p>
        </p:txBody>
      </p:sp>
      <p:sp>
        <p:nvSpPr>
          <p:cNvPr id="77826" name="Rectangle 2">
            <a:extLst>
              <a:ext uri="{FF2B5EF4-FFF2-40B4-BE49-F238E27FC236}">
                <a16:creationId xmlns:a16="http://schemas.microsoft.com/office/drawing/2014/main" id="{0E35AEAD-ED26-4A86-85EE-B5977F8CA0E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3">
            <a:extLst>
              <a:ext uri="{FF2B5EF4-FFF2-40B4-BE49-F238E27FC236}">
                <a16:creationId xmlns:a16="http://schemas.microsoft.com/office/drawing/2014/main" id="{7BFA1036-3328-4752-8060-C294B291DFF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>
                <a:latin typeface="Times" panose="02020603050405020304" pitchFamily="18" charset="0"/>
              </a:rPr>
              <a:t>xmas_c2.mpg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Rectangle 7">
            <a:extLst>
              <a:ext uri="{FF2B5EF4-FFF2-40B4-BE49-F238E27FC236}">
                <a16:creationId xmlns:a16="http://schemas.microsoft.com/office/drawing/2014/main" id="{2A378388-2473-4BDC-9E44-DE57687A038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1B959DC0-A45C-43AC-95A8-8B3F17F48601}" type="slidenum">
              <a:rPr lang="en-US" altLang="en-US" sz="1200"/>
              <a:pPr/>
              <a:t>81</a:t>
            </a:fld>
            <a:endParaRPr lang="en-US" altLang="en-US" sz="1200"/>
          </a:p>
        </p:txBody>
      </p:sp>
      <p:sp>
        <p:nvSpPr>
          <p:cNvPr id="79874" name="Rectangle 2">
            <a:extLst>
              <a:ext uri="{FF2B5EF4-FFF2-40B4-BE49-F238E27FC236}">
                <a16:creationId xmlns:a16="http://schemas.microsoft.com/office/drawing/2014/main" id="{9E252296-7C0B-419E-91F0-7B790CE6AB0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>
            <a:extLst>
              <a:ext uri="{FF2B5EF4-FFF2-40B4-BE49-F238E27FC236}">
                <a16:creationId xmlns:a16="http://schemas.microsoft.com/office/drawing/2014/main" id="{318F5DC5-EF67-4D56-BB5B-DFC796ABBFD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>
                <a:latin typeface="Times" panose="02020603050405020304" pitchFamily="18" charset="0"/>
              </a:rPr>
              <a:t>C2cometsS.mov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>
            <a:extLst>
              <a:ext uri="{FF2B5EF4-FFF2-40B4-BE49-F238E27FC236}">
                <a16:creationId xmlns:a16="http://schemas.microsoft.com/office/drawing/2014/main" id="{47F460E6-4073-46D4-ADDE-3ECD2CB082F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0483" name="Notes Placeholder 2">
            <a:extLst>
              <a:ext uri="{FF2B5EF4-FFF2-40B4-BE49-F238E27FC236}">
                <a16:creationId xmlns:a16="http://schemas.microsoft.com/office/drawing/2014/main" id="{8CAA3B7E-355A-44E0-B9BA-19834433B8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Times" panose="02020603050405020304" pitchFamily="18" charset="0"/>
            </a:endParaRPr>
          </a:p>
        </p:txBody>
      </p:sp>
      <p:sp>
        <p:nvSpPr>
          <p:cNvPr id="20484" name="Slide Number Placeholder 3">
            <a:extLst>
              <a:ext uri="{FF2B5EF4-FFF2-40B4-BE49-F238E27FC236}">
                <a16:creationId xmlns:a16="http://schemas.microsoft.com/office/drawing/2014/main" id="{B04D171A-A6FF-44E6-B32E-28CB2A76195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38652428" indent="-38186541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4658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93177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139766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186354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170C1393-9751-4387-A0AB-9AAA2BF8FFFB}" type="slidenum">
              <a:rPr lang="en-US" altLang="en-US" sz="1200"/>
              <a:pPr/>
              <a:t>87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7">
            <a:extLst>
              <a:ext uri="{FF2B5EF4-FFF2-40B4-BE49-F238E27FC236}">
                <a16:creationId xmlns:a16="http://schemas.microsoft.com/office/drawing/2014/main" id="{0108F598-BAA0-4072-BFEB-C147231C3C0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33BF0B91-F6D3-43AF-9CF4-E052E23BC1A4}" type="slidenum">
              <a:rPr lang="en-US" altLang="en-US" sz="1200"/>
              <a:pPr/>
              <a:t>43</a:t>
            </a:fld>
            <a:endParaRPr lang="en-US" altLang="en-US" sz="1200"/>
          </a:p>
        </p:txBody>
      </p:sp>
      <p:sp>
        <p:nvSpPr>
          <p:cNvPr id="25602" name="Rectangle 2">
            <a:extLst>
              <a:ext uri="{FF2B5EF4-FFF2-40B4-BE49-F238E27FC236}">
                <a16:creationId xmlns:a16="http://schemas.microsoft.com/office/drawing/2014/main" id="{D92E0164-7633-47ED-A5A3-FCA8152831A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>
            <a:extLst>
              <a:ext uri="{FF2B5EF4-FFF2-40B4-BE49-F238E27FC236}">
                <a16:creationId xmlns:a16="http://schemas.microsoft.com/office/drawing/2014/main" id="{C72105F6-8305-4F68-881F-375AE7BCB74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>
                <a:latin typeface="Times" panose="02020603050405020304" pitchFamily="18" charset="0"/>
              </a:rPr>
              <a:t>Eitquad.mpg or EITmainS.mov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7">
            <a:extLst>
              <a:ext uri="{FF2B5EF4-FFF2-40B4-BE49-F238E27FC236}">
                <a16:creationId xmlns:a16="http://schemas.microsoft.com/office/drawing/2014/main" id="{7D68B4F0-CF99-40D1-BD6A-AA3200604F0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1FD84558-214E-4506-A50F-1C9063EAE531}" type="slidenum">
              <a:rPr lang="en-US" altLang="en-US" sz="1200"/>
              <a:pPr/>
              <a:t>45</a:t>
            </a:fld>
            <a:endParaRPr lang="en-US" altLang="en-US" sz="1200"/>
          </a:p>
        </p:txBody>
      </p:sp>
      <p:sp>
        <p:nvSpPr>
          <p:cNvPr id="28674" name="Rectangle 2">
            <a:extLst>
              <a:ext uri="{FF2B5EF4-FFF2-40B4-BE49-F238E27FC236}">
                <a16:creationId xmlns:a16="http://schemas.microsoft.com/office/drawing/2014/main" id="{857C8D50-6EA5-44D9-A6A2-895563FB8B79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8675" name="Rectangle 3">
            <a:extLst>
              <a:ext uri="{FF2B5EF4-FFF2-40B4-BE49-F238E27FC236}">
                <a16:creationId xmlns:a16="http://schemas.microsoft.com/office/drawing/2014/main" id="{303DDC7F-2E11-419B-A121-B4BE6DFBB80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en-US" altLang="en-US">
                <a:latin typeface="Times" panose="02020603050405020304" pitchFamily="18" charset="0"/>
              </a:rPr>
              <a:t>From TRACE sat. near sun.  X ray?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7">
            <a:extLst>
              <a:ext uri="{FF2B5EF4-FFF2-40B4-BE49-F238E27FC236}">
                <a16:creationId xmlns:a16="http://schemas.microsoft.com/office/drawing/2014/main" id="{26850195-24A0-4257-833F-58713AC5B8C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9FE594BD-C343-4D73-A3D2-7CBE6334FBF8}" type="slidenum">
              <a:rPr lang="en-US" altLang="en-US" sz="1200"/>
              <a:pPr/>
              <a:t>51</a:t>
            </a:fld>
            <a:endParaRPr lang="en-US" altLang="en-US" sz="1200"/>
          </a:p>
        </p:txBody>
      </p:sp>
      <p:sp>
        <p:nvSpPr>
          <p:cNvPr id="35842" name="Rectangle 2">
            <a:extLst>
              <a:ext uri="{FF2B5EF4-FFF2-40B4-BE49-F238E27FC236}">
                <a16:creationId xmlns:a16="http://schemas.microsoft.com/office/drawing/2014/main" id="{03BA6806-39C1-46F5-84DD-F5D3759DBF4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>
            <a:extLst>
              <a:ext uri="{FF2B5EF4-FFF2-40B4-BE49-F238E27FC236}">
                <a16:creationId xmlns:a16="http://schemas.microsoft.com/office/drawing/2014/main" id="{5A3D5E98-866B-4338-AF40-7CFFE53BD81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>
                <a:latin typeface="Times" panose="02020603050405020304" pitchFamily="18" charset="0"/>
              </a:rPr>
              <a:t>Gran_mov27M_99_crea.mpg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7">
            <a:extLst>
              <a:ext uri="{FF2B5EF4-FFF2-40B4-BE49-F238E27FC236}">
                <a16:creationId xmlns:a16="http://schemas.microsoft.com/office/drawing/2014/main" id="{11E210B7-BED4-4D56-8433-64831937C21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B125BD43-87E2-45EF-A1FE-7253F1815436}" type="slidenum">
              <a:rPr lang="en-US" altLang="en-US" sz="1200"/>
              <a:pPr/>
              <a:t>58</a:t>
            </a:fld>
            <a:endParaRPr lang="en-US" altLang="en-US" sz="1200"/>
          </a:p>
        </p:txBody>
      </p:sp>
      <p:sp>
        <p:nvSpPr>
          <p:cNvPr id="45058" name="Rectangle 2">
            <a:extLst>
              <a:ext uri="{FF2B5EF4-FFF2-40B4-BE49-F238E27FC236}">
                <a16:creationId xmlns:a16="http://schemas.microsoft.com/office/drawing/2014/main" id="{D9D49D40-2933-48BF-8560-4D0E6F19BCA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>
            <a:extLst>
              <a:ext uri="{FF2B5EF4-FFF2-40B4-BE49-F238E27FC236}">
                <a16:creationId xmlns:a16="http://schemas.microsoft.com/office/drawing/2014/main" id="{277FEF03-EC60-4B06-A527-C5C7AAF1121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>
                <a:latin typeface="Times" panose="02020603050405020304" pitchFamily="18" charset="0"/>
              </a:rPr>
              <a:t>Currenr_c3.mpg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7">
            <a:extLst>
              <a:ext uri="{FF2B5EF4-FFF2-40B4-BE49-F238E27FC236}">
                <a16:creationId xmlns:a16="http://schemas.microsoft.com/office/drawing/2014/main" id="{0A266997-ED42-4F56-B38A-0E17CDD439E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8E45EB30-7F4E-4828-BB55-904EED247F11}" type="slidenum">
              <a:rPr lang="en-US" altLang="en-US" sz="1200"/>
              <a:pPr/>
              <a:t>60</a:t>
            </a:fld>
            <a:endParaRPr lang="en-US" altLang="en-US" sz="1200"/>
          </a:p>
        </p:txBody>
      </p:sp>
      <p:sp>
        <p:nvSpPr>
          <p:cNvPr id="48130" name="Rectangle 2">
            <a:extLst>
              <a:ext uri="{FF2B5EF4-FFF2-40B4-BE49-F238E27FC236}">
                <a16:creationId xmlns:a16="http://schemas.microsoft.com/office/drawing/2014/main" id="{2B9AEDC9-8A1E-474D-9C67-63BBA873C8B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>
            <a:extLst>
              <a:ext uri="{FF2B5EF4-FFF2-40B4-BE49-F238E27FC236}">
                <a16:creationId xmlns:a16="http://schemas.microsoft.com/office/drawing/2014/main" id="{EC7DA9BF-B461-4586-A331-D31334557C2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>
                <a:latin typeface="Times" panose="02020603050405020304" pitchFamily="18" charset="0"/>
              </a:rPr>
              <a:t>Currenr_c3.mpg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Slide Image Placeholder 1">
            <a:extLst>
              <a:ext uri="{FF2B5EF4-FFF2-40B4-BE49-F238E27FC236}">
                <a16:creationId xmlns:a16="http://schemas.microsoft.com/office/drawing/2014/main" id="{5D70C81A-D678-4199-B742-10AD490ECCB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3250" name="Notes Placeholder 2">
            <a:extLst>
              <a:ext uri="{FF2B5EF4-FFF2-40B4-BE49-F238E27FC236}">
                <a16:creationId xmlns:a16="http://schemas.microsoft.com/office/drawing/2014/main" id="{6AB78FF7-B0D6-4C91-B220-AF87A755C4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>
                <a:latin typeface="Times" panose="02020603050405020304" pitchFamily="18" charset="0"/>
              </a:rPr>
              <a:t>cme.gif</a:t>
            </a:r>
          </a:p>
        </p:txBody>
      </p:sp>
      <p:sp>
        <p:nvSpPr>
          <p:cNvPr id="53251" name="Slide Number Placeholder 3">
            <a:extLst>
              <a:ext uri="{FF2B5EF4-FFF2-40B4-BE49-F238E27FC236}">
                <a16:creationId xmlns:a16="http://schemas.microsoft.com/office/drawing/2014/main" id="{10D8F3C5-D9C4-4281-B03D-4CF75C56306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003662E5-B086-48F8-81CD-E35B086AEE48}" type="slidenum">
              <a:rPr lang="en-US" altLang="en-US" sz="1200"/>
              <a:pPr/>
              <a:t>64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Slide Image Placeholder 1">
            <a:extLst>
              <a:ext uri="{FF2B5EF4-FFF2-40B4-BE49-F238E27FC236}">
                <a16:creationId xmlns:a16="http://schemas.microsoft.com/office/drawing/2014/main" id="{A2B4DC56-04F7-4680-B0E9-1B33D0A0AC6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7346" name="Notes Placeholder 2">
            <a:extLst>
              <a:ext uri="{FF2B5EF4-FFF2-40B4-BE49-F238E27FC236}">
                <a16:creationId xmlns:a16="http://schemas.microsoft.com/office/drawing/2014/main" id="{2267FCF7-2617-424B-86E3-26019CF98A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>
                <a:latin typeface="Times" panose="02020603050405020304" pitchFamily="18" charset="0"/>
              </a:rPr>
              <a:t>sunflare.mov</a:t>
            </a:r>
          </a:p>
        </p:txBody>
      </p:sp>
      <p:sp>
        <p:nvSpPr>
          <p:cNvPr id="57347" name="Slide Number Placeholder 3">
            <a:extLst>
              <a:ext uri="{FF2B5EF4-FFF2-40B4-BE49-F238E27FC236}">
                <a16:creationId xmlns:a16="http://schemas.microsoft.com/office/drawing/2014/main" id="{DA2EF53B-059F-468C-9FAA-032AC8BE8BF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B0C7A4B7-1263-4CAC-9836-17F3F7217A30}" type="slidenum">
              <a:rPr lang="en-US" altLang="en-US" sz="1200"/>
              <a:pPr/>
              <a:t>67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7">
            <a:extLst>
              <a:ext uri="{FF2B5EF4-FFF2-40B4-BE49-F238E27FC236}">
                <a16:creationId xmlns:a16="http://schemas.microsoft.com/office/drawing/2014/main" id="{946B6C9D-14C2-486A-928B-A467751673C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21A30795-C824-46CB-90E6-602AD3BB3C3C}" type="slidenum">
              <a:rPr lang="en-US" altLang="en-US" sz="1200"/>
              <a:pPr/>
              <a:t>68</a:t>
            </a:fld>
            <a:endParaRPr lang="en-US" altLang="en-US" sz="1200"/>
          </a:p>
        </p:txBody>
      </p:sp>
      <p:sp>
        <p:nvSpPr>
          <p:cNvPr id="59394" name="Rectangle 2">
            <a:extLst>
              <a:ext uri="{FF2B5EF4-FFF2-40B4-BE49-F238E27FC236}">
                <a16:creationId xmlns:a16="http://schemas.microsoft.com/office/drawing/2014/main" id="{F6A44DD2-7CA8-4C2F-AD4A-352A0999C5C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>
            <a:extLst>
              <a:ext uri="{FF2B5EF4-FFF2-40B4-BE49-F238E27FC236}">
                <a16:creationId xmlns:a16="http://schemas.microsoft.com/office/drawing/2014/main" id="{94CB9DC9-8269-4C79-974E-2B04A3EB170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>
                <a:latin typeface="Times" panose="02020603050405020304" pitchFamily="18" charset="0"/>
              </a:rPr>
              <a:t>Sun_errup.mov</a:t>
            </a:r>
          </a:p>
          <a:p>
            <a:pPr eaLnBrk="1" hangingPunct="1"/>
            <a:r>
              <a:rPr lang="en-US" altLang="en-US">
                <a:latin typeface="Times" panose="02020603050405020304" pitchFamily="18" charset="0"/>
              </a:rPr>
              <a:t>prominences followed by large CME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CEBC7-D2B2-1248-8845-54AA96B4E273}" type="datetimeFigureOut">
              <a:rPr lang="en-US"/>
              <a:pPr/>
              <a:t>7/20/2020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01748-E39A-2345-A19B-0BD0A285A000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CEBC7-D2B2-1248-8845-54AA96B4E273}" type="datetimeFigureOut">
              <a:rPr lang="en-US"/>
              <a:pPr/>
              <a:t>7/20/2020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01748-E39A-2345-A19B-0BD0A285A000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CEBC7-D2B2-1248-8845-54AA96B4E273}" type="datetimeFigureOut">
              <a:rPr lang="en-US"/>
              <a:pPr/>
              <a:t>7/20/2020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01748-E39A-2345-A19B-0BD0A285A000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CEBC7-D2B2-1248-8845-54AA96B4E273}" type="datetimeFigureOut">
              <a:rPr lang="en-US"/>
              <a:pPr/>
              <a:t>7/20/2020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01748-E39A-2345-A19B-0BD0A285A000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CEBC7-D2B2-1248-8845-54AA96B4E273}" type="datetimeFigureOut">
              <a:rPr lang="en-US"/>
              <a:pPr/>
              <a:t>7/20/2020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01748-E39A-2345-A19B-0BD0A285A000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CEBC7-D2B2-1248-8845-54AA96B4E273}" type="datetimeFigureOut">
              <a:rPr lang="en-US"/>
              <a:pPr/>
              <a:t>7/20/2020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01748-E39A-2345-A19B-0BD0A285A000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CEBC7-D2B2-1248-8845-54AA96B4E273}" type="datetimeFigureOut">
              <a:rPr lang="en-US"/>
              <a:pPr/>
              <a:t>7/20/2020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01748-E39A-2345-A19B-0BD0A285A000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CEBC7-D2B2-1248-8845-54AA96B4E273}" type="datetimeFigureOut">
              <a:rPr lang="en-US"/>
              <a:pPr/>
              <a:t>7/20/2020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01748-E39A-2345-A19B-0BD0A285A000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CEBC7-D2B2-1248-8845-54AA96B4E273}" type="datetimeFigureOut">
              <a:rPr lang="en-US"/>
              <a:pPr/>
              <a:t>7/20/2020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01748-E39A-2345-A19B-0BD0A285A000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CEBC7-D2B2-1248-8845-54AA96B4E273}" type="datetimeFigureOut">
              <a:rPr lang="en-US"/>
              <a:pPr/>
              <a:t>7/20/2020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01748-E39A-2345-A19B-0BD0A285A000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CEBC7-D2B2-1248-8845-54AA96B4E273}" type="datetimeFigureOut">
              <a:rPr lang="en-US"/>
              <a:pPr/>
              <a:t>7/20/2020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01748-E39A-2345-A19B-0BD0A285A000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2CEBC7-D2B2-1248-8845-54AA96B4E273}" type="datetimeFigureOut">
              <a:rPr lang="en-US"/>
              <a:pPr/>
              <a:t>7/20/2020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B01748-E39A-2345-A19B-0BD0A285A000}" type="slidenum">
              <a:rPr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QI50GBUJ48s" TargetMode="Externa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ideo" Target="\Users\cbarnbau\Documents\teaching\powerpoint%20slides\SCHOOL%20SLIDES\sun_and_movies\current_mdi_igr.mpg" TargetMode="External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video" Target="\Users\cbarnbau\Documents\teaching\powerpoint%20slides\SCHOOL%20SLIDES\sun_and_movies\EITmainS.mov" TargetMode="External"/><Relationship Id="rId4" Type="http://schemas.openxmlformats.org/officeDocument/2006/relationships/image" Target="../media/image17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video" Target="\Users\cbarnbau\Documents\teaching\powerpoint%20slides\SCHOOL%20SLIDES\sun_and_movies\gran_mov27M_99_crea.mpg" TargetMode="External"/><Relationship Id="rId4" Type="http://schemas.openxmlformats.org/officeDocument/2006/relationships/image" Target="../media/image24.pn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slideLayout" Target="../slideLayouts/slideLayout7.xml"/><Relationship Id="rId1" Type="http://schemas.openxmlformats.org/officeDocument/2006/relationships/video" Target="\Users\cbarnbau\Documents\teaching\powerpoint%20slides\SCHOOL%20SLIDES\sun_and_movies\sunspotmovie.mp4" TargetMode="Externa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video" Target="\Users\cbarnbau\Documents\teaching\powerpoint%20slides\SCHOOL%20SLIDES\sun_and_movies\current_c3.mpg" TargetMode="External"/><Relationship Id="rId4" Type="http://schemas.openxmlformats.org/officeDocument/2006/relationships/image" Target="../media/image32.png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slideLayout" Target="../slideLayouts/slideLayout7.xml"/><Relationship Id="rId1" Type="http://schemas.openxmlformats.org/officeDocument/2006/relationships/video" Target="\Users\cbarnbau\Documents\teaching\powerpoint%20slides\SCHOOL%20SLIDES\sun_and_movies\cmeanims_640C.mov" TargetMode="Externa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video" Target="\Users\cbarnbau\Documents\teaching\powerpoint%20slides\SCHOOL%20SLIDES\sun_and_movies\cme.gif" TargetMode="External"/><Relationship Id="rId4" Type="http://schemas.openxmlformats.org/officeDocument/2006/relationships/image" Target="../media/image35.png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video" Target="\Users\cbarnbau\Documents\teaching\powerpoint%20slides\SCHOOL%20SLIDES\sun_and_movies\sunflare.mov" TargetMode="External"/><Relationship Id="rId4" Type="http://schemas.openxmlformats.org/officeDocument/2006/relationships/image" Target="../media/image38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video" Target="\Users\cbarnbau\Documents\teaching\powerpoint%20slides\SCHOOL%20SLIDES\sun_and_movies\sun_errupt.mov" TargetMode="External"/><Relationship Id="rId4" Type="http://schemas.openxmlformats.org/officeDocument/2006/relationships/image" Target="../media/image39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video" Target="\Users\cbarnbau\Documents\teaching\powerpoint%20slides\SCHOOL%20SLIDES\sun_and_movies\LASCO20011001.gif" TargetMode="External"/><Relationship Id="rId4" Type="http://schemas.openxmlformats.org/officeDocument/2006/relationships/image" Target="../media/image4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video" Target="\Users\cbarnbau\Documents\teaching\powerpoint%20slides\SCHOOL%20SLIDES\sun_and_movies\xflare_soho_big.gif" TargetMode="External"/><Relationship Id="rId4" Type="http://schemas.openxmlformats.org/officeDocument/2006/relationships/image" Target="../media/image41.png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video" Target="\Users\cbarnbau\Documents\teaching\powerpoint%20slides\SCHOOL%20SLIDES\sun_and_movies\recon.mpg" TargetMode="External"/><Relationship Id="rId4" Type="http://schemas.openxmlformats.org/officeDocument/2006/relationships/image" Target="../media/image43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video" Target="\Users\cbarnbau\Documents\teaching\powerpoint%20slides\SCHOOL%20SLIDES\sun_and_movies\xmas_c2.mpg" TargetMode="External"/><Relationship Id="rId4" Type="http://schemas.openxmlformats.org/officeDocument/2006/relationships/image" Target="../media/image51.png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video" Target="\Users\cbarnbau\Documents\teaching\powerpoint%20slides\SCHOOL%20SLIDES\sun_and_movies\C2cometsS.mov" TargetMode="External"/><Relationship Id="rId4" Type="http://schemas.openxmlformats.org/officeDocument/2006/relationships/image" Target="../media/image52.pn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4.png"/><Relationship Id="rId4" Type="http://schemas.openxmlformats.org/officeDocument/2006/relationships/image" Target="../media/image12.jpeg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3.png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0.jpeg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emf"/><Relationship Id="rId2" Type="http://schemas.openxmlformats.org/officeDocument/2006/relationships/image" Target="../media/image65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7.emf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1667454" y="321052"/>
            <a:ext cx="5866329" cy="584776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3200">
                <a:solidFill>
                  <a:srgbClr val="FF0000"/>
                </a:solidFill>
                <a:latin typeface="Arial"/>
                <a:cs typeface="Arial"/>
              </a:rPr>
              <a:t>What is Matter made from?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797049" y="1779840"/>
            <a:ext cx="51837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Protons, p</a:t>
            </a:r>
            <a:r>
              <a:rPr lang="en-US" sz="2400" baseline="300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+</a:t>
            </a:r>
          </a:p>
          <a:p>
            <a:endParaRPr lang="en-US" sz="2400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  <a:p>
            <a:r>
              <a:rPr lang="en-US" sz="24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Neutrons, n</a:t>
            </a:r>
          </a:p>
          <a:p>
            <a:endParaRPr lang="en-US" sz="2400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  <a:p>
            <a:r>
              <a:rPr lang="en-US" sz="24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Electrons, e</a:t>
            </a:r>
            <a:r>
              <a:rPr lang="en-US" sz="2400" baseline="300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–</a:t>
            </a:r>
          </a:p>
          <a:p>
            <a:endParaRPr lang="en-US" sz="2400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36" name="Oval 35"/>
          <p:cNvSpPr/>
          <p:nvPr/>
        </p:nvSpPr>
        <p:spPr>
          <a:xfrm>
            <a:off x="4190235" y="1926720"/>
            <a:ext cx="388785" cy="38878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4204395" y="2588880"/>
            <a:ext cx="388785" cy="388785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4337100" y="3430065"/>
            <a:ext cx="95056" cy="95056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/>
          <p:nvPr/>
        </p:nvSpPr>
        <p:spPr>
          <a:xfrm>
            <a:off x="1672728" y="-145627"/>
            <a:ext cx="6523014" cy="5620228"/>
          </a:xfrm>
          <a:custGeom>
            <a:avLst/>
            <a:gdLst>
              <a:gd name="connsiteX0" fmla="*/ 926547 w 3475014"/>
              <a:gd name="connsiteY0" fmla="*/ 873016 h 2994072"/>
              <a:gd name="connsiteX1" fmla="*/ 697947 w 3475014"/>
              <a:gd name="connsiteY1" fmla="*/ 695216 h 2994072"/>
              <a:gd name="connsiteX2" fmla="*/ 672547 w 3475014"/>
              <a:gd name="connsiteY2" fmla="*/ 661350 h 2994072"/>
              <a:gd name="connsiteX3" fmla="*/ 587880 w 3475014"/>
              <a:gd name="connsiteY3" fmla="*/ 610550 h 2994072"/>
              <a:gd name="connsiteX4" fmla="*/ 554014 w 3475014"/>
              <a:gd name="connsiteY4" fmla="*/ 585150 h 2994072"/>
              <a:gd name="connsiteX5" fmla="*/ 520147 w 3475014"/>
              <a:gd name="connsiteY5" fmla="*/ 568216 h 2994072"/>
              <a:gd name="connsiteX6" fmla="*/ 494747 w 3475014"/>
              <a:gd name="connsiteY6" fmla="*/ 551283 h 2994072"/>
              <a:gd name="connsiteX7" fmla="*/ 435480 w 3475014"/>
              <a:gd name="connsiteY7" fmla="*/ 534350 h 2994072"/>
              <a:gd name="connsiteX8" fmla="*/ 384680 w 3475014"/>
              <a:gd name="connsiteY8" fmla="*/ 508950 h 2994072"/>
              <a:gd name="connsiteX9" fmla="*/ 367747 w 3475014"/>
              <a:gd name="connsiteY9" fmla="*/ 534350 h 2994072"/>
              <a:gd name="connsiteX10" fmla="*/ 401614 w 3475014"/>
              <a:gd name="connsiteY10" fmla="*/ 712150 h 2994072"/>
              <a:gd name="connsiteX11" fmla="*/ 511680 w 3475014"/>
              <a:gd name="connsiteY11" fmla="*/ 906883 h 2994072"/>
              <a:gd name="connsiteX12" fmla="*/ 537080 w 3475014"/>
              <a:gd name="connsiteY12" fmla="*/ 932283 h 2994072"/>
              <a:gd name="connsiteX13" fmla="*/ 587880 w 3475014"/>
              <a:gd name="connsiteY13" fmla="*/ 974616 h 2994072"/>
              <a:gd name="connsiteX14" fmla="*/ 681014 w 3475014"/>
              <a:gd name="connsiteY14" fmla="*/ 1067750 h 2994072"/>
              <a:gd name="connsiteX15" fmla="*/ 723347 w 3475014"/>
              <a:gd name="connsiteY15" fmla="*/ 1101616 h 2994072"/>
              <a:gd name="connsiteX16" fmla="*/ 308480 w 3475014"/>
              <a:gd name="connsiteY16" fmla="*/ 1143950 h 2994072"/>
              <a:gd name="connsiteX17" fmla="*/ 139147 w 3475014"/>
              <a:gd name="connsiteY17" fmla="*/ 1203216 h 2994072"/>
              <a:gd name="connsiteX18" fmla="*/ 29080 w 3475014"/>
              <a:gd name="connsiteY18" fmla="*/ 1228616 h 2994072"/>
              <a:gd name="connsiteX19" fmla="*/ 3680 w 3475014"/>
              <a:gd name="connsiteY19" fmla="*/ 1245550 h 2994072"/>
              <a:gd name="connsiteX20" fmla="*/ 12147 w 3475014"/>
              <a:gd name="connsiteY20" fmla="*/ 1279416 h 2994072"/>
              <a:gd name="connsiteX21" fmla="*/ 88347 w 3475014"/>
              <a:gd name="connsiteY21" fmla="*/ 1321750 h 2994072"/>
              <a:gd name="connsiteX22" fmla="*/ 477814 w 3475014"/>
              <a:gd name="connsiteY22" fmla="*/ 1372550 h 2994072"/>
              <a:gd name="connsiteX23" fmla="*/ 503214 w 3475014"/>
              <a:gd name="connsiteY23" fmla="*/ 1381016 h 2994072"/>
              <a:gd name="connsiteX24" fmla="*/ 503214 w 3475014"/>
              <a:gd name="connsiteY24" fmla="*/ 1575750 h 2994072"/>
              <a:gd name="connsiteX25" fmla="*/ 350814 w 3475014"/>
              <a:gd name="connsiteY25" fmla="*/ 1795883 h 2994072"/>
              <a:gd name="connsiteX26" fmla="*/ 257680 w 3475014"/>
              <a:gd name="connsiteY26" fmla="*/ 1973683 h 2994072"/>
              <a:gd name="connsiteX27" fmla="*/ 249214 w 3475014"/>
              <a:gd name="connsiteY27" fmla="*/ 2007550 h 2994072"/>
              <a:gd name="connsiteX28" fmla="*/ 232280 w 3475014"/>
              <a:gd name="connsiteY28" fmla="*/ 2083750 h 2994072"/>
              <a:gd name="connsiteX29" fmla="*/ 215347 w 3475014"/>
              <a:gd name="connsiteY29" fmla="*/ 2117616 h 2994072"/>
              <a:gd name="connsiteX30" fmla="*/ 206880 w 3475014"/>
              <a:gd name="connsiteY30" fmla="*/ 2092216 h 2994072"/>
              <a:gd name="connsiteX31" fmla="*/ 215347 w 3475014"/>
              <a:gd name="connsiteY31" fmla="*/ 2049883 h 2994072"/>
              <a:gd name="connsiteX32" fmla="*/ 249214 w 3475014"/>
              <a:gd name="connsiteY32" fmla="*/ 2024483 h 2994072"/>
              <a:gd name="connsiteX33" fmla="*/ 443947 w 3475014"/>
              <a:gd name="connsiteY33" fmla="*/ 1999083 h 2994072"/>
              <a:gd name="connsiteX34" fmla="*/ 469347 w 3475014"/>
              <a:gd name="connsiteY34" fmla="*/ 1982150 h 2994072"/>
              <a:gd name="connsiteX35" fmla="*/ 570947 w 3475014"/>
              <a:gd name="connsiteY35" fmla="*/ 1982150 h 2994072"/>
              <a:gd name="connsiteX36" fmla="*/ 587880 w 3475014"/>
              <a:gd name="connsiteY36" fmla="*/ 2016016 h 2994072"/>
              <a:gd name="connsiteX37" fmla="*/ 596347 w 3475014"/>
              <a:gd name="connsiteY37" fmla="*/ 2058350 h 2994072"/>
              <a:gd name="connsiteX38" fmla="*/ 562480 w 3475014"/>
              <a:gd name="connsiteY38" fmla="*/ 2278483 h 2994072"/>
              <a:gd name="connsiteX39" fmla="*/ 528614 w 3475014"/>
              <a:gd name="connsiteY39" fmla="*/ 2354683 h 2994072"/>
              <a:gd name="connsiteX40" fmla="*/ 503214 w 3475014"/>
              <a:gd name="connsiteY40" fmla="*/ 2422416 h 2994072"/>
              <a:gd name="connsiteX41" fmla="*/ 477814 w 3475014"/>
              <a:gd name="connsiteY41" fmla="*/ 2481683 h 2994072"/>
              <a:gd name="connsiteX42" fmla="*/ 460880 w 3475014"/>
              <a:gd name="connsiteY42" fmla="*/ 2557883 h 2994072"/>
              <a:gd name="connsiteX43" fmla="*/ 443947 w 3475014"/>
              <a:gd name="connsiteY43" fmla="*/ 2642550 h 2994072"/>
              <a:gd name="connsiteX44" fmla="*/ 435480 w 3475014"/>
              <a:gd name="connsiteY44" fmla="*/ 2710283 h 2994072"/>
              <a:gd name="connsiteX45" fmla="*/ 520147 w 3475014"/>
              <a:gd name="connsiteY45" fmla="*/ 2676416 h 2994072"/>
              <a:gd name="connsiteX46" fmla="*/ 706414 w 3475014"/>
              <a:gd name="connsiteY46" fmla="*/ 2566350 h 2994072"/>
              <a:gd name="connsiteX47" fmla="*/ 765680 w 3475014"/>
              <a:gd name="connsiteY47" fmla="*/ 2532483 h 2994072"/>
              <a:gd name="connsiteX48" fmla="*/ 816480 w 3475014"/>
              <a:gd name="connsiteY48" fmla="*/ 2524016 h 2994072"/>
              <a:gd name="connsiteX49" fmla="*/ 884214 w 3475014"/>
              <a:gd name="connsiteY49" fmla="*/ 2532483 h 2994072"/>
              <a:gd name="connsiteX50" fmla="*/ 951947 w 3475014"/>
              <a:gd name="connsiteY50" fmla="*/ 2600216 h 2994072"/>
              <a:gd name="connsiteX51" fmla="*/ 1002747 w 3475014"/>
              <a:gd name="connsiteY51" fmla="*/ 2651016 h 2994072"/>
              <a:gd name="connsiteX52" fmla="*/ 1070480 w 3475014"/>
              <a:gd name="connsiteY52" fmla="*/ 2735683 h 2994072"/>
              <a:gd name="connsiteX53" fmla="*/ 1163614 w 3475014"/>
              <a:gd name="connsiteY53" fmla="*/ 2828816 h 2994072"/>
              <a:gd name="connsiteX54" fmla="*/ 1222880 w 3475014"/>
              <a:gd name="connsiteY54" fmla="*/ 2888083 h 2994072"/>
              <a:gd name="connsiteX55" fmla="*/ 1282147 w 3475014"/>
              <a:gd name="connsiteY55" fmla="*/ 2938883 h 2994072"/>
              <a:gd name="connsiteX56" fmla="*/ 1426080 w 3475014"/>
              <a:gd name="connsiteY56" fmla="*/ 2786483 h 2994072"/>
              <a:gd name="connsiteX57" fmla="*/ 1468414 w 3475014"/>
              <a:gd name="connsiteY57" fmla="*/ 2727216 h 2994072"/>
              <a:gd name="connsiteX58" fmla="*/ 1527680 w 3475014"/>
              <a:gd name="connsiteY58" fmla="*/ 2667950 h 2994072"/>
              <a:gd name="connsiteX59" fmla="*/ 1603880 w 3475014"/>
              <a:gd name="connsiteY59" fmla="*/ 2566350 h 2994072"/>
              <a:gd name="connsiteX60" fmla="*/ 1612347 w 3475014"/>
              <a:gd name="connsiteY60" fmla="*/ 2591750 h 2994072"/>
              <a:gd name="connsiteX61" fmla="*/ 1730880 w 3475014"/>
              <a:gd name="connsiteY61" fmla="*/ 2676416 h 2994072"/>
              <a:gd name="connsiteX62" fmla="*/ 1883280 w 3475014"/>
              <a:gd name="connsiteY62" fmla="*/ 2786483 h 2994072"/>
              <a:gd name="connsiteX63" fmla="*/ 1942547 w 3475014"/>
              <a:gd name="connsiteY63" fmla="*/ 2828816 h 2994072"/>
              <a:gd name="connsiteX64" fmla="*/ 2001814 w 3475014"/>
              <a:gd name="connsiteY64" fmla="*/ 2845750 h 2994072"/>
              <a:gd name="connsiteX65" fmla="*/ 2086480 w 3475014"/>
              <a:gd name="connsiteY65" fmla="*/ 2710283 h 2994072"/>
              <a:gd name="connsiteX66" fmla="*/ 2111880 w 3475014"/>
              <a:gd name="connsiteY66" fmla="*/ 2718750 h 2994072"/>
              <a:gd name="connsiteX67" fmla="*/ 2255814 w 3475014"/>
              <a:gd name="connsiteY67" fmla="*/ 2727216 h 2994072"/>
              <a:gd name="connsiteX68" fmla="*/ 2315080 w 3475014"/>
              <a:gd name="connsiteY68" fmla="*/ 2735683 h 2994072"/>
              <a:gd name="connsiteX69" fmla="*/ 2653747 w 3475014"/>
              <a:gd name="connsiteY69" fmla="*/ 2718750 h 2994072"/>
              <a:gd name="connsiteX70" fmla="*/ 2594480 w 3475014"/>
              <a:gd name="connsiteY70" fmla="*/ 2651016 h 2994072"/>
              <a:gd name="connsiteX71" fmla="*/ 2501347 w 3475014"/>
              <a:gd name="connsiteY71" fmla="*/ 2557883 h 2994072"/>
              <a:gd name="connsiteX72" fmla="*/ 2323547 w 3475014"/>
              <a:gd name="connsiteY72" fmla="*/ 2405483 h 2994072"/>
              <a:gd name="connsiteX73" fmla="*/ 2238880 w 3475014"/>
              <a:gd name="connsiteY73" fmla="*/ 2346216 h 2994072"/>
              <a:gd name="connsiteX74" fmla="*/ 2230414 w 3475014"/>
              <a:gd name="connsiteY74" fmla="*/ 2320816 h 2994072"/>
              <a:gd name="connsiteX75" fmla="*/ 2289680 w 3475014"/>
              <a:gd name="connsiteY75" fmla="*/ 2329283 h 2994072"/>
              <a:gd name="connsiteX76" fmla="*/ 2442080 w 3475014"/>
              <a:gd name="connsiteY76" fmla="*/ 2346216 h 2994072"/>
              <a:gd name="connsiteX77" fmla="*/ 2552147 w 3475014"/>
              <a:gd name="connsiteY77" fmla="*/ 2363150 h 2994072"/>
              <a:gd name="connsiteX78" fmla="*/ 2636814 w 3475014"/>
              <a:gd name="connsiteY78" fmla="*/ 2371616 h 2994072"/>
              <a:gd name="connsiteX79" fmla="*/ 3043214 w 3475014"/>
              <a:gd name="connsiteY79" fmla="*/ 2329283 h 2994072"/>
              <a:gd name="connsiteX80" fmla="*/ 3119414 w 3475014"/>
              <a:gd name="connsiteY80" fmla="*/ 2320816 h 2994072"/>
              <a:gd name="connsiteX81" fmla="*/ 3280280 w 3475014"/>
              <a:gd name="connsiteY81" fmla="*/ 2295416 h 2994072"/>
              <a:gd name="connsiteX82" fmla="*/ 3348014 w 3475014"/>
              <a:gd name="connsiteY82" fmla="*/ 2270016 h 2994072"/>
              <a:gd name="connsiteX83" fmla="*/ 3390347 w 3475014"/>
              <a:gd name="connsiteY83" fmla="*/ 2253083 h 2994072"/>
              <a:gd name="connsiteX84" fmla="*/ 3475014 w 3475014"/>
              <a:gd name="connsiteY84" fmla="*/ 2236150 h 2994072"/>
              <a:gd name="connsiteX85" fmla="*/ 3466547 w 3475014"/>
              <a:gd name="connsiteY85" fmla="*/ 2210750 h 2994072"/>
              <a:gd name="connsiteX86" fmla="*/ 3424214 w 3475014"/>
              <a:gd name="connsiteY86" fmla="*/ 2185350 h 2994072"/>
              <a:gd name="connsiteX87" fmla="*/ 3212547 w 3475014"/>
              <a:gd name="connsiteY87" fmla="*/ 2083750 h 2994072"/>
              <a:gd name="connsiteX88" fmla="*/ 3043214 w 3475014"/>
              <a:gd name="connsiteY88" fmla="*/ 1965216 h 2994072"/>
              <a:gd name="connsiteX89" fmla="*/ 2992414 w 3475014"/>
              <a:gd name="connsiteY89" fmla="*/ 1914416 h 2994072"/>
              <a:gd name="connsiteX90" fmla="*/ 2814614 w 3475014"/>
              <a:gd name="connsiteY90" fmla="*/ 1838216 h 2994072"/>
              <a:gd name="connsiteX91" fmla="*/ 2577547 w 3475014"/>
              <a:gd name="connsiteY91" fmla="*/ 1787416 h 2994072"/>
              <a:gd name="connsiteX92" fmla="*/ 2492880 w 3475014"/>
              <a:gd name="connsiteY92" fmla="*/ 1770483 h 2994072"/>
              <a:gd name="connsiteX93" fmla="*/ 2450547 w 3475014"/>
              <a:gd name="connsiteY93" fmla="*/ 1753550 h 2994072"/>
              <a:gd name="connsiteX94" fmla="*/ 2425147 w 3475014"/>
              <a:gd name="connsiteY94" fmla="*/ 1745083 h 2994072"/>
              <a:gd name="connsiteX95" fmla="*/ 2459014 w 3475014"/>
              <a:gd name="connsiteY95" fmla="*/ 1736616 h 2994072"/>
              <a:gd name="connsiteX96" fmla="*/ 2831547 w 3475014"/>
              <a:gd name="connsiteY96" fmla="*/ 1719683 h 2994072"/>
              <a:gd name="connsiteX97" fmla="*/ 2983947 w 3475014"/>
              <a:gd name="connsiteY97" fmla="*/ 1694283 h 2994072"/>
              <a:gd name="connsiteX98" fmla="*/ 3229480 w 3475014"/>
              <a:gd name="connsiteY98" fmla="*/ 1668883 h 2994072"/>
              <a:gd name="connsiteX99" fmla="*/ 3297214 w 3475014"/>
              <a:gd name="connsiteY99" fmla="*/ 1660416 h 2994072"/>
              <a:gd name="connsiteX100" fmla="*/ 3331080 w 3475014"/>
              <a:gd name="connsiteY100" fmla="*/ 1660416 h 2994072"/>
              <a:gd name="connsiteX101" fmla="*/ 3322614 w 3475014"/>
              <a:gd name="connsiteY101" fmla="*/ 1601150 h 2994072"/>
              <a:gd name="connsiteX102" fmla="*/ 3271814 w 3475014"/>
              <a:gd name="connsiteY102" fmla="*/ 1508016 h 2994072"/>
              <a:gd name="connsiteX103" fmla="*/ 3254880 w 3475014"/>
              <a:gd name="connsiteY103" fmla="*/ 1491083 h 2994072"/>
              <a:gd name="connsiteX104" fmla="*/ 3102480 w 3475014"/>
              <a:gd name="connsiteY104" fmla="*/ 1440283 h 2994072"/>
              <a:gd name="connsiteX105" fmla="*/ 3017814 w 3475014"/>
              <a:gd name="connsiteY105" fmla="*/ 1423350 h 2994072"/>
              <a:gd name="connsiteX106" fmla="*/ 2907747 w 3475014"/>
              <a:gd name="connsiteY106" fmla="*/ 1389483 h 2994072"/>
              <a:gd name="connsiteX107" fmla="*/ 2772280 w 3475014"/>
              <a:gd name="connsiteY107" fmla="*/ 1296350 h 2994072"/>
              <a:gd name="connsiteX108" fmla="*/ 2721480 w 3475014"/>
              <a:gd name="connsiteY108" fmla="*/ 1262483 h 2994072"/>
              <a:gd name="connsiteX109" fmla="*/ 2475947 w 3475014"/>
              <a:gd name="connsiteY109" fmla="*/ 1203216 h 2994072"/>
              <a:gd name="connsiteX110" fmla="*/ 2416680 w 3475014"/>
              <a:gd name="connsiteY110" fmla="*/ 1160883 h 2994072"/>
              <a:gd name="connsiteX111" fmla="*/ 2391280 w 3475014"/>
              <a:gd name="connsiteY111" fmla="*/ 1135483 h 2994072"/>
              <a:gd name="connsiteX112" fmla="*/ 2442080 w 3475014"/>
              <a:gd name="connsiteY112" fmla="*/ 1093150 h 2994072"/>
              <a:gd name="connsiteX113" fmla="*/ 2873880 w 3475014"/>
              <a:gd name="connsiteY113" fmla="*/ 949216 h 2994072"/>
              <a:gd name="connsiteX114" fmla="*/ 3085547 w 3475014"/>
              <a:gd name="connsiteY114" fmla="*/ 881483 h 2994072"/>
              <a:gd name="connsiteX115" fmla="*/ 3161747 w 3475014"/>
              <a:gd name="connsiteY115" fmla="*/ 847616 h 2994072"/>
              <a:gd name="connsiteX116" fmla="*/ 3204080 w 3475014"/>
              <a:gd name="connsiteY116" fmla="*/ 839150 h 2994072"/>
              <a:gd name="connsiteX117" fmla="*/ 3229480 w 3475014"/>
              <a:gd name="connsiteY117" fmla="*/ 830683 h 2994072"/>
              <a:gd name="connsiteX118" fmla="*/ 2602947 w 3475014"/>
              <a:gd name="connsiteY118" fmla="*/ 873016 h 2994072"/>
              <a:gd name="connsiteX119" fmla="*/ 2475947 w 3475014"/>
              <a:gd name="connsiteY119" fmla="*/ 915350 h 2994072"/>
              <a:gd name="connsiteX120" fmla="*/ 2416680 w 3475014"/>
              <a:gd name="connsiteY120" fmla="*/ 923816 h 2994072"/>
              <a:gd name="connsiteX121" fmla="*/ 2205014 w 3475014"/>
              <a:gd name="connsiteY121" fmla="*/ 906883 h 2994072"/>
              <a:gd name="connsiteX122" fmla="*/ 2221947 w 3475014"/>
              <a:gd name="connsiteY122" fmla="*/ 805283 h 2994072"/>
              <a:gd name="connsiteX123" fmla="*/ 2205014 w 3475014"/>
              <a:gd name="connsiteY123" fmla="*/ 678283 h 2994072"/>
              <a:gd name="connsiteX124" fmla="*/ 2188080 w 3475014"/>
              <a:gd name="connsiteY124" fmla="*/ 26350 h 2994072"/>
              <a:gd name="connsiteX125" fmla="*/ 2137280 w 3475014"/>
              <a:gd name="connsiteY125" fmla="*/ 94083 h 2994072"/>
              <a:gd name="connsiteX126" fmla="*/ 2052614 w 3475014"/>
              <a:gd name="connsiteY126" fmla="*/ 297283 h 2994072"/>
              <a:gd name="connsiteX127" fmla="*/ 2001814 w 3475014"/>
              <a:gd name="connsiteY127" fmla="*/ 441216 h 2994072"/>
              <a:gd name="connsiteX128" fmla="*/ 1976414 w 3475014"/>
              <a:gd name="connsiteY128" fmla="*/ 492016 h 2994072"/>
              <a:gd name="connsiteX129" fmla="*/ 1942547 w 3475014"/>
              <a:gd name="connsiteY129" fmla="*/ 576683 h 2994072"/>
              <a:gd name="connsiteX130" fmla="*/ 1917147 w 3475014"/>
              <a:gd name="connsiteY130" fmla="*/ 610550 h 2994072"/>
              <a:gd name="connsiteX131" fmla="*/ 1908680 w 3475014"/>
              <a:gd name="connsiteY131" fmla="*/ 644416 h 2994072"/>
              <a:gd name="connsiteX132" fmla="*/ 1891747 w 3475014"/>
              <a:gd name="connsiteY132" fmla="*/ 678283 h 2994072"/>
              <a:gd name="connsiteX133" fmla="*/ 1883280 w 3475014"/>
              <a:gd name="connsiteY133" fmla="*/ 754483 h 2994072"/>
              <a:gd name="connsiteX134" fmla="*/ 1747814 w 3475014"/>
              <a:gd name="connsiteY134" fmla="*/ 678283 h 2994072"/>
              <a:gd name="connsiteX135" fmla="*/ 1680080 w 3475014"/>
              <a:gd name="connsiteY135" fmla="*/ 627483 h 2994072"/>
              <a:gd name="connsiteX136" fmla="*/ 1637747 w 3475014"/>
              <a:gd name="connsiteY136" fmla="*/ 568216 h 2994072"/>
              <a:gd name="connsiteX137" fmla="*/ 1595414 w 3475014"/>
              <a:gd name="connsiteY137" fmla="*/ 500483 h 2994072"/>
              <a:gd name="connsiteX138" fmla="*/ 1570014 w 3475014"/>
              <a:gd name="connsiteY138" fmla="*/ 466616 h 2994072"/>
              <a:gd name="connsiteX139" fmla="*/ 1553080 w 3475014"/>
              <a:gd name="connsiteY139" fmla="*/ 441216 h 2994072"/>
              <a:gd name="connsiteX140" fmla="*/ 1502280 w 3475014"/>
              <a:gd name="connsiteY140" fmla="*/ 415816 h 2994072"/>
              <a:gd name="connsiteX141" fmla="*/ 1476880 w 3475014"/>
              <a:gd name="connsiteY141" fmla="*/ 373483 h 2994072"/>
              <a:gd name="connsiteX142" fmla="*/ 1468414 w 3475014"/>
              <a:gd name="connsiteY142" fmla="*/ 339616 h 2994072"/>
              <a:gd name="connsiteX143" fmla="*/ 1443014 w 3475014"/>
              <a:gd name="connsiteY143" fmla="*/ 754483 h 2994072"/>
              <a:gd name="connsiteX144" fmla="*/ 1434547 w 3475014"/>
              <a:gd name="connsiteY144" fmla="*/ 779883 h 2994072"/>
              <a:gd name="connsiteX145" fmla="*/ 1392214 w 3475014"/>
              <a:gd name="connsiteY145" fmla="*/ 762950 h 2994072"/>
              <a:gd name="connsiteX146" fmla="*/ 1290614 w 3475014"/>
              <a:gd name="connsiteY146" fmla="*/ 652883 h 2994072"/>
              <a:gd name="connsiteX147" fmla="*/ 1231347 w 3475014"/>
              <a:gd name="connsiteY147" fmla="*/ 559750 h 2994072"/>
              <a:gd name="connsiteX148" fmla="*/ 1180547 w 3475014"/>
              <a:gd name="connsiteY148" fmla="*/ 500483 h 2994072"/>
              <a:gd name="connsiteX149" fmla="*/ 1036614 w 3475014"/>
              <a:gd name="connsiteY149" fmla="*/ 398883 h 2994072"/>
              <a:gd name="connsiteX150" fmla="*/ 985814 w 3475014"/>
              <a:gd name="connsiteY150" fmla="*/ 373483 h 2994072"/>
              <a:gd name="connsiteX151" fmla="*/ 960414 w 3475014"/>
              <a:gd name="connsiteY151" fmla="*/ 339616 h 2994072"/>
              <a:gd name="connsiteX152" fmla="*/ 926547 w 3475014"/>
              <a:gd name="connsiteY152" fmla="*/ 288816 h 2994072"/>
              <a:gd name="connsiteX153" fmla="*/ 841880 w 3475014"/>
              <a:gd name="connsiteY153" fmla="*/ 204150 h 2994072"/>
              <a:gd name="connsiteX154" fmla="*/ 816480 w 3475014"/>
              <a:gd name="connsiteY154" fmla="*/ 178750 h 2994072"/>
              <a:gd name="connsiteX155" fmla="*/ 757214 w 3475014"/>
              <a:gd name="connsiteY155" fmla="*/ 119483 h 2994072"/>
              <a:gd name="connsiteX156" fmla="*/ 765680 w 3475014"/>
              <a:gd name="connsiteY156" fmla="*/ 238016 h 2994072"/>
              <a:gd name="connsiteX157" fmla="*/ 791080 w 3475014"/>
              <a:gd name="connsiteY157" fmla="*/ 381950 h 2994072"/>
              <a:gd name="connsiteX158" fmla="*/ 799547 w 3475014"/>
              <a:gd name="connsiteY158" fmla="*/ 458150 h 2994072"/>
              <a:gd name="connsiteX159" fmla="*/ 816480 w 3475014"/>
              <a:gd name="connsiteY159" fmla="*/ 602083 h 2994072"/>
              <a:gd name="connsiteX160" fmla="*/ 841880 w 3475014"/>
              <a:gd name="connsiteY160" fmla="*/ 695216 h 2994072"/>
              <a:gd name="connsiteX161" fmla="*/ 850347 w 3475014"/>
              <a:gd name="connsiteY161" fmla="*/ 737550 h 2994072"/>
              <a:gd name="connsiteX162" fmla="*/ 875747 w 3475014"/>
              <a:gd name="connsiteY162" fmla="*/ 856083 h 2994072"/>
              <a:gd name="connsiteX163" fmla="*/ 841880 w 3475014"/>
              <a:gd name="connsiteY163" fmla="*/ 864550 h 2994072"/>
              <a:gd name="connsiteX164" fmla="*/ 867280 w 3475014"/>
              <a:gd name="connsiteY164" fmla="*/ 856083 h 2994072"/>
              <a:gd name="connsiteX165" fmla="*/ 867280 w 3475014"/>
              <a:gd name="connsiteY165" fmla="*/ 847616 h 2994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</a:cxnLst>
            <a:rect l="l" t="t" r="r" b="b"/>
            <a:pathLst>
              <a:path w="3475014" h="2994072">
                <a:moveTo>
                  <a:pt x="926547" y="873016"/>
                </a:moveTo>
                <a:cubicBezTo>
                  <a:pt x="805111" y="897304"/>
                  <a:pt x="851688" y="900199"/>
                  <a:pt x="697947" y="695216"/>
                </a:cubicBezTo>
                <a:cubicBezTo>
                  <a:pt x="689480" y="683927"/>
                  <a:pt x="683094" y="670725"/>
                  <a:pt x="672547" y="661350"/>
                </a:cubicBezTo>
                <a:cubicBezTo>
                  <a:pt x="623091" y="617389"/>
                  <a:pt x="632604" y="638502"/>
                  <a:pt x="587880" y="610550"/>
                </a:cubicBezTo>
                <a:cubicBezTo>
                  <a:pt x="575914" y="603071"/>
                  <a:pt x="565980" y="592629"/>
                  <a:pt x="554014" y="585150"/>
                </a:cubicBezTo>
                <a:cubicBezTo>
                  <a:pt x="543311" y="578460"/>
                  <a:pt x="531106" y="574478"/>
                  <a:pt x="520147" y="568216"/>
                </a:cubicBezTo>
                <a:cubicBezTo>
                  <a:pt x="511312" y="563167"/>
                  <a:pt x="503848" y="555834"/>
                  <a:pt x="494747" y="551283"/>
                </a:cubicBezTo>
                <a:cubicBezTo>
                  <a:pt x="482597" y="545208"/>
                  <a:pt x="446337" y="537064"/>
                  <a:pt x="435480" y="534350"/>
                </a:cubicBezTo>
                <a:cubicBezTo>
                  <a:pt x="418547" y="525883"/>
                  <a:pt x="403612" y="508950"/>
                  <a:pt x="384680" y="508950"/>
                </a:cubicBezTo>
                <a:cubicBezTo>
                  <a:pt x="374504" y="508950"/>
                  <a:pt x="366902" y="524210"/>
                  <a:pt x="367747" y="534350"/>
                </a:cubicBezTo>
                <a:cubicBezTo>
                  <a:pt x="372758" y="594474"/>
                  <a:pt x="381683" y="655205"/>
                  <a:pt x="401614" y="712150"/>
                </a:cubicBezTo>
                <a:cubicBezTo>
                  <a:pt x="415047" y="750529"/>
                  <a:pt x="468042" y="855972"/>
                  <a:pt x="511680" y="906883"/>
                </a:cubicBezTo>
                <a:cubicBezTo>
                  <a:pt x="519472" y="915974"/>
                  <a:pt x="528131" y="924328"/>
                  <a:pt x="537080" y="932283"/>
                </a:cubicBezTo>
                <a:cubicBezTo>
                  <a:pt x="553555" y="946927"/>
                  <a:pt x="571570" y="959789"/>
                  <a:pt x="587880" y="974616"/>
                </a:cubicBezTo>
                <a:cubicBezTo>
                  <a:pt x="597365" y="983239"/>
                  <a:pt x="675841" y="1063611"/>
                  <a:pt x="681014" y="1067750"/>
                </a:cubicBezTo>
                <a:lnTo>
                  <a:pt x="723347" y="1101616"/>
                </a:lnTo>
                <a:cubicBezTo>
                  <a:pt x="528594" y="1166536"/>
                  <a:pt x="884904" y="1052455"/>
                  <a:pt x="308480" y="1143950"/>
                </a:cubicBezTo>
                <a:cubicBezTo>
                  <a:pt x="249418" y="1153325"/>
                  <a:pt x="196648" y="1186787"/>
                  <a:pt x="139147" y="1203216"/>
                </a:cubicBezTo>
                <a:cubicBezTo>
                  <a:pt x="63374" y="1224866"/>
                  <a:pt x="100147" y="1216772"/>
                  <a:pt x="29080" y="1228616"/>
                </a:cubicBezTo>
                <a:cubicBezTo>
                  <a:pt x="20613" y="1234261"/>
                  <a:pt x="6898" y="1235896"/>
                  <a:pt x="3680" y="1245550"/>
                </a:cubicBezTo>
                <a:cubicBezTo>
                  <a:pt x="0" y="1256589"/>
                  <a:pt x="6943" y="1269008"/>
                  <a:pt x="12147" y="1279416"/>
                </a:cubicBezTo>
                <a:cubicBezTo>
                  <a:pt x="23287" y="1301697"/>
                  <a:pt x="78261" y="1319733"/>
                  <a:pt x="88347" y="1321750"/>
                </a:cubicBezTo>
                <a:cubicBezTo>
                  <a:pt x="279726" y="1360026"/>
                  <a:pt x="322426" y="1360597"/>
                  <a:pt x="477814" y="1372550"/>
                </a:cubicBezTo>
                <a:cubicBezTo>
                  <a:pt x="486281" y="1375372"/>
                  <a:pt x="495788" y="1376066"/>
                  <a:pt x="503214" y="1381016"/>
                </a:cubicBezTo>
                <a:cubicBezTo>
                  <a:pt x="568459" y="1424512"/>
                  <a:pt x="532840" y="1500698"/>
                  <a:pt x="503214" y="1575750"/>
                </a:cubicBezTo>
                <a:cubicBezTo>
                  <a:pt x="465103" y="1672297"/>
                  <a:pt x="401662" y="1715979"/>
                  <a:pt x="350814" y="1795883"/>
                </a:cubicBezTo>
                <a:cubicBezTo>
                  <a:pt x="316726" y="1849450"/>
                  <a:pt x="280078" y="1912087"/>
                  <a:pt x="257680" y="1973683"/>
                </a:cubicBezTo>
                <a:cubicBezTo>
                  <a:pt x="253703" y="1984619"/>
                  <a:pt x="251831" y="1996212"/>
                  <a:pt x="249214" y="2007550"/>
                </a:cubicBezTo>
                <a:cubicBezTo>
                  <a:pt x="243363" y="2032903"/>
                  <a:pt x="239932" y="2058881"/>
                  <a:pt x="232280" y="2083750"/>
                </a:cubicBezTo>
                <a:cubicBezTo>
                  <a:pt x="228568" y="2095813"/>
                  <a:pt x="220991" y="2106327"/>
                  <a:pt x="215347" y="2117616"/>
                </a:cubicBezTo>
                <a:cubicBezTo>
                  <a:pt x="212525" y="2109149"/>
                  <a:pt x="206880" y="2101141"/>
                  <a:pt x="206880" y="2092216"/>
                </a:cubicBezTo>
                <a:cubicBezTo>
                  <a:pt x="206880" y="2077826"/>
                  <a:pt x="207720" y="2062086"/>
                  <a:pt x="215347" y="2049883"/>
                </a:cubicBezTo>
                <a:cubicBezTo>
                  <a:pt x="222826" y="2037917"/>
                  <a:pt x="235439" y="2027544"/>
                  <a:pt x="249214" y="2024483"/>
                </a:cubicBezTo>
                <a:cubicBezTo>
                  <a:pt x="313116" y="2010283"/>
                  <a:pt x="379036" y="2007550"/>
                  <a:pt x="443947" y="1999083"/>
                </a:cubicBezTo>
                <a:cubicBezTo>
                  <a:pt x="452414" y="1993439"/>
                  <a:pt x="459994" y="1986158"/>
                  <a:pt x="469347" y="1982150"/>
                </a:cubicBezTo>
                <a:cubicBezTo>
                  <a:pt x="507244" y="1965909"/>
                  <a:pt x="526951" y="1976650"/>
                  <a:pt x="570947" y="1982150"/>
                </a:cubicBezTo>
                <a:cubicBezTo>
                  <a:pt x="576591" y="1993439"/>
                  <a:pt x="583889" y="2004043"/>
                  <a:pt x="587880" y="2016016"/>
                </a:cubicBezTo>
                <a:cubicBezTo>
                  <a:pt x="592431" y="2029668"/>
                  <a:pt x="596347" y="2043959"/>
                  <a:pt x="596347" y="2058350"/>
                </a:cubicBezTo>
                <a:cubicBezTo>
                  <a:pt x="596347" y="2158752"/>
                  <a:pt x="594169" y="2192468"/>
                  <a:pt x="562480" y="2278483"/>
                </a:cubicBezTo>
                <a:cubicBezTo>
                  <a:pt x="552871" y="2304565"/>
                  <a:pt x="539197" y="2328981"/>
                  <a:pt x="528614" y="2354683"/>
                </a:cubicBezTo>
                <a:cubicBezTo>
                  <a:pt x="519433" y="2376980"/>
                  <a:pt x="512169" y="2400028"/>
                  <a:pt x="503214" y="2422416"/>
                </a:cubicBezTo>
                <a:cubicBezTo>
                  <a:pt x="495232" y="2442372"/>
                  <a:pt x="484225" y="2461168"/>
                  <a:pt x="477814" y="2481683"/>
                </a:cubicBezTo>
                <a:cubicBezTo>
                  <a:pt x="470053" y="2506518"/>
                  <a:pt x="466240" y="2532421"/>
                  <a:pt x="460880" y="2557883"/>
                </a:cubicBezTo>
                <a:cubicBezTo>
                  <a:pt x="454951" y="2586047"/>
                  <a:pt x="447517" y="2613991"/>
                  <a:pt x="443947" y="2642550"/>
                </a:cubicBezTo>
                <a:cubicBezTo>
                  <a:pt x="441125" y="2665128"/>
                  <a:pt x="414688" y="2701042"/>
                  <a:pt x="435480" y="2710283"/>
                </a:cubicBezTo>
                <a:cubicBezTo>
                  <a:pt x="463257" y="2722628"/>
                  <a:pt x="492703" y="2689484"/>
                  <a:pt x="520147" y="2676416"/>
                </a:cubicBezTo>
                <a:cubicBezTo>
                  <a:pt x="603297" y="2636821"/>
                  <a:pt x="627450" y="2614606"/>
                  <a:pt x="706414" y="2566350"/>
                </a:cubicBezTo>
                <a:cubicBezTo>
                  <a:pt x="725829" y="2554485"/>
                  <a:pt x="743236" y="2536224"/>
                  <a:pt x="765680" y="2532483"/>
                </a:cubicBezTo>
                <a:lnTo>
                  <a:pt x="816480" y="2524016"/>
                </a:lnTo>
                <a:cubicBezTo>
                  <a:pt x="839058" y="2526838"/>
                  <a:pt x="862977" y="2524315"/>
                  <a:pt x="884214" y="2532483"/>
                </a:cubicBezTo>
                <a:cubicBezTo>
                  <a:pt x="921256" y="2546730"/>
                  <a:pt x="928440" y="2574097"/>
                  <a:pt x="951947" y="2600216"/>
                </a:cubicBezTo>
                <a:cubicBezTo>
                  <a:pt x="967967" y="2618016"/>
                  <a:pt x="986727" y="2633216"/>
                  <a:pt x="1002747" y="2651016"/>
                </a:cubicBezTo>
                <a:cubicBezTo>
                  <a:pt x="1124909" y="2786753"/>
                  <a:pt x="888625" y="2542463"/>
                  <a:pt x="1070480" y="2735683"/>
                </a:cubicBezTo>
                <a:cubicBezTo>
                  <a:pt x="1100570" y="2767653"/>
                  <a:pt x="1132569" y="2797771"/>
                  <a:pt x="1163614" y="2828816"/>
                </a:cubicBezTo>
                <a:cubicBezTo>
                  <a:pt x="1183370" y="2848572"/>
                  <a:pt x="1201667" y="2869901"/>
                  <a:pt x="1222880" y="2888083"/>
                </a:cubicBezTo>
                <a:lnTo>
                  <a:pt x="1282147" y="2938883"/>
                </a:lnTo>
                <a:cubicBezTo>
                  <a:pt x="1356051" y="2840344"/>
                  <a:pt x="1238261" y="2994072"/>
                  <a:pt x="1426080" y="2786483"/>
                </a:cubicBezTo>
                <a:cubicBezTo>
                  <a:pt x="1442368" y="2768480"/>
                  <a:pt x="1452614" y="2745649"/>
                  <a:pt x="1468414" y="2727216"/>
                </a:cubicBezTo>
                <a:cubicBezTo>
                  <a:pt x="1486596" y="2706004"/>
                  <a:pt x="1510062" y="2689633"/>
                  <a:pt x="1527680" y="2667950"/>
                </a:cubicBezTo>
                <a:cubicBezTo>
                  <a:pt x="1652136" y="2514773"/>
                  <a:pt x="1530609" y="2639621"/>
                  <a:pt x="1603880" y="2566350"/>
                </a:cubicBezTo>
                <a:cubicBezTo>
                  <a:pt x="1606702" y="2574817"/>
                  <a:pt x="1606470" y="2585034"/>
                  <a:pt x="1612347" y="2591750"/>
                </a:cubicBezTo>
                <a:cubicBezTo>
                  <a:pt x="1645339" y="2629455"/>
                  <a:pt x="1690671" y="2648579"/>
                  <a:pt x="1730880" y="2676416"/>
                </a:cubicBezTo>
                <a:cubicBezTo>
                  <a:pt x="1782401" y="2712085"/>
                  <a:pt x="1832602" y="2749626"/>
                  <a:pt x="1883280" y="2786483"/>
                </a:cubicBezTo>
                <a:cubicBezTo>
                  <a:pt x="1891719" y="2792620"/>
                  <a:pt x="1929612" y="2822349"/>
                  <a:pt x="1942547" y="2828816"/>
                </a:cubicBezTo>
                <a:cubicBezTo>
                  <a:pt x="1954695" y="2834890"/>
                  <a:pt x="1990961" y="2843037"/>
                  <a:pt x="2001814" y="2845750"/>
                </a:cubicBezTo>
                <a:cubicBezTo>
                  <a:pt x="2140752" y="2814874"/>
                  <a:pt x="2039518" y="2862913"/>
                  <a:pt x="2086480" y="2710283"/>
                </a:cubicBezTo>
                <a:cubicBezTo>
                  <a:pt x="2089105" y="2701753"/>
                  <a:pt x="2103000" y="2717862"/>
                  <a:pt x="2111880" y="2718750"/>
                </a:cubicBezTo>
                <a:cubicBezTo>
                  <a:pt x="2159702" y="2723532"/>
                  <a:pt x="2207836" y="2724394"/>
                  <a:pt x="2255814" y="2727216"/>
                </a:cubicBezTo>
                <a:cubicBezTo>
                  <a:pt x="2275569" y="2730038"/>
                  <a:pt x="2295124" y="2735683"/>
                  <a:pt x="2315080" y="2735683"/>
                </a:cubicBezTo>
                <a:cubicBezTo>
                  <a:pt x="2397862" y="2735683"/>
                  <a:pt x="2561155" y="2724537"/>
                  <a:pt x="2653747" y="2718750"/>
                </a:cubicBezTo>
                <a:cubicBezTo>
                  <a:pt x="2694412" y="2678083"/>
                  <a:pt x="2669113" y="2714454"/>
                  <a:pt x="2594480" y="2651016"/>
                </a:cubicBezTo>
                <a:cubicBezTo>
                  <a:pt x="2561028" y="2622582"/>
                  <a:pt x="2533879" y="2587365"/>
                  <a:pt x="2501347" y="2557883"/>
                </a:cubicBezTo>
                <a:cubicBezTo>
                  <a:pt x="2443506" y="2505465"/>
                  <a:pt x="2388496" y="2448783"/>
                  <a:pt x="2323547" y="2405483"/>
                </a:cubicBezTo>
                <a:cubicBezTo>
                  <a:pt x="2261006" y="2363788"/>
                  <a:pt x="2289028" y="2383827"/>
                  <a:pt x="2238880" y="2346216"/>
                </a:cubicBezTo>
                <a:cubicBezTo>
                  <a:pt x="2236058" y="2337749"/>
                  <a:pt x="2226423" y="2328798"/>
                  <a:pt x="2230414" y="2320816"/>
                </a:cubicBezTo>
                <a:cubicBezTo>
                  <a:pt x="2243206" y="2295233"/>
                  <a:pt x="2282595" y="2326921"/>
                  <a:pt x="2289680" y="2329283"/>
                </a:cubicBezTo>
                <a:cubicBezTo>
                  <a:pt x="2327322" y="2341830"/>
                  <a:pt x="2421925" y="2344666"/>
                  <a:pt x="2442080" y="2346216"/>
                </a:cubicBezTo>
                <a:cubicBezTo>
                  <a:pt x="2478823" y="2352340"/>
                  <a:pt x="2515110" y="2358793"/>
                  <a:pt x="2552147" y="2363150"/>
                </a:cubicBezTo>
                <a:cubicBezTo>
                  <a:pt x="2580316" y="2366464"/>
                  <a:pt x="2608592" y="2368794"/>
                  <a:pt x="2636814" y="2371616"/>
                </a:cubicBezTo>
                <a:cubicBezTo>
                  <a:pt x="3183739" y="2340364"/>
                  <a:pt x="2755680" y="2381562"/>
                  <a:pt x="3043214" y="2329283"/>
                </a:cubicBezTo>
                <a:cubicBezTo>
                  <a:pt x="3068358" y="2324711"/>
                  <a:pt x="3094115" y="2324430"/>
                  <a:pt x="3119414" y="2320816"/>
                </a:cubicBezTo>
                <a:cubicBezTo>
                  <a:pt x="3173155" y="2313139"/>
                  <a:pt x="3280280" y="2295416"/>
                  <a:pt x="3280280" y="2295416"/>
                </a:cubicBezTo>
                <a:cubicBezTo>
                  <a:pt x="3349562" y="2260776"/>
                  <a:pt x="3278847" y="2293072"/>
                  <a:pt x="3348014" y="2270016"/>
                </a:cubicBezTo>
                <a:cubicBezTo>
                  <a:pt x="3362432" y="2265210"/>
                  <a:pt x="3375929" y="2257889"/>
                  <a:pt x="3390347" y="2253083"/>
                </a:cubicBezTo>
                <a:cubicBezTo>
                  <a:pt x="3415612" y="2244661"/>
                  <a:pt x="3449996" y="2240319"/>
                  <a:pt x="3475014" y="2236150"/>
                </a:cubicBezTo>
                <a:cubicBezTo>
                  <a:pt x="3472192" y="2227683"/>
                  <a:pt x="3472858" y="2217061"/>
                  <a:pt x="3466547" y="2210750"/>
                </a:cubicBezTo>
                <a:cubicBezTo>
                  <a:pt x="3454911" y="2199114"/>
                  <a:pt x="3438933" y="2192709"/>
                  <a:pt x="3424214" y="2185350"/>
                </a:cubicBezTo>
                <a:cubicBezTo>
                  <a:pt x="3354214" y="2150350"/>
                  <a:pt x="3276662" y="2128631"/>
                  <a:pt x="3212547" y="2083750"/>
                </a:cubicBezTo>
                <a:cubicBezTo>
                  <a:pt x="3156103" y="2044239"/>
                  <a:pt x="3091933" y="2013935"/>
                  <a:pt x="3043214" y="1965216"/>
                </a:cubicBezTo>
                <a:cubicBezTo>
                  <a:pt x="3026281" y="1948283"/>
                  <a:pt x="3011978" y="1928226"/>
                  <a:pt x="2992414" y="1914416"/>
                </a:cubicBezTo>
                <a:cubicBezTo>
                  <a:pt x="2933273" y="1872670"/>
                  <a:pt x="2883275" y="1854478"/>
                  <a:pt x="2814614" y="1838216"/>
                </a:cubicBezTo>
                <a:cubicBezTo>
                  <a:pt x="2735973" y="1819591"/>
                  <a:pt x="2656630" y="1804065"/>
                  <a:pt x="2577547" y="1787416"/>
                </a:cubicBezTo>
                <a:cubicBezTo>
                  <a:pt x="2549383" y="1781487"/>
                  <a:pt x="2492880" y="1770483"/>
                  <a:pt x="2492880" y="1770483"/>
                </a:cubicBezTo>
                <a:cubicBezTo>
                  <a:pt x="2478769" y="1764839"/>
                  <a:pt x="2464777" y="1758886"/>
                  <a:pt x="2450547" y="1753550"/>
                </a:cubicBezTo>
                <a:cubicBezTo>
                  <a:pt x="2442191" y="1750416"/>
                  <a:pt x="2421156" y="1753065"/>
                  <a:pt x="2425147" y="1745083"/>
                </a:cubicBezTo>
                <a:cubicBezTo>
                  <a:pt x="2430351" y="1734675"/>
                  <a:pt x="2447400" y="1737342"/>
                  <a:pt x="2459014" y="1736616"/>
                </a:cubicBezTo>
                <a:cubicBezTo>
                  <a:pt x="2583078" y="1728862"/>
                  <a:pt x="2707369" y="1725327"/>
                  <a:pt x="2831547" y="1719683"/>
                </a:cubicBezTo>
                <a:cubicBezTo>
                  <a:pt x="2882347" y="1711216"/>
                  <a:pt x="2932861" y="1700805"/>
                  <a:pt x="2983947" y="1694283"/>
                </a:cubicBezTo>
                <a:cubicBezTo>
                  <a:pt x="3065566" y="1683864"/>
                  <a:pt x="3147834" y="1679089"/>
                  <a:pt x="3229480" y="1668883"/>
                </a:cubicBezTo>
                <a:lnTo>
                  <a:pt x="3297214" y="1660416"/>
                </a:lnTo>
                <a:cubicBezTo>
                  <a:pt x="3461757" y="1701553"/>
                  <a:pt x="3339900" y="1676292"/>
                  <a:pt x="3331080" y="1660416"/>
                </a:cubicBezTo>
                <a:cubicBezTo>
                  <a:pt x="3321389" y="1642971"/>
                  <a:pt x="3327454" y="1620510"/>
                  <a:pt x="3322614" y="1601150"/>
                </a:cubicBezTo>
                <a:cubicBezTo>
                  <a:pt x="3315633" y="1573228"/>
                  <a:pt x="3290662" y="1526862"/>
                  <a:pt x="3271814" y="1508016"/>
                </a:cubicBezTo>
                <a:cubicBezTo>
                  <a:pt x="3266169" y="1502372"/>
                  <a:pt x="3261858" y="1494960"/>
                  <a:pt x="3254880" y="1491083"/>
                </a:cubicBezTo>
                <a:cubicBezTo>
                  <a:pt x="3209869" y="1466077"/>
                  <a:pt x="3150727" y="1451770"/>
                  <a:pt x="3102480" y="1440283"/>
                </a:cubicBezTo>
                <a:cubicBezTo>
                  <a:pt x="3074482" y="1433617"/>
                  <a:pt x="3045663" y="1430615"/>
                  <a:pt x="3017814" y="1423350"/>
                </a:cubicBezTo>
                <a:cubicBezTo>
                  <a:pt x="2980671" y="1413660"/>
                  <a:pt x="2944436" y="1400772"/>
                  <a:pt x="2907747" y="1389483"/>
                </a:cubicBezTo>
                <a:cubicBezTo>
                  <a:pt x="2840084" y="1347194"/>
                  <a:pt x="2835870" y="1347223"/>
                  <a:pt x="2772280" y="1296350"/>
                </a:cubicBezTo>
                <a:cubicBezTo>
                  <a:pt x="2747790" y="1276758"/>
                  <a:pt x="2760325" y="1273077"/>
                  <a:pt x="2721480" y="1262483"/>
                </a:cubicBezTo>
                <a:cubicBezTo>
                  <a:pt x="2640252" y="1240330"/>
                  <a:pt x="2557791" y="1222972"/>
                  <a:pt x="2475947" y="1203216"/>
                </a:cubicBezTo>
                <a:cubicBezTo>
                  <a:pt x="2455844" y="1189815"/>
                  <a:pt x="2435059" y="1176636"/>
                  <a:pt x="2416680" y="1160883"/>
                </a:cubicBezTo>
                <a:cubicBezTo>
                  <a:pt x="2407589" y="1153091"/>
                  <a:pt x="2399747" y="1143950"/>
                  <a:pt x="2391280" y="1135483"/>
                </a:cubicBezTo>
                <a:cubicBezTo>
                  <a:pt x="2408213" y="1121372"/>
                  <a:pt x="2422033" y="1102314"/>
                  <a:pt x="2442080" y="1093150"/>
                </a:cubicBezTo>
                <a:cubicBezTo>
                  <a:pt x="2656526" y="995117"/>
                  <a:pt x="2670260" y="1009869"/>
                  <a:pt x="2873880" y="949216"/>
                </a:cubicBezTo>
                <a:cubicBezTo>
                  <a:pt x="2944877" y="928068"/>
                  <a:pt x="3017852" y="911570"/>
                  <a:pt x="3085547" y="881483"/>
                </a:cubicBezTo>
                <a:cubicBezTo>
                  <a:pt x="3110947" y="870194"/>
                  <a:pt x="3135571" y="856965"/>
                  <a:pt x="3161747" y="847616"/>
                </a:cubicBezTo>
                <a:cubicBezTo>
                  <a:pt x="3175299" y="842776"/>
                  <a:pt x="3190119" y="842640"/>
                  <a:pt x="3204080" y="839150"/>
                </a:cubicBezTo>
                <a:cubicBezTo>
                  <a:pt x="3212738" y="836985"/>
                  <a:pt x="3221013" y="833505"/>
                  <a:pt x="3229480" y="830683"/>
                </a:cubicBezTo>
                <a:cubicBezTo>
                  <a:pt x="2956508" y="815517"/>
                  <a:pt x="3008540" y="810177"/>
                  <a:pt x="2602947" y="873016"/>
                </a:cubicBezTo>
                <a:cubicBezTo>
                  <a:pt x="2558850" y="879848"/>
                  <a:pt x="2520122" y="909040"/>
                  <a:pt x="2475947" y="915350"/>
                </a:cubicBezTo>
                <a:lnTo>
                  <a:pt x="2416680" y="923816"/>
                </a:lnTo>
                <a:cubicBezTo>
                  <a:pt x="2346125" y="918172"/>
                  <a:pt x="2265475" y="943685"/>
                  <a:pt x="2205014" y="906883"/>
                </a:cubicBezTo>
                <a:cubicBezTo>
                  <a:pt x="2175686" y="889031"/>
                  <a:pt x="2221947" y="805283"/>
                  <a:pt x="2221947" y="805283"/>
                </a:cubicBezTo>
                <a:cubicBezTo>
                  <a:pt x="2216303" y="762950"/>
                  <a:pt x="2206453" y="720967"/>
                  <a:pt x="2205014" y="678283"/>
                </a:cubicBezTo>
                <a:cubicBezTo>
                  <a:pt x="2182151" y="0"/>
                  <a:pt x="2263208" y="251724"/>
                  <a:pt x="2188080" y="26350"/>
                </a:cubicBezTo>
                <a:cubicBezTo>
                  <a:pt x="2171147" y="48928"/>
                  <a:pt x="2148135" y="68032"/>
                  <a:pt x="2137280" y="94083"/>
                </a:cubicBezTo>
                <a:cubicBezTo>
                  <a:pt x="2109058" y="161816"/>
                  <a:pt x="2077036" y="228089"/>
                  <a:pt x="2052614" y="297283"/>
                </a:cubicBezTo>
                <a:cubicBezTo>
                  <a:pt x="2035681" y="345261"/>
                  <a:pt x="2024567" y="395709"/>
                  <a:pt x="2001814" y="441216"/>
                </a:cubicBezTo>
                <a:cubicBezTo>
                  <a:pt x="1993347" y="458149"/>
                  <a:pt x="1983696" y="474540"/>
                  <a:pt x="1976414" y="492016"/>
                </a:cubicBezTo>
                <a:cubicBezTo>
                  <a:pt x="1957416" y="537611"/>
                  <a:pt x="1966099" y="538998"/>
                  <a:pt x="1942547" y="576683"/>
                </a:cubicBezTo>
                <a:cubicBezTo>
                  <a:pt x="1935068" y="588649"/>
                  <a:pt x="1925614" y="599261"/>
                  <a:pt x="1917147" y="610550"/>
                </a:cubicBezTo>
                <a:cubicBezTo>
                  <a:pt x="1914325" y="621839"/>
                  <a:pt x="1912766" y="633521"/>
                  <a:pt x="1908680" y="644416"/>
                </a:cubicBezTo>
                <a:cubicBezTo>
                  <a:pt x="1904248" y="656234"/>
                  <a:pt x="1894585" y="665985"/>
                  <a:pt x="1891747" y="678283"/>
                </a:cubicBezTo>
                <a:cubicBezTo>
                  <a:pt x="1886000" y="703185"/>
                  <a:pt x="1886102" y="729083"/>
                  <a:pt x="1883280" y="754483"/>
                </a:cubicBezTo>
                <a:cubicBezTo>
                  <a:pt x="1838488" y="732087"/>
                  <a:pt x="1785317" y="706410"/>
                  <a:pt x="1747814" y="678283"/>
                </a:cubicBezTo>
                <a:cubicBezTo>
                  <a:pt x="1725236" y="661350"/>
                  <a:pt x="1700036" y="647439"/>
                  <a:pt x="1680080" y="627483"/>
                </a:cubicBezTo>
                <a:cubicBezTo>
                  <a:pt x="1662913" y="610316"/>
                  <a:pt x="1651214" y="588416"/>
                  <a:pt x="1637747" y="568216"/>
                </a:cubicBezTo>
                <a:cubicBezTo>
                  <a:pt x="1622978" y="546063"/>
                  <a:pt x="1610183" y="522636"/>
                  <a:pt x="1595414" y="500483"/>
                </a:cubicBezTo>
                <a:cubicBezTo>
                  <a:pt x="1587587" y="488742"/>
                  <a:pt x="1578216" y="478099"/>
                  <a:pt x="1570014" y="466616"/>
                </a:cubicBezTo>
                <a:cubicBezTo>
                  <a:pt x="1564099" y="458336"/>
                  <a:pt x="1560275" y="448411"/>
                  <a:pt x="1553080" y="441216"/>
                </a:cubicBezTo>
                <a:cubicBezTo>
                  <a:pt x="1536667" y="424804"/>
                  <a:pt x="1522938" y="422702"/>
                  <a:pt x="1502280" y="415816"/>
                </a:cubicBezTo>
                <a:cubicBezTo>
                  <a:pt x="1493813" y="401705"/>
                  <a:pt x="1483563" y="388521"/>
                  <a:pt x="1476880" y="373483"/>
                </a:cubicBezTo>
                <a:cubicBezTo>
                  <a:pt x="1472154" y="362850"/>
                  <a:pt x="1469284" y="328012"/>
                  <a:pt x="1468414" y="339616"/>
                </a:cubicBezTo>
                <a:cubicBezTo>
                  <a:pt x="1464902" y="386437"/>
                  <a:pt x="1474227" y="629628"/>
                  <a:pt x="1443014" y="754483"/>
                </a:cubicBezTo>
                <a:cubicBezTo>
                  <a:pt x="1440849" y="763141"/>
                  <a:pt x="1437369" y="771416"/>
                  <a:pt x="1434547" y="779883"/>
                </a:cubicBezTo>
                <a:cubicBezTo>
                  <a:pt x="1420436" y="774239"/>
                  <a:pt x="1404372" y="772069"/>
                  <a:pt x="1392214" y="762950"/>
                </a:cubicBezTo>
                <a:cubicBezTo>
                  <a:pt x="1370236" y="746467"/>
                  <a:pt x="1309117" y="679095"/>
                  <a:pt x="1290614" y="652883"/>
                </a:cubicBezTo>
                <a:cubicBezTo>
                  <a:pt x="1269394" y="622821"/>
                  <a:pt x="1252891" y="589581"/>
                  <a:pt x="1231347" y="559750"/>
                </a:cubicBezTo>
                <a:cubicBezTo>
                  <a:pt x="1216113" y="538656"/>
                  <a:pt x="1199569" y="518237"/>
                  <a:pt x="1180547" y="500483"/>
                </a:cubicBezTo>
                <a:cubicBezTo>
                  <a:pt x="1142115" y="464613"/>
                  <a:pt x="1082996" y="425387"/>
                  <a:pt x="1036614" y="398883"/>
                </a:cubicBezTo>
                <a:cubicBezTo>
                  <a:pt x="1020176" y="389490"/>
                  <a:pt x="1002747" y="381950"/>
                  <a:pt x="985814" y="373483"/>
                </a:cubicBezTo>
                <a:cubicBezTo>
                  <a:pt x="977347" y="362194"/>
                  <a:pt x="968506" y="351176"/>
                  <a:pt x="960414" y="339616"/>
                </a:cubicBezTo>
                <a:cubicBezTo>
                  <a:pt x="948743" y="322943"/>
                  <a:pt x="939949" y="304132"/>
                  <a:pt x="926547" y="288816"/>
                </a:cubicBezTo>
                <a:cubicBezTo>
                  <a:pt x="900264" y="258779"/>
                  <a:pt x="870102" y="232372"/>
                  <a:pt x="841880" y="204150"/>
                </a:cubicBezTo>
                <a:cubicBezTo>
                  <a:pt x="833413" y="195683"/>
                  <a:pt x="826059" y="185934"/>
                  <a:pt x="816480" y="178750"/>
                </a:cubicBezTo>
                <a:cubicBezTo>
                  <a:pt x="771325" y="144883"/>
                  <a:pt x="791081" y="164639"/>
                  <a:pt x="757214" y="119483"/>
                </a:cubicBezTo>
                <a:cubicBezTo>
                  <a:pt x="738136" y="176714"/>
                  <a:pt x="749387" y="129394"/>
                  <a:pt x="765680" y="238016"/>
                </a:cubicBezTo>
                <a:cubicBezTo>
                  <a:pt x="786374" y="375974"/>
                  <a:pt x="759155" y="254247"/>
                  <a:pt x="791080" y="381950"/>
                </a:cubicBezTo>
                <a:cubicBezTo>
                  <a:pt x="793902" y="407350"/>
                  <a:pt x="797004" y="432721"/>
                  <a:pt x="799547" y="458150"/>
                </a:cubicBezTo>
                <a:cubicBezTo>
                  <a:pt x="806635" y="529025"/>
                  <a:pt x="804505" y="542208"/>
                  <a:pt x="816480" y="602083"/>
                </a:cubicBezTo>
                <a:cubicBezTo>
                  <a:pt x="822178" y="630573"/>
                  <a:pt x="835438" y="669449"/>
                  <a:pt x="841880" y="695216"/>
                </a:cubicBezTo>
                <a:cubicBezTo>
                  <a:pt x="845370" y="709177"/>
                  <a:pt x="847111" y="723528"/>
                  <a:pt x="850347" y="737550"/>
                </a:cubicBezTo>
                <a:cubicBezTo>
                  <a:pt x="875663" y="847253"/>
                  <a:pt x="860341" y="763653"/>
                  <a:pt x="875747" y="856083"/>
                </a:cubicBezTo>
                <a:cubicBezTo>
                  <a:pt x="864458" y="858905"/>
                  <a:pt x="853516" y="864550"/>
                  <a:pt x="841880" y="864550"/>
                </a:cubicBezTo>
                <a:cubicBezTo>
                  <a:pt x="832955" y="864550"/>
                  <a:pt x="859854" y="861034"/>
                  <a:pt x="867280" y="856083"/>
                </a:cubicBezTo>
                <a:cubicBezTo>
                  <a:pt x="869628" y="854517"/>
                  <a:pt x="867280" y="850438"/>
                  <a:pt x="867280" y="847616"/>
                </a:cubicBezTo>
              </a:path>
            </a:pathLst>
          </a:custGeom>
          <a:solidFill>
            <a:schemeClr val="bg1"/>
          </a:solidFill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1144069" y="474133"/>
            <a:ext cx="7381864" cy="584776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Arial"/>
                <a:cs typeface="Arial"/>
              </a:rPr>
              <a:t>IF an </a:t>
            </a:r>
            <a:r>
              <a:rPr lang="en-US" sz="3200" dirty="0">
                <a:solidFill>
                  <a:srgbClr val="0000FF"/>
                </a:solidFill>
                <a:latin typeface="Arial"/>
                <a:cs typeface="Arial"/>
              </a:rPr>
              <a:t>anti-nickel </a:t>
            </a:r>
            <a:r>
              <a:rPr lang="en-US" sz="3200" dirty="0">
                <a:solidFill>
                  <a:srgbClr val="FF0000"/>
                </a:solidFill>
                <a:latin typeface="Arial"/>
                <a:cs typeface="Arial"/>
              </a:rPr>
              <a:t>and a </a:t>
            </a:r>
            <a:r>
              <a:rPr lang="en-US" sz="3200" dirty="0">
                <a:solidFill>
                  <a:srgbClr val="0000FF"/>
                </a:solidFill>
                <a:latin typeface="Arial"/>
                <a:cs typeface="Arial"/>
              </a:rPr>
              <a:t>nickel</a:t>
            </a:r>
            <a:r>
              <a:rPr lang="en-US" sz="3200" dirty="0">
                <a:solidFill>
                  <a:srgbClr val="FF0000"/>
                </a:solidFill>
                <a:latin typeface="Arial"/>
                <a:cs typeface="Arial"/>
              </a:rPr>
              <a:t> met up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296469" y="5164091"/>
            <a:ext cx="7381864" cy="1569660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rgbClr val="FF0000"/>
                </a:solidFill>
                <a:latin typeface="Arial"/>
                <a:cs typeface="Arial"/>
              </a:rPr>
              <a:t>They would put out </a:t>
            </a:r>
            <a:r>
              <a:rPr lang="en-US" sz="3200" dirty="0">
                <a:solidFill>
                  <a:srgbClr val="0000FF"/>
                </a:solidFill>
                <a:latin typeface="Arial"/>
                <a:cs typeface="Arial"/>
              </a:rPr>
              <a:t>9 x 10</a:t>
            </a:r>
            <a:r>
              <a:rPr lang="en-US" sz="3200" baseline="30000" dirty="0">
                <a:solidFill>
                  <a:srgbClr val="0000FF"/>
                </a:solidFill>
                <a:latin typeface="Arial"/>
                <a:cs typeface="Arial"/>
              </a:rPr>
              <a:t>16</a:t>
            </a:r>
            <a:r>
              <a:rPr lang="en-US" sz="3200" dirty="0">
                <a:solidFill>
                  <a:srgbClr val="0000FF"/>
                </a:solidFill>
                <a:latin typeface="Arial"/>
                <a:cs typeface="Arial"/>
              </a:rPr>
              <a:t> J </a:t>
            </a:r>
            <a:r>
              <a:rPr lang="en-US" sz="3200" dirty="0">
                <a:solidFill>
                  <a:srgbClr val="FF0000"/>
                </a:solidFill>
                <a:latin typeface="Arial"/>
                <a:cs typeface="Arial"/>
              </a:rPr>
              <a:t>— at 10 cents a J, those two nickels would be worth </a:t>
            </a:r>
            <a:r>
              <a:rPr lang="en-US" sz="3200" dirty="0">
                <a:solidFill>
                  <a:srgbClr val="0000FF"/>
                </a:solidFill>
                <a:latin typeface="Arial"/>
                <a:cs typeface="Arial"/>
              </a:rPr>
              <a:t>$ 90 trillion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2878672" y="2007784"/>
            <a:ext cx="3364659" cy="1668441"/>
            <a:chOff x="2878672" y="2007784"/>
            <a:chExt cx="3364659" cy="1668441"/>
          </a:xfrm>
        </p:grpSpPr>
        <p:pic>
          <p:nvPicPr>
            <p:cNvPr id="8" name="Picture 7" descr="180px-Jefferson-Nickel-Unc-Obv.jpg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546611" y="2007784"/>
              <a:ext cx="1696720" cy="1668441"/>
            </a:xfrm>
            <a:prstGeom prst="rect">
              <a:avLst/>
            </a:prstGeom>
          </p:spPr>
        </p:pic>
        <p:grpSp>
          <p:nvGrpSpPr>
            <p:cNvPr id="12" name="Group 11"/>
            <p:cNvGrpSpPr/>
            <p:nvPr/>
          </p:nvGrpSpPr>
          <p:grpSpPr>
            <a:xfrm>
              <a:off x="2878672" y="2007784"/>
              <a:ext cx="1683676" cy="1668441"/>
              <a:chOff x="2878672" y="2007784"/>
              <a:chExt cx="1683676" cy="1668441"/>
            </a:xfrm>
          </p:grpSpPr>
          <p:pic>
            <p:nvPicPr>
              <p:cNvPr id="9" name="Picture 8" descr="180px-Jefferson-Nickel-Unc-Obv.jpg"/>
              <p:cNvPicPr>
                <a:picLocks noChangeAspect="1"/>
              </p:cNvPicPr>
              <p:nvPr/>
            </p:nvPicPr>
            <p:blipFill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 flipH="1">
                <a:off x="2878672" y="2007784"/>
                <a:ext cx="1667939" cy="1668441"/>
              </a:xfrm>
              <a:prstGeom prst="rect">
                <a:avLst/>
              </a:prstGeom>
            </p:spPr>
          </p:pic>
          <p:sp>
            <p:nvSpPr>
              <p:cNvPr id="10" name="Oval 9"/>
              <p:cNvSpPr/>
              <p:nvPr/>
            </p:nvSpPr>
            <p:spPr>
              <a:xfrm>
                <a:off x="2905250" y="2007784"/>
                <a:ext cx="1657098" cy="1657098"/>
              </a:xfrm>
              <a:prstGeom prst="ellipse">
                <a:avLst/>
              </a:prstGeom>
              <a:noFill/>
              <a:ln w="85725" cap="flat" cmpd="sng" algn="ctr">
                <a:solidFill>
                  <a:srgbClr val="008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17" grpId="0"/>
    </p:bld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Oval 1">
            <a:extLst>
              <a:ext uri="{FF2B5EF4-FFF2-40B4-BE49-F238E27FC236}">
                <a16:creationId xmlns:a16="http://schemas.microsoft.com/office/drawing/2014/main" id="{445FDDA3-41D1-4567-A830-5F9FB85142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200" y="533400"/>
            <a:ext cx="5334000" cy="5334000"/>
          </a:xfrm>
          <a:prstGeom prst="ellipse">
            <a:avLst/>
          </a:prstGeom>
          <a:solidFill>
            <a:srgbClr val="FFFF00">
              <a:alpha val="81175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>
              <a:solidFill>
                <a:srgbClr val="FFFF00"/>
              </a:solidFill>
            </a:endParaRPr>
          </a:p>
        </p:txBody>
      </p:sp>
      <p:sp>
        <p:nvSpPr>
          <p:cNvPr id="33795" name="Oval 2">
            <a:extLst>
              <a:ext uri="{FF2B5EF4-FFF2-40B4-BE49-F238E27FC236}">
                <a16:creationId xmlns:a16="http://schemas.microsoft.com/office/drawing/2014/main" id="{F3BE0B43-3728-4C50-BE5F-A7884C9409D1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4038600" y="2590800"/>
            <a:ext cx="1219200" cy="1219200"/>
          </a:xfrm>
          <a:prstGeom prst="ellipse">
            <a:avLst/>
          </a:prstGeom>
          <a:solidFill>
            <a:schemeClr val="bg1"/>
          </a:solidFill>
          <a:ln w="9525">
            <a:solidFill>
              <a:srgbClr val="FFFFFF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33796" name="Text Box 5">
            <a:extLst>
              <a:ext uri="{FF2B5EF4-FFF2-40B4-BE49-F238E27FC236}">
                <a16:creationId xmlns:a16="http://schemas.microsoft.com/office/drawing/2014/main" id="{95F6F478-A2C0-4F40-83DC-AF33594281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152400"/>
            <a:ext cx="3352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000">
                <a:solidFill>
                  <a:srgbClr val="FF0000"/>
                </a:solidFill>
                <a:latin typeface="Arial" panose="020B0604020202020204" pitchFamily="34" charset="0"/>
              </a:rPr>
              <a:t>20 x 10</a:t>
            </a:r>
            <a:r>
              <a:rPr lang="en-US" altLang="en-US" sz="2000" baseline="30000">
                <a:solidFill>
                  <a:srgbClr val="FF0000"/>
                </a:solidFill>
                <a:latin typeface="Arial" panose="020B0604020202020204" pitchFamily="34" charset="0"/>
              </a:rPr>
              <a:t>6</a:t>
            </a:r>
            <a:r>
              <a:rPr lang="en-US" altLang="en-US" sz="2000">
                <a:solidFill>
                  <a:srgbClr val="FF0000"/>
                </a:solidFill>
                <a:latin typeface="Arial" panose="020B0604020202020204" pitchFamily="34" charset="0"/>
              </a:rPr>
              <a:t> K in core</a:t>
            </a:r>
          </a:p>
          <a:p>
            <a:pPr>
              <a:spcBef>
                <a:spcPct val="50000"/>
              </a:spcBef>
            </a:pPr>
            <a:endParaRPr lang="en-US" altLang="en-US" sz="200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en-US" altLang="en-US" sz="2000">
                <a:solidFill>
                  <a:srgbClr val="FF0000"/>
                </a:solidFill>
                <a:latin typeface="Arial" panose="020B0604020202020204" pitchFamily="34" charset="0"/>
              </a:rPr>
              <a:t>5800 K photosphere</a:t>
            </a:r>
          </a:p>
        </p:txBody>
      </p:sp>
      <p:sp>
        <p:nvSpPr>
          <p:cNvPr id="33797" name="Rectangle 10">
            <a:extLst>
              <a:ext uri="{FF2B5EF4-FFF2-40B4-BE49-F238E27FC236}">
                <a16:creationId xmlns:a16="http://schemas.microsoft.com/office/drawing/2014/main" id="{A0E212C7-BC0F-41AA-B05B-CF6C55E2BA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95800" y="2895600"/>
            <a:ext cx="3635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i="1">
                <a:solidFill>
                  <a:srgbClr val="0000FF"/>
                </a:solidFill>
                <a:latin typeface="Symbol" panose="05050102010706020507" pitchFamily="18" charset="2"/>
              </a:rPr>
              <a:t>g</a:t>
            </a:r>
            <a:endParaRPr lang="en-US" altLang="en-US">
              <a:solidFill>
                <a:srgbClr val="0000FF"/>
              </a:solidFill>
            </a:endParaRPr>
          </a:p>
        </p:txBody>
      </p:sp>
      <p:cxnSp>
        <p:nvCxnSpPr>
          <p:cNvPr id="33798" name="Straight Arrow Connector 12">
            <a:extLst>
              <a:ext uri="{FF2B5EF4-FFF2-40B4-BE49-F238E27FC236}">
                <a16:creationId xmlns:a16="http://schemas.microsoft.com/office/drawing/2014/main" id="{32239A89-C564-4442-8BBA-A1E3B7B2144F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2095500" y="800100"/>
            <a:ext cx="2514600" cy="1981200"/>
          </a:xfrm>
          <a:prstGeom prst="straightConnector1">
            <a:avLst/>
          </a:prstGeom>
          <a:noFill/>
          <a:ln w="31750">
            <a:solidFill>
              <a:srgbClr val="0AFFF6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799" name="Straight Arrow Connector 13">
            <a:extLst>
              <a:ext uri="{FF2B5EF4-FFF2-40B4-BE49-F238E27FC236}">
                <a16:creationId xmlns:a16="http://schemas.microsoft.com/office/drawing/2014/main" id="{54446B6B-85FC-45E8-842D-05F6D3A13547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85800" y="1447800"/>
            <a:ext cx="1447800" cy="914400"/>
          </a:xfrm>
          <a:prstGeom prst="straightConnector1">
            <a:avLst/>
          </a:prstGeom>
          <a:noFill/>
          <a:ln w="31750">
            <a:solidFill>
              <a:srgbClr val="0AFFF6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3800" name="Rectangle 16">
            <a:extLst>
              <a:ext uri="{FF2B5EF4-FFF2-40B4-BE49-F238E27FC236}">
                <a16:creationId xmlns:a16="http://schemas.microsoft.com/office/drawing/2014/main" id="{F7155AF5-20DC-4640-B16D-7303287498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7800" y="5943600"/>
            <a:ext cx="6726238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>
                <a:solidFill>
                  <a:srgbClr val="CCFFCC"/>
                </a:solidFill>
                <a:latin typeface="Arial" panose="020B0604020202020204" pitchFamily="34" charset="0"/>
              </a:rPr>
              <a:t>The photons (</a:t>
            </a:r>
            <a:r>
              <a:rPr lang="en-US" altLang="en-US" i="1">
                <a:solidFill>
                  <a:srgbClr val="CCFFCC"/>
                </a:solidFill>
                <a:latin typeface="Symbol" panose="05050102010706020507" pitchFamily="18" charset="2"/>
              </a:rPr>
              <a:t>g</a:t>
            </a:r>
            <a:r>
              <a:rPr lang="en-US" altLang="en-US">
                <a:solidFill>
                  <a:srgbClr val="CCFFCC"/>
                </a:solidFill>
                <a:latin typeface="Arial" panose="020B0604020202020204" pitchFamily="34" charset="0"/>
              </a:rPr>
              <a:t>-ray-energy) lose energy pushing </a:t>
            </a:r>
            <a:br>
              <a:rPr lang="en-US" altLang="en-US">
                <a:solidFill>
                  <a:srgbClr val="CCFFCC"/>
                </a:solidFill>
                <a:latin typeface="Arial" panose="020B0604020202020204" pitchFamily="34" charset="0"/>
              </a:rPr>
            </a:br>
            <a:r>
              <a:rPr lang="en-US" altLang="en-US">
                <a:solidFill>
                  <a:srgbClr val="CCFFCC"/>
                </a:solidFill>
                <a:latin typeface="Arial" panose="020B0604020202020204" pitchFamily="34" charset="0"/>
              </a:rPr>
              <a:t>back on matter on their journey to the surface. </a:t>
            </a:r>
          </a:p>
        </p:txBody>
      </p:sp>
      <p:sp>
        <p:nvSpPr>
          <p:cNvPr id="33801" name="Rectangle 9">
            <a:extLst>
              <a:ext uri="{FF2B5EF4-FFF2-40B4-BE49-F238E27FC236}">
                <a16:creationId xmlns:a16="http://schemas.microsoft.com/office/drawing/2014/main" id="{082BC407-09F7-4FE7-A019-F6131A157D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2281238"/>
            <a:ext cx="177958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i="1">
                <a:solidFill>
                  <a:srgbClr val="CCFFCC"/>
                </a:solidFill>
                <a:latin typeface="Symbol" panose="05050102010706020507" pitchFamily="18" charset="2"/>
              </a:rPr>
              <a:t>l</a:t>
            </a:r>
            <a:r>
              <a:rPr lang="en-US" altLang="en-US" baseline="-25000">
                <a:solidFill>
                  <a:srgbClr val="CCFFCC"/>
                </a:solidFill>
                <a:latin typeface="Arial" panose="020B0604020202020204" pitchFamily="34" charset="0"/>
              </a:rPr>
              <a:t>peak</a:t>
            </a:r>
            <a:r>
              <a:rPr lang="en-US" altLang="en-US">
                <a:solidFill>
                  <a:srgbClr val="CCFFCC"/>
                </a:solidFill>
                <a:latin typeface="Arial" panose="020B0604020202020204" pitchFamily="34" charset="0"/>
              </a:rPr>
              <a:t>=0.5 </a:t>
            </a:r>
            <a:r>
              <a:rPr lang="en-US" altLang="en-US" i="1">
                <a:solidFill>
                  <a:srgbClr val="CCFFCC"/>
                </a:solidFill>
                <a:latin typeface="Arial" panose="020B0604020202020204" pitchFamily="34" charset="0"/>
              </a:rPr>
              <a:t>µ</a:t>
            </a:r>
            <a:endParaRPr lang="en-US" altLang="en-US" i="1"/>
          </a:p>
        </p:txBody>
      </p:sp>
      <p:sp>
        <p:nvSpPr>
          <p:cNvPr id="33802" name="Rectangle 11">
            <a:extLst>
              <a:ext uri="{FF2B5EF4-FFF2-40B4-BE49-F238E27FC236}">
                <a16:creationId xmlns:a16="http://schemas.microsoft.com/office/drawing/2014/main" id="{7CB363F2-555C-42CF-9221-959DD3C429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4800" y="3271838"/>
            <a:ext cx="109378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>
                <a:solidFill>
                  <a:srgbClr val="0000FF"/>
                </a:solidFill>
                <a:latin typeface="Arial" panose="020B0604020202020204" pitchFamily="34" charset="0"/>
              </a:rPr>
              <a:t>10</a:t>
            </a:r>
            <a:r>
              <a:rPr lang="en-US" altLang="en-US" baseline="30000">
                <a:solidFill>
                  <a:srgbClr val="0000FF"/>
                </a:solidFill>
                <a:latin typeface="Arial" panose="020B0604020202020204" pitchFamily="34" charset="0"/>
              </a:rPr>
              <a:t>–9</a:t>
            </a:r>
            <a:r>
              <a:rPr lang="en-US" altLang="en-US">
                <a:solidFill>
                  <a:srgbClr val="0000FF"/>
                </a:solidFill>
                <a:latin typeface="Arial" panose="020B0604020202020204" pitchFamily="34" charset="0"/>
              </a:rPr>
              <a:t> </a:t>
            </a:r>
            <a:r>
              <a:rPr lang="en-US" altLang="en-US" i="1">
                <a:solidFill>
                  <a:srgbClr val="0000FF"/>
                </a:solidFill>
                <a:latin typeface="Arial" panose="020B0604020202020204" pitchFamily="34" charset="0"/>
              </a:rPr>
              <a:t>µ</a:t>
            </a:r>
            <a:endParaRPr lang="en-US" altLang="en-US" i="1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Oval 1">
            <a:extLst>
              <a:ext uri="{FF2B5EF4-FFF2-40B4-BE49-F238E27FC236}">
                <a16:creationId xmlns:a16="http://schemas.microsoft.com/office/drawing/2014/main" id="{99CF6996-ECFA-4F19-ABED-838BC6BF58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200" y="533400"/>
            <a:ext cx="5334000" cy="5334000"/>
          </a:xfrm>
          <a:prstGeom prst="ellipse">
            <a:avLst/>
          </a:prstGeom>
          <a:solidFill>
            <a:srgbClr val="FFFF00">
              <a:alpha val="81175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>
              <a:solidFill>
                <a:srgbClr val="FFFF00"/>
              </a:solidFill>
            </a:endParaRPr>
          </a:p>
        </p:txBody>
      </p:sp>
      <p:sp>
        <p:nvSpPr>
          <p:cNvPr id="34819" name="Oval 2">
            <a:extLst>
              <a:ext uri="{FF2B5EF4-FFF2-40B4-BE49-F238E27FC236}">
                <a16:creationId xmlns:a16="http://schemas.microsoft.com/office/drawing/2014/main" id="{5DD06944-A8DD-429D-BFB3-6BCF2171FB3E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4038600" y="2590800"/>
            <a:ext cx="1219200" cy="1219200"/>
          </a:xfrm>
          <a:prstGeom prst="ellipse">
            <a:avLst/>
          </a:prstGeom>
          <a:solidFill>
            <a:schemeClr val="bg1"/>
          </a:solidFill>
          <a:ln w="9525">
            <a:solidFill>
              <a:srgbClr val="FFFFFF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34820" name="Rectangle 10">
            <a:extLst>
              <a:ext uri="{FF2B5EF4-FFF2-40B4-BE49-F238E27FC236}">
                <a16:creationId xmlns:a16="http://schemas.microsoft.com/office/drawing/2014/main" id="{1AABA56A-2D56-4C9B-BCC7-D200CD4C71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95800" y="2895600"/>
            <a:ext cx="3635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i="1">
                <a:solidFill>
                  <a:srgbClr val="0000FF"/>
                </a:solidFill>
                <a:latin typeface="Symbol" panose="05050102010706020507" pitchFamily="18" charset="2"/>
              </a:rPr>
              <a:t>g</a:t>
            </a:r>
            <a:endParaRPr lang="en-US" altLang="en-US">
              <a:solidFill>
                <a:srgbClr val="0000FF"/>
              </a:solidFill>
            </a:endParaRPr>
          </a:p>
        </p:txBody>
      </p:sp>
      <p:sp>
        <p:nvSpPr>
          <p:cNvPr id="34821" name="Rectangle 16">
            <a:extLst>
              <a:ext uri="{FF2B5EF4-FFF2-40B4-BE49-F238E27FC236}">
                <a16:creationId xmlns:a16="http://schemas.microsoft.com/office/drawing/2014/main" id="{BAEB5179-E6AE-4F8F-928C-086E7B2722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1600" y="5943600"/>
            <a:ext cx="67754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>
                <a:solidFill>
                  <a:srgbClr val="CCFFCC"/>
                </a:solidFill>
                <a:latin typeface="Arial" panose="020B0604020202020204" pitchFamily="34" charset="0"/>
              </a:rPr>
              <a:t>Energy lost went into pushing back on GRAVITY</a:t>
            </a:r>
          </a:p>
        </p:txBody>
      </p:sp>
      <p:sp>
        <p:nvSpPr>
          <p:cNvPr id="34822" name="Freeform 24">
            <a:extLst>
              <a:ext uri="{FF2B5EF4-FFF2-40B4-BE49-F238E27FC236}">
                <a16:creationId xmlns:a16="http://schemas.microsoft.com/office/drawing/2014/main" id="{9CFB029A-FBEE-4A1A-A0DF-CE82999854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05188" y="2590800"/>
            <a:ext cx="3917950" cy="3276600"/>
          </a:xfrm>
          <a:custGeom>
            <a:avLst/>
            <a:gdLst>
              <a:gd name="T0" fmla="*/ 2072626 w 3917700"/>
              <a:gd name="T1" fmla="*/ 457200 h 3276600"/>
              <a:gd name="T2" fmla="*/ 2191200 w 3917700"/>
              <a:gd name="T3" fmla="*/ 711200 h 3276600"/>
              <a:gd name="T4" fmla="*/ 2741708 w 3917700"/>
              <a:gd name="T5" fmla="*/ 829733 h 3276600"/>
              <a:gd name="T6" fmla="*/ 2614668 w 3917700"/>
              <a:gd name="T7" fmla="*/ 457200 h 3276600"/>
              <a:gd name="T8" fmla="*/ 2445280 w 3917700"/>
              <a:gd name="T9" fmla="*/ 33867 h 3276600"/>
              <a:gd name="T10" fmla="*/ 2385993 w 3917700"/>
              <a:gd name="T11" fmla="*/ 186267 h 3276600"/>
              <a:gd name="T12" fmla="*/ 2216605 w 3917700"/>
              <a:gd name="T13" fmla="*/ 872067 h 3276600"/>
              <a:gd name="T14" fmla="*/ 2318240 w 3917700"/>
              <a:gd name="T15" fmla="*/ 999067 h 3276600"/>
              <a:gd name="T16" fmla="*/ 2800995 w 3917700"/>
              <a:gd name="T17" fmla="*/ 1286933 h 3276600"/>
              <a:gd name="T18" fmla="*/ 3741095 w 3917700"/>
              <a:gd name="T19" fmla="*/ 635000 h 3276600"/>
              <a:gd name="T20" fmla="*/ 3376908 w 3917700"/>
              <a:gd name="T21" fmla="*/ 804333 h 3276600"/>
              <a:gd name="T22" fmla="*/ 2055688 w 3917700"/>
              <a:gd name="T23" fmla="*/ 1447800 h 3276600"/>
              <a:gd name="T24" fmla="*/ 1699973 w 3917700"/>
              <a:gd name="T25" fmla="*/ 1490133 h 3276600"/>
              <a:gd name="T26" fmla="*/ 1810075 w 3917700"/>
              <a:gd name="T27" fmla="*/ 1676400 h 3276600"/>
              <a:gd name="T28" fmla="*/ 1894771 w 3917700"/>
              <a:gd name="T29" fmla="*/ 1837267 h 3276600"/>
              <a:gd name="T30" fmla="*/ 2140385 w 3917700"/>
              <a:gd name="T31" fmla="*/ 1693333 h 3276600"/>
              <a:gd name="T32" fmla="*/ 2199666 w 3917700"/>
              <a:gd name="T33" fmla="*/ 1566333 h 3276600"/>
              <a:gd name="T34" fmla="*/ 2013340 w 3917700"/>
              <a:gd name="T35" fmla="*/ 1346200 h 3276600"/>
              <a:gd name="T36" fmla="*/ 1793136 w 3917700"/>
              <a:gd name="T37" fmla="*/ 694267 h 3276600"/>
              <a:gd name="T38" fmla="*/ 1386606 w 3917700"/>
              <a:gd name="T39" fmla="*/ 1447800 h 3276600"/>
              <a:gd name="T40" fmla="*/ 1073240 w 3917700"/>
              <a:gd name="T41" fmla="*/ 1744133 h 3276600"/>
              <a:gd name="T42" fmla="*/ 734468 w 3917700"/>
              <a:gd name="T43" fmla="*/ 1303867 h 3276600"/>
              <a:gd name="T44" fmla="*/ 454978 w 3917700"/>
              <a:gd name="T45" fmla="*/ 1532467 h 3276600"/>
              <a:gd name="T46" fmla="*/ 14571 w 3917700"/>
              <a:gd name="T47" fmla="*/ 2506133 h 3276600"/>
              <a:gd name="T48" fmla="*/ 1090183 w 3917700"/>
              <a:gd name="T49" fmla="*/ 2057400 h 3276600"/>
              <a:gd name="T50" fmla="*/ 1208751 w 3917700"/>
              <a:gd name="T51" fmla="*/ 2819400 h 3276600"/>
              <a:gd name="T52" fmla="*/ 997020 w 3917700"/>
              <a:gd name="T53" fmla="*/ 3251200 h 3276600"/>
              <a:gd name="T54" fmla="*/ 785283 w 3917700"/>
              <a:gd name="T55" fmla="*/ 2692400 h 3276600"/>
              <a:gd name="T56" fmla="*/ 539670 w 3917700"/>
              <a:gd name="T57" fmla="*/ 1964267 h 3276600"/>
              <a:gd name="T58" fmla="*/ 641305 w 3917700"/>
              <a:gd name="T59" fmla="*/ 1524000 h 3276600"/>
              <a:gd name="T60" fmla="*/ 1166403 w 3917700"/>
              <a:gd name="T61" fmla="*/ 2015067 h 3276600"/>
              <a:gd name="T62" fmla="*/ 1268038 w 3917700"/>
              <a:gd name="T63" fmla="*/ 2057400 h 3276600"/>
              <a:gd name="T64" fmla="*/ 1640691 w 3917700"/>
              <a:gd name="T65" fmla="*/ 1210733 h 3276600"/>
              <a:gd name="T66" fmla="*/ 1911710 w 3917700"/>
              <a:gd name="T67" fmla="*/ 1253067 h 3276600"/>
              <a:gd name="T68" fmla="*/ 1920180 w 3917700"/>
              <a:gd name="T69" fmla="*/ 1710267 h 3276600"/>
              <a:gd name="T70" fmla="*/ 1268038 w 3917700"/>
              <a:gd name="T71" fmla="*/ 1549400 h 3276600"/>
              <a:gd name="T72" fmla="*/ 1124060 w 3917700"/>
              <a:gd name="T73" fmla="*/ 1253067 h 3276600"/>
              <a:gd name="T74" fmla="*/ 1445893 w 3917700"/>
              <a:gd name="T75" fmla="*/ 2396067 h 3276600"/>
              <a:gd name="T76" fmla="*/ 844570 w 3917700"/>
              <a:gd name="T77" fmla="*/ 2455333 h 3276600"/>
              <a:gd name="T78" fmla="*/ 1124060 w 3917700"/>
              <a:gd name="T79" fmla="*/ 2294467 h 3276600"/>
              <a:gd name="T80" fmla="*/ 2817933 w 3917700"/>
              <a:gd name="T81" fmla="*/ 2108200 h 3276600"/>
              <a:gd name="T82" fmla="*/ 2580791 w 3917700"/>
              <a:gd name="T83" fmla="*/ 2243667 h 3276600"/>
              <a:gd name="T84" fmla="*/ 2284363 w 3917700"/>
              <a:gd name="T85" fmla="*/ 2667000 h 3276600"/>
              <a:gd name="T86" fmla="*/ 2242015 w 3917700"/>
              <a:gd name="T87" fmla="*/ 2184400 h 3276600"/>
              <a:gd name="T88" fmla="*/ 2369055 w 3917700"/>
              <a:gd name="T89" fmla="*/ 1769533 h 3276600"/>
              <a:gd name="T90" fmla="*/ 3300688 w 3917700"/>
              <a:gd name="T91" fmla="*/ 1676400 h 3276600"/>
              <a:gd name="T92" fmla="*/ 3495481 w 3917700"/>
              <a:gd name="T93" fmla="*/ 1837267 h 3276600"/>
              <a:gd name="T94" fmla="*/ 3918950 w 3917700"/>
              <a:gd name="T95" fmla="*/ 2116667 h 3276600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3917700"/>
              <a:gd name="T145" fmla="*/ 0 h 3276600"/>
              <a:gd name="T146" fmla="*/ 3917700 w 3917700"/>
              <a:gd name="T147" fmla="*/ 3276600 h 3276600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3917700" h="3276600">
                <a:moveTo>
                  <a:pt x="1623233" y="482600"/>
                </a:moveTo>
                <a:cubicBezTo>
                  <a:pt x="1640166" y="476956"/>
                  <a:pt x="1656559" y="469307"/>
                  <a:pt x="1674033" y="465667"/>
                </a:cubicBezTo>
                <a:cubicBezTo>
                  <a:pt x="1761451" y="447455"/>
                  <a:pt x="1813955" y="441827"/>
                  <a:pt x="1894166" y="431800"/>
                </a:cubicBezTo>
                <a:cubicBezTo>
                  <a:pt x="1970460" y="436288"/>
                  <a:pt x="2016184" y="420013"/>
                  <a:pt x="2071966" y="457200"/>
                </a:cubicBezTo>
                <a:cubicBezTo>
                  <a:pt x="2078608" y="461628"/>
                  <a:pt x="2083255" y="468489"/>
                  <a:pt x="2088900" y="474133"/>
                </a:cubicBezTo>
                <a:cubicBezTo>
                  <a:pt x="2091722" y="547511"/>
                  <a:pt x="2089810" y="621225"/>
                  <a:pt x="2097366" y="694267"/>
                </a:cubicBezTo>
                <a:cubicBezTo>
                  <a:pt x="2098413" y="704389"/>
                  <a:pt x="2104288" y="717847"/>
                  <a:pt x="2114300" y="719667"/>
                </a:cubicBezTo>
                <a:cubicBezTo>
                  <a:pt x="2139444" y="724239"/>
                  <a:pt x="2165100" y="714022"/>
                  <a:pt x="2190500" y="711200"/>
                </a:cubicBezTo>
                <a:cubicBezTo>
                  <a:pt x="2240708" y="698648"/>
                  <a:pt x="2289970" y="682859"/>
                  <a:pt x="2342900" y="685800"/>
                </a:cubicBezTo>
                <a:cubicBezTo>
                  <a:pt x="2416651" y="689897"/>
                  <a:pt x="2489655" y="702733"/>
                  <a:pt x="2563033" y="711200"/>
                </a:cubicBezTo>
                <a:cubicBezTo>
                  <a:pt x="2594077" y="730956"/>
                  <a:pt x="2624768" y="751279"/>
                  <a:pt x="2656166" y="770467"/>
                </a:cubicBezTo>
                <a:cubicBezTo>
                  <a:pt x="2732940" y="817384"/>
                  <a:pt x="2695602" y="784502"/>
                  <a:pt x="2740833" y="829733"/>
                </a:cubicBezTo>
                <a:cubicBezTo>
                  <a:pt x="2746477" y="818444"/>
                  <a:pt x="2757766" y="808488"/>
                  <a:pt x="2757766" y="795867"/>
                </a:cubicBezTo>
                <a:cubicBezTo>
                  <a:pt x="2757766" y="778018"/>
                  <a:pt x="2747629" y="761572"/>
                  <a:pt x="2740833" y="745067"/>
                </a:cubicBezTo>
                <a:cubicBezTo>
                  <a:pt x="2727849" y="713534"/>
                  <a:pt x="2711412" y="683495"/>
                  <a:pt x="2698500" y="651933"/>
                </a:cubicBezTo>
                <a:cubicBezTo>
                  <a:pt x="2619518" y="458865"/>
                  <a:pt x="2716286" y="662107"/>
                  <a:pt x="2613833" y="457200"/>
                </a:cubicBezTo>
                <a:cubicBezTo>
                  <a:pt x="2593752" y="356800"/>
                  <a:pt x="2609405" y="421701"/>
                  <a:pt x="2537633" y="245533"/>
                </a:cubicBezTo>
                <a:cubicBezTo>
                  <a:pt x="2529524" y="225628"/>
                  <a:pt x="2519949" y="206328"/>
                  <a:pt x="2512233" y="186267"/>
                </a:cubicBezTo>
                <a:cubicBezTo>
                  <a:pt x="2498122" y="149578"/>
                  <a:pt x="2485865" y="112121"/>
                  <a:pt x="2469900" y="76200"/>
                </a:cubicBezTo>
                <a:cubicBezTo>
                  <a:pt x="2463217" y="61162"/>
                  <a:pt x="2452492" y="48252"/>
                  <a:pt x="2444500" y="33867"/>
                </a:cubicBezTo>
                <a:cubicBezTo>
                  <a:pt x="2438370" y="22834"/>
                  <a:pt x="2433211" y="11289"/>
                  <a:pt x="2427566" y="0"/>
                </a:cubicBezTo>
                <a:cubicBezTo>
                  <a:pt x="2423397" y="25018"/>
                  <a:pt x="2419055" y="59402"/>
                  <a:pt x="2410633" y="84667"/>
                </a:cubicBezTo>
                <a:cubicBezTo>
                  <a:pt x="2405827" y="99085"/>
                  <a:pt x="2399344" y="112889"/>
                  <a:pt x="2393700" y="127000"/>
                </a:cubicBezTo>
                <a:cubicBezTo>
                  <a:pt x="2390878" y="146756"/>
                  <a:pt x="2388345" y="166555"/>
                  <a:pt x="2385233" y="186267"/>
                </a:cubicBezTo>
                <a:cubicBezTo>
                  <a:pt x="2379878" y="220181"/>
                  <a:pt x="2372235" y="253760"/>
                  <a:pt x="2368300" y="287867"/>
                </a:cubicBezTo>
                <a:cubicBezTo>
                  <a:pt x="2352766" y="422498"/>
                  <a:pt x="2370396" y="419420"/>
                  <a:pt x="2334433" y="567267"/>
                </a:cubicBezTo>
                <a:cubicBezTo>
                  <a:pt x="2316689" y="640215"/>
                  <a:pt x="2273630" y="748523"/>
                  <a:pt x="2241300" y="821267"/>
                </a:cubicBezTo>
                <a:cubicBezTo>
                  <a:pt x="2233611" y="838567"/>
                  <a:pt x="2222931" y="854489"/>
                  <a:pt x="2215900" y="872067"/>
                </a:cubicBezTo>
                <a:cubicBezTo>
                  <a:pt x="2211578" y="882871"/>
                  <a:pt x="2210630" y="894745"/>
                  <a:pt x="2207433" y="905933"/>
                </a:cubicBezTo>
                <a:cubicBezTo>
                  <a:pt x="2190078" y="966672"/>
                  <a:pt x="2207709" y="887613"/>
                  <a:pt x="2190500" y="973667"/>
                </a:cubicBezTo>
                <a:cubicBezTo>
                  <a:pt x="2201789" y="976489"/>
                  <a:pt x="2212956" y="979851"/>
                  <a:pt x="2224366" y="982133"/>
                </a:cubicBezTo>
                <a:cubicBezTo>
                  <a:pt x="2255307" y="988321"/>
                  <a:pt x="2287718" y="988643"/>
                  <a:pt x="2317500" y="999067"/>
                </a:cubicBezTo>
                <a:cubicBezTo>
                  <a:pt x="2347708" y="1009640"/>
                  <a:pt x="2432529" y="1066950"/>
                  <a:pt x="2461433" y="1083733"/>
                </a:cubicBezTo>
                <a:cubicBezTo>
                  <a:pt x="2525914" y="1121173"/>
                  <a:pt x="2589476" y="1160455"/>
                  <a:pt x="2656166" y="1193800"/>
                </a:cubicBezTo>
                <a:cubicBezTo>
                  <a:pt x="2675812" y="1203623"/>
                  <a:pt x="2743199" y="1235152"/>
                  <a:pt x="2766233" y="1253067"/>
                </a:cubicBezTo>
                <a:cubicBezTo>
                  <a:pt x="2778835" y="1262868"/>
                  <a:pt x="2788811" y="1275644"/>
                  <a:pt x="2800100" y="1286933"/>
                </a:cubicBezTo>
                <a:cubicBezTo>
                  <a:pt x="2818152" y="1341092"/>
                  <a:pt x="2806910" y="1335587"/>
                  <a:pt x="2910166" y="1278467"/>
                </a:cubicBezTo>
                <a:cubicBezTo>
                  <a:pt x="3012257" y="1221991"/>
                  <a:pt x="3116588" y="1166550"/>
                  <a:pt x="3206500" y="1092200"/>
                </a:cubicBezTo>
                <a:cubicBezTo>
                  <a:pt x="3353255" y="970844"/>
                  <a:pt x="3512110" y="862788"/>
                  <a:pt x="3646766" y="728133"/>
                </a:cubicBezTo>
                <a:cubicBezTo>
                  <a:pt x="3677811" y="697089"/>
                  <a:pt x="3715547" y="671530"/>
                  <a:pt x="3739900" y="635000"/>
                </a:cubicBezTo>
                <a:cubicBezTo>
                  <a:pt x="3745544" y="626533"/>
                  <a:pt x="3766705" y="607132"/>
                  <a:pt x="3756833" y="609600"/>
                </a:cubicBezTo>
                <a:cubicBezTo>
                  <a:pt x="3737089" y="614536"/>
                  <a:pt x="3723952" y="633818"/>
                  <a:pt x="3706033" y="643467"/>
                </a:cubicBezTo>
                <a:cubicBezTo>
                  <a:pt x="3687109" y="653657"/>
                  <a:pt x="3665990" y="659255"/>
                  <a:pt x="3646766" y="668867"/>
                </a:cubicBezTo>
                <a:cubicBezTo>
                  <a:pt x="3473110" y="755695"/>
                  <a:pt x="3563033" y="722646"/>
                  <a:pt x="3375833" y="804333"/>
                </a:cubicBezTo>
                <a:cubicBezTo>
                  <a:pt x="3269182" y="850872"/>
                  <a:pt x="3161287" y="894509"/>
                  <a:pt x="3054100" y="939800"/>
                </a:cubicBezTo>
                <a:cubicBezTo>
                  <a:pt x="2960910" y="979176"/>
                  <a:pt x="2860490" y="1004714"/>
                  <a:pt x="2774700" y="1058333"/>
                </a:cubicBezTo>
                <a:cubicBezTo>
                  <a:pt x="2575220" y="1183008"/>
                  <a:pt x="2395688" y="1313075"/>
                  <a:pt x="2182033" y="1405467"/>
                </a:cubicBezTo>
                <a:cubicBezTo>
                  <a:pt x="2141075" y="1423178"/>
                  <a:pt x="2098918" y="1439716"/>
                  <a:pt x="2055033" y="1447800"/>
                </a:cubicBezTo>
                <a:cubicBezTo>
                  <a:pt x="1990955" y="1459604"/>
                  <a:pt x="1925211" y="1459089"/>
                  <a:pt x="1860300" y="1464733"/>
                </a:cubicBezTo>
                <a:cubicBezTo>
                  <a:pt x="1798211" y="1461911"/>
                  <a:pt x="1735088" y="1467896"/>
                  <a:pt x="1674033" y="1456267"/>
                </a:cubicBezTo>
                <a:cubicBezTo>
                  <a:pt x="1665266" y="1454597"/>
                  <a:pt x="1677145" y="1423727"/>
                  <a:pt x="1682500" y="1430867"/>
                </a:cubicBezTo>
                <a:cubicBezTo>
                  <a:pt x="1694828" y="1447304"/>
                  <a:pt x="1688862" y="1472515"/>
                  <a:pt x="1699433" y="1490133"/>
                </a:cubicBezTo>
                <a:cubicBezTo>
                  <a:pt x="1706693" y="1502233"/>
                  <a:pt x="1723322" y="1505555"/>
                  <a:pt x="1733300" y="1515533"/>
                </a:cubicBezTo>
                <a:cubicBezTo>
                  <a:pt x="1746078" y="1528311"/>
                  <a:pt x="1757695" y="1542477"/>
                  <a:pt x="1767166" y="1557867"/>
                </a:cubicBezTo>
                <a:cubicBezTo>
                  <a:pt x="1780396" y="1579365"/>
                  <a:pt x="1801033" y="1625600"/>
                  <a:pt x="1801033" y="1625600"/>
                </a:cubicBezTo>
                <a:cubicBezTo>
                  <a:pt x="1803855" y="1642533"/>
                  <a:pt x="1806429" y="1659510"/>
                  <a:pt x="1809500" y="1676400"/>
                </a:cubicBezTo>
                <a:cubicBezTo>
                  <a:pt x="1812074" y="1690558"/>
                  <a:pt x="1815600" y="1704538"/>
                  <a:pt x="1817966" y="1718733"/>
                </a:cubicBezTo>
                <a:cubicBezTo>
                  <a:pt x="1821247" y="1738418"/>
                  <a:pt x="1823398" y="1758276"/>
                  <a:pt x="1826433" y="1778000"/>
                </a:cubicBezTo>
                <a:cubicBezTo>
                  <a:pt x="1829043" y="1794967"/>
                  <a:pt x="1821981" y="1817495"/>
                  <a:pt x="1834900" y="1828800"/>
                </a:cubicBezTo>
                <a:cubicBezTo>
                  <a:pt x="1849918" y="1841941"/>
                  <a:pt x="1874411" y="1834445"/>
                  <a:pt x="1894166" y="1837267"/>
                </a:cubicBezTo>
                <a:cubicBezTo>
                  <a:pt x="1929091" y="1813984"/>
                  <a:pt x="1951424" y="1797931"/>
                  <a:pt x="1987300" y="1778000"/>
                </a:cubicBezTo>
                <a:cubicBezTo>
                  <a:pt x="2050475" y="1742903"/>
                  <a:pt x="1994112" y="1775080"/>
                  <a:pt x="2046566" y="1752600"/>
                </a:cubicBezTo>
                <a:cubicBezTo>
                  <a:pt x="2071376" y="1741967"/>
                  <a:pt x="2084571" y="1733920"/>
                  <a:pt x="2105833" y="1718733"/>
                </a:cubicBezTo>
                <a:cubicBezTo>
                  <a:pt x="2117316" y="1710531"/>
                  <a:pt x="2127511" y="1700443"/>
                  <a:pt x="2139700" y="1693333"/>
                </a:cubicBezTo>
                <a:cubicBezTo>
                  <a:pt x="2161504" y="1680614"/>
                  <a:pt x="2207433" y="1659467"/>
                  <a:pt x="2207433" y="1659467"/>
                </a:cubicBezTo>
                <a:cubicBezTo>
                  <a:pt x="2213077" y="1651000"/>
                  <a:pt x="2218009" y="1642013"/>
                  <a:pt x="2224366" y="1634067"/>
                </a:cubicBezTo>
                <a:cubicBezTo>
                  <a:pt x="2229353" y="1627833"/>
                  <a:pt x="2242612" y="1625007"/>
                  <a:pt x="2241300" y="1617133"/>
                </a:cubicBezTo>
                <a:cubicBezTo>
                  <a:pt x="2239288" y="1605058"/>
                  <a:pt x="2209938" y="1577305"/>
                  <a:pt x="2198966" y="1566333"/>
                </a:cubicBezTo>
                <a:cubicBezTo>
                  <a:pt x="2184088" y="1521696"/>
                  <a:pt x="2200333" y="1557812"/>
                  <a:pt x="2165100" y="1515533"/>
                </a:cubicBezTo>
                <a:cubicBezTo>
                  <a:pt x="2158586" y="1507716"/>
                  <a:pt x="2155361" y="1497328"/>
                  <a:pt x="2148166" y="1490133"/>
                </a:cubicBezTo>
                <a:cubicBezTo>
                  <a:pt x="2070335" y="1412302"/>
                  <a:pt x="2159570" y="1523193"/>
                  <a:pt x="2080433" y="1430867"/>
                </a:cubicBezTo>
                <a:cubicBezTo>
                  <a:pt x="2056912" y="1403426"/>
                  <a:pt x="2035491" y="1374250"/>
                  <a:pt x="2012700" y="1346200"/>
                </a:cubicBezTo>
                <a:cubicBezTo>
                  <a:pt x="1978544" y="1304162"/>
                  <a:pt x="1935757" y="1258403"/>
                  <a:pt x="1911100" y="1210733"/>
                </a:cubicBezTo>
                <a:cubicBezTo>
                  <a:pt x="1884370" y="1159055"/>
                  <a:pt x="1865944" y="1103489"/>
                  <a:pt x="1843366" y="1049867"/>
                </a:cubicBezTo>
                <a:cubicBezTo>
                  <a:pt x="1832077" y="993422"/>
                  <a:pt x="1819280" y="937259"/>
                  <a:pt x="1809500" y="880533"/>
                </a:cubicBezTo>
                <a:cubicBezTo>
                  <a:pt x="1802538" y="840155"/>
                  <a:pt x="1794975" y="725579"/>
                  <a:pt x="1792566" y="694267"/>
                </a:cubicBezTo>
                <a:cubicBezTo>
                  <a:pt x="1733299" y="784578"/>
                  <a:pt x="1670343" y="872572"/>
                  <a:pt x="1614766" y="965200"/>
                </a:cubicBezTo>
                <a:cubicBezTo>
                  <a:pt x="1580899" y="1021644"/>
                  <a:pt x="1533981" y="1072086"/>
                  <a:pt x="1513166" y="1134533"/>
                </a:cubicBezTo>
                <a:cubicBezTo>
                  <a:pt x="1486030" y="1215942"/>
                  <a:pt x="1492095" y="1201063"/>
                  <a:pt x="1445433" y="1312333"/>
                </a:cubicBezTo>
                <a:cubicBezTo>
                  <a:pt x="1426372" y="1357786"/>
                  <a:pt x="1410102" y="1404714"/>
                  <a:pt x="1386166" y="1447800"/>
                </a:cubicBezTo>
                <a:cubicBezTo>
                  <a:pt x="1343833" y="1524000"/>
                  <a:pt x="1301902" y="1600425"/>
                  <a:pt x="1259166" y="1676400"/>
                </a:cubicBezTo>
                <a:cubicBezTo>
                  <a:pt x="1240301" y="1709938"/>
                  <a:pt x="1236165" y="1720967"/>
                  <a:pt x="1208366" y="1744133"/>
                </a:cubicBezTo>
                <a:cubicBezTo>
                  <a:pt x="1200549" y="1750647"/>
                  <a:pt x="1191433" y="1755422"/>
                  <a:pt x="1182966" y="1761067"/>
                </a:cubicBezTo>
                <a:cubicBezTo>
                  <a:pt x="1146277" y="1755422"/>
                  <a:pt x="1108995" y="1752796"/>
                  <a:pt x="1072900" y="1744133"/>
                </a:cubicBezTo>
                <a:cubicBezTo>
                  <a:pt x="1038187" y="1735802"/>
                  <a:pt x="1003854" y="1724916"/>
                  <a:pt x="971300" y="1710267"/>
                </a:cubicBezTo>
                <a:cubicBezTo>
                  <a:pt x="935685" y="1694241"/>
                  <a:pt x="870830" y="1646075"/>
                  <a:pt x="844300" y="1617133"/>
                </a:cubicBezTo>
                <a:cubicBezTo>
                  <a:pt x="805590" y="1574904"/>
                  <a:pt x="778313" y="1491387"/>
                  <a:pt x="759633" y="1447800"/>
                </a:cubicBezTo>
                <a:cubicBezTo>
                  <a:pt x="751166" y="1399822"/>
                  <a:pt x="739204" y="1352332"/>
                  <a:pt x="734233" y="1303867"/>
                </a:cubicBezTo>
                <a:cubicBezTo>
                  <a:pt x="727892" y="1242038"/>
                  <a:pt x="759376" y="1169882"/>
                  <a:pt x="725766" y="1117600"/>
                </a:cubicBezTo>
                <a:cubicBezTo>
                  <a:pt x="708500" y="1090741"/>
                  <a:pt x="676343" y="1159175"/>
                  <a:pt x="658033" y="1185333"/>
                </a:cubicBezTo>
                <a:cubicBezTo>
                  <a:pt x="616676" y="1244415"/>
                  <a:pt x="584785" y="1309588"/>
                  <a:pt x="547966" y="1371600"/>
                </a:cubicBezTo>
                <a:cubicBezTo>
                  <a:pt x="520397" y="1418032"/>
                  <a:pt x="479443" y="1483248"/>
                  <a:pt x="454833" y="1532467"/>
                </a:cubicBezTo>
                <a:cubicBezTo>
                  <a:pt x="409677" y="1622778"/>
                  <a:pt x="355049" y="1708945"/>
                  <a:pt x="319366" y="1803400"/>
                </a:cubicBezTo>
                <a:cubicBezTo>
                  <a:pt x="44796" y="2530204"/>
                  <a:pt x="273575" y="1963899"/>
                  <a:pt x="116166" y="2302933"/>
                </a:cubicBezTo>
                <a:cubicBezTo>
                  <a:pt x="105772" y="2325321"/>
                  <a:pt x="63511" y="2433026"/>
                  <a:pt x="39966" y="2472267"/>
                </a:cubicBezTo>
                <a:cubicBezTo>
                  <a:pt x="32706" y="2484367"/>
                  <a:pt x="23033" y="2494844"/>
                  <a:pt x="14566" y="2506133"/>
                </a:cubicBezTo>
                <a:cubicBezTo>
                  <a:pt x="55" y="2549671"/>
                  <a:pt x="0" y="2531467"/>
                  <a:pt x="48433" y="2506133"/>
                </a:cubicBezTo>
                <a:cubicBezTo>
                  <a:pt x="217323" y="2417791"/>
                  <a:pt x="381245" y="2318748"/>
                  <a:pt x="556433" y="2243667"/>
                </a:cubicBezTo>
                <a:cubicBezTo>
                  <a:pt x="655211" y="2201334"/>
                  <a:pt x="751307" y="2152097"/>
                  <a:pt x="852766" y="2116667"/>
                </a:cubicBezTo>
                <a:cubicBezTo>
                  <a:pt x="929666" y="2089813"/>
                  <a:pt x="1009693" y="2071971"/>
                  <a:pt x="1089833" y="2057400"/>
                </a:cubicBezTo>
                <a:cubicBezTo>
                  <a:pt x="1134347" y="2049306"/>
                  <a:pt x="1180171" y="2052156"/>
                  <a:pt x="1225300" y="2048933"/>
                </a:cubicBezTo>
                <a:cubicBezTo>
                  <a:pt x="1259198" y="2046512"/>
                  <a:pt x="1293033" y="2043289"/>
                  <a:pt x="1326900" y="2040467"/>
                </a:cubicBezTo>
                <a:cubicBezTo>
                  <a:pt x="1321255" y="2136422"/>
                  <a:pt x="1320417" y="2232782"/>
                  <a:pt x="1309966" y="2328333"/>
                </a:cubicBezTo>
                <a:cubicBezTo>
                  <a:pt x="1291563" y="2496586"/>
                  <a:pt x="1253034" y="2656679"/>
                  <a:pt x="1208366" y="2819400"/>
                </a:cubicBezTo>
                <a:cubicBezTo>
                  <a:pt x="1180129" y="2922264"/>
                  <a:pt x="1152642" y="3020157"/>
                  <a:pt x="1106766" y="3115733"/>
                </a:cubicBezTo>
                <a:cubicBezTo>
                  <a:pt x="1080167" y="3171148"/>
                  <a:pt x="1059174" y="3215179"/>
                  <a:pt x="1022100" y="3259667"/>
                </a:cubicBezTo>
                <a:cubicBezTo>
                  <a:pt x="1016990" y="3265799"/>
                  <a:pt x="1010811" y="3270956"/>
                  <a:pt x="1005166" y="3276600"/>
                </a:cubicBezTo>
                <a:cubicBezTo>
                  <a:pt x="1002344" y="3268133"/>
                  <a:pt x="999152" y="3259781"/>
                  <a:pt x="996700" y="3251200"/>
                </a:cubicBezTo>
                <a:cubicBezTo>
                  <a:pt x="993503" y="3240011"/>
                  <a:pt x="992817" y="3228029"/>
                  <a:pt x="988233" y="3217333"/>
                </a:cubicBezTo>
                <a:cubicBezTo>
                  <a:pt x="984225" y="3207980"/>
                  <a:pt x="976124" y="3200892"/>
                  <a:pt x="971300" y="3191933"/>
                </a:cubicBezTo>
                <a:cubicBezTo>
                  <a:pt x="956340" y="3164151"/>
                  <a:pt x="940821" y="3136509"/>
                  <a:pt x="928966" y="3107267"/>
                </a:cubicBezTo>
                <a:cubicBezTo>
                  <a:pt x="883931" y="2996182"/>
                  <a:pt x="819015" y="2812879"/>
                  <a:pt x="785033" y="2692400"/>
                </a:cubicBezTo>
                <a:cubicBezTo>
                  <a:pt x="771653" y="2644963"/>
                  <a:pt x="766446" y="2595326"/>
                  <a:pt x="751166" y="2548467"/>
                </a:cubicBezTo>
                <a:cubicBezTo>
                  <a:pt x="724029" y="2465245"/>
                  <a:pt x="695050" y="2382255"/>
                  <a:pt x="658033" y="2302933"/>
                </a:cubicBezTo>
                <a:cubicBezTo>
                  <a:pt x="638277" y="2260600"/>
                  <a:pt x="614199" y="2220026"/>
                  <a:pt x="598766" y="2175933"/>
                </a:cubicBezTo>
                <a:cubicBezTo>
                  <a:pt x="574562" y="2106778"/>
                  <a:pt x="559255" y="2034822"/>
                  <a:pt x="539500" y="1964267"/>
                </a:cubicBezTo>
                <a:cubicBezTo>
                  <a:pt x="539907" y="1953877"/>
                  <a:pt x="529890" y="1630176"/>
                  <a:pt x="564900" y="1490133"/>
                </a:cubicBezTo>
                <a:cubicBezTo>
                  <a:pt x="567064" y="1481475"/>
                  <a:pt x="570544" y="1473200"/>
                  <a:pt x="573366" y="1464733"/>
                </a:cubicBezTo>
                <a:cubicBezTo>
                  <a:pt x="587477" y="1478844"/>
                  <a:pt x="600681" y="1493926"/>
                  <a:pt x="615700" y="1507067"/>
                </a:cubicBezTo>
                <a:cubicBezTo>
                  <a:pt x="623358" y="1513768"/>
                  <a:pt x="634126" y="1516590"/>
                  <a:pt x="641100" y="1524000"/>
                </a:cubicBezTo>
                <a:cubicBezTo>
                  <a:pt x="679494" y="1564793"/>
                  <a:pt x="713949" y="1609131"/>
                  <a:pt x="751166" y="1651000"/>
                </a:cubicBezTo>
                <a:cubicBezTo>
                  <a:pt x="781689" y="1685338"/>
                  <a:pt x="813396" y="1718605"/>
                  <a:pt x="844300" y="1752600"/>
                </a:cubicBezTo>
                <a:cubicBezTo>
                  <a:pt x="869841" y="1780695"/>
                  <a:pt x="890644" y="1813809"/>
                  <a:pt x="920500" y="1837267"/>
                </a:cubicBezTo>
                <a:cubicBezTo>
                  <a:pt x="1010388" y="1907893"/>
                  <a:pt x="1066737" y="1957144"/>
                  <a:pt x="1166033" y="2015067"/>
                </a:cubicBezTo>
                <a:cubicBezTo>
                  <a:pt x="1190042" y="2029072"/>
                  <a:pt x="1216531" y="2038350"/>
                  <a:pt x="1242233" y="2048933"/>
                </a:cubicBezTo>
                <a:cubicBezTo>
                  <a:pt x="1282653" y="2065576"/>
                  <a:pt x="1300292" y="2071108"/>
                  <a:pt x="1335366" y="2082800"/>
                </a:cubicBezTo>
                <a:cubicBezTo>
                  <a:pt x="1318433" y="2088444"/>
                  <a:pt x="1301279" y="2106000"/>
                  <a:pt x="1284566" y="2099733"/>
                </a:cubicBezTo>
                <a:cubicBezTo>
                  <a:pt x="1270336" y="2094397"/>
                  <a:pt x="1267633" y="2072598"/>
                  <a:pt x="1267633" y="2057400"/>
                </a:cubicBezTo>
                <a:cubicBezTo>
                  <a:pt x="1267633" y="2017488"/>
                  <a:pt x="1275252" y="1977677"/>
                  <a:pt x="1284566" y="1938867"/>
                </a:cubicBezTo>
                <a:cubicBezTo>
                  <a:pt x="1309174" y="1836332"/>
                  <a:pt x="1334909" y="1733771"/>
                  <a:pt x="1369233" y="1634067"/>
                </a:cubicBezTo>
                <a:cubicBezTo>
                  <a:pt x="1431608" y="1452883"/>
                  <a:pt x="1452127" y="1431076"/>
                  <a:pt x="1555500" y="1295400"/>
                </a:cubicBezTo>
                <a:cubicBezTo>
                  <a:pt x="1605198" y="1230172"/>
                  <a:pt x="1584068" y="1258817"/>
                  <a:pt x="1640166" y="1210733"/>
                </a:cubicBezTo>
                <a:cubicBezTo>
                  <a:pt x="1646227" y="1205538"/>
                  <a:pt x="1649626" y="1196603"/>
                  <a:pt x="1657100" y="1193800"/>
                </a:cubicBezTo>
                <a:cubicBezTo>
                  <a:pt x="1673174" y="1187772"/>
                  <a:pt x="1691142" y="1189057"/>
                  <a:pt x="1707900" y="1185333"/>
                </a:cubicBezTo>
                <a:cubicBezTo>
                  <a:pt x="1790589" y="1166958"/>
                  <a:pt x="1783430" y="1168622"/>
                  <a:pt x="1834900" y="1151467"/>
                </a:cubicBezTo>
                <a:cubicBezTo>
                  <a:pt x="1860300" y="1185334"/>
                  <a:pt x="1896236" y="1213429"/>
                  <a:pt x="1911100" y="1253067"/>
                </a:cubicBezTo>
                <a:cubicBezTo>
                  <a:pt x="1919567" y="1275645"/>
                  <a:pt x="1927545" y="1298412"/>
                  <a:pt x="1936500" y="1320800"/>
                </a:cubicBezTo>
                <a:cubicBezTo>
                  <a:pt x="1944482" y="1340756"/>
                  <a:pt x="1955103" y="1359676"/>
                  <a:pt x="1961900" y="1380067"/>
                </a:cubicBezTo>
                <a:cubicBezTo>
                  <a:pt x="1969259" y="1402145"/>
                  <a:pt x="1973189" y="1425222"/>
                  <a:pt x="1978833" y="1447800"/>
                </a:cubicBezTo>
                <a:cubicBezTo>
                  <a:pt x="1959077" y="1535289"/>
                  <a:pt x="1990910" y="1655910"/>
                  <a:pt x="1919566" y="1710267"/>
                </a:cubicBezTo>
                <a:cubicBezTo>
                  <a:pt x="1840963" y="1770155"/>
                  <a:pt x="1721958" y="1714441"/>
                  <a:pt x="1623233" y="1718733"/>
                </a:cubicBezTo>
                <a:cubicBezTo>
                  <a:pt x="1592090" y="1720087"/>
                  <a:pt x="1561144" y="1724378"/>
                  <a:pt x="1530100" y="1727200"/>
                </a:cubicBezTo>
                <a:cubicBezTo>
                  <a:pt x="1470833" y="1704622"/>
                  <a:pt x="1404808" y="1695037"/>
                  <a:pt x="1352300" y="1659467"/>
                </a:cubicBezTo>
                <a:cubicBezTo>
                  <a:pt x="1313977" y="1633506"/>
                  <a:pt x="1297145" y="1585060"/>
                  <a:pt x="1267633" y="1549400"/>
                </a:cubicBezTo>
                <a:cubicBezTo>
                  <a:pt x="1229378" y="1503175"/>
                  <a:pt x="1191527" y="1456360"/>
                  <a:pt x="1149100" y="1413933"/>
                </a:cubicBezTo>
                <a:cubicBezTo>
                  <a:pt x="1113722" y="1378555"/>
                  <a:pt x="1130884" y="1398112"/>
                  <a:pt x="1098300" y="1354667"/>
                </a:cubicBezTo>
                <a:cubicBezTo>
                  <a:pt x="1101122" y="1312334"/>
                  <a:pt x="1096476" y="1268828"/>
                  <a:pt x="1106766" y="1227667"/>
                </a:cubicBezTo>
                <a:cubicBezTo>
                  <a:pt x="1109234" y="1217795"/>
                  <a:pt x="1122762" y="1242935"/>
                  <a:pt x="1123700" y="1253067"/>
                </a:cubicBezTo>
                <a:cubicBezTo>
                  <a:pt x="1136994" y="1396635"/>
                  <a:pt x="1108012" y="1546663"/>
                  <a:pt x="1149100" y="1684867"/>
                </a:cubicBezTo>
                <a:cubicBezTo>
                  <a:pt x="1282988" y="2135218"/>
                  <a:pt x="1183491" y="1854188"/>
                  <a:pt x="1335366" y="2201333"/>
                </a:cubicBezTo>
                <a:cubicBezTo>
                  <a:pt x="1351618" y="2238480"/>
                  <a:pt x="1395156" y="2379307"/>
                  <a:pt x="1420033" y="2387600"/>
                </a:cubicBezTo>
                <a:lnTo>
                  <a:pt x="1445433" y="2396067"/>
                </a:lnTo>
                <a:cubicBezTo>
                  <a:pt x="1402285" y="2352917"/>
                  <a:pt x="1426369" y="2367970"/>
                  <a:pt x="1309966" y="2396067"/>
                </a:cubicBezTo>
                <a:cubicBezTo>
                  <a:pt x="1266589" y="2406537"/>
                  <a:pt x="1226055" y="2426799"/>
                  <a:pt x="1182966" y="2438400"/>
                </a:cubicBezTo>
                <a:cubicBezTo>
                  <a:pt x="1091219" y="2463101"/>
                  <a:pt x="1008970" y="2459184"/>
                  <a:pt x="912033" y="2463800"/>
                </a:cubicBezTo>
                <a:cubicBezTo>
                  <a:pt x="889455" y="2460978"/>
                  <a:pt x="865886" y="2462528"/>
                  <a:pt x="844300" y="2455333"/>
                </a:cubicBezTo>
                <a:cubicBezTo>
                  <a:pt x="813647" y="2445116"/>
                  <a:pt x="777891" y="2416111"/>
                  <a:pt x="751166" y="2396067"/>
                </a:cubicBezTo>
                <a:cubicBezTo>
                  <a:pt x="759633" y="2387600"/>
                  <a:pt x="765856" y="2376022"/>
                  <a:pt x="776566" y="2370667"/>
                </a:cubicBezTo>
                <a:cubicBezTo>
                  <a:pt x="811725" y="2353087"/>
                  <a:pt x="848087" y="2336042"/>
                  <a:pt x="886633" y="2328333"/>
                </a:cubicBezTo>
                <a:cubicBezTo>
                  <a:pt x="1007941" y="2304072"/>
                  <a:pt x="966633" y="2309791"/>
                  <a:pt x="1123700" y="2294467"/>
                </a:cubicBezTo>
                <a:cubicBezTo>
                  <a:pt x="1188548" y="2288140"/>
                  <a:pt x="1253462" y="2282437"/>
                  <a:pt x="1318433" y="2277533"/>
                </a:cubicBezTo>
                <a:cubicBezTo>
                  <a:pt x="1626102" y="2254312"/>
                  <a:pt x="1557472" y="2270513"/>
                  <a:pt x="1894166" y="2218267"/>
                </a:cubicBezTo>
                <a:cubicBezTo>
                  <a:pt x="2819090" y="2074744"/>
                  <a:pt x="2285979" y="2139798"/>
                  <a:pt x="2698500" y="2091267"/>
                </a:cubicBezTo>
                <a:cubicBezTo>
                  <a:pt x="2738011" y="2096911"/>
                  <a:pt x="2781334" y="2090351"/>
                  <a:pt x="2817033" y="2108200"/>
                </a:cubicBezTo>
                <a:cubicBezTo>
                  <a:pt x="2832998" y="2116182"/>
                  <a:pt x="2783864" y="2127917"/>
                  <a:pt x="2766233" y="2125133"/>
                </a:cubicBezTo>
                <a:cubicBezTo>
                  <a:pt x="2727405" y="2119002"/>
                  <a:pt x="2692855" y="2096911"/>
                  <a:pt x="2656166" y="2082800"/>
                </a:cubicBezTo>
                <a:cubicBezTo>
                  <a:pt x="2653344" y="2094089"/>
                  <a:pt x="2652426" y="2106034"/>
                  <a:pt x="2647700" y="2116667"/>
                </a:cubicBezTo>
                <a:cubicBezTo>
                  <a:pt x="2608237" y="2205461"/>
                  <a:pt x="2625497" y="2107075"/>
                  <a:pt x="2579966" y="2243667"/>
                </a:cubicBezTo>
                <a:cubicBezTo>
                  <a:pt x="2571499" y="2269067"/>
                  <a:pt x="2564510" y="2295008"/>
                  <a:pt x="2554566" y="2319867"/>
                </a:cubicBezTo>
                <a:cubicBezTo>
                  <a:pt x="2547535" y="2337445"/>
                  <a:pt x="2538290" y="2354078"/>
                  <a:pt x="2529166" y="2370667"/>
                </a:cubicBezTo>
                <a:cubicBezTo>
                  <a:pt x="2471002" y="2476420"/>
                  <a:pt x="2455539" y="2512028"/>
                  <a:pt x="2368300" y="2599267"/>
                </a:cubicBezTo>
                <a:cubicBezTo>
                  <a:pt x="2342744" y="2624823"/>
                  <a:pt x="2310833" y="2643200"/>
                  <a:pt x="2283633" y="2667000"/>
                </a:cubicBezTo>
                <a:cubicBezTo>
                  <a:pt x="2265611" y="2682769"/>
                  <a:pt x="2251367" y="2702636"/>
                  <a:pt x="2232833" y="2717800"/>
                </a:cubicBezTo>
                <a:cubicBezTo>
                  <a:pt x="2124622" y="2806337"/>
                  <a:pt x="2230772" y="2702930"/>
                  <a:pt x="2173566" y="2760133"/>
                </a:cubicBezTo>
                <a:cubicBezTo>
                  <a:pt x="2179211" y="2627489"/>
                  <a:pt x="2174987" y="2494055"/>
                  <a:pt x="2190500" y="2362200"/>
                </a:cubicBezTo>
                <a:cubicBezTo>
                  <a:pt x="2197702" y="2300984"/>
                  <a:pt x="2226351" y="2244198"/>
                  <a:pt x="2241300" y="2184400"/>
                </a:cubicBezTo>
                <a:cubicBezTo>
                  <a:pt x="2254590" y="2131238"/>
                  <a:pt x="2264419" y="2077267"/>
                  <a:pt x="2275166" y="2023533"/>
                </a:cubicBezTo>
                <a:cubicBezTo>
                  <a:pt x="2289256" y="1953081"/>
                  <a:pt x="2293172" y="1929211"/>
                  <a:pt x="2300566" y="1862667"/>
                </a:cubicBezTo>
                <a:cubicBezTo>
                  <a:pt x="2303698" y="1834477"/>
                  <a:pt x="2292351" y="1800938"/>
                  <a:pt x="2309033" y="1778000"/>
                </a:cubicBezTo>
                <a:cubicBezTo>
                  <a:pt x="2320771" y="1761861"/>
                  <a:pt x="2348615" y="1772814"/>
                  <a:pt x="2368300" y="1769533"/>
                </a:cubicBezTo>
                <a:cubicBezTo>
                  <a:pt x="2399424" y="1764346"/>
                  <a:pt x="2430534" y="1758993"/>
                  <a:pt x="2461433" y="1752600"/>
                </a:cubicBezTo>
                <a:cubicBezTo>
                  <a:pt x="2532437" y="1737910"/>
                  <a:pt x="2665293" y="1705260"/>
                  <a:pt x="2740833" y="1693333"/>
                </a:cubicBezTo>
                <a:cubicBezTo>
                  <a:pt x="2805493" y="1683124"/>
                  <a:pt x="2870655" y="1676400"/>
                  <a:pt x="2935566" y="1667933"/>
                </a:cubicBezTo>
                <a:cubicBezTo>
                  <a:pt x="3056922" y="1670755"/>
                  <a:pt x="3178359" y="1671127"/>
                  <a:pt x="3299633" y="1676400"/>
                </a:cubicBezTo>
                <a:cubicBezTo>
                  <a:pt x="3308549" y="1676788"/>
                  <a:pt x="3318722" y="1678556"/>
                  <a:pt x="3325033" y="1684867"/>
                </a:cubicBezTo>
                <a:cubicBezTo>
                  <a:pt x="3369569" y="1729403"/>
                  <a:pt x="3282613" y="1697546"/>
                  <a:pt x="3367366" y="1718733"/>
                </a:cubicBezTo>
                <a:lnTo>
                  <a:pt x="3443566" y="1794933"/>
                </a:lnTo>
                <a:cubicBezTo>
                  <a:pt x="3460989" y="1812356"/>
                  <a:pt x="3470887" y="1823851"/>
                  <a:pt x="3494366" y="1837267"/>
                </a:cubicBezTo>
                <a:cubicBezTo>
                  <a:pt x="3502115" y="1841695"/>
                  <a:pt x="3511299" y="1842911"/>
                  <a:pt x="3519766" y="1845733"/>
                </a:cubicBezTo>
                <a:cubicBezTo>
                  <a:pt x="3528264" y="1854231"/>
                  <a:pt x="3545613" y="1876629"/>
                  <a:pt x="3562100" y="1871133"/>
                </a:cubicBezTo>
                <a:cubicBezTo>
                  <a:pt x="3567455" y="1869348"/>
                  <a:pt x="3562100" y="1859844"/>
                  <a:pt x="3562100" y="1854200"/>
                </a:cubicBezTo>
                <a:lnTo>
                  <a:pt x="3917700" y="2116667"/>
                </a:lnTo>
              </a:path>
            </a:pathLst>
          </a:custGeom>
          <a:noFill/>
          <a:ln w="28575">
            <a:solidFill>
              <a:srgbClr val="2357D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cxnSp>
        <p:nvCxnSpPr>
          <p:cNvPr id="34823" name="Straight Arrow Connector 28">
            <a:extLst>
              <a:ext uri="{FF2B5EF4-FFF2-40B4-BE49-F238E27FC236}">
                <a16:creationId xmlns:a16="http://schemas.microsoft.com/office/drawing/2014/main" id="{99D0CC8F-3D62-4595-9D1A-20D21A60409C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967538" y="4445000"/>
            <a:ext cx="423862" cy="304800"/>
          </a:xfrm>
          <a:prstGeom prst="straightConnector1">
            <a:avLst/>
          </a:prstGeom>
          <a:noFill/>
          <a:ln w="31750">
            <a:solidFill>
              <a:srgbClr val="2357DF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4824" name="Rectangle 9">
            <a:extLst>
              <a:ext uri="{FF2B5EF4-FFF2-40B4-BE49-F238E27FC236}">
                <a16:creationId xmlns:a16="http://schemas.microsoft.com/office/drawing/2014/main" id="{F2565B02-F67A-4D22-AC9B-66995CADEA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39000" y="4724400"/>
            <a:ext cx="17637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i="1">
                <a:solidFill>
                  <a:srgbClr val="FF0000"/>
                </a:solidFill>
                <a:latin typeface="Symbol" panose="05050102010706020507" pitchFamily="18" charset="2"/>
              </a:rPr>
              <a:t>l</a:t>
            </a:r>
            <a:r>
              <a:rPr lang="en-US" altLang="en-US" baseline="-25000">
                <a:solidFill>
                  <a:srgbClr val="FF0000"/>
                </a:solidFill>
                <a:latin typeface="Arial" panose="020B0604020202020204" pitchFamily="34" charset="0"/>
              </a:rPr>
              <a:t>peak</a:t>
            </a:r>
            <a:r>
              <a:rPr lang="en-US" altLang="en-US">
                <a:solidFill>
                  <a:srgbClr val="FF0000"/>
                </a:solidFill>
                <a:latin typeface="Arial" panose="020B0604020202020204" pitchFamily="34" charset="0"/>
              </a:rPr>
              <a:t>=0.5 </a:t>
            </a:r>
            <a:r>
              <a:rPr lang="en-US" altLang="en-US" i="1">
                <a:solidFill>
                  <a:srgbClr val="FF0000"/>
                </a:solidFill>
                <a:latin typeface="Arial" panose="020B0604020202020204" pitchFamily="34" charset="0"/>
              </a:rPr>
              <a:t>µ</a:t>
            </a:r>
          </a:p>
          <a:p>
            <a:r>
              <a:rPr lang="en-US" altLang="en-US" i="1">
                <a:solidFill>
                  <a:srgbClr val="FF0000"/>
                </a:solidFill>
                <a:latin typeface="Arial" panose="020B0604020202020204" pitchFamily="34" charset="0"/>
              </a:rPr>
              <a:t>  lower E</a:t>
            </a:r>
            <a:endParaRPr lang="en-US" altLang="en-US" i="1">
              <a:solidFill>
                <a:srgbClr val="FF0000"/>
              </a:solidFill>
            </a:endParaRPr>
          </a:p>
        </p:txBody>
      </p:sp>
      <p:sp>
        <p:nvSpPr>
          <p:cNvPr id="34825" name="Rectangle 11">
            <a:extLst>
              <a:ext uri="{FF2B5EF4-FFF2-40B4-BE49-F238E27FC236}">
                <a16:creationId xmlns:a16="http://schemas.microsoft.com/office/drawing/2014/main" id="{205EB7E7-6ECC-4220-B7F8-A78B0175DE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4800" y="3271838"/>
            <a:ext cx="109378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>
                <a:solidFill>
                  <a:srgbClr val="0000FF"/>
                </a:solidFill>
                <a:latin typeface="Arial" panose="020B0604020202020204" pitchFamily="34" charset="0"/>
              </a:rPr>
              <a:t>10</a:t>
            </a:r>
            <a:r>
              <a:rPr lang="en-US" altLang="en-US" baseline="30000">
                <a:solidFill>
                  <a:srgbClr val="0000FF"/>
                </a:solidFill>
                <a:latin typeface="Arial" panose="020B0604020202020204" pitchFamily="34" charset="0"/>
              </a:rPr>
              <a:t>–9</a:t>
            </a:r>
            <a:r>
              <a:rPr lang="en-US" altLang="en-US">
                <a:solidFill>
                  <a:srgbClr val="0000FF"/>
                </a:solidFill>
                <a:latin typeface="Arial" panose="020B0604020202020204" pitchFamily="34" charset="0"/>
              </a:rPr>
              <a:t> </a:t>
            </a:r>
            <a:r>
              <a:rPr lang="en-US" altLang="en-US" i="1">
                <a:solidFill>
                  <a:srgbClr val="0000FF"/>
                </a:solidFill>
                <a:latin typeface="Arial" panose="020B0604020202020204" pitchFamily="34" charset="0"/>
              </a:rPr>
              <a:t>µ</a:t>
            </a:r>
            <a:endParaRPr lang="en-US" altLang="en-US" i="1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Oval 1">
            <a:extLst>
              <a:ext uri="{FF2B5EF4-FFF2-40B4-BE49-F238E27FC236}">
                <a16:creationId xmlns:a16="http://schemas.microsoft.com/office/drawing/2014/main" id="{2BFAC8A0-6613-424A-96EB-71D4A69E35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200" y="533400"/>
            <a:ext cx="5334000" cy="5334000"/>
          </a:xfrm>
          <a:prstGeom prst="ellipse">
            <a:avLst/>
          </a:prstGeom>
          <a:solidFill>
            <a:srgbClr val="FFFF00">
              <a:alpha val="81175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>
              <a:solidFill>
                <a:srgbClr val="FFFF00"/>
              </a:solidFill>
            </a:endParaRPr>
          </a:p>
        </p:txBody>
      </p:sp>
      <p:sp>
        <p:nvSpPr>
          <p:cNvPr id="35843" name="Oval 2">
            <a:extLst>
              <a:ext uri="{FF2B5EF4-FFF2-40B4-BE49-F238E27FC236}">
                <a16:creationId xmlns:a16="http://schemas.microsoft.com/office/drawing/2014/main" id="{4F1305FB-5A08-43DA-A95D-924AB226081E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4038600" y="2590800"/>
            <a:ext cx="1219200" cy="1219200"/>
          </a:xfrm>
          <a:prstGeom prst="ellipse">
            <a:avLst/>
          </a:prstGeom>
          <a:solidFill>
            <a:schemeClr val="bg1"/>
          </a:solidFill>
          <a:ln w="9525">
            <a:solidFill>
              <a:srgbClr val="FFFFFF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35844" name="Rectangle 10">
            <a:extLst>
              <a:ext uri="{FF2B5EF4-FFF2-40B4-BE49-F238E27FC236}">
                <a16:creationId xmlns:a16="http://schemas.microsoft.com/office/drawing/2014/main" id="{365B5F00-B47E-4045-BBD0-AC2E2F443D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95800" y="2895600"/>
            <a:ext cx="3635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i="1">
                <a:solidFill>
                  <a:srgbClr val="0000FF"/>
                </a:solidFill>
                <a:latin typeface="Symbol" panose="05050102010706020507" pitchFamily="18" charset="2"/>
              </a:rPr>
              <a:t>g</a:t>
            </a:r>
            <a:endParaRPr lang="en-US" altLang="en-US">
              <a:solidFill>
                <a:srgbClr val="0000FF"/>
              </a:solidFill>
            </a:endParaRPr>
          </a:p>
        </p:txBody>
      </p:sp>
      <p:sp>
        <p:nvSpPr>
          <p:cNvPr id="35845" name="Rectangle 16">
            <a:extLst>
              <a:ext uri="{FF2B5EF4-FFF2-40B4-BE49-F238E27FC236}">
                <a16:creationId xmlns:a16="http://schemas.microsoft.com/office/drawing/2014/main" id="{57700261-283E-4A9B-BD32-C2C9E7A81C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9200" y="5943600"/>
            <a:ext cx="708025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>
                <a:solidFill>
                  <a:srgbClr val="CCFFCC"/>
                </a:solidFill>
                <a:latin typeface="Arial" panose="020B0604020202020204" pitchFamily="34" charset="0"/>
              </a:rPr>
              <a:t>The photons ricochet around the interior of the sun</a:t>
            </a:r>
            <a:br>
              <a:rPr lang="en-US" altLang="en-US">
                <a:solidFill>
                  <a:srgbClr val="CCFFCC"/>
                </a:solidFill>
                <a:latin typeface="Arial" panose="020B0604020202020204" pitchFamily="34" charset="0"/>
              </a:rPr>
            </a:br>
            <a:r>
              <a:rPr lang="en-US" altLang="en-US">
                <a:solidFill>
                  <a:srgbClr val="CCFFCC"/>
                </a:solidFill>
                <a:latin typeface="Arial" panose="020B0604020202020204" pitchFamily="34" charset="0"/>
              </a:rPr>
              <a:t>and take at least 150,000 yrs to get out.</a:t>
            </a:r>
          </a:p>
        </p:txBody>
      </p:sp>
      <p:sp>
        <p:nvSpPr>
          <p:cNvPr id="35846" name="Freeform 24">
            <a:extLst>
              <a:ext uri="{FF2B5EF4-FFF2-40B4-BE49-F238E27FC236}">
                <a16:creationId xmlns:a16="http://schemas.microsoft.com/office/drawing/2014/main" id="{F4FB2006-343D-4B08-A6ED-8F073DC44C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05188" y="2590800"/>
            <a:ext cx="3917950" cy="3276600"/>
          </a:xfrm>
          <a:custGeom>
            <a:avLst/>
            <a:gdLst>
              <a:gd name="T0" fmla="*/ 2072626 w 3917700"/>
              <a:gd name="T1" fmla="*/ 457200 h 3276600"/>
              <a:gd name="T2" fmla="*/ 2191200 w 3917700"/>
              <a:gd name="T3" fmla="*/ 711200 h 3276600"/>
              <a:gd name="T4" fmla="*/ 2741708 w 3917700"/>
              <a:gd name="T5" fmla="*/ 829733 h 3276600"/>
              <a:gd name="T6" fmla="*/ 2614668 w 3917700"/>
              <a:gd name="T7" fmla="*/ 457200 h 3276600"/>
              <a:gd name="T8" fmla="*/ 2445280 w 3917700"/>
              <a:gd name="T9" fmla="*/ 33867 h 3276600"/>
              <a:gd name="T10" fmla="*/ 2385993 w 3917700"/>
              <a:gd name="T11" fmla="*/ 186267 h 3276600"/>
              <a:gd name="T12" fmla="*/ 2216605 w 3917700"/>
              <a:gd name="T13" fmla="*/ 872067 h 3276600"/>
              <a:gd name="T14" fmla="*/ 2318240 w 3917700"/>
              <a:gd name="T15" fmla="*/ 999067 h 3276600"/>
              <a:gd name="T16" fmla="*/ 2800995 w 3917700"/>
              <a:gd name="T17" fmla="*/ 1286933 h 3276600"/>
              <a:gd name="T18" fmla="*/ 3741095 w 3917700"/>
              <a:gd name="T19" fmla="*/ 635000 h 3276600"/>
              <a:gd name="T20" fmla="*/ 3376908 w 3917700"/>
              <a:gd name="T21" fmla="*/ 804333 h 3276600"/>
              <a:gd name="T22" fmla="*/ 2055688 w 3917700"/>
              <a:gd name="T23" fmla="*/ 1447800 h 3276600"/>
              <a:gd name="T24" fmla="*/ 1699973 w 3917700"/>
              <a:gd name="T25" fmla="*/ 1490133 h 3276600"/>
              <a:gd name="T26" fmla="*/ 1810075 w 3917700"/>
              <a:gd name="T27" fmla="*/ 1676400 h 3276600"/>
              <a:gd name="T28" fmla="*/ 1894771 w 3917700"/>
              <a:gd name="T29" fmla="*/ 1837267 h 3276600"/>
              <a:gd name="T30" fmla="*/ 2140385 w 3917700"/>
              <a:gd name="T31" fmla="*/ 1693333 h 3276600"/>
              <a:gd name="T32" fmla="*/ 2199666 w 3917700"/>
              <a:gd name="T33" fmla="*/ 1566333 h 3276600"/>
              <a:gd name="T34" fmla="*/ 2013340 w 3917700"/>
              <a:gd name="T35" fmla="*/ 1346200 h 3276600"/>
              <a:gd name="T36" fmla="*/ 1793136 w 3917700"/>
              <a:gd name="T37" fmla="*/ 694267 h 3276600"/>
              <a:gd name="T38" fmla="*/ 1386606 w 3917700"/>
              <a:gd name="T39" fmla="*/ 1447800 h 3276600"/>
              <a:gd name="T40" fmla="*/ 1073240 w 3917700"/>
              <a:gd name="T41" fmla="*/ 1744133 h 3276600"/>
              <a:gd name="T42" fmla="*/ 734468 w 3917700"/>
              <a:gd name="T43" fmla="*/ 1303867 h 3276600"/>
              <a:gd name="T44" fmla="*/ 454978 w 3917700"/>
              <a:gd name="T45" fmla="*/ 1532467 h 3276600"/>
              <a:gd name="T46" fmla="*/ 14571 w 3917700"/>
              <a:gd name="T47" fmla="*/ 2506133 h 3276600"/>
              <a:gd name="T48" fmla="*/ 1090183 w 3917700"/>
              <a:gd name="T49" fmla="*/ 2057400 h 3276600"/>
              <a:gd name="T50" fmla="*/ 1208751 w 3917700"/>
              <a:gd name="T51" fmla="*/ 2819400 h 3276600"/>
              <a:gd name="T52" fmla="*/ 997020 w 3917700"/>
              <a:gd name="T53" fmla="*/ 3251200 h 3276600"/>
              <a:gd name="T54" fmla="*/ 785283 w 3917700"/>
              <a:gd name="T55" fmla="*/ 2692400 h 3276600"/>
              <a:gd name="T56" fmla="*/ 539670 w 3917700"/>
              <a:gd name="T57" fmla="*/ 1964267 h 3276600"/>
              <a:gd name="T58" fmla="*/ 641305 w 3917700"/>
              <a:gd name="T59" fmla="*/ 1524000 h 3276600"/>
              <a:gd name="T60" fmla="*/ 1166403 w 3917700"/>
              <a:gd name="T61" fmla="*/ 2015067 h 3276600"/>
              <a:gd name="T62" fmla="*/ 1268038 w 3917700"/>
              <a:gd name="T63" fmla="*/ 2057400 h 3276600"/>
              <a:gd name="T64" fmla="*/ 1640691 w 3917700"/>
              <a:gd name="T65" fmla="*/ 1210733 h 3276600"/>
              <a:gd name="T66" fmla="*/ 1911710 w 3917700"/>
              <a:gd name="T67" fmla="*/ 1253067 h 3276600"/>
              <a:gd name="T68" fmla="*/ 1920180 w 3917700"/>
              <a:gd name="T69" fmla="*/ 1710267 h 3276600"/>
              <a:gd name="T70" fmla="*/ 1268038 w 3917700"/>
              <a:gd name="T71" fmla="*/ 1549400 h 3276600"/>
              <a:gd name="T72" fmla="*/ 1124060 w 3917700"/>
              <a:gd name="T73" fmla="*/ 1253067 h 3276600"/>
              <a:gd name="T74" fmla="*/ 1445893 w 3917700"/>
              <a:gd name="T75" fmla="*/ 2396067 h 3276600"/>
              <a:gd name="T76" fmla="*/ 844570 w 3917700"/>
              <a:gd name="T77" fmla="*/ 2455333 h 3276600"/>
              <a:gd name="T78" fmla="*/ 1124060 w 3917700"/>
              <a:gd name="T79" fmla="*/ 2294467 h 3276600"/>
              <a:gd name="T80" fmla="*/ 2817933 w 3917700"/>
              <a:gd name="T81" fmla="*/ 2108200 h 3276600"/>
              <a:gd name="T82" fmla="*/ 2580791 w 3917700"/>
              <a:gd name="T83" fmla="*/ 2243667 h 3276600"/>
              <a:gd name="T84" fmla="*/ 2284363 w 3917700"/>
              <a:gd name="T85" fmla="*/ 2667000 h 3276600"/>
              <a:gd name="T86" fmla="*/ 2242015 w 3917700"/>
              <a:gd name="T87" fmla="*/ 2184400 h 3276600"/>
              <a:gd name="T88" fmla="*/ 2369055 w 3917700"/>
              <a:gd name="T89" fmla="*/ 1769533 h 3276600"/>
              <a:gd name="T90" fmla="*/ 3300688 w 3917700"/>
              <a:gd name="T91" fmla="*/ 1676400 h 3276600"/>
              <a:gd name="T92" fmla="*/ 3495481 w 3917700"/>
              <a:gd name="T93" fmla="*/ 1837267 h 3276600"/>
              <a:gd name="T94" fmla="*/ 3918950 w 3917700"/>
              <a:gd name="T95" fmla="*/ 2116667 h 3276600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3917700"/>
              <a:gd name="T145" fmla="*/ 0 h 3276600"/>
              <a:gd name="T146" fmla="*/ 3917700 w 3917700"/>
              <a:gd name="T147" fmla="*/ 3276600 h 3276600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3917700" h="3276600">
                <a:moveTo>
                  <a:pt x="1623233" y="482600"/>
                </a:moveTo>
                <a:cubicBezTo>
                  <a:pt x="1640166" y="476956"/>
                  <a:pt x="1656559" y="469307"/>
                  <a:pt x="1674033" y="465667"/>
                </a:cubicBezTo>
                <a:cubicBezTo>
                  <a:pt x="1761451" y="447455"/>
                  <a:pt x="1813955" y="441827"/>
                  <a:pt x="1894166" y="431800"/>
                </a:cubicBezTo>
                <a:cubicBezTo>
                  <a:pt x="1970460" y="436288"/>
                  <a:pt x="2016184" y="420013"/>
                  <a:pt x="2071966" y="457200"/>
                </a:cubicBezTo>
                <a:cubicBezTo>
                  <a:pt x="2078608" y="461628"/>
                  <a:pt x="2083255" y="468489"/>
                  <a:pt x="2088900" y="474133"/>
                </a:cubicBezTo>
                <a:cubicBezTo>
                  <a:pt x="2091722" y="547511"/>
                  <a:pt x="2089810" y="621225"/>
                  <a:pt x="2097366" y="694267"/>
                </a:cubicBezTo>
                <a:cubicBezTo>
                  <a:pt x="2098413" y="704389"/>
                  <a:pt x="2104288" y="717847"/>
                  <a:pt x="2114300" y="719667"/>
                </a:cubicBezTo>
                <a:cubicBezTo>
                  <a:pt x="2139444" y="724239"/>
                  <a:pt x="2165100" y="714022"/>
                  <a:pt x="2190500" y="711200"/>
                </a:cubicBezTo>
                <a:cubicBezTo>
                  <a:pt x="2240708" y="698648"/>
                  <a:pt x="2289970" y="682859"/>
                  <a:pt x="2342900" y="685800"/>
                </a:cubicBezTo>
                <a:cubicBezTo>
                  <a:pt x="2416651" y="689897"/>
                  <a:pt x="2489655" y="702733"/>
                  <a:pt x="2563033" y="711200"/>
                </a:cubicBezTo>
                <a:cubicBezTo>
                  <a:pt x="2594077" y="730956"/>
                  <a:pt x="2624768" y="751279"/>
                  <a:pt x="2656166" y="770467"/>
                </a:cubicBezTo>
                <a:cubicBezTo>
                  <a:pt x="2732940" y="817384"/>
                  <a:pt x="2695602" y="784502"/>
                  <a:pt x="2740833" y="829733"/>
                </a:cubicBezTo>
                <a:cubicBezTo>
                  <a:pt x="2746477" y="818444"/>
                  <a:pt x="2757766" y="808488"/>
                  <a:pt x="2757766" y="795867"/>
                </a:cubicBezTo>
                <a:cubicBezTo>
                  <a:pt x="2757766" y="778018"/>
                  <a:pt x="2747629" y="761572"/>
                  <a:pt x="2740833" y="745067"/>
                </a:cubicBezTo>
                <a:cubicBezTo>
                  <a:pt x="2727849" y="713534"/>
                  <a:pt x="2711412" y="683495"/>
                  <a:pt x="2698500" y="651933"/>
                </a:cubicBezTo>
                <a:cubicBezTo>
                  <a:pt x="2619518" y="458865"/>
                  <a:pt x="2716286" y="662107"/>
                  <a:pt x="2613833" y="457200"/>
                </a:cubicBezTo>
                <a:cubicBezTo>
                  <a:pt x="2593752" y="356800"/>
                  <a:pt x="2609405" y="421701"/>
                  <a:pt x="2537633" y="245533"/>
                </a:cubicBezTo>
                <a:cubicBezTo>
                  <a:pt x="2529524" y="225628"/>
                  <a:pt x="2519949" y="206328"/>
                  <a:pt x="2512233" y="186267"/>
                </a:cubicBezTo>
                <a:cubicBezTo>
                  <a:pt x="2498122" y="149578"/>
                  <a:pt x="2485865" y="112121"/>
                  <a:pt x="2469900" y="76200"/>
                </a:cubicBezTo>
                <a:cubicBezTo>
                  <a:pt x="2463217" y="61162"/>
                  <a:pt x="2452492" y="48252"/>
                  <a:pt x="2444500" y="33867"/>
                </a:cubicBezTo>
                <a:cubicBezTo>
                  <a:pt x="2438370" y="22834"/>
                  <a:pt x="2433211" y="11289"/>
                  <a:pt x="2427566" y="0"/>
                </a:cubicBezTo>
                <a:cubicBezTo>
                  <a:pt x="2423397" y="25018"/>
                  <a:pt x="2419055" y="59402"/>
                  <a:pt x="2410633" y="84667"/>
                </a:cubicBezTo>
                <a:cubicBezTo>
                  <a:pt x="2405827" y="99085"/>
                  <a:pt x="2399344" y="112889"/>
                  <a:pt x="2393700" y="127000"/>
                </a:cubicBezTo>
                <a:cubicBezTo>
                  <a:pt x="2390878" y="146756"/>
                  <a:pt x="2388345" y="166555"/>
                  <a:pt x="2385233" y="186267"/>
                </a:cubicBezTo>
                <a:cubicBezTo>
                  <a:pt x="2379878" y="220181"/>
                  <a:pt x="2372235" y="253760"/>
                  <a:pt x="2368300" y="287867"/>
                </a:cubicBezTo>
                <a:cubicBezTo>
                  <a:pt x="2352766" y="422498"/>
                  <a:pt x="2370396" y="419420"/>
                  <a:pt x="2334433" y="567267"/>
                </a:cubicBezTo>
                <a:cubicBezTo>
                  <a:pt x="2316689" y="640215"/>
                  <a:pt x="2273630" y="748523"/>
                  <a:pt x="2241300" y="821267"/>
                </a:cubicBezTo>
                <a:cubicBezTo>
                  <a:pt x="2233611" y="838567"/>
                  <a:pt x="2222931" y="854489"/>
                  <a:pt x="2215900" y="872067"/>
                </a:cubicBezTo>
                <a:cubicBezTo>
                  <a:pt x="2211578" y="882871"/>
                  <a:pt x="2210630" y="894745"/>
                  <a:pt x="2207433" y="905933"/>
                </a:cubicBezTo>
                <a:cubicBezTo>
                  <a:pt x="2190078" y="966672"/>
                  <a:pt x="2207709" y="887613"/>
                  <a:pt x="2190500" y="973667"/>
                </a:cubicBezTo>
                <a:cubicBezTo>
                  <a:pt x="2201789" y="976489"/>
                  <a:pt x="2212956" y="979851"/>
                  <a:pt x="2224366" y="982133"/>
                </a:cubicBezTo>
                <a:cubicBezTo>
                  <a:pt x="2255307" y="988321"/>
                  <a:pt x="2287718" y="988643"/>
                  <a:pt x="2317500" y="999067"/>
                </a:cubicBezTo>
                <a:cubicBezTo>
                  <a:pt x="2347708" y="1009640"/>
                  <a:pt x="2432529" y="1066950"/>
                  <a:pt x="2461433" y="1083733"/>
                </a:cubicBezTo>
                <a:cubicBezTo>
                  <a:pt x="2525914" y="1121173"/>
                  <a:pt x="2589476" y="1160455"/>
                  <a:pt x="2656166" y="1193800"/>
                </a:cubicBezTo>
                <a:cubicBezTo>
                  <a:pt x="2675812" y="1203623"/>
                  <a:pt x="2743199" y="1235152"/>
                  <a:pt x="2766233" y="1253067"/>
                </a:cubicBezTo>
                <a:cubicBezTo>
                  <a:pt x="2778835" y="1262868"/>
                  <a:pt x="2788811" y="1275644"/>
                  <a:pt x="2800100" y="1286933"/>
                </a:cubicBezTo>
                <a:cubicBezTo>
                  <a:pt x="2818152" y="1341092"/>
                  <a:pt x="2806910" y="1335587"/>
                  <a:pt x="2910166" y="1278467"/>
                </a:cubicBezTo>
                <a:cubicBezTo>
                  <a:pt x="3012257" y="1221991"/>
                  <a:pt x="3116588" y="1166550"/>
                  <a:pt x="3206500" y="1092200"/>
                </a:cubicBezTo>
                <a:cubicBezTo>
                  <a:pt x="3353255" y="970844"/>
                  <a:pt x="3512110" y="862788"/>
                  <a:pt x="3646766" y="728133"/>
                </a:cubicBezTo>
                <a:cubicBezTo>
                  <a:pt x="3677811" y="697089"/>
                  <a:pt x="3715547" y="671530"/>
                  <a:pt x="3739900" y="635000"/>
                </a:cubicBezTo>
                <a:cubicBezTo>
                  <a:pt x="3745544" y="626533"/>
                  <a:pt x="3766705" y="607132"/>
                  <a:pt x="3756833" y="609600"/>
                </a:cubicBezTo>
                <a:cubicBezTo>
                  <a:pt x="3737089" y="614536"/>
                  <a:pt x="3723952" y="633818"/>
                  <a:pt x="3706033" y="643467"/>
                </a:cubicBezTo>
                <a:cubicBezTo>
                  <a:pt x="3687109" y="653657"/>
                  <a:pt x="3665990" y="659255"/>
                  <a:pt x="3646766" y="668867"/>
                </a:cubicBezTo>
                <a:cubicBezTo>
                  <a:pt x="3473110" y="755695"/>
                  <a:pt x="3563033" y="722646"/>
                  <a:pt x="3375833" y="804333"/>
                </a:cubicBezTo>
                <a:cubicBezTo>
                  <a:pt x="3269182" y="850872"/>
                  <a:pt x="3161287" y="894509"/>
                  <a:pt x="3054100" y="939800"/>
                </a:cubicBezTo>
                <a:cubicBezTo>
                  <a:pt x="2960910" y="979176"/>
                  <a:pt x="2860490" y="1004714"/>
                  <a:pt x="2774700" y="1058333"/>
                </a:cubicBezTo>
                <a:cubicBezTo>
                  <a:pt x="2575220" y="1183008"/>
                  <a:pt x="2395688" y="1313075"/>
                  <a:pt x="2182033" y="1405467"/>
                </a:cubicBezTo>
                <a:cubicBezTo>
                  <a:pt x="2141075" y="1423178"/>
                  <a:pt x="2098918" y="1439716"/>
                  <a:pt x="2055033" y="1447800"/>
                </a:cubicBezTo>
                <a:cubicBezTo>
                  <a:pt x="1990955" y="1459604"/>
                  <a:pt x="1925211" y="1459089"/>
                  <a:pt x="1860300" y="1464733"/>
                </a:cubicBezTo>
                <a:cubicBezTo>
                  <a:pt x="1798211" y="1461911"/>
                  <a:pt x="1735088" y="1467896"/>
                  <a:pt x="1674033" y="1456267"/>
                </a:cubicBezTo>
                <a:cubicBezTo>
                  <a:pt x="1665266" y="1454597"/>
                  <a:pt x="1677145" y="1423727"/>
                  <a:pt x="1682500" y="1430867"/>
                </a:cubicBezTo>
                <a:cubicBezTo>
                  <a:pt x="1694828" y="1447304"/>
                  <a:pt x="1688862" y="1472515"/>
                  <a:pt x="1699433" y="1490133"/>
                </a:cubicBezTo>
                <a:cubicBezTo>
                  <a:pt x="1706693" y="1502233"/>
                  <a:pt x="1723322" y="1505555"/>
                  <a:pt x="1733300" y="1515533"/>
                </a:cubicBezTo>
                <a:cubicBezTo>
                  <a:pt x="1746078" y="1528311"/>
                  <a:pt x="1757695" y="1542477"/>
                  <a:pt x="1767166" y="1557867"/>
                </a:cubicBezTo>
                <a:cubicBezTo>
                  <a:pt x="1780396" y="1579365"/>
                  <a:pt x="1801033" y="1625600"/>
                  <a:pt x="1801033" y="1625600"/>
                </a:cubicBezTo>
                <a:cubicBezTo>
                  <a:pt x="1803855" y="1642533"/>
                  <a:pt x="1806429" y="1659510"/>
                  <a:pt x="1809500" y="1676400"/>
                </a:cubicBezTo>
                <a:cubicBezTo>
                  <a:pt x="1812074" y="1690558"/>
                  <a:pt x="1815600" y="1704538"/>
                  <a:pt x="1817966" y="1718733"/>
                </a:cubicBezTo>
                <a:cubicBezTo>
                  <a:pt x="1821247" y="1738418"/>
                  <a:pt x="1823398" y="1758276"/>
                  <a:pt x="1826433" y="1778000"/>
                </a:cubicBezTo>
                <a:cubicBezTo>
                  <a:pt x="1829043" y="1794967"/>
                  <a:pt x="1821981" y="1817495"/>
                  <a:pt x="1834900" y="1828800"/>
                </a:cubicBezTo>
                <a:cubicBezTo>
                  <a:pt x="1849918" y="1841941"/>
                  <a:pt x="1874411" y="1834445"/>
                  <a:pt x="1894166" y="1837267"/>
                </a:cubicBezTo>
                <a:cubicBezTo>
                  <a:pt x="1929091" y="1813984"/>
                  <a:pt x="1951424" y="1797931"/>
                  <a:pt x="1987300" y="1778000"/>
                </a:cubicBezTo>
                <a:cubicBezTo>
                  <a:pt x="2050475" y="1742903"/>
                  <a:pt x="1994112" y="1775080"/>
                  <a:pt x="2046566" y="1752600"/>
                </a:cubicBezTo>
                <a:cubicBezTo>
                  <a:pt x="2071376" y="1741967"/>
                  <a:pt x="2084571" y="1733920"/>
                  <a:pt x="2105833" y="1718733"/>
                </a:cubicBezTo>
                <a:cubicBezTo>
                  <a:pt x="2117316" y="1710531"/>
                  <a:pt x="2127511" y="1700443"/>
                  <a:pt x="2139700" y="1693333"/>
                </a:cubicBezTo>
                <a:cubicBezTo>
                  <a:pt x="2161504" y="1680614"/>
                  <a:pt x="2207433" y="1659467"/>
                  <a:pt x="2207433" y="1659467"/>
                </a:cubicBezTo>
                <a:cubicBezTo>
                  <a:pt x="2213077" y="1651000"/>
                  <a:pt x="2218009" y="1642013"/>
                  <a:pt x="2224366" y="1634067"/>
                </a:cubicBezTo>
                <a:cubicBezTo>
                  <a:pt x="2229353" y="1627833"/>
                  <a:pt x="2242612" y="1625007"/>
                  <a:pt x="2241300" y="1617133"/>
                </a:cubicBezTo>
                <a:cubicBezTo>
                  <a:pt x="2239288" y="1605058"/>
                  <a:pt x="2209938" y="1577305"/>
                  <a:pt x="2198966" y="1566333"/>
                </a:cubicBezTo>
                <a:cubicBezTo>
                  <a:pt x="2184088" y="1521696"/>
                  <a:pt x="2200333" y="1557812"/>
                  <a:pt x="2165100" y="1515533"/>
                </a:cubicBezTo>
                <a:cubicBezTo>
                  <a:pt x="2158586" y="1507716"/>
                  <a:pt x="2155361" y="1497328"/>
                  <a:pt x="2148166" y="1490133"/>
                </a:cubicBezTo>
                <a:cubicBezTo>
                  <a:pt x="2070335" y="1412302"/>
                  <a:pt x="2159570" y="1523193"/>
                  <a:pt x="2080433" y="1430867"/>
                </a:cubicBezTo>
                <a:cubicBezTo>
                  <a:pt x="2056912" y="1403426"/>
                  <a:pt x="2035491" y="1374250"/>
                  <a:pt x="2012700" y="1346200"/>
                </a:cubicBezTo>
                <a:cubicBezTo>
                  <a:pt x="1978544" y="1304162"/>
                  <a:pt x="1935757" y="1258403"/>
                  <a:pt x="1911100" y="1210733"/>
                </a:cubicBezTo>
                <a:cubicBezTo>
                  <a:pt x="1884370" y="1159055"/>
                  <a:pt x="1865944" y="1103489"/>
                  <a:pt x="1843366" y="1049867"/>
                </a:cubicBezTo>
                <a:cubicBezTo>
                  <a:pt x="1832077" y="993422"/>
                  <a:pt x="1819280" y="937259"/>
                  <a:pt x="1809500" y="880533"/>
                </a:cubicBezTo>
                <a:cubicBezTo>
                  <a:pt x="1802538" y="840155"/>
                  <a:pt x="1794975" y="725579"/>
                  <a:pt x="1792566" y="694267"/>
                </a:cubicBezTo>
                <a:cubicBezTo>
                  <a:pt x="1733299" y="784578"/>
                  <a:pt x="1670343" y="872572"/>
                  <a:pt x="1614766" y="965200"/>
                </a:cubicBezTo>
                <a:cubicBezTo>
                  <a:pt x="1580899" y="1021644"/>
                  <a:pt x="1533981" y="1072086"/>
                  <a:pt x="1513166" y="1134533"/>
                </a:cubicBezTo>
                <a:cubicBezTo>
                  <a:pt x="1486030" y="1215942"/>
                  <a:pt x="1492095" y="1201063"/>
                  <a:pt x="1445433" y="1312333"/>
                </a:cubicBezTo>
                <a:cubicBezTo>
                  <a:pt x="1426372" y="1357786"/>
                  <a:pt x="1410102" y="1404714"/>
                  <a:pt x="1386166" y="1447800"/>
                </a:cubicBezTo>
                <a:cubicBezTo>
                  <a:pt x="1343833" y="1524000"/>
                  <a:pt x="1301902" y="1600425"/>
                  <a:pt x="1259166" y="1676400"/>
                </a:cubicBezTo>
                <a:cubicBezTo>
                  <a:pt x="1240301" y="1709938"/>
                  <a:pt x="1236165" y="1720967"/>
                  <a:pt x="1208366" y="1744133"/>
                </a:cubicBezTo>
                <a:cubicBezTo>
                  <a:pt x="1200549" y="1750647"/>
                  <a:pt x="1191433" y="1755422"/>
                  <a:pt x="1182966" y="1761067"/>
                </a:cubicBezTo>
                <a:cubicBezTo>
                  <a:pt x="1146277" y="1755422"/>
                  <a:pt x="1108995" y="1752796"/>
                  <a:pt x="1072900" y="1744133"/>
                </a:cubicBezTo>
                <a:cubicBezTo>
                  <a:pt x="1038187" y="1735802"/>
                  <a:pt x="1003854" y="1724916"/>
                  <a:pt x="971300" y="1710267"/>
                </a:cubicBezTo>
                <a:cubicBezTo>
                  <a:pt x="935685" y="1694241"/>
                  <a:pt x="870830" y="1646075"/>
                  <a:pt x="844300" y="1617133"/>
                </a:cubicBezTo>
                <a:cubicBezTo>
                  <a:pt x="805590" y="1574904"/>
                  <a:pt x="778313" y="1491387"/>
                  <a:pt x="759633" y="1447800"/>
                </a:cubicBezTo>
                <a:cubicBezTo>
                  <a:pt x="751166" y="1399822"/>
                  <a:pt x="739204" y="1352332"/>
                  <a:pt x="734233" y="1303867"/>
                </a:cubicBezTo>
                <a:cubicBezTo>
                  <a:pt x="727892" y="1242038"/>
                  <a:pt x="759376" y="1169882"/>
                  <a:pt x="725766" y="1117600"/>
                </a:cubicBezTo>
                <a:cubicBezTo>
                  <a:pt x="708500" y="1090741"/>
                  <a:pt x="676343" y="1159175"/>
                  <a:pt x="658033" y="1185333"/>
                </a:cubicBezTo>
                <a:cubicBezTo>
                  <a:pt x="616676" y="1244415"/>
                  <a:pt x="584785" y="1309588"/>
                  <a:pt x="547966" y="1371600"/>
                </a:cubicBezTo>
                <a:cubicBezTo>
                  <a:pt x="520397" y="1418032"/>
                  <a:pt x="479443" y="1483248"/>
                  <a:pt x="454833" y="1532467"/>
                </a:cubicBezTo>
                <a:cubicBezTo>
                  <a:pt x="409677" y="1622778"/>
                  <a:pt x="355049" y="1708945"/>
                  <a:pt x="319366" y="1803400"/>
                </a:cubicBezTo>
                <a:cubicBezTo>
                  <a:pt x="44796" y="2530204"/>
                  <a:pt x="273575" y="1963899"/>
                  <a:pt x="116166" y="2302933"/>
                </a:cubicBezTo>
                <a:cubicBezTo>
                  <a:pt x="105772" y="2325321"/>
                  <a:pt x="63511" y="2433026"/>
                  <a:pt x="39966" y="2472267"/>
                </a:cubicBezTo>
                <a:cubicBezTo>
                  <a:pt x="32706" y="2484367"/>
                  <a:pt x="23033" y="2494844"/>
                  <a:pt x="14566" y="2506133"/>
                </a:cubicBezTo>
                <a:cubicBezTo>
                  <a:pt x="55" y="2549671"/>
                  <a:pt x="0" y="2531467"/>
                  <a:pt x="48433" y="2506133"/>
                </a:cubicBezTo>
                <a:cubicBezTo>
                  <a:pt x="217323" y="2417791"/>
                  <a:pt x="381245" y="2318748"/>
                  <a:pt x="556433" y="2243667"/>
                </a:cubicBezTo>
                <a:cubicBezTo>
                  <a:pt x="655211" y="2201334"/>
                  <a:pt x="751307" y="2152097"/>
                  <a:pt x="852766" y="2116667"/>
                </a:cubicBezTo>
                <a:cubicBezTo>
                  <a:pt x="929666" y="2089813"/>
                  <a:pt x="1009693" y="2071971"/>
                  <a:pt x="1089833" y="2057400"/>
                </a:cubicBezTo>
                <a:cubicBezTo>
                  <a:pt x="1134347" y="2049306"/>
                  <a:pt x="1180171" y="2052156"/>
                  <a:pt x="1225300" y="2048933"/>
                </a:cubicBezTo>
                <a:cubicBezTo>
                  <a:pt x="1259198" y="2046512"/>
                  <a:pt x="1293033" y="2043289"/>
                  <a:pt x="1326900" y="2040467"/>
                </a:cubicBezTo>
                <a:cubicBezTo>
                  <a:pt x="1321255" y="2136422"/>
                  <a:pt x="1320417" y="2232782"/>
                  <a:pt x="1309966" y="2328333"/>
                </a:cubicBezTo>
                <a:cubicBezTo>
                  <a:pt x="1291563" y="2496586"/>
                  <a:pt x="1253034" y="2656679"/>
                  <a:pt x="1208366" y="2819400"/>
                </a:cubicBezTo>
                <a:cubicBezTo>
                  <a:pt x="1180129" y="2922264"/>
                  <a:pt x="1152642" y="3020157"/>
                  <a:pt x="1106766" y="3115733"/>
                </a:cubicBezTo>
                <a:cubicBezTo>
                  <a:pt x="1080167" y="3171148"/>
                  <a:pt x="1059174" y="3215179"/>
                  <a:pt x="1022100" y="3259667"/>
                </a:cubicBezTo>
                <a:cubicBezTo>
                  <a:pt x="1016990" y="3265799"/>
                  <a:pt x="1010811" y="3270956"/>
                  <a:pt x="1005166" y="3276600"/>
                </a:cubicBezTo>
                <a:cubicBezTo>
                  <a:pt x="1002344" y="3268133"/>
                  <a:pt x="999152" y="3259781"/>
                  <a:pt x="996700" y="3251200"/>
                </a:cubicBezTo>
                <a:cubicBezTo>
                  <a:pt x="993503" y="3240011"/>
                  <a:pt x="992817" y="3228029"/>
                  <a:pt x="988233" y="3217333"/>
                </a:cubicBezTo>
                <a:cubicBezTo>
                  <a:pt x="984225" y="3207980"/>
                  <a:pt x="976124" y="3200892"/>
                  <a:pt x="971300" y="3191933"/>
                </a:cubicBezTo>
                <a:cubicBezTo>
                  <a:pt x="956340" y="3164151"/>
                  <a:pt x="940821" y="3136509"/>
                  <a:pt x="928966" y="3107267"/>
                </a:cubicBezTo>
                <a:cubicBezTo>
                  <a:pt x="883931" y="2996182"/>
                  <a:pt x="819015" y="2812879"/>
                  <a:pt x="785033" y="2692400"/>
                </a:cubicBezTo>
                <a:cubicBezTo>
                  <a:pt x="771653" y="2644963"/>
                  <a:pt x="766446" y="2595326"/>
                  <a:pt x="751166" y="2548467"/>
                </a:cubicBezTo>
                <a:cubicBezTo>
                  <a:pt x="724029" y="2465245"/>
                  <a:pt x="695050" y="2382255"/>
                  <a:pt x="658033" y="2302933"/>
                </a:cubicBezTo>
                <a:cubicBezTo>
                  <a:pt x="638277" y="2260600"/>
                  <a:pt x="614199" y="2220026"/>
                  <a:pt x="598766" y="2175933"/>
                </a:cubicBezTo>
                <a:cubicBezTo>
                  <a:pt x="574562" y="2106778"/>
                  <a:pt x="559255" y="2034822"/>
                  <a:pt x="539500" y="1964267"/>
                </a:cubicBezTo>
                <a:cubicBezTo>
                  <a:pt x="539907" y="1953877"/>
                  <a:pt x="529890" y="1630176"/>
                  <a:pt x="564900" y="1490133"/>
                </a:cubicBezTo>
                <a:cubicBezTo>
                  <a:pt x="567064" y="1481475"/>
                  <a:pt x="570544" y="1473200"/>
                  <a:pt x="573366" y="1464733"/>
                </a:cubicBezTo>
                <a:cubicBezTo>
                  <a:pt x="587477" y="1478844"/>
                  <a:pt x="600681" y="1493926"/>
                  <a:pt x="615700" y="1507067"/>
                </a:cubicBezTo>
                <a:cubicBezTo>
                  <a:pt x="623358" y="1513768"/>
                  <a:pt x="634126" y="1516590"/>
                  <a:pt x="641100" y="1524000"/>
                </a:cubicBezTo>
                <a:cubicBezTo>
                  <a:pt x="679494" y="1564793"/>
                  <a:pt x="713949" y="1609131"/>
                  <a:pt x="751166" y="1651000"/>
                </a:cubicBezTo>
                <a:cubicBezTo>
                  <a:pt x="781689" y="1685338"/>
                  <a:pt x="813396" y="1718605"/>
                  <a:pt x="844300" y="1752600"/>
                </a:cubicBezTo>
                <a:cubicBezTo>
                  <a:pt x="869841" y="1780695"/>
                  <a:pt x="890644" y="1813809"/>
                  <a:pt x="920500" y="1837267"/>
                </a:cubicBezTo>
                <a:cubicBezTo>
                  <a:pt x="1010388" y="1907893"/>
                  <a:pt x="1066737" y="1957144"/>
                  <a:pt x="1166033" y="2015067"/>
                </a:cubicBezTo>
                <a:cubicBezTo>
                  <a:pt x="1190042" y="2029072"/>
                  <a:pt x="1216531" y="2038350"/>
                  <a:pt x="1242233" y="2048933"/>
                </a:cubicBezTo>
                <a:cubicBezTo>
                  <a:pt x="1282653" y="2065576"/>
                  <a:pt x="1300292" y="2071108"/>
                  <a:pt x="1335366" y="2082800"/>
                </a:cubicBezTo>
                <a:cubicBezTo>
                  <a:pt x="1318433" y="2088444"/>
                  <a:pt x="1301279" y="2106000"/>
                  <a:pt x="1284566" y="2099733"/>
                </a:cubicBezTo>
                <a:cubicBezTo>
                  <a:pt x="1270336" y="2094397"/>
                  <a:pt x="1267633" y="2072598"/>
                  <a:pt x="1267633" y="2057400"/>
                </a:cubicBezTo>
                <a:cubicBezTo>
                  <a:pt x="1267633" y="2017488"/>
                  <a:pt x="1275252" y="1977677"/>
                  <a:pt x="1284566" y="1938867"/>
                </a:cubicBezTo>
                <a:cubicBezTo>
                  <a:pt x="1309174" y="1836332"/>
                  <a:pt x="1334909" y="1733771"/>
                  <a:pt x="1369233" y="1634067"/>
                </a:cubicBezTo>
                <a:cubicBezTo>
                  <a:pt x="1431608" y="1452883"/>
                  <a:pt x="1452127" y="1431076"/>
                  <a:pt x="1555500" y="1295400"/>
                </a:cubicBezTo>
                <a:cubicBezTo>
                  <a:pt x="1605198" y="1230172"/>
                  <a:pt x="1584068" y="1258817"/>
                  <a:pt x="1640166" y="1210733"/>
                </a:cubicBezTo>
                <a:cubicBezTo>
                  <a:pt x="1646227" y="1205538"/>
                  <a:pt x="1649626" y="1196603"/>
                  <a:pt x="1657100" y="1193800"/>
                </a:cubicBezTo>
                <a:cubicBezTo>
                  <a:pt x="1673174" y="1187772"/>
                  <a:pt x="1691142" y="1189057"/>
                  <a:pt x="1707900" y="1185333"/>
                </a:cubicBezTo>
                <a:cubicBezTo>
                  <a:pt x="1790589" y="1166958"/>
                  <a:pt x="1783430" y="1168622"/>
                  <a:pt x="1834900" y="1151467"/>
                </a:cubicBezTo>
                <a:cubicBezTo>
                  <a:pt x="1860300" y="1185334"/>
                  <a:pt x="1896236" y="1213429"/>
                  <a:pt x="1911100" y="1253067"/>
                </a:cubicBezTo>
                <a:cubicBezTo>
                  <a:pt x="1919567" y="1275645"/>
                  <a:pt x="1927545" y="1298412"/>
                  <a:pt x="1936500" y="1320800"/>
                </a:cubicBezTo>
                <a:cubicBezTo>
                  <a:pt x="1944482" y="1340756"/>
                  <a:pt x="1955103" y="1359676"/>
                  <a:pt x="1961900" y="1380067"/>
                </a:cubicBezTo>
                <a:cubicBezTo>
                  <a:pt x="1969259" y="1402145"/>
                  <a:pt x="1973189" y="1425222"/>
                  <a:pt x="1978833" y="1447800"/>
                </a:cubicBezTo>
                <a:cubicBezTo>
                  <a:pt x="1959077" y="1535289"/>
                  <a:pt x="1990910" y="1655910"/>
                  <a:pt x="1919566" y="1710267"/>
                </a:cubicBezTo>
                <a:cubicBezTo>
                  <a:pt x="1840963" y="1770155"/>
                  <a:pt x="1721958" y="1714441"/>
                  <a:pt x="1623233" y="1718733"/>
                </a:cubicBezTo>
                <a:cubicBezTo>
                  <a:pt x="1592090" y="1720087"/>
                  <a:pt x="1561144" y="1724378"/>
                  <a:pt x="1530100" y="1727200"/>
                </a:cubicBezTo>
                <a:cubicBezTo>
                  <a:pt x="1470833" y="1704622"/>
                  <a:pt x="1404808" y="1695037"/>
                  <a:pt x="1352300" y="1659467"/>
                </a:cubicBezTo>
                <a:cubicBezTo>
                  <a:pt x="1313977" y="1633506"/>
                  <a:pt x="1297145" y="1585060"/>
                  <a:pt x="1267633" y="1549400"/>
                </a:cubicBezTo>
                <a:cubicBezTo>
                  <a:pt x="1229378" y="1503175"/>
                  <a:pt x="1191527" y="1456360"/>
                  <a:pt x="1149100" y="1413933"/>
                </a:cubicBezTo>
                <a:cubicBezTo>
                  <a:pt x="1113722" y="1378555"/>
                  <a:pt x="1130884" y="1398112"/>
                  <a:pt x="1098300" y="1354667"/>
                </a:cubicBezTo>
                <a:cubicBezTo>
                  <a:pt x="1101122" y="1312334"/>
                  <a:pt x="1096476" y="1268828"/>
                  <a:pt x="1106766" y="1227667"/>
                </a:cubicBezTo>
                <a:cubicBezTo>
                  <a:pt x="1109234" y="1217795"/>
                  <a:pt x="1122762" y="1242935"/>
                  <a:pt x="1123700" y="1253067"/>
                </a:cubicBezTo>
                <a:cubicBezTo>
                  <a:pt x="1136994" y="1396635"/>
                  <a:pt x="1108012" y="1546663"/>
                  <a:pt x="1149100" y="1684867"/>
                </a:cubicBezTo>
                <a:cubicBezTo>
                  <a:pt x="1282988" y="2135218"/>
                  <a:pt x="1183491" y="1854188"/>
                  <a:pt x="1335366" y="2201333"/>
                </a:cubicBezTo>
                <a:cubicBezTo>
                  <a:pt x="1351618" y="2238480"/>
                  <a:pt x="1395156" y="2379307"/>
                  <a:pt x="1420033" y="2387600"/>
                </a:cubicBezTo>
                <a:lnTo>
                  <a:pt x="1445433" y="2396067"/>
                </a:lnTo>
                <a:cubicBezTo>
                  <a:pt x="1402285" y="2352917"/>
                  <a:pt x="1426369" y="2367970"/>
                  <a:pt x="1309966" y="2396067"/>
                </a:cubicBezTo>
                <a:cubicBezTo>
                  <a:pt x="1266589" y="2406537"/>
                  <a:pt x="1226055" y="2426799"/>
                  <a:pt x="1182966" y="2438400"/>
                </a:cubicBezTo>
                <a:cubicBezTo>
                  <a:pt x="1091219" y="2463101"/>
                  <a:pt x="1008970" y="2459184"/>
                  <a:pt x="912033" y="2463800"/>
                </a:cubicBezTo>
                <a:cubicBezTo>
                  <a:pt x="889455" y="2460978"/>
                  <a:pt x="865886" y="2462528"/>
                  <a:pt x="844300" y="2455333"/>
                </a:cubicBezTo>
                <a:cubicBezTo>
                  <a:pt x="813647" y="2445116"/>
                  <a:pt x="777891" y="2416111"/>
                  <a:pt x="751166" y="2396067"/>
                </a:cubicBezTo>
                <a:cubicBezTo>
                  <a:pt x="759633" y="2387600"/>
                  <a:pt x="765856" y="2376022"/>
                  <a:pt x="776566" y="2370667"/>
                </a:cubicBezTo>
                <a:cubicBezTo>
                  <a:pt x="811725" y="2353087"/>
                  <a:pt x="848087" y="2336042"/>
                  <a:pt x="886633" y="2328333"/>
                </a:cubicBezTo>
                <a:cubicBezTo>
                  <a:pt x="1007941" y="2304072"/>
                  <a:pt x="966633" y="2309791"/>
                  <a:pt x="1123700" y="2294467"/>
                </a:cubicBezTo>
                <a:cubicBezTo>
                  <a:pt x="1188548" y="2288140"/>
                  <a:pt x="1253462" y="2282437"/>
                  <a:pt x="1318433" y="2277533"/>
                </a:cubicBezTo>
                <a:cubicBezTo>
                  <a:pt x="1626102" y="2254312"/>
                  <a:pt x="1557472" y="2270513"/>
                  <a:pt x="1894166" y="2218267"/>
                </a:cubicBezTo>
                <a:cubicBezTo>
                  <a:pt x="2819090" y="2074744"/>
                  <a:pt x="2285979" y="2139798"/>
                  <a:pt x="2698500" y="2091267"/>
                </a:cubicBezTo>
                <a:cubicBezTo>
                  <a:pt x="2738011" y="2096911"/>
                  <a:pt x="2781334" y="2090351"/>
                  <a:pt x="2817033" y="2108200"/>
                </a:cubicBezTo>
                <a:cubicBezTo>
                  <a:pt x="2832998" y="2116182"/>
                  <a:pt x="2783864" y="2127917"/>
                  <a:pt x="2766233" y="2125133"/>
                </a:cubicBezTo>
                <a:cubicBezTo>
                  <a:pt x="2727405" y="2119002"/>
                  <a:pt x="2692855" y="2096911"/>
                  <a:pt x="2656166" y="2082800"/>
                </a:cubicBezTo>
                <a:cubicBezTo>
                  <a:pt x="2653344" y="2094089"/>
                  <a:pt x="2652426" y="2106034"/>
                  <a:pt x="2647700" y="2116667"/>
                </a:cubicBezTo>
                <a:cubicBezTo>
                  <a:pt x="2608237" y="2205461"/>
                  <a:pt x="2625497" y="2107075"/>
                  <a:pt x="2579966" y="2243667"/>
                </a:cubicBezTo>
                <a:cubicBezTo>
                  <a:pt x="2571499" y="2269067"/>
                  <a:pt x="2564510" y="2295008"/>
                  <a:pt x="2554566" y="2319867"/>
                </a:cubicBezTo>
                <a:cubicBezTo>
                  <a:pt x="2547535" y="2337445"/>
                  <a:pt x="2538290" y="2354078"/>
                  <a:pt x="2529166" y="2370667"/>
                </a:cubicBezTo>
                <a:cubicBezTo>
                  <a:pt x="2471002" y="2476420"/>
                  <a:pt x="2455539" y="2512028"/>
                  <a:pt x="2368300" y="2599267"/>
                </a:cubicBezTo>
                <a:cubicBezTo>
                  <a:pt x="2342744" y="2624823"/>
                  <a:pt x="2310833" y="2643200"/>
                  <a:pt x="2283633" y="2667000"/>
                </a:cubicBezTo>
                <a:cubicBezTo>
                  <a:pt x="2265611" y="2682769"/>
                  <a:pt x="2251367" y="2702636"/>
                  <a:pt x="2232833" y="2717800"/>
                </a:cubicBezTo>
                <a:cubicBezTo>
                  <a:pt x="2124622" y="2806337"/>
                  <a:pt x="2230772" y="2702930"/>
                  <a:pt x="2173566" y="2760133"/>
                </a:cubicBezTo>
                <a:cubicBezTo>
                  <a:pt x="2179211" y="2627489"/>
                  <a:pt x="2174987" y="2494055"/>
                  <a:pt x="2190500" y="2362200"/>
                </a:cubicBezTo>
                <a:cubicBezTo>
                  <a:pt x="2197702" y="2300984"/>
                  <a:pt x="2226351" y="2244198"/>
                  <a:pt x="2241300" y="2184400"/>
                </a:cubicBezTo>
                <a:cubicBezTo>
                  <a:pt x="2254590" y="2131238"/>
                  <a:pt x="2264419" y="2077267"/>
                  <a:pt x="2275166" y="2023533"/>
                </a:cubicBezTo>
                <a:cubicBezTo>
                  <a:pt x="2289256" y="1953081"/>
                  <a:pt x="2293172" y="1929211"/>
                  <a:pt x="2300566" y="1862667"/>
                </a:cubicBezTo>
                <a:cubicBezTo>
                  <a:pt x="2303698" y="1834477"/>
                  <a:pt x="2292351" y="1800938"/>
                  <a:pt x="2309033" y="1778000"/>
                </a:cubicBezTo>
                <a:cubicBezTo>
                  <a:pt x="2320771" y="1761861"/>
                  <a:pt x="2348615" y="1772814"/>
                  <a:pt x="2368300" y="1769533"/>
                </a:cubicBezTo>
                <a:cubicBezTo>
                  <a:pt x="2399424" y="1764346"/>
                  <a:pt x="2430534" y="1758993"/>
                  <a:pt x="2461433" y="1752600"/>
                </a:cubicBezTo>
                <a:cubicBezTo>
                  <a:pt x="2532437" y="1737910"/>
                  <a:pt x="2665293" y="1705260"/>
                  <a:pt x="2740833" y="1693333"/>
                </a:cubicBezTo>
                <a:cubicBezTo>
                  <a:pt x="2805493" y="1683124"/>
                  <a:pt x="2870655" y="1676400"/>
                  <a:pt x="2935566" y="1667933"/>
                </a:cubicBezTo>
                <a:cubicBezTo>
                  <a:pt x="3056922" y="1670755"/>
                  <a:pt x="3178359" y="1671127"/>
                  <a:pt x="3299633" y="1676400"/>
                </a:cubicBezTo>
                <a:cubicBezTo>
                  <a:pt x="3308549" y="1676788"/>
                  <a:pt x="3318722" y="1678556"/>
                  <a:pt x="3325033" y="1684867"/>
                </a:cubicBezTo>
                <a:cubicBezTo>
                  <a:pt x="3369569" y="1729403"/>
                  <a:pt x="3282613" y="1697546"/>
                  <a:pt x="3367366" y="1718733"/>
                </a:cubicBezTo>
                <a:lnTo>
                  <a:pt x="3443566" y="1794933"/>
                </a:lnTo>
                <a:cubicBezTo>
                  <a:pt x="3460989" y="1812356"/>
                  <a:pt x="3470887" y="1823851"/>
                  <a:pt x="3494366" y="1837267"/>
                </a:cubicBezTo>
                <a:cubicBezTo>
                  <a:pt x="3502115" y="1841695"/>
                  <a:pt x="3511299" y="1842911"/>
                  <a:pt x="3519766" y="1845733"/>
                </a:cubicBezTo>
                <a:cubicBezTo>
                  <a:pt x="3528264" y="1854231"/>
                  <a:pt x="3545613" y="1876629"/>
                  <a:pt x="3562100" y="1871133"/>
                </a:cubicBezTo>
                <a:cubicBezTo>
                  <a:pt x="3567455" y="1869348"/>
                  <a:pt x="3562100" y="1859844"/>
                  <a:pt x="3562100" y="1854200"/>
                </a:cubicBezTo>
                <a:lnTo>
                  <a:pt x="3917700" y="2116667"/>
                </a:lnTo>
              </a:path>
            </a:pathLst>
          </a:custGeom>
          <a:noFill/>
          <a:ln w="28575">
            <a:solidFill>
              <a:srgbClr val="2357D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cxnSp>
        <p:nvCxnSpPr>
          <p:cNvPr id="35847" name="Straight Arrow Connector 28">
            <a:extLst>
              <a:ext uri="{FF2B5EF4-FFF2-40B4-BE49-F238E27FC236}">
                <a16:creationId xmlns:a16="http://schemas.microsoft.com/office/drawing/2014/main" id="{CCBE2E70-57F8-4768-A2A6-7F59CAA2FA0F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967538" y="4445000"/>
            <a:ext cx="423862" cy="304800"/>
          </a:xfrm>
          <a:prstGeom prst="straightConnector1">
            <a:avLst/>
          </a:prstGeom>
          <a:noFill/>
          <a:ln w="31750">
            <a:solidFill>
              <a:srgbClr val="2357DF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5848" name="Rectangle 9">
            <a:extLst>
              <a:ext uri="{FF2B5EF4-FFF2-40B4-BE49-F238E27FC236}">
                <a16:creationId xmlns:a16="http://schemas.microsoft.com/office/drawing/2014/main" id="{2F22CDD5-E596-4311-86FE-A669B70226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39000" y="4724400"/>
            <a:ext cx="17637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i="1">
                <a:solidFill>
                  <a:srgbClr val="FF0000"/>
                </a:solidFill>
                <a:latin typeface="Symbol" panose="05050102010706020507" pitchFamily="18" charset="2"/>
              </a:rPr>
              <a:t>l</a:t>
            </a:r>
            <a:r>
              <a:rPr lang="en-US" altLang="en-US" baseline="-25000">
                <a:solidFill>
                  <a:srgbClr val="FF0000"/>
                </a:solidFill>
                <a:latin typeface="Arial" panose="020B0604020202020204" pitchFamily="34" charset="0"/>
              </a:rPr>
              <a:t>peak</a:t>
            </a:r>
            <a:r>
              <a:rPr lang="en-US" altLang="en-US">
                <a:solidFill>
                  <a:srgbClr val="FF0000"/>
                </a:solidFill>
                <a:latin typeface="Arial" panose="020B0604020202020204" pitchFamily="34" charset="0"/>
              </a:rPr>
              <a:t>=0.5 </a:t>
            </a:r>
            <a:r>
              <a:rPr lang="en-US" altLang="en-US" i="1">
                <a:solidFill>
                  <a:srgbClr val="FF0000"/>
                </a:solidFill>
                <a:latin typeface="Arial" panose="020B0604020202020204" pitchFamily="34" charset="0"/>
              </a:rPr>
              <a:t>µ</a:t>
            </a:r>
          </a:p>
          <a:p>
            <a:r>
              <a:rPr lang="en-US" altLang="en-US" i="1">
                <a:solidFill>
                  <a:srgbClr val="FF0000"/>
                </a:solidFill>
                <a:latin typeface="Arial" panose="020B0604020202020204" pitchFamily="34" charset="0"/>
              </a:rPr>
              <a:t>  lower E</a:t>
            </a:r>
            <a:endParaRPr lang="en-US" altLang="en-US" i="1">
              <a:solidFill>
                <a:srgbClr val="FF0000"/>
              </a:solidFill>
            </a:endParaRPr>
          </a:p>
        </p:txBody>
      </p:sp>
      <p:sp>
        <p:nvSpPr>
          <p:cNvPr id="35849" name="Rectangle 11">
            <a:extLst>
              <a:ext uri="{FF2B5EF4-FFF2-40B4-BE49-F238E27FC236}">
                <a16:creationId xmlns:a16="http://schemas.microsoft.com/office/drawing/2014/main" id="{1B38F21D-5379-4A3E-A06F-4B29DDEB43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4800" y="3271838"/>
            <a:ext cx="109378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>
                <a:solidFill>
                  <a:srgbClr val="0000FF"/>
                </a:solidFill>
                <a:latin typeface="Arial" panose="020B0604020202020204" pitchFamily="34" charset="0"/>
              </a:rPr>
              <a:t>10</a:t>
            </a:r>
            <a:r>
              <a:rPr lang="en-US" altLang="en-US" baseline="30000">
                <a:solidFill>
                  <a:srgbClr val="0000FF"/>
                </a:solidFill>
                <a:latin typeface="Arial" panose="020B0604020202020204" pitchFamily="34" charset="0"/>
              </a:rPr>
              <a:t>–9</a:t>
            </a:r>
            <a:r>
              <a:rPr lang="en-US" altLang="en-US">
                <a:solidFill>
                  <a:srgbClr val="0000FF"/>
                </a:solidFill>
                <a:latin typeface="Arial" panose="020B0604020202020204" pitchFamily="34" charset="0"/>
              </a:rPr>
              <a:t> </a:t>
            </a:r>
            <a:r>
              <a:rPr lang="en-US" altLang="en-US" i="1">
                <a:solidFill>
                  <a:srgbClr val="0000FF"/>
                </a:solidFill>
                <a:latin typeface="Arial" panose="020B0604020202020204" pitchFamily="34" charset="0"/>
              </a:rPr>
              <a:t>µ</a:t>
            </a:r>
            <a:endParaRPr lang="en-US" altLang="en-US" i="1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1667454" y="321052"/>
            <a:ext cx="5866329" cy="1077218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Arial"/>
                <a:cs typeface="Arial"/>
              </a:rPr>
              <a:t>Elements are </a:t>
            </a:r>
            <a:r>
              <a:rPr lang="en-US" sz="3200" dirty="0">
                <a:solidFill>
                  <a:srgbClr val="0000FF"/>
                </a:solidFill>
                <a:latin typeface="Arial"/>
                <a:cs typeface="Arial"/>
              </a:rPr>
              <a:t>DEFINED</a:t>
            </a:r>
            <a:r>
              <a:rPr lang="en-US" sz="3200" dirty="0">
                <a:solidFill>
                  <a:srgbClr val="FF0000"/>
                </a:solidFill>
                <a:latin typeface="Arial"/>
                <a:cs typeface="Arial"/>
              </a:rPr>
              <a:t> by their number of </a:t>
            </a:r>
            <a:r>
              <a:rPr lang="en-US" sz="3200" dirty="0">
                <a:solidFill>
                  <a:srgbClr val="0000FF"/>
                </a:solidFill>
                <a:latin typeface="Arial"/>
                <a:cs typeface="Arial"/>
              </a:rPr>
              <a:t>PROTONS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797049" y="1779840"/>
            <a:ext cx="5183796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Protons, p</a:t>
            </a:r>
            <a:r>
              <a:rPr lang="en-US" sz="2400" baseline="3000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+                            </a:t>
            </a:r>
            <a:endParaRPr lang="en-US" sz="240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  <a:p>
            <a:endParaRPr lang="en-US" sz="240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  <a:p>
            <a:r>
              <a:rPr lang="en-US" sz="240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Neutrons, n</a:t>
            </a:r>
          </a:p>
        </p:txBody>
      </p:sp>
      <p:sp>
        <p:nvSpPr>
          <p:cNvPr id="36" name="Oval 35"/>
          <p:cNvSpPr/>
          <p:nvPr/>
        </p:nvSpPr>
        <p:spPr>
          <a:xfrm>
            <a:off x="4190235" y="1926720"/>
            <a:ext cx="388785" cy="38878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4204395" y="2588880"/>
            <a:ext cx="388785" cy="388785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406667" y="3566405"/>
            <a:ext cx="51837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00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Hydrogen: </a:t>
            </a:r>
          </a:p>
          <a:p>
            <a:endParaRPr lang="en-US" sz="2400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  <a:p>
            <a:r>
              <a:rPr lang="en-US" sz="2400" dirty="0">
                <a:solidFill>
                  <a:srgbClr val="0000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Helium:</a:t>
            </a:r>
          </a:p>
          <a:p>
            <a:endParaRPr lang="en-US" sz="2400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  <a:p>
            <a:endParaRPr lang="en-US" sz="2400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  <a:p>
            <a:r>
              <a:rPr lang="en-US" sz="2400" dirty="0">
                <a:solidFill>
                  <a:srgbClr val="0000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Carbon:</a:t>
            </a:r>
          </a:p>
        </p:txBody>
      </p:sp>
      <p:sp>
        <p:nvSpPr>
          <p:cNvPr id="9" name="Oval 8"/>
          <p:cNvSpPr/>
          <p:nvPr/>
        </p:nvSpPr>
        <p:spPr>
          <a:xfrm>
            <a:off x="4342635" y="3684937"/>
            <a:ext cx="236385" cy="23638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4232909" y="4293963"/>
            <a:ext cx="609261" cy="548973"/>
            <a:chOff x="4232909" y="4293963"/>
            <a:chExt cx="609261" cy="548973"/>
          </a:xfrm>
        </p:grpSpPr>
        <p:sp>
          <p:nvSpPr>
            <p:cNvPr id="10" name="Oval 9"/>
            <p:cNvSpPr/>
            <p:nvPr/>
          </p:nvSpPr>
          <p:spPr>
            <a:xfrm>
              <a:off x="4411050" y="4293963"/>
              <a:ext cx="236385" cy="236385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4411050" y="4606551"/>
              <a:ext cx="236385" cy="236385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4605785" y="4454830"/>
              <a:ext cx="236385" cy="236385"/>
            </a:xfrm>
            <a:prstGeom prst="ellipse">
              <a:avLst/>
            </a:prstGeom>
            <a:solidFill>
              <a:schemeClr val="accent3">
                <a:lumMod val="5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4232909" y="4454490"/>
              <a:ext cx="236385" cy="236385"/>
            </a:xfrm>
            <a:prstGeom prst="ellipse">
              <a:avLst/>
            </a:prstGeom>
            <a:solidFill>
              <a:schemeClr val="accent3">
                <a:lumMod val="5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/>
          <p:cNvGrpSpPr/>
          <p:nvPr/>
        </p:nvGrpSpPr>
        <p:grpSpPr>
          <a:xfrm rot="19505583">
            <a:off x="4766136" y="5656990"/>
            <a:ext cx="609261" cy="548973"/>
            <a:chOff x="4232909" y="4293963"/>
            <a:chExt cx="609261" cy="548973"/>
          </a:xfrm>
        </p:grpSpPr>
        <p:sp>
          <p:nvSpPr>
            <p:cNvPr id="16" name="Oval 15"/>
            <p:cNvSpPr/>
            <p:nvPr/>
          </p:nvSpPr>
          <p:spPr>
            <a:xfrm>
              <a:off x="4411050" y="4293963"/>
              <a:ext cx="236385" cy="236385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4411050" y="4606551"/>
              <a:ext cx="236385" cy="236385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/>
            <p:cNvSpPr/>
            <p:nvPr/>
          </p:nvSpPr>
          <p:spPr>
            <a:xfrm>
              <a:off x="4605785" y="4454830"/>
              <a:ext cx="236385" cy="236385"/>
            </a:xfrm>
            <a:prstGeom prst="ellipse">
              <a:avLst/>
            </a:prstGeom>
            <a:solidFill>
              <a:schemeClr val="accent3">
                <a:lumMod val="5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/>
            <p:cNvSpPr/>
            <p:nvPr/>
          </p:nvSpPr>
          <p:spPr>
            <a:xfrm>
              <a:off x="4232909" y="4454490"/>
              <a:ext cx="236385" cy="236385"/>
            </a:xfrm>
            <a:prstGeom prst="ellipse">
              <a:avLst/>
            </a:prstGeom>
            <a:solidFill>
              <a:schemeClr val="accent3">
                <a:lumMod val="5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/>
          <p:cNvGrpSpPr/>
          <p:nvPr/>
        </p:nvGrpSpPr>
        <p:grpSpPr>
          <a:xfrm rot="14359204">
            <a:off x="4291267" y="5693275"/>
            <a:ext cx="609261" cy="548973"/>
            <a:chOff x="4232909" y="4293963"/>
            <a:chExt cx="609261" cy="548973"/>
          </a:xfrm>
        </p:grpSpPr>
        <p:sp>
          <p:nvSpPr>
            <p:cNvPr id="21" name="Oval 20"/>
            <p:cNvSpPr/>
            <p:nvPr/>
          </p:nvSpPr>
          <p:spPr>
            <a:xfrm>
              <a:off x="4411050" y="4293963"/>
              <a:ext cx="236385" cy="236385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/>
            <p:nvPr/>
          </p:nvSpPr>
          <p:spPr>
            <a:xfrm>
              <a:off x="4411050" y="4606551"/>
              <a:ext cx="236385" cy="236385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/>
            <p:cNvSpPr/>
            <p:nvPr/>
          </p:nvSpPr>
          <p:spPr>
            <a:xfrm>
              <a:off x="4605785" y="4454830"/>
              <a:ext cx="236385" cy="236385"/>
            </a:xfrm>
            <a:prstGeom prst="ellipse">
              <a:avLst/>
            </a:prstGeom>
            <a:solidFill>
              <a:schemeClr val="accent3">
                <a:lumMod val="5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/>
            <p:cNvSpPr/>
            <p:nvPr/>
          </p:nvSpPr>
          <p:spPr>
            <a:xfrm>
              <a:off x="4232909" y="4454490"/>
              <a:ext cx="236385" cy="236385"/>
            </a:xfrm>
            <a:prstGeom prst="ellipse">
              <a:avLst/>
            </a:prstGeom>
            <a:solidFill>
              <a:schemeClr val="accent3">
                <a:lumMod val="5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4385478" y="5300136"/>
            <a:ext cx="609261" cy="548973"/>
            <a:chOff x="4232909" y="4293963"/>
            <a:chExt cx="609261" cy="548973"/>
          </a:xfrm>
        </p:grpSpPr>
        <p:sp>
          <p:nvSpPr>
            <p:cNvPr id="26" name="Oval 25"/>
            <p:cNvSpPr/>
            <p:nvPr/>
          </p:nvSpPr>
          <p:spPr>
            <a:xfrm>
              <a:off x="4411050" y="4293963"/>
              <a:ext cx="236385" cy="236385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>
              <a:off x="4411050" y="4606551"/>
              <a:ext cx="236385" cy="236385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605785" y="4454830"/>
              <a:ext cx="236385" cy="236385"/>
            </a:xfrm>
            <a:prstGeom prst="ellipse">
              <a:avLst/>
            </a:prstGeom>
            <a:solidFill>
              <a:schemeClr val="accent3">
                <a:lumMod val="5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4232909" y="4454490"/>
              <a:ext cx="236385" cy="236385"/>
            </a:xfrm>
            <a:prstGeom prst="ellipse">
              <a:avLst/>
            </a:prstGeom>
            <a:solidFill>
              <a:schemeClr val="accent3">
                <a:lumMod val="5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Rectangle 29"/>
          <p:cNvSpPr/>
          <p:nvPr/>
        </p:nvSpPr>
        <p:spPr>
          <a:xfrm>
            <a:off x="2175933" y="3437467"/>
            <a:ext cx="4258734" cy="3048000"/>
          </a:xfrm>
          <a:prstGeom prst="rect">
            <a:avLst/>
          </a:prstGeom>
          <a:noFill/>
          <a:ln w="603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6546815" y="4165609"/>
            <a:ext cx="2520985" cy="1200328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00FF"/>
                </a:solidFill>
                <a:latin typeface="Arial"/>
                <a:cs typeface="Arial"/>
              </a:rPr>
              <a:t>smallest piece</a:t>
            </a:r>
          </a:p>
          <a:p>
            <a:r>
              <a:rPr lang="en-US" sz="2400" dirty="0">
                <a:solidFill>
                  <a:srgbClr val="0000FF"/>
                </a:solidFill>
                <a:latin typeface="Arial"/>
                <a:cs typeface="Arial"/>
              </a:rPr>
              <a:t>of an element is</a:t>
            </a:r>
          </a:p>
          <a:p>
            <a:r>
              <a:rPr lang="en-US" sz="2400" dirty="0">
                <a:solidFill>
                  <a:srgbClr val="0000FF"/>
                </a:solidFill>
                <a:latin typeface="Arial"/>
                <a:cs typeface="Arial"/>
              </a:rPr>
              <a:t>an ATOM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2615721" y="321052"/>
            <a:ext cx="4029818" cy="5509200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Arial"/>
                <a:cs typeface="Arial"/>
              </a:rPr>
              <a:t>Model of the Atom</a:t>
            </a:r>
          </a:p>
          <a:p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36" name="Oval 35"/>
          <p:cNvSpPr/>
          <p:nvPr/>
        </p:nvSpPr>
        <p:spPr>
          <a:xfrm>
            <a:off x="3598334" y="2850012"/>
            <a:ext cx="786294" cy="78629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871068" y="4623263"/>
            <a:ext cx="5027119" cy="461665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00FF"/>
                </a:solidFill>
                <a:latin typeface="Arial"/>
                <a:cs typeface="Arial"/>
              </a:rPr>
              <a:t>Hydrogen Atom:  1 P</a:t>
            </a:r>
            <a:r>
              <a:rPr lang="en-US" sz="2400" baseline="30000" dirty="0">
                <a:solidFill>
                  <a:srgbClr val="0000FF"/>
                </a:solidFill>
                <a:latin typeface="Arial"/>
                <a:cs typeface="Arial"/>
              </a:rPr>
              <a:t>+</a:t>
            </a:r>
            <a:r>
              <a:rPr lang="en-US" sz="2400" dirty="0">
                <a:solidFill>
                  <a:srgbClr val="0000FF"/>
                </a:solidFill>
                <a:latin typeface="Arial"/>
                <a:cs typeface="Arial"/>
              </a:rPr>
              <a:t> and 1 e</a:t>
            </a:r>
            <a:r>
              <a:rPr lang="en-US" sz="2400" baseline="30000" dirty="0">
                <a:solidFill>
                  <a:srgbClr val="0000FF"/>
                </a:solidFill>
                <a:latin typeface="Arial"/>
                <a:cs typeface="Arial"/>
              </a:rPr>
              <a:t>–</a:t>
            </a:r>
            <a:endParaRPr lang="en-US" sz="2400" dirty="0">
              <a:solidFill>
                <a:srgbClr val="0000FF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2615721" y="321052"/>
            <a:ext cx="4029818" cy="5509200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Arial"/>
                <a:cs typeface="Arial"/>
              </a:rPr>
              <a:t>Model of the Atom</a:t>
            </a:r>
          </a:p>
          <a:p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36" name="Oval 35"/>
          <p:cNvSpPr/>
          <p:nvPr/>
        </p:nvSpPr>
        <p:spPr>
          <a:xfrm>
            <a:off x="3598334" y="2850012"/>
            <a:ext cx="786294" cy="78629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oup 16"/>
          <p:cNvGrpSpPr/>
          <p:nvPr/>
        </p:nvGrpSpPr>
        <p:grpSpPr>
          <a:xfrm>
            <a:off x="5452535" y="2057394"/>
            <a:ext cx="1150669" cy="2570938"/>
            <a:chOff x="5697272" y="2201333"/>
            <a:chExt cx="746655" cy="2024328"/>
          </a:xfrm>
        </p:grpSpPr>
        <p:cxnSp>
          <p:nvCxnSpPr>
            <p:cNvPr id="10" name="Straight Connector 9"/>
            <p:cNvCxnSpPr/>
            <p:nvPr/>
          </p:nvCxnSpPr>
          <p:spPr>
            <a:xfrm flipV="1">
              <a:off x="5698067" y="2201333"/>
              <a:ext cx="745066" cy="27093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5400000">
              <a:off x="5431366" y="3213100"/>
              <a:ext cx="2023534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5698067" y="4030133"/>
              <a:ext cx="745066" cy="19552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5400000" flipH="1" flipV="1">
              <a:off x="4919133" y="3251200"/>
              <a:ext cx="1557866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Freeform 23"/>
          <p:cNvSpPr/>
          <p:nvPr/>
        </p:nvSpPr>
        <p:spPr>
          <a:xfrm>
            <a:off x="874889" y="3218741"/>
            <a:ext cx="242711" cy="125588"/>
          </a:xfrm>
          <a:custGeom>
            <a:avLst/>
            <a:gdLst>
              <a:gd name="connsiteX0" fmla="*/ 56444 w 404989"/>
              <a:gd name="connsiteY0" fmla="*/ 15522 h 230011"/>
              <a:gd name="connsiteX1" fmla="*/ 403578 w 404989"/>
              <a:gd name="connsiteY1" fmla="*/ 117122 h 230011"/>
              <a:gd name="connsiteX2" fmla="*/ 64911 w 404989"/>
              <a:gd name="connsiteY2" fmla="*/ 210255 h 230011"/>
              <a:gd name="connsiteX3" fmla="*/ 56444 w 404989"/>
              <a:gd name="connsiteY3" fmla="*/ 15522 h 2300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4989" h="230011">
                <a:moveTo>
                  <a:pt x="56444" y="15522"/>
                </a:moveTo>
                <a:cubicBezTo>
                  <a:pt x="112888" y="0"/>
                  <a:pt x="402167" y="84667"/>
                  <a:pt x="403578" y="117122"/>
                </a:cubicBezTo>
                <a:cubicBezTo>
                  <a:pt x="404989" y="149577"/>
                  <a:pt x="129822" y="230011"/>
                  <a:pt x="64911" y="210255"/>
                </a:cubicBezTo>
                <a:cubicBezTo>
                  <a:pt x="0" y="190499"/>
                  <a:pt x="0" y="31044"/>
                  <a:pt x="56444" y="15522"/>
                </a:cubicBezTo>
                <a:close/>
              </a:path>
            </a:pathLst>
          </a:cu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6497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2615721" y="321052"/>
            <a:ext cx="4029818" cy="5509200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Arial"/>
                <a:cs typeface="Arial"/>
              </a:rPr>
              <a:t>Model of the Atom</a:t>
            </a:r>
          </a:p>
          <a:p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5452535" y="2057394"/>
            <a:ext cx="1150669" cy="2570938"/>
            <a:chOff x="5697272" y="2201333"/>
            <a:chExt cx="746655" cy="2024328"/>
          </a:xfrm>
        </p:grpSpPr>
        <p:cxnSp>
          <p:nvCxnSpPr>
            <p:cNvPr id="10" name="Straight Connector 9"/>
            <p:cNvCxnSpPr/>
            <p:nvPr/>
          </p:nvCxnSpPr>
          <p:spPr>
            <a:xfrm flipV="1">
              <a:off x="5698067" y="2201333"/>
              <a:ext cx="745066" cy="27093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5400000">
              <a:off x="5431366" y="3213100"/>
              <a:ext cx="2023534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5698067" y="4030133"/>
              <a:ext cx="745066" cy="19552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5400000" flipH="1" flipV="1">
              <a:off x="4919133" y="3251200"/>
              <a:ext cx="1557866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Freeform 23"/>
          <p:cNvSpPr/>
          <p:nvPr/>
        </p:nvSpPr>
        <p:spPr>
          <a:xfrm>
            <a:off x="849488" y="3218741"/>
            <a:ext cx="242711" cy="125588"/>
          </a:xfrm>
          <a:custGeom>
            <a:avLst/>
            <a:gdLst>
              <a:gd name="connsiteX0" fmla="*/ 56444 w 404989"/>
              <a:gd name="connsiteY0" fmla="*/ 15522 h 230011"/>
              <a:gd name="connsiteX1" fmla="*/ 403578 w 404989"/>
              <a:gd name="connsiteY1" fmla="*/ 117122 h 230011"/>
              <a:gd name="connsiteX2" fmla="*/ 64911 w 404989"/>
              <a:gd name="connsiteY2" fmla="*/ 210255 h 230011"/>
              <a:gd name="connsiteX3" fmla="*/ 56444 w 404989"/>
              <a:gd name="connsiteY3" fmla="*/ 15522 h 2300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4989" h="230011">
                <a:moveTo>
                  <a:pt x="56444" y="15522"/>
                </a:moveTo>
                <a:cubicBezTo>
                  <a:pt x="112888" y="0"/>
                  <a:pt x="402167" y="84667"/>
                  <a:pt x="403578" y="117122"/>
                </a:cubicBezTo>
                <a:cubicBezTo>
                  <a:pt x="404989" y="149577"/>
                  <a:pt x="129822" y="230011"/>
                  <a:pt x="64911" y="210255"/>
                </a:cubicBezTo>
                <a:cubicBezTo>
                  <a:pt x="0" y="190499"/>
                  <a:pt x="0" y="31044"/>
                  <a:pt x="56444" y="15522"/>
                </a:cubicBezTo>
                <a:close/>
              </a:path>
            </a:pathLst>
          </a:cu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Oval 1"/>
          <p:cNvSpPr/>
          <p:nvPr/>
        </p:nvSpPr>
        <p:spPr>
          <a:xfrm>
            <a:off x="5765800" y="3218741"/>
            <a:ext cx="45719" cy="118534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3598334" y="2850012"/>
            <a:ext cx="786294" cy="78629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82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51563 0 " pathEditMode="relative" ptsTypes="AA">
                                      <p:cBhvr>
                                        <p:cTn id="1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9"/>
                                            </p:cond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4" grpId="1" animBg="1"/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117260" y="321052"/>
            <a:ext cx="9026740" cy="584776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rgbClr val="FF0000"/>
                </a:solidFill>
                <a:latin typeface="Arial"/>
                <a:cs typeface="Arial"/>
              </a:rPr>
              <a:t>Very few hit solid material!</a:t>
            </a:r>
          </a:p>
        </p:txBody>
      </p:sp>
      <p:grpSp>
        <p:nvGrpSpPr>
          <p:cNvPr id="2" name="Group 16"/>
          <p:cNvGrpSpPr/>
          <p:nvPr/>
        </p:nvGrpSpPr>
        <p:grpSpPr>
          <a:xfrm>
            <a:off x="5452535" y="2057394"/>
            <a:ext cx="1150669" cy="2570938"/>
            <a:chOff x="5697272" y="2201333"/>
            <a:chExt cx="746655" cy="2024328"/>
          </a:xfrm>
        </p:grpSpPr>
        <p:cxnSp>
          <p:nvCxnSpPr>
            <p:cNvPr id="10" name="Straight Connector 9"/>
            <p:cNvCxnSpPr/>
            <p:nvPr/>
          </p:nvCxnSpPr>
          <p:spPr>
            <a:xfrm flipV="1">
              <a:off x="5698067" y="2201333"/>
              <a:ext cx="745066" cy="27093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5400000">
              <a:off x="5431366" y="3213100"/>
              <a:ext cx="2023534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5698067" y="4030133"/>
              <a:ext cx="745066" cy="19552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5400000" flipH="1" flipV="1">
              <a:off x="4919133" y="3251200"/>
              <a:ext cx="1557866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Freeform 23"/>
          <p:cNvSpPr/>
          <p:nvPr/>
        </p:nvSpPr>
        <p:spPr>
          <a:xfrm>
            <a:off x="874889" y="3218741"/>
            <a:ext cx="242711" cy="125588"/>
          </a:xfrm>
          <a:custGeom>
            <a:avLst/>
            <a:gdLst>
              <a:gd name="connsiteX0" fmla="*/ 56444 w 404989"/>
              <a:gd name="connsiteY0" fmla="*/ 15522 h 230011"/>
              <a:gd name="connsiteX1" fmla="*/ 403578 w 404989"/>
              <a:gd name="connsiteY1" fmla="*/ 117122 h 230011"/>
              <a:gd name="connsiteX2" fmla="*/ 64911 w 404989"/>
              <a:gd name="connsiteY2" fmla="*/ 210255 h 230011"/>
              <a:gd name="connsiteX3" fmla="*/ 56444 w 404989"/>
              <a:gd name="connsiteY3" fmla="*/ 15522 h 2300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4989" h="230011">
                <a:moveTo>
                  <a:pt x="56444" y="15522"/>
                </a:moveTo>
                <a:cubicBezTo>
                  <a:pt x="112888" y="0"/>
                  <a:pt x="402167" y="84667"/>
                  <a:pt x="403578" y="117122"/>
                </a:cubicBezTo>
                <a:cubicBezTo>
                  <a:pt x="404989" y="149577"/>
                  <a:pt x="129822" y="230011"/>
                  <a:pt x="64911" y="210255"/>
                </a:cubicBezTo>
                <a:cubicBezTo>
                  <a:pt x="0" y="190499"/>
                  <a:pt x="0" y="31044"/>
                  <a:pt x="56444" y="15522"/>
                </a:cubicBezTo>
                <a:close/>
              </a:path>
            </a:pathLst>
          </a:cu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54" descr="Untitled-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664716">
            <a:off x="5245630" y="2495016"/>
            <a:ext cx="1698625" cy="169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Freeform 10"/>
          <p:cNvSpPr/>
          <p:nvPr/>
        </p:nvSpPr>
        <p:spPr>
          <a:xfrm rot="12528013">
            <a:off x="3724773" y="3155947"/>
            <a:ext cx="242711" cy="125588"/>
          </a:xfrm>
          <a:custGeom>
            <a:avLst/>
            <a:gdLst>
              <a:gd name="connsiteX0" fmla="*/ 56444 w 404989"/>
              <a:gd name="connsiteY0" fmla="*/ 15522 h 230011"/>
              <a:gd name="connsiteX1" fmla="*/ 403578 w 404989"/>
              <a:gd name="connsiteY1" fmla="*/ 117122 h 230011"/>
              <a:gd name="connsiteX2" fmla="*/ 64911 w 404989"/>
              <a:gd name="connsiteY2" fmla="*/ 210255 h 230011"/>
              <a:gd name="connsiteX3" fmla="*/ 56444 w 404989"/>
              <a:gd name="connsiteY3" fmla="*/ 15522 h 2300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4989" h="230011">
                <a:moveTo>
                  <a:pt x="56444" y="15522"/>
                </a:moveTo>
                <a:cubicBezTo>
                  <a:pt x="112888" y="0"/>
                  <a:pt x="402167" y="84667"/>
                  <a:pt x="403578" y="117122"/>
                </a:cubicBezTo>
                <a:cubicBezTo>
                  <a:pt x="404989" y="149577"/>
                  <a:pt x="129822" y="230011"/>
                  <a:pt x="64911" y="210255"/>
                </a:cubicBezTo>
                <a:cubicBezTo>
                  <a:pt x="0" y="190499"/>
                  <a:pt x="0" y="31044"/>
                  <a:pt x="56444" y="15522"/>
                </a:cubicBezTo>
                <a:close/>
              </a:path>
            </a:pathLst>
          </a:cu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3598334" y="2850012"/>
            <a:ext cx="786294" cy="78629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4.81481E-6 L 0.29618 0.00254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809" y="116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41111 -0.3963 " pathEditMode="relative" ptsTypes="AA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11" grpId="0" animBg="1"/>
      <p:bldP spid="11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117260" y="321052"/>
            <a:ext cx="9026740" cy="6494085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rgbClr val="FF0000"/>
                </a:solidFill>
                <a:latin typeface="Arial"/>
                <a:cs typeface="Arial"/>
              </a:rPr>
              <a:t>Model of the Atom</a:t>
            </a:r>
          </a:p>
          <a:p>
            <a:pPr algn="ctr"/>
            <a:r>
              <a:rPr lang="en-US" sz="3200" dirty="0">
                <a:solidFill>
                  <a:srgbClr val="FF0000"/>
                </a:solidFill>
                <a:latin typeface="Arial"/>
                <a:cs typeface="Arial"/>
              </a:rPr>
              <a:t>Mostly </a:t>
            </a:r>
            <a:r>
              <a:rPr lang="en-US" sz="3200" dirty="0">
                <a:solidFill>
                  <a:srgbClr val="0000FF"/>
                </a:solidFill>
                <a:latin typeface="Arial"/>
                <a:cs typeface="Arial"/>
              </a:rPr>
              <a:t>empty space</a:t>
            </a:r>
            <a:r>
              <a:rPr lang="en-US" sz="3200" dirty="0">
                <a:solidFill>
                  <a:srgbClr val="FF0000"/>
                </a:solidFill>
                <a:latin typeface="Arial"/>
                <a:cs typeface="Arial"/>
              </a:rPr>
              <a:t>!</a:t>
            </a:r>
          </a:p>
          <a:p>
            <a:pPr algn="ctr"/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r>
              <a:rPr lang="en-US" sz="3200" dirty="0">
                <a:solidFill>
                  <a:srgbClr val="FF0000"/>
                </a:solidFill>
                <a:latin typeface="Arial"/>
                <a:cs typeface="Arial"/>
              </a:rPr>
              <a:t>empty space to solid mass = </a:t>
            </a:r>
          </a:p>
          <a:p>
            <a:pPr algn="ctr"/>
            <a:r>
              <a:rPr lang="en-US" sz="3200" dirty="0">
                <a:solidFill>
                  <a:srgbClr val="FF0000"/>
                </a:solidFill>
                <a:latin typeface="Arial"/>
                <a:cs typeface="Arial"/>
              </a:rPr>
              <a:t>a hundred trillion to 1!</a:t>
            </a:r>
          </a:p>
          <a:p>
            <a:pPr algn="ctr"/>
            <a:r>
              <a:rPr lang="en-US" sz="3200" dirty="0">
                <a:solidFill>
                  <a:srgbClr val="FF0000"/>
                </a:solidFill>
                <a:latin typeface="Arial"/>
                <a:cs typeface="Arial"/>
              </a:rPr>
              <a:t>or, </a:t>
            </a:r>
            <a:r>
              <a:rPr lang="en-US" sz="3200" dirty="0">
                <a:solidFill>
                  <a:srgbClr val="0000FF"/>
                </a:solidFill>
                <a:latin typeface="Arial"/>
                <a:cs typeface="Arial"/>
              </a:rPr>
              <a:t>99.9999999999999% </a:t>
            </a:r>
            <a:r>
              <a:rPr lang="en-US" sz="3200" dirty="0">
                <a:solidFill>
                  <a:srgbClr val="FF0000"/>
                </a:solidFill>
                <a:latin typeface="Arial"/>
                <a:cs typeface="Arial"/>
              </a:rPr>
              <a:t>empty space!</a:t>
            </a:r>
          </a:p>
        </p:txBody>
      </p:sp>
      <p:sp>
        <p:nvSpPr>
          <p:cNvPr id="36" name="Oval 35"/>
          <p:cNvSpPr/>
          <p:nvPr/>
        </p:nvSpPr>
        <p:spPr>
          <a:xfrm>
            <a:off x="3598334" y="2850012"/>
            <a:ext cx="786294" cy="78629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6"/>
          <p:cNvGrpSpPr/>
          <p:nvPr/>
        </p:nvGrpSpPr>
        <p:grpSpPr>
          <a:xfrm>
            <a:off x="5452535" y="2057394"/>
            <a:ext cx="1150669" cy="2570938"/>
            <a:chOff x="5697272" y="2201333"/>
            <a:chExt cx="746655" cy="2024328"/>
          </a:xfrm>
        </p:grpSpPr>
        <p:cxnSp>
          <p:nvCxnSpPr>
            <p:cNvPr id="10" name="Straight Connector 9"/>
            <p:cNvCxnSpPr/>
            <p:nvPr/>
          </p:nvCxnSpPr>
          <p:spPr>
            <a:xfrm flipV="1">
              <a:off x="5698067" y="2201333"/>
              <a:ext cx="745066" cy="27093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5400000">
              <a:off x="5431366" y="3213100"/>
              <a:ext cx="2023534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5698067" y="4030133"/>
              <a:ext cx="745066" cy="19552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5400000" flipH="1" flipV="1">
              <a:off x="4919133" y="3251200"/>
              <a:ext cx="1557866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Freeform 23"/>
          <p:cNvSpPr/>
          <p:nvPr/>
        </p:nvSpPr>
        <p:spPr>
          <a:xfrm>
            <a:off x="874889" y="3218741"/>
            <a:ext cx="242711" cy="125588"/>
          </a:xfrm>
          <a:custGeom>
            <a:avLst/>
            <a:gdLst>
              <a:gd name="connsiteX0" fmla="*/ 56444 w 404989"/>
              <a:gd name="connsiteY0" fmla="*/ 15522 h 230011"/>
              <a:gd name="connsiteX1" fmla="*/ 403578 w 404989"/>
              <a:gd name="connsiteY1" fmla="*/ 117122 h 230011"/>
              <a:gd name="connsiteX2" fmla="*/ 64911 w 404989"/>
              <a:gd name="connsiteY2" fmla="*/ 210255 h 230011"/>
              <a:gd name="connsiteX3" fmla="*/ 56444 w 404989"/>
              <a:gd name="connsiteY3" fmla="*/ 15522 h 2300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4989" h="230011">
                <a:moveTo>
                  <a:pt x="56444" y="15522"/>
                </a:moveTo>
                <a:cubicBezTo>
                  <a:pt x="112888" y="0"/>
                  <a:pt x="402167" y="84667"/>
                  <a:pt x="403578" y="117122"/>
                </a:cubicBezTo>
                <a:cubicBezTo>
                  <a:pt x="404989" y="149577"/>
                  <a:pt x="129822" y="230011"/>
                  <a:pt x="64911" y="210255"/>
                </a:cubicBezTo>
                <a:cubicBezTo>
                  <a:pt x="0" y="190499"/>
                  <a:pt x="0" y="31044"/>
                  <a:pt x="56444" y="15522"/>
                </a:cubicBezTo>
                <a:close/>
              </a:path>
            </a:pathLst>
          </a:cu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54" descr="Untitled-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664716">
            <a:off x="5245630" y="2495016"/>
            <a:ext cx="1698625" cy="169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969369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venusmoon_eder_bi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Group 7"/>
          <p:cNvGrpSpPr>
            <a:grpSpLocks/>
          </p:cNvGrpSpPr>
          <p:nvPr/>
        </p:nvGrpSpPr>
        <p:grpSpPr bwMode="auto">
          <a:xfrm flipH="1">
            <a:off x="3657600" y="1447800"/>
            <a:ext cx="1828800" cy="1828800"/>
            <a:chOff x="1392" y="1296"/>
            <a:chExt cx="1152" cy="1152"/>
          </a:xfrm>
        </p:grpSpPr>
        <p:sp>
          <p:nvSpPr>
            <p:cNvPr id="7" name="Oval 4"/>
            <p:cNvSpPr>
              <a:spLocks noChangeArrowheads="1"/>
            </p:cNvSpPr>
            <p:nvPr/>
          </p:nvSpPr>
          <p:spPr bwMode="auto">
            <a:xfrm>
              <a:off x="1392" y="1296"/>
              <a:ext cx="1152" cy="1152"/>
            </a:xfrm>
            <a:prstGeom prst="ellipse">
              <a:avLst/>
            </a:prstGeom>
            <a:noFill/>
            <a:ln w="28575" cap="rnd">
              <a:solidFill>
                <a:srgbClr val="FFFF00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Oval 5"/>
            <p:cNvSpPr>
              <a:spLocks noChangeArrowheads="1"/>
            </p:cNvSpPr>
            <p:nvPr/>
          </p:nvSpPr>
          <p:spPr bwMode="auto">
            <a:xfrm>
              <a:off x="1920" y="1824"/>
              <a:ext cx="96" cy="96"/>
            </a:xfrm>
            <a:prstGeom prst="ellipse">
              <a:avLst/>
            </a:prstGeom>
            <a:gradFill rotWithShape="0">
              <a:gsLst>
                <a:gs pos="0">
                  <a:srgbClr val="0000FF"/>
                </a:gs>
                <a:gs pos="100000">
                  <a:srgbClr val="0000FF">
                    <a:gamma/>
                    <a:shade val="6274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 cap="rnd">
              <a:solidFill>
                <a:srgbClr val="FFFF00"/>
              </a:solidFill>
              <a:prstDash val="sysDot"/>
              <a:round/>
              <a:headEnd/>
              <a:tailEnd/>
            </a:ln>
            <a:effectLst>
              <a:outerShdw blurRad="63500" dist="38099" dir="2700000" algn="ctr" rotWithShape="0">
                <a:srgbClr val="000000">
                  <a:alpha val="74998"/>
                </a:srgbClr>
              </a:outerShdw>
            </a:effectLst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" name="Oval 6"/>
            <p:cNvSpPr>
              <a:spLocks noChangeArrowheads="1"/>
            </p:cNvSpPr>
            <p:nvPr/>
          </p:nvSpPr>
          <p:spPr bwMode="auto">
            <a:xfrm>
              <a:off x="2448" y="2112"/>
              <a:ext cx="48" cy="48"/>
            </a:xfrm>
            <a:prstGeom prst="ellipse">
              <a:avLst/>
            </a:prstGeom>
            <a:gradFill rotWithShape="0">
              <a:gsLst>
                <a:gs pos="0">
                  <a:srgbClr val="FF0000"/>
                </a:gs>
                <a:gs pos="100000">
                  <a:srgbClr val="FF0000">
                    <a:gamma/>
                    <a:shade val="6274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 cap="rnd">
              <a:solidFill>
                <a:srgbClr val="FFFF00"/>
              </a:solidFill>
              <a:prstDash val="sysDot"/>
              <a:round/>
              <a:headEnd/>
              <a:tailEnd/>
            </a:ln>
            <a:effectLst>
              <a:outerShdw blurRad="63500" dist="38099" dir="2700000" algn="ctr" rotWithShape="0">
                <a:srgbClr val="000000">
                  <a:alpha val="74998"/>
                </a:srgbClr>
              </a:outerShdw>
            </a:effectLst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2" name="Text Box 20"/>
          <p:cNvSpPr txBox="1">
            <a:spLocks noChangeArrowheads="1"/>
          </p:cNvSpPr>
          <p:nvPr/>
        </p:nvSpPr>
        <p:spPr bwMode="auto">
          <a:xfrm>
            <a:off x="3352800" y="2438400"/>
            <a:ext cx="609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4400">
                <a:solidFill>
                  <a:srgbClr val="FF0000"/>
                </a:solidFill>
              </a:rPr>
              <a:t>-</a:t>
            </a:r>
            <a:endParaRPr lang="en-US"/>
          </a:p>
        </p:txBody>
      </p:sp>
      <p:sp>
        <p:nvSpPr>
          <p:cNvPr id="21" name="Text Box 19"/>
          <p:cNvSpPr txBox="1">
            <a:spLocks noChangeArrowheads="1"/>
          </p:cNvSpPr>
          <p:nvPr/>
        </p:nvSpPr>
        <p:spPr bwMode="auto">
          <a:xfrm>
            <a:off x="1930399" y="3953933"/>
            <a:ext cx="5291667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>
                <a:solidFill>
                  <a:srgbClr val="FF0000"/>
                </a:solidFill>
              </a:rPr>
              <a:t>electron                                 </a:t>
            </a:r>
            <a:r>
              <a:rPr lang="en-US" sz="2800">
                <a:solidFill>
                  <a:srgbClr val="000090"/>
                </a:solidFill>
              </a:rPr>
              <a:t>proton</a:t>
            </a:r>
          </a:p>
          <a:p>
            <a:pPr algn="ctr">
              <a:spcBef>
                <a:spcPct val="50000"/>
              </a:spcBef>
              <a:defRPr/>
            </a:pPr>
            <a:endParaRPr lang="en-US" sz="2800" i="1">
              <a:solidFill>
                <a:srgbClr val="66FFFF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17260" y="143245"/>
            <a:ext cx="9026740" cy="584776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rgbClr val="FF0000"/>
                </a:solidFill>
                <a:latin typeface="Arial"/>
                <a:cs typeface="Arial"/>
              </a:rPr>
              <a:t>Bohr Model of the Atom</a:t>
            </a:r>
          </a:p>
        </p:txBody>
      </p:sp>
      <p:cxnSp>
        <p:nvCxnSpPr>
          <p:cNvPr id="26" name="Straight Arrow Connector 25"/>
          <p:cNvCxnSpPr/>
          <p:nvPr/>
        </p:nvCxnSpPr>
        <p:spPr>
          <a:xfrm flipV="1">
            <a:off x="2548467" y="2954867"/>
            <a:ext cx="1185333" cy="999066"/>
          </a:xfrm>
          <a:prstGeom prst="straightConnector1">
            <a:avLst/>
          </a:prstGeom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rot="16200000" flipV="1">
            <a:off x="4605868" y="2480733"/>
            <a:ext cx="1515533" cy="1430867"/>
          </a:xfrm>
          <a:prstGeom prst="straightConnector1">
            <a:avLst/>
          </a:prstGeom>
          <a:ln w="9525" cap="flat" cmpd="sng" algn="ctr">
            <a:solidFill>
              <a:srgbClr val="00009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 Box 19"/>
          <p:cNvSpPr txBox="1">
            <a:spLocks noChangeArrowheads="1"/>
          </p:cNvSpPr>
          <p:nvPr/>
        </p:nvSpPr>
        <p:spPr bwMode="auto">
          <a:xfrm>
            <a:off x="6705600" y="762000"/>
            <a:ext cx="198120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000" i="1">
                <a:solidFill>
                  <a:srgbClr val="66FFFF"/>
                </a:solidFill>
              </a:rPr>
              <a:t>electrons exist as solid particles</a:t>
            </a:r>
          </a:p>
          <a:p>
            <a:pPr algn="ctr">
              <a:spcBef>
                <a:spcPct val="50000"/>
              </a:spcBef>
              <a:defRPr/>
            </a:pPr>
            <a:endParaRPr lang="en-US" sz="2000" i="1">
              <a:solidFill>
                <a:srgbClr val="66FFFF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venusmoon_eder_bi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7"/>
          <p:cNvGrpSpPr>
            <a:grpSpLocks/>
          </p:cNvGrpSpPr>
          <p:nvPr/>
        </p:nvGrpSpPr>
        <p:grpSpPr bwMode="auto">
          <a:xfrm flipH="1">
            <a:off x="3657600" y="1447800"/>
            <a:ext cx="1828800" cy="1828800"/>
            <a:chOff x="1392" y="1296"/>
            <a:chExt cx="1152" cy="1152"/>
          </a:xfrm>
        </p:grpSpPr>
        <p:sp>
          <p:nvSpPr>
            <p:cNvPr id="7" name="Oval 4"/>
            <p:cNvSpPr>
              <a:spLocks noChangeArrowheads="1"/>
            </p:cNvSpPr>
            <p:nvPr/>
          </p:nvSpPr>
          <p:spPr bwMode="auto">
            <a:xfrm>
              <a:off x="1392" y="1296"/>
              <a:ext cx="1152" cy="1152"/>
            </a:xfrm>
            <a:prstGeom prst="ellipse">
              <a:avLst/>
            </a:prstGeom>
            <a:noFill/>
            <a:ln w="28575" cap="rnd">
              <a:solidFill>
                <a:srgbClr val="FFFF00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Oval 5"/>
            <p:cNvSpPr>
              <a:spLocks noChangeArrowheads="1"/>
            </p:cNvSpPr>
            <p:nvPr/>
          </p:nvSpPr>
          <p:spPr bwMode="auto">
            <a:xfrm>
              <a:off x="1920" y="1824"/>
              <a:ext cx="96" cy="96"/>
            </a:xfrm>
            <a:prstGeom prst="ellipse">
              <a:avLst/>
            </a:prstGeom>
            <a:gradFill rotWithShape="0">
              <a:gsLst>
                <a:gs pos="0">
                  <a:srgbClr val="0000FF"/>
                </a:gs>
                <a:gs pos="100000">
                  <a:srgbClr val="0000FF">
                    <a:gamma/>
                    <a:shade val="6274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 cap="rnd">
              <a:solidFill>
                <a:srgbClr val="FFFF00"/>
              </a:solidFill>
              <a:prstDash val="sysDot"/>
              <a:round/>
              <a:headEnd/>
              <a:tailEnd/>
            </a:ln>
            <a:effectLst>
              <a:outerShdw blurRad="63500" dist="38099" dir="2700000" algn="ctr" rotWithShape="0">
                <a:srgbClr val="000000">
                  <a:alpha val="74998"/>
                </a:srgbClr>
              </a:outerShdw>
            </a:effectLst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" name="Oval 6"/>
            <p:cNvSpPr>
              <a:spLocks noChangeArrowheads="1"/>
            </p:cNvSpPr>
            <p:nvPr/>
          </p:nvSpPr>
          <p:spPr bwMode="auto">
            <a:xfrm>
              <a:off x="2448" y="2112"/>
              <a:ext cx="48" cy="48"/>
            </a:xfrm>
            <a:prstGeom prst="ellipse">
              <a:avLst/>
            </a:prstGeom>
            <a:gradFill rotWithShape="0">
              <a:gsLst>
                <a:gs pos="0">
                  <a:srgbClr val="FF0000"/>
                </a:gs>
                <a:gs pos="100000">
                  <a:srgbClr val="FF0000">
                    <a:gamma/>
                    <a:shade val="6274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 cap="rnd">
              <a:solidFill>
                <a:srgbClr val="FFFF00"/>
              </a:solidFill>
              <a:prstDash val="sysDot"/>
              <a:round/>
              <a:headEnd/>
              <a:tailEnd/>
            </a:ln>
            <a:effectLst>
              <a:outerShdw blurRad="63500" dist="38099" dir="2700000" algn="ctr" rotWithShape="0">
                <a:srgbClr val="000000">
                  <a:alpha val="74998"/>
                </a:srgbClr>
              </a:outerShdw>
            </a:effectLst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1" name="Text Box 19"/>
          <p:cNvSpPr txBox="1">
            <a:spLocks noChangeArrowheads="1"/>
          </p:cNvSpPr>
          <p:nvPr/>
        </p:nvSpPr>
        <p:spPr bwMode="auto">
          <a:xfrm>
            <a:off x="6705600" y="762000"/>
            <a:ext cx="198120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000" i="1">
                <a:solidFill>
                  <a:srgbClr val="66FFFF"/>
                </a:solidFill>
              </a:rPr>
              <a:t>electrons exist as solid particles</a:t>
            </a:r>
          </a:p>
          <a:p>
            <a:pPr algn="ctr">
              <a:spcBef>
                <a:spcPct val="50000"/>
              </a:spcBef>
              <a:defRPr/>
            </a:pPr>
            <a:endParaRPr lang="en-US" sz="2000" i="1">
              <a:solidFill>
                <a:srgbClr val="66FFFF"/>
              </a:solidFill>
            </a:endParaRPr>
          </a:p>
        </p:txBody>
      </p:sp>
      <p:sp>
        <p:nvSpPr>
          <p:cNvPr id="12" name="Text Box 20"/>
          <p:cNvSpPr txBox="1">
            <a:spLocks noChangeArrowheads="1"/>
          </p:cNvSpPr>
          <p:nvPr/>
        </p:nvSpPr>
        <p:spPr bwMode="auto">
          <a:xfrm>
            <a:off x="3352800" y="2438400"/>
            <a:ext cx="609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4400">
                <a:solidFill>
                  <a:srgbClr val="FF0000"/>
                </a:solidFill>
              </a:rPr>
              <a:t>-</a:t>
            </a:r>
            <a:endParaRPr lang="en-US"/>
          </a:p>
        </p:txBody>
      </p:sp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533400" y="1828800"/>
            <a:ext cx="1981200" cy="116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000" i="1">
                <a:solidFill>
                  <a:srgbClr val="FF0000"/>
                </a:solidFill>
              </a:rPr>
              <a:t>e </a:t>
            </a:r>
            <a:r>
              <a:rPr lang="en-US" sz="2000" i="1">
                <a:solidFill>
                  <a:srgbClr val="66FFFF"/>
                </a:solidFill>
              </a:rPr>
              <a:t>in </a:t>
            </a:r>
            <a:r>
              <a:rPr lang="en-US" sz="2000" i="1">
                <a:solidFill>
                  <a:srgbClr val="FFFF00"/>
                </a:solidFill>
              </a:rPr>
              <a:t>low </a:t>
            </a:r>
            <a:r>
              <a:rPr lang="en-US" sz="2000" i="1">
                <a:solidFill>
                  <a:srgbClr val="66FFFF"/>
                </a:solidFill>
              </a:rPr>
              <a:t>energy state</a:t>
            </a:r>
          </a:p>
          <a:p>
            <a:pPr algn="ctr">
              <a:spcBef>
                <a:spcPct val="50000"/>
              </a:spcBef>
              <a:defRPr/>
            </a:pPr>
            <a:endParaRPr lang="en-US" sz="2000" i="1">
              <a:solidFill>
                <a:srgbClr val="66FFFF"/>
              </a:solidFill>
            </a:endParaRPr>
          </a:p>
        </p:txBody>
      </p:sp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2667000" y="3657600"/>
            <a:ext cx="3429000" cy="3048000"/>
            <a:chOff x="2667000" y="4038600"/>
            <a:chExt cx="3429000" cy="3048000"/>
          </a:xfrm>
        </p:grpSpPr>
        <p:sp>
          <p:nvSpPr>
            <p:cNvPr id="16" name="Oval 4"/>
            <p:cNvSpPr>
              <a:spLocks noChangeArrowheads="1"/>
            </p:cNvSpPr>
            <p:nvPr/>
          </p:nvSpPr>
          <p:spPr bwMode="auto">
            <a:xfrm flipH="1">
              <a:off x="3657600" y="4648200"/>
              <a:ext cx="1828800" cy="1828800"/>
            </a:xfrm>
            <a:prstGeom prst="ellipse">
              <a:avLst/>
            </a:prstGeom>
            <a:noFill/>
            <a:ln w="28575" cap="rnd">
              <a:solidFill>
                <a:srgbClr val="FFFF00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Oval 5"/>
            <p:cNvSpPr>
              <a:spLocks noChangeArrowheads="1"/>
            </p:cNvSpPr>
            <p:nvPr/>
          </p:nvSpPr>
          <p:spPr bwMode="auto">
            <a:xfrm flipH="1">
              <a:off x="4495800" y="5486400"/>
              <a:ext cx="152400" cy="152400"/>
            </a:xfrm>
            <a:prstGeom prst="ellipse">
              <a:avLst/>
            </a:prstGeom>
            <a:gradFill rotWithShape="0">
              <a:gsLst>
                <a:gs pos="0">
                  <a:srgbClr val="0000FF"/>
                </a:gs>
                <a:gs pos="100000">
                  <a:srgbClr val="0000FF">
                    <a:gamma/>
                    <a:shade val="6274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 cap="rnd">
              <a:solidFill>
                <a:srgbClr val="FFFF00"/>
              </a:solidFill>
              <a:prstDash val="sysDot"/>
              <a:round/>
              <a:headEnd/>
              <a:tailEnd/>
            </a:ln>
            <a:effectLst>
              <a:outerShdw blurRad="63500" dist="38099" dir="2700000" algn="ctr" rotWithShape="0">
                <a:srgbClr val="000000">
                  <a:alpha val="74998"/>
                </a:srgbClr>
              </a:outerShdw>
            </a:effectLst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" name="Oval 4"/>
            <p:cNvSpPr>
              <a:spLocks noChangeArrowheads="1"/>
            </p:cNvSpPr>
            <p:nvPr/>
          </p:nvSpPr>
          <p:spPr bwMode="auto">
            <a:xfrm flipH="1">
              <a:off x="3048000" y="4038600"/>
              <a:ext cx="3048000" cy="3048000"/>
            </a:xfrm>
            <a:prstGeom prst="ellipse">
              <a:avLst/>
            </a:prstGeom>
            <a:noFill/>
            <a:ln w="28575" cap="rnd">
              <a:solidFill>
                <a:srgbClr val="FFFF00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Text Box 20"/>
            <p:cNvSpPr txBox="1">
              <a:spLocks noChangeArrowheads="1"/>
            </p:cNvSpPr>
            <p:nvPr/>
          </p:nvSpPr>
          <p:spPr bwMode="auto">
            <a:xfrm>
              <a:off x="2667000" y="5638800"/>
              <a:ext cx="609600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dist="38099" dir="2700000" algn="ctr" rotWithShape="0">
                <a:srgbClr val="000000">
                  <a:alpha val="74998"/>
                </a:srgbClr>
              </a:outerShdw>
            </a:effectLst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4400">
                  <a:solidFill>
                    <a:srgbClr val="FF0000"/>
                  </a:solidFill>
                </a:rPr>
                <a:t>-</a:t>
              </a:r>
              <a:endParaRPr lang="en-US"/>
            </a:p>
          </p:txBody>
        </p:sp>
        <p:sp>
          <p:nvSpPr>
            <p:cNvPr id="20" name="Oval 6"/>
            <p:cNvSpPr>
              <a:spLocks noChangeArrowheads="1"/>
            </p:cNvSpPr>
            <p:nvPr/>
          </p:nvSpPr>
          <p:spPr bwMode="auto">
            <a:xfrm flipH="1">
              <a:off x="3048000" y="5943600"/>
              <a:ext cx="76200" cy="76200"/>
            </a:xfrm>
            <a:prstGeom prst="ellipse">
              <a:avLst/>
            </a:prstGeom>
            <a:gradFill rotWithShape="0">
              <a:gsLst>
                <a:gs pos="0">
                  <a:srgbClr val="FF0000"/>
                </a:gs>
                <a:gs pos="100000">
                  <a:srgbClr val="FF0000">
                    <a:gamma/>
                    <a:shade val="6274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 cap="rnd">
              <a:solidFill>
                <a:srgbClr val="FFFF00"/>
              </a:solidFill>
              <a:prstDash val="sysDot"/>
              <a:round/>
              <a:headEnd/>
              <a:tailEnd/>
            </a:ln>
            <a:effectLst>
              <a:outerShdw blurRad="63500" dist="38099" dir="2700000" algn="ctr" rotWithShape="0">
                <a:srgbClr val="000000">
                  <a:alpha val="74998"/>
                </a:srgbClr>
              </a:outerShdw>
            </a:effectLst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21" name="Text Box 19"/>
          <p:cNvSpPr txBox="1">
            <a:spLocks noChangeArrowheads="1"/>
          </p:cNvSpPr>
          <p:nvPr/>
        </p:nvSpPr>
        <p:spPr bwMode="auto">
          <a:xfrm>
            <a:off x="533400" y="4697413"/>
            <a:ext cx="2209800" cy="116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000" i="1">
                <a:solidFill>
                  <a:srgbClr val="FF0000"/>
                </a:solidFill>
              </a:rPr>
              <a:t>e </a:t>
            </a:r>
            <a:r>
              <a:rPr lang="en-US" sz="2000" i="1">
                <a:solidFill>
                  <a:srgbClr val="66FFFF"/>
                </a:solidFill>
              </a:rPr>
              <a:t>in </a:t>
            </a:r>
            <a:r>
              <a:rPr lang="en-US" sz="2000" i="1">
                <a:solidFill>
                  <a:srgbClr val="FFFF00"/>
                </a:solidFill>
              </a:rPr>
              <a:t>high </a:t>
            </a:r>
            <a:r>
              <a:rPr lang="en-US" sz="2000" i="1">
                <a:solidFill>
                  <a:srgbClr val="66FFFF"/>
                </a:solidFill>
              </a:rPr>
              <a:t>energy state</a:t>
            </a:r>
          </a:p>
          <a:p>
            <a:pPr algn="ctr">
              <a:spcBef>
                <a:spcPct val="50000"/>
              </a:spcBef>
              <a:defRPr/>
            </a:pPr>
            <a:endParaRPr lang="en-US" sz="2000" i="1">
              <a:solidFill>
                <a:srgbClr val="66FFFF"/>
              </a:solidFill>
            </a:endParaRPr>
          </a:p>
        </p:txBody>
      </p:sp>
      <p:sp>
        <p:nvSpPr>
          <p:cNvPr id="22" name="Text Box 19"/>
          <p:cNvSpPr txBox="1">
            <a:spLocks noChangeArrowheads="1"/>
          </p:cNvSpPr>
          <p:nvPr/>
        </p:nvSpPr>
        <p:spPr bwMode="auto">
          <a:xfrm>
            <a:off x="6553200" y="4240213"/>
            <a:ext cx="1981200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000" i="1">
                <a:solidFill>
                  <a:srgbClr val="66FFFF"/>
                </a:solidFill>
              </a:rPr>
              <a:t>e cannot exist inbetween these energy levels</a:t>
            </a:r>
          </a:p>
          <a:p>
            <a:pPr algn="ctr">
              <a:spcBef>
                <a:spcPct val="50000"/>
              </a:spcBef>
              <a:defRPr/>
            </a:pPr>
            <a:endParaRPr lang="en-US" sz="2000" i="1">
              <a:solidFill>
                <a:srgbClr val="66FFFF"/>
              </a:solidFill>
            </a:endParaRPr>
          </a:p>
        </p:txBody>
      </p:sp>
      <p:cxnSp>
        <p:nvCxnSpPr>
          <p:cNvPr id="23" name="Straight Arrow Connector 23"/>
          <p:cNvCxnSpPr>
            <a:cxnSpLocks noChangeShapeType="1"/>
          </p:cNvCxnSpPr>
          <p:nvPr/>
        </p:nvCxnSpPr>
        <p:spPr bwMode="auto">
          <a:xfrm rot="10800000" flipV="1">
            <a:off x="5791200" y="4495800"/>
            <a:ext cx="914400" cy="457200"/>
          </a:xfrm>
          <a:prstGeom prst="straightConnector1">
            <a:avLst/>
          </a:prstGeom>
          <a:noFill/>
          <a:ln w="28575">
            <a:solidFill>
              <a:srgbClr val="FFFF00"/>
            </a:solidFill>
            <a:round/>
            <a:headEnd/>
            <a:tailEnd type="arrow" w="med" len="med"/>
          </a:ln>
        </p:spPr>
      </p:cxnSp>
      <p:sp>
        <p:nvSpPr>
          <p:cNvPr id="24" name="TextBox 23"/>
          <p:cNvSpPr txBox="1"/>
          <p:nvPr/>
        </p:nvSpPr>
        <p:spPr>
          <a:xfrm>
            <a:off x="117260" y="143245"/>
            <a:ext cx="9026740" cy="584776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rgbClr val="FF0000"/>
                </a:solidFill>
                <a:latin typeface="Arial"/>
                <a:cs typeface="Arial"/>
              </a:rPr>
              <a:t>Bohr Model of the Atom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" descr="venusmoon_eder_bi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TextBox 33"/>
          <p:cNvSpPr txBox="1"/>
          <p:nvPr/>
        </p:nvSpPr>
        <p:spPr>
          <a:xfrm>
            <a:off x="117260" y="321052"/>
            <a:ext cx="9026740" cy="6494085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rgbClr val="FF0000"/>
                </a:solidFill>
                <a:latin typeface="Arial"/>
                <a:cs typeface="Arial"/>
              </a:rPr>
              <a:t>Bohr Model of the Atom</a:t>
            </a:r>
          </a:p>
          <a:p>
            <a:pPr algn="ctr"/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r>
              <a:rPr lang="en-US" sz="3200" dirty="0">
                <a:solidFill>
                  <a:srgbClr val="FFFF00"/>
                </a:solidFill>
                <a:latin typeface="Arial"/>
                <a:cs typeface="Arial"/>
              </a:rPr>
              <a:t>If this model were correct, the </a:t>
            </a:r>
            <a:r>
              <a:rPr lang="en-US" sz="3200" i="1" dirty="0">
                <a:solidFill>
                  <a:srgbClr val="FF0000"/>
                </a:solidFill>
                <a:latin typeface="Arial"/>
                <a:cs typeface="Arial"/>
              </a:rPr>
              <a:t>e </a:t>
            </a:r>
            <a:r>
              <a:rPr lang="en-US" sz="3200" dirty="0">
                <a:solidFill>
                  <a:srgbClr val="FFFF00"/>
                </a:solidFill>
                <a:latin typeface="Arial"/>
                <a:cs typeface="Arial"/>
              </a:rPr>
              <a:t>would lose energy and an atom would last only a billionth of a second!!</a:t>
            </a:r>
          </a:p>
        </p:txBody>
      </p:sp>
      <p:grpSp>
        <p:nvGrpSpPr>
          <p:cNvPr id="26" name="Group 7"/>
          <p:cNvGrpSpPr>
            <a:grpSpLocks/>
          </p:cNvGrpSpPr>
          <p:nvPr/>
        </p:nvGrpSpPr>
        <p:grpSpPr bwMode="auto">
          <a:xfrm flipH="1">
            <a:off x="3657600" y="2209800"/>
            <a:ext cx="1828800" cy="1828800"/>
            <a:chOff x="1392" y="1296"/>
            <a:chExt cx="1152" cy="1152"/>
          </a:xfrm>
        </p:grpSpPr>
        <p:sp>
          <p:nvSpPr>
            <p:cNvPr id="27" name="Oval 4"/>
            <p:cNvSpPr>
              <a:spLocks noChangeArrowheads="1"/>
            </p:cNvSpPr>
            <p:nvPr/>
          </p:nvSpPr>
          <p:spPr bwMode="auto">
            <a:xfrm>
              <a:off x="1392" y="1296"/>
              <a:ext cx="1152" cy="1152"/>
            </a:xfrm>
            <a:prstGeom prst="ellipse">
              <a:avLst/>
            </a:prstGeom>
            <a:noFill/>
            <a:ln w="28575" cap="rnd">
              <a:solidFill>
                <a:srgbClr val="FFFF00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Oval 5"/>
            <p:cNvSpPr>
              <a:spLocks noChangeArrowheads="1"/>
            </p:cNvSpPr>
            <p:nvPr/>
          </p:nvSpPr>
          <p:spPr bwMode="auto">
            <a:xfrm>
              <a:off x="1920" y="1824"/>
              <a:ext cx="96" cy="96"/>
            </a:xfrm>
            <a:prstGeom prst="ellipse">
              <a:avLst/>
            </a:prstGeom>
            <a:gradFill rotWithShape="0">
              <a:gsLst>
                <a:gs pos="0">
                  <a:srgbClr val="0000FF"/>
                </a:gs>
                <a:gs pos="100000">
                  <a:srgbClr val="0000FF">
                    <a:gamma/>
                    <a:shade val="6274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 cap="rnd">
              <a:solidFill>
                <a:srgbClr val="FFFF00"/>
              </a:solidFill>
              <a:prstDash val="sysDot"/>
              <a:round/>
              <a:headEnd/>
              <a:tailEnd/>
            </a:ln>
            <a:effectLst>
              <a:outerShdw blurRad="63500" dist="38099" dir="2700000" algn="ctr" rotWithShape="0">
                <a:srgbClr val="000000">
                  <a:alpha val="74998"/>
                </a:srgbClr>
              </a:outerShdw>
            </a:effectLst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" name="Oval 6"/>
            <p:cNvSpPr>
              <a:spLocks noChangeArrowheads="1"/>
            </p:cNvSpPr>
            <p:nvPr/>
          </p:nvSpPr>
          <p:spPr bwMode="auto">
            <a:xfrm>
              <a:off x="2448" y="2112"/>
              <a:ext cx="48" cy="48"/>
            </a:xfrm>
            <a:prstGeom prst="ellipse">
              <a:avLst/>
            </a:prstGeom>
            <a:gradFill rotWithShape="0">
              <a:gsLst>
                <a:gs pos="0">
                  <a:srgbClr val="FF0000"/>
                </a:gs>
                <a:gs pos="100000">
                  <a:srgbClr val="FF0000">
                    <a:gamma/>
                    <a:shade val="6274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 cap="rnd">
              <a:solidFill>
                <a:srgbClr val="FFFF00"/>
              </a:solidFill>
              <a:prstDash val="sysDot"/>
              <a:round/>
              <a:headEnd/>
              <a:tailEnd/>
            </a:ln>
            <a:effectLst>
              <a:outerShdw blurRad="63500" dist="38099" dir="2700000" algn="ctr" rotWithShape="0">
                <a:srgbClr val="000000">
                  <a:alpha val="74998"/>
                </a:srgbClr>
              </a:outerShdw>
            </a:effectLst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32" name="Text Box 20"/>
          <p:cNvSpPr txBox="1">
            <a:spLocks noChangeArrowheads="1"/>
          </p:cNvSpPr>
          <p:nvPr/>
        </p:nvSpPr>
        <p:spPr bwMode="auto">
          <a:xfrm>
            <a:off x="3352800" y="3200400"/>
            <a:ext cx="609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4400">
                <a:solidFill>
                  <a:srgbClr val="FF0000"/>
                </a:solidFill>
              </a:rPr>
              <a:t>-</a:t>
            </a:r>
            <a:endParaRPr lang="en-US"/>
          </a:p>
        </p:txBody>
      </p:sp>
      <p:sp>
        <p:nvSpPr>
          <p:cNvPr id="10" name="Text Box 19"/>
          <p:cNvSpPr txBox="1">
            <a:spLocks noChangeArrowheads="1"/>
          </p:cNvSpPr>
          <p:nvPr/>
        </p:nvSpPr>
        <p:spPr bwMode="auto">
          <a:xfrm>
            <a:off x="6705600" y="762000"/>
            <a:ext cx="198120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000" i="1">
                <a:solidFill>
                  <a:srgbClr val="66FFFF"/>
                </a:solidFill>
              </a:rPr>
              <a:t>electrons exist as solid particles</a:t>
            </a:r>
          </a:p>
          <a:p>
            <a:pPr algn="ctr">
              <a:spcBef>
                <a:spcPct val="50000"/>
              </a:spcBef>
              <a:defRPr/>
            </a:pPr>
            <a:endParaRPr lang="en-US" sz="2000" i="1">
              <a:solidFill>
                <a:srgbClr val="66FFFF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1667454" y="321052"/>
            <a:ext cx="5866329" cy="584776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Arial"/>
                <a:cs typeface="Arial"/>
              </a:rPr>
              <a:t>What is Matter made from?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797049" y="1779840"/>
            <a:ext cx="518379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Protons, p</a:t>
            </a:r>
            <a:r>
              <a:rPr lang="en-US" sz="2400" baseline="3000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+</a:t>
            </a:r>
          </a:p>
          <a:p>
            <a:endParaRPr lang="en-US" sz="240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  <a:p>
            <a:r>
              <a:rPr lang="en-US" sz="240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Neutrons, n</a:t>
            </a:r>
          </a:p>
          <a:p>
            <a:endParaRPr lang="en-US" sz="240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  <a:p>
            <a:r>
              <a:rPr lang="en-US" sz="240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Electrons, e</a:t>
            </a:r>
            <a:r>
              <a:rPr lang="en-US" sz="2400" baseline="3000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–</a:t>
            </a:r>
          </a:p>
          <a:p>
            <a:endParaRPr lang="en-US" sz="240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  <a:p>
            <a:r>
              <a:rPr lang="en-US" sz="240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Neutrinos, </a:t>
            </a:r>
            <a:r>
              <a:rPr lang="en-US" sz="2400" i="1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Symbol" charset="2"/>
                <a:cs typeface="Symbol" charset="2"/>
              </a:rPr>
              <a:t>n</a:t>
            </a:r>
          </a:p>
        </p:txBody>
      </p:sp>
      <p:sp>
        <p:nvSpPr>
          <p:cNvPr id="36" name="Oval 35"/>
          <p:cNvSpPr/>
          <p:nvPr/>
        </p:nvSpPr>
        <p:spPr>
          <a:xfrm>
            <a:off x="4190235" y="1926720"/>
            <a:ext cx="388785" cy="38878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4204395" y="2588880"/>
            <a:ext cx="388785" cy="388785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4337100" y="3430065"/>
            <a:ext cx="95056" cy="95056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 flipV="1">
            <a:off x="4372425" y="4226769"/>
            <a:ext cx="45719" cy="45719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8596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" descr="venusmoon_eder_bi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117260" y="321052"/>
            <a:ext cx="9026740" cy="6001642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rgbClr val="FF0000"/>
                </a:solidFill>
                <a:latin typeface="Arial"/>
                <a:cs typeface="Arial"/>
              </a:rPr>
              <a:t>Bohr Model of the Atom</a:t>
            </a:r>
          </a:p>
          <a:p>
            <a:pPr algn="ctr"/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r>
              <a:rPr lang="en-US" sz="3200" dirty="0">
                <a:solidFill>
                  <a:srgbClr val="FFFF00"/>
                </a:solidFill>
                <a:latin typeface="Arial"/>
                <a:cs typeface="Arial"/>
              </a:rPr>
              <a:t>if the atom is mostly empty space, why can’t we walk through walls?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 flipH="1">
            <a:off x="3657600" y="2209800"/>
            <a:ext cx="1828800" cy="1828800"/>
            <a:chOff x="1392" y="1296"/>
            <a:chExt cx="1152" cy="1152"/>
          </a:xfrm>
        </p:grpSpPr>
        <p:sp>
          <p:nvSpPr>
            <p:cNvPr id="27" name="Oval 4"/>
            <p:cNvSpPr>
              <a:spLocks noChangeArrowheads="1"/>
            </p:cNvSpPr>
            <p:nvPr/>
          </p:nvSpPr>
          <p:spPr bwMode="auto">
            <a:xfrm>
              <a:off x="1392" y="1296"/>
              <a:ext cx="1152" cy="1152"/>
            </a:xfrm>
            <a:prstGeom prst="ellipse">
              <a:avLst/>
            </a:prstGeom>
            <a:noFill/>
            <a:ln w="28575" cap="rnd">
              <a:solidFill>
                <a:srgbClr val="FFFF00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Oval 5"/>
            <p:cNvSpPr>
              <a:spLocks noChangeArrowheads="1"/>
            </p:cNvSpPr>
            <p:nvPr/>
          </p:nvSpPr>
          <p:spPr bwMode="auto">
            <a:xfrm>
              <a:off x="1920" y="1824"/>
              <a:ext cx="96" cy="96"/>
            </a:xfrm>
            <a:prstGeom prst="ellipse">
              <a:avLst/>
            </a:prstGeom>
            <a:gradFill rotWithShape="0">
              <a:gsLst>
                <a:gs pos="0">
                  <a:srgbClr val="0000FF"/>
                </a:gs>
                <a:gs pos="100000">
                  <a:srgbClr val="0000FF">
                    <a:gamma/>
                    <a:shade val="6274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 cap="rnd">
              <a:solidFill>
                <a:srgbClr val="FFFF00"/>
              </a:solidFill>
              <a:prstDash val="sysDot"/>
              <a:round/>
              <a:headEnd/>
              <a:tailEnd/>
            </a:ln>
            <a:effectLst>
              <a:outerShdw blurRad="63500" dist="38099" dir="2700000" algn="ctr" rotWithShape="0">
                <a:srgbClr val="000000">
                  <a:alpha val="74998"/>
                </a:srgbClr>
              </a:outerShdw>
            </a:effectLst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" name="Oval 6"/>
            <p:cNvSpPr>
              <a:spLocks noChangeArrowheads="1"/>
            </p:cNvSpPr>
            <p:nvPr/>
          </p:nvSpPr>
          <p:spPr bwMode="auto">
            <a:xfrm>
              <a:off x="2448" y="2112"/>
              <a:ext cx="48" cy="48"/>
            </a:xfrm>
            <a:prstGeom prst="ellipse">
              <a:avLst/>
            </a:prstGeom>
            <a:gradFill rotWithShape="0">
              <a:gsLst>
                <a:gs pos="0">
                  <a:srgbClr val="FF0000"/>
                </a:gs>
                <a:gs pos="100000">
                  <a:srgbClr val="FF0000">
                    <a:gamma/>
                    <a:shade val="6274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 cap="rnd">
              <a:solidFill>
                <a:srgbClr val="FFFF00"/>
              </a:solidFill>
              <a:prstDash val="sysDot"/>
              <a:round/>
              <a:headEnd/>
              <a:tailEnd/>
            </a:ln>
            <a:effectLst>
              <a:outerShdw blurRad="63500" dist="38099" dir="2700000" algn="ctr" rotWithShape="0">
                <a:srgbClr val="000000">
                  <a:alpha val="74998"/>
                </a:srgbClr>
              </a:outerShdw>
            </a:effectLst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32" name="Text Box 20"/>
          <p:cNvSpPr txBox="1">
            <a:spLocks noChangeArrowheads="1"/>
          </p:cNvSpPr>
          <p:nvPr/>
        </p:nvSpPr>
        <p:spPr bwMode="auto">
          <a:xfrm>
            <a:off x="3352800" y="3200400"/>
            <a:ext cx="609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4400">
                <a:solidFill>
                  <a:srgbClr val="FF0000"/>
                </a:solidFill>
              </a:rPr>
              <a:t>-</a:t>
            </a:r>
            <a:endParaRPr lang="en-US"/>
          </a:p>
        </p:txBody>
      </p:sp>
      <p:sp>
        <p:nvSpPr>
          <p:cNvPr id="10" name="Text Box 19"/>
          <p:cNvSpPr txBox="1">
            <a:spLocks noChangeArrowheads="1"/>
          </p:cNvSpPr>
          <p:nvPr/>
        </p:nvSpPr>
        <p:spPr bwMode="auto">
          <a:xfrm>
            <a:off x="6705600" y="762000"/>
            <a:ext cx="198120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000" i="1">
                <a:solidFill>
                  <a:srgbClr val="66FFFF"/>
                </a:solidFill>
              </a:rPr>
              <a:t>electrons exist as solid particles</a:t>
            </a:r>
          </a:p>
          <a:p>
            <a:pPr algn="ctr">
              <a:spcBef>
                <a:spcPct val="50000"/>
              </a:spcBef>
              <a:defRPr/>
            </a:pPr>
            <a:endParaRPr lang="en-US" sz="2000" i="1">
              <a:solidFill>
                <a:srgbClr val="66FFFF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venusmoon_eder_bi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3" name="Group 4"/>
          <p:cNvGrpSpPr>
            <a:grpSpLocks/>
          </p:cNvGrpSpPr>
          <p:nvPr/>
        </p:nvGrpSpPr>
        <p:grpSpPr bwMode="auto">
          <a:xfrm flipH="1">
            <a:off x="3657600" y="2209800"/>
            <a:ext cx="1828800" cy="1828800"/>
            <a:chOff x="1392" y="1296"/>
            <a:chExt cx="1152" cy="1152"/>
          </a:xfrm>
        </p:grpSpPr>
        <p:sp>
          <p:nvSpPr>
            <p:cNvPr id="14" name="Oval 5"/>
            <p:cNvSpPr>
              <a:spLocks noChangeArrowheads="1"/>
            </p:cNvSpPr>
            <p:nvPr/>
          </p:nvSpPr>
          <p:spPr bwMode="auto">
            <a:xfrm>
              <a:off x="1392" y="1296"/>
              <a:ext cx="1152" cy="1152"/>
            </a:xfrm>
            <a:prstGeom prst="ellipse">
              <a:avLst/>
            </a:prstGeom>
            <a:noFill/>
            <a:ln w="28575" cap="rnd">
              <a:solidFill>
                <a:srgbClr val="FFFF00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Oval 6"/>
            <p:cNvSpPr>
              <a:spLocks noChangeArrowheads="1"/>
            </p:cNvSpPr>
            <p:nvPr/>
          </p:nvSpPr>
          <p:spPr bwMode="auto">
            <a:xfrm>
              <a:off x="1920" y="1824"/>
              <a:ext cx="96" cy="96"/>
            </a:xfrm>
            <a:prstGeom prst="ellipse">
              <a:avLst/>
            </a:prstGeom>
            <a:gradFill rotWithShape="0">
              <a:gsLst>
                <a:gs pos="0">
                  <a:srgbClr val="0000FF"/>
                </a:gs>
                <a:gs pos="100000">
                  <a:srgbClr val="0000FF">
                    <a:gamma/>
                    <a:shade val="6274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 cap="rnd">
              <a:solidFill>
                <a:srgbClr val="FFFF00"/>
              </a:solidFill>
              <a:prstDash val="sysDot"/>
              <a:round/>
              <a:headEnd/>
              <a:tailEnd/>
            </a:ln>
            <a:effectLst>
              <a:outerShdw blurRad="63500" dist="38099" dir="2700000" algn="ctr" rotWithShape="0">
                <a:srgbClr val="000000">
                  <a:alpha val="74998"/>
                </a:srgbClr>
              </a:outerShdw>
            </a:effectLst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" name="Oval 7"/>
            <p:cNvSpPr>
              <a:spLocks noChangeArrowheads="1"/>
            </p:cNvSpPr>
            <p:nvPr/>
          </p:nvSpPr>
          <p:spPr bwMode="auto">
            <a:xfrm>
              <a:off x="2448" y="2112"/>
              <a:ext cx="48" cy="48"/>
            </a:xfrm>
            <a:prstGeom prst="ellipse">
              <a:avLst/>
            </a:prstGeom>
            <a:gradFill rotWithShape="0">
              <a:gsLst>
                <a:gs pos="0">
                  <a:srgbClr val="FF0000"/>
                </a:gs>
                <a:gs pos="100000">
                  <a:srgbClr val="FF0000">
                    <a:gamma/>
                    <a:shade val="6274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 cap="rnd">
              <a:solidFill>
                <a:srgbClr val="FFFF00"/>
              </a:solidFill>
              <a:prstDash val="sysDot"/>
              <a:round/>
              <a:headEnd/>
              <a:tailEnd/>
            </a:ln>
            <a:effectLst>
              <a:outerShdw blurRad="63500" dist="38099" dir="2700000" algn="ctr" rotWithShape="0">
                <a:srgbClr val="000000">
                  <a:alpha val="74998"/>
                </a:srgbClr>
              </a:outerShdw>
            </a:effectLst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17" name="Group 8"/>
          <p:cNvGrpSpPr>
            <a:grpSpLocks/>
          </p:cNvGrpSpPr>
          <p:nvPr/>
        </p:nvGrpSpPr>
        <p:grpSpPr bwMode="auto">
          <a:xfrm>
            <a:off x="4191000" y="2209800"/>
            <a:ext cx="1828800" cy="1828800"/>
            <a:chOff x="1392" y="1296"/>
            <a:chExt cx="1152" cy="1152"/>
          </a:xfrm>
        </p:grpSpPr>
        <p:sp>
          <p:nvSpPr>
            <p:cNvPr id="18" name="Oval 9"/>
            <p:cNvSpPr>
              <a:spLocks noChangeArrowheads="1"/>
            </p:cNvSpPr>
            <p:nvPr/>
          </p:nvSpPr>
          <p:spPr bwMode="auto">
            <a:xfrm>
              <a:off x="1392" y="1296"/>
              <a:ext cx="1152" cy="1152"/>
            </a:xfrm>
            <a:prstGeom prst="ellipse">
              <a:avLst/>
            </a:prstGeom>
            <a:noFill/>
            <a:ln w="28575" cap="rnd">
              <a:solidFill>
                <a:srgbClr val="FFFF00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Oval 10"/>
            <p:cNvSpPr>
              <a:spLocks noChangeArrowheads="1"/>
            </p:cNvSpPr>
            <p:nvPr/>
          </p:nvSpPr>
          <p:spPr bwMode="auto">
            <a:xfrm>
              <a:off x="1920" y="1824"/>
              <a:ext cx="96" cy="96"/>
            </a:xfrm>
            <a:prstGeom prst="ellipse">
              <a:avLst/>
            </a:prstGeom>
            <a:gradFill rotWithShape="0">
              <a:gsLst>
                <a:gs pos="0">
                  <a:srgbClr val="0000FF"/>
                </a:gs>
                <a:gs pos="100000">
                  <a:srgbClr val="0000FF">
                    <a:gamma/>
                    <a:shade val="6274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 cap="rnd">
              <a:solidFill>
                <a:srgbClr val="FFFF00"/>
              </a:solidFill>
              <a:prstDash val="sysDot"/>
              <a:round/>
              <a:headEnd/>
              <a:tailEnd/>
            </a:ln>
            <a:effectLst>
              <a:outerShdw blurRad="63500" dist="38099" dir="2700000" algn="ctr" rotWithShape="0">
                <a:srgbClr val="000000">
                  <a:alpha val="74998"/>
                </a:srgbClr>
              </a:outerShdw>
            </a:effectLst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" name="Oval 11"/>
            <p:cNvSpPr>
              <a:spLocks noChangeArrowheads="1"/>
            </p:cNvSpPr>
            <p:nvPr/>
          </p:nvSpPr>
          <p:spPr bwMode="auto">
            <a:xfrm>
              <a:off x="2448" y="2112"/>
              <a:ext cx="48" cy="48"/>
            </a:xfrm>
            <a:prstGeom prst="ellipse">
              <a:avLst/>
            </a:prstGeom>
            <a:gradFill rotWithShape="0">
              <a:gsLst>
                <a:gs pos="0">
                  <a:srgbClr val="FF0000"/>
                </a:gs>
                <a:gs pos="100000">
                  <a:srgbClr val="FF0000">
                    <a:gamma/>
                    <a:shade val="6274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 cap="rnd">
              <a:solidFill>
                <a:srgbClr val="FFFF00"/>
              </a:solidFill>
              <a:prstDash val="sysDot"/>
              <a:round/>
              <a:headEnd/>
              <a:tailEnd/>
            </a:ln>
            <a:effectLst>
              <a:outerShdw blurRad="63500" dist="38099" dir="2700000" algn="ctr" rotWithShape="0">
                <a:srgbClr val="000000">
                  <a:alpha val="74998"/>
                </a:srgbClr>
              </a:outerShdw>
            </a:effectLst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23" name="Text Box 17"/>
          <p:cNvSpPr txBox="1">
            <a:spLocks noChangeArrowheads="1"/>
          </p:cNvSpPr>
          <p:nvPr/>
        </p:nvSpPr>
        <p:spPr bwMode="auto">
          <a:xfrm>
            <a:off x="3352800" y="3200400"/>
            <a:ext cx="609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4400">
                <a:solidFill>
                  <a:srgbClr val="FF0000"/>
                </a:solidFill>
              </a:rPr>
              <a:t>-</a:t>
            </a:r>
            <a:endParaRPr lang="en-US"/>
          </a:p>
        </p:txBody>
      </p:sp>
      <p:sp>
        <p:nvSpPr>
          <p:cNvPr id="26" name="Text Box 18"/>
          <p:cNvSpPr txBox="1">
            <a:spLocks noChangeArrowheads="1"/>
          </p:cNvSpPr>
          <p:nvPr/>
        </p:nvSpPr>
        <p:spPr bwMode="auto">
          <a:xfrm>
            <a:off x="5943600" y="3124200"/>
            <a:ext cx="609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4400">
                <a:solidFill>
                  <a:srgbClr val="FF0000"/>
                </a:solidFill>
              </a:rPr>
              <a:t>-</a:t>
            </a:r>
            <a:endParaRPr lang="en-US"/>
          </a:p>
        </p:txBody>
      </p:sp>
      <p:sp>
        <p:nvSpPr>
          <p:cNvPr id="34" name="Text Box 22"/>
          <p:cNvSpPr txBox="1">
            <a:spLocks noChangeArrowheads="1"/>
          </p:cNvSpPr>
          <p:nvPr/>
        </p:nvSpPr>
        <p:spPr bwMode="auto">
          <a:xfrm>
            <a:off x="304800" y="4816475"/>
            <a:ext cx="8763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solidFill>
                  <a:srgbClr val="FFFF00"/>
                </a:solidFill>
              </a:rPr>
              <a:t>–</a:t>
            </a:r>
            <a:r>
              <a:rPr lang="en-US"/>
              <a:t> </a:t>
            </a:r>
            <a:r>
              <a:rPr lang="en-US">
                <a:solidFill>
                  <a:srgbClr val="66FFFF"/>
                </a:solidFill>
              </a:rPr>
              <a:t>The atom is mostly space…. </a:t>
            </a:r>
            <a:r>
              <a:rPr lang="en-US">
                <a:solidFill>
                  <a:srgbClr val="FFFF00"/>
                </a:solidFill>
              </a:rPr>
              <a:t>So we should be able to push one atom through another. </a:t>
            </a:r>
            <a:endParaRPr lang="en-US" i="1">
              <a:solidFill>
                <a:srgbClr val="FFFF00"/>
              </a:solidFill>
            </a:endParaRPr>
          </a:p>
        </p:txBody>
      </p:sp>
      <p:sp>
        <p:nvSpPr>
          <p:cNvPr id="36" name="Text Box 22"/>
          <p:cNvSpPr txBox="1">
            <a:spLocks noChangeArrowheads="1"/>
          </p:cNvSpPr>
          <p:nvPr/>
        </p:nvSpPr>
        <p:spPr bwMode="auto">
          <a:xfrm>
            <a:off x="2438400" y="5935133"/>
            <a:ext cx="5181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solidFill>
                  <a:srgbClr val="FFFF00"/>
                </a:solidFill>
              </a:rPr>
              <a:t>– </a:t>
            </a:r>
            <a:r>
              <a:rPr lang="en-US" sz="3200">
                <a:solidFill>
                  <a:srgbClr val="FF0000"/>
                </a:solidFill>
              </a:rPr>
              <a:t>the Bohr model is WRONG! </a:t>
            </a:r>
            <a:endParaRPr lang="en-US" sz="3200" i="1">
              <a:solidFill>
                <a:srgbClr val="FFFF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17260" y="321052"/>
            <a:ext cx="9026740" cy="584776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rgbClr val="FF0000"/>
                </a:solidFill>
                <a:latin typeface="Arial"/>
                <a:cs typeface="Arial"/>
              </a:rPr>
              <a:t>Bohr Model of the Atom</a:t>
            </a:r>
          </a:p>
        </p:txBody>
      </p:sp>
      <p:sp>
        <p:nvSpPr>
          <p:cNvPr id="21" name="Text Box 19"/>
          <p:cNvSpPr txBox="1">
            <a:spLocks noChangeArrowheads="1"/>
          </p:cNvSpPr>
          <p:nvPr/>
        </p:nvSpPr>
        <p:spPr bwMode="auto">
          <a:xfrm>
            <a:off x="6705600" y="762000"/>
            <a:ext cx="198120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000" i="1">
                <a:solidFill>
                  <a:srgbClr val="66FFFF"/>
                </a:solidFill>
              </a:rPr>
              <a:t>electrons exist as solid particles</a:t>
            </a:r>
          </a:p>
          <a:p>
            <a:pPr algn="ctr">
              <a:spcBef>
                <a:spcPct val="50000"/>
              </a:spcBef>
              <a:defRPr/>
            </a:pPr>
            <a:endParaRPr lang="en-US" sz="2000" i="1">
              <a:solidFill>
                <a:srgbClr val="66FFFF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117260" y="321052"/>
            <a:ext cx="9026740" cy="6494085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rgbClr val="FF0000"/>
                </a:solidFill>
                <a:latin typeface="Arial"/>
                <a:cs typeface="Arial"/>
              </a:rPr>
              <a:t>Electron Cloud Model of the Atom</a:t>
            </a:r>
          </a:p>
          <a:p>
            <a:pPr algn="ctr"/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r>
              <a:rPr lang="en-US" sz="3200" i="1" dirty="0">
                <a:solidFill>
                  <a:srgbClr val="FF0000"/>
                </a:solidFill>
                <a:latin typeface="Arial"/>
                <a:cs typeface="Arial"/>
              </a:rPr>
              <a:t>e</a:t>
            </a:r>
            <a:r>
              <a:rPr lang="en-US" sz="3200" dirty="0">
                <a:solidFill>
                  <a:srgbClr val="FF0000"/>
                </a:solidFill>
                <a:latin typeface="Arial"/>
                <a:cs typeface="Arial"/>
              </a:rPr>
              <a:t> exists as a </a:t>
            </a:r>
            <a:r>
              <a:rPr lang="en-US" sz="3200" dirty="0">
                <a:solidFill>
                  <a:srgbClr val="0000FF"/>
                </a:solidFill>
                <a:latin typeface="Arial"/>
                <a:cs typeface="Arial"/>
              </a:rPr>
              <a:t>probability distribution </a:t>
            </a:r>
            <a:r>
              <a:rPr lang="en-US" sz="3200" dirty="0">
                <a:solidFill>
                  <a:srgbClr val="FF0000"/>
                </a:solidFill>
                <a:latin typeface="Arial"/>
                <a:cs typeface="Arial"/>
              </a:rPr>
              <a:t>around the atom</a:t>
            </a:r>
          </a:p>
        </p:txBody>
      </p:sp>
      <p:pic>
        <p:nvPicPr>
          <p:cNvPr id="11" name="Picture 10" descr="electron-cloud-smaller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24050" y="668862"/>
            <a:ext cx="5295900" cy="5283200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117260" y="321052"/>
            <a:ext cx="9026740" cy="6494085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3200">
                <a:solidFill>
                  <a:srgbClr val="FF0000"/>
                </a:solidFill>
                <a:latin typeface="Arial"/>
                <a:cs typeface="Arial"/>
              </a:rPr>
              <a:t>Electron Cloud Model of the Atom</a:t>
            </a:r>
          </a:p>
          <a:p>
            <a:pPr algn="ctr"/>
            <a:endParaRPr lang="en-US" sz="320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endParaRPr lang="en-US" sz="320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endParaRPr lang="en-US" sz="320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endParaRPr lang="en-US" sz="320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endParaRPr lang="en-US" sz="320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endParaRPr lang="en-US" sz="320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endParaRPr lang="en-US" sz="320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endParaRPr lang="en-US" sz="320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endParaRPr lang="en-US" sz="320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endParaRPr lang="en-US" sz="320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endParaRPr lang="en-US" sz="320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r>
              <a:rPr lang="en-US" sz="3200">
                <a:solidFill>
                  <a:srgbClr val="FF0000"/>
                </a:solidFill>
                <a:latin typeface="Arial"/>
                <a:cs typeface="Arial"/>
              </a:rPr>
              <a:t>So why can’t we walk through walls?</a:t>
            </a:r>
          </a:p>
        </p:txBody>
      </p:sp>
      <p:pic>
        <p:nvPicPr>
          <p:cNvPr id="11" name="Picture 10" descr="electron-cloud-smaller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24050" y="668862"/>
            <a:ext cx="5295900" cy="5283200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117260" y="321052"/>
            <a:ext cx="9026740" cy="6494085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rgbClr val="FF0000"/>
                </a:solidFill>
                <a:latin typeface="Arial"/>
                <a:cs typeface="Arial"/>
              </a:rPr>
              <a:t>Electron Cloud Model of the Atom</a:t>
            </a:r>
          </a:p>
          <a:p>
            <a:pPr algn="ctr"/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r>
              <a:rPr lang="en-US" sz="3200" dirty="0">
                <a:solidFill>
                  <a:srgbClr val="FF0000"/>
                </a:solidFill>
                <a:latin typeface="Arial"/>
                <a:cs typeface="Arial"/>
              </a:rPr>
              <a:t>Because the </a:t>
            </a:r>
            <a:r>
              <a:rPr lang="en-US" sz="3200" i="1" dirty="0">
                <a:solidFill>
                  <a:srgbClr val="FF0000"/>
                </a:solidFill>
                <a:latin typeface="Arial"/>
                <a:cs typeface="Arial"/>
              </a:rPr>
              <a:t>e</a:t>
            </a:r>
            <a:r>
              <a:rPr lang="en-US" sz="3200" dirty="0">
                <a:solidFill>
                  <a:srgbClr val="FF0000"/>
                </a:solidFill>
                <a:latin typeface="Arial"/>
                <a:cs typeface="Arial"/>
              </a:rPr>
              <a:t> charge (and mass) is spread out all over the atom</a:t>
            </a:r>
          </a:p>
        </p:txBody>
      </p:sp>
      <p:pic>
        <p:nvPicPr>
          <p:cNvPr id="11" name="Picture 10" descr="electron-cloud-smaller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24050" y="668862"/>
            <a:ext cx="5295900" cy="52832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861733" y="4330412"/>
            <a:ext cx="778934" cy="584776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0000FF"/>
                </a:solidFill>
              </a:rPr>
              <a:t>—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960533" y="4330412"/>
            <a:ext cx="778934" cy="584776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0000FF"/>
                </a:solidFill>
              </a:rPr>
              <a:t>—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267201" y="4124419"/>
            <a:ext cx="778934" cy="584776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0000FF"/>
                </a:solidFill>
              </a:rPr>
              <a:t>—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472266" y="3832031"/>
            <a:ext cx="778934" cy="584776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0000FF"/>
                </a:solidFill>
              </a:rPr>
              <a:t>—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403600" y="3539643"/>
            <a:ext cx="778934" cy="584776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0000FF"/>
                </a:solidFill>
              </a:rPr>
              <a:t>—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267201" y="3412067"/>
            <a:ext cx="778934" cy="584776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0000FF"/>
                </a:solidFill>
              </a:rPr>
              <a:t>—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267201" y="5038243"/>
            <a:ext cx="778934" cy="584776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0000FF"/>
                </a:solidFill>
              </a:rPr>
              <a:t>—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488267" y="4622800"/>
            <a:ext cx="778934" cy="584776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0000FF"/>
                </a:solidFill>
              </a:rPr>
              <a:t>—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146800" y="3539643"/>
            <a:ext cx="778934" cy="584776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0000FF"/>
                </a:solidFill>
              </a:rPr>
              <a:t>—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67866" y="4453467"/>
            <a:ext cx="778934" cy="584776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0000FF"/>
                </a:solidFill>
              </a:rPr>
              <a:t>—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367866" y="3412067"/>
            <a:ext cx="778934" cy="584776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0000FF"/>
                </a:solidFill>
              </a:rPr>
              <a:t>—</a:t>
            </a:r>
          </a:p>
        </p:txBody>
      </p:sp>
      <p:grpSp>
        <p:nvGrpSpPr>
          <p:cNvPr id="27" name="Group 26"/>
          <p:cNvGrpSpPr/>
          <p:nvPr/>
        </p:nvGrpSpPr>
        <p:grpSpPr>
          <a:xfrm rot="10800000">
            <a:off x="2379129" y="1107972"/>
            <a:ext cx="4453468" cy="2210952"/>
            <a:chOff x="2624666" y="3564467"/>
            <a:chExt cx="4453468" cy="2210952"/>
          </a:xfrm>
        </p:grpSpPr>
        <p:sp>
          <p:nvSpPr>
            <p:cNvPr id="16" name="TextBox 15"/>
            <p:cNvSpPr txBox="1"/>
            <p:nvPr/>
          </p:nvSpPr>
          <p:spPr>
            <a:xfrm>
              <a:off x="3014133" y="4482812"/>
              <a:ext cx="778934" cy="584776"/>
            </a:xfrm>
            <a:prstGeom prst="rect">
              <a:avLst/>
            </a:prstGeom>
            <a:noFill/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sz="3200" b="1">
                  <a:solidFill>
                    <a:srgbClr val="0000FF"/>
                  </a:solidFill>
                </a:rPr>
                <a:t>—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112933" y="4482812"/>
              <a:ext cx="778934" cy="584776"/>
            </a:xfrm>
            <a:prstGeom prst="rect">
              <a:avLst/>
            </a:prstGeom>
            <a:noFill/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sz="3200" b="1">
                  <a:solidFill>
                    <a:srgbClr val="0000FF"/>
                  </a:solidFill>
                </a:rPr>
                <a:t>—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419601" y="4276819"/>
              <a:ext cx="778934" cy="584776"/>
            </a:xfrm>
            <a:prstGeom prst="rect">
              <a:avLst/>
            </a:prstGeom>
            <a:noFill/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sz="3200" b="1">
                  <a:solidFill>
                    <a:srgbClr val="0000FF"/>
                  </a:solidFill>
                </a:rPr>
                <a:t>—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624666" y="3984431"/>
              <a:ext cx="778934" cy="584776"/>
            </a:xfrm>
            <a:prstGeom prst="rect">
              <a:avLst/>
            </a:prstGeom>
            <a:noFill/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sz="3200" b="1">
                  <a:solidFill>
                    <a:srgbClr val="0000FF"/>
                  </a:solidFill>
                </a:rPr>
                <a:t>—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556000" y="3692043"/>
              <a:ext cx="778934" cy="584776"/>
            </a:xfrm>
            <a:prstGeom prst="rect">
              <a:avLst/>
            </a:prstGeom>
            <a:noFill/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sz="3200" b="1">
                  <a:solidFill>
                    <a:srgbClr val="0000FF"/>
                  </a:solidFill>
                </a:rPr>
                <a:t>—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419601" y="3564467"/>
              <a:ext cx="778934" cy="584776"/>
            </a:xfrm>
            <a:prstGeom prst="rect">
              <a:avLst/>
            </a:prstGeom>
            <a:noFill/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sz="3200" b="1">
                  <a:solidFill>
                    <a:srgbClr val="0000FF"/>
                  </a:solidFill>
                </a:rPr>
                <a:t>—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419601" y="5190643"/>
              <a:ext cx="778934" cy="584776"/>
            </a:xfrm>
            <a:prstGeom prst="rect">
              <a:avLst/>
            </a:prstGeom>
            <a:noFill/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sz="3200" b="1">
                  <a:solidFill>
                    <a:srgbClr val="0000FF"/>
                  </a:solidFill>
                </a:rPr>
                <a:t>—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640667" y="4775200"/>
              <a:ext cx="778934" cy="584776"/>
            </a:xfrm>
            <a:prstGeom prst="rect">
              <a:avLst/>
            </a:prstGeom>
            <a:noFill/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sz="3200" b="1">
                  <a:solidFill>
                    <a:srgbClr val="0000FF"/>
                  </a:solidFill>
                </a:rPr>
                <a:t>—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299200" y="3692043"/>
              <a:ext cx="778934" cy="584776"/>
            </a:xfrm>
            <a:prstGeom prst="rect">
              <a:avLst/>
            </a:prstGeom>
            <a:noFill/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sz="3200" b="1">
                  <a:solidFill>
                    <a:srgbClr val="0000FF"/>
                  </a:solidFill>
                </a:rPr>
                <a:t>—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520266" y="4605867"/>
              <a:ext cx="778934" cy="584776"/>
            </a:xfrm>
            <a:prstGeom prst="rect">
              <a:avLst/>
            </a:prstGeom>
            <a:noFill/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sz="3200" b="1">
                  <a:solidFill>
                    <a:srgbClr val="0000FF"/>
                  </a:solidFill>
                </a:rPr>
                <a:t>—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520266" y="3564467"/>
              <a:ext cx="778934" cy="584776"/>
            </a:xfrm>
            <a:prstGeom prst="rect">
              <a:avLst/>
            </a:prstGeom>
            <a:noFill/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sz="3200" b="1">
                  <a:solidFill>
                    <a:srgbClr val="0000FF"/>
                  </a:solidFill>
                </a:rPr>
                <a:t>—</a:t>
              </a: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3547530" y="1107973"/>
            <a:ext cx="778934" cy="584776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0000FF"/>
                </a:solidFill>
              </a:rPr>
              <a:t>—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885262" y="4927600"/>
            <a:ext cx="778934" cy="584776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0000FF"/>
                </a:solidFill>
              </a:rPr>
              <a:t>—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146800" y="3119679"/>
            <a:ext cx="778934" cy="584776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0000FF"/>
                </a:solidFill>
              </a:rPr>
              <a:t>—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201333" y="3191349"/>
            <a:ext cx="778934" cy="584776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0000FF"/>
                </a:solidFill>
              </a:rPr>
              <a:t>—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117260" y="321052"/>
            <a:ext cx="9026740" cy="6494085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rgbClr val="FF0000"/>
                </a:solidFill>
                <a:latin typeface="Arial"/>
                <a:cs typeface="Arial"/>
              </a:rPr>
              <a:t>Electron Cloud Model of the Atom</a:t>
            </a:r>
          </a:p>
          <a:p>
            <a:pPr algn="ctr"/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r>
              <a:rPr lang="en-US" sz="3200" dirty="0">
                <a:solidFill>
                  <a:srgbClr val="FF0000"/>
                </a:solidFill>
                <a:latin typeface="Arial"/>
                <a:cs typeface="Arial"/>
              </a:rPr>
              <a:t>So the </a:t>
            </a:r>
            <a:r>
              <a:rPr lang="en-US" sz="3200" dirty="0">
                <a:solidFill>
                  <a:srgbClr val="0000FF"/>
                </a:solidFill>
                <a:latin typeface="Arial"/>
                <a:cs typeface="Arial"/>
              </a:rPr>
              <a:t>Electromagnetic Force </a:t>
            </a:r>
            <a:r>
              <a:rPr lang="en-US" sz="3200" dirty="0">
                <a:solidFill>
                  <a:srgbClr val="FF0000"/>
                </a:solidFill>
                <a:latin typeface="Arial"/>
                <a:cs typeface="Arial"/>
              </a:rPr>
              <a:t>prevents one atom moving through another.</a:t>
            </a:r>
          </a:p>
        </p:txBody>
      </p:sp>
      <p:grpSp>
        <p:nvGrpSpPr>
          <p:cNvPr id="63" name="Group 62"/>
          <p:cNvGrpSpPr/>
          <p:nvPr/>
        </p:nvGrpSpPr>
        <p:grpSpPr>
          <a:xfrm>
            <a:off x="679401" y="1610815"/>
            <a:ext cx="3850929" cy="3841694"/>
            <a:chOff x="1221289" y="1610815"/>
            <a:chExt cx="3850929" cy="3841694"/>
          </a:xfrm>
        </p:grpSpPr>
        <p:pic>
          <p:nvPicPr>
            <p:cNvPr id="11" name="Picture 10" descr="electron-cloud-smaller.jpg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221289" y="1610815"/>
              <a:ext cx="3850929" cy="3841694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1903128" y="4273322"/>
              <a:ext cx="566404" cy="584776"/>
            </a:xfrm>
            <a:prstGeom prst="rect">
              <a:avLst/>
            </a:prstGeom>
            <a:noFill/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sz="3200" b="1">
                  <a:solidFill>
                    <a:srgbClr val="0000FF"/>
                  </a:solidFill>
                </a:rPr>
                <a:t>—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156429" y="4273322"/>
              <a:ext cx="566404" cy="584776"/>
            </a:xfrm>
            <a:prstGeom prst="rect">
              <a:avLst/>
            </a:prstGeom>
            <a:noFill/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sz="3200" b="1">
                  <a:solidFill>
                    <a:srgbClr val="0000FF"/>
                  </a:solidFill>
                </a:rPr>
                <a:t>—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925118" y="4123533"/>
              <a:ext cx="566404" cy="584776"/>
            </a:xfrm>
            <a:prstGeom prst="rect">
              <a:avLst/>
            </a:prstGeom>
            <a:noFill/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sz="3200" b="1">
                  <a:solidFill>
                    <a:srgbClr val="0000FF"/>
                  </a:solidFill>
                </a:rPr>
                <a:t>—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619925" y="3910922"/>
              <a:ext cx="566404" cy="584776"/>
            </a:xfrm>
            <a:prstGeom prst="rect">
              <a:avLst/>
            </a:prstGeom>
            <a:noFill/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sz="3200" b="1">
                  <a:solidFill>
                    <a:srgbClr val="0000FF"/>
                  </a:solidFill>
                </a:rPr>
                <a:t>—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297148" y="3698312"/>
              <a:ext cx="566404" cy="584776"/>
            </a:xfrm>
            <a:prstGeom prst="rect">
              <a:avLst/>
            </a:prstGeom>
            <a:noFill/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sz="3200" b="1">
                  <a:solidFill>
                    <a:srgbClr val="0000FF"/>
                  </a:solidFill>
                </a:rPr>
                <a:t>—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925118" y="3605544"/>
              <a:ext cx="566404" cy="584776"/>
            </a:xfrm>
            <a:prstGeom prst="rect">
              <a:avLst/>
            </a:prstGeom>
            <a:noFill/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sz="3200" b="1">
                  <a:solidFill>
                    <a:srgbClr val="0000FF"/>
                  </a:solidFill>
                </a:rPr>
                <a:t>—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925118" y="4788023"/>
              <a:ext cx="566404" cy="584776"/>
            </a:xfrm>
            <a:prstGeom prst="rect">
              <a:avLst/>
            </a:prstGeom>
            <a:noFill/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sz="3200" b="1">
                  <a:solidFill>
                    <a:srgbClr val="0000FF"/>
                  </a:solidFill>
                </a:rPr>
                <a:t>—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358714" y="4485932"/>
              <a:ext cx="566404" cy="584776"/>
            </a:xfrm>
            <a:prstGeom prst="rect">
              <a:avLst/>
            </a:prstGeom>
            <a:noFill/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sz="3200" b="1">
                  <a:solidFill>
                    <a:srgbClr val="0000FF"/>
                  </a:solidFill>
                </a:rPr>
                <a:t>—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291874" y="3698312"/>
              <a:ext cx="566404" cy="584776"/>
            </a:xfrm>
            <a:prstGeom prst="rect">
              <a:avLst/>
            </a:prstGeom>
            <a:noFill/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sz="3200" b="1">
                  <a:solidFill>
                    <a:srgbClr val="0000FF"/>
                  </a:solidFill>
                </a:rPr>
                <a:t>—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725470" y="4362801"/>
              <a:ext cx="566404" cy="584776"/>
            </a:xfrm>
            <a:prstGeom prst="rect">
              <a:avLst/>
            </a:prstGeom>
            <a:noFill/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sz="3200" b="1">
                  <a:solidFill>
                    <a:srgbClr val="0000FF"/>
                  </a:solidFill>
                </a:rPr>
                <a:t>—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725470" y="3605544"/>
              <a:ext cx="566404" cy="584776"/>
            </a:xfrm>
            <a:prstGeom prst="rect">
              <a:avLst/>
            </a:prstGeom>
            <a:noFill/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sz="3200" b="1">
                  <a:solidFill>
                    <a:srgbClr val="0000FF"/>
                  </a:solidFill>
                </a:rPr>
                <a:t>—</a:t>
              </a:r>
            </a:p>
          </p:txBody>
        </p:sp>
        <p:grpSp>
          <p:nvGrpSpPr>
            <p:cNvPr id="2" name="Group 26"/>
            <p:cNvGrpSpPr/>
            <p:nvPr/>
          </p:nvGrpSpPr>
          <p:grpSpPr>
            <a:xfrm rot="10800000">
              <a:off x="1552201" y="1850338"/>
              <a:ext cx="3238352" cy="1767255"/>
              <a:chOff x="2624666" y="3454754"/>
              <a:chExt cx="4453468" cy="2430376"/>
            </a:xfrm>
          </p:grpSpPr>
          <p:sp>
            <p:nvSpPr>
              <p:cNvPr id="16" name="TextBox 15"/>
              <p:cNvSpPr txBox="1"/>
              <p:nvPr/>
            </p:nvSpPr>
            <p:spPr>
              <a:xfrm>
                <a:off x="3014132" y="4373101"/>
                <a:ext cx="778935" cy="804199"/>
              </a:xfrm>
              <a:prstGeom prst="rect">
                <a:avLst/>
              </a:prstGeom>
              <a:noFill/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r>
                  <a:rPr lang="en-US" sz="3200" b="1">
                    <a:solidFill>
                      <a:srgbClr val="0000FF"/>
                    </a:solidFill>
                  </a:rPr>
                  <a:t>—</a:t>
                </a: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6112933" y="4373101"/>
                <a:ext cx="778935" cy="804199"/>
              </a:xfrm>
              <a:prstGeom prst="rect">
                <a:avLst/>
              </a:prstGeom>
              <a:noFill/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r>
                  <a:rPr lang="en-US" sz="3200" b="1">
                    <a:solidFill>
                      <a:srgbClr val="0000FF"/>
                    </a:solidFill>
                  </a:rPr>
                  <a:t>—</a:t>
                </a: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4419601" y="4167107"/>
                <a:ext cx="778935" cy="804199"/>
              </a:xfrm>
              <a:prstGeom prst="rect">
                <a:avLst/>
              </a:prstGeom>
              <a:noFill/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r>
                  <a:rPr lang="en-US" sz="3200" b="1">
                    <a:solidFill>
                      <a:srgbClr val="0000FF"/>
                    </a:solidFill>
                  </a:rPr>
                  <a:t>—</a:t>
                </a: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2624666" y="3874719"/>
                <a:ext cx="778935" cy="804199"/>
              </a:xfrm>
              <a:prstGeom prst="rect">
                <a:avLst/>
              </a:prstGeom>
              <a:noFill/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r>
                  <a:rPr lang="en-US" sz="3200" b="1">
                    <a:solidFill>
                      <a:srgbClr val="0000FF"/>
                    </a:solidFill>
                  </a:rPr>
                  <a:t>—</a:t>
                </a: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3556000" y="3582331"/>
                <a:ext cx="778935" cy="804199"/>
              </a:xfrm>
              <a:prstGeom prst="rect">
                <a:avLst/>
              </a:prstGeom>
              <a:noFill/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r>
                  <a:rPr lang="en-US" sz="3200" b="1">
                    <a:solidFill>
                      <a:srgbClr val="0000FF"/>
                    </a:solidFill>
                  </a:rPr>
                  <a:t>—</a:t>
                </a: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4419601" y="3454755"/>
                <a:ext cx="778935" cy="804199"/>
              </a:xfrm>
              <a:prstGeom prst="rect">
                <a:avLst/>
              </a:prstGeom>
              <a:noFill/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r>
                  <a:rPr lang="en-US" sz="3200" b="1">
                    <a:solidFill>
                      <a:srgbClr val="0000FF"/>
                    </a:solidFill>
                  </a:rPr>
                  <a:t>—</a:t>
                </a: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4419601" y="5080931"/>
                <a:ext cx="778935" cy="804199"/>
              </a:xfrm>
              <a:prstGeom prst="rect">
                <a:avLst/>
              </a:prstGeom>
              <a:noFill/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r>
                  <a:rPr lang="en-US" sz="3200" b="1">
                    <a:solidFill>
                      <a:srgbClr val="0000FF"/>
                    </a:solidFill>
                  </a:rPr>
                  <a:t>—</a:t>
                </a: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3640666" y="4665487"/>
                <a:ext cx="778935" cy="804200"/>
              </a:xfrm>
              <a:prstGeom prst="rect">
                <a:avLst/>
              </a:prstGeom>
              <a:noFill/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r>
                  <a:rPr lang="en-US" sz="3200" b="1">
                    <a:solidFill>
                      <a:srgbClr val="0000FF"/>
                    </a:solidFill>
                  </a:rPr>
                  <a:t>—</a:t>
                </a: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6299199" y="3582329"/>
                <a:ext cx="778935" cy="804200"/>
              </a:xfrm>
              <a:prstGeom prst="rect">
                <a:avLst/>
              </a:prstGeom>
              <a:noFill/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r>
                  <a:rPr lang="en-US" sz="3200" b="1">
                    <a:solidFill>
                      <a:srgbClr val="0000FF"/>
                    </a:solidFill>
                  </a:rPr>
                  <a:t>—</a:t>
                </a: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5520265" y="4496154"/>
                <a:ext cx="778935" cy="804200"/>
              </a:xfrm>
              <a:prstGeom prst="rect">
                <a:avLst/>
              </a:prstGeom>
              <a:noFill/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r>
                  <a:rPr lang="en-US" sz="3200" b="1">
                    <a:solidFill>
                      <a:srgbClr val="0000FF"/>
                    </a:solidFill>
                  </a:rPr>
                  <a:t>—</a:t>
                </a: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5520265" y="3454754"/>
                <a:ext cx="778935" cy="804200"/>
              </a:xfrm>
              <a:prstGeom prst="rect">
                <a:avLst/>
              </a:prstGeom>
              <a:noFill/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r>
                  <a:rPr lang="en-US" sz="3200" b="1">
                    <a:solidFill>
                      <a:srgbClr val="0000FF"/>
                    </a:solidFill>
                  </a:rPr>
                  <a:t>—</a:t>
                </a:r>
              </a:p>
            </p:txBody>
          </p:sp>
        </p:grpSp>
        <p:sp>
          <p:nvSpPr>
            <p:cNvPr id="28" name="TextBox 27"/>
            <p:cNvSpPr txBox="1"/>
            <p:nvPr/>
          </p:nvSpPr>
          <p:spPr>
            <a:xfrm>
              <a:off x="2401807" y="1930116"/>
              <a:ext cx="566404" cy="584776"/>
            </a:xfrm>
            <a:prstGeom prst="rect">
              <a:avLst/>
            </a:prstGeom>
            <a:noFill/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sz="3200" b="1">
                  <a:solidFill>
                    <a:srgbClr val="0000FF"/>
                  </a:solidFill>
                </a:rPr>
                <a:t>—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374544" y="4707569"/>
              <a:ext cx="566404" cy="584776"/>
            </a:xfrm>
            <a:prstGeom prst="rect">
              <a:avLst/>
            </a:prstGeom>
            <a:noFill/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sz="3200" b="1">
                  <a:solidFill>
                    <a:srgbClr val="0000FF"/>
                  </a:solidFill>
                </a:rPr>
                <a:t>—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291874" y="3392934"/>
              <a:ext cx="566404" cy="584776"/>
            </a:xfrm>
            <a:prstGeom prst="rect">
              <a:avLst/>
            </a:prstGeom>
            <a:noFill/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sz="3200" b="1">
                  <a:solidFill>
                    <a:srgbClr val="0000FF"/>
                  </a:solidFill>
                </a:rPr>
                <a:t>—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422915" y="3445049"/>
              <a:ext cx="566404" cy="584776"/>
            </a:xfrm>
            <a:prstGeom prst="rect">
              <a:avLst/>
            </a:prstGeom>
            <a:noFill/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sz="3200" b="1">
                  <a:solidFill>
                    <a:srgbClr val="0000FF"/>
                  </a:solidFill>
                </a:rPr>
                <a:t>—</a:t>
              </a:r>
            </a:p>
          </p:txBody>
        </p:sp>
      </p:grpSp>
      <p:grpSp>
        <p:nvGrpSpPr>
          <p:cNvPr id="64" name="Group 63"/>
          <p:cNvGrpSpPr/>
          <p:nvPr/>
        </p:nvGrpSpPr>
        <p:grpSpPr>
          <a:xfrm flipV="1">
            <a:off x="4444274" y="1666828"/>
            <a:ext cx="3850929" cy="3841694"/>
            <a:chOff x="1221289" y="1610815"/>
            <a:chExt cx="3850929" cy="3841694"/>
          </a:xfrm>
        </p:grpSpPr>
        <p:pic>
          <p:nvPicPr>
            <p:cNvPr id="65" name="Picture 64" descr="electron-cloud-smaller.jpg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221289" y="1610815"/>
              <a:ext cx="3850929" cy="3841694"/>
            </a:xfrm>
            <a:prstGeom prst="rect">
              <a:avLst/>
            </a:prstGeom>
          </p:spPr>
        </p:pic>
        <p:sp>
          <p:nvSpPr>
            <p:cNvPr id="66" name="TextBox 65"/>
            <p:cNvSpPr txBox="1"/>
            <p:nvPr/>
          </p:nvSpPr>
          <p:spPr>
            <a:xfrm>
              <a:off x="1903128" y="4273322"/>
              <a:ext cx="566404" cy="584776"/>
            </a:xfrm>
            <a:prstGeom prst="rect">
              <a:avLst/>
            </a:prstGeom>
            <a:noFill/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sz="3200" b="1">
                  <a:solidFill>
                    <a:srgbClr val="0000FF"/>
                  </a:solidFill>
                </a:rPr>
                <a:t>—</a:t>
              </a: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4156429" y="4273322"/>
              <a:ext cx="566404" cy="584776"/>
            </a:xfrm>
            <a:prstGeom prst="rect">
              <a:avLst/>
            </a:prstGeom>
            <a:noFill/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sz="3200" b="1">
                  <a:solidFill>
                    <a:srgbClr val="0000FF"/>
                  </a:solidFill>
                </a:rPr>
                <a:t>—</a:t>
              </a: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2925118" y="4123533"/>
              <a:ext cx="566404" cy="584776"/>
            </a:xfrm>
            <a:prstGeom prst="rect">
              <a:avLst/>
            </a:prstGeom>
            <a:noFill/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sz="3200" b="1">
                  <a:solidFill>
                    <a:srgbClr val="0000FF"/>
                  </a:solidFill>
                </a:rPr>
                <a:t>—</a:t>
              </a: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1619925" y="3910922"/>
              <a:ext cx="566404" cy="584776"/>
            </a:xfrm>
            <a:prstGeom prst="rect">
              <a:avLst/>
            </a:prstGeom>
            <a:noFill/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sz="3200" b="1">
                  <a:solidFill>
                    <a:srgbClr val="0000FF"/>
                  </a:solidFill>
                </a:rPr>
                <a:t>—</a:t>
              </a: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2297148" y="3698312"/>
              <a:ext cx="566404" cy="584776"/>
            </a:xfrm>
            <a:prstGeom prst="rect">
              <a:avLst/>
            </a:prstGeom>
            <a:noFill/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sz="3200" b="1">
                  <a:solidFill>
                    <a:srgbClr val="0000FF"/>
                  </a:solidFill>
                </a:rPr>
                <a:t>—</a:t>
              </a: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2925118" y="3605544"/>
              <a:ext cx="566404" cy="584776"/>
            </a:xfrm>
            <a:prstGeom prst="rect">
              <a:avLst/>
            </a:prstGeom>
            <a:noFill/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sz="3200" b="1">
                  <a:solidFill>
                    <a:srgbClr val="0000FF"/>
                  </a:solidFill>
                </a:rPr>
                <a:t>—</a:t>
              </a: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2925118" y="4788023"/>
              <a:ext cx="566404" cy="584776"/>
            </a:xfrm>
            <a:prstGeom prst="rect">
              <a:avLst/>
            </a:prstGeom>
            <a:noFill/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sz="3200" b="1">
                  <a:solidFill>
                    <a:srgbClr val="0000FF"/>
                  </a:solidFill>
                </a:rPr>
                <a:t>—</a:t>
              </a: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2358714" y="4485932"/>
              <a:ext cx="566404" cy="584776"/>
            </a:xfrm>
            <a:prstGeom prst="rect">
              <a:avLst/>
            </a:prstGeom>
            <a:noFill/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sz="3200" b="1">
                  <a:solidFill>
                    <a:srgbClr val="0000FF"/>
                  </a:solidFill>
                </a:rPr>
                <a:t>—</a:t>
              </a: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4291874" y="3698312"/>
              <a:ext cx="566404" cy="584776"/>
            </a:xfrm>
            <a:prstGeom prst="rect">
              <a:avLst/>
            </a:prstGeom>
            <a:noFill/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sz="3200" b="1">
                  <a:solidFill>
                    <a:srgbClr val="0000FF"/>
                  </a:solidFill>
                </a:rPr>
                <a:t>—</a:t>
              </a: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3725470" y="4362801"/>
              <a:ext cx="566404" cy="584776"/>
            </a:xfrm>
            <a:prstGeom prst="rect">
              <a:avLst/>
            </a:prstGeom>
            <a:noFill/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sz="3200" b="1">
                  <a:solidFill>
                    <a:srgbClr val="0000FF"/>
                  </a:solidFill>
                </a:rPr>
                <a:t>—</a:t>
              </a: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3725470" y="3605544"/>
              <a:ext cx="566404" cy="584776"/>
            </a:xfrm>
            <a:prstGeom prst="rect">
              <a:avLst/>
            </a:prstGeom>
            <a:noFill/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sz="3200" b="1">
                  <a:solidFill>
                    <a:srgbClr val="0000FF"/>
                  </a:solidFill>
                </a:rPr>
                <a:t>—</a:t>
              </a:r>
            </a:p>
          </p:txBody>
        </p:sp>
        <p:grpSp>
          <p:nvGrpSpPr>
            <p:cNvPr id="77" name="Group 26"/>
            <p:cNvGrpSpPr/>
            <p:nvPr/>
          </p:nvGrpSpPr>
          <p:grpSpPr>
            <a:xfrm rot="10800000">
              <a:off x="1552201" y="1850335"/>
              <a:ext cx="3238353" cy="1767256"/>
              <a:chOff x="2624666" y="3454754"/>
              <a:chExt cx="4453468" cy="2430376"/>
            </a:xfrm>
          </p:grpSpPr>
          <p:sp>
            <p:nvSpPr>
              <p:cNvPr id="82" name="TextBox 15"/>
              <p:cNvSpPr txBox="1"/>
              <p:nvPr/>
            </p:nvSpPr>
            <p:spPr>
              <a:xfrm>
                <a:off x="3014132" y="4373101"/>
                <a:ext cx="778935" cy="804199"/>
              </a:xfrm>
              <a:prstGeom prst="rect">
                <a:avLst/>
              </a:prstGeom>
              <a:noFill/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r>
                  <a:rPr lang="en-US" sz="3200" b="1">
                    <a:solidFill>
                      <a:srgbClr val="0000FF"/>
                    </a:solidFill>
                  </a:rPr>
                  <a:t>—</a:t>
                </a:r>
              </a:p>
            </p:txBody>
          </p:sp>
          <p:sp>
            <p:nvSpPr>
              <p:cNvPr id="83" name="TextBox 82"/>
              <p:cNvSpPr txBox="1"/>
              <p:nvPr/>
            </p:nvSpPr>
            <p:spPr>
              <a:xfrm>
                <a:off x="6112933" y="4373101"/>
                <a:ext cx="778935" cy="804199"/>
              </a:xfrm>
              <a:prstGeom prst="rect">
                <a:avLst/>
              </a:prstGeom>
              <a:noFill/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r>
                  <a:rPr lang="en-US" sz="3200" b="1">
                    <a:solidFill>
                      <a:srgbClr val="0000FF"/>
                    </a:solidFill>
                  </a:rPr>
                  <a:t>—</a:t>
                </a:r>
              </a:p>
            </p:txBody>
          </p:sp>
          <p:sp>
            <p:nvSpPr>
              <p:cNvPr id="84" name="TextBox 83"/>
              <p:cNvSpPr txBox="1"/>
              <p:nvPr/>
            </p:nvSpPr>
            <p:spPr>
              <a:xfrm>
                <a:off x="4419601" y="4167107"/>
                <a:ext cx="778935" cy="804199"/>
              </a:xfrm>
              <a:prstGeom prst="rect">
                <a:avLst/>
              </a:prstGeom>
              <a:noFill/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r>
                  <a:rPr lang="en-US" sz="3200" b="1">
                    <a:solidFill>
                      <a:srgbClr val="0000FF"/>
                    </a:solidFill>
                  </a:rPr>
                  <a:t>—</a:t>
                </a:r>
              </a:p>
            </p:txBody>
          </p:sp>
          <p:sp>
            <p:nvSpPr>
              <p:cNvPr id="85" name="TextBox 84"/>
              <p:cNvSpPr txBox="1"/>
              <p:nvPr/>
            </p:nvSpPr>
            <p:spPr>
              <a:xfrm>
                <a:off x="2624666" y="3874719"/>
                <a:ext cx="778935" cy="804199"/>
              </a:xfrm>
              <a:prstGeom prst="rect">
                <a:avLst/>
              </a:prstGeom>
              <a:noFill/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r>
                  <a:rPr lang="en-US" sz="3200" b="1">
                    <a:solidFill>
                      <a:srgbClr val="0000FF"/>
                    </a:solidFill>
                  </a:rPr>
                  <a:t>—</a:t>
                </a:r>
              </a:p>
            </p:txBody>
          </p:sp>
          <p:sp>
            <p:nvSpPr>
              <p:cNvPr id="86" name="TextBox 85"/>
              <p:cNvSpPr txBox="1"/>
              <p:nvPr/>
            </p:nvSpPr>
            <p:spPr>
              <a:xfrm>
                <a:off x="3556000" y="3582331"/>
                <a:ext cx="778935" cy="804199"/>
              </a:xfrm>
              <a:prstGeom prst="rect">
                <a:avLst/>
              </a:prstGeom>
              <a:noFill/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r>
                  <a:rPr lang="en-US" sz="3200" b="1">
                    <a:solidFill>
                      <a:srgbClr val="0000FF"/>
                    </a:solidFill>
                  </a:rPr>
                  <a:t>—</a:t>
                </a:r>
              </a:p>
            </p:txBody>
          </p:sp>
          <p:sp>
            <p:nvSpPr>
              <p:cNvPr id="87" name="TextBox 86"/>
              <p:cNvSpPr txBox="1"/>
              <p:nvPr/>
            </p:nvSpPr>
            <p:spPr>
              <a:xfrm>
                <a:off x="4419601" y="3454755"/>
                <a:ext cx="778935" cy="804199"/>
              </a:xfrm>
              <a:prstGeom prst="rect">
                <a:avLst/>
              </a:prstGeom>
              <a:noFill/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r>
                  <a:rPr lang="en-US" sz="3200" b="1">
                    <a:solidFill>
                      <a:srgbClr val="0000FF"/>
                    </a:solidFill>
                  </a:rPr>
                  <a:t>—</a:t>
                </a:r>
              </a:p>
            </p:txBody>
          </p:sp>
          <p:sp>
            <p:nvSpPr>
              <p:cNvPr id="88" name="TextBox 87"/>
              <p:cNvSpPr txBox="1"/>
              <p:nvPr/>
            </p:nvSpPr>
            <p:spPr>
              <a:xfrm>
                <a:off x="4419601" y="5080931"/>
                <a:ext cx="778935" cy="804199"/>
              </a:xfrm>
              <a:prstGeom prst="rect">
                <a:avLst/>
              </a:prstGeom>
              <a:noFill/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r>
                  <a:rPr lang="en-US" sz="3200" b="1">
                    <a:solidFill>
                      <a:srgbClr val="0000FF"/>
                    </a:solidFill>
                  </a:rPr>
                  <a:t>—</a:t>
                </a:r>
              </a:p>
            </p:txBody>
          </p:sp>
          <p:sp>
            <p:nvSpPr>
              <p:cNvPr id="89" name="TextBox 88"/>
              <p:cNvSpPr txBox="1"/>
              <p:nvPr/>
            </p:nvSpPr>
            <p:spPr>
              <a:xfrm>
                <a:off x="3640666" y="4665487"/>
                <a:ext cx="778935" cy="804200"/>
              </a:xfrm>
              <a:prstGeom prst="rect">
                <a:avLst/>
              </a:prstGeom>
              <a:noFill/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r>
                  <a:rPr lang="en-US" sz="3200" b="1">
                    <a:solidFill>
                      <a:srgbClr val="0000FF"/>
                    </a:solidFill>
                  </a:rPr>
                  <a:t>—</a:t>
                </a:r>
              </a:p>
            </p:txBody>
          </p:sp>
          <p:sp>
            <p:nvSpPr>
              <p:cNvPr id="90" name="TextBox 89"/>
              <p:cNvSpPr txBox="1"/>
              <p:nvPr/>
            </p:nvSpPr>
            <p:spPr>
              <a:xfrm>
                <a:off x="6299199" y="3582329"/>
                <a:ext cx="778935" cy="804200"/>
              </a:xfrm>
              <a:prstGeom prst="rect">
                <a:avLst/>
              </a:prstGeom>
              <a:noFill/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r>
                  <a:rPr lang="en-US" sz="3200" b="1">
                    <a:solidFill>
                      <a:srgbClr val="0000FF"/>
                    </a:solidFill>
                  </a:rPr>
                  <a:t>—</a:t>
                </a:r>
              </a:p>
            </p:txBody>
          </p:sp>
          <p:sp>
            <p:nvSpPr>
              <p:cNvPr id="91" name="TextBox 90"/>
              <p:cNvSpPr txBox="1"/>
              <p:nvPr/>
            </p:nvSpPr>
            <p:spPr>
              <a:xfrm>
                <a:off x="5520265" y="4496154"/>
                <a:ext cx="778935" cy="804200"/>
              </a:xfrm>
              <a:prstGeom prst="rect">
                <a:avLst/>
              </a:prstGeom>
              <a:noFill/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r>
                  <a:rPr lang="en-US" sz="3200" b="1">
                    <a:solidFill>
                      <a:srgbClr val="0000FF"/>
                    </a:solidFill>
                  </a:rPr>
                  <a:t>—</a:t>
                </a:r>
              </a:p>
            </p:txBody>
          </p:sp>
          <p:sp>
            <p:nvSpPr>
              <p:cNvPr id="92" name="TextBox 91"/>
              <p:cNvSpPr txBox="1"/>
              <p:nvPr/>
            </p:nvSpPr>
            <p:spPr>
              <a:xfrm>
                <a:off x="5520265" y="3454754"/>
                <a:ext cx="778935" cy="804200"/>
              </a:xfrm>
              <a:prstGeom prst="rect">
                <a:avLst/>
              </a:prstGeom>
              <a:noFill/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r>
                  <a:rPr lang="en-US" sz="3200" b="1">
                    <a:solidFill>
                      <a:srgbClr val="0000FF"/>
                    </a:solidFill>
                  </a:rPr>
                  <a:t>—</a:t>
                </a:r>
              </a:p>
            </p:txBody>
          </p:sp>
        </p:grpSp>
        <p:sp>
          <p:nvSpPr>
            <p:cNvPr id="78" name="TextBox 77"/>
            <p:cNvSpPr txBox="1"/>
            <p:nvPr/>
          </p:nvSpPr>
          <p:spPr>
            <a:xfrm>
              <a:off x="2401807" y="1930116"/>
              <a:ext cx="566404" cy="584776"/>
            </a:xfrm>
            <a:prstGeom prst="rect">
              <a:avLst/>
            </a:prstGeom>
            <a:noFill/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sz="3200" b="1">
                  <a:solidFill>
                    <a:srgbClr val="0000FF"/>
                  </a:solidFill>
                </a:rPr>
                <a:t>—</a:t>
              </a: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3374544" y="4707569"/>
              <a:ext cx="566404" cy="584776"/>
            </a:xfrm>
            <a:prstGeom prst="rect">
              <a:avLst/>
            </a:prstGeom>
            <a:noFill/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sz="3200" b="1">
                  <a:solidFill>
                    <a:srgbClr val="0000FF"/>
                  </a:solidFill>
                </a:rPr>
                <a:t>—</a:t>
              </a: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4291874" y="3392934"/>
              <a:ext cx="566404" cy="584776"/>
            </a:xfrm>
            <a:prstGeom prst="rect">
              <a:avLst/>
            </a:prstGeom>
            <a:noFill/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sz="3200" b="1">
                  <a:solidFill>
                    <a:srgbClr val="0000FF"/>
                  </a:solidFill>
                </a:rPr>
                <a:t>—</a:t>
              </a: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1422915" y="3445049"/>
              <a:ext cx="566404" cy="584776"/>
            </a:xfrm>
            <a:prstGeom prst="rect">
              <a:avLst/>
            </a:prstGeom>
            <a:noFill/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sz="3200" b="1">
                  <a:solidFill>
                    <a:srgbClr val="0000FF"/>
                  </a:solidFill>
                </a:rPr>
                <a:t>—</a:t>
              </a:r>
            </a:p>
          </p:txBody>
        </p:sp>
      </p:grp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6700" y="1752600"/>
            <a:ext cx="3517900" cy="3352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7260" y="194052"/>
            <a:ext cx="9026740" cy="6494085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>
                <a:solidFill>
                  <a:srgbClr val="FF0000"/>
                </a:solidFill>
                <a:latin typeface="Arial"/>
                <a:cs typeface="Arial"/>
              </a:rPr>
              <a:t>e</a:t>
            </a:r>
            <a:r>
              <a:rPr lang="en-US" sz="3200" dirty="0">
                <a:solidFill>
                  <a:srgbClr val="FF0000"/>
                </a:solidFill>
                <a:latin typeface="Arial"/>
                <a:cs typeface="Arial"/>
              </a:rPr>
              <a:t> Cloud with </a:t>
            </a:r>
            <a:r>
              <a:rPr lang="en-US" sz="3200" i="1" dirty="0">
                <a:solidFill>
                  <a:srgbClr val="FF0000"/>
                </a:solidFill>
                <a:latin typeface="Arial"/>
                <a:cs typeface="Arial"/>
              </a:rPr>
              <a:t>e</a:t>
            </a:r>
            <a:r>
              <a:rPr lang="en-US" sz="3200" dirty="0">
                <a:solidFill>
                  <a:srgbClr val="FF0000"/>
                </a:solidFill>
                <a:latin typeface="Arial"/>
                <a:cs typeface="Arial"/>
              </a:rPr>
              <a:t> in the lowest Energy level</a:t>
            </a:r>
          </a:p>
          <a:p>
            <a:pPr algn="ctr"/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r>
              <a:rPr lang="en-US" sz="3200" dirty="0">
                <a:solidFill>
                  <a:srgbClr val="FF0000"/>
                </a:solidFill>
                <a:latin typeface="Arial"/>
                <a:cs typeface="Arial"/>
              </a:rPr>
              <a:t>n = 1</a:t>
            </a:r>
          </a:p>
        </p:txBody>
      </p:sp>
    </p:spTree>
    <p:extLst>
      <p:ext uri="{BB962C8B-B14F-4D97-AF65-F5344CB8AC3E}">
        <p14:creationId xmlns:p14="http://schemas.microsoft.com/office/powerpoint/2010/main" val="64446400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0200" y="1257300"/>
            <a:ext cx="863600" cy="43307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7260" y="194052"/>
            <a:ext cx="9026740" cy="6494085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>
                <a:solidFill>
                  <a:srgbClr val="FF0000"/>
                </a:solidFill>
                <a:latin typeface="Arial"/>
                <a:cs typeface="Arial"/>
              </a:rPr>
              <a:t>e</a:t>
            </a:r>
            <a:r>
              <a:rPr lang="en-US" sz="3200" dirty="0">
                <a:solidFill>
                  <a:srgbClr val="FF0000"/>
                </a:solidFill>
                <a:latin typeface="Arial"/>
                <a:cs typeface="Arial"/>
              </a:rPr>
              <a:t> Cloud with </a:t>
            </a:r>
            <a:r>
              <a:rPr lang="en-US" sz="3200" i="1" dirty="0">
                <a:solidFill>
                  <a:srgbClr val="FF0000"/>
                </a:solidFill>
                <a:latin typeface="Arial"/>
                <a:cs typeface="Arial"/>
              </a:rPr>
              <a:t>e</a:t>
            </a:r>
            <a:r>
              <a:rPr lang="en-US" sz="3200" dirty="0">
                <a:solidFill>
                  <a:srgbClr val="FF0000"/>
                </a:solidFill>
                <a:latin typeface="Arial"/>
                <a:cs typeface="Arial"/>
              </a:rPr>
              <a:t> in the next higher Energy level</a:t>
            </a:r>
          </a:p>
          <a:p>
            <a:pPr algn="ctr"/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r>
              <a:rPr lang="en-US" sz="3200" dirty="0">
                <a:solidFill>
                  <a:srgbClr val="FF0000"/>
                </a:solidFill>
                <a:latin typeface="Arial"/>
                <a:cs typeface="Arial"/>
              </a:rPr>
              <a:t>n = 2</a:t>
            </a:r>
          </a:p>
        </p:txBody>
      </p:sp>
    </p:spTree>
    <p:extLst>
      <p:ext uri="{BB962C8B-B14F-4D97-AF65-F5344CB8AC3E}">
        <p14:creationId xmlns:p14="http://schemas.microsoft.com/office/powerpoint/2010/main" val="238597225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117260" y="321052"/>
            <a:ext cx="9026740" cy="6001642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endParaRPr lang="en-US" sz="320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r>
              <a:rPr lang="en-US" sz="3200">
                <a:solidFill>
                  <a:srgbClr val="FF0000"/>
                </a:solidFill>
                <a:latin typeface="Arial"/>
                <a:cs typeface="Arial"/>
              </a:rPr>
              <a:t>It is easier to imagine an Energy Ladder:</a:t>
            </a:r>
          </a:p>
          <a:p>
            <a:pPr algn="ctr"/>
            <a:endParaRPr lang="en-US" sz="320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endParaRPr lang="en-US" sz="320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endParaRPr lang="en-US" sz="320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endParaRPr lang="en-US" sz="320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endParaRPr lang="en-US" sz="320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endParaRPr lang="en-US" sz="320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endParaRPr lang="en-US" sz="320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endParaRPr lang="en-US" sz="320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endParaRPr lang="en-US" sz="320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r>
              <a:rPr lang="en-US" sz="3200">
                <a:solidFill>
                  <a:srgbClr val="FF0000"/>
                </a:solidFill>
                <a:latin typeface="Arial"/>
                <a:cs typeface="Arial"/>
              </a:rPr>
              <a:t>with an electron on one of the "rungs"</a:t>
            </a:r>
          </a:p>
        </p:txBody>
      </p:sp>
      <p:grpSp>
        <p:nvGrpSpPr>
          <p:cNvPr id="97" name="Group 96"/>
          <p:cNvGrpSpPr/>
          <p:nvPr/>
        </p:nvGrpSpPr>
        <p:grpSpPr>
          <a:xfrm>
            <a:off x="4030116" y="2226739"/>
            <a:ext cx="651951" cy="3141128"/>
            <a:chOff x="3064933" y="2235200"/>
            <a:chExt cx="651951" cy="3141128"/>
          </a:xfrm>
        </p:grpSpPr>
        <p:sp>
          <p:nvSpPr>
            <p:cNvPr id="62" name="Rectangle 61"/>
            <p:cNvSpPr/>
            <p:nvPr/>
          </p:nvSpPr>
          <p:spPr>
            <a:xfrm>
              <a:off x="3064933" y="2235200"/>
              <a:ext cx="50800" cy="313266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Rectangle 62"/>
            <p:cNvSpPr/>
            <p:nvPr/>
          </p:nvSpPr>
          <p:spPr>
            <a:xfrm>
              <a:off x="3666084" y="2243661"/>
              <a:ext cx="50800" cy="313266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7" name="Straight Connector 76"/>
            <p:cNvCxnSpPr/>
            <p:nvPr/>
          </p:nvCxnSpPr>
          <p:spPr>
            <a:xfrm>
              <a:off x="3115733" y="4978400"/>
              <a:ext cx="550351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>
              <a:off x="3107260" y="4004689"/>
              <a:ext cx="550351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/>
            <p:nvPr/>
          </p:nvCxnSpPr>
          <p:spPr>
            <a:xfrm>
              <a:off x="3115721" y="3513597"/>
              <a:ext cx="550351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>
              <a:off x="3107248" y="3242647"/>
              <a:ext cx="550351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/>
            <p:nvPr/>
          </p:nvCxnSpPr>
          <p:spPr>
            <a:xfrm>
              <a:off x="3107242" y="3090235"/>
              <a:ext cx="550351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8" name="TextBox 97"/>
          <p:cNvSpPr txBox="1"/>
          <p:nvPr/>
        </p:nvSpPr>
        <p:spPr>
          <a:xfrm>
            <a:off x="4682067" y="2884005"/>
            <a:ext cx="56726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/>
              <a:t>n</a:t>
            </a:r>
            <a:r>
              <a:rPr lang="en-US" sz="1200"/>
              <a:t> = 5</a:t>
            </a:r>
          </a:p>
          <a:p>
            <a:r>
              <a:rPr lang="en-US" sz="1200" i="1"/>
              <a:t>n</a:t>
            </a:r>
            <a:r>
              <a:rPr lang="en-US" sz="1200"/>
              <a:t> = 4</a:t>
            </a:r>
          </a:p>
          <a:p>
            <a:r>
              <a:rPr lang="en-US" sz="800"/>
              <a:t> </a:t>
            </a:r>
          </a:p>
          <a:p>
            <a:r>
              <a:rPr lang="en-US" sz="1200" i="1"/>
              <a:t>n</a:t>
            </a:r>
            <a:r>
              <a:rPr lang="en-US" sz="1200"/>
              <a:t> = 3</a:t>
            </a:r>
          </a:p>
          <a:p>
            <a:endParaRPr lang="en-US" sz="1200"/>
          </a:p>
          <a:p>
            <a:r>
              <a:rPr lang="en-US" sz="800"/>
              <a:t>   </a:t>
            </a:r>
          </a:p>
          <a:p>
            <a:r>
              <a:rPr lang="en-US" sz="1200" i="1"/>
              <a:t>n</a:t>
            </a:r>
            <a:r>
              <a:rPr lang="en-US" sz="1200"/>
              <a:t> = 2</a:t>
            </a:r>
          </a:p>
          <a:p>
            <a:endParaRPr lang="en-US" sz="800"/>
          </a:p>
          <a:p>
            <a:endParaRPr lang="en-US" sz="800"/>
          </a:p>
          <a:p>
            <a:endParaRPr lang="en-US" sz="800"/>
          </a:p>
          <a:p>
            <a:endParaRPr lang="en-US" sz="800"/>
          </a:p>
          <a:p>
            <a:endParaRPr lang="en-US" sz="800"/>
          </a:p>
          <a:p>
            <a:r>
              <a:rPr lang="en-US" sz="800"/>
              <a:t>  </a:t>
            </a:r>
          </a:p>
          <a:p>
            <a:r>
              <a:rPr lang="en-US" sz="1200" i="1"/>
              <a:t>n</a:t>
            </a:r>
            <a:r>
              <a:rPr lang="en-US" sz="1200"/>
              <a:t> = 1</a:t>
            </a:r>
          </a:p>
          <a:p>
            <a:endParaRPr lang="en-US" sz="1200"/>
          </a:p>
          <a:p>
            <a:endParaRPr lang="en-US" sz="1200"/>
          </a:p>
        </p:txBody>
      </p:sp>
      <p:sp>
        <p:nvSpPr>
          <p:cNvPr id="99" name="TextBox 98"/>
          <p:cNvSpPr txBox="1"/>
          <p:nvPr/>
        </p:nvSpPr>
        <p:spPr>
          <a:xfrm>
            <a:off x="3970847" y="1828796"/>
            <a:ext cx="9652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Energy</a:t>
            </a:r>
          </a:p>
        </p:txBody>
      </p:sp>
      <p:sp>
        <p:nvSpPr>
          <p:cNvPr id="13" name="Oval 12"/>
          <p:cNvSpPr/>
          <p:nvPr/>
        </p:nvSpPr>
        <p:spPr>
          <a:xfrm>
            <a:off x="4328633" y="4835587"/>
            <a:ext cx="95056" cy="95056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117260" y="321052"/>
            <a:ext cx="9026740" cy="6494085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rgbClr val="FF0000"/>
                </a:solidFill>
                <a:latin typeface="Arial"/>
                <a:cs typeface="Arial"/>
              </a:rPr>
              <a:t>Energy Ladder</a:t>
            </a:r>
          </a:p>
          <a:p>
            <a:pPr algn="ctr"/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r>
              <a:rPr lang="en-US" sz="3200" dirty="0">
                <a:solidFill>
                  <a:srgbClr val="FF0000"/>
                </a:solidFill>
                <a:latin typeface="Arial"/>
                <a:cs typeface="Arial"/>
              </a:rPr>
              <a:t>electrons can jump to different energy</a:t>
            </a:r>
          </a:p>
          <a:p>
            <a:pPr algn="ctr"/>
            <a:r>
              <a:rPr lang="en-US" sz="3200" dirty="0">
                <a:solidFill>
                  <a:srgbClr val="FF0000"/>
                </a:solidFill>
                <a:latin typeface="Arial"/>
                <a:cs typeface="Arial"/>
              </a:rPr>
              <a:t>levels IF they can find exactly the right energy</a:t>
            </a:r>
          </a:p>
        </p:txBody>
      </p:sp>
      <p:grpSp>
        <p:nvGrpSpPr>
          <p:cNvPr id="2" name="Group 96"/>
          <p:cNvGrpSpPr/>
          <p:nvPr/>
        </p:nvGrpSpPr>
        <p:grpSpPr>
          <a:xfrm>
            <a:off x="4030116" y="2226739"/>
            <a:ext cx="651951" cy="3141128"/>
            <a:chOff x="3064933" y="2235200"/>
            <a:chExt cx="651951" cy="3141128"/>
          </a:xfrm>
        </p:grpSpPr>
        <p:sp>
          <p:nvSpPr>
            <p:cNvPr id="62" name="Rectangle 61"/>
            <p:cNvSpPr/>
            <p:nvPr/>
          </p:nvSpPr>
          <p:spPr>
            <a:xfrm>
              <a:off x="3064933" y="2235200"/>
              <a:ext cx="50800" cy="313266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Rectangle 62"/>
            <p:cNvSpPr/>
            <p:nvPr/>
          </p:nvSpPr>
          <p:spPr>
            <a:xfrm>
              <a:off x="3666084" y="2243661"/>
              <a:ext cx="50800" cy="313266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7" name="Straight Connector 76"/>
            <p:cNvCxnSpPr/>
            <p:nvPr/>
          </p:nvCxnSpPr>
          <p:spPr>
            <a:xfrm>
              <a:off x="3115733" y="4978400"/>
              <a:ext cx="550351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>
              <a:off x="3107260" y="4004689"/>
              <a:ext cx="550351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/>
            <p:nvPr/>
          </p:nvCxnSpPr>
          <p:spPr>
            <a:xfrm>
              <a:off x="3115721" y="3513597"/>
              <a:ext cx="550351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>
              <a:off x="3107248" y="3242647"/>
              <a:ext cx="550351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/>
            <p:nvPr/>
          </p:nvCxnSpPr>
          <p:spPr>
            <a:xfrm>
              <a:off x="3107242" y="3090235"/>
              <a:ext cx="550351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8" name="TextBox 97"/>
          <p:cNvSpPr txBox="1"/>
          <p:nvPr/>
        </p:nvSpPr>
        <p:spPr>
          <a:xfrm>
            <a:off x="4682067" y="2884005"/>
            <a:ext cx="56726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/>
              <a:t>n</a:t>
            </a:r>
            <a:r>
              <a:rPr lang="en-US" sz="1200"/>
              <a:t> = 5</a:t>
            </a:r>
          </a:p>
          <a:p>
            <a:r>
              <a:rPr lang="en-US" sz="1200" i="1"/>
              <a:t>n</a:t>
            </a:r>
            <a:r>
              <a:rPr lang="en-US" sz="1200"/>
              <a:t> = 4</a:t>
            </a:r>
          </a:p>
          <a:p>
            <a:r>
              <a:rPr lang="en-US" sz="800"/>
              <a:t> </a:t>
            </a:r>
          </a:p>
          <a:p>
            <a:r>
              <a:rPr lang="en-US" sz="1200" i="1"/>
              <a:t>n</a:t>
            </a:r>
            <a:r>
              <a:rPr lang="en-US" sz="1200"/>
              <a:t> = 3</a:t>
            </a:r>
          </a:p>
          <a:p>
            <a:endParaRPr lang="en-US" sz="1200"/>
          </a:p>
          <a:p>
            <a:r>
              <a:rPr lang="en-US" sz="800"/>
              <a:t>   </a:t>
            </a:r>
          </a:p>
          <a:p>
            <a:r>
              <a:rPr lang="en-US" sz="1200" i="1"/>
              <a:t>n</a:t>
            </a:r>
            <a:r>
              <a:rPr lang="en-US" sz="1200"/>
              <a:t> = 2</a:t>
            </a:r>
          </a:p>
          <a:p>
            <a:endParaRPr lang="en-US" sz="800"/>
          </a:p>
          <a:p>
            <a:endParaRPr lang="en-US" sz="800"/>
          </a:p>
          <a:p>
            <a:endParaRPr lang="en-US" sz="800"/>
          </a:p>
          <a:p>
            <a:endParaRPr lang="en-US" sz="800"/>
          </a:p>
          <a:p>
            <a:endParaRPr lang="en-US" sz="800"/>
          </a:p>
          <a:p>
            <a:r>
              <a:rPr lang="en-US" sz="800"/>
              <a:t>  </a:t>
            </a:r>
          </a:p>
          <a:p>
            <a:r>
              <a:rPr lang="en-US" sz="1200" i="1"/>
              <a:t>n</a:t>
            </a:r>
            <a:r>
              <a:rPr lang="en-US" sz="1200"/>
              <a:t> = 1</a:t>
            </a:r>
          </a:p>
          <a:p>
            <a:endParaRPr lang="en-US" sz="1200"/>
          </a:p>
          <a:p>
            <a:endParaRPr lang="en-US" sz="1200"/>
          </a:p>
        </p:txBody>
      </p:sp>
      <p:sp>
        <p:nvSpPr>
          <p:cNvPr id="99" name="TextBox 98"/>
          <p:cNvSpPr txBox="1"/>
          <p:nvPr/>
        </p:nvSpPr>
        <p:spPr>
          <a:xfrm>
            <a:off x="3970847" y="1828796"/>
            <a:ext cx="9652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Energy</a:t>
            </a:r>
          </a:p>
        </p:txBody>
      </p:sp>
      <p:sp>
        <p:nvSpPr>
          <p:cNvPr id="13" name="Oval 12"/>
          <p:cNvSpPr/>
          <p:nvPr/>
        </p:nvSpPr>
        <p:spPr>
          <a:xfrm>
            <a:off x="4328633" y="4835587"/>
            <a:ext cx="95056" cy="95056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/>
          <p:cNvGrpSpPr/>
          <p:nvPr/>
        </p:nvGrpSpPr>
        <p:grpSpPr>
          <a:xfrm>
            <a:off x="-1422485" y="4665139"/>
            <a:ext cx="1363133" cy="365473"/>
            <a:chOff x="745067" y="4529667"/>
            <a:chExt cx="1363133" cy="365473"/>
          </a:xfrm>
        </p:grpSpPr>
        <p:sp>
          <p:nvSpPr>
            <p:cNvPr id="16" name="Freeform 15"/>
            <p:cNvSpPr/>
            <p:nvPr/>
          </p:nvSpPr>
          <p:spPr>
            <a:xfrm>
              <a:off x="745067" y="4529667"/>
              <a:ext cx="482600" cy="331611"/>
            </a:xfrm>
            <a:custGeom>
              <a:avLst/>
              <a:gdLst>
                <a:gd name="connsiteX0" fmla="*/ 0 w 482600"/>
                <a:gd name="connsiteY0" fmla="*/ 177800 h 331611"/>
                <a:gd name="connsiteX1" fmla="*/ 67733 w 482600"/>
                <a:gd name="connsiteY1" fmla="*/ 25400 h 331611"/>
                <a:gd name="connsiteX2" fmla="*/ 245533 w 482600"/>
                <a:gd name="connsiteY2" fmla="*/ 330200 h 331611"/>
                <a:gd name="connsiteX3" fmla="*/ 389466 w 482600"/>
                <a:gd name="connsiteY3" fmla="*/ 33866 h 331611"/>
                <a:gd name="connsiteX4" fmla="*/ 482600 w 482600"/>
                <a:gd name="connsiteY4" fmla="*/ 186266 h 331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2600" h="331611">
                  <a:moveTo>
                    <a:pt x="0" y="177800"/>
                  </a:moveTo>
                  <a:cubicBezTo>
                    <a:pt x="13405" y="88900"/>
                    <a:pt x="26811" y="0"/>
                    <a:pt x="67733" y="25400"/>
                  </a:cubicBezTo>
                  <a:cubicBezTo>
                    <a:pt x="108655" y="50800"/>
                    <a:pt x="191911" y="328789"/>
                    <a:pt x="245533" y="330200"/>
                  </a:cubicBezTo>
                  <a:cubicBezTo>
                    <a:pt x="299155" y="331611"/>
                    <a:pt x="349955" y="57855"/>
                    <a:pt x="389466" y="33866"/>
                  </a:cubicBezTo>
                  <a:cubicBezTo>
                    <a:pt x="428977" y="9877"/>
                    <a:pt x="482600" y="186266"/>
                    <a:pt x="482600" y="186266"/>
                  </a:cubicBezTo>
                </a:path>
              </a:pathLst>
            </a:custGeom>
            <a:ln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 16"/>
            <p:cNvSpPr/>
            <p:nvPr/>
          </p:nvSpPr>
          <p:spPr>
            <a:xfrm flipV="1">
              <a:off x="1236147" y="4563529"/>
              <a:ext cx="482600" cy="331611"/>
            </a:xfrm>
            <a:custGeom>
              <a:avLst/>
              <a:gdLst>
                <a:gd name="connsiteX0" fmla="*/ 0 w 482600"/>
                <a:gd name="connsiteY0" fmla="*/ 177800 h 331611"/>
                <a:gd name="connsiteX1" fmla="*/ 67733 w 482600"/>
                <a:gd name="connsiteY1" fmla="*/ 25400 h 331611"/>
                <a:gd name="connsiteX2" fmla="*/ 245533 w 482600"/>
                <a:gd name="connsiteY2" fmla="*/ 330200 h 331611"/>
                <a:gd name="connsiteX3" fmla="*/ 389466 w 482600"/>
                <a:gd name="connsiteY3" fmla="*/ 33866 h 331611"/>
                <a:gd name="connsiteX4" fmla="*/ 482600 w 482600"/>
                <a:gd name="connsiteY4" fmla="*/ 186266 h 331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2600" h="331611">
                  <a:moveTo>
                    <a:pt x="0" y="177800"/>
                  </a:moveTo>
                  <a:cubicBezTo>
                    <a:pt x="13405" y="88900"/>
                    <a:pt x="26811" y="0"/>
                    <a:pt x="67733" y="25400"/>
                  </a:cubicBezTo>
                  <a:cubicBezTo>
                    <a:pt x="108655" y="50800"/>
                    <a:pt x="191911" y="328789"/>
                    <a:pt x="245533" y="330200"/>
                  </a:cubicBezTo>
                  <a:cubicBezTo>
                    <a:pt x="299155" y="331611"/>
                    <a:pt x="349955" y="57855"/>
                    <a:pt x="389466" y="33866"/>
                  </a:cubicBezTo>
                  <a:cubicBezTo>
                    <a:pt x="428977" y="9877"/>
                    <a:pt x="482600" y="186266"/>
                    <a:pt x="482600" y="186266"/>
                  </a:cubicBezTo>
                </a:path>
              </a:pathLst>
            </a:custGeom>
            <a:ln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" name="Straight Arrow Connector 18"/>
            <p:cNvCxnSpPr>
              <a:stCxn id="17" idx="4"/>
            </p:cNvCxnSpPr>
            <p:nvPr/>
          </p:nvCxnSpPr>
          <p:spPr>
            <a:xfrm flipV="1">
              <a:off x="1718747" y="4707467"/>
              <a:ext cx="389453" cy="1407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/>
          <p:cNvGrpSpPr/>
          <p:nvPr/>
        </p:nvGrpSpPr>
        <p:grpSpPr>
          <a:xfrm>
            <a:off x="4567766" y="3847353"/>
            <a:ext cx="1363133" cy="365473"/>
            <a:chOff x="745067" y="4529667"/>
            <a:chExt cx="1363133" cy="365473"/>
          </a:xfrm>
        </p:grpSpPr>
        <p:sp>
          <p:nvSpPr>
            <p:cNvPr id="22" name="Freeform 21"/>
            <p:cNvSpPr/>
            <p:nvPr/>
          </p:nvSpPr>
          <p:spPr>
            <a:xfrm>
              <a:off x="745067" y="4529667"/>
              <a:ext cx="482600" cy="331611"/>
            </a:xfrm>
            <a:custGeom>
              <a:avLst/>
              <a:gdLst>
                <a:gd name="connsiteX0" fmla="*/ 0 w 482600"/>
                <a:gd name="connsiteY0" fmla="*/ 177800 h 331611"/>
                <a:gd name="connsiteX1" fmla="*/ 67733 w 482600"/>
                <a:gd name="connsiteY1" fmla="*/ 25400 h 331611"/>
                <a:gd name="connsiteX2" fmla="*/ 245533 w 482600"/>
                <a:gd name="connsiteY2" fmla="*/ 330200 h 331611"/>
                <a:gd name="connsiteX3" fmla="*/ 389466 w 482600"/>
                <a:gd name="connsiteY3" fmla="*/ 33866 h 331611"/>
                <a:gd name="connsiteX4" fmla="*/ 482600 w 482600"/>
                <a:gd name="connsiteY4" fmla="*/ 186266 h 331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2600" h="331611">
                  <a:moveTo>
                    <a:pt x="0" y="177800"/>
                  </a:moveTo>
                  <a:cubicBezTo>
                    <a:pt x="13405" y="88900"/>
                    <a:pt x="26811" y="0"/>
                    <a:pt x="67733" y="25400"/>
                  </a:cubicBezTo>
                  <a:cubicBezTo>
                    <a:pt x="108655" y="50800"/>
                    <a:pt x="191911" y="328789"/>
                    <a:pt x="245533" y="330200"/>
                  </a:cubicBezTo>
                  <a:cubicBezTo>
                    <a:pt x="299155" y="331611"/>
                    <a:pt x="349955" y="57855"/>
                    <a:pt x="389466" y="33866"/>
                  </a:cubicBezTo>
                  <a:cubicBezTo>
                    <a:pt x="428977" y="9877"/>
                    <a:pt x="482600" y="186266"/>
                    <a:pt x="482600" y="186266"/>
                  </a:cubicBezTo>
                </a:path>
              </a:pathLst>
            </a:custGeom>
            <a:ln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Freeform 22"/>
            <p:cNvSpPr/>
            <p:nvPr/>
          </p:nvSpPr>
          <p:spPr>
            <a:xfrm flipV="1">
              <a:off x="1236147" y="4563529"/>
              <a:ext cx="482600" cy="331611"/>
            </a:xfrm>
            <a:custGeom>
              <a:avLst/>
              <a:gdLst>
                <a:gd name="connsiteX0" fmla="*/ 0 w 482600"/>
                <a:gd name="connsiteY0" fmla="*/ 177800 h 331611"/>
                <a:gd name="connsiteX1" fmla="*/ 67733 w 482600"/>
                <a:gd name="connsiteY1" fmla="*/ 25400 h 331611"/>
                <a:gd name="connsiteX2" fmla="*/ 245533 w 482600"/>
                <a:gd name="connsiteY2" fmla="*/ 330200 h 331611"/>
                <a:gd name="connsiteX3" fmla="*/ 389466 w 482600"/>
                <a:gd name="connsiteY3" fmla="*/ 33866 h 331611"/>
                <a:gd name="connsiteX4" fmla="*/ 482600 w 482600"/>
                <a:gd name="connsiteY4" fmla="*/ 186266 h 331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2600" h="331611">
                  <a:moveTo>
                    <a:pt x="0" y="177800"/>
                  </a:moveTo>
                  <a:cubicBezTo>
                    <a:pt x="13405" y="88900"/>
                    <a:pt x="26811" y="0"/>
                    <a:pt x="67733" y="25400"/>
                  </a:cubicBezTo>
                  <a:cubicBezTo>
                    <a:pt x="108655" y="50800"/>
                    <a:pt x="191911" y="328789"/>
                    <a:pt x="245533" y="330200"/>
                  </a:cubicBezTo>
                  <a:cubicBezTo>
                    <a:pt x="299155" y="331611"/>
                    <a:pt x="349955" y="57855"/>
                    <a:pt x="389466" y="33866"/>
                  </a:cubicBezTo>
                  <a:cubicBezTo>
                    <a:pt x="428977" y="9877"/>
                    <a:pt x="482600" y="186266"/>
                    <a:pt x="482600" y="186266"/>
                  </a:cubicBezTo>
                </a:path>
              </a:pathLst>
            </a:custGeom>
            <a:ln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" name="Straight Arrow Connector 23"/>
            <p:cNvCxnSpPr>
              <a:stCxn id="23" idx="4"/>
            </p:cNvCxnSpPr>
            <p:nvPr/>
          </p:nvCxnSpPr>
          <p:spPr>
            <a:xfrm flipV="1">
              <a:off x="1718747" y="4707467"/>
              <a:ext cx="389453" cy="1407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799 0.00509 L 0.55955 0.00509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2.96296E-6 L 0.0026 -0.13866 " pathEditMode="relative" rAng="0" ptsTypes="AA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xit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38 -0.12223 L 4.44444E-6 4.81481E-6 " pathEditMode="relative" rAng="0" ptsTypes="AA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1667454" y="321052"/>
            <a:ext cx="5866329" cy="584776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Arial"/>
                <a:cs typeface="Arial"/>
              </a:rPr>
              <a:t>What is Matter made from?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797049" y="1779840"/>
            <a:ext cx="51837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Protons, p</a:t>
            </a:r>
            <a:r>
              <a:rPr lang="en-US" sz="2400" baseline="300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+</a:t>
            </a:r>
          </a:p>
          <a:p>
            <a:endParaRPr lang="en-US" sz="2400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  <a:p>
            <a:r>
              <a:rPr lang="en-US" sz="24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Neutrons, n</a:t>
            </a:r>
          </a:p>
          <a:p>
            <a:endParaRPr lang="en-US" sz="2400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36" name="Oval 35"/>
          <p:cNvSpPr/>
          <p:nvPr/>
        </p:nvSpPr>
        <p:spPr>
          <a:xfrm>
            <a:off x="4190235" y="1926720"/>
            <a:ext cx="388785" cy="38878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4204395" y="2588880"/>
            <a:ext cx="388785" cy="388785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475281" y="4464165"/>
            <a:ext cx="5966919" cy="1200328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00FF"/>
                </a:solidFill>
                <a:latin typeface="Arial"/>
                <a:cs typeface="Arial"/>
              </a:rPr>
              <a:t>Are Constructed from smaller Particles:</a:t>
            </a:r>
          </a:p>
          <a:p>
            <a:endParaRPr lang="en-US" sz="2400" dirty="0">
              <a:solidFill>
                <a:srgbClr val="0000FF"/>
              </a:solidFill>
              <a:latin typeface="Arial"/>
              <a:cs typeface="Arial"/>
            </a:endParaRPr>
          </a:p>
          <a:p>
            <a:pPr algn="ctr"/>
            <a:r>
              <a:rPr lang="en-US" sz="2400" dirty="0">
                <a:solidFill>
                  <a:srgbClr val="0000FF"/>
                </a:solidFill>
                <a:latin typeface="Arial"/>
                <a:cs typeface="Arial"/>
              </a:rPr>
              <a:t>Quarks</a:t>
            </a:r>
          </a:p>
        </p:txBody>
      </p:sp>
    </p:spTree>
    <p:extLst>
      <p:ext uri="{BB962C8B-B14F-4D97-AF65-F5344CB8AC3E}">
        <p14:creationId xmlns:p14="http://schemas.microsoft.com/office/powerpoint/2010/main" val="78297752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81592" y="2240644"/>
            <a:ext cx="756073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  <a:latin typeface="Arial"/>
                <a:cs typeface="Arial"/>
              </a:rPr>
              <a:t>VIDEO:  </a:t>
            </a:r>
            <a:r>
              <a:rPr lang="en-US" sz="3200" dirty="0">
                <a:solidFill>
                  <a:srgbClr val="FF0000"/>
                </a:solidFill>
                <a:latin typeface="Arial"/>
                <a:cs typeface="Arial"/>
              </a:rPr>
              <a:t>Energy Ladder of </a:t>
            </a:r>
            <a:r>
              <a:rPr lang="en-US" sz="3200" dirty="0" smtClean="0">
                <a:solidFill>
                  <a:srgbClr val="FF0000"/>
                </a:solidFill>
                <a:latin typeface="Arial"/>
                <a:cs typeface="Arial"/>
              </a:rPr>
              <a:t>Hydrogen</a:t>
            </a:r>
          </a:p>
          <a:p>
            <a:pPr algn="ctr"/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r>
              <a:rPr lang="en-US" sz="3200" dirty="0">
                <a:solidFill>
                  <a:srgbClr val="FF0000"/>
                </a:solidFill>
                <a:latin typeface="Arial"/>
                <a:cs typeface="Arial"/>
                <a:hlinkClick r:id="rId2"/>
              </a:rPr>
              <a:t>https://youtu.be/QI50GBUJ48s</a:t>
            </a:r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/>
        </p:nvSpPr>
        <p:spPr>
          <a:xfrm>
            <a:off x="1667454" y="321052"/>
            <a:ext cx="5866329" cy="1077218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3200">
                <a:solidFill>
                  <a:srgbClr val="FF0000"/>
                </a:solidFill>
                <a:latin typeface="Arial"/>
                <a:cs typeface="Arial"/>
              </a:rPr>
              <a:t>Elements are DEFINED by their number of PROTONS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797049" y="1779840"/>
            <a:ext cx="5183796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Protons, p</a:t>
            </a:r>
            <a:r>
              <a:rPr lang="en-US" sz="2400" baseline="3000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+                            </a:t>
            </a:r>
            <a:endParaRPr lang="en-US" sz="240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  <a:p>
            <a:endParaRPr lang="en-US" sz="240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  <a:p>
            <a:r>
              <a:rPr lang="en-US" sz="240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Neutrons, n</a:t>
            </a:r>
          </a:p>
        </p:txBody>
      </p:sp>
      <p:sp>
        <p:nvSpPr>
          <p:cNvPr id="27" name="Oval 26"/>
          <p:cNvSpPr/>
          <p:nvPr/>
        </p:nvSpPr>
        <p:spPr>
          <a:xfrm>
            <a:off x="4190235" y="1926720"/>
            <a:ext cx="388785" cy="38878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204395" y="2588880"/>
            <a:ext cx="388785" cy="388785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2406667" y="3566405"/>
            <a:ext cx="51837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Hydrogen: </a:t>
            </a:r>
          </a:p>
          <a:p>
            <a:endParaRPr lang="en-US" sz="240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  <a:p>
            <a:r>
              <a:rPr lang="en-US" sz="240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Helium</a:t>
            </a:r>
          </a:p>
          <a:p>
            <a:endParaRPr lang="en-US" sz="240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  <a:p>
            <a:endParaRPr lang="en-US" sz="240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  <a:p>
            <a:r>
              <a:rPr lang="en-US" sz="240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Carbon</a:t>
            </a:r>
          </a:p>
        </p:txBody>
      </p:sp>
      <p:sp>
        <p:nvSpPr>
          <p:cNvPr id="30" name="Oval 29"/>
          <p:cNvSpPr/>
          <p:nvPr/>
        </p:nvSpPr>
        <p:spPr>
          <a:xfrm>
            <a:off x="4342635" y="3684937"/>
            <a:ext cx="236385" cy="23638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13"/>
          <p:cNvGrpSpPr/>
          <p:nvPr/>
        </p:nvGrpSpPr>
        <p:grpSpPr>
          <a:xfrm>
            <a:off x="4232909" y="4293963"/>
            <a:ext cx="609261" cy="548973"/>
            <a:chOff x="4232909" y="4293963"/>
            <a:chExt cx="609261" cy="548973"/>
          </a:xfrm>
        </p:grpSpPr>
        <p:sp>
          <p:nvSpPr>
            <p:cNvPr id="33" name="Oval 32"/>
            <p:cNvSpPr/>
            <p:nvPr/>
          </p:nvSpPr>
          <p:spPr>
            <a:xfrm>
              <a:off x="4411050" y="4293963"/>
              <a:ext cx="236385" cy="236385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4411050" y="4606551"/>
              <a:ext cx="236385" cy="236385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4605785" y="4454830"/>
              <a:ext cx="236385" cy="236385"/>
            </a:xfrm>
            <a:prstGeom prst="ellipse">
              <a:avLst/>
            </a:prstGeom>
            <a:solidFill>
              <a:schemeClr val="accent3">
                <a:lumMod val="5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/>
            <p:cNvSpPr/>
            <p:nvPr/>
          </p:nvSpPr>
          <p:spPr>
            <a:xfrm>
              <a:off x="4232909" y="4454490"/>
              <a:ext cx="236385" cy="236385"/>
            </a:xfrm>
            <a:prstGeom prst="ellipse">
              <a:avLst/>
            </a:prstGeom>
            <a:solidFill>
              <a:schemeClr val="accent3">
                <a:lumMod val="5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7" name="Group 14"/>
          <p:cNvGrpSpPr/>
          <p:nvPr/>
        </p:nvGrpSpPr>
        <p:grpSpPr>
          <a:xfrm rot="19505583">
            <a:off x="4766136" y="5656990"/>
            <a:ext cx="609261" cy="548973"/>
            <a:chOff x="4232909" y="4293963"/>
            <a:chExt cx="609261" cy="548973"/>
          </a:xfrm>
        </p:grpSpPr>
        <p:sp>
          <p:nvSpPr>
            <p:cNvPr id="38" name="Oval 37"/>
            <p:cNvSpPr/>
            <p:nvPr/>
          </p:nvSpPr>
          <p:spPr>
            <a:xfrm>
              <a:off x="4411050" y="4293963"/>
              <a:ext cx="236385" cy="236385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/>
            <p:cNvSpPr/>
            <p:nvPr/>
          </p:nvSpPr>
          <p:spPr>
            <a:xfrm>
              <a:off x="4411050" y="4606551"/>
              <a:ext cx="236385" cy="236385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/>
            <p:cNvSpPr/>
            <p:nvPr/>
          </p:nvSpPr>
          <p:spPr>
            <a:xfrm>
              <a:off x="4605785" y="4454830"/>
              <a:ext cx="236385" cy="236385"/>
            </a:xfrm>
            <a:prstGeom prst="ellipse">
              <a:avLst/>
            </a:prstGeom>
            <a:solidFill>
              <a:schemeClr val="accent3">
                <a:lumMod val="5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/>
            <p:cNvSpPr/>
            <p:nvPr/>
          </p:nvSpPr>
          <p:spPr>
            <a:xfrm>
              <a:off x="4232909" y="4454490"/>
              <a:ext cx="236385" cy="236385"/>
            </a:xfrm>
            <a:prstGeom prst="ellipse">
              <a:avLst/>
            </a:prstGeom>
            <a:solidFill>
              <a:schemeClr val="accent3">
                <a:lumMod val="5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2" name="Group 19"/>
          <p:cNvGrpSpPr/>
          <p:nvPr/>
        </p:nvGrpSpPr>
        <p:grpSpPr>
          <a:xfrm rot="14359204">
            <a:off x="4291267" y="5693275"/>
            <a:ext cx="609261" cy="548973"/>
            <a:chOff x="4232909" y="4293963"/>
            <a:chExt cx="609261" cy="548973"/>
          </a:xfrm>
        </p:grpSpPr>
        <p:sp>
          <p:nvSpPr>
            <p:cNvPr id="43" name="Oval 42"/>
            <p:cNvSpPr/>
            <p:nvPr/>
          </p:nvSpPr>
          <p:spPr>
            <a:xfrm>
              <a:off x="4411050" y="4293963"/>
              <a:ext cx="236385" cy="236385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/>
            <p:cNvSpPr/>
            <p:nvPr/>
          </p:nvSpPr>
          <p:spPr>
            <a:xfrm>
              <a:off x="4411050" y="4606551"/>
              <a:ext cx="236385" cy="236385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/>
            <p:cNvSpPr/>
            <p:nvPr/>
          </p:nvSpPr>
          <p:spPr>
            <a:xfrm>
              <a:off x="4605785" y="4454830"/>
              <a:ext cx="236385" cy="236385"/>
            </a:xfrm>
            <a:prstGeom prst="ellipse">
              <a:avLst/>
            </a:prstGeom>
            <a:solidFill>
              <a:schemeClr val="accent3">
                <a:lumMod val="5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/>
            <p:cNvSpPr/>
            <p:nvPr/>
          </p:nvSpPr>
          <p:spPr>
            <a:xfrm>
              <a:off x="4232909" y="4454490"/>
              <a:ext cx="236385" cy="236385"/>
            </a:xfrm>
            <a:prstGeom prst="ellipse">
              <a:avLst/>
            </a:prstGeom>
            <a:solidFill>
              <a:schemeClr val="accent3">
                <a:lumMod val="5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7" name="Group 24"/>
          <p:cNvGrpSpPr/>
          <p:nvPr/>
        </p:nvGrpSpPr>
        <p:grpSpPr>
          <a:xfrm>
            <a:off x="4385478" y="5300136"/>
            <a:ext cx="609261" cy="548973"/>
            <a:chOff x="4232909" y="4293963"/>
            <a:chExt cx="609261" cy="548973"/>
          </a:xfrm>
        </p:grpSpPr>
        <p:sp>
          <p:nvSpPr>
            <p:cNvPr id="48" name="Oval 47"/>
            <p:cNvSpPr/>
            <p:nvPr/>
          </p:nvSpPr>
          <p:spPr>
            <a:xfrm>
              <a:off x="4411050" y="4293963"/>
              <a:ext cx="236385" cy="236385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/>
            <p:cNvSpPr/>
            <p:nvPr/>
          </p:nvSpPr>
          <p:spPr>
            <a:xfrm>
              <a:off x="4411050" y="4606551"/>
              <a:ext cx="236385" cy="236385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/>
            <p:cNvSpPr/>
            <p:nvPr/>
          </p:nvSpPr>
          <p:spPr>
            <a:xfrm>
              <a:off x="4605785" y="4454830"/>
              <a:ext cx="236385" cy="236385"/>
            </a:xfrm>
            <a:prstGeom prst="ellipse">
              <a:avLst/>
            </a:prstGeom>
            <a:solidFill>
              <a:schemeClr val="accent3">
                <a:lumMod val="5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/>
            <p:cNvSpPr/>
            <p:nvPr/>
          </p:nvSpPr>
          <p:spPr>
            <a:xfrm>
              <a:off x="4232909" y="4454490"/>
              <a:ext cx="236385" cy="236385"/>
            </a:xfrm>
            <a:prstGeom prst="ellipse">
              <a:avLst/>
            </a:prstGeom>
            <a:solidFill>
              <a:schemeClr val="accent3">
                <a:lumMod val="5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2" name="Rectangle 51"/>
          <p:cNvSpPr/>
          <p:nvPr/>
        </p:nvSpPr>
        <p:spPr>
          <a:xfrm>
            <a:off x="2175933" y="3437467"/>
            <a:ext cx="4258734" cy="3048000"/>
          </a:xfrm>
          <a:prstGeom prst="rect">
            <a:avLst/>
          </a:prstGeom>
          <a:noFill/>
          <a:ln w="603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7" name="Picture 1" descr="Screen shot 2015-10-15 at 7.07.18 AM.png">
            <a:extLst>
              <a:ext uri="{FF2B5EF4-FFF2-40B4-BE49-F238E27FC236}">
                <a16:creationId xmlns:a16="http://schemas.microsoft.com/office/drawing/2014/main" id="{D526A778-A4D1-4FFC-A0E6-F841665A42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47"/>
          <a:stretch>
            <a:fillRect/>
          </a:stretch>
        </p:blipFill>
        <p:spPr bwMode="auto">
          <a:xfrm>
            <a:off x="0" y="1079500"/>
            <a:ext cx="91440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 Box 5">
            <a:extLst>
              <a:ext uri="{FF2B5EF4-FFF2-40B4-BE49-F238E27FC236}">
                <a16:creationId xmlns:a16="http://schemas.microsoft.com/office/drawing/2014/main" id="{4A8BEBE6-38B4-4CA9-9FBE-2849AF21C7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3600" y="5943600"/>
            <a:ext cx="5715000" cy="86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2000">
                <a:solidFill>
                  <a:srgbClr val="CCFFCC"/>
                </a:solidFill>
                <a:latin typeface="Arial" panose="020B0604020202020204" pitchFamily="34" charset="0"/>
              </a:rPr>
              <a:t>Sun as you see it in visible light with a filter —</a:t>
            </a:r>
          </a:p>
          <a:p>
            <a:pPr algn="ctr">
              <a:spcBef>
                <a:spcPct val="50000"/>
              </a:spcBef>
            </a:pPr>
            <a:r>
              <a:rPr lang="en-US" altLang="en-US" sz="2000">
                <a:solidFill>
                  <a:srgbClr val="CCFFCC"/>
                </a:solidFill>
                <a:latin typeface="Arial" panose="020B0604020202020204" pitchFamily="34" charset="0"/>
              </a:rPr>
              <a:t>the "photosphere"</a:t>
            </a:r>
          </a:p>
        </p:txBody>
      </p:sp>
      <p:pic>
        <p:nvPicPr>
          <p:cNvPr id="14338" name="Picture 3" descr="Untitled-1.gif">
            <a:extLst>
              <a:ext uri="{FF2B5EF4-FFF2-40B4-BE49-F238E27FC236}">
                <a16:creationId xmlns:a16="http://schemas.microsoft.com/office/drawing/2014/main" id="{520F718C-098B-455E-8BDE-0AA27A833A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7400" y="1350963"/>
            <a:ext cx="322580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1" descr="TSE2010_JLD4.jpg">
            <a:extLst>
              <a:ext uri="{FF2B5EF4-FFF2-40B4-BE49-F238E27FC236}">
                <a16:creationId xmlns:a16="http://schemas.microsoft.com/office/drawing/2014/main" id="{13F72345-D4D8-401F-9DCA-57DC61D09B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33" t="10176" r="16667" b="7832"/>
          <a:stretch>
            <a:fillRect/>
          </a:stretch>
        </p:blipFill>
        <p:spPr bwMode="auto">
          <a:xfrm>
            <a:off x="533400" y="0"/>
            <a:ext cx="8153400" cy="679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2" name="Text Box 5">
            <a:extLst>
              <a:ext uri="{FF2B5EF4-FFF2-40B4-BE49-F238E27FC236}">
                <a16:creationId xmlns:a16="http://schemas.microsoft.com/office/drawing/2014/main" id="{DEA2B39E-7340-4077-A826-B1ACF6D8B9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3600" y="5943600"/>
            <a:ext cx="5715000" cy="86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2000">
                <a:solidFill>
                  <a:srgbClr val="CCFFCC"/>
                </a:solidFill>
                <a:latin typeface="Arial" panose="020B0604020202020204" pitchFamily="34" charset="0"/>
              </a:rPr>
              <a:t>Sun as you see don</a:t>
            </a:r>
            <a:r>
              <a:rPr lang="ja-JP" altLang="en-US" sz="2000">
                <a:solidFill>
                  <a:srgbClr val="CCFFCC"/>
                </a:solidFill>
                <a:latin typeface="Arial" panose="020B0604020202020204" pitchFamily="34" charset="0"/>
              </a:rPr>
              <a:t>’</a:t>
            </a:r>
            <a:r>
              <a:rPr lang="en-US" altLang="ja-JP" sz="2000">
                <a:solidFill>
                  <a:srgbClr val="CCFFCC"/>
                </a:solidFill>
                <a:latin typeface="Arial" panose="020B0604020202020204" pitchFamily="34" charset="0"/>
              </a:rPr>
              <a:t>t see it —</a:t>
            </a:r>
          </a:p>
          <a:p>
            <a:pPr algn="ctr">
              <a:spcBef>
                <a:spcPct val="50000"/>
              </a:spcBef>
            </a:pPr>
            <a:r>
              <a:rPr lang="en-US" altLang="en-US" sz="2000">
                <a:solidFill>
                  <a:srgbClr val="CCFFCC"/>
                </a:solidFill>
                <a:latin typeface="Arial" panose="020B0604020202020204" pitchFamily="34" charset="0"/>
              </a:rPr>
              <a:t>the photosphere and corona</a:t>
            </a:r>
          </a:p>
        </p:txBody>
      </p:sp>
      <p:pic>
        <p:nvPicPr>
          <p:cNvPr id="15363" name="Picture 5" descr="Untitled-1.gif">
            <a:extLst>
              <a:ext uri="{FF2B5EF4-FFF2-40B4-BE49-F238E27FC236}">
                <a16:creationId xmlns:a16="http://schemas.microsoft.com/office/drawing/2014/main" id="{38C6978C-1AF6-4CEB-B70F-466DF6A4D5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0900" y="1428750"/>
            <a:ext cx="3078163" cy="311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1" descr="TSE2010_JLD4.jpg">
            <a:extLst>
              <a:ext uri="{FF2B5EF4-FFF2-40B4-BE49-F238E27FC236}">
                <a16:creationId xmlns:a16="http://schemas.microsoft.com/office/drawing/2014/main" id="{1334365A-F9D3-42B5-A93C-B161EA18AC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33" t="10176" r="16667" b="7832"/>
          <a:stretch>
            <a:fillRect/>
          </a:stretch>
        </p:blipFill>
        <p:spPr bwMode="auto">
          <a:xfrm>
            <a:off x="533400" y="0"/>
            <a:ext cx="8153400" cy="679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6" name="Text Box 5">
            <a:extLst>
              <a:ext uri="{FF2B5EF4-FFF2-40B4-BE49-F238E27FC236}">
                <a16:creationId xmlns:a16="http://schemas.microsoft.com/office/drawing/2014/main" id="{4F4F8573-3983-4C4F-8871-087F779475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7400" y="6443663"/>
            <a:ext cx="5715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2000">
                <a:solidFill>
                  <a:srgbClr val="CCFFCC"/>
                </a:solidFill>
                <a:latin typeface="Arial" panose="020B0604020202020204" pitchFamily="34" charset="0"/>
              </a:rPr>
              <a:t>Corona seen during total solar eclipse 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1" name="Picture 1" descr="Screen shot 2015-10-15 at 7.07.18 AM.png">
            <a:extLst>
              <a:ext uri="{FF2B5EF4-FFF2-40B4-BE49-F238E27FC236}">
                <a16:creationId xmlns:a16="http://schemas.microsoft.com/office/drawing/2014/main" id="{A685888F-0FB6-48BD-9184-7766E2BDC5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47"/>
          <a:stretch>
            <a:fillRect/>
          </a:stretch>
        </p:blipFill>
        <p:spPr bwMode="auto">
          <a:xfrm>
            <a:off x="0" y="1079500"/>
            <a:ext cx="91440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Screen shot 2015-10-15 at 7.07.56 AM.png">
            <a:extLst>
              <a:ext uri="{FF2B5EF4-FFF2-40B4-BE49-F238E27FC236}">
                <a16:creationId xmlns:a16="http://schemas.microsoft.com/office/drawing/2014/main" id="{0944201C-F979-48CA-BCBF-62F303A2B3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58" t="11256" r="19475" b="13428"/>
          <a:stretch>
            <a:fillRect/>
          </a:stretch>
        </p:blipFill>
        <p:spPr bwMode="auto">
          <a:xfrm>
            <a:off x="3962400" y="2743200"/>
            <a:ext cx="1524000" cy="148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0" name="Text Box 5">
            <a:extLst>
              <a:ext uri="{FF2B5EF4-FFF2-40B4-BE49-F238E27FC236}">
                <a16:creationId xmlns:a16="http://schemas.microsoft.com/office/drawing/2014/main" id="{DB123624-E2FE-4398-938F-F60375D211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3600" y="5943600"/>
            <a:ext cx="5715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2000">
                <a:solidFill>
                  <a:srgbClr val="CCFFCC"/>
                </a:solidFill>
                <a:latin typeface="Arial" panose="020B0604020202020204" pitchFamily="34" charset="0"/>
              </a:rPr>
              <a:t>Sun filtered to see somewhat cooler H gas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1" descr="sun.gif.jpeg">
            <a:extLst>
              <a:ext uri="{FF2B5EF4-FFF2-40B4-BE49-F238E27FC236}">
                <a16:creationId xmlns:a16="http://schemas.microsoft.com/office/drawing/2014/main" id="{C3FABB30-AFF4-47E9-A894-D61F5E38DCE6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contras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0"/>
            <a:ext cx="6858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4" name="Rectangle 2">
            <a:extLst>
              <a:ext uri="{FF2B5EF4-FFF2-40B4-BE49-F238E27FC236}">
                <a16:creationId xmlns:a16="http://schemas.microsoft.com/office/drawing/2014/main" id="{38BB6BC6-38AD-4AF1-8DEE-AD2A4EAB3F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6800" y="6553200"/>
            <a:ext cx="2514600" cy="3048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18435" name="Text Box 5">
            <a:extLst>
              <a:ext uri="{FF2B5EF4-FFF2-40B4-BE49-F238E27FC236}">
                <a16:creationId xmlns:a16="http://schemas.microsoft.com/office/drawing/2014/main" id="{50B35F55-8D82-4FBE-A0B1-B7EEA92CFE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2200" y="6073775"/>
            <a:ext cx="29718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2000">
                <a:solidFill>
                  <a:srgbClr val="CCFFCC"/>
                </a:solidFill>
                <a:latin typeface="Arial" panose="020B0604020202020204" pitchFamily="34" charset="0"/>
              </a:rPr>
              <a:t>Sun with very narrow Hydrogen filter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current_mdi_igr.mpg" descr="/Users/cbarnbau/Documents/teaching/powerpoint slides/SCHOOL SLIDES/sun_and_movies/current_mdi_igr.mpg">
            <a:hlinkClick r:id="" action="ppaction://media"/>
            <a:extLst>
              <a:ext uri="{FF2B5EF4-FFF2-40B4-BE49-F238E27FC236}">
                <a16:creationId xmlns:a16="http://schemas.microsoft.com/office/drawing/2014/main" id="{DB5B3A01-FBC1-4183-92C8-AD1A80D1402D}"/>
              </a:ext>
            </a:extLst>
          </p:cNvPr>
          <p:cNvPicPr>
            <a:picLocks noChangeAspect="1" noChangeArrowheads="1"/>
          </p:cNvPicPr>
          <p:nvPr>
            <a:vide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0800" y="0"/>
            <a:ext cx="6502400" cy="650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8" name="Text Box 5">
            <a:extLst>
              <a:ext uri="{FF2B5EF4-FFF2-40B4-BE49-F238E27FC236}">
                <a16:creationId xmlns:a16="http://schemas.microsoft.com/office/drawing/2014/main" id="{05DA1BA2-B1FC-418D-934F-850FCCF6E7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48400" y="5715000"/>
            <a:ext cx="28956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2000">
                <a:solidFill>
                  <a:srgbClr val="CCFFCC"/>
                </a:solidFill>
                <a:latin typeface="Arial" panose="020B0604020202020204" pitchFamily="34" charset="0"/>
              </a:rPr>
              <a:t>Sun with red light filter  — rotates about once a month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000" fill="hold"/>
                                        <p:tgtEl>
                                          <p:spTgt spid="174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7410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74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74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10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1667454" y="321052"/>
            <a:ext cx="5866329" cy="584776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3200">
                <a:solidFill>
                  <a:srgbClr val="FF0000"/>
                </a:solidFill>
                <a:latin typeface="Arial"/>
                <a:cs typeface="Arial"/>
              </a:rPr>
              <a:t>What is Matter made from?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797049" y="4521200"/>
            <a:ext cx="51837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Protons, p</a:t>
            </a:r>
            <a:r>
              <a:rPr lang="en-US" sz="2400" baseline="3000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+</a:t>
            </a:r>
            <a:r>
              <a:rPr lang="en-US" sz="240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                    Neutrons, n</a:t>
            </a:r>
          </a:p>
          <a:p>
            <a:endParaRPr lang="en-US" sz="240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  <a:p>
            <a:endParaRPr lang="en-US" sz="240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  <a:p>
            <a:endParaRPr lang="en-US" sz="240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  <a:p>
            <a:r>
              <a:rPr lang="en-US" sz="240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				  quarks</a:t>
            </a:r>
          </a:p>
          <a:p>
            <a:endParaRPr lang="en-US" sz="240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36" name="Oval 35"/>
          <p:cNvSpPr/>
          <p:nvPr/>
        </p:nvSpPr>
        <p:spPr>
          <a:xfrm>
            <a:off x="1514769" y="1595839"/>
            <a:ext cx="2298146" cy="229814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4632039" y="1595839"/>
            <a:ext cx="2348806" cy="2348806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flipV="1">
            <a:off x="2125132" y="3126767"/>
            <a:ext cx="45719" cy="45719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 flipV="1">
            <a:off x="2582333" y="2240280"/>
            <a:ext cx="45719" cy="45719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 flipV="1">
            <a:off x="3149616" y="3112375"/>
            <a:ext cx="45719" cy="45719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 flipV="1">
            <a:off x="5317185" y="3135228"/>
            <a:ext cx="45719" cy="45719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 flipV="1">
            <a:off x="5774386" y="2248741"/>
            <a:ext cx="45719" cy="45719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 flipV="1">
            <a:off x="6341669" y="3120836"/>
            <a:ext cx="45719" cy="45719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 flipV="1">
            <a:off x="4123267" y="5653081"/>
            <a:ext cx="45719" cy="45719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 flipV="1">
            <a:off x="4436540" y="5661542"/>
            <a:ext cx="45719" cy="45719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335993" y="5505661"/>
            <a:ext cx="21759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up                     down</a:t>
            </a:r>
          </a:p>
        </p:txBody>
      </p:sp>
      <p:cxnSp>
        <p:nvCxnSpPr>
          <p:cNvPr id="21" name="Straight Connector 20"/>
          <p:cNvCxnSpPr/>
          <p:nvPr/>
        </p:nvCxnSpPr>
        <p:spPr>
          <a:xfrm rot="5400000" flipH="1" flipV="1">
            <a:off x="2001503" y="2523078"/>
            <a:ext cx="784047" cy="377614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16200000" flipH="1">
            <a:off x="2488344" y="2459569"/>
            <a:ext cx="784047" cy="50463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2204719" y="3158088"/>
            <a:ext cx="927963" cy="1439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rot="5400000" flipH="1" flipV="1">
            <a:off x="5185089" y="2532813"/>
            <a:ext cx="784047" cy="377614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rot="16200000" flipH="1">
            <a:off x="5671930" y="2469304"/>
            <a:ext cx="784047" cy="50463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V="1">
            <a:off x="5388305" y="3167823"/>
            <a:ext cx="927963" cy="1439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Freeform 28"/>
          <p:cNvSpPr/>
          <p:nvPr/>
        </p:nvSpPr>
        <p:spPr>
          <a:xfrm>
            <a:off x="1244600" y="2272914"/>
            <a:ext cx="1083733" cy="343286"/>
          </a:xfrm>
          <a:custGeom>
            <a:avLst/>
            <a:gdLst>
              <a:gd name="connsiteX0" fmla="*/ 0 w 1083733"/>
              <a:gd name="connsiteY0" fmla="*/ 30019 h 343286"/>
              <a:gd name="connsiteX1" fmla="*/ 84667 w 1083733"/>
              <a:gd name="connsiteY1" fmla="*/ 21553 h 343286"/>
              <a:gd name="connsiteX2" fmla="*/ 254000 w 1083733"/>
              <a:gd name="connsiteY2" fmla="*/ 4619 h 343286"/>
              <a:gd name="connsiteX3" fmla="*/ 372533 w 1083733"/>
              <a:gd name="connsiteY3" fmla="*/ 13086 h 343286"/>
              <a:gd name="connsiteX4" fmla="*/ 423333 w 1083733"/>
              <a:gd name="connsiteY4" fmla="*/ 63886 h 343286"/>
              <a:gd name="connsiteX5" fmla="*/ 440267 w 1083733"/>
              <a:gd name="connsiteY5" fmla="*/ 157019 h 343286"/>
              <a:gd name="connsiteX6" fmla="*/ 457200 w 1083733"/>
              <a:gd name="connsiteY6" fmla="*/ 199353 h 343286"/>
              <a:gd name="connsiteX7" fmla="*/ 491067 w 1083733"/>
              <a:gd name="connsiteY7" fmla="*/ 250153 h 343286"/>
              <a:gd name="connsiteX8" fmla="*/ 516467 w 1083733"/>
              <a:gd name="connsiteY8" fmla="*/ 258619 h 343286"/>
              <a:gd name="connsiteX9" fmla="*/ 694267 w 1083733"/>
              <a:gd name="connsiteY9" fmla="*/ 250153 h 343286"/>
              <a:gd name="connsiteX10" fmla="*/ 787400 w 1083733"/>
              <a:gd name="connsiteY10" fmla="*/ 224753 h 343286"/>
              <a:gd name="connsiteX11" fmla="*/ 905933 w 1083733"/>
              <a:gd name="connsiteY11" fmla="*/ 233219 h 343286"/>
              <a:gd name="connsiteX12" fmla="*/ 922867 w 1083733"/>
              <a:gd name="connsiteY12" fmla="*/ 250153 h 343286"/>
              <a:gd name="connsiteX13" fmla="*/ 948267 w 1083733"/>
              <a:gd name="connsiteY13" fmla="*/ 267086 h 343286"/>
              <a:gd name="connsiteX14" fmla="*/ 956733 w 1083733"/>
              <a:gd name="connsiteY14" fmla="*/ 300953 h 343286"/>
              <a:gd name="connsiteX15" fmla="*/ 1058333 w 1083733"/>
              <a:gd name="connsiteY15" fmla="*/ 334819 h 343286"/>
              <a:gd name="connsiteX16" fmla="*/ 1083733 w 1083733"/>
              <a:gd name="connsiteY16" fmla="*/ 343286 h 343286"/>
              <a:gd name="connsiteX17" fmla="*/ 1007533 w 1083733"/>
              <a:gd name="connsiteY17" fmla="*/ 233219 h 343286"/>
              <a:gd name="connsiteX18" fmla="*/ 990600 w 1083733"/>
              <a:gd name="connsiteY18" fmla="*/ 343286 h 343286"/>
              <a:gd name="connsiteX19" fmla="*/ 1075267 w 1083733"/>
              <a:gd name="connsiteY19" fmla="*/ 343286 h 343286"/>
              <a:gd name="connsiteX20" fmla="*/ 1075267 w 1083733"/>
              <a:gd name="connsiteY20" fmla="*/ 343286 h 343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083733" h="343286">
                <a:moveTo>
                  <a:pt x="0" y="30019"/>
                </a:moveTo>
                <a:cubicBezTo>
                  <a:pt x="28222" y="27197"/>
                  <a:pt x="56387" y="23728"/>
                  <a:pt x="84667" y="21553"/>
                </a:cubicBezTo>
                <a:cubicBezTo>
                  <a:pt x="243999" y="9297"/>
                  <a:pt x="173089" y="24847"/>
                  <a:pt x="254000" y="4619"/>
                </a:cubicBezTo>
                <a:cubicBezTo>
                  <a:pt x="293511" y="7441"/>
                  <a:pt x="335145" y="0"/>
                  <a:pt x="372533" y="13086"/>
                </a:cubicBezTo>
                <a:cubicBezTo>
                  <a:pt x="395136" y="20997"/>
                  <a:pt x="423333" y="63886"/>
                  <a:pt x="423333" y="63886"/>
                </a:cubicBezTo>
                <a:cubicBezTo>
                  <a:pt x="425343" y="75947"/>
                  <a:pt x="435829" y="142225"/>
                  <a:pt x="440267" y="157019"/>
                </a:cubicBezTo>
                <a:cubicBezTo>
                  <a:pt x="444634" y="171576"/>
                  <a:pt x="451864" y="185122"/>
                  <a:pt x="457200" y="199353"/>
                </a:cubicBezTo>
                <a:cubicBezTo>
                  <a:pt x="467555" y="226968"/>
                  <a:pt x="461903" y="230711"/>
                  <a:pt x="491067" y="250153"/>
                </a:cubicBezTo>
                <a:cubicBezTo>
                  <a:pt x="498493" y="255103"/>
                  <a:pt x="508000" y="255797"/>
                  <a:pt x="516467" y="258619"/>
                </a:cubicBezTo>
                <a:cubicBezTo>
                  <a:pt x="575734" y="255797"/>
                  <a:pt x="635248" y="256258"/>
                  <a:pt x="694267" y="250153"/>
                </a:cubicBezTo>
                <a:cubicBezTo>
                  <a:pt x="721950" y="247289"/>
                  <a:pt x="758600" y="234352"/>
                  <a:pt x="787400" y="224753"/>
                </a:cubicBezTo>
                <a:cubicBezTo>
                  <a:pt x="826911" y="227575"/>
                  <a:pt x="867000" y="225919"/>
                  <a:pt x="905933" y="233219"/>
                </a:cubicBezTo>
                <a:cubicBezTo>
                  <a:pt x="913779" y="234690"/>
                  <a:pt x="916633" y="245166"/>
                  <a:pt x="922867" y="250153"/>
                </a:cubicBezTo>
                <a:cubicBezTo>
                  <a:pt x="930813" y="256510"/>
                  <a:pt x="939800" y="261442"/>
                  <a:pt x="948267" y="267086"/>
                </a:cubicBezTo>
                <a:cubicBezTo>
                  <a:pt x="951089" y="278375"/>
                  <a:pt x="949284" y="292014"/>
                  <a:pt x="956733" y="300953"/>
                </a:cubicBezTo>
                <a:cubicBezTo>
                  <a:pt x="971419" y="318576"/>
                  <a:pt x="1052106" y="332743"/>
                  <a:pt x="1058333" y="334819"/>
                </a:cubicBezTo>
                <a:lnTo>
                  <a:pt x="1083733" y="343286"/>
                </a:lnTo>
                <a:lnTo>
                  <a:pt x="1007533" y="233219"/>
                </a:lnTo>
                <a:lnTo>
                  <a:pt x="990600" y="343286"/>
                </a:lnTo>
                <a:lnTo>
                  <a:pt x="1075267" y="343286"/>
                </a:lnTo>
                <a:lnTo>
                  <a:pt x="1075267" y="343286"/>
                </a:ln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251404" y="1870948"/>
            <a:ext cx="1416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strong force</a:t>
            </a:r>
          </a:p>
        </p:txBody>
      </p:sp>
      <p:sp>
        <p:nvSpPr>
          <p:cNvPr id="24" name="Freeform 23"/>
          <p:cNvSpPr/>
          <p:nvPr/>
        </p:nvSpPr>
        <p:spPr>
          <a:xfrm rot="18318468">
            <a:off x="1121547" y="3370600"/>
            <a:ext cx="1083733" cy="343286"/>
          </a:xfrm>
          <a:custGeom>
            <a:avLst/>
            <a:gdLst>
              <a:gd name="connsiteX0" fmla="*/ 0 w 1083733"/>
              <a:gd name="connsiteY0" fmla="*/ 30019 h 343286"/>
              <a:gd name="connsiteX1" fmla="*/ 84667 w 1083733"/>
              <a:gd name="connsiteY1" fmla="*/ 21553 h 343286"/>
              <a:gd name="connsiteX2" fmla="*/ 254000 w 1083733"/>
              <a:gd name="connsiteY2" fmla="*/ 4619 h 343286"/>
              <a:gd name="connsiteX3" fmla="*/ 372533 w 1083733"/>
              <a:gd name="connsiteY3" fmla="*/ 13086 h 343286"/>
              <a:gd name="connsiteX4" fmla="*/ 423333 w 1083733"/>
              <a:gd name="connsiteY4" fmla="*/ 63886 h 343286"/>
              <a:gd name="connsiteX5" fmla="*/ 440267 w 1083733"/>
              <a:gd name="connsiteY5" fmla="*/ 157019 h 343286"/>
              <a:gd name="connsiteX6" fmla="*/ 457200 w 1083733"/>
              <a:gd name="connsiteY6" fmla="*/ 199353 h 343286"/>
              <a:gd name="connsiteX7" fmla="*/ 491067 w 1083733"/>
              <a:gd name="connsiteY7" fmla="*/ 250153 h 343286"/>
              <a:gd name="connsiteX8" fmla="*/ 516467 w 1083733"/>
              <a:gd name="connsiteY8" fmla="*/ 258619 h 343286"/>
              <a:gd name="connsiteX9" fmla="*/ 694267 w 1083733"/>
              <a:gd name="connsiteY9" fmla="*/ 250153 h 343286"/>
              <a:gd name="connsiteX10" fmla="*/ 787400 w 1083733"/>
              <a:gd name="connsiteY10" fmla="*/ 224753 h 343286"/>
              <a:gd name="connsiteX11" fmla="*/ 905933 w 1083733"/>
              <a:gd name="connsiteY11" fmla="*/ 233219 h 343286"/>
              <a:gd name="connsiteX12" fmla="*/ 922867 w 1083733"/>
              <a:gd name="connsiteY12" fmla="*/ 250153 h 343286"/>
              <a:gd name="connsiteX13" fmla="*/ 948267 w 1083733"/>
              <a:gd name="connsiteY13" fmla="*/ 267086 h 343286"/>
              <a:gd name="connsiteX14" fmla="*/ 956733 w 1083733"/>
              <a:gd name="connsiteY14" fmla="*/ 300953 h 343286"/>
              <a:gd name="connsiteX15" fmla="*/ 1058333 w 1083733"/>
              <a:gd name="connsiteY15" fmla="*/ 334819 h 343286"/>
              <a:gd name="connsiteX16" fmla="*/ 1083733 w 1083733"/>
              <a:gd name="connsiteY16" fmla="*/ 343286 h 343286"/>
              <a:gd name="connsiteX17" fmla="*/ 1007533 w 1083733"/>
              <a:gd name="connsiteY17" fmla="*/ 233219 h 343286"/>
              <a:gd name="connsiteX18" fmla="*/ 990600 w 1083733"/>
              <a:gd name="connsiteY18" fmla="*/ 343286 h 343286"/>
              <a:gd name="connsiteX19" fmla="*/ 1075267 w 1083733"/>
              <a:gd name="connsiteY19" fmla="*/ 343286 h 343286"/>
              <a:gd name="connsiteX20" fmla="*/ 1075267 w 1083733"/>
              <a:gd name="connsiteY20" fmla="*/ 343286 h 343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083733" h="343286">
                <a:moveTo>
                  <a:pt x="0" y="30019"/>
                </a:moveTo>
                <a:cubicBezTo>
                  <a:pt x="28222" y="27197"/>
                  <a:pt x="56387" y="23728"/>
                  <a:pt x="84667" y="21553"/>
                </a:cubicBezTo>
                <a:cubicBezTo>
                  <a:pt x="243999" y="9297"/>
                  <a:pt x="173089" y="24847"/>
                  <a:pt x="254000" y="4619"/>
                </a:cubicBezTo>
                <a:cubicBezTo>
                  <a:pt x="293511" y="7441"/>
                  <a:pt x="335145" y="0"/>
                  <a:pt x="372533" y="13086"/>
                </a:cubicBezTo>
                <a:cubicBezTo>
                  <a:pt x="395136" y="20997"/>
                  <a:pt x="423333" y="63886"/>
                  <a:pt x="423333" y="63886"/>
                </a:cubicBezTo>
                <a:cubicBezTo>
                  <a:pt x="425343" y="75947"/>
                  <a:pt x="435829" y="142225"/>
                  <a:pt x="440267" y="157019"/>
                </a:cubicBezTo>
                <a:cubicBezTo>
                  <a:pt x="444634" y="171576"/>
                  <a:pt x="451864" y="185122"/>
                  <a:pt x="457200" y="199353"/>
                </a:cubicBezTo>
                <a:cubicBezTo>
                  <a:pt x="467555" y="226968"/>
                  <a:pt x="461903" y="230711"/>
                  <a:pt x="491067" y="250153"/>
                </a:cubicBezTo>
                <a:cubicBezTo>
                  <a:pt x="498493" y="255103"/>
                  <a:pt x="508000" y="255797"/>
                  <a:pt x="516467" y="258619"/>
                </a:cubicBezTo>
                <a:cubicBezTo>
                  <a:pt x="575734" y="255797"/>
                  <a:pt x="635248" y="256258"/>
                  <a:pt x="694267" y="250153"/>
                </a:cubicBezTo>
                <a:cubicBezTo>
                  <a:pt x="721950" y="247289"/>
                  <a:pt x="758600" y="234352"/>
                  <a:pt x="787400" y="224753"/>
                </a:cubicBezTo>
                <a:cubicBezTo>
                  <a:pt x="826911" y="227575"/>
                  <a:pt x="867000" y="225919"/>
                  <a:pt x="905933" y="233219"/>
                </a:cubicBezTo>
                <a:cubicBezTo>
                  <a:pt x="913779" y="234690"/>
                  <a:pt x="916633" y="245166"/>
                  <a:pt x="922867" y="250153"/>
                </a:cubicBezTo>
                <a:cubicBezTo>
                  <a:pt x="930813" y="256510"/>
                  <a:pt x="939800" y="261442"/>
                  <a:pt x="948267" y="267086"/>
                </a:cubicBezTo>
                <a:cubicBezTo>
                  <a:pt x="951089" y="278375"/>
                  <a:pt x="949284" y="292014"/>
                  <a:pt x="956733" y="300953"/>
                </a:cubicBezTo>
                <a:cubicBezTo>
                  <a:pt x="971419" y="318576"/>
                  <a:pt x="1052106" y="332743"/>
                  <a:pt x="1058333" y="334819"/>
                </a:cubicBezTo>
                <a:lnTo>
                  <a:pt x="1083733" y="343286"/>
                </a:lnTo>
                <a:lnTo>
                  <a:pt x="1007533" y="233219"/>
                </a:lnTo>
                <a:lnTo>
                  <a:pt x="990600" y="343286"/>
                </a:lnTo>
                <a:lnTo>
                  <a:pt x="1075267" y="343286"/>
                </a:lnTo>
                <a:lnTo>
                  <a:pt x="1075267" y="343286"/>
                </a:ln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826881" y="3944645"/>
            <a:ext cx="11114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quark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 descr="400px-SunLayers_mod.png">
            <a:extLst>
              <a:ext uri="{FF2B5EF4-FFF2-40B4-BE49-F238E27FC236}">
                <a16:creationId xmlns:a16="http://schemas.microsoft.com/office/drawing/2014/main" id="{AD69310D-E37E-473A-B637-154EDC5550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99" t="9230" r="3600" b="6154"/>
          <a:stretch>
            <a:fillRect/>
          </a:stretch>
        </p:blipFill>
        <p:spPr bwMode="auto">
          <a:xfrm>
            <a:off x="2209800" y="1100138"/>
            <a:ext cx="4605338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7" name="Text Box 5">
            <a:extLst>
              <a:ext uri="{FF2B5EF4-FFF2-40B4-BE49-F238E27FC236}">
                <a16:creationId xmlns:a16="http://schemas.microsoft.com/office/drawing/2014/main" id="{80A83103-9465-4F44-9DD8-50CF4B7BB6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5715000"/>
            <a:ext cx="86106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b="1" dirty="0">
                <a:solidFill>
                  <a:srgbClr val="FFFF00"/>
                </a:solidFill>
                <a:latin typeface="Arial" charset="0"/>
                <a:ea typeface="+mn-ea"/>
              </a:rPr>
              <a:t>Outside</a:t>
            </a:r>
            <a:endParaRPr lang="en-US" b="1" dirty="0">
              <a:ln>
                <a:solidFill>
                  <a:srgbClr val="0AFFF6"/>
                </a:solidFill>
              </a:ln>
              <a:solidFill>
                <a:srgbClr val="CCFFCC"/>
              </a:solidFill>
              <a:latin typeface="Arial" charset="0"/>
              <a:ea typeface="+mn-ea"/>
            </a:endParaRPr>
          </a:p>
          <a:p>
            <a:pPr algn="ctr">
              <a:spcBef>
                <a:spcPct val="50000"/>
              </a:spcBef>
              <a:defRPr/>
            </a:pPr>
            <a:r>
              <a:rPr lang="en-US" b="1" dirty="0">
                <a:solidFill>
                  <a:srgbClr val="CCFFCC"/>
                </a:solidFill>
                <a:latin typeface="Arial" charset="0"/>
                <a:ea typeface="+mn-ea"/>
              </a:rPr>
              <a:t> the Sun</a:t>
            </a:r>
          </a:p>
        </p:txBody>
      </p:sp>
      <p:pic>
        <p:nvPicPr>
          <p:cNvPr id="21507" name="Picture 27" descr="sun.gif.jpeg">
            <a:extLst>
              <a:ext uri="{FF2B5EF4-FFF2-40B4-BE49-F238E27FC236}">
                <a16:creationId xmlns:a16="http://schemas.microsoft.com/office/drawing/2014/main" id="{70FAA59E-EF1B-4430-B754-E056AD2AA313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bright="-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960"/>
          <a:stretch>
            <a:fillRect/>
          </a:stretch>
        </p:blipFill>
        <p:spPr bwMode="auto">
          <a:xfrm>
            <a:off x="2108200" y="685800"/>
            <a:ext cx="4692650" cy="309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AD0A255-1F86-49B7-AE7C-CBB1182FA623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905000" y="2243138"/>
            <a:ext cx="685800" cy="1587"/>
          </a:xfrm>
          <a:prstGeom prst="line">
            <a:avLst/>
          </a:prstGeom>
          <a:noFill/>
          <a:ln w="31750">
            <a:solidFill>
              <a:srgbClr val="F5FF00"/>
            </a:solidFill>
            <a:round/>
            <a:headEnd/>
            <a:tailEnd/>
          </a:ln>
          <a:effectLst>
            <a:outerShdw blurRad="114300" dist="50800" dir="11100031" rotWithShape="0">
              <a:srgbClr val="808080">
                <a:alpha val="42999"/>
              </a:srgbClr>
            </a:outerShdw>
          </a:effectLst>
        </p:spPr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919E503-E973-4910-8C46-BEA71F8703B5}"/>
              </a:ext>
            </a:extLst>
          </p:cNvPr>
          <p:cNvCxnSpPr>
            <a:cxnSpLocks noChangeShapeType="1"/>
          </p:cNvCxnSpPr>
          <p:nvPr/>
        </p:nvCxnSpPr>
        <p:spPr bwMode="auto">
          <a:xfrm rot="5400000" flipH="1" flipV="1">
            <a:off x="1612901" y="3221037"/>
            <a:ext cx="1981200" cy="3175"/>
          </a:xfrm>
          <a:prstGeom prst="line">
            <a:avLst/>
          </a:prstGeom>
          <a:noFill/>
          <a:ln w="31750">
            <a:solidFill>
              <a:srgbClr val="F5FF00"/>
            </a:solidFill>
            <a:round/>
            <a:headEnd/>
            <a:tailEnd/>
          </a:ln>
          <a:effectLst>
            <a:outerShdw blurRad="114300" dist="50800" dir="11100031" rotWithShape="0">
              <a:srgbClr val="808080">
                <a:alpha val="42999"/>
              </a:srgbClr>
            </a:outerShdw>
          </a:effectLst>
        </p:spPr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965414E-5A38-4EC6-8490-94483568375E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917700" y="1836738"/>
            <a:ext cx="1220788" cy="1587"/>
          </a:xfrm>
          <a:prstGeom prst="line">
            <a:avLst/>
          </a:prstGeom>
          <a:noFill/>
          <a:ln w="31750">
            <a:solidFill>
              <a:srgbClr val="F5FF00"/>
            </a:solidFill>
            <a:round/>
            <a:headEnd/>
            <a:tailEnd/>
          </a:ln>
          <a:effectLst>
            <a:outerShdw blurRad="114300" dist="50800" dir="13380013" rotWithShape="0">
              <a:srgbClr val="808080">
                <a:alpha val="42999"/>
              </a:srgbClr>
            </a:outerShdw>
          </a:effectLst>
        </p:spPr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0225225C-417A-449D-9E26-5C451733D1FE}"/>
              </a:ext>
            </a:extLst>
          </p:cNvPr>
          <p:cNvCxnSpPr>
            <a:cxnSpLocks noChangeShapeType="1"/>
          </p:cNvCxnSpPr>
          <p:nvPr/>
        </p:nvCxnSpPr>
        <p:spPr bwMode="auto">
          <a:xfrm rot="5400000" flipH="1" flipV="1">
            <a:off x="5974557" y="1640681"/>
            <a:ext cx="444500" cy="1587"/>
          </a:xfrm>
          <a:prstGeom prst="line">
            <a:avLst/>
          </a:prstGeom>
          <a:noFill/>
          <a:ln w="31750">
            <a:solidFill>
              <a:srgbClr val="F5FF00"/>
            </a:solidFill>
            <a:round/>
            <a:headEnd/>
            <a:tailEnd/>
          </a:ln>
          <a:effectLst>
            <a:outerShdw blurRad="114300" dist="50800" dir="13380013" rotWithShape="0">
              <a:srgbClr val="808080">
                <a:alpha val="42999"/>
              </a:srgbClr>
            </a:outerShdw>
          </a:effectLst>
        </p:spPr>
      </p:cxnSp>
      <p:sp>
        <p:nvSpPr>
          <p:cNvPr id="21512" name="Text Box 5">
            <a:extLst>
              <a:ext uri="{FF2B5EF4-FFF2-40B4-BE49-F238E27FC236}">
                <a16:creationId xmlns:a16="http://schemas.microsoft.com/office/drawing/2014/main" id="{1E982CCF-B1AB-43BB-9AD1-BA773CE7FA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" y="1200150"/>
            <a:ext cx="1066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000">
                <a:solidFill>
                  <a:srgbClr val="FFFF00"/>
                </a:solidFill>
                <a:latin typeface="Arial" panose="020B0604020202020204" pitchFamily="34" charset="0"/>
              </a:rPr>
              <a:t>Corona</a:t>
            </a:r>
          </a:p>
        </p:txBody>
      </p:sp>
      <p:sp>
        <p:nvSpPr>
          <p:cNvPr id="21513" name="Text Box 5">
            <a:extLst>
              <a:ext uri="{FF2B5EF4-FFF2-40B4-BE49-F238E27FC236}">
                <a16:creationId xmlns:a16="http://schemas.microsoft.com/office/drawing/2014/main" id="{059A1A3A-D265-4597-9658-D7F5C4E8C5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1676400"/>
            <a:ext cx="1676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000">
                <a:solidFill>
                  <a:srgbClr val="FFFF00"/>
                </a:solidFill>
                <a:latin typeface="Arial" panose="020B0604020202020204" pitchFamily="34" charset="0"/>
              </a:rPr>
              <a:t>Photosphere</a:t>
            </a:r>
          </a:p>
        </p:txBody>
      </p:sp>
      <p:sp>
        <p:nvSpPr>
          <p:cNvPr id="21514" name="Text Box 5">
            <a:extLst>
              <a:ext uri="{FF2B5EF4-FFF2-40B4-BE49-F238E27FC236}">
                <a16:creationId xmlns:a16="http://schemas.microsoft.com/office/drawing/2014/main" id="{731CD031-AACE-4DCA-9AE8-8E510F8D12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2057400"/>
            <a:ext cx="1676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000">
                <a:solidFill>
                  <a:srgbClr val="FFFF00"/>
                </a:solidFill>
                <a:latin typeface="Arial" panose="020B0604020202020204" pitchFamily="34" charset="0"/>
              </a:rPr>
              <a:t>Prominence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8030162-7ED0-4FC2-8D92-DCDE11722C20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844675" y="1435100"/>
            <a:ext cx="4365625" cy="1588"/>
          </a:xfrm>
          <a:prstGeom prst="line">
            <a:avLst/>
          </a:prstGeom>
          <a:noFill/>
          <a:ln w="31750">
            <a:solidFill>
              <a:srgbClr val="F5FF00"/>
            </a:solidFill>
            <a:round/>
            <a:headEnd/>
            <a:tailEnd/>
          </a:ln>
          <a:effectLst>
            <a:outerShdw blurRad="114300" dist="50800" dir="13380013" rotWithShape="0">
              <a:srgbClr val="808080">
                <a:alpha val="42999"/>
              </a:srgbClr>
            </a:outerShdw>
          </a:effectLst>
        </p:spPr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DDA77779-4FA4-495F-BDFA-847B2DC96FB8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V="1">
            <a:off x="2788443" y="1526382"/>
            <a:ext cx="214313" cy="0"/>
          </a:xfrm>
          <a:prstGeom prst="line">
            <a:avLst/>
          </a:prstGeom>
          <a:noFill/>
          <a:ln w="31750">
            <a:solidFill>
              <a:srgbClr val="F5FF00"/>
            </a:solidFill>
            <a:round/>
            <a:headEnd/>
            <a:tailEnd/>
          </a:ln>
          <a:effectLst>
            <a:outerShdw blurRad="114300" dist="50800" dir="13380013" rotWithShape="0">
              <a:srgbClr val="808080">
                <a:alpha val="42999"/>
              </a:srgbClr>
            </a:outerShdw>
          </a:effectLst>
        </p:spPr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4264D4D8-430F-4E3B-AB6B-071E29AEC148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V="1">
            <a:off x="3024188" y="1944687"/>
            <a:ext cx="990600" cy="758825"/>
          </a:xfrm>
          <a:prstGeom prst="line">
            <a:avLst/>
          </a:prstGeom>
          <a:noFill/>
          <a:ln w="31750">
            <a:solidFill>
              <a:srgbClr val="F5FF00"/>
            </a:solidFill>
            <a:round/>
            <a:headEnd/>
            <a:tailEnd/>
          </a:ln>
          <a:effectLst>
            <a:outerShdw blurRad="114300" dist="25401" dir="8460014" rotWithShape="0">
              <a:srgbClr val="808080">
                <a:alpha val="42999"/>
              </a:srgbClr>
            </a:outerShdw>
          </a:effectLst>
        </p:spPr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43827AF-D476-4282-90EA-1586BB573476}"/>
              </a:ext>
            </a:extLst>
          </p:cNvPr>
          <p:cNvCxnSpPr>
            <a:cxnSpLocks noChangeShapeType="1"/>
          </p:cNvCxnSpPr>
          <p:nvPr/>
        </p:nvCxnSpPr>
        <p:spPr bwMode="auto">
          <a:xfrm rot="5400000" flipH="1" flipV="1">
            <a:off x="2157413" y="2813050"/>
            <a:ext cx="1981200" cy="3175"/>
          </a:xfrm>
          <a:prstGeom prst="line">
            <a:avLst/>
          </a:prstGeom>
          <a:noFill/>
          <a:ln w="31750">
            <a:solidFill>
              <a:srgbClr val="F5FF00"/>
            </a:solidFill>
            <a:round/>
            <a:headEnd/>
            <a:tailEnd/>
          </a:ln>
          <a:effectLst>
            <a:outerShdw blurRad="114300" dist="50800" dir="13380013" rotWithShape="0">
              <a:srgbClr val="808080">
                <a:alpha val="42999"/>
              </a:srgbClr>
            </a:outerShdw>
          </a:effectLst>
        </p:spPr>
      </p:cxnSp>
      <p:sp>
        <p:nvSpPr>
          <p:cNvPr id="21519" name="Rectangle 36">
            <a:extLst>
              <a:ext uri="{FF2B5EF4-FFF2-40B4-BE49-F238E27FC236}">
                <a16:creationId xmlns:a16="http://schemas.microsoft.com/office/drawing/2014/main" id="{3B6272B9-35FF-4AE6-9A7C-741706FB00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7600" y="5715000"/>
            <a:ext cx="1828800" cy="1066800"/>
          </a:xfrm>
          <a:prstGeom prst="rect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 descr="&#10;sunha2.jpg                                                     0003BB97Mac OS X                       BADBF046:">
            <a:extLst>
              <a:ext uri="{FF2B5EF4-FFF2-40B4-BE49-F238E27FC236}">
                <a16:creationId xmlns:a16="http://schemas.microsoft.com/office/drawing/2014/main" id="{91898E90-047B-4EF8-BDD7-548B77E5EB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19"/>
          <a:stretch>
            <a:fillRect/>
          </a:stretch>
        </p:blipFill>
        <p:spPr bwMode="auto">
          <a:xfrm>
            <a:off x="1447800" y="228600"/>
            <a:ext cx="6553200" cy="647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0" name="Text Box 5">
            <a:extLst>
              <a:ext uri="{FF2B5EF4-FFF2-40B4-BE49-F238E27FC236}">
                <a16:creationId xmlns:a16="http://schemas.microsoft.com/office/drawing/2014/main" id="{4886E559-2F3B-4D72-882D-B52B3E6C66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162550"/>
            <a:ext cx="16002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000">
                <a:solidFill>
                  <a:srgbClr val="CCFFCC"/>
                </a:solidFill>
                <a:latin typeface="Arial" panose="020B0604020202020204" pitchFamily="34" charset="0"/>
              </a:rPr>
              <a:t>Prominence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 descr="Sun_and_earth2.jpg                                             00036773Mac OS X                       BADBF046:">
            <a:extLst>
              <a:ext uri="{FF2B5EF4-FFF2-40B4-BE49-F238E27FC236}">
                <a16:creationId xmlns:a16="http://schemas.microsoft.com/office/drawing/2014/main" id="{F5C52F54-A4E0-434F-ABD7-61E0ADA77C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0" y="922338"/>
            <a:ext cx="6284913" cy="5011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EITmainS.mov" descr="/Users/cbarnbau/Documents/teaching/powerpoint slides/SCHOOL SLIDES/sun_and_movies/EITmainS.mov">
            <a:hlinkClick r:id="" action="ppaction://media"/>
            <a:extLst>
              <a:ext uri="{FF2B5EF4-FFF2-40B4-BE49-F238E27FC236}">
                <a16:creationId xmlns:a16="http://schemas.microsoft.com/office/drawing/2014/main" id="{4D3F4CD2-4D34-4F11-98E4-D20D2A61B467}"/>
              </a:ext>
            </a:extLst>
          </p:cNvPr>
          <p:cNvPicPr>
            <a:picLocks noChangeAspect="1" noChangeArrowheads="1"/>
          </p:cNvPicPr>
          <p:nvPr>
            <a:vide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143000"/>
            <a:ext cx="45720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8" name="Text Box 5">
            <a:extLst>
              <a:ext uri="{FF2B5EF4-FFF2-40B4-BE49-F238E27FC236}">
                <a16:creationId xmlns:a16="http://schemas.microsoft.com/office/drawing/2014/main" id="{82986474-BAE6-4747-912A-FFF8EEB1AE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6400" y="6197600"/>
            <a:ext cx="5715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2000">
                <a:solidFill>
                  <a:srgbClr val="CCFFCC"/>
                </a:solidFill>
                <a:latin typeface="Arial" panose="020B0604020202020204" pitchFamily="34" charset="0"/>
              </a:rPr>
              <a:t>solar prominence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35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355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35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35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54"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5" descr="eit003_b.tif                                                   0005A6F5phoenix                        B7DDFAFB:">
            <a:extLst>
              <a:ext uri="{FF2B5EF4-FFF2-40B4-BE49-F238E27FC236}">
                <a16:creationId xmlns:a16="http://schemas.microsoft.com/office/drawing/2014/main" id="{2015FECF-E319-4D27-B74B-F4CBB219CB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52400"/>
            <a:ext cx="6423025" cy="655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 descr="filament_trace_big.gif                                         0005BF46Mac OS X                       BADBF046:">
            <a:extLst>
              <a:ext uri="{FF2B5EF4-FFF2-40B4-BE49-F238E27FC236}">
                <a16:creationId xmlns:a16="http://schemas.microsoft.com/office/drawing/2014/main" id="{1BCE7E2E-FED6-4225-9AB7-609F9C414F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contras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713" y="696913"/>
            <a:ext cx="7648575" cy="546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0" name="Text Box 5">
            <a:extLst>
              <a:ext uri="{FF2B5EF4-FFF2-40B4-BE49-F238E27FC236}">
                <a16:creationId xmlns:a16="http://schemas.microsoft.com/office/drawing/2014/main" id="{0C3D0F96-DB6E-40AF-992F-8F15633702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00" y="4876800"/>
            <a:ext cx="1676400" cy="169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1600">
                <a:solidFill>
                  <a:srgbClr val="CCFFCC"/>
                </a:solidFill>
                <a:latin typeface="Arial" panose="020B0604020202020204" pitchFamily="34" charset="0"/>
              </a:rPr>
              <a:t>magnetic structure breaking as flare punches through</a:t>
            </a:r>
          </a:p>
          <a:p>
            <a:pPr algn="ctr">
              <a:spcBef>
                <a:spcPct val="50000"/>
              </a:spcBef>
            </a:pPr>
            <a:r>
              <a:rPr lang="en-US" altLang="en-US" sz="1600">
                <a:solidFill>
                  <a:srgbClr val="CCFFCC"/>
                </a:solidFill>
                <a:latin typeface="Arial" panose="020B0604020202020204" pitchFamily="34" charset="0"/>
              </a:rPr>
              <a:t>(x-ray light)</a:t>
            </a:r>
          </a:p>
        </p:txBody>
      </p:sp>
      <p:cxnSp>
        <p:nvCxnSpPr>
          <p:cNvPr id="27651" name="Straight Arrow Connector 7">
            <a:extLst>
              <a:ext uri="{FF2B5EF4-FFF2-40B4-BE49-F238E27FC236}">
                <a16:creationId xmlns:a16="http://schemas.microsoft.com/office/drawing/2014/main" id="{3A3F2536-0E90-409D-9382-2F2B5AAD6028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>
            <a:off x="5029200" y="3276600"/>
            <a:ext cx="2819400" cy="1752600"/>
          </a:xfrm>
          <a:prstGeom prst="straightConnector1">
            <a:avLst/>
          </a:prstGeom>
          <a:noFill/>
          <a:ln w="38100">
            <a:solidFill>
              <a:srgbClr val="FFFF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7652" name="Rectangle 5">
            <a:extLst>
              <a:ext uri="{FF2B5EF4-FFF2-40B4-BE49-F238E27FC236}">
                <a16:creationId xmlns:a16="http://schemas.microsoft.com/office/drawing/2014/main" id="{B129547D-BCA4-43DD-9E7B-612F30AEF6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48600" y="6248400"/>
            <a:ext cx="1219200" cy="381000"/>
          </a:xfrm>
          <a:prstGeom prst="rect">
            <a:avLst/>
          </a:prstGeom>
          <a:noFill/>
          <a:ln w="412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2" descr="tracesunUV.jpg                                                 00050AF4Mac OS X                       BADBF046:">
            <a:extLst>
              <a:ext uri="{FF2B5EF4-FFF2-40B4-BE49-F238E27FC236}">
                <a16:creationId xmlns:a16="http://schemas.microsoft.com/office/drawing/2014/main" id="{9D78685D-0329-4EA6-AC49-14D9A55AF7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9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1" descr="449081main_img_feature_1650_4x3_1024-768-610x457.jpg">
            <a:extLst>
              <a:ext uri="{FF2B5EF4-FFF2-40B4-BE49-F238E27FC236}">
                <a16:creationId xmlns:a16="http://schemas.microsoft.com/office/drawing/2014/main" id="{3F74EB5F-8518-4159-991F-AC2CBD3CB2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500" y="527050"/>
            <a:ext cx="7747000" cy="580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1" descr="filament_sdo_1920.jpg">
            <a:extLst>
              <a:ext uri="{FF2B5EF4-FFF2-40B4-BE49-F238E27FC236}">
                <a16:creationId xmlns:a16="http://schemas.microsoft.com/office/drawing/2014/main" id="{E88F5AB5-EF4D-44C8-8E04-C6FE14C4FD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090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3" descr="Untitled-1.gif">
            <a:extLst>
              <a:ext uri="{FF2B5EF4-FFF2-40B4-BE49-F238E27FC236}">
                <a16:creationId xmlns:a16="http://schemas.microsoft.com/office/drawing/2014/main" id="{AE2BB8B1-E1E2-4F63-A6C7-22FEE3BF27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5600" y="0"/>
            <a:ext cx="5892800" cy="596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0" name="Text Box 5">
            <a:extLst>
              <a:ext uri="{FF2B5EF4-FFF2-40B4-BE49-F238E27FC236}">
                <a16:creationId xmlns:a16="http://schemas.microsoft.com/office/drawing/2014/main" id="{27A50016-1B53-45B3-BBD3-0638132273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6400" y="6096000"/>
            <a:ext cx="5715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2000">
                <a:solidFill>
                  <a:srgbClr val="CCFFCC"/>
                </a:solidFill>
                <a:latin typeface="Arial" panose="020B0604020202020204" pitchFamily="34" charset="0"/>
              </a:rPr>
              <a:t>The photosphere is caldron of convective cells</a:t>
            </a:r>
          </a:p>
        </p:txBody>
      </p:sp>
      <p:sp>
        <p:nvSpPr>
          <p:cNvPr id="32771" name="Rectangle 3">
            <a:extLst>
              <a:ext uri="{FF2B5EF4-FFF2-40B4-BE49-F238E27FC236}">
                <a16:creationId xmlns:a16="http://schemas.microsoft.com/office/drawing/2014/main" id="{1C2D7077-652A-4F4B-9F02-3707F7DE80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1000" y="3886200"/>
            <a:ext cx="76200" cy="76200"/>
          </a:xfrm>
          <a:prstGeom prst="rect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pic>
        <p:nvPicPr>
          <p:cNvPr id="32772" name="Picture 1" descr="201101104228780.jpg">
            <a:extLst>
              <a:ext uri="{FF2B5EF4-FFF2-40B4-BE49-F238E27FC236}">
                <a16:creationId xmlns:a16="http://schemas.microsoft.com/office/drawing/2014/main" id="{9487C44E-31A5-48A1-84B0-614A99489C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5257800"/>
            <a:ext cx="909638" cy="909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3" name="Rectangle 6">
            <a:extLst>
              <a:ext uri="{FF2B5EF4-FFF2-40B4-BE49-F238E27FC236}">
                <a16:creationId xmlns:a16="http://schemas.microsoft.com/office/drawing/2014/main" id="{1F017DFE-2B40-444F-9A6C-68A0E8FCE7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00" y="5257800"/>
            <a:ext cx="914400" cy="914400"/>
          </a:xfrm>
          <a:prstGeom prst="rect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cxnSp>
        <p:nvCxnSpPr>
          <p:cNvPr id="32774" name="Straight Connector 8">
            <a:extLst>
              <a:ext uri="{FF2B5EF4-FFF2-40B4-BE49-F238E27FC236}">
                <a16:creationId xmlns:a16="http://schemas.microsoft.com/office/drawing/2014/main" id="{48954FFE-09F3-4B9E-B562-391967D6216F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990600" y="3886200"/>
            <a:ext cx="3200400" cy="13716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2775" name="Straight Connector 10">
            <a:extLst>
              <a:ext uri="{FF2B5EF4-FFF2-40B4-BE49-F238E27FC236}">
                <a16:creationId xmlns:a16="http://schemas.microsoft.com/office/drawing/2014/main" id="{1964FD8B-32CC-433C-9521-0B07314536AB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1905000" y="3962400"/>
            <a:ext cx="2362200" cy="22098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1667454" y="321052"/>
            <a:ext cx="5866329" cy="584776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3200">
                <a:solidFill>
                  <a:srgbClr val="FF0000"/>
                </a:solidFill>
                <a:latin typeface="Arial"/>
                <a:cs typeface="Arial"/>
              </a:rPr>
              <a:t>What is Matter made from?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797049" y="4521200"/>
            <a:ext cx="51837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In an atom, the strong force keeps</a:t>
            </a:r>
          </a:p>
          <a:p>
            <a:pPr algn="ctr"/>
            <a:r>
              <a:rPr lang="en-US" sz="24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protons (and neutrons) inside the atomic nucleus</a:t>
            </a:r>
          </a:p>
          <a:p>
            <a:endParaRPr lang="en-US" sz="2400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  <a:p>
            <a:endParaRPr lang="en-US" sz="2400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36" name="Oval 35"/>
          <p:cNvSpPr/>
          <p:nvPr/>
        </p:nvSpPr>
        <p:spPr>
          <a:xfrm>
            <a:off x="1514769" y="1595839"/>
            <a:ext cx="2298146" cy="229814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flipV="1">
            <a:off x="2125132" y="3126767"/>
            <a:ext cx="45719" cy="45719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 flipV="1">
            <a:off x="2582333" y="2240280"/>
            <a:ext cx="45719" cy="45719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 flipV="1">
            <a:off x="3149616" y="3112375"/>
            <a:ext cx="45719" cy="45719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/>
        </p:nvCxnSpPr>
        <p:spPr>
          <a:xfrm rot="5400000" flipH="1" flipV="1">
            <a:off x="2001503" y="2523078"/>
            <a:ext cx="784047" cy="377614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16200000" flipH="1">
            <a:off x="2488344" y="2459569"/>
            <a:ext cx="784047" cy="50463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2204719" y="3158088"/>
            <a:ext cx="927963" cy="1439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Freeform 28"/>
          <p:cNvSpPr/>
          <p:nvPr/>
        </p:nvSpPr>
        <p:spPr>
          <a:xfrm>
            <a:off x="1244600" y="2272914"/>
            <a:ext cx="1083733" cy="343286"/>
          </a:xfrm>
          <a:custGeom>
            <a:avLst/>
            <a:gdLst>
              <a:gd name="connsiteX0" fmla="*/ 0 w 1083733"/>
              <a:gd name="connsiteY0" fmla="*/ 30019 h 343286"/>
              <a:gd name="connsiteX1" fmla="*/ 84667 w 1083733"/>
              <a:gd name="connsiteY1" fmla="*/ 21553 h 343286"/>
              <a:gd name="connsiteX2" fmla="*/ 254000 w 1083733"/>
              <a:gd name="connsiteY2" fmla="*/ 4619 h 343286"/>
              <a:gd name="connsiteX3" fmla="*/ 372533 w 1083733"/>
              <a:gd name="connsiteY3" fmla="*/ 13086 h 343286"/>
              <a:gd name="connsiteX4" fmla="*/ 423333 w 1083733"/>
              <a:gd name="connsiteY4" fmla="*/ 63886 h 343286"/>
              <a:gd name="connsiteX5" fmla="*/ 440267 w 1083733"/>
              <a:gd name="connsiteY5" fmla="*/ 157019 h 343286"/>
              <a:gd name="connsiteX6" fmla="*/ 457200 w 1083733"/>
              <a:gd name="connsiteY6" fmla="*/ 199353 h 343286"/>
              <a:gd name="connsiteX7" fmla="*/ 491067 w 1083733"/>
              <a:gd name="connsiteY7" fmla="*/ 250153 h 343286"/>
              <a:gd name="connsiteX8" fmla="*/ 516467 w 1083733"/>
              <a:gd name="connsiteY8" fmla="*/ 258619 h 343286"/>
              <a:gd name="connsiteX9" fmla="*/ 694267 w 1083733"/>
              <a:gd name="connsiteY9" fmla="*/ 250153 h 343286"/>
              <a:gd name="connsiteX10" fmla="*/ 787400 w 1083733"/>
              <a:gd name="connsiteY10" fmla="*/ 224753 h 343286"/>
              <a:gd name="connsiteX11" fmla="*/ 905933 w 1083733"/>
              <a:gd name="connsiteY11" fmla="*/ 233219 h 343286"/>
              <a:gd name="connsiteX12" fmla="*/ 922867 w 1083733"/>
              <a:gd name="connsiteY12" fmla="*/ 250153 h 343286"/>
              <a:gd name="connsiteX13" fmla="*/ 948267 w 1083733"/>
              <a:gd name="connsiteY13" fmla="*/ 267086 h 343286"/>
              <a:gd name="connsiteX14" fmla="*/ 956733 w 1083733"/>
              <a:gd name="connsiteY14" fmla="*/ 300953 h 343286"/>
              <a:gd name="connsiteX15" fmla="*/ 1058333 w 1083733"/>
              <a:gd name="connsiteY15" fmla="*/ 334819 h 343286"/>
              <a:gd name="connsiteX16" fmla="*/ 1083733 w 1083733"/>
              <a:gd name="connsiteY16" fmla="*/ 343286 h 343286"/>
              <a:gd name="connsiteX17" fmla="*/ 1007533 w 1083733"/>
              <a:gd name="connsiteY17" fmla="*/ 233219 h 343286"/>
              <a:gd name="connsiteX18" fmla="*/ 990600 w 1083733"/>
              <a:gd name="connsiteY18" fmla="*/ 343286 h 343286"/>
              <a:gd name="connsiteX19" fmla="*/ 1075267 w 1083733"/>
              <a:gd name="connsiteY19" fmla="*/ 343286 h 343286"/>
              <a:gd name="connsiteX20" fmla="*/ 1075267 w 1083733"/>
              <a:gd name="connsiteY20" fmla="*/ 343286 h 343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083733" h="343286">
                <a:moveTo>
                  <a:pt x="0" y="30019"/>
                </a:moveTo>
                <a:cubicBezTo>
                  <a:pt x="28222" y="27197"/>
                  <a:pt x="56387" y="23728"/>
                  <a:pt x="84667" y="21553"/>
                </a:cubicBezTo>
                <a:cubicBezTo>
                  <a:pt x="243999" y="9297"/>
                  <a:pt x="173089" y="24847"/>
                  <a:pt x="254000" y="4619"/>
                </a:cubicBezTo>
                <a:cubicBezTo>
                  <a:pt x="293511" y="7441"/>
                  <a:pt x="335145" y="0"/>
                  <a:pt x="372533" y="13086"/>
                </a:cubicBezTo>
                <a:cubicBezTo>
                  <a:pt x="395136" y="20997"/>
                  <a:pt x="423333" y="63886"/>
                  <a:pt x="423333" y="63886"/>
                </a:cubicBezTo>
                <a:cubicBezTo>
                  <a:pt x="425343" y="75947"/>
                  <a:pt x="435829" y="142225"/>
                  <a:pt x="440267" y="157019"/>
                </a:cubicBezTo>
                <a:cubicBezTo>
                  <a:pt x="444634" y="171576"/>
                  <a:pt x="451864" y="185122"/>
                  <a:pt x="457200" y="199353"/>
                </a:cubicBezTo>
                <a:cubicBezTo>
                  <a:pt x="467555" y="226968"/>
                  <a:pt x="461903" y="230711"/>
                  <a:pt x="491067" y="250153"/>
                </a:cubicBezTo>
                <a:cubicBezTo>
                  <a:pt x="498493" y="255103"/>
                  <a:pt x="508000" y="255797"/>
                  <a:pt x="516467" y="258619"/>
                </a:cubicBezTo>
                <a:cubicBezTo>
                  <a:pt x="575734" y="255797"/>
                  <a:pt x="635248" y="256258"/>
                  <a:pt x="694267" y="250153"/>
                </a:cubicBezTo>
                <a:cubicBezTo>
                  <a:pt x="721950" y="247289"/>
                  <a:pt x="758600" y="234352"/>
                  <a:pt x="787400" y="224753"/>
                </a:cubicBezTo>
                <a:cubicBezTo>
                  <a:pt x="826911" y="227575"/>
                  <a:pt x="867000" y="225919"/>
                  <a:pt x="905933" y="233219"/>
                </a:cubicBezTo>
                <a:cubicBezTo>
                  <a:pt x="913779" y="234690"/>
                  <a:pt x="916633" y="245166"/>
                  <a:pt x="922867" y="250153"/>
                </a:cubicBezTo>
                <a:cubicBezTo>
                  <a:pt x="930813" y="256510"/>
                  <a:pt x="939800" y="261442"/>
                  <a:pt x="948267" y="267086"/>
                </a:cubicBezTo>
                <a:cubicBezTo>
                  <a:pt x="951089" y="278375"/>
                  <a:pt x="949284" y="292014"/>
                  <a:pt x="956733" y="300953"/>
                </a:cubicBezTo>
                <a:cubicBezTo>
                  <a:pt x="971419" y="318576"/>
                  <a:pt x="1052106" y="332743"/>
                  <a:pt x="1058333" y="334819"/>
                </a:cubicBezTo>
                <a:lnTo>
                  <a:pt x="1083733" y="343286"/>
                </a:lnTo>
                <a:lnTo>
                  <a:pt x="1007533" y="233219"/>
                </a:lnTo>
                <a:lnTo>
                  <a:pt x="990600" y="343286"/>
                </a:lnTo>
                <a:lnTo>
                  <a:pt x="1075267" y="343286"/>
                </a:lnTo>
                <a:lnTo>
                  <a:pt x="1075267" y="343286"/>
                </a:ln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251404" y="1870948"/>
            <a:ext cx="1416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strong force</a:t>
            </a:r>
          </a:p>
        </p:txBody>
      </p:sp>
      <p:sp>
        <p:nvSpPr>
          <p:cNvPr id="34" name="Oval 33"/>
          <p:cNvSpPr/>
          <p:nvPr/>
        </p:nvSpPr>
        <p:spPr>
          <a:xfrm>
            <a:off x="4088731" y="1604300"/>
            <a:ext cx="2298146" cy="229814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 flipV="1">
            <a:off x="4699094" y="3135228"/>
            <a:ext cx="45719" cy="45719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 flipV="1">
            <a:off x="5156295" y="2248741"/>
            <a:ext cx="45719" cy="45719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 flipV="1">
            <a:off x="5723578" y="3120836"/>
            <a:ext cx="45719" cy="45719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" name="Straight Connector 39"/>
          <p:cNvCxnSpPr/>
          <p:nvPr/>
        </p:nvCxnSpPr>
        <p:spPr>
          <a:xfrm rot="5400000" flipH="1" flipV="1">
            <a:off x="4575465" y="2531539"/>
            <a:ext cx="784047" cy="377614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rot="16200000" flipH="1">
            <a:off x="5062306" y="2468030"/>
            <a:ext cx="784047" cy="50463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V="1">
            <a:off x="4778681" y="3166549"/>
            <a:ext cx="927963" cy="1439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2853264" y="2616200"/>
            <a:ext cx="2175936" cy="1588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Freeform 43"/>
          <p:cNvSpPr/>
          <p:nvPr/>
        </p:nvSpPr>
        <p:spPr>
          <a:xfrm rot="3417502">
            <a:off x="3237670" y="1864480"/>
            <a:ext cx="1083733" cy="343286"/>
          </a:xfrm>
          <a:custGeom>
            <a:avLst/>
            <a:gdLst>
              <a:gd name="connsiteX0" fmla="*/ 0 w 1083733"/>
              <a:gd name="connsiteY0" fmla="*/ 30019 h 343286"/>
              <a:gd name="connsiteX1" fmla="*/ 84667 w 1083733"/>
              <a:gd name="connsiteY1" fmla="*/ 21553 h 343286"/>
              <a:gd name="connsiteX2" fmla="*/ 254000 w 1083733"/>
              <a:gd name="connsiteY2" fmla="*/ 4619 h 343286"/>
              <a:gd name="connsiteX3" fmla="*/ 372533 w 1083733"/>
              <a:gd name="connsiteY3" fmla="*/ 13086 h 343286"/>
              <a:gd name="connsiteX4" fmla="*/ 423333 w 1083733"/>
              <a:gd name="connsiteY4" fmla="*/ 63886 h 343286"/>
              <a:gd name="connsiteX5" fmla="*/ 440267 w 1083733"/>
              <a:gd name="connsiteY5" fmla="*/ 157019 h 343286"/>
              <a:gd name="connsiteX6" fmla="*/ 457200 w 1083733"/>
              <a:gd name="connsiteY6" fmla="*/ 199353 h 343286"/>
              <a:gd name="connsiteX7" fmla="*/ 491067 w 1083733"/>
              <a:gd name="connsiteY7" fmla="*/ 250153 h 343286"/>
              <a:gd name="connsiteX8" fmla="*/ 516467 w 1083733"/>
              <a:gd name="connsiteY8" fmla="*/ 258619 h 343286"/>
              <a:gd name="connsiteX9" fmla="*/ 694267 w 1083733"/>
              <a:gd name="connsiteY9" fmla="*/ 250153 h 343286"/>
              <a:gd name="connsiteX10" fmla="*/ 787400 w 1083733"/>
              <a:gd name="connsiteY10" fmla="*/ 224753 h 343286"/>
              <a:gd name="connsiteX11" fmla="*/ 905933 w 1083733"/>
              <a:gd name="connsiteY11" fmla="*/ 233219 h 343286"/>
              <a:gd name="connsiteX12" fmla="*/ 922867 w 1083733"/>
              <a:gd name="connsiteY12" fmla="*/ 250153 h 343286"/>
              <a:gd name="connsiteX13" fmla="*/ 948267 w 1083733"/>
              <a:gd name="connsiteY13" fmla="*/ 267086 h 343286"/>
              <a:gd name="connsiteX14" fmla="*/ 956733 w 1083733"/>
              <a:gd name="connsiteY14" fmla="*/ 300953 h 343286"/>
              <a:gd name="connsiteX15" fmla="*/ 1058333 w 1083733"/>
              <a:gd name="connsiteY15" fmla="*/ 334819 h 343286"/>
              <a:gd name="connsiteX16" fmla="*/ 1083733 w 1083733"/>
              <a:gd name="connsiteY16" fmla="*/ 343286 h 343286"/>
              <a:gd name="connsiteX17" fmla="*/ 1007533 w 1083733"/>
              <a:gd name="connsiteY17" fmla="*/ 233219 h 343286"/>
              <a:gd name="connsiteX18" fmla="*/ 990600 w 1083733"/>
              <a:gd name="connsiteY18" fmla="*/ 343286 h 343286"/>
              <a:gd name="connsiteX19" fmla="*/ 1075267 w 1083733"/>
              <a:gd name="connsiteY19" fmla="*/ 343286 h 343286"/>
              <a:gd name="connsiteX20" fmla="*/ 1075267 w 1083733"/>
              <a:gd name="connsiteY20" fmla="*/ 343286 h 343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083733" h="343286">
                <a:moveTo>
                  <a:pt x="0" y="30019"/>
                </a:moveTo>
                <a:cubicBezTo>
                  <a:pt x="28222" y="27197"/>
                  <a:pt x="56387" y="23728"/>
                  <a:pt x="84667" y="21553"/>
                </a:cubicBezTo>
                <a:cubicBezTo>
                  <a:pt x="243999" y="9297"/>
                  <a:pt x="173089" y="24847"/>
                  <a:pt x="254000" y="4619"/>
                </a:cubicBezTo>
                <a:cubicBezTo>
                  <a:pt x="293511" y="7441"/>
                  <a:pt x="335145" y="0"/>
                  <a:pt x="372533" y="13086"/>
                </a:cubicBezTo>
                <a:cubicBezTo>
                  <a:pt x="395136" y="20997"/>
                  <a:pt x="423333" y="63886"/>
                  <a:pt x="423333" y="63886"/>
                </a:cubicBezTo>
                <a:cubicBezTo>
                  <a:pt x="425343" y="75947"/>
                  <a:pt x="435829" y="142225"/>
                  <a:pt x="440267" y="157019"/>
                </a:cubicBezTo>
                <a:cubicBezTo>
                  <a:pt x="444634" y="171576"/>
                  <a:pt x="451864" y="185122"/>
                  <a:pt x="457200" y="199353"/>
                </a:cubicBezTo>
                <a:cubicBezTo>
                  <a:pt x="467555" y="226968"/>
                  <a:pt x="461903" y="230711"/>
                  <a:pt x="491067" y="250153"/>
                </a:cubicBezTo>
                <a:cubicBezTo>
                  <a:pt x="498493" y="255103"/>
                  <a:pt x="508000" y="255797"/>
                  <a:pt x="516467" y="258619"/>
                </a:cubicBezTo>
                <a:cubicBezTo>
                  <a:pt x="575734" y="255797"/>
                  <a:pt x="635248" y="256258"/>
                  <a:pt x="694267" y="250153"/>
                </a:cubicBezTo>
                <a:cubicBezTo>
                  <a:pt x="721950" y="247289"/>
                  <a:pt x="758600" y="234352"/>
                  <a:pt x="787400" y="224753"/>
                </a:cubicBezTo>
                <a:cubicBezTo>
                  <a:pt x="826911" y="227575"/>
                  <a:pt x="867000" y="225919"/>
                  <a:pt x="905933" y="233219"/>
                </a:cubicBezTo>
                <a:cubicBezTo>
                  <a:pt x="913779" y="234690"/>
                  <a:pt x="916633" y="245166"/>
                  <a:pt x="922867" y="250153"/>
                </a:cubicBezTo>
                <a:cubicBezTo>
                  <a:pt x="930813" y="256510"/>
                  <a:pt x="939800" y="261442"/>
                  <a:pt x="948267" y="267086"/>
                </a:cubicBezTo>
                <a:cubicBezTo>
                  <a:pt x="951089" y="278375"/>
                  <a:pt x="949284" y="292014"/>
                  <a:pt x="956733" y="300953"/>
                </a:cubicBezTo>
                <a:cubicBezTo>
                  <a:pt x="971419" y="318576"/>
                  <a:pt x="1052106" y="332743"/>
                  <a:pt x="1058333" y="334819"/>
                </a:cubicBezTo>
                <a:lnTo>
                  <a:pt x="1083733" y="343286"/>
                </a:lnTo>
                <a:lnTo>
                  <a:pt x="1007533" y="233219"/>
                </a:lnTo>
                <a:lnTo>
                  <a:pt x="990600" y="343286"/>
                </a:lnTo>
                <a:lnTo>
                  <a:pt x="1075267" y="343286"/>
                </a:lnTo>
                <a:lnTo>
                  <a:pt x="1075267" y="343286"/>
                </a:ln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>
            <a:off x="3104890" y="1118970"/>
            <a:ext cx="1416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strong force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793" name="Straight Arrow Connector 5">
            <a:extLst>
              <a:ext uri="{FF2B5EF4-FFF2-40B4-BE49-F238E27FC236}">
                <a16:creationId xmlns:a16="http://schemas.microsoft.com/office/drawing/2014/main" id="{B362DF59-A3C1-48C0-A079-7C04747CC64E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7391400" y="2209800"/>
            <a:ext cx="685800" cy="1588"/>
          </a:xfrm>
          <a:prstGeom prst="straightConnector1">
            <a:avLst/>
          </a:prstGeom>
          <a:noFill/>
          <a:ln w="28575">
            <a:solidFill>
              <a:srgbClr val="FEFF00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3794" name="Text Box 5">
            <a:extLst>
              <a:ext uri="{FF2B5EF4-FFF2-40B4-BE49-F238E27FC236}">
                <a16:creationId xmlns:a16="http://schemas.microsoft.com/office/drawing/2014/main" id="{A6772F30-CF87-401A-8703-801DDB6A47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53300" y="2362200"/>
            <a:ext cx="1562100" cy="584200"/>
          </a:xfrm>
          <a:prstGeom prst="rect">
            <a:avLst/>
          </a:prstGeom>
          <a:noFill/>
          <a:ln w="9525">
            <a:solidFill>
              <a:srgbClr val="FE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600" b="1">
                <a:solidFill>
                  <a:srgbClr val="FFFF00"/>
                </a:solidFill>
                <a:latin typeface="Arial" panose="020B0604020202020204" pitchFamily="34" charset="0"/>
              </a:rPr>
              <a:t>Size of the United States</a:t>
            </a:r>
          </a:p>
        </p:txBody>
      </p:sp>
      <p:sp>
        <p:nvSpPr>
          <p:cNvPr id="33795" name="Text Box 5">
            <a:extLst>
              <a:ext uri="{FF2B5EF4-FFF2-40B4-BE49-F238E27FC236}">
                <a16:creationId xmlns:a16="http://schemas.microsoft.com/office/drawing/2014/main" id="{B06B216D-A160-405B-A59C-04A68B68CF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" y="6019800"/>
            <a:ext cx="73914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2000">
                <a:solidFill>
                  <a:srgbClr val="CCFFCC"/>
                </a:solidFill>
                <a:latin typeface="Arial" panose="020B0604020202020204" pitchFamily="34" charset="0"/>
              </a:rPr>
              <a:t>Convective cells break at the photosphere.  Hot H gas rises to the photosphere in cells, cools and then gas descends.</a:t>
            </a:r>
          </a:p>
        </p:txBody>
      </p:sp>
      <p:pic>
        <p:nvPicPr>
          <p:cNvPr id="33796" name="Picture 1" descr="201101104228780.jpg">
            <a:extLst>
              <a:ext uri="{FF2B5EF4-FFF2-40B4-BE49-F238E27FC236}">
                <a16:creationId xmlns:a16="http://schemas.microsoft.com/office/drawing/2014/main" id="{E0B182AB-9932-4B5E-97E9-FA028D2D53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457200"/>
            <a:ext cx="5080000" cy="5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7" name="Rectangle 5">
            <a:extLst>
              <a:ext uri="{FF2B5EF4-FFF2-40B4-BE49-F238E27FC236}">
                <a16:creationId xmlns:a16="http://schemas.microsoft.com/office/drawing/2014/main" id="{D51B8C33-CA93-4FAA-84F3-B3C3003AF6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200" y="457200"/>
            <a:ext cx="5105400" cy="5105400"/>
          </a:xfrm>
          <a:prstGeom prst="rect">
            <a:avLst/>
          </a:prstGeom>
          <a:noFill/>
          <a:ln w="476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gran_mov27M_99_crea.mpg" descr="/Users/cbarnbau/Documents/teaching/powerpoint slides/SCHOOL SLIDES/sun_and_movies/gran_mov27M_99_crea.mpg">
            <a:hlinkClick r:id="" action="ppaction://media"/>
            <a:extLst>
              <a:ext uri="{FF2B5EF4-FFF2-40B4-BE49-F238E27FC236}">
                <a16:creationId xmlns:a16="http://schemas.microsoft.com/office/drawing/2014/main" id="{BC863456-16AB-4E90-8619-709C3B34934F}"/>
              </a:ext>
            </a:extLst>
          </p:cNvPr>
          <p:cNvPicPr>
            <a:picLocks noChangeAspect="1" noChangeArrowheads="1"/>
          </p:cNvPicPr>
          <p:nvPr>
            <a:vide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609600"/>
            <a:ext cx="5089525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4818" name="Straight Arrow Connector 5">
            <a:extLst>
              <a:ext uri="{FF2B5EF4-FFF2-40B4-BE49-F238E27FC236}">
                <a16:creationId xmlns:a16="http://schemas.microsoft.com/office/drawing/2014/main" id="{DAD98CA3-D4D0-4C78-ADFD-048C4B756064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7772400" y="2208213"/>
            <a:ext cx="381000" cy="1587"/>
          </a:xfrm>
          <a:prstGeom prst="straightConnector1">
            <a:avLst/>
          </a:prstGeom>
          <a:noFill/>
          <a:ln w="28575">
            <a:solidFill>
              <a:srgbClr val="FEFF00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4819" name="Text Box 5">
            <a:extLst>
              <a:ext uri="{FF2B5EF4-FFF2-40B4-BE49-F238E27FC236}">
                <a16:creationId xmlns:a16="http://schemas.microsoft.com/office/drawing/2014/main" id="{AA3F8FBD-9A66-42C3-9AAB-BEF955547D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53300" y="2362200"/>
            <a:ext cx="1562100" cy="584200"/>
          </a:xfrm>
          <a:prstGeom prst="rect">
            <a:avLst/>
          </a:prstGeom>
          <a:noFill/>
          <a:ln w="9525">
            <a:solidFill>
              <a:srgbClr val="FE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600" b="1">
                <a:solidFill>
                  <a:srgbClr val="FFFF00"/>
                </a:solidFill>
                <a:latin typeface="Arial" panose="020B0604020202020204" pitchFamily="34" charset="0"/>
              </a:rPr>
              <a:t>Size of the United States</a:t>
            </a:r>
          </a:p>
        </p:txBody>
      </p:sp>
      <p:sp>
        <p:nvSpPr>
          <p:cNvPr id="34820" name="Rectangle 5">
            <a:extLst>
              <a:ext uri="{FF2B5EF4-FFF2-40B4-BE49-F238E27FC236}">
                <a16:creationId xmlns:a16="http://schemas.microsoft.com/office/drawing/2014/main" id="{C91C6786-CA6F-4546-93F2-3AC31B9449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200" y="533400"/>
            <a:ext cx="5105400" cy="4724400"/>
          </a:xfrm>
          <a:prstGeom prst="rect">
            <a:avLst/>
          </a:prstGeom>
          <a:noFill/>
          <a:ln w="476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34821" name="Text Box 5">
            <a:extLst>
              <a:ext uri="{FF2B5EF4-FFF2-40B4-BE49-F238E27FC236}">
                <a16:creationId xmlns:a16="http://schemas.microsoft.com/office/drawing/2014/main" id="{95C2E91A-EA87-4CA1-BAA2-79C5656883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" y="6019800"/>
            <a:ext cx="7391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2000">
                <a:solidFill>
                  <a:srgbClr val="CCFFCC"/>
                </a:solidFill>
                <a:latin typeface="Arial" panose="020B0604020202020204" pitchFamily="34" charset="0"/>
              </a:rPr>
              <a:t>Convective cells in motion (time lapse)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379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379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37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379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794"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3" descr="Untitled-1.gif">
            <a:extLst>
              <a:ext uri="{FF2B5EF4-FFF2-40B4-BE49-F238E27FC236}">
                <a16:creationId xmlns:a16="http://schemas.microsoft.com/office/drawing/2014/main" id="{68B7ACD5-6F83-41FE-B6E7-6069859450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5600" y="0"/>
            <a:ext cx="5892800" cy="596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6" name="Text Box 5">
            <a:extLst>
              <a:ext uri="{FF2B5EF4-FFF2-40B4-BE49-F238E27FC236}">
                <a16:creationId xmlns:a16="http://schemas.microsoft.com/office/drawing/2014/main" id="{5DC3A69F-4664-4322-9F3C-6A16DDE053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6400" y="6096000"/>
            <a:ext cx="57150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2000">
                <a:solidFill>
                  <a:srgbClr val="CCFFCC"/>
                </a:solidFill>
                <a:latin typeface="Arial" panose="020B0604020202020204" pitchFamily="34" charset="0"/>
              </a:rPr>
              <a:t>Sunspots are cooler than the surrounding photosphere</a:t>
            </a:r>
          </a:p>
        </p:txBody>
      </p:sp>
      <p:cxnSp>
        <p:nvCxnSpPr>
          <p:cNvPr id="36867" name="Straight Arrow Connector 12">
            <a:extLst>
              <a:ext uri="{FF2B5EF4-FFF2-40B4-BE49-F238E27FC236}">
                <a16:creationId xmlns:a16="http://schemas.microsoft.com/office/drawing/2014/main" id="{B828C038-F1D6-469E-BC6A-1AFFD538C076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1422400" y="1905000"/>
            <a:ext cx="2667000" cy="609600"/>
          </a:xfrm>
          <a:prstGeom prst="straightConnector1">
            <a:avLst/>
          </a:prstGeom>
          <a:noFill/>
          <a:ln w="31750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6868" name="Text Box 5">
            <a:extLst>
              <a:ext uri="{FF2B5EF4-FFF2-40B4-BE49-F238E27FC236}">
                <a16:creationId xmlns:a16="http://schemas.microsoft.com/office/drawing/2014/main" id="{718F7AAC-D96F-405D-962E-54063464A0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500" y="2557463"/>
            <a:ext cx="1562100" cy="338137"/>
          </a:xfrm>
          <a:prstGeom prst="rect">
            <a:avLst/>
          </a:prstGeom>
          <a:noFill/>
          <a:ln w="9525">
            <a:solidFill>
              <a:srgbClr val="FE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600" b="1">
                <a:solidFill>
                  <a:srgbClr val="FFFF00"/>
                </a:solidFill>
                <a:latin typeface="Arial" panose="020B0604020202020204" pitchFamily="34" charset="0"/>
              </a:rPr>
              <a:t>Size of Earth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Picture 2" descr="sunspot00G.gif                                                 0001806Fphoenix                        B7DDFAFB:">
            <a:extLst>
              <a:ext uri="{FF2B5EF4-FFF2-40B4-BE49-F238E27FC236}">
                <a16:creationId xmlns:a16="http://schemas.microsoft.com/office/drawing/2014/main" id="{BFA558C1-B884-4938-B89A-D2DFBCDBA8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441"/>
          <a:stretch>
            <a:fillRect/>
          </a:stretch>
        </p:blipFill>
        <p:spPr bwMode="auto">
          <a:xfrm>
            <a:off x="838200" y="136525"/>
            <a:ext cx="7864475" cy="657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Picture 2" descr="sun_big_canary.gif                                             00000013phoenix                        B7DDFAFB:">
            <a:extLst>
              <a:ext uri="{FF2B5EF4-FFF2-40B4-BE49-F238E27FC236}">
                <a16:creationId xmlns:a16="http://schemas.microsoft.com/office/drawing/2014/main" id="{C394BBF8-4AB5-42A3-9F4E-7653FAF9B5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231107" y="292893"/>
            <a:ext cx="6629400" cy="634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4" name="Text Box 5">
            <a:extLst>
              <a:ext uri="{FF2B5EF4-FFF2-40B4-BE49-F238E27FC236}">
                <a16:creationId xmlns:a16="http://schemas.microsoft.com/office/drawing/2014/main" id="{1709F718-ED3B-477B-A27A-AE029E5F30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00" y="4191000"/>
            <a:ext cx="144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2000">
                <a:solidFill>
                  <a:srgbClr val="CCFFCC"/>
                </a:solidFill>
                <a:latin typeface="Arial" panose="020B0604020202020204" pitchFamily="34" charset="0"/>
              </a:rPr>
              <a:t>Sunspots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2" descr="np1_fig1_2columns_color.gif                                    00000013phoenix                        B7DDFAFB:">
            <a:extLst>
              <a:ext uri="{FF2B5EF4-FFF2-40B4-BE49-F238E27FC236}">
                <a16:creationId xmlns:a16="http://schemas.microsoft.com/office/drawing/2014/main" id="{495F730F-6B6B-4C06-8E49-95A95FD2B5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8" t="2460" r="2438" b="2794"/>
          <a:stretch>
            <a:fillRect/>
          </a:stretch>
        </p:blipFill>
        <p:spPr bwMode="auto">
          <a:xfrm>
            <a:off x="152400" y="533400"/>
            <a:ext cx="8915400" cy="586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2" descr="sun.jpg                                                        0005A6F5phoenix                        B7DDFAFB:">
            <a:extLst>
              <a:ext uri="{FF2B5EF4-FFF2-40B4-BE49-F238E27FC236}">
                <a16:creationId xmlns:a16="http://schemas.microsoft.com/office/drawing/2014/main" id="{7A9948EE-64B4-4E85-B8DA-1F3AD63CE8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1" t="2739" r="2971" b="2768"/>
          <a:stretch>
            <a:fillRect/>
          </a:stretch>
        </p:blipFill>
        <p:spPr bwMode="auto">
          <a:xfrm>
            <a:off x="0" y="209550"/>
            <a:ext cx="9144000" cy="657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sunspotmovie.mp4" descr="/Users/cbarnbau/Documents/teaching/powerpoint slides/SCHOOL SLIDES/sun_and_movies/sunspotmovie.mp4">
            <a:hlinkClick r:id="" action="ppaction://media"/>
            <a:extLst>
              <a:ext uri="{FF2B5EF4-FFF2-40B4-BE49-F238E27FC236}">
                <a16:creationId xmlns:a16="http://schemas.microsoft.com/office/drawing/2014/main" id="{B51A58DE-9D71-4CD2-9FF6-B19A3B9249E5}"/>
              </a:ext>
            </a:extLst>
          </p:cNvPr>
          <p:cNvPicPr>
            <a:picLocks noChangeAspect="1" noChangeArrowheads="1"/>
          </p:cNvPicPr>
          <p:nvPr>
            <a:vide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8838"/>
            <a:ext cx="9144000" cy="514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5700" fill="hold"/>
                                        <p:tgtEl>
                                          <p:spTgt spid="4096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096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09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096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962"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Picture 2" descr="cartoon of coronograph.png">
            <a:extLst>
              <a:ext uri="{FF2B5EF4-FFF2-40B4-BE49-F238E27FC236}">
                <a16:creationId xmlns:a16="http://schemas.microsoft.com/office/drawing/2014/main" id="{4EAB4A9B-3244-4352-A1EA-F0F006FF3B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07"/>
          <a:stretch>
            <a:fillRect/>
          </a:stretch>
        </p:blipFill>
        <p:spPr bwMode="auto">
          <a:xfrm>
            <a:off x="0" y="1219200"/>
            <a:ext cx="4572000" cy="451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4" name="Oval 20">
            <a:extLst>
              <a:ext uri="{FF2B5EF4-FFF2-40B4-BE49-F238E27FC236}">
                <a16:creationId xmlns:a16="http://schemas.microsoft.com/office/drawing/2014/main" id="{BA83B97C-046C-49E5-815D-F9851CA838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200" y="3048000"/>
            <a:ext cx="609600" cy="609600"/>
          </a:xfrm>
          <a:prstGeom prst="ellipse">
            <a:avLst/>
          </a:prstGeom>
          <a:noFill/>
          <a:ln w="15875">
            <a:solidFill>
              <a:schemeClr val="bg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44035" name="Text Box 5">
            <a:extLst>
              <a:ext uri="{FF2B5EF4-FFF2-40B4-BE49-F238E27FC236}">
                <a16:creationId xmlns:a16="http://schemas.microsoft.com/office/drawing/2014/main" id="{6F737A77-5998-4F9C-84E3-97B4A1DDE7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00800" y="5910263"/>
            <a:ext cx="25146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1600">
                <a:solidFill>
                  <a:srgbClr val="CCFFCC"/>
                </a:solidFill>
                <a:latin typeface="Arial" panose="020B0604020202020204" pitchFamily="34" charset="0"/>
              </a:rPr>
              <a:t>arm to hold occulting disk</a:t>
            </a:r>
          </a:p>
        </p:txBody>
      </p:sp>
      <p:sp>
        <p:nvSpPr>
          <p:cNvPr id="44036" name="Text Box 5">
            <a:extLst>
              <a:ext uri="{FF2B5EF4-FFF2-40B4-BE49-F238E27FC236}">
                <a16:creationId xmlns:a16="http://schemas.microsoft.com/office/drawing/2014/main" id="{51E01024-1235-4FE7-90AF-E746B2968C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7800" y="685800"/>
            <a:ext cx="13716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1600">
                <a:solidFill>
                  <a:srgbClr val="CCFFCC"/>
                </a:solidFill>
                <a:latin typeface="Arial" panose="020B0604020202020204" pitchFamily="34" charset="0"/>
              </a:rPr>
              <a:t>solar wind</a:t>
            </a:r>
          </a:p>
        </p:txBody>
      </p:sp>
      <p:cxnSp>
        <p:nvCxnSpPr>
          <p:cNvPr id="44037" name="Straight Arrow Connector 37">
            <a:extLst>
              <a:ext uri="{FF2B5EF4-FFF2-40B4-BE49-F238E27FC236}">
                <a16:creationId xmlns:a16="http://schemas.microsoft.com/office/drawing/2014/main" id="{5D451527-75E8-452B-B2DF-59DEA4EB3277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2057400" y="1447800"/>
            <a:ext cx="1600200" cy="838200"/>
          </a:xfrm>
          <a:prstGeom prst="straightConnector1">
            <a:avLst/>
          </a:prstGeom>
          <a:noFill/>
          <a:ln w="22225">
            <a:solidFill>
              <a:srgbClr val="CCFFCC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4038" name="Straight Arrow Connector 39">
            <a:extLst>
              <a:ext uri="{FF2B5EF4-FFF2-40B4-BE49-F238E27FC236}">
                <a16:creationId xmlns:a16="http://schemas.microsoft.com/office/drawing/2014/main" id="{5017B60F-1F57-4F7A-9C5F-6DEE5D4136CB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1219200" y="2057400"/>
            <a:ext cx="2819400" cy="838200"/>
          </a:xfrm>
          <a:prstGeom prst="straightConnector1">
            <a:avLst/>
          </a:prstGeom>
          <a:noFill/>
          <a:ln w="22225">
            <a:solidFill>
              <a:srgbClr val="CCFFCC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4039" name="Straight Arrow Connector 41">
            <a:extLst>
              <a:ext uri="{FF2B5EF4-FFF2-40B4-BE49-F238E27FC236}">
                <a16:creationId xmlns:a16="http://schemas.microsoft.com/office/drawing/2014/main" id="{C1C277C7-1377-4E44-8CD6-4BD8ADCCE86A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762000" y="2133600"/>
            <a:ext cx="2209800" cy="228600"/>
          </a:xfrm>
          <a:prstGeom prst="straightConnector1">
            <a:avLst/>
          </a:prstGeom>
          <a:noFill/>
          <a:ln w="22225">
            <a:solidFill>
              <a:srgbClr val="CCFFCC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4040" name="Text Box 5">
            <a:extLst>
              <a:ext uri="{FF2B5EF4-FFF2-40B4-BE49-F238E27FC236}">
                <a16:creationId xmlns:a16="http://schemas.microsoft.com/office/drawing/2014/main" id="{75DFF6B4-FE2C-4A67-A0DA-DCFE578147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0200" y="5910263"/>
            <a:ext cx="1371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1600">
                <a:solidFill>
                  <a:srgbClr val="CCFFCC"/>
                </a:solidFill>
                <a:latin typeface="Arial" panose="020B0604020202020204" pitchFamily="34" charset="0"/>
              </a:rPr>
              <a:t>background stars</a:t>
            </a:r>
          </a:p>
        </p:txBody>
      </p:sp>
      <p:sp>
        <p:nvSpPr>
          <p:cNvPr id="44041" name="Text Box 5">
            <a:extLst>
              <a:ext uri="{FF2B5EF4-FFF2-40B4-BE49-F238E27FC236}">
                <a16:creationId xmlns:a16="http://schemas.microsoft.com/office/drawing/2014/main" id="{43A26D00-DF95-4D95-B6BC-01339165B0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52800" y="6062663"/>
            <a:ext cx="21336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1600">
                <a:solidFill>
                  <a:schemeClr val="bg1"/>
                </a:solidFill>
                <a:latin typeface="Arial" panose="020B0604020202020204" pitchFamily="34" charset="0"/>
              </a:rPr>
              <a:t>occulting disk to block brightest part of Sun</a:t>
            </a:r>
          </a:p>
        </p:txBody>
      </p:sp>
      <p:sp>
        <p:nvSpPr>
          <p:cNvPr id="44042" name="Rectangle 26">
            <a:extLst>
              <a:ext uri="{FF2B5EF4-FFF2-40B4-BE49-F238E27FC236}">
                <a16:creationId xmlns:a16="http://schemas.microsoft.com/office/drawing/2014/main" id="{FBFAED8D-0C37-4012-8AAD-E6FE161B71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5295900"/>
            <a:ext cx="254000" cy="203200"/>
          </a:xfrm>
          <a:prstGeom prst="rect">
            <a:avLst/>
          </a:prstGeom>
          <a:solidFill>
            <a:srgbClr val="225B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44043" name="Oval 28">
            <a:extLst>
              <a:ext uri="{FF2B5EF4-FFF2-40B4-BE49-F238E27FC236}">
                <a16:creationId xmlns:a16="http://schemas.microsoft.com/office/drawing/2014/main" id="{DC33388D-CB89-4B2E-94FB-26C893277E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066800"/>
            <a:ext cx="4648200" cy="4648200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pic>
        <p:nvPicPr>
          <p:cNvPr id="44044" name="Picture 3" descr="cartoon of coronograph.png">
            <a:extLst>
              <a:ext uri="{FF2B5EF4-FFF2-40B4-BE49-F238E27FC236}">
                <a16:creationId xmlns:a16="http://schemas.microsoft.com/office/drawing/2014/main" id="{E111DEA9-035A-46A6-AF86-CEF2F83E7A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07"/>
          <a:stretch>
            <a:fillRect/>
          </a:stretch>
        </p:blipFill>
        <p:spPr bwMode="auto">
          <a:xfrm>
            <a:off x="4572000" y="1219200"/>
            <a:ext cx="4572000" cy="451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rapezoid 11">
            <a:extLst>
              <a:ext uri="{FF2B5EF4-FFF2-40B4-BE49-F238E27FC236}">
                <a16:creationId xmlns:a16="http://schemas.microsoft.com/office/drawing/2014/main" id="{478F517A-C377-401D-BA81-62620A0C49FA}"/>
              </a:ext>
            </a:extLst>
          </p:cNvPr>
          <p:cNvSpPr/>
          <p:nvPr/>
        </p:nvSpPr>
        <p:spPr bwMode="auto">
          <a:xfrm rot="2659390">
            <a:off x="5762625" y="3333750"/>
            <a:ext cx="304800" cy="1949450"/>
          </a:xfrm>
          <a:prstGeom prst="trapezoid">
            <a:avLst/>
          </a:prstGeom>
          <a:solidFill>
            <a:srgbClr val="8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Times" charset="0"/>
              <a:ea typeface="+mn-ea"/>
            </a:endParaRPr>
          </a:p>
        </p:txBody>
      </p:sp>
      <p:pic>
        <p:nvPicPr>
          <p:cNvPr id="44046" name="Picture 23" descr="Untitled-2.gif">
            <a:extLst>
              <a:ext uri="{FF2B5EF4-FFF2-40B4-BE49-F238E27FC236}">
                <a16:creationId xmlns:a16="http://schemas.microsoft.com/office/drawing/2014/main" id="{930EC660-1351-43BC-894B-0BD18866CDA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5900" y="3073400"/>
            <a:ext cx="5715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47" name="Oval 21">
            <a:extLst>
              <a:ext uri="{FF2B5EF4-FFF2-40B4-BE49-F238E27FC236}">
                <a16:creationId xmlns:a16="http://schemas.microsoft.com/office/drawing/2014/main" id="{3D1F6211-488A-4638-A46C-A4F9B86706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53200" y="3048000"/>
            <a:ext cx="609600" cy="609600"/>
          </a:xfrm>
          <a:prstGeom prst="ellipse">
            <a:avLst/>
          </a:prstGeom>
          <a:noFill/>
          <a:ln w="15875">
            <a:solidFill>
              <a:schemeClr val="bg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44048" name="Oval 24">
            <a:extLst>
              <a:ext uri="{FF2B5EF4-FFF2-40B4-BE49-F238E27FC236}">
                <a16:creationId xmlns:a16="http://schemas.microsoft.com/office/drawing/2014/main" id="{C1317F5C-389F-42A5-8950-3708ED65BF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81800" y="3276600"/>
            <a:ext cx="152400" cy="152400"/>
          </a:xfrm>
          <a:prstGeom prst="ellipse">
            <a:avLst/>
          </a:prstGeom>
          <a:solidFill>
            <a:schemeClr val="tx1"/>
          </a:solidFill>
          <a:ln w="15875">
            <a:solidFill>
              <a:srgbClr val="FFFFFF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cxnSp>
        <p:nvCxnSpPr>
          <p:cNvPr id="44049" name="Straight Arrow Connector 28">
            <a:extLst>
              <a:ext uri="{FF2B5EF4-FFF2-40B4-BE49-F238E27FC236}">
                <a16:creationId xmlns:a16="http://schemas.microsoft.com/office/drawing/2014/main" id="{80A1A2B8-351A-4E4B-B6E6-F3BECF476C57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5638007" y="2210594"/>
            <a:ext cx="2286000" cy="1587"/>
          </a:xfrm>
          <a:prstGeom prst="straightConnector1">
            <a:avLst/>
          </a:prstGeom>
          <a:noFill/>
          <a:ln w="19050">
            <a:solidFill>
              <a:srgbClr val="CCFFCC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4050" name="Rectangle 27">
            <a:extLst>
              <a:ext uri="{FF2B5EF4-FFF2-40B4-BE49-F238E27FC236}">
                <a16:creationId xmlns:a16="http://schemas.microsoft.com/office/drawing/2014/main" id="{0ECEF57A-E691-4FB3-9FF1-ED40B8FB84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4400" y="5295900"/>
            <a:ext cx="254000" cy="203200"/>
          </a:xfrm>
          <a:prstGeom prst="rect">
            <a:avLst/>
          </a:prstGeom>
          <a:solidFill>
            <a:srgbClr val="225B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44051" name="Oval 31">
            <a:extLst>
              <a:ext uri="{FF2B5EF4-FFF2-40B4-BE49-F238E27FC236}">
                <a16:creationId xmlns:a16="http://schemas.microsoft.com/office/drawing/2014/main" id="{C2D9AA8A-7ABC-4B37-9145-8AF87128E4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0" y="1066800"/>
            <a:ext cx="4648200" cy="4648200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cxnSp>
        <p:nvCxnSpPr>
          <p:cNvPr id="44052" name="Straight Arrow Connector 35">
            <a:extLst>
              <a:ext uri="{FF2B5EF4-FFF2-40B4-BE49-F238E27FC236}">
                <a16:creationId xmlns:a16="http://schemas.microsoft.com/office/drawing/2014/main" id="{AE04AAD3-7BCD-4DD3-970F-42FC02C2405A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800100" y="1790700"/>
            <a:ext cx="1600200" cy="152400"/>
          </a:xfrm>
          <a:prstGeom prst="straightConnector1">
            <a:avLst/>
          </a:prstGeom>
          <a:noFill/>
          <a:ln w="22225">
            <a:solidFill>
              <a:srgbClr val="CCFFCC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4053" name="Straight Arrow Connector 44">
            <a:extLst>
              <a:ext uri="{FF2B5EF4-FFF2-40B4-BE49-F238E27FC236}">
                <a16:creationId xmlns:a16="http://schemas.microsoft.com/office/drawing/2014/main" id="{9192B61D-DCC0-485B-8E08-6D47C46F79CE}"/>
              </a:ext>
            </a:extLst>
          </p:cNvPr>
          <p:cNvCxnSpPr>
            <a:cxnSpLocks noChangeShapeType="1"/>
          </p:cNvCxnSpPr>
          <p:nvPr/>
        </p:nvCxnSpPr>
        <p:spPr bwMode="auto">
          <a:xfrm rot="5400000" flipH="1" flipV="1">
            <a:off x="2400300" y="5219700"/>
            <a:ext cx="762000" cy="381000"/>
          </a:xfrm>
          <a:prstGeom prst="straightConnector1">
            <a:avLst/>
          </a:prstGeom>
          <a:noFill/>
          <a:ln w="19050">
            <a:solidFill>
              <a:srgbClr val="CCFFCC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4054" name="Straight Arrow Connector 46">
            <a:extLst>
              <a:ext uri="{FF2B5EF4-FFF2-40B4-BE49-F238E27FC236}">
                <a16:creationId xmlns:a16="http://schemas.microsoft.com/office/drawing/2014/main" id="{06E11802-E533-481D-A8E2-CD979E922AFB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V="1">
            <a:off x="-495300" y="3390900"/>
            <a:ext cx="3352800" cy="1600200"/>
          </a:xfrm>
          <a:prstGeom prst="straightConnector1">
            <a:avLst/>
          </a:prstGeom>
          <a:noFill/>
          <a:ln w="19050">
            <a:solidFill>
              <a:srgbClr val="CCFFCC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4055" name="Straight Arrow Connector 50">
            <a:extLst>
              <a:ext uri="{FF2B5EF4-FFF2-40B4-BE49-F238E27FC236}">
                <a16:creationId xmlns:a16="http://schemas.microsoft.com/office/drawing/2014/main" id="{8B0A2768-4D2B-4141-B2C4-331DCFCCE1BC}"/>
              </a:ext>
            </a:extLst>
          </p:cNvPr>
          <p:cNvCxnSpPr>
            <a:cxnSpLocks noChangeShapeType="1"/>
            <a:endCxn id="44034" idx="5"/>
          </p:cNvCxnSpPr>
          <p:nvPr/>
        </p:nvCxnSpPr>
        <p:spPr bwMode="auto">
          <a:xfrm rot="16200000" flipV="1">
            <a:off x="2006600" y="4064000"/>
            <a:ext cx="2527300" cy="1536700"/>
          </a:xfrm>
          <a:prstGeom prst="straightConnector1">
            <a:avLst/>
          </a:prstGeom>
          <a:noFill/>
          <a:ln w="34925">
            <a:solidFill>
              <a:schemeClr val="bg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4056" name="Text Box 5">
            <a:extLst>
              <a:ext uri="{FF2B5EF4-FFF2-40B4-BE49-F238E27FC236}">
                <a16:creationId xmlns:a16="http://schemas.microsoft.com/office/drawing/2014/main" id="{5C4592B6-F79F-4FF0-B672-816EB82D22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86400" y="881063"/>
            <a:ext cx="13716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1600">
                <a:solidFill>
                  <a:srgbClr val="CCFFCC"/>
                </a:solidFill>
                <a:latin typeface="Arial" panose="020B0604020202020204" pitchFamily="34" charset="0"/>
              </a:rPr>
              <a:t>photosphere</a:t>
            </a:r>
          </a:p>
        </p:txBody>
      </p:sp>
      <p:sp>
        <p:nvSpPr>
          <p:cNvPr id="44057" name="Text Box 5">
            <a:extLst>
              <a:ext uri="{FF2B5EF4-FFF2-40B4-BE49-F238E27FC236}">
                <a16:creationId xmlns:a16="http://schemas.microsoft.com/office/drawing/2014/main" id="{0E88A6EA-2374-4662-9901-FA2D193D75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67400" y="576263"/>
            <a:ext cx="13716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1600">
                <a:solidFill>
                  <a:srgbClr val="CCFFCC"/>
                </a:solidFill>
                <a:latin typeface="Arial" panose="020B0604020202020204" pitchFamily="34" charset="0"/>
              </a:rPr>
              <a:t>corona</a:t>
            </a:r>
          </a:p>
        </p:txBody>
      </p:sp>
      <p:cxnSp>
        <p:nvCxnSpPr>
          <p:cNvPr id="44058" name="Straight Arrow Connector 29">
            <a:extLst>
              <a:ext uri="{FF2B5EF4-FFF2-40B4-BE49-F238E27FC236}">
                <a16:creationId xmlns:a16="http://schemas.microsoft.com/office/drawing/2014/main" id="{783051E5-546A-4036-963E-64956A0E0E88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5790407" y="1904206"/>
            <a:ext cx="2286000" cy="1587"/>
          </a:xfrm>
          <a:prstGeom prst="straightConnector1">
            <a:avLst/>
          </a:prstGeom>
          <a:noFill/>
          <a:ln w="19050">
            <a:solidFill>
              <a:srgbClr val="CCFFCC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4059" name="Straight Arrow Connector 32">
            <a:extLst>
              <a:ext uri="{FF2B5EF4-FFF2-40B4-BE49-F238E27FC236}">
                <a16:creationId xmlns:a16="http://schemas.microsoft.com/office/drawing/2014/main" id="{69FA70D1-1694-4FD7-BB72-1D717D8B861C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V="1">
            <a:off x="5410200" y="4800600"/>
            <a:ext cx="1371600" cy="914400"/>
          </a:xfrm>
          <a:prstGeom prst="straightConnector1">
            <a:avLst/>
          </a:prstGeom>
          <a:noFill/>
          <a:ln w="22225">
            <a:solidFill>
              <a:srgbClr val="CCFFCC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Picture 2" descr="cartoon of coronograph.png">
            <a:extLst>
              <a:ext uri="{FF2B5EF4-FFF2-40B4-BE49-F238E27FC236}">
                <a16:creationId xmlns:a16="http://schemas.microsoft.com/office/drawing/2014/main" id="{A6E6F500-E4E1-49FF-93F2-6C7C04A47D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07"/>
          <a:stretch>
            <a:fillRect/>
          </a:stretch>
        </p:blipFill>
        <p:spPr bwMode="auto">
          <a:xfrm>
            <a:off x="1981200" y="1219200"/>
            <a:ext cx="4572000" cy="451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2" name="Oval 5">
            <a:extLst>
              <a:ext uri="{FF2B5EF4-FFF2-40B4-BE49-F238E27FC236}">
                <a16:creationId xmlns:a16="http://schemas.microsoft.com/office/drawing/2014/main" id="{151E351C-FBCF-4FB5-8D48-8263FB211B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2400" y="3048000"/>
            <a:ext cx="609600" cy="609600"/>
          </a:xfrm>
          <a:prstGeom prst="ellipse">
            <a:avLst/>
          </a:prstGeom>
          <a:noFill/>
          <a:ln w="22225">
            <a:solidFill>
              <a:schemeClr val="bg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46083" name="Rectangle 5">
            <a:extLst>
              <a:ext uri="{FF2B5EF4-FFF2-40B4-BE49-F238E27FC236}">
                <a16:creationId xmlns:a16="http://schemas.microsoft.com/office/drawing/2014/main" id="{5BB79547-DA91-43BD-957C-D292D5F1DC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0" y="5295900"/>
            <a:ext cx="254000" cy="203200"/>
          </a:xfrm>
          <a:prstGeom prst="rect">
            <a:avLst/>
          </a:prstGeom>
          <a:solidFill>
            <a:srgbClr val="225B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46084" name="Oval 6">
            <a:extLst>
              <a:ext uri="{FF2B5EF4-FFF2-40B4-BE49-F238E27FC236}">
                <a16:creationId xmlns:a16="http://schemas.microsoft.com/office/drawing/2014/main" id="{1632034D-F9F4-4CDA-8BC5-BB6ADDE463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0" y="990600"/>
            <a:ext cx="4724400" cy="4724400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9" name="Text Box 5">
            <a:extLst>
              <a:ext uri="{FF2B5EF4-FFF2-40B4-BE49-F238E27FC236}">
                <a16:creationId xmlns:a16="http://schemas.microsoft.com/office/drawing/2014/main" id="{6CE140EA-1642-4D48-AEAE-C76B527637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77000" y="1276290"/>
            <a:ext cx="23622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000" dirty="0">
                <a:solidFill>
                  <a:srgbClr val="CCFFCC"/>
                </a:solidFill>
                <a:latin typeface="Arial" charset="0"/>
                <a:ea typeface="+mn-ea"/>
              </a:rPr>
              <a:t>view of telescope</a:t>
            </a:r>
            <a:endParaRPr lang="en-US" sz="2000" dirty="0">
              <a:ln>
                <a:solidFill>
                  <a:srgbClr val="FFFFFF"/>
                </a:solidFill>
              </a:ln>
              <a:solidFill>
                <a:srgbClr val="CCFFCC"/>
              </a:solidFill>
              <a:latin typeface="Arial" charset="0"/>
              <a:ea typeface="+mn-ea"/>
            </a:endParaRPr>
          </a:p>
        </p:txBody>
      </p:sp>
      <p:cxnSp>
        <p:nvCxnSpPr>
          <p:cNvPr id="46086" name="Straight Arrow Connector 10">
            <a:extLst>
              <a:ext uri="{FF2B5EF4-FFF2-40B4-BE49-F238E27FC236}">
                <a16:creationId xmlns:a16="http://schemas.microsoft.com/office/drawing/2014/main" id="{6FD5C7E8-053E-43D4-A228-0BDDC7B857E7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 flipV="1">
            <a:off x="5943600" y="1524000"/>
            <a:ext cx="533400" cy="152400"/>
          </a:xfrm>
          <a:prstGeom prst="straightConnector1">
            <a:avLst/>
          </a:prstGeom>
          <a:noFill/>
          <a:ln w="222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" name="Text Box 5">
            <a:extLst>
              <a:ext uri="{FF2B5EF4-FFF2-40B4-BE49-F238E27FC236}">
                <a16:creationId xmlns:a16="http://schemas.microsoft.com/office/drawing/2014/main" id="{4EB832F1-43D7-4E08-9379-F4F8D04B96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457200"/>
            <a:ext cx="44958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000" dirty="0">
                <a:solidFill>
                  <a:srgbClr val="CCFFCC"/>
                </a:solidFill>
                <a:latin typeface="Arial" charset="0"/>
                <a:ea typeface="+mn-ea"/>
              </a:rPr>
              <a:t>view of Sun and sky though SOHO space telescope with </a:t>
            </a:r>
            <a:r>
              <a:rPr lang="en-US" sz="2000" b="1" dirty="0">
                <a:ln>
                  <a:solidFill>
                    <a:srgbClr val="FFFFFF"/>
                  </a:solidFill>
                </a:ln>
                <a:solidFill>
                  <a:srgbClr val="CCFFCC"/>
                </a:solidFill>
                <a:latin typeface="Arial" charset="0"/>
                <a:ea typeface="+mn-ea"/>
              </a:rPr>
              <a:t>occulting disk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2279615" y="4150899"/>
            <a:ext cx="4155052" cy="461665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00FF"/>
                </a:solidFill>
                <a:latin typeface="Arial"/>
                <a:cs typeface="Arial"/>
              </a:rPr>
              <a:t>Are Fundamental Particles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219416" y="1183996"/>
            <a:ext cx="479005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				</a:t>
            </a:r>
          </a:p>
          <a:p>
            <a:endParaRPr lang="en-US" sz="2400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  <a:p>
            <a:r>
              <a:rPr lang="en-US" sz="24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Electrons, e</a:t>
            </a:r>
            <a:r>
              <a:rPr lang="en-US" sz="2400" baseline="300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–					</a:t>
            </a:r>
          </a:p>
          <a:p>
            <a:endParaRPr lang="en-US" sz="2400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  <a:p>
            <a:r>
              <a:rPr lang="en-US" sz="24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Neutrinos, </a:t>
            </a:r>
            <a:r>
              <a:rPr lang="en-US" sz="2400" i="1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Symbol" charset="2"/>
                <a:cs typeface="Symbol" charset="2"/>
              </a:rPr>
              <a:t>n</a:t>
            </a:r>
            <a:r>
              <a:rPr lang="en-US" sz="24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Symbol" charset="2"/>
                <a:cs typeface="Symbol" charset="2"/>
              </a:rPr>
              <a:t>					</a:t>
            </a:r>
            <a:endParaRPr lang="en-US" sz="2400" i="1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Symbol" charset="2"/>
              <a:cs typeface="Symbol" charset="2"/>
            </a:endParaRPr>
          </a:p>
        </p:txBody>
      </p:sp>
      <p:sp>
        <p:nvSpPr>
          <p:cNvPr id="40" name="Oval 39"/>
          <p:cNvSpPr/>
          <p:nvPr/>
        </p:nvSpPr>
        <p:spPr>
          <a:xfrm>
            <a:off x="5759468" y="2097592"/>
            <a:ext cx="66660" cy="95056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 flipV="1">
            <a:off x="5794793" y="2894294"/>
            <a:ext cx="66364" cy="45719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current_c3.mpg" descr="/Users/cbarnbau/Documents/teaching/powerpoint slides/SCHOOL SLIDES/sun_and_movies/current_c3.mpg">
            <a:hlinkClick r:id="" action="ppaction://media"/>
            <a:extLst>
              <a:ext uri="{FF2B5EF4-FFF2-40B4-BE49-F238E27FC236}">
                <a16:creationId xmlns:a16="http://schemas.microsoft.com/office/drawing/2014/main" id="{0952EB59-F532-41A9-814D-FDF16321E600}"/>
              </a:ext>
            </a:extLst>
          </p:cNvPr>
          <p:cNvPicPr>
            <a:picLocks noChangeAspect="1" noChangeArrowheads="1"/>
          </p:cNvPicPr>
          <p:nvPr>
            <a:vide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533400"/>
            <a:ext cx="5410200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6" name="Oval 2">
            <a:extLst>
              <a:ext uri="{FF2B5EF4-FFF2-40B4-BE49-F238E27FC236}">
                <a16:creationId xmlns:a16="http://schemas.microsoft.com/office/drawing/2014/main" id="{54C05E31-3958-4F8B-A420-AD8E955513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6400" y="304800"/>
            <a:ext cx="5638800" cy="5638800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47107" name="Text Box 5">
            <a:extLst>
              <a:ext uri="{FF2B5EF4-FFF2-40B4-BE49-F238E27FC236}">
                <a16:creationId xmlns:a16="http://schemas.microsoft.com/office/drawing/2014/main" id="{8697F731-8F7F-42F6-BBAA-E46DA851B8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019800"/>
            <a:ext cx="57150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2000">
                <a:solidFill>
                  <a:srgbClr val="CCFFCC"/>
                </a:solidFill>
                <a:latin typeface="Arial" panose="020B0604020202020204" pitchFamily="34" charset="0"/>
              </a:rPr>
              <a:t>solar wind particles have speeds about 400 km/s</a:t>
            </a:r>
          </a:p>
          <a:p>
            <a:pPr>
              <a:spcBef>
                <a:spcPct val="50000"/>
              </a:spcBef>
            </a:pPr>
            <a:r>
              <a:rPr lang="en-US" altLang="en-US" sz="1600" b="1">
                <a:solidFill>
                  <a:srgbClr val="CCFFCC"/>
                </a:solidFill>
                <a:latin typeface="Arial" panose="020B0604020202020204" pitchFamily="34" charset="0"/>
              </a:rPr>
              <a:t>				   </a:t>
            </a:r>
            <a:r>
              <a:rPr lang="en-US" altLang="en-US" sz="1400">
                <a:solidFill>
                  <a:srgbClr val="CCFFCC"/>
                </a:solidFill>
                <a:latin typeface="Arial" panose="020B0604020202020204" pitchFamily="34" charset="0"/>
              </a:rPr>
              <a:t>(75 million mph)</a:t>
            </a:r>
          </a:p>
        </p:txBody>
      </p:sp>
      <p:sp>
        <p:nvSpPr>
          <p:cNvPr id="47108" name="Oval 20">
            <a:extLst>
              <a:ext uri="{FF2B5EF4-FFF2-40B4-BE49-F238E27FC236}">
                <a16:creationId xmlns:a16="http://schemas.microsoft.com/office/drawing/2014/main" id="{834F0D6E-5B93-4AF0-9E6E-03A35ECD3E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4800" y="2743200"/>
            <a:ext cx="762000" cy="762000"/>
          </a:xfrm>
          <a:prstGeom prst="ellipse">
            <a:avLst/>
          </a:prstGeom>
          <a:noFill/>
          <a:ln w="15875">
            <a:solidFill>
              <a:schemeClr val="bg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47109" name="Oval 5">
            <a:extLst>
              <a:ext uri="{FF2B5EF4-FFF2-40B4-BE49-F238E27FC236}">
                <a16:creationId xmlns:a16="http://schemas.microsoft.com/office/drawing/2014/main" id="{B853850D-E69D-4ED7-85AC-A0B265B619E9}"/>
              </a:ext>
            </a:extLst>
          </p:cNvPr>
          <p:cNvSpPr>
            <a:spLocks noChangeAspect="1"/>
          </p:cNvSpPr>
          <p:nvPr/>
        </p:nvSpPr>
        <p:spPr bwMode="auto">
          <a:xfrm>
            <a:off x="4394200" y="3048000"/>
            <a:ext cx="177800" cy="177800"/>
          </a:xfrm>
          <a:prstGeom prst="ellipse">
            <a:avLst/>
          </a:prstGeom>
          <a:noFill/>
          <a:ln w="2222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608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608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60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608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082"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Text Box 5">
            <a:extLst>
              <a:ext uri="{FF2B5EF4-FFF2-40B4-BE49-F238E27FC236}">
                <a16:creationId xmlns:a16="http://schemas.microsoft.com/office/drawing/2014/main" id="{EEC905B5-3598-4608-A8F7-57016DD627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62200" y="2133600"/>
            <a:ext cx="5334000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3600">
                <a:solidFill>
                  <a:srgbClr val="CCFFCC"/>
                </a:solidFill>
                <a:latin typeface="Arial" panose="020B0604020202020204" pitchFamily="34" charset="0"/>
              </a:rPr>
              <a:t>Flares </a:t>
            </a:r>
          </a:p>
          <a:p>
            <a:pPr algn="ctr">
              <a:spcBef>
                <a:spcPct val="50000"/>
              </a:spcBef>
            </a:pPr>
            <a:r>
              <a:rPr lang="en-US" altLang="en-US" sz="3600">
                <a:solidFill>
                  <a:srgbClr val="CCFFCC"/>
                </a:solidFill>
                <a:latin typeface="Arial" panose="020B0604020202020204" pitchFamily="34" charset="0"/>
              </a:rPr>
              <a:t>and </a:t>
            </a:r>
          </a:p>
          <a:p>
            <a:pPr algn="ctr">
              <a:spcBef>
                <a:spcPct val="50000"/>
              </a:spcBef>
            </a:pPr>
            <a:r>
              <a:rPr lang="en-US" altLang="en-US" sz="3600">
                <a:solidFill>
                  <a:srgbClr val="CCFFCC"/>
                </a:solidFill>
                <a:latin typeface="Arial" panose="020B0604020202020204" pitchFamily="34" charset="0"/>
              </a:rPr>
              <a:t>Coronal Mass Ejections</a:t>
            </a:r>
            <a:br>
              <a:rPr lang="en-US" altLang="en-US" sz="3600">
                <a:solidFill>
                  <a:srgbClr val="CCFFCC"/>
                </a:solidFill>
                <a:latin typeface="Arial" panose="020B0604020202020204" pitchFamily="34" charset="0"/>
              </a:rPr>
            </a:br>
            <a:r>
              <a:rPr lang="en-US" altLang="en-US" sz="3600">
                <a:solidFill>
                  <a:srgbClr val="CCFFCC"/>
                </a:solidFill>
                <a:latin typeface="Arial" panose="020B0604020202020204" pitchFamily="34" charset="0"/>
              </a:rPr>
              <a:t>(CME)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7" name="Picture 1" descr="Mflare2008.jpg">
            <a:extLst>
              <a:ext uri="{FF2B5EF4-FFF2-40B4-BE49-F238E27FC236}">
                <a16:creationId xmlns:a16="http://schemas.microsoft.com/office/drawing/2014/main" id="{2A949340-01BE-4BCE-BC66-B2C818D7A3CB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contrast="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0"/>
            <a:ext cx="6858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78" name="Text Box 5">
            <a:extLst>
              <a:ext uri="{FF2B5EF4-FFF2-40B4-BE49-F238E27FC236}">
                <a16:creationId xmlns:a16="http://schemas.microsoft.com/office/drawing/2014/main" id="{850D401A-411B-4981-A7C1-292239C42A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5105400"/>
            <a:ext cx="2590800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000">
                <a:solidFill>
                  <a:srgbClr val="FFFF00"/>
                </a:solidFill>
                <a:latin typeface="Arial" panose="020B0604020202020204" pitchFamily="34" charset="0"/>
              </a:rPr>
              <a:t>Flares </a:t>
            </a:r>
            <a:r>
              <a:rPr lang="en-US" altLang="en-US" sz="2000">
                <a:solidFill>
                  <a:srgbClr val="CCFFCC"/>
                </a:solidFill>
                <a:latin typeface="Arial" panose="020B0604020202020204" pitchFamily="34" charset="0"/>
              </a:rPr>
              <a:t>punch through the photosphere, corona, and particles can reach up to 20% of the speed of light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cmeanims_640C.mov" descr="/Users/cbarnbau/Documents/teaching/powerpoint slides/SCHOOL SLIDES/sun_and_movies/cmeanims_640C.mov">
            <a:hlinkClick r:id="" action="ppaction://media"/>
            <a:extLst>
              <a:ext uri="{FF2B5EF4-FFF2-40B4-BE49-F238E27FC236}">
                <a16:creationId xmlns:a16="http://schemas.microsoft.com/office/drawing/2014/main" id="{9E14ED36-C237-4E86-8415-0F2EF788DD64}"/>
              </a:ext>
            </a:extLst>
          </p:cNvPr>
          <p:cNvPicPr>
            <a:picLocks noChangeAspect="1" noChangeArrowheads="1"/>
          </p:cNvPicPr>
          <p:nvPr>
            <a:vide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" y="76200"/>
            <a:ext cx="8128000" cy="60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2" name="Rectangle 2">
            <a:extLst>
              <a:ext uri="{FF2B5EF4-FFF2-40B4-BE49-F238E27FC236}">
                <a16:creationId xmlns:a16="http://schemas.microsoft.com/office/drawing/2014/main" id="{F51A8D6E-E4EB-4BA5-8464-5C6CCFDF9B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0" y="5494338"/>
            <a:ext cx="52578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>
                <a:solidFill>
                  <a:srgbClr val="CCFFCC"/>
                </a:solidFill>
                <a:latin typeface="Arial" panose="020B0604020202020204" pitchFamily="34" charset="0"/>
              </a:rPr>
              <a:t>Coronal Mass Ejections (CME)</a:t>
            </a:r>
            <a:br>
              <a:rPr lang="en-US" altLang="en-US">
                <a:solidFill>
                  <a:srgbClr val="CCFFCC"/>
                </a:solidFill>
                <a:latin typeface="Arial" panose="020B0604020202020204" pitchFamily="34" charset="0"/>
              </a:rPr>
            </a:br>
            <a:r>
              <a:rPr lang="en-US" altLang="en-US">
                <a:solidFill>
                  <a:srgbClr val="CCFFCC"/>
                </a:solidFill>
                <a:latin typeface="Arial" panose="020B0604020202020204" pitchFamily="34" charset="0"/>
              </a:rPr>
              <a:t>160 x 10</a:t>
            </a:r>
            <a:r>
              <a:rPr lang="en-US" altLang="en-US" baseline="30000">
                <a:solidFill>
                  <a:srgbClr val="CCFFCC"/>
                </a:solidFill>
                <a:latin typeface="Arial" panose="020B0604020202020204" pitchFamily="34" charset="0"/>
              </a:rPr>
              <a:t>9</a:t>
            </a:r>
            <a:r>
              <a:rPr lang="en-US" altLang="en-US">
                <a:solidFill>
                  <a:srgbClr val="CCFFCC"/>
                </a:solidFill>
                <a:latin typeface="Arial" panose="020B0604020202020204" pitchFamily="34" charset="0"/>
              </a:rPr>
              <a:t> MTons TNT  </a:t>
            </a:r>
          </a:p>
          <a:p>
            <a:pPr algn="ctr"/>
            <a:r>
              <a:rPr lang="en-US" altLang="en-US">
                <a:solidFill>
                  <a:srgbClr val="CCFFCC"/>
                </a:solidFill>
                <a:latin typeface="Arial" panose="020B0604020202020204" pitchFamily="34" charset="0"/>
              </a:rPr>
              <a:t>atomic bomb:  0.015 MTon TNT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600" fill="hold"/>
                                        <p:tgtEl>
                                          <p:spTgt spid="5017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017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01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017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178"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cme.gif" descr="/Users/cbarnbau/Documents/teaching/powerpoint slides/SCHOOL SLIDES/sun_and_movies/cme.gif">
            <a:hlinkClick r:id="" action="ppaction://media"/>
            <a:extLst>
              <a:ext uri="{FF2B5EF4-FFF2-40B4-BE49-F238E27FC236}">
                <a16:creationId xmlns:a16="http://schemas.microsoft.com/office/drawing/2014/main" id="{F116E719-C621-46B0-857E-ADEFDA432529}"/>
              </a:ext>
            </a:extLst>
          </p:cNvPr>
          <p:cNvPicPr>
            <a:picLocks noChangeAspect="1" noChangeArrowheads="1"/>
          </p:cNvPicPr>
          <p:nvPr>
            <a:vide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609600"/>
            <a:ext cx="5410200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26" name="Text Box 5">
            <a:extLst>
              <a:ext uri="{FF2B5EF4-FFF2-40B4-BE49-F238E27FC236}">
                <a16:creationId xmlns:a16="http://schemas.microsoft.com/office/drawing/2014/main" id="{F8E14E54-FE67-48EA-B8A7-8F7AF7F244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019800"/>
            <a:ext cx="91440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2000">
                <a:solidFill>
                  <a:srgbClr val="CCFFCC"/>
                </a:solidFill>
                <a:latin typeface="Arial" panose="020B0604020202020204" pitchFamily="34" charset="0"/>
              </a:rPr>
              <a:t>particles have speeds to 3200 km/s for </a:t>
            </a:r>
            <a:r>
              <a:rPr lang="en-US" altLang="en-US" sz="2000">
                <a:solidFill>
                  <a:srgbClr val="FFFF00"/>
                </a:solidFill>
                <a:latin typeface="Arial" panose="020B0604020202020204" pitchFamily="34" charset="0"/>
              </a:rPr>
              <a:t>Flare </a:t>
            </a:r>
            <a:r>
              <a:rPr lang="en-US" altLang="en-US" sz="2000">
                <a:solidFill>
                  <a:srgbClr val="CCFFCC"/>
                </a:solidFill>
                <a:latin typeface="Arial" panose="020B0604020202020204" pitchFamily="34" charset="0"/>
              </a:rPr>
              <a:t>for </a:t>
            </a:r>
            <a:br>
              <a:rPr lang="en-US" altLang="en-US" sz="2000">
                <a:solidFill>
                  <a:srgbClr val="CCFFCC"/>
                </a:solidFill>
                <a:latin typeface="Arial" panose="020B0604020202020204" pitchFamily="34" charset="0"/>
              </a:rPr>
            </a:br>
            <a:r>
              <a:rPr lang="en-US" altLang="en-US" sz="2000">
                <a:solidFill>
                  <a:srgbClr val="FFFF00"/>
                </a:solidFill>
                <a:latin typeface="Arial" panose="020B0604020202020204" pitchFamily="34" charset="0"/>
              </a:rPr>
              <a:t>Coronal Mass Ejection (CME)  </a:t>
            </a:r>
            <a:r>
              <a:rPr lang="en-US" altLang="en-US" sz="1600" b="1">
                <a:solidFill>
                  <a:srgbClr val="CCFFCC"/>
                </a:solidFill>
                <a:latin typeface="Arial" panose="020B0604020202020204" pitchFamily="34" charset="0"/>
              </a:rPr>
              <a:t> </a:t>
            </a:r>
            <a:r>
              <a:rPr lang="en-US" altLang="en-US" sz="1400">
                <a:solidFill>
                  <a:srgbClr val="CCFFCC"/>
                </a:solidFill>
                <a:latin typeface="Arial" panose="020B0604020202020204" pitchFamily="34" charset="0"/>
              </a:rPr>
              <a:t>(7 million mph)</a:t>
            </a:r>
          </a:p>
        </p:txBody>
      </p:sp>
      <p:sp>
        <p:nvSpPr>
          <p:cNvPr id="52227" name="Oval 3">
            <a:extLst>
              <a:ext uri="{FF2B5EF4-FFF2-40B4-BE49-F238E27FC236}">
                <a16:creationId xmlns:a16="http://schemas.microsoft.com/office/drawing/2014/main" id="{DD7A3645-3E31-4262-AE44-0D4346D551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0" y="381000"/>
            <a:ext cx="5753100" cy="5664200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52228" name="Oval 20">
            <a:extLst>
              <a:ext uri="{FF2B5EF4-FFF2-40B4-BE49-F238E27FC236}">
                <a16:creationId xmlns:a16="http://schemas.microsoft.com/office/drawing/2014/main" id="{5327358C-C7E5-4C71-B750-A84B207368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8600" y="2819400"/>
            <a:ext cx="762000" cy="762000"/>
          </a:xfrm>
          <a:prstGeom prst="ellipse">
            <a:avLst/>
          </a:prstGeom>
          <a:noFill/>
          <a:ln w="15875">
            <a:solidFill>
              <a:schemeClr val="bg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52229" name="Oval 5">
            <a:extLst>
              <a:ext uri="{FF2B5EF4-FFF2-40B4-BE49-F238E27FC236}">
                <a16:creationId xmlns:a16="http://schemas.microsoft.com/office/drawing/2014/main" id="{747D9E84-6DC6-45E2-84A1-31DD5376EBD9}"/>
              </a:ext>
            </a:extLst>
          </p:cNvPr>
          <p:cNvSpPr>
            <a:spLocks noChangeAspect="1"/>
          </p:cNvSpPr>
          <p:nvPr/>
        </p:nvSpPr>
        <p:spPr bwMode="auto">
          <a:xfrm>
            <a:off x="4330700" y="3124200"/>
            <a:ext cx="177800" cy="177800"/>
          </a:xfrm>
          <a:prstGeom prst="ellipse">
            <a:avLst/>
          </a:prstGeom>
          <a:noFill/>
          <a:ln w="2222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50" fill="hold"/>
                                        <p:tgtEl>
                                          <p:spTgt spid="5120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120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12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120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02"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3" name="Picture 1" descr="sunuv2.jpg">
            <a:extLst>
              <a:ext uri="{FF2B5EF4-FFF2-40B4-BE49-F238E27FC236}">
                <a16:creationId xmlns:a16="http://schemas.microsoft.com/office/drawing/2014/main" id="{26D2A470-022A-4300-AE7E-44749324C7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973138"/>
            <a:ext cx="5133975" cy="481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4" name="Text Box 5">
            <a:extLst>
              <a:ext uri="{FF2B5EF4-FFF2-40B4-BE49-F238E27FC236}">
                <a16:creationId xmlns:a16="http://schemas.microsoft.com/office/drawing/2014/main" id="{EBAD1131-E48B-478C-AE75-6DD3CC39EF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5000" y="6096000"/>
            <a:ext cx="57150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2000">
                <a:solidFill>
                  <a:srgbClr val="CCFFCC"/>
                </a:solidFill>
                <a:latin typeface="Arial" panose="020B0604020202020204" pitchFamily="34" charset="0"/>
              </a:rPr>
              <a:t>Sun in  x-ray light   — light emitted by the hottest material hovering above the Sun in the CORONA </a:t>
            </a:r>
          </a:p>
        </p:txBody>
      </p:sp>
      <p:sp>
        <p:nvSpPr>
          <p:cNvPr id="54275" name="Rectangle 3">
            <a:extLst>
              <a:ext uri="{FF2B5EF4-FFF2-40B4-BE49-F238E27FC236}">
                <a16:creationId xmlns:a16="http://schemas.microsoft.com/office/drawing/2014/main" id="{1D21F172-3F42-47FC-94FA-A95CB8CFEB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81300" y="6096000"/>
            <a:ext cx="1219200" cy="381000"/>
          </a:xfrm>
          <a:prstGeom prst="rect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7" name="Picture 2" descr="coronalhole_sdo_blank.jpg">
            <a:extLst>
              <a:ext uri="{FF2B5EF4-FFF2-40B4-BE49-F238E27FC236}">
                <a16:creationId xmlns:a16="http://schemas.microsoft.com/office/drawing/2014/main" id="{F39123A8-186F-4A6E-B7F1-C0184326FC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22" b="4443"/>
          <a:stretch>
            <a:fillRect/>
          </a:stretch>
        </p:blipFill>
        <p:spPr bwMode="auto">
          <a:xfrm>
            <a:off x="1143000" y="0"/>
            <a:ext cx="6858000" cy="640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298" name="Text Box 5">
            <a:extLst>
              <a:ext uri="{FF2B5EF4-FFF2-40B4-BE49-F238E27FC236}">
                <a16:creationId xmlns:a16="http://schemas.microsoft.com/office/drawing/2014/main" id="{55340715-B145-4C4A-B19B-BAD72BCFB8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8800" y="6324600"/>
            <a:ext cx="5715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2000">
                <a:solidFill>
                  <a:srgbClr val="CCFFCC"/>
                </a:solidFill>
                <a:latin typeface="Arial" panose="020B0604020202020204" pitchFamily="34" charset="0"/>
              </a:rPr>
              <a:t>Sun in  x-ray light   — CORONA </a:t>
            </a:r>
          </a:p>
        </p:txBody>
      </p:sp>
      <p:sp>
        <p:nvSpPr>
          <p:cNvPr id="55299" name="Text Box 5">
            <a:extLst>
              <a:ext uri="{FF2B5EF4-FFF2-40B4-BE49-F238E27FC236}">
                <a16:creationId xmlns:a16="http://schemas.microsoft.com/office/drawing/2014/main" id="{7ABBFEE3-B339-4C42-B4DB-5E0AB02BB4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00" y="4876800"/>
            <a:ext cx="1676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1600" b="1">
                <a:solidFill>
                  <a:srgbClr val="FFFF00"/>
                </a:solidFill>
                <a:latin typeface="Arial" panose="020B0604020202020204" pitchFamily="34" charset="0"/>
              </a:rPr>
              <a:t>CORONAL HOLE </a:t>
            </a:r>
          </a:p>
        </p:txBody>
      </p:sp>
      <p:cxnSp>
        <p:nvCxnSpPr>
          <p:cNvPr id="55300" name="Straight Arrow Connector 7">
            <a:extLst>
              <a:ext uri="{FF2B5EF4-FFF2-40B4-BE49-F238E27FC236}">
                <a16:creationId xmlns:a16="http://schemas.microsoft.com/office/drawing/2014/main" id="{8E4CB9B3-5792-4615-870B-A0203BDCE3DB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>
            <a:off x="5105400" y="4343400"/>
            <a:ext cx="2743200" cy="685800"/>
          </a:xfrm>
          <a:prstGeom prst="straightConnector1">
            <a:avLst/>
          </a:prstGeom>
          <a:noFill/>
          <a:ln w="38100">
            <a:solidFill>
              <a:srgbClr val="FFFF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5301" name="Rectangle 5">
            <a:extLst>
              <a:ext uri="{FF2B5EF4-FFF2-40B4-BE49-F238E27FC236}">
                <a16:creationId xmlns:a16="http://schemas.microsoft.com/office/drawing/2014/main" id="{26723206-778C-48D0-AFF4-BFA9AF7276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7600" y="6350000"/>
            <a:ext cx="1219200" cy="381000"/>
          </a:xfrm>
          <a:prstGeom prst="rect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sunflare.mov" descr="/Users/cbarnbau/Documents/teaching/powerpoint slides/SCHOOL SLIDES/sun_and_movies/sunflare.mov">
            <a:hlinkClick r:id="" action="ppaction://media"/>
            <a:extLst>
              <a:ext uri="{FF2B5EF4-FFF2-40B4-BE49-F238E27FC236}">
                <a16:creationId xmlns:a16="http://schemas.microsoft.com/office/drawing/2014/main" id="{60FC42DE-9B7D-47BC-BDB8-9574BA74B24A}"/>
              </a:ext>
            </a:extLst>
          </p:cNvPr>
          <p:cNvPicPr>
            <a:picLocks noChangeAspect="1" noChangeArrowheads="1"/>
          </p:cNvPicPr>
          <p:nvPr>
            <a:vide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0"/>
            <a:ext cx="6858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138" fill="hold"/>
                                        <p:tgtEl>
                                          <p:spTgt spid="5529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529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52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529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298"/>
                  </p:tgtEl>
                </p:cond>
              </p:nextCondLst>
            </p:seq>
          </p:childTnLst>
        </p:cTn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sun_errupt.mov" descr="/Users/cbarnbau/Documents/teaching/powerpoint slides/SCHOOL SLIDES/sun_and_movies/sun_errupt.mov">
            <a:hlinkClick r:id="" action="ppaction://media"/>
            <a:extLst>
              <a:ext uri="{FF2B5EF4-FFF2-40B4-BE49-F238E27FC236}">
                <a16:creationId xmlns:a16="http://schemas.microsoft.com/office/drawing/2014/main" id="{941D90B2-68B9-48DB-A4F5-6F1A76A2F9DA}"/>
              </a:ext>
            </a:extLst>
          </p:cNvPr>
          <p:cNvPicPr>
            <a:picLocks noChangeAspect="1" noChangeArrowheads="1"/>
          </p:cNvPicPr>
          <p:nvPr>
            <a:vide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00" y="1905000"/>
            <a:ext cx="40640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73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734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34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7346"/>
                </p:tgtEl>
              </p:cMediaNode>
            </p:video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LASCO20011001.gif" descr="/Users/cbarnbau/Documents/teaching/powerpoint slides/SCHOOL SLIDES/sun_and_movies/LASCO20011001.gif">
            <a:hlinkClick r:id="" action="ppaction://media"/>
            <a:extLst>
              <a:ext uri="{FF2B5EF4-FFF2-40B4-BE49-F238E27FC236}">
                <a16:creationId xmlns:a16="http://schemas.microsoft.com/office/drawing/2014/main" id="{38C7E112-BA0A-4EFC-9DDD-C2E9A1E48496}"/>
              </a:ext>
            </a:extLst>
          </p:cNvPr>
          <p:cNvPicPr>
            <a:picLocks noChangeAspect="1" noChangeArrowheads="1"/>
          </p:cNvPicPr>
          <p:nvPr>
            <a:vide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914400"/>
            <a:ext cx="45720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18" name="Oval 2">
            <a:extLst>
              <a:ext uri="{FF2B5EF4-FFF2-40B4-BE49-F238E27FC236}">
                <a16:creationId xmlns:a16="http://schemas.microsoft.com/office/drawing/2014/main" id="{D17317C6-959F-4F71-B222-3F7E778298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200" y="762000"/>
            <a:ext cx="4914900" cy="4762500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60419" name="Oval 20">
            <a:extLst>
              <a:ext uri="{FF2B5EF4-FFF2-40B4-BE49-F238E27FC236}">
                <a16:creationId xmlns:a16="http://schemas.microsoft.com/office/drawing/2014/main" id="{42F18BA7-34BB-4004-B030-124EA66901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27500" y="2794000"/>
            <a:ext cx="647700" cy="647700"/>
          </a:xfrm>
          <a:prstGeom prst="ellipse">
            <a:avLst/>
          </a:prstGeom>
          <a:noFill/>
          <a:ln w="22225">
            <a:solidFill>
              <a:schemeClr val="bg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60420" name="Oval 4">
            <a:extLst>
              <a:ext uri="{FF2B5EF4-FFF2-40B4-BE49-F238E27FC236}">
                <a16:creationId xmlns:a16="http://schemas.microsoft.com/office/drawing/2014/main" id="{2459819F-6297-4E45-A089-927B692DC89C}"/>
              </a:ext>
            </a:extLst>
          </p:cNvPr>
          <p:cNvSpPr>
            <a:spLocks noChangeAspect="1"/>
          </p:cNvSpPr>
          <p:nvPr/>
        </p:nvSpPr>
        <p:spPr bwMode="auto">
          <a:xfrm>
            <a:off x="4356100" y="3022600"/>
            <a:ext cx="177800" cy="177800"/>
          </a:xfrm>
          <a:prstGeom prst="ellipse">
            <a:avLst/>
          </a:prstGeom>
          <a:noFill/>
          <a:ln w="2222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50" fill="hold"/>
                                        <p:tgtEl>
                                          <p:spTgt spid="5939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939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93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939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394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1144069" y="474133"/>
            <a:ext cx="7381864" cy="584776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Arial"/>
                <a:cs typeface="Arial"/>
              </a:rPr>
              <a:t>Normal Matter         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975749" y="1779840"/>
            <a:ext cx="683051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Protons, p</a:t>
            </a:r>
            <a:r>
              <a:rPr lang="en-US" sz="2400" baseline="300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+                                       </a:t>
            </a:r>
          </a:p>
          <a:p>
            <a:endParaRPr lang="en-US" sz="2400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  <a:p>
            <a:r>
              <a:rPr lang="en-US" sz="24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Neutrons, n					</a:t>
            </a:r>
          </a:p>
          <a:p>
            <a:endParaRPr lang="en-US" sz="2400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  <a:p>
            <a:r>
              <a:rPr lang="en-US" sz="24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Electrons, e</a:t>
            </a:r>
            <a:r>
              <a:rPr lang="en-US" sz="2400" baseline="300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–					</a:t>
            </a:r>
          </a:p>
          <a:p>
            <a:endParaRPr lang="en-US" sz="2400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  <a:p>
            <a:r>
              <a:rPr lang="en-US" sz="24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Neutrinos, </a:t>
            </a:r>
            <a:r>
              <a:rPr lang="en-US" sz="2400" i="1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Symbol" charset="2"/>
                <a:cs typeface="Symbol" charset="2"/>
              </a:rPr>
              <a:t>n</a:t>
            </a:r>
            <a:r>
              <a:rPr lang="en-US" sz="24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Symbol" charset="2"/>
                <a:cs typeface="Symbol" charset="2"/>
              </a:rPr>
              <a:t>					</a:t>
            </a:r>
            <a:endParaRPr lang="en-US" sz="2400" i="1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Symbol" charset="2"/>
              <a:cs typeface="Symbol" charset="2"/>
            </a:endParaRPr>
          </a:p>
        </p:txBody>
      </p:sp>
      <p:sp>
        <p:nvSpPr>
          <p:cNvPr id="36" name="Oval 35"/>
          <p:cNvSpPr/>
          <p:nvPr/>
        </p:nvSpPr>
        <p:spPr>
          <a:xfrm>
            <a:off x="3368936" y="1926720"/>
            <a:ext cx="388785" cy="38878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3383096" y="2588880"/>
            <a:ext cx="388785" cy="388785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3515801" y="3430065"/>
            <a:ext cx="95056" cy="95056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 flipV="1">
            <a:off x="3551126" y="4226769"/>
            <a:ext cx="45719" cy="45719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070697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xflare_soho_big.gif" descr="/Users/cbarnbau/Documents/teaching/powerpoint slides/SCHOOL SLIDES/sun_and_movies/xflare_soho_big.gif">
            <a:hlinkClick r:id="" action="ppaction://media"/>
            <a:extLst>
              <a:ext uri="{FF2B5EF4-FFF2-40B4-BE49-F238E27FC236}">
                <a16:creationId xmlns:a16="http://schemas.microsoft.com/office/drawing/2014/main" id="{4DDA4193-BEDA-43AD-80B3-B666B811CF52}"/>
              </a:ext>
            </a:extLst>
          </p:cNvPr>
          <p:cNvPicPr>
            <a:picLocks noChangeAspect="1" noChangeArrowheads="1"/>
          </p:cNvPicPr>
          <p:nvPr>
            <a:vide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0" y="152400"/>
            <a:ext cx="6350000" cy="567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66" name="Oval 3">
            <a:extLst>
              <a:ext uri="{FF2B5EF4-FFF2-40B4-BE49-F238E27FC236}">
                <a16:creationId xmlns:a16="http://schemas.microsoft.com/office/drawing/2014/main" id="{8B27032C-6935-4919-8F94-C2702C67EC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-381000"/>
            <a:ext cx="6934200" cy="6629400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62467" name="Oval 20">
            <a:extLst>
              <a:ext uri="{FF2B5EF4-FFF2-40B4-BE49-F238E27FC236}">
                <a16:creationId xmlns:a16="http://schemas.microsoft.com/office/drawing/2014/main" id="{7A2E80D0-F8F9-48DE-A2CC-54ADC28115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40200" y="2438400"/>
            <a:ext cx="914400" cy="914400"/>
          </a:xfrm>
          <a:prstGeom prst="ellipse">
            <a:avLst/>
          </a:prstGeom>
          <a:noFill/>
          <a:ln w="15875">
            <a:solidFill>
              <a:schemeClr val="bg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62468" name="Oval 5">
            <a:extLst>
              <a:ext uri="{FF2B5EF4-FFF2-40B4-BE49-F238E27FC236}">
                <a16:creationId xmlns:a16="http://schemas.microsoft.com/office/drawing/2014/main" id="{EF8C6409-5CC0-41E5-B39A-1902C2FF4FA2}"/>
              </a:ext>
            </a:extLst>
          </p:cNvPr>
          <p:cNvSpPr>
            <a:spLocks noChangeAspect="1"/>
          </p:cNvSpPr>
          <p:nvPr/>
        </p:nvSpPr>
        <p:spPr bwMode="auto">
          <a:xfrm>
            <a:off x="4495800" y="2768600"/>
            <a:ext cx="215900" cy="215900"/>
          </a:xfrm>
          <a:prstGeom prst="ellips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62469" name="Text Box 5">
            <a:extLst>
              <a:ext uri="{FF2B5EF4-FFF2-40B4-BE49-F238E27FC236}">
                <a16:creationId xmlns:a16="http://schemas.microsoft.com/office/drawing/2014/main" id="{C645B9A2-30CE-48B9-A26D-2A0EFE7265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" y="5997575"/>
            <a:ext cx="80010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2000">
                <a:solidFill>
                  <a:srgbClr val="CCFFCC"/>
                </a:solidFill>
                <a:latin typeface="Arial" panose="020B0604020202020204" pitchFamily="34" charset="0"/>
              </a:rPr>
              <a:t>This Flare was aimed directly at Earth.  The spots are hits from protons and electrons on the telescope</a:t>
            </a:r>
            <a:r>
              <a:rPr lang="ja-JP" altLang="en-US" sz="2000">
                <a:solidFill>
                  <a:srgbClr val="CCFFCC"/>
                </a:solidFill>
                <a:latin typeface="Arial" panose="020B0604020202020204" pitchFamily="34" charset="0"/>
              </a:rPr>
              <a:t>’</a:t>
            </a:r>
            <a:r>
              <a:rPr lang="en-US" altLang="ja-JP" sz="2000">
                <a:solidFill>
                  <a:srgbClr val="CCFFCC"/>
                </a:solidFill>
                <a:latin typeface="Arial" panose="020B0604020202020204" pitchFamily="34" charset="0"/>
              </a:rPr>
              <a:t>s detector.</a:t>
            </a:r>
            <a:endParaRPr lang="en-US" altLang="en-US" sz="2000">
              <a:solidFill>
                <a:srgbClr val="CCFFCC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00" fill="hold"/>
                                        <p:tgtEl>
                                          <p:spTgt spid="6144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144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14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144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442"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3" name="Picture 2" descr="sunearth_01G.gif                                               0001806Fphoenix                        B7DDFAFB:">
            <a:extLst>
              <a:ext uri="{FF2B5EF4-FFF2-40B4-BE49-F238E27FC236}">
                <a16:creationId xmlns:a16="http://schemas.microsoft.com/office/drawing/2014/main" id="{D6DBDF12-0CBB-4AA8-B3BF-209E07521A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" y="530225"/>
            <a:ext cx="7408863" cy="579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4" name="Text Box 5">
            <a:extLst>
              <a:ext uri="{FF2B5EF4-FFF2-40B4-BE49-F238E27FC236}">
                <a16:creationId xmlns:a16="http://schemas.microsoft.com/office/drawing/2014/main" id="{6C10EE2E-F55A-4354-A0C7-AE72AE6B5C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8800" y="6324600"/>
            <a:ext cx="5715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2000">
                <a:solidFill>
                  <a:srgbClr val="CCFFCC"/>
                </a:solidFill>
                <a:latin typeface="Arial" panose="020B0604020202020204" pitchFamily="34" charset="0"/>
              </a:rPr>
              <a:t>How does this affect us on Earth?</a:t>
            </a:r>
          </a:p>
        </p:txBody>
      </p:sp>
      <p:sp>
        <p:nvSpPr>
          <p:cNvPr id="64515" name="Text Box 5">
            <a:extLst>
              <a:ext uri="{FF2B5EF4-FFF2-40B4-BE49-F238E27FC236}">
                <a16:creationId xmlns:a16="http://schemas.microsoft.com/office/drawing/2014/main" id="{514086D1-C9F1-42BC-BF05-F02348C2D4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304800"/>
            <a:ext cx="1676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1600" b="1">
                <a:solidFill>
                  <a:srgbClr val="FFFF00"/>
                </a:solidFill>
                <a:latin typeface="Arial" panose="020B0604020202020204" pitchFamily="34" charset="0"/>
              </a:rPr>
              <a:t>magnetic field of Earth</a:t>
            </a:r>
          </a:p>
        </p:txBody>
      </p:sp>
      <p:cxnSp>
        <p:nvCxnSpPr>
          <p:cNvPr id="64516" name="Straight Arrow Connector 7">
            <a:extLst>
              <a:ext uri="{FF2B5EF4-FFF2-40B4-BE49-F238E27FC236}">
                <a16:creationId xmlns:a16="http://schemas.microsoft.com/office/drawing/2014/main" id="{D09AAE36-91D2-430C-A530-DB8D8F256246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6781800" y="1219200"/>
            <a:ext cx="1143000" cy="533400"/>
          </a:xfrm>
          <a:prstGeom prst="straightConnector1">
            <a:avLst/>
          </a:prstGeom>
          <a:noFill/>
          <a:ln w="38100">
            <a:solidFill>
              <a:srgbClr val="FFFF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recon.mpg" descr="/Users/cbarnbau/Documents/teaching/powerpoint slides/SCHOOL SLIDES/sun_and_movies/recon.mpg">
            <a:hlinkClick r:id="" action="ppaction://media"/>
            <a:extLst>
              <a:ext uri="{FF2B5EF4-FFF2-40B4-BE49-F238E27FC236}">
                <a16:creationId xmlns:a16="http://schemas.microsoft.com/office/drawing/2014/main" id="{F1A1621F-DF21-4AF5-9B39-F1B94EA52940}"/>
              </a:ext>
            </a:extLst>
          </p:cNvPr>
          <p:cNvPicPr>
            <a:picLocks noChangeAspect="1" noChangeArrowheads="1"/>
          </p:cNvPicPr>
          <p:nvPr>
            <a:vide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828675"/>
            <a:ext cx="7391400" cy="541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45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451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45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45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514"/>
                  </p:tgtEl>
                </p:cond>
              </p:nextCondLst>
            </p:seq>
          </p:childTnLst>
        </p:cTn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5" name="Picture 1" descr="aurora_img_2005254.jpg">
            <a:extLst>
              <a:ext uri="{FF2B5EF4-FFF2-40B4-BE49-F238E27FC236}">
                <a16:creationId xmlns:a16="http://schemas.microsoft.com/office/drawing/2014/main" id="{2CD136B5-7CF6-4B6F-8B4A-8D9A1D522AED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contrast="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0"/>
            <a:ext cx="6858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3" name="Picture 1" descr="aurora-space_1663313i.jpg">
            <a:extLst>
              <a:ext uri="{FF2B5EF4-FFF2-40B4-BE49-F238E27FC236}">
                <a16:creationId xmlns:a16="http://schemas.microsoft.com/office/drawing/2014/main" id="{A2C5862F-B311-4614-A3E1-A1EA54F8394B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contrast="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0" y="1155700"/>
            <a:ext cx="7874000" cy="524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1" name="Picture 1" descr="1444-bigthumbnail.jpg">
            <a:extLst>
              <a:ext uri="{FF2B5EF4-FFF2-40B4-BE49-F238E27FC236}">
                <a16:creationId xmlns:a16="http://schemas.microsoft.com/office/drawing/2014/main" id="{B812BD88-1B26-4A5B-8CCE-71365A4D336C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4000" contras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272"/>
          <a:stretch>
            <a:fillRect/>
          </a:stretch>
        </p:blipFill>
        <p:spPr bwMode="auto">
          <a:xfrm>
            <a:off x="1714500" y="1282700"/>
            <a:ext cx="5715000" cy="359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5" name="Picture 2" descr="aurora-20mar2001clay.jpg                                       00051836Mac OS X                       BADBF046:">
            <a:extLst>
              <a:ext uri="{FF2B5EF4-FFF2-40B4-BE49-F238E27FC236}">
                <a16:creationId xmlns:a16="http://schemas.microsoft.com/office/drawing/2014/main" id="{24495E43-6B90-400D-AACD-976EB3B7EE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13" y="569913"/>
            <a:ext cx="7621587" cy="5716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29" name="Picture 2" descr="aurora1.jpg                                                    00051836Mac OS X                       BADBF046:">
            <a:extLst>
              <a:ext uri="{FF2B5EF4-FFF2-40B4-BE49-F238E27FC236}">
                <a16:creationId xmlns:a16="http://schemas.microsoft.com/office/drawing/2014/main" id="{891A6660-FE73-468E-9803-AE90719426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contras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533400"/>
            <a:ext cx="7772400" cy="517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3" name="Picture 2" descr="aurora2.jpg                                                    00051836Mac OS X                       BADBF046:">
            <a:extLst>
              <a:ext uri="{FF2B5EF4-FFF2-40B4-BE49-F238E27FC236}">
                <a16:creationId xmlns:a16="http://schemas.microsoft.com/office/drawing/2014/main" id="{4C6B5FE5-78E2-4A9E-90A7-A346865E8C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contrast="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685800"/>
            <a:ext cx="7239000" cy="479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7" name="Picture 2" descr="aurora5.jpg                                                    00051836Mac OS X                       BADBF046:">
            <a:extLst>
              <a:ext uri="{FF2B5EF4-FFF2-40B4-BE49-F238E27FC236}">
                <a16:creationId xmlns:a16="http://schemas.microsoft.com/office/drawing/2014/main" id="{4E2C5474-F9F1-4AB8-B08B-47C6057BC6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609600"/>
            <a:ext cx="8077200" cy="544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1144069" y="474133"/>
            <a:ext cx="7381864" cy="584776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Arial"/>
                <a:cs typeface="Arial"/>
              </a:rPr>
              <a:t>Normal Matter           </a:t>
            </a:r>
            <a:r>
              <a:rPr lang="en-US" sz="3200" dirty="0">
                <a:solidFill>
                  <a:srgbClr val="0000FF"/>
                </a:solidFill>
                <a:latin typeface="Arial"/>
                <a:cs typeface="Arial"/>
              </a:rPr>
              <a:t>Anti-</a:t>
            </a:r>
            <a:r>
              <a:rPr lang="en-US" sz="3200" dirty="0">
                <a:solidFill>
                  <a:srgbClr val="FF0000"/>
                </a:solidFill>
                <a:latin typeface="Arial"/>
                <a:cs typeface="Arial"/>
              </a:rPr>
              <a:t>Matter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975749" y="1779840"/>
            <a:ext cx="683051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Protons, p</a:t>
            </a:r>
            <a:r>
              <a:rPr lang="en-US" sz="2400" baseline="300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+                                      </a:t>
            </a:r>
            <a:r>
              <a:rPr lang="en-US" sz="2400" dirty="0">
                <a:solidFill>
                  <a:srgbClr val="0000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anti-</a:t>
            </a:r>
            <a:r>
              <a:rPr lang="en-US" sz="24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Protons, p</a:t>
            </a:r>
            <a:r>
              <a:rPr lang="en-US" sz="2400" baseline="300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–                                       </a:t>
            </a:r>
          </a:p>
          <a:p>
            <a:endParaRPr lang="en-US" sz="2400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  <a:p>
            <a:r>
              <a:rPr lang="en-US" sz="24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Neutrons, n					</a:t>
            </a:r>
            <a:r>
              <a:rPr lang="en-US" sz="2400" dirty="0">
                <a:solidFill>
                  <a:srgbClr val="0000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anti-</a:t>
            </a:r>
            <a:r>
              <a:rPr lang="en-US" sz="24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Neutrons, n</a:t>
            </a:r>
          </a:p>
          <a:p>
            <a:endParaRPr lang="en-US" sz="2400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  <a:p>
            <a:r>
              <a:rPr lang="en-US" sz="24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Electrons, e</a:t>
            </a:r>
            <a:r>
              <a:rPr lang="en-US" sz="2400" baseline="300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–					</a:t>
            </a:r>
            <a:r>
              <a:rPr lang="en-US" sz="2400" dirty="0">
                <a:solidFill>
                  <a:srgbClr val="0000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anti-</a:t>
            </a:r>
            <a:r>
              <a:rPr lang="en-US" sz="24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Electrons, e+</a:t>
            </a:r>
            <a:endParaRPr lang="en-US" sz="2400" baseline="30000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  <a:p>
            <a:endParaRPr lang="en-US" sz="2400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  <a:p>
            <a:r>
              <a:rPr lang="en-US" sz="24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Neutrinos, </a:t>
            </a:r>
            <a:r>
              <a:rPr lang="en-US" sz="2400" i="1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Symbol" charset="2"/>
                <a:cs typeface="Symbol" charset="2"/>
              </a:rPr>
              <a:t>n</a:t>
            </a:r>
            <a:r>
              <a:rPr lang="en-US" sz="24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Symbol" charset="2"/>
                <a:cs typeface="Symbol" charset="2"/>
              </a:rPr>
              <a:t>					</a:t>
            </a:r>
            <a:r>
              <a:rPr lang="en-US" sz="2400" dirty="0">
                <a:solidFill>
                  <a:srgbClr val="0000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anti-</a:t>
            </a:r>
            <a:r>
              <a:rPr lang="en-US" sz="24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Neutrinos, </a:t>
            </a:r>
            <a:r>
              <a:rPr lang="en-US" sz="2400" i="1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Symbol" charset="2"/>
                <a:cs typeface="Symbol" charset="2"/>
              </a:rPr>
              <a:t>n</a:t>
            </a:r>
          </a:p>
        </p:txBody>
      </p:sp>
      <p:sp>
        <p:nvSpPr>
          <p:cNvPr id="36" name="Oval 35"/>
          <p:cNvSpPr/>
          <p:nvPr/>
        </p:nvSpPr>
        <p:spPr>
          <a:xfrm>
            <a:off x="3368936" y="1926720"/>
            <a:ext cx="388785" cy="38878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3383096" y="2588880"/>
            <a:ext cx="388785" cy="388785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3515801" y="3430065"/>
            <a:ext cx="95056" cy="95056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 flipV="1">
            <a:off x="3551126" y="4226769"/>
            <a:ext cx="45719" cy="45719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6731000" y="2631215"/>
            <a:ext cx="177800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6832598" y="4112934"/>
            <a:ext cx="177800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7297404" y="1884727"/>
            <a:ext cx="388785" cy="388785"/>
          </a:xfrm>
          <a:prstGeom prst="ellipse">
            <a:avLst/>
          </a:prstGeom>
          <a:solidFill>
            <a:schemeClr val="tx1"/>
          </a:solidFill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7305865" y="2545147"/>
            <a:ext cx="388785" cy="388785"/>
          </a:xfrm>
          <a:prstGeom prst="ellipse">
            <a:avLst/>
          </a:prstGeom>
          <a:solidFill>
            <a:schemeClr val="tx1"/>
          </a:solidFill>
          <a:ln w="3492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7438727" y="3430065"/>
            <a:ext cx="95056" cy="95056"/>
          </a:xfrm>
          <a:prstGeom prst="ellipse">
            <a:avLst/>
          </a:prstGeom>
          <a:solidFill>
            <a:srgbClr val="000000"/>
          </a:solidFill>
          <a:ln w="349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 flipV="1">
            <a:off x="7474052" y="4226769"/>
            <a:ext cx="45719" cy="45719"/>
          </a:xfrm>
          <a:prstGeom prst="ellipse">
            <a:avLst/>
          </a:prstGeom>
          <a:solidFill>
            <a:schemeClr val="tx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149591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xmas_c2.mpg" descr="/Users/cbarnbau/Documents/teaching/powerpoint slides/SCHOOL SLIDES/sun_and_movies/xmas_c2.mpg">
            <a:hlinkClick r:id="" action="ppaction://media"/>
            <a:extLst>
              <a:ext uri="{FF2B5EF4-FFF2-40B4-BE49-F238E27FC236}">
                <a16:creationId xmlns:a16="http://schemas.microsoft.com/office/drawing/2014/main" id="{0C641F69-E75F-4596-91C0-8790E2B3EC44}"/>
              </a:ext>
            </a:extLst>
          </p:cNvPr>
          <p:cNvPicPr>
            <a:picLocks noChangeAspect="1" noChangeArrowheads="1"/>
          </p:cNvPicPr>
          <p:nvPr>
            <a:vide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914400"/>
            <a:ext cx="6781800" cy="508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802" name="Oval 2">
            <a:extLst>
              <a:ext uri="{FF2B5EF4-FFF2-40B4-BE49-F238E27FC236}">
                <a16:creationId xmlns:a16="http://schemas.microsoft.com/office/drawing/2014/main" id="{5EA59813-1BDE-4AA7-A561-1695F3EE0F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1600" y="381000"/>
            <a:ext cx="6248400" cy="6248400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76803" name="Oval 3">
            <a:extLst>
              <a:ext uri="{FF2B5EF4-FFF2-40B4-BE49-F238E27FC236}">
                <a16:creationId xmlns:a16="http://schemas.microsoft.com/office/drawing/2014/main" id="{805BD88B-AEBD-42F0-9228-E8A11ACB7C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8600" y="3048000"/>
            <a:ext cx="914400" cy="914400"/>
          </a:xfrm>
          <a:prstGeom prst="ellipse">
            <a:avLst/>
          </a:prstGeom>
          <a:noFill/>
          <a:ln w="412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76804" name="Text Box 5">
            <a:extLst>
              <a:ext uri="{FF2B5EF4-FFF2-40B4-BE49-F238E27FC236}">
                <a16:creationId xmlns:a16="http://schemas.microsoft.com/office/drawing/2014/main" id="{506E6FCE-F414-4A69-B09D-2DD3697250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9400" y="6073775"/>
            <a:ext cx="31242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2000">
                <a:solidFill>
                  <a:srgbClr val="CCFFCC"/>
                </a:solidFill>
                <a:latin typeface="Arial" panose="020B0604020202020204" pitchFamily="34" charset="0"/>
              </a:rPr>
              <a:t>A comet crashes into the Sun on 22 Dec 2006</a:t>
            </a:r>
          </a:p>
        </p:txBody>
      </p:sp>
      <p:sp>
        <p:nvSpPr>
          <p:cNvPr id="76805" name="Oval 5">
            <a:extLst>
              <a:ext uri="{FF2B5EF4-FFF2-40B4-BE49-F238E27FC236}">
                <a16:creationId xmlns:a16="http://schemas.microsoft.com/office/drawing/2014/main" id="{9D485252-305C-409A-A4A3-BBDA735724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2578100"/>
            <a:ext cx="1828800" cy="1828800"/>
          </a:xfrm>
          <a:prstGeom prst="ellipse">
            <a:avLst/>
          </a:prstGeom>
          <a:noFill/>
          <a:ln w="34925">
            <a:solidFill>
              <a:schemeClr val="bg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577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577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57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577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778"/>
                  </p:tgtEl>
                </p:cond>
              </p:nextCondLst>
            </p:seq>
          </p:childTnLst>
        </p:cTn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C2cometsS.mov" descr="/Users/cbarnbau/Documents/teaching/Fall 2006/ASTR 4410/C2cometsS.mov">
            <a:hlinkClick r:id="" action="ppaction://media"/>
            <a:extLst>
              <a:ext uri="{FF2B5EF4-FFF2-40B4-BE49-F238E27FC236}">
                <a16:creationId xmlns:a16="http://schemas.microsoft.com/office/drawing/2014/main" id="{1E14D9E7-ABD9-4300-BEB9-C5727D16A7A1}"/>
              </a:ext>
            </a:extLst>
          </p:cNvPr>
          <p:cNvPicPr>
            <a:picLocks noChangeAspect="1" noChangeArrowheads="1"/>
          </p:cNvPicPr>
          <p:nvPr>
            <a:vide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660400"/>
            <a:ext cx="6553200" cy="553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8850" name="Oval 3">
            <a:extLst>
              <a:ext uri="{FF2B5EF4-FFF2-40B4-BE49-F238E27FC236}">
                <a16:creationId xmlns:a16="http://schemas.microsoft.com/office/drawing/2014/main" id="{0D9E5867-346B-4432-8D37-4BBF17F75E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6800" y="-457200"/>
            <a:ext cx="7010400" cy="6934200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78851" name="Oval 4">
            <a:extLst>
              <a:ext uri="{FF2B5EF4-FFF2-40B4-BE49-F238E27FC236}">
                <a16:creationId xmlns:a16="http://schemas.microsoft.com/office/drawing/2014/main" id="{9ECDF161-5A71-41FE-B9B6-744467F55D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5200" y="1905000"/>
            <a:ext cx="2133600" cy="2133600"/>
          </a:xfrm>
          <a:prstGeom prst="ellipse">
            <a:avLst/>
          </a:prstGeom>
          <a:noFill/>
          <a:ln w="34925">
            <a:solidFill>
              <a:schemeClr val="bg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78852" name="Text Box 5">
            <a:extLst>
              <a:ext uri="{FF2B5EF4-FFF2-40B4-BE49-F238E27FC236}">
                <a16:creationId xmlns:a16="http://schemas.microsoft.com/office/drawing/2014/main" id="{3E7E3273-FF5B-46A3-BE44-3314100620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4200" y="6149975"/>
            <a:ext cx="31242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2000">
                <a:solidFill>
                  <a:srgbClr val="CCFFCC"/>
                </a:solidFill>
                <a:latin typeface="Arial" panose="020B0604020202020204" pitchFamily="34" charset="0"/>
              </a:rPr>
              <a:t>Two comets crash into the Sun on 6 Jan 1998!!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000" fill="hold"/>
                                        <p:tgtEl>
                                          <p:spTgt spid="778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782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78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78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826"/>
                  </p:tgtEl>
                </p:cond>
              </p:nextCondLst>
            </p:seq>
          </p:childTnLst>
        </p:cTn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400px-SunLayers_mod.png">
            <a:extLst>
              <a:ext uri="{FF2B5EF4-FFF2-40B4-BE49-F238E27FC236}">
                <a16:creationId xmlns:a16="http://schemas.microsoft.com/office/drawing/2014/main" id="{73A8A71F-6DD6-4F49-8EBB-1E765629BC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99" t="9230" r="3600" b="6154"/>
          <a:stretch>
            <a:fillRect/>
          </a:stretch>
        </p:blipFill>
        <p:spPr bwMode="auto">
          <a:xfrm>
            <a:off x="2209800" y="1100138"/>
            <a:ext cx="4605338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7" name="Text Box 5">
            <a:extLst>
              <a:ext uri="{FF2B5EF4-FFF2-40B4-BE49-F238E27FC236}">
                <a16:creationId xmlns:a16="http://schemas.microsoft.com/office/drawing/2014/main" id="{9A4A6D92-27BD-4224-B973-F4346A41BE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5715000"/>
            <a:ext cx="86106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b="1" dirty="0">
                <a:solidFill>
                  <a:srgbClr val="FFFF00"/>
                </a:solidFill>
                <a:latin typeface="Arial" charset="0"/>
                <a:ea typeface="+mn-ea"/>
              </a:rPr>
              <a:t>Outside</a:t>
            </a:r>
            <a:endParaRPr lang="en-US" b="1" dirty="0">
              <a:ln>
                <a:solidFill>
                  <a:srgbClr val="0AFFF6"/>
                </a:solidFill>
              </a:ln>
              <a:solidFill>
                <a:srgbClr val="CCFFCC"/>
              </a:solidFill>
              <a:latin typeface="Arial" charset="0"/>
              <a:ea typeface="+mn-ea"/>
            </a:endParaRPr>
          </a:p>
          <a:p>
            <a:pPr algn="ctr">
              <a:spcBef>
                <a:spcPct val="50000"/>
              </a:spcBef>
              <a:defRPr/>
            </a:pPr>
            <a:r>
              <a:rPr lang="en-US" b="1" dirty="0">
                <a:solidFill>
                  <a:srgbClr val="CCFFCC"/>
                </a:solidFill>
                <a:latin typeface="Arial" charset="0"/>
                <a:ea typeface="+mn-ea"/>
              </a:rPr>
              <a:t> the Sun</a:t>
            </a:r>
          </a:p>
        </p:txBody>
      </p:sp>
      <p:pic>
        <p:nvPicPr>
          <p:cNvPr id="14340" name="Picture 27" descr="sun.gif.jpeg">
            <a:extLst>
              <a:ext uri="{FF2B5EF4-FFF2-40B4-BE49-F238E27FC236}">
                <a16:creationId xmlns:a16="http://schemas.microsoft.com/office/drawing/2014/main" id="{341E5324-5BF9-4742-92F4-6A70A469D671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bright="-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960"/>
          <a:stretch>
            <a:fillRect/>
          </a:stretch>
        </p:blipFill>
        <p:spPr bwMode="auto">
          <a:xfrm>
            <a:off x="2108200" y="685800"/>
            <a:ext cx="4692650" cy="309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E8F54E9-BABB-4030-8133-161B27801DAC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905000" y="2243138"/>
            <a:ext cx="685800" cy="1587"/>
          </a:xfrm>
          <a:prstGeom prst="line">
            <a:avLst/>
          </a:prstGeom>
          <a:noFill/>
          <a:ln w="31750">
            <a:solidFill>
              <a:srgbClr val="F5FF00"/>
            </a:solidFill>
            <a:round/>
            <a:headEnd/>
            <a:tailEnd/>
          </a:ln>
          <a:effectLst>
            <a:outerShdw blurRad="114300" dist="50800" dir="11100031" rotWithShape="0">
              <a:srgbClr val="808080">
                <a:alpha val="42999"/>
              </a:srgbClr>
            </a:outerShdw>
          </a:effectLst>
        </p:spPr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A175E66-C7B8-4E28-9BBA-CB9FED691830}"/>
              </a:ext>
            </a:extLst>
          </p:cNvPr>
          <p:cNvCxnSpPr>
            <a:cxnSpLocks noChangeShapeType="1"/>
          </p:cNvCxnSpPr>
          <p:nvPr/>
        </p:nvCxnSpPr>
        <p:spPr bwMode="auto">
          <a:xfrm rot="5400000" flipH="1" flipV="1">
            <a:off x="1612901" y="3221037"/>
            <a:ext cx="1981200" cy="3175"/>
          </a:xfrm>
          <a:prstGeom prst="line">
            <a:avLst/>
          </a:prstGeom>
          <a:noFill/>
          <a:ln w="31750">
            <a:solidFill>
              <a:srgbClr val="F5FF00"/>
            </a:solidFill>
            <a:round/>
            <a:headEnd/>
            <a:tailEnd/>
          </a:ln>
          <a:effectLst>
            <a:outerShdw blurRad="114300" dist="50800" dir="11100031" rotWithShape="0">
              <a:srgbClr val="808080">
                <a:alpha val="42999"/>
              </a:srgbClr>
            </a:outerShdw>
          </a:effectLst>
        </p:spPr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B87D8BA1-F748-41A2-8913-E5F0CDFE79AF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917700" y="1836738"/>
            <a:ext cx="1220788" cy="1587"/>
          </a:xfrm>
          <a:prstGeom prst="line">
            <a:avLst/>
          </a:prstGeom>
          <a:noFill/>
          <a:ln w="31750">
            <a:solidFill>
              <a:srgbClr val="F5FF00"/>
            </a:solidFill>
            <a:round/>
            <a:headEnd/>
            <a:tailEnd/>
          </a:ln>
          <a:effectLst>
            <a:outerShdw blurRad="114300" dist="50800" dir="13380013" rotWithShape="0">
              <a:srgbClr val="808080">
                <a:alpha val="42999"/>
              </a:srgbClr>
            </a:outerShdw>
          </a:effectLst>
        </p:spPr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62AEF1D6-D61C-4054-8362-785DF7DBE408}"/>
              </a:ext>
            </a:extLst>
          </p:cNvPr>
          <p:cNvCxnSpPr>
            <a:cxnSpLocks noChangeShapeType="1"/>
          </p:cNvCxnSpPr>
          <p:nvPr/>
        </p:nvCxnSpPr>
        <p:spPr bwMode="auto">
          <a:xfrm rot="5400000" flipH="1" flipV="1">
            <a:off x="6787357" y="1640681"/>
            <a:ext cx="444500" cy="1587"/>
          </a:xfrm>
          <a:prstGeom prst="line">
            <a:avLst/>
          </a:prstGeom>
          <a:noFill/>
          <a:ln w="31750">
            <a:solidFill>
              <a:srgbClr val="F5FF00"/>
            </a:solidFill>
            <a:round/>
            <a:headEnd/>
            <a:tailEnd/>
          </a:ln>
          <a:effectLst>
            <a:outerShdw blurRad="114300" dist="50800" dir="13380013" rotWithShape="0">
              <a:srgbClr val="808080">
                <a:alpha val="42999"/>
              </a:srgbClr>
            </a:outerShdw>
          </a:effectLst>
        </p:spPr>
      </p:cxnSp>
      <p:sp>
        <p:nvSpPr>
          <p:cNvPr id="14345" name="Text Box 5">
            <a:extLst>
              <a:ext uri="{FF2B5EF4-FFF2-40B4-BE49-F238E27FC236}">
                <a16:creationId xmlns:a16="http://schemas.microsoft.com/office/drawing/2014/main" id="{156E7DED-8F75-43DD-9404-E29634B0B7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" y="1200150"/>
            <a:ext cx="1066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000">
                <a:solidFill>
                  <a:srgbClr val="FFFF00"/>
                </a:solidFill>
                <a:latin typeface="Arial" panose="020B0604020202020204" pitchFamily="34" charset="0"/>
              </a:rPr>
              <a:t>Corona</a:t>
            </a:r>
          </a:p>
        </p:txBody>
      </p:sp>
      <p:sp>
        <p:nvSpPr>
          <p:cNvPr id="14346" name="Text Box 5">
            <a:extLst>
              <a:ext uri="{FF2B5EF4-FFF2-40B4-BE49-F238E27FC236}">
                <a16:creationId xmlns:a16="http://schemas.microsoft.com/office/drawing/2014/main" id="{B207A074-6397-422F-8C45-AE2FE8CF04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1676400"/>
            <a:ext cx="1676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000">
                <a:solidFill>
                  <a:srgbClr val="FFFF00"/>
                </a:solidFill>
                <a:latin typeface="Arial" panose="020B0604020202020204" pitchFamily="34" charset="0"/>
              </a:rPr>
              <a:t>Photosphere</a:t>
            </a:r>
          </a:p>
        </p:txBody>
      </p:sp>
      <p:sp>
        <p:nvSpPr>
          <p:cNvPr id="14347" name="Text Box 5">
            <a:extLst>
              <a:ext uri="{FF2B5EF4-FFF2-40B4-BE49-F238E27FC236}">
                <a16:creationId xmlns:a16="http://schemas.microsoft.com/office/drawing/2014/main" id="{3434BD8A-C3C9-4488-BBCC-48D77F1834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2057400"/>
            <a:ext cx="1676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000">
                <a:solidFill>
                  <a:srgbClr val="FFFF00"/>
                </a:solidFill>
                <a:latin typeface="Arial" panose="020B0604020202020204" pitchFamily="34" charset="0"/>
              </a:rPr>
              <a:t>Prominence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F484247E-47BE-4683-95B5-B911D2E88BAD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844675" y="1435100"/>
            <a:ext cx="5165725" cy="12700"/>
          </a:xfrm>
          <a:prstGeom prst="line">
            <a:avLst/>
          </a:prstGeom>
          <a:noFill/>
          <a:ln w="31750">
            <a:solidFill>
              <a:srgbClr val="F5FF00"/>
            </a:solidFill>
            <a:round/>
            <a:headEnd/>
            <a:tailEnd/>
          </a:ln>
          <a:effectLst>
            <a:outerShdw blurRad="114300" dist="50800" dir="13380013" rotWithShape="0">
              <a:srgbClr val="808080">
                <a:alpha val="42999"/>
              </a:srgbClr>
            </a:outerShdw>
          </a:effectLst>
        </p:spPr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110377D2-8756-4382-ADE4-38C5B60938B0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V="1">
            <a:off x="3024188" y="1944687"/>
            <a:ext cx="990600" cy="758825"/>
          </a:xfrm>
          <a:prstGeom prst="line">
            <a:avLst/>
          </a:prstGeom>
          <a:noFill/>
          <a:ln w="31750">
            <a:solidFill>
              <a:srgbClr val="F5FF00"/>
            </a:solidFill>
            <a:round/>
            <a:headEnd/>
            <a:tailEnd/>
          </a:ln>
          <a:effectLst>
            <a:outerShdw blurRad="114300" dist="25401" dir="8460014" rotWithShape="0">
              <a:srgbClr val="808080">
                <a:alpha val="42999"/>
              </a:srgbClr>
            </a:outerShdw>
          </a:effectLst>
        </p:spPr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5CE3484-A4A9-4FF4-95AF-8629EFB7E10B}"/>
              </a:ext>
            </a:extLst>
          </p:cNvPr>
          <p:cNvCxnSpPr>
            <a:cxnSpLocks noChangeShapeType="1"/>
          </p:cNvCxnSpPr>
          <p:nvPr/>
        </p:nvCxnSpPr>
        <p:spPr bwMode="auto">
          <a:xfrm rot="5400000" flipH="1" flipV="1">
            <a:off x="2157413" y="2813050"/>
            <a:ext cx="1981200" cy="3175"/>
          </a:xfrm>
          <a:prstGeom prst="line">
            <a:avLst/>
          </a:prstGeom>
          <a:noFill/>
          <a:ln w="31750">
            <a:solidFill>
              <a:srgbClr val="F5FF00"/>
            </a:solidFill>
            <a:round/>
            <a:headEnd/>
            <a:tailEnd/>
          </a:ln>
          <a:effectLst>
            <a:outerShdw blurRad="114300" dist="50800" dir="13380013" rotWithShape="0">
              <a:srgbClr val="808080">
                <a:alpha val="42999"/>
              </a:srgbClr>
            </a:outerShdw>
          </a:effectLst>
        </p:spPr>
      </p:cxnSp>
      <p:sp>
        <p:nvSpPr>
          <p:cNvPr id="14351" name="Rectangle 36">
            <a:extLst>
              <a:ext uri="{FF2B5EF4-FFF2-40B4-BE49-F238E27FC236}">
                <a16:creationId xmlns:a16="http://schemas.microsoft.com/office/drawing/2014/main" id="{823F8285-86E9-4D71-AC14-64B21D30DC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7600" y="5715000"/>
            <a:ext cx="1828800" cy="1066800"/>
          </a:xfrm>
          <a:prstGeom prst="rect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CEF20CA-9740-4852-BEFF-8F6F0E75B019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V="1">
            <a:off x="2026443" y="1526382"/>
            <a:ext cx="214313" cy="0"/>
          </a:xfrm>
          <a:prstGeom prst="line">
            <a:avLst/>
          </a:prstGeom>
          <a:noFill/>
          <a:ln w="31750">
            <a:solidFill>
              <a:srgbClr val="F5FF00"/>
            </a:solidFill>
            <a:round/>
            <a:headEnd/>
            <a:tailEnd/>
          </a:ln>
          <a:effectLst>
            <a:outerShdw blurRad="114300" dist="50800" dir="13380013" rotWithShape="0">
              <a:srgbClr val="808080">
                <a:alpha val="42999"/>
              </a:srgbClr>
            </a:outerShdw>
          </a:effectLst>
        </p:spPr>
      </p:cxn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400px-SunLayers_mod.png">
            <a:extLst>
              <a:ext uri="{FF2B5EF4-FFF2-40B4-BE49-F238E27FC236}">
                <a16:creationId xmlns:a16="http://schemas.microsoft.com/office/drawing/2014/main" id="{F1B89BC2-90B6-4AC6-9842-84D039BBEF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99" t="9230" r="2962" b="6154"/>
          <a:stretch>
            <a:fillRect/>
          </a:stretch>
        </p:blipFill>
        <p:spPr bwMode="auto">
          <a:xfrm>
            <a:off x="2209800" y="1100138"/>
            <a:ext cx="4648200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" name="Text Box 5">
            <a:extLst>
              <a:ext uri="{FF2B5EF4-FFF2-40B4-BE49-F238E27FC236}">
                <a16:creationId xmlns:a16="http://schemas.microsoft.com/office/drawing/2014/main" id="{13FDC6F9-0CC7-4352-828A-EECEEA5ACE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91000" y="609600"/>
            <a:ext cx="990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000" dirty="0">
                <a:ln>
                  <a:solidFill>
                    <a:srgbClr val="0AFFF6"/>
                  </a:solidFill>
                </a:ln>
                <a:solidFill>
                  <a:srgbClr val="0AFFF6"/>
                </a:solidFill>
                <a:latin typeface="Arial" charset="0"/>
                <a:ea typeface="+mn-ea"/>
              </a:rPr>
              <a:t>Core</a:t>
            </a:r>
          </a:p>
        </p:txBody>
      </p:sp>
      <p:pic>
        <p:nvPicPr>
          <p:cNvPr id="66" name="Picture 65" descr="Untitled-1.gif">
            <a:extLst>
              <a:ext uri="{FF2B5EF4-FFF2-40B4-BE49-F238E27FC236}">
                <a16:creationId xmlns:a16="http://schemas.microsoft.com/office/drawing/2014/main" id="{0EB8C155-BF3E-4F43-9E83-35EEB9C98E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2617788"/>
            <a:ext cx="533400" cy="3873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" name="Picture 66" descr="Untitled-1.gif">
            <a:extLst>
              <a:ext uri="{FF2B5EF4-FFF2-40B4-BE49-F238E27FC236}">
                <a16:creationId xmlns:a16="http://schemas.microsoft.com/office/drawing/2014/main" id="{CE22B939-805C-45C4-893B-ED7520127D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3291796">
            <a:off x="4832350" y="1617663"/>
            <a:ext cx="533400" cy="3873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" name="Picture 67" descr="Untitled-1.gif">
            <a:extLst>
              <a:ext uri="{FF2B5EF4-FFF2-40B4-BE49-F238E27FC236}">
                <a16:creationId xmlns:a16="http://schemas.microsoft.com/office/drawing/2014/main" id="{CCB358E0-A83D-4E53-A361-71C187CAF5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453377">
            <a:off x="5181600" y="1862138"/>
            <a:ext cx="533400" cy="3873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" name="Picture 68" descr="Untitled-1.gif">
            <a:extLst>
              <a:ext uri="{FF2B5EF4-FFF2-40B4-BE49-F238E27FC236}">
                <a16:creationId xmlns:a16="http://schemas.microsoft.com/office/drawing/2014/main" id="{17E2F04D-D854-4BC9-9324-A8DC7726AC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194317">
            <a:off x="5473700" y="2166938"/>
            <a:ext cx="533400" cy="3873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" name="Picture 69" descr="Untitled-1.gif">
            <a:extLst>
              <a:ext uri="{FF2B5EF4-FFF2-40B4-BE49-F238E27FC236}">
                <a16:creationId xmlns:a16="http://schemas.microsoft.com/office/drawing/2014/main" id="{9B6F1DDD-375C-4526-80AE-7E64AD2B30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224222">
            <a:off x="4419600" y="1481138"/>
            <a:ext cx="533400" cy="3873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9" name="Text Box 5">
            <a:extLst>
              <a:ext uri="{FF2B5EF4-FFF2-40B4-BE49-F238E27FC236}">
                <a16:creationId xmlns:a16="http://schemas.microsoft.com/office/drawing/2014/main" id="{FB69DEBF-C3DA-4780-8E6A-FD9FE56383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39000" y="2624375"/>
            <a:ext cx="14478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000" dirty="0">
                <a:ln>
                  <a:solidFill>
                    <a:srgbClr val="0AFFF6"/>
                  </a:solidFill>
                </a:ln>
                <a:solidFill>
                  <a:srgbClr val="0AFFF6"/>
                </a:solidFill>
                <a:latin typeface="Arial" charset="0"/>
                <a:ea typeface="+mn-ea"/>
              </a:rPr>
              <a:t>Convective zone</a:t>
            </a:r>
          </a:p>
        </p:txBody>
      </p: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67AD610C-CD40-42D5-BC3B-714AB6C4585C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791200" y="3765550"/>
            <a:ext cx="1471613" cy="1588"/>
          </a:xfrm>
          <a:prstGeom prst="line">
            <a:avLst/>
          </a:prstGeom>
          <a:noFill/>
          <a:ln w="31750">
            <a:solidFill>
              <a:srgbClr val="0AFFF6"/>
            </a:solidFill>
            <a:round/>
            <a:headEnd/>
            <a:tailEnd/>
          </a:ln>
          <a:effectLst>
            <a:outerShdw blurRad="114300" dist="50800" dir="13380013" rotWithShape="0">
              <a:srgbClr val="808080">
                <a:alpha val="42999"/>
              </a:srgbClr>
            </a:outerShdw>
          </a:effectLst>
        </p:spPr>
      </p:cxnSp>
      <p:sp>
        <p:nvSpPr>
          <p:cNvPr id="83" name="Text Box 5">
            <a:extLst>
              <a:ext uri="{FF2B5EF4-FFF2-40B4-BE49-F238E27FC236}">
                <a16:creationId xmlns:a16="http://schemas.microsoft.com/office/drawing/2014/main" id="{79BEB5FF-C4A3-4E19-97D4-F99B036385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39000" y="3563516"/>
            <a:ext cx="16002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000" dirty="0" err="1">
                <a:ln>
                  <a:solidFill>
                    <a:srgbClr val="0AFFF6"/>
                  </a:solidFill>
                </a:ln>
                <a:solidFill>
                  <a:srgbClr val="0AFFF6"/>
                </a:solidFill>
                <a:latin typeface="Arial" charset="0"/>
                <a:ea typeface="+mn-ea"/>
              </a:rPr>
              <a:t>Radiative</a:t>
            </a:r>
            <a:r>
              <a:rPr lang="en-US" sz="2000" dirty="0">
                <a:ln>
                  <a:solidFill>
                    <a:srgbClr val="0AFFF6"/>
                  </a:solidFill>
                </a:ln>
                <a:solidFill>
                  <a:srgbClr val="0AFFF6"/>
                </a:solidFill>
                <a:latin typeface="Arial" charset="0"/>
                <a:ea typeface="+mn-ea"/>
              </a:rPr>
              <a:t> zone</a:t>
            </a:r>
          </a:p>
        </p:txBody>
      </p:sp>
      <p:pic>
        <p:nvPicPr>
          <p:cNvPr id="15372" name="Picture 2" descr="400px-SunLayers_mod.png">
            <a:extLst>
              <a:ext uri="{FF2B5EF4-FFF2-40B4-BE49-F238E27FC236}">
                <a16:creationId xmlns:a16="http://schemas.microsoft.com/office/drawing/2014/main" id="{8C05FDE4-0FE7-421A-B551-C9AE0B53F9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61" t="31628" r="65871" b="23752"/>
          <a:stretch>
            <a:fillRect/>
          </a:stretch>
        </p:blipFill>
        <p:spPr bwMode="auto">
          <a:xfrm>
            <a:off x="2590800" y="2209800"/>
            <a:ext cx="46038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3" name="Rectangle 29">
            <a:extLst>
              <a:ext uri="{FF2B5EF4-FFF2-40B4-BE49-F238E27FC236}">
                <a16:creationId xmlns:a16="http://schemas.microsoft.com/office/drawing/2014/main" id="{A1B881F0-C10F-47B6-A6F3-E32FDEC087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65400" y="2286000"/>
            <a:ext cx="50800" cy="1676400"/>
          </a:xfrm>
          <a:prstGeom prst="rect">
            <a:avLst/>
          </a:prstGeom>
          <a:solidFill>
            <a:srgbClr val="5D04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pic>
        <p:nvPicPr>
          <p:cNvPr id="15374" name="Picture 2" descr="400px-SunLayers_mod.png">
            <a:extLst>
              <a:ext uri="{FF2B5EF4-FFF2-40B4-BE49-F238E27FC236}">
                <a16:creationId xmlns:a16="http://schemas.microsoft.com/office/drawing/2014/main" id="{314C1B88-5DD6-4E62-85C8-0254B61B76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99" t="32607" r="66499" b="66151"/>
          <a:stretch>
            <a:fillRect/>
          </a:stretch>
        </p:blipFill>
        <p:spPr bwMode="auto">
          <a:xfrm>
            <a:off x="2208213" y="2192338"/>
            <a:ext cx="458787" cy="93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5" name="Picture 31" descr="sun.gif.jpeg">
            <a:extLst>
              <a:ext uri="{FF2B5EF4-FFF2-40B4-BE49-F238E27FC236}">
                <a16:creationId xmlns:a16="http://schemas.microsoft.com/office/drawing/2014/main" id="{EA6C013D-1808-4D82-83FB-FBF1163D97D0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-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21" r="71852" b="33960"/>
          <a:stretch>
            <a:fillRect/>
          </a:stretch>
        </p:blipFill>
        <p:spPr bwMode="auto">
          <a:xfrm>
            <a:off x="2108200" y="1066800"/>
            <a:ext cx="1320800" cy="271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6" name="Picture 2" descr="400px-SunLayers_mod.png">
            <a:extLst>
              <a:ext uri="{FF2B5EF4-FFF2-40B4-BE49-F238E27FC236}">
                <a16:creationId xmlns:a16="http://schemas.microsoft.com/office/drawing/2014/main" id="{CDB13AFB-3DF0-469C-A25B-1CA32A452A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884" t="17024" r="13000" b="72148"/>
          <a:stretch>
            <a:fillRect/>
          </a:stretch>
        </p:blipFill>
        <p:spPr bwMode="auto">
          <a:xfrm>
            <a:off x="6159500" y="1446213"/>
            <a:ext cx="76200" cy="53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7" name="Picture 2" descr="400px-SunLayers_mod.png">
            <a:extLst>
              <a:ext uri="{FF2B5EF4-FFF2-40B4-BE49-F238E27FC236}">
                <a16:creationId xmlns:a16="http://schemas.microsoft.com/office/drawing/2014/main" id="{E558758C-465A-4BA8-9254-699297D8F2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000" t="13499" r="2962" b="84276"/>
          <a:stretch>
            <a:fillRect/>
          </a:stretch>
        </p:blipFill>
        <p:spPr bwMode="auto">
          <a:xfrm>
            <a:off x="3425825" y="1363663"/>
            <a:ext cx="3417888" cy="109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8" name="Picture 75" descr="Untitled-1.png">
            <a:extLst>
              <a:ext uri="{FF2B5EF4-FFF2-40B4-BE49-F238E27FC236}">
                <a16:creationId xmlns:a16="http://schemas.microsoft.com/office/drawing/2014/main" id="{CD041448-6EC6-4A36-BCCF-93C9B2CC5B9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686" t="31111" r="15491" b="41112"/>
          <a:stretch>
            <a:fillRect/>
          </a:stretch>
        </p:blipFill>
        <p:spPr bwMode="auto">
          <a:xfrm>
            <a:off x="3276600" y="1287463"/>
            <a:ext cx="3048000" cy="275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31A7FD5E-34D3-47F1-B5AC-490D4E001378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767388" y="2774950"/>
            <a:ext cx="1471612" cy="1588"/>
          </a:xfrm>
          <a:prstGeom prst="line">
            <a:avLst/>
          </a:prstGeom>
          <a:noFill/>
          <a:ln w="31750">
            <a:solidFill>
              <a:srgbClr val="0AFFF6"/>
            </a:solidFill>
            <a:round/>
            <a:headEnd/>
            <a:tailEnd/>
          </a:ln>
          <a:effectLst>
            <a:outerShdw blurRad="114300" dist="50800" dir="13380013" rotWithShape="0">
              <a:srgbClr val="808080">
                <a:alpha val="42999"/>
              </a:srgbClr>
            </a:outerShdw>
          </a:effectLst>
        </p:spPr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42673A8B-5D45-4545-93D0-79A8AF56A502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5066506" y="3042444"/>
            <a:ext cx="839788" cy="609600"/>
          </a:xfrm>
          <a:prstGeom prst="line">
            <a:avLst/>
          </a:prstGeom>
          <a:noFill/>
          <a:ln w="31750">
            <a:solidFill>
              <a:srgbClr val="0AFFF6"/>
            </a:solidFill>
            <a:round/>
            <a:headEnd/>
            <a:tailEnd/>
          </a:ln>
          <a:effectLst>
            <a:outerShdw blurRad="114300" dist="50800" dir="13380013" rotWithShape="0">
              <a:srgbClr val="808080">
                <a:alpha val="42999"/>
              </a:srgbClr>
            </a:outerShdw>
          </a:effectLst>
        </p:spPr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7BA172E8-225C-4A31-901F-9788A9BE4FDE}"/>
              </a:ext>
            </a:extLst>
          </p:cNvPr>
          <p:cNvCxnSpPr>
            <a:cxnSpLocks noChangeShapeType="1"/>
          </p:cNvCxnSpPr>
          <p:nvPr/>
        </p:nvCxnSpPr>
        <p:spPr bwMode="auto">
          <a:xfrm rot="5400000" flipH="1" flipV="1">
            <a:off x="1612901" y="3221037"/>
            <a:ext cx="1981200" cy="3175"/>
          </a:xfrm>
          <a:prstGeom prst="line">
            <a:avLst/>
          </a:prstGeom>
          <a:noFill/>
          <a:ln w="31750">
            <a:solidFill>
              <a:srgbClr val="F5FF00"/>
            </a:solidFill>
            <a:round/>
            <a:headEnd/>
            <a:tailEnd/>
          </a:ln>
          <a:effectLst>
            <a:outerShdw blurRad="114300" dist="50800" dir="11100031" rotWithShape="0">
              <a:srgbClr val="808080">
                <a:alpha val="42999"/>
              </a:srgbClr>
            </a:outerShdw>
          </a:effectLst>
        </p:spPr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4D5CB819-82D5-4890-984B-1DED10F89D20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917700" y="1836738"/>
            <a:ext cx="1220788" cy="1587"/>
          </a:xfrm>
          <a:prstGeom prst="line">
            <a:avLst/>
          </a:prstGeom>
          <a:noFill/>
          <a:ln w="31750">
            <a:solidFill>
              <a:srgbClr val="F5FF00"/>
            </a:solidFill>
            <a:round/>
            <a:headEnd/>
            <a:tailEnd/>
          </a:ln>
          <a:effectLst>
            <a:outerShdw blurRad="114300" dist="50800" dir="13380013" rotWithShape="0">
              <a:srgbClr val="808080">
                <a:alpha val="42999"/>
              </a:srgbClr>
            </a:outerShdw>
          </a:effectLst>
        </p:spPr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64F84300-71F6-4042-9A8B-284E85A718A9}"/>
              </a:ext>
            </a:extLst>
          </p:cNvPr>
          <p:cNvCxnSpPr>
            <a:cxnSpLocks noChangeShapeType="1"/>
          </p:cNvCxnSpPr>
          <p:nvPr/>
        </p:nvCxnSpPr>
        <p:spPr bwMode="auto">
          <a:xfrm rot="5400000" flipH="1" flipV="1">
            <a:off x="2157413" y="2813050"/>
            <a:ext cx="1981200" cy="3175"/>
          </a:xfrm>
          <a:prstGeom prst="line">
            <a:avLst/>
          </a:prstGeom>
          <a:noFill/>
          <a:ln w="31750">
            <a:solidFill>
              <a:srgbClr val="F5FF00"/>
            </a:solidFill>
            <a:round/>
            <a:headEnd/>
            <a:tailEnd/>
          </a:ln>
          <a:effectLst>
            <a:outerShdw blurRad="114300" dist="50800" dir="13380013" rotWithShape="0">
              <a:srgbClr val="808080">
                <a:alpha val="42999"/>
              </a:srgbClr>
            </a:outerShdw>
          </a:effectLst>
        </p:spPr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2AF2317C-63AA-43D9-B8FC-495873DB6184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V="1">
            <a:off x="2026443" y="1526382"/>
            <a:ext cx="214313" cy="0"/>
          </a:xfrm>
          <a:prstGeom prst="line">
            <a:avLst/>
          </a:prstGeom>
          <a:noFill/>
          <a:ln w="31750">
            <a:solidFill>
              <a:srgbClr val="F5FF00"/>
            </a:solidFill>
            <a:round/>
            <a:headEnd/>
            <a:tailEnd/>
          </a:ln>
          <a:effectLst>
            <a:outerShdw blurRad="114300" dist="50800" dir="13380013" rotWithShape="0">
              <a:srgbClr val="808080">
                <a:alpha val="42999"/>
              </a:srgbClr>
            </a:outerShdw>
          </a:effectLst>
        </p:spPr>
      </p:cxnSp>
      <p:sp>
        <p:nvSpPr>
          <p:cNvPr id="15385" name="Text Box 5">
            <a:extLst>
              <a:ext uri="{FF2B5EF4-FFF2-40B4-BE49-F238E27FC236}">
                <a16:creationId xmlns:a16="http://schemas.microsoft.com/office/drawing/2014/main" id="{05EFE029-86C2-4289-B2FF-BCAD585333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" y="1200150"/>
            <a:ext cx="1066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000">
                <a:solidFill>
                  <a:srgbClr val="FFFF00"/>
                </a:solidFill>
                <a:latin typeface="Arial" panose="020B0604020202020204" pitchFamily="34" charset="0"/>
              </a:rPr>
              <a:t>Corona</a:t>
            </a:r>
          </a:p>
        </p:txBody>
      </p:sp>
      <p:sp>
        <p:nvSpPr>
          <p:cNvPr id="15386" name="Text Box 5">
            <a:extLst>
              <a:ext uri="{FF2B5EF4-FFF2-40B4-BE49-F238E27FC236}">
                <a16:creationId xmlns:a16="http://schemas.microsoft.com/office/drawing/2014/main" id="{964FB8DE-3515-47F1-A676-AE6AF4F6E6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1676400"/>
            <a:ext cx="1676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000">
                <a:solidFill>
                  <a:srgbClr val="FFFF00"/>
                </a:solidFill>
                <a:latin typeface="Arial" panose="020B0604020202020204" pitchFamily="34" charset="0"/>
              </a:rPr>
              <a:t>Photosphere</a:t>
            </a:r>
          </a:p>
        </p:txBody>
      </p:sp>
      <p:sp>
        <p:nvSpPr>
          <p:cNvPr id="15387" name="Text Box 5">
            <a:extLst>
              <a:ext uri="{FF2B5EF4-FFF2-40B4-BE49-F238E27FC236}">
                <a16:creationId xmlns:a16="http://schemas.microsoft.com/office/drawing/2014/main" id="{B9638112-6B40-4889-87AD-60A33EDCF9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2057400"/>
            <a:ext cx="1676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000">
                <a:solidFill>
                  <a:srgbClr val="FFFF00"/>
                </a:solidFill>
                <a:latin typeface="Arial" panose="020B0604020202020204" pitchFamily="34" charset="0"/>
              </a:rPr>
              <a:t>Prominence</a:t>
            </a:r>
          </a:p>
        </p:txBody>
      </p:sp>
      <p:sp>
        <p:nvSpPr>
          <p:cNvPr id="33" name="Text Box 5">
            <a:extLst>
              <a:ext uri="{FF2B5EF4-FFF2-40B4-BE49-F238E27FC236}">
                <a16:creationId xmlns:a16="http://schemas.microsoft.com/office/drawing/2014/main" id="{6C2A027D-BD3C-4FBA-861D-42D17C8646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5715000"/>
            <a:ext cx="86106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b="1" dirty="0">
                <a:solidFill>
                  <a:srgbClr val="FFFF00"/>
                </a:solidFill>
                <a:latin typeface="Arial" charset="0"/>
                <a:ea typeface="+mn-ea"/>
              </a:rPr>
              <a:t>Outside	</a:t>
            </a:r>
            <a:r>
              <a:rPr lang="en-US" b="1" dirty="0">
                <a:solidFill>
                  <a:srgbClr val="CCFFCC"/>
                </a:solidFill>
                <a:latin typeface="Arial" charset="0"/>
                <a:ea typeface="+mn-ea"/>
              </a:rPr>
              <a:t>	 	  and 			      </a:t>
            </a:r>
            <a:r>
              <a:rPr lang="en-US" b="1" dirty="0">
                <a:ln>
                  <a:solidFill>
                    <a:srgbClr val="0AFFF6"/>
                  </a:solidFill>
                </a:ln>
                <a:solidFill>
                  <a:srgbClr val="0AFFF6"/>
                </a:solidFill>
                <a:latin typeface="Arial" charset="0"/>
                <a:ea typeface="+mn-ea"/>
              </a:rPr>
              <a:t>Inside</a:t>
            </a:r>
          </a:p>
          <a:p>
            <a:pPr algn="ctr">
              <a:spcBef>
                <a:spcPct val="50000"/>
              </a:spcBef>
              <a:defRPr/>
            </a:pPr>
            <a:r>
              <a:rPr lang="en-US" b="1" dirty="0">
                <a:solidFill>
                  <a:srgbClr val="CCFFCC"/>
                </a:solidFill>
                <a:latin typeface="Arial" charset="0"/>
                <a:ea typeface="+mn-ea"/>
              </a:rPr>
              <a:t> the Sun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E30AEB3C-DDF5-4215-9C80-5E870027B7A6}"/>
              </a:ext>
            </a:extLst>
          </p:cNvPr>
          <p:cNvCxnSpPr>
            <a:cxnSpLocks noChangeShapeType="1"/>
          </p:cNvCxnSpPr>
          <p:nvPr/>
        </p:nvCxnSpPr>
        <p:spPr bwMode="auto">
          <a:xfrm rot="5400000" flipH="1" flipV="1">
            <a:off x="6787357" y="1669256"/>
            <a:ext cx="444500" cy="1587"/>
          </a:xfrm>
          <a:prstGeom prst="line">
            <a:avLst/>
          </a:prstGeom>
          <a:noFill/>
          <a:ln w="31750">
            <a:solidFill>
              <a:srgbClr val="F5FF00"/>
            </a:solidFill>
            <a:round/>
            <a:headEnd/>
            <a:tailEnd/>
          </a:ln>
          <a:effectLst>
            <a:outerShdw blurRad="114300" dist="50800" dir="13380013" rotWithShape="0">
              <a:srgbClr val="808080">
                <a:alpha val="42999"/>
              </a:srgbClr>
            </a:outerShdw>
          </a:effectLst>
        </p:spPr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895DA2B5-A992-46FA-B5CB-D201AAEF5B7A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844675" y="1435100"/>
            <a:ext cx="5165725" cy="12700"/>
          </a:xfrm>
          <a:prstGeom prst="line">
            <a:avLst/>
          </a:prstGeom>
          <a:noFill/>
          <a:ln w="31750">
            <a:solidFill>
              <a:srgbClr val="F5FF00"/>
            </a:solidFill>
            <a:round/>
            <a:headEnd/>
            <a:tailEnd/>
          </a:ln>
          <a:effectLst>
            <a:outerShdw blurRad="114300" dist="50800" dir="13380013" rotWithShape="0">
              <a:srgbClr val="808080">
                <a:alpha val="42999"/>
              </a:srgbClr>
            </a:outerShdw>
          </a:effectLst>
        </p:spPr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BB89FE2D-03AA-4C04-8466-622E35F9C57E}"/>
              </a:ext>
            </a:extLst>
          </p:cNvPr>
          <p:cNvCxnSpPr>
            <a:cxnSpLocks noChangeShapeType="1"/>
          </p:cNvCxnSpPr>
          <p:nvPr/>
        </p:nvCxnSpPr>
        <p:spPr bwMode="auto">
          <a:xfrm rot="5400000" flipH="1" flipV="1">
            <a:off x="3683001" y="1938337"/>
            <a:ext cx="1828800" cy="3175"/>
          </a:xfrm>
          <a:prstGeom prst="line">
            <a:avLst/>
          </a:prstGeom>
          <a:noFill/>
          <a:ln w="31750">
            <a:solidFill>
              <a:srgbClr val="0AFFF6"/>
            </a:solidFill>
            <a:round/>
            <a:headEnd/>
            <a:tailEnd/>
          </a:ln>
          <a:effectLst>
            <a:outerShdw blurRad="114300" dist="50800" dir="13380013" rotWithShape="0">
              <a:srgbClr val="808080">
                <a:alpha val="42999"/>
              </a:srgbClr>
            </a:outerShdw>
          </a:effectLst>
        </p:spPr>
      </p:cxn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sunparts_b.tif                                                 00050AF4Mac OS X                       BADBF046:">
            <a:extLst>
              <a:ext uri="{FF2B5EF4-FFF2-40B4-BE49-F238E27FC236}">
                <a16:creationId xmlns:a16="http://schemas.microsoft.com/office/drawing/2014/main" id="{CAF3EAD9-9F63-4B1B-9759-1D36DC10F9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76200"/>
            <a:ext cx="6705600" cy="670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3" descr="sunparts_b.tif                                                 00050AF4Mac OS X                       BADBF046:">
            <a:extLst>
              <a:ext uri="{FF2B5EF4-FFF2-40B4-BE49-F238E27FC236}">
                <a16:creationId xmlns:a16="http://schemas.microsoft.com/office/drawing/2014/main" id="{E9ACFC31-412D-40C9-8BD0-7C8467AFD1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6324600"/>
            <a:ext cx="1462088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8" name="Text Box 4">
            <a:extLst>
              <a:ext uri="{FF2B5EF4-FFF2-40B4-BE49-F238E27FC236}">
                <a16:creationId xmlns:a16="http://schemas.microsoft.com/office/drawing/2014/main" id="{BA06BEC1-704A-4417-92C8-39549DA388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181725"/>
            <a:ext cx="1295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1400">
                <a:latin typeface="Arial" panose="020B0604020202020204" pitchFamily="34" charset="0"/>
              </a:rPr>
              <a:t>(with narrow red filter)</a:t>
            </a:r>
          </a:p>
        </p:txBody>
      </p:sp>
      <p:sp>
        <p:nvSpPr>
          <p:cNvPr id="16389" name="Text Box 5">
            <a:extLst>
              <a:ext uri="{FF2B5EF4-FFF2-40B4-BE49-F238E27FC236}">
                <a16:creationId xmlns:a16="http://schemas.microsoft.com/office/drawing/2014/main" id="{B6F879EF-8A9D-4196-AD89-9AC6913DE3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05600" y="5026025"/>
            <a:ext cx="1371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1400">
                <a:latin typeface="Arial" panose="020B0604020202020204" pitchFamily="34" charset="0"/>
              </a:rPr>
              <a:t>(x-ray light)</a:t>
            </a:r>
          </a:p>
        </p:txBody>
      </p:sp>
      <p:pic>
        <p:nvPicPr>
          <p:cNvPr id="16390" name="Picture 2" descr="sunparts_b.tif                                                 00050AF4Mac OS X                       BADBF046:">
            <a:extLst>
              <a:ext uri="{FF2B5EF4-FFF2-40B4-BE49-F238E27FC236}">
                <a16:creationId xmlns:a16="http://schemas.microsoft.com/office/drawing/2014/main" id="{E64B0E2C-8278-4BD5-B0B2-91C9B293E4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74" t="96591" r="50000" b="1135"/>
          <a:stretch>
            <a:fillRect/>
          </a:stretch>
        </p:blipFill>
        <p:spPr bwMode="auto">
          <a:xfrm>
            <a:off x="3581400" y="6324600"/>
            <a:ext cx="15240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1" name="Picture 2" descr="sunparts_b.tif                                                 00050AF4Mac OS X                       BADBF046:">
            <a:extLst>
              <a:ext uri="{FF2B5EF4-FFF2-40B4-BE49-F238E27FC236}">
                <a16:creationId xmlns:a16="http://schemas.microsoft.com/office/drawing/2014/main" id="{CBAC43BC-B13F-455C-AB2F-A536B142AD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74" t="96591" r="50000" b="1135"/>
          <a:stretch>
            <a:fillRect/>
          </a:stretch>
        </p:blipFill>
        <p:spPr bwMode="auto">
          <a:xfrm>
            <a:off x="3581400" y="6477000"/>
            <a:ext cx="15240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2" name="Picture 2" descr="sunparts_b.tif                                                 00050AF4Mac OS X                       BADBF046:">
            <a:extLst>
              <a:ext uri="{FF2B5EF4-FFF2-40B4-BE49-F238E27FC236}">
                <a16:creationId xmlns:a16="http://schemas.microsoft.com/office/drawing/2014/main" id="{632DAA81-84E9-4200-9574-C8BB76DDA4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318" t="85228" r="54546" b="7954"/>
          <a:stretch>
            <a:fillRect/>
          </a:stretch>
        </p:blipFill>
        <p:spPr bwMode="auto">
          <a:xfrm>
            <a:off x="4343400" y="5791200"/>
            <a:ext cx="228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3" name="Text Box 5">
            <a:extLst>
              <a:ext uri="{FF2B5EF4-FFF2-40B4-BE49-F238E27FC236}">
                <a16:creationId xmlns:a16="http://schemas.microsoft.com/office/drawing/2014/main" id="{852F856D-E20C-4509-A95C-E327573E06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7800" y="5711825"/>
            <a:ext cx="14478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400">
                <a:latin typeface="Arial" panose="020B0604020202020204" pitchFamily="34" charset="0"/>
              </a:rPr>
              <a:t>(visible light)</a:t>
            </a:r>
          </a:p>
        </p:txBody>
      </p:sp>
      <p:pic>
        <p:nvPicPr>
          <p:cNvPr id="25" name="Picture 24" descr="Untitled-1.gif">
            <a:extLst>
              <a:ext uri="{FF2B5EF4-FFF2-40B4-BE49-F238E27FC236}">
                <a16:creationId xmlns:a16="http://schemas.microsoft.com/office/drawing/2014/main" id="{26197A16-B7C9-4012-BC17-95513904259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2819400"/>
            <a:ext cx="533400" cy="3111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25" descr="Untitled-1.gif">
            <a:extLst>
              <a:ext uri="{FF2B5EF4-FFF2-40B4-BE49-F238E27FC236}">
                <a16:creationId xmlns:a16="http://schemas.microsoft.com/office/drawing/2014/main" id="{55F222C8-D75C-4D1A-A4D0-B0FCEFED52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440000">
            <a:off x="6127750" y="2432050"/>
            <a:ext cx="533400" cy="3111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26" descr="Untitled-1.gif">
            <a:extLst>
              <a:ext uri="{FF2B5EF4-FFF2-40B4-BE49-F238E27FC236}">
                <a16:creationId xmlns:a16="http://schemas.microsoft.com/office/drawing/2014/main" id="{46FD9F4A-2E53-45C5-B2AA-C469CCFAFA8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920000">
            <a:off x="5907088" y="2044700"/>
            <a:ext cx="533400" cy="3111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27" descr="Untitled-1.gif">
            <a:extLst>
              <a:ext uri="{FF2B5EF4-FFF2-40B4-BE49-F238E27FC236}">
                <a16:creationId xmlns:a16="http://schemas.microsoft.com/office/drawing/2014/main" id="{11049B79-7FE4-44AF-ADE4-0EDCBE07176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760000">
            <a:off x="5607050" y="1739900"/>
            <a:ext cx="533400" cy="3111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28" descr="Untitled-1.gif">
            <a:extLst>
              <a:ext uri="{FF2B5EF4-FFF2-40B4-BE49-F238E27FC236}">
                <a16:creationId xmlns:a16="http://schemas.microsoft.com/office/drawing/2014/main" id="{8C067343-EC1B-4E9C-BDEA-5B68DE20881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3060000">
            <a:off x="5222875" y="1520825"/>
            <a:ext cx="533400" cy="3111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29" descr="Untitled-1.gif">
            <a:extLst>
              <a:ext uri="{FF2B5EF4-FFF2-40B4-BE49-F238E27FC236}">
                <a16:creationId xmlns:a16="http://schemas.microsoft.com/office/drawing/2014/main" id="{CC4158FD-DF9C-414E-8113-9AFAE907D53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740000">
            <a:off x="4813300" y="1431925"/>
            <a:ext cx="533400" cy="3111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30" descr="Untitled-1.gif">
            <a:extLst>
              <a:ext uri="{FF2B5EF4-FFF2-40B4-BE49-F238E27FC236}">
                <a16:creationId xmlns:a16="http://schemas.microsoft.com/office/drawing/2014/main" id="{DFD0A9B0-20FD-41DF-B01D-8CF4E788B71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400000">
            <a:off x="4432300" y="1412875"/>
            <a:ext cx="533400" cy="3111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31" descr="Untitled-1.gif">
            <a:extLst>
              <a:ext uri="{FF2B5EF4-FFF2-40B4-BE49-F238E27FC236}">
                <a16:creationId xmlns:a16="http://schemas.microsoft.com/office/drawing/2014/main" id="{64677F64-B8CE-48D3-8689-28FB3AD8F6D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6360000">
            <a:off x="3986213" y="1428750"/>
            <a:ext cx="533400" cy="3111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32" descr="Untitled-1.gif">
            <a:extLst>
              <a:ext uri="{FF2B5EF4-FFF2-40B4-BE49-F238E27FC236}">
                <a16:creationId xmlns:a16="http://schemas.microsoft.com/office/drawing/2014/main" id="{0D8B7F13-2CE0-4F9B-A4CD-08DA9001217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7140000">
            <a:off x="3576638" y="1550988"/>
            <a:ext cx="533400" cy="3111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33" descr="Untitled-1.gif">
            <a:extLst>
              <a:ext uri="{FF2B5EF4-FFF2-40B4-BE49-F238E27FC236}">
                <a16:creationId xmlns:a16="http://schemas.microsoft.com/office/drawing/2014/main" id="{AC962369-C1F6-4998-AED3-C9BBF83C8F1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7860000">
            <a:off x="3205163" y="1789113"/>
            <a:ext cx="533400" cy="3111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Picture 36" descr="Untitled-1.gif">
            <a:extLst>
              <a:ext uri="{FF2B5EF4-FFF2-40B4-BE49-F238E27FC236}">
                <a16:creationId xmlns:a16="http://schemas.microsoft.com/office/drawing/2014/main" id="{955D8A68-1C1A-460F-9FE0-A4966385CF4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8364979">
            <a:off x="2935288" y="2143125"/>
            <a:ext cx="533400" cy="3111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37" descr="Untitled-1.gif">
            <a:extLst>
              <a:ext uri="{FF2B5EF4-FFF2-40B4-BE49-F238E27FC236}">
                <a16:creationId xmlns:a16="http://schemas.microsoft.com/office/drawing/2014/main" id="{C8FD71E8-3160-468E-AA9D-CD3B8449442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8844979">
            <a:off x="2601913" y="2557463"/>
            <a:ext cx="533400" cy="3111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Picture 38" descr="Untitled-1.gif">
            <a:extLst>
              <a:ext uri="{FF2B5EF4-FFF2-40B4-BE49-F238E27FC236}">
                <a16:creationId xmlns:a16="http://schemas.microsoft.com/office/drawing/2014/main" id="{046699DE-955F-48B4-B46E-31CFF0086CB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9684979">
            <a:off x="2454275" y="2959100"/>
            <a:ext cx="533400" cy="3111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407" name="Picture 46" descr="Untitled-1.png">
            <a:extLst>
              <a:ext uri="{FF2B5EF4-FFF2-40B4-BE49-F238E27FC236}">
                <a16:creationId xmlns:a16="http://schemas.microsoft.com/office/drawing/2014/main" id="{8568BA90-128A-4974-88E2-86D0264C823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81" t="16667" r="16928" b="56667"/>
          <a:stretch>
            <a:fillRect/>
          </a:stretch>
        </p:blipFill>
        <p:spPr bwMode="auto">
          <a:xfrm>
            <a:off x="2362200" y="990600"/>
            <a:ext cx="46482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6408" name="Straight Connector 39">
            <a:extLst>
              <a:ext uri="{FF2B5EF4-FFF2-40B4-BE49-F238E27FC236}">
                <a16:creationId xmlns:a16="http://schemas.microsoft.com/office/drawing/2014/main" id="{E2AED2D5-55CB-401A-AC82-129A23E8B55B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248400" y="5410200"/>
            <a:ext cx="762000" cy="241300"/>
          </a:xfrm>
          <a:prstGeom prst="line">
            <a:avLst/>
          </a:prstGeom>
          <a:noFill/>
          <a:ln w="63500">
            <a:solidFill>
              <a:srgbClr val="F1983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409" name="Rectangle 11">
            <a:extLst>
              <a:ext uri="{FF2B5EF4-FFF2-40B4-BE49-F238E27FC236}">
                <a16:creationId xmlns:a16="http://schemas.microsoft.com/office/drawing/2014/main" id="{53D62807-E5F9-4ECF-A814-C3ADA1DB14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81800" y="5562600"/>
            <a:ext cx="1066800" cy="228600"/>
          </a:xfrm>
          <a:prstGeom prst="rect">
            <a:avLst/>
          </a:prstGeom>
          <a:solidFill>
            <a:srgbClr val="F3D442"/>
          </a:solidFill>
          <a:ln w="9525">
            <a:solidFill>
              <a:srgbClr val="F3DC47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16410" name="Text Box 5">
            <a:extLst>
              <a:ext uri="{FF2B5EF4-FFF2-40B4-BE49-F238E27FC236}">
                <a16:creationId xmlns:a16="http://schemas.microsoft.com/office/drawing/2014/main" id="{24E13401-5ECF-4755-980E-26AAD2F180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43600" y="5791200"/>
            <a:ext cx="1524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600" b="1">
                <a:latin typeface="Arial" panose="020B0604020202020204" pitchFamily="34" charset="0"/>
              </a:rPr>
              <a:t>Photosphere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2EDCD3C3-7B39-484D-A252-58C0BA48D2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7800" y="5715000"/>
            <a:ext cx="1219200" cy="304800"/>
          </a:xfrm>
          <a:prstGeom prst="rect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Times" charset="0"/>
              <a:ea typeface="+mn-ea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E98EFC75-BBEA-488C-A933-00448DACE4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67400" y="6210300"/>
            <a:ext cx="1143000" cy="495300"/>
          </a:xfrm>
          <a:prstGeom prst="rect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Times" charset="0"/>
              <a:ea typeface="+mn-ea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110B21B2-679D-4142-9F93-EE11E25D51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0" y="5029200"/>
            <a:ext cx="1066800" cy="381000"/>
          </a:xfrm>
          <a:prstGeom prst="rect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Times" charset="0"/>
              <a:ea typeface="+mn-ea"/>
            </a:endParaRPr>
          </a:p>
        </p:txBody>
      </p:sp>
      <p:sp>
        <p:nvSpPr>
          <p:cNvPr id="16414" name="Text Box 4">
            <a:extLst>
              <a:ext uri="{FF2B5EF4-FFF2-40B4-BE49-F238E27FC236}">
                <a16:creationId xmlns:a16="http://schemas.microsoft.com/office/drawing/2014/main" id="{D92E429F-55A9-4CCE-9315-2AFE8318AA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81800" y="685800"/>
            <a:ext cx="1219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altLang="en-US" sz="1400">
                <a:latin typeface="Arial" panose="020B0604020202020204" pitchFamily="34" charset="0"/>
              </a:rPr>
              <a:t>(with narrow  red filter)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B181EEC0-9BC8-4D3F-9BF0-FFA5C6AF89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34200" y="711200"/>
            <a:ext cx="1066800" cy="533400"/>
          </a:xfrm>
          <a:prstGeom prst="rect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Times" charset="0"/>
              <a:ea typeface="+mn-ea"/>
            </a:endParaRPr>
          </a:p>
        </p:txBody>
      </p:sp>
      <p:sp>
        <p:nvSpPr>
          <p:cNvPr id="16416" name="Text Box 5">
            <a:extLst>
              <a:ext uri="{FF2B5EF4-FFF2-40B4-BE49-F238E27FC236}">
                <a16:creationId xmlns:a16="http://schemas.microsoft.com/office/drawing/2014/main" id="{3126EF1F-5F1F-49E2-914A-5CF682D09B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1600" y="4724400"/>
            <a:ext cx="14478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400">
                <a:latin typeface="Arial" panose="020B0604020202020204" pitchFamily="34" charset="0"/>
              </a:rPr>
              <a:t>(visible light)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8424872D-35D2-49B5-B3F4-76B2358FAE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1600" y="4727575"/>
            <a:ext cx="1219200" cy="304800"/>
          </a:xfrm>
          <a:prstGeom prst="rect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Times" charset="0"/>
              <a:ea typeface="+mn-ea"/>
            </a:endParaRPr>
          </a:p>
        </p:txBody>
      </p:sp>
      <p:cxnSp>
        <p:nvCxnSpPr>
          <p:cNvPr id="16418" name="Straight Connector 52">
            <a:extLst>
              <a:ext uri="{FF2B5EF4-FFF2-40B4-BE49-F238E27FC236}">
                <a16:creationId xmlns:a16="http://schemas.microsoft.com/office/drawing/2014/main" id="{AF7BE892-6FBF-48DD-B102-C2EAD8E083FE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286000" y="1752600"/>
            <a:ext cx="1600200" cy="914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419" name="Straight Connector 55">
            <a:extLst>
              <a:ext uri="{FF2B5EF4-FFF2-40B4-BE49-F238E27FC236}">
                <a16:creationId xmlns:a16="http://schemas.microsoft.com/office/drawing/2014/main" id="{15DEFB9F-1FE0-4818-A2E8-9954474820F6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3124200" y="990600"/>
            <a:ext cx="762000" cy="762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420" name="Straight Connector 57">
            <a:extLst>
              <a:ext uri="{FF2B5EF4-FFF2-40B4-BE49-F238E27FC236}">
                <a16:creationId xmlns:a16="http://schemas.microsoft.com/office/drawing/2014/main" id="{769226C9-B5A3-4A6D-90F4-AF60FFD4ADDD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065338" y="2782888"/>
            <a:ext cx="2125662" cy="471487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421" name="Straight Connector 59">
            <a:extLst>
              <a:ext uri="{FF2B5EF4-FFF2-40B4-BE49-F238E27FC236}">
                <a16:creationId xmlns:a16="http://schemas.microsoft.com/office/drawing/2014/main" id="{2ED2B36D-8C8D-4B9F-B45A-9641E91BDE9C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2362200" y="4267200"/>
            <a:ext cx="53340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422" name="Straight Connector 61">
            <a:extLst>
              <a:ext uri="{FF2B5EF4-FFF2-40B4-BE49-F238E27FC236}">
                <a16:creationId xmlns:a16="http://schemas.microsoft.com/office/drawing/2014/main" id="{D5D75215-6DFF-4301-ABE6-9D069B3FBB25}"/>
              </a:ext>
            </a:extLst>
          </p:cNvPr>
          <p:cNvCxnSpPr>
            <a:cxnSpLocks noChangeShapeType="1"/>
          </p:cNvCxnSpPr>
          <p:nvPr/>
        </p:nvCxnSpPr>
        <p:spPr bwMode="auto">
          <a:xfrm rot="5400000" flipH="1" flipV="1">
            <a:off x="2438400" y="4191000"/>
            <a:ext cx="1447800" cy="990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423" name="Straight Connector 65">
            <a:extLst>
              <a:ext uri="{FF2B5EF4-FFF2-40B4-BE49-F238E27FC236}">
                <a16:creationId xmlns:a16="http://schemas.microsoft.com/office/drawing/2014/main" id="{0E64270A-8F70-40CC-84EF-094DB63C33E7}"/>
              </a:ext>
            </a:extLst>
          </p:cNvPr>
          <p:cNvCxnSpPr>
            <a:cxnSpLocks noChangeShapeType="1"/>
          </p:cNvCxnSpPr>
          <p:nvPr/>
        </p:nvCxnSpPr>
        <p:spPr bwMode="auto">
          <a:xfrm rot="16260000" flipH="1">
            <a:off x="4838700" y="4838700"/>
            <a:ext cx="1371600" cy="12954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6424" name="Picture 46" descr="Untitled-1.gif">
            <a:extLst>
              <a:ext uri="{FF2B5EF4-FFF2-40B4-BE49-F238E27FC236}">
                <a16:creationId xmlns:a16="http://schemas.microsoft.com/office/drawing/2014/main" id="{EF195E30-22C3-4E0F-9994-29C57EDB62F6}"/>
              </a:ext>
            </a:extLst>
          </p:cNvPr>
          <p:cNvPicPr>
            <a:picLocks noChangeAspect="1"/>
          </p:cNvPicPr>
          <p:nvPr/>
        </p:nvPicPr>
        <p:blipFill>
          <a:blip r:embed="rId6">
            <a:lum bright="-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3556000"/>
            <a:ext cx="768350" cy="163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425" name="Text Box 5">
            <a:extLst>
              <a:ext uri="{FF2B5EF4-FFF2-40B4-BE49-F238E27FC236}">
                <a16:creationId xmlns:a16="http://schemas.microsoft.com/office/drawing/2014/main" id="{A96F7143-5903-4F11-862C-1845BC26C1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62800" y="4311650"/>
            <a:ext cx="914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600" b="1">
                <a:latin typeface="Arial" panose="020B0604020202020204" pitchFamily="34" charset="0"/>
              </a:rPr>
              <a:t>Corona</a:t>
            </a:r>
          </a:p>
        </p:txBody>
      </p:sp>
      <p:cxnSp>
        <p:nvCxnSpPr>
          <p:cNvPr id="16426" name="Straight Connector 14">
            <a:extLst>
              <a:ext uri="{FF2B5EF4-FFF2-40B4-BE49-F238E27FC236}">
                <a16:creationId xmlns:a16="http://schemas.microsoft.com/office/drawing/2014/main" id="{68AD08BD-F8C6-47ED-AA7B-3E8C89C51FE9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>
            <a:off x="6705600" y="3962400"/>
            <a:ext cx="53340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427" name="Straight Connector 21">
            <a:extLst>
              <a:ext uri="{FF2B5EF4-FFF2-40B4-BE49-F238E27FC236}">
                <a16:creationId xmlns:a16="http://schemas.microsoft.com/office/drawing/2014/main" id="{BE37379C-BCBB-4991-BE29-DF3A4897A532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867400" y="3838575"/>
            <a:ext cx="1363663" cy="9731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Group 5">
            <a:extLst>
              <a:ext uri="{FF2B5EF4-FFF2-40B4-BE49-F238E27FC236}">
                <a16:creationId xmlns:a16="http://schemas.microsoft.com/office/drawing/2014/main" id="{5CD62EA4-8EA2-4667-A203-88945E3B74C6}"/>
              </a:ext>
            </a:extLst>
          </p:cNvPr>
          <p:cNvGrpSpPr>
            <a:grpSpLocks/>
          </p:cNvGrpSpPr>
          <p:nvPr/>
        </p:nvGrpSpPr>
        <p:grpSpPr bwMode="auto">
          <a:xfrm>
            <a:off x="1524000" y="152400"/>
            <a:ext cx="6553200" cy="6019800"/>
            <a:chOff x="1524000" y="457200"/>
            <a:chExt cx="6553200" cy="6019800"/>
          </a:xfrm>
        </p:grpSpPr>
        <p:pic>
          <p:nvPicPr>
            <p:cNvPr id="17414" name="Picture 2" descr="&#10;quakes.tif                                                     0005A6F5phoenix                        B7DDFAFB:">
              <a:extLst>
                <a:ext uri="{FF2B5EF4-FFF2-40B4-BE49-F238E27FC236}">
                  <a16:creationId xmlns:a16="http://schemas.microsoft.com/office/drawing/2014/main" id="{E11B5034-DF56-4806-8682-67998D1232A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137" t="2216" r="3203" b="5775"/>
            <a:stretch>
              <a:fillRect/>
            </a:stretch>
          </p:blipFill>
          <p:spPr bwMode="auto">
            <a:xfrm>
              <a:off x="1828800" y="533400"/>
              <a:ext cx="5791200" cy="5867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15" name="Rectangle 3">
              <a:extLst>
                <a:ext uri="{FF2B5EF4-FFF2-40B4-BE49-F238E27FC236}">
                  <a16:creationId xmlns:a16="http://schemas.microsoft.com/office/drawing/2014/main" id="{630BDE37-DE36-407D-85B0-02C89FE7B1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4000" y="3429000"/>
              <a:ext cx="6553200" cy="152400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2pPr>
              <a:lvl3pPr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3pPr>
              <a:lvl4pPr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4pPr>
              <a:lvl5pPr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7416" name="Rectangle 4">
              <a:extLst>
                <a:ext uri="{FF2B5EF4-FFF2-40B4-BE49-F238E27FC236}">
                  <a16:creationId xmlns:a16="http://schemas.microsoft.com/office/drawing/2014/main" id="{309F6436-45A5-4B5F-AC47-DB03D8C144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48200" y="457200"/>
              <a:ext cx="152400" cy="6019800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2pPr>
              <a:lvl3pPr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3pPr>
              <a:lvl4pPr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4pPr>
              <a:lvl5pPr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</p:grpSp>
      <p:sp>
        <p:nvSpPr>
          <p:cNvPr id="17411" name="Text Box 5">
            <a:extLst>
              <a:ext uri="{FF2B5EF4-FFF2-40B4-BE49-F238E27FC236}">
                <a16:creationId xmlns:a16="http://schemas.microsoft.com/office/drawing/2014/main" id="{F2F722F6-B6DB-455D-AAE5-685A041345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8800" y="6324600"/>
            <a:ext cx="5715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2000">
                <a:solidFill>
                  <a:srgbClr val="FFFF00"/>
                </a:solidFill>
                <a:latin typeface="Arial" panose="020B0604020202020204" pitchFamily="34" charset="0"/>
              </a:rPr>
              <a:t>Flares </a:t>
            </a:r>
            <a:r>
              <a:rPr lang="en-US" altLang="en-US" sz="2000">
                <a:solidFill>
                  <a:srgbClr val="CCFFCC"/>
                </a:solidFill>
                <a:latin typeface="Arial" panose="020B0604020202020204" pitchFamily="34" charset="0"/>
              </a:rPr>
              <a:t>originate just under the photosphere</a:t>
            </a:r>
          </a:p>
        </p:txBody>
      </p:sp>
      <p:sp>
        <p:nvSpPr>
          <p:cNvPr id="17412" name="Text Box 5">
            <a:extLst>
              <a:ext uri="{FF2B5EF4-FFF2-40B4-BE49-F238E27FC236}">
                <a16:creationId xmlns:a16="http://schemas.microsoft.com/office/drawing/2014/main" id="{980041D8-EA11-49C3-8A8E-31619D2B97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43800" y="3276600"/>
            <a:ext cx="1676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1600">
                <a:solidFill>
                  <a:srgbClr val="FFFF00"/>
                </a:solidFill>
                <a:latin typeface="Arial" panose="020B0604020202020204" pitchFamily="34" charset="0"/>
              </a:rPr>
              <a:t>sun-quake = helioseismology</a:t>
            </a:r>
          </a:p>
        </p:txBody>
      </p:sp>
      <p:cxnSp>
        <p:nvCxnSpPr>
          <p:cNvPr id="17413" name="Straight Arrow Connector 7">
            <a:extLst>
              <a:ext uri="{FF2B5EF4-FFF2-40B4-BE49-F238E27FC236}">
                <a16:creationId xmlns:a16="http://schemas.microsoft.com/office/drawing/2014/main" id="{B0DE9938-BE06-41EE-83DE-318EA547B302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 flipV="1">
            <a:off x="6858000" y="3962400"/>
            <a:ext cx="914400" cy="381000"/>
          </a:xfrm>
          <a:prstGeom prst="straightConnector1">
            <a:avLst/>
          </a:prstGeom>
          <a:noFill/>
          <a:ln w="38100">
            <a:solidFill>
              <a:srgbClr val="FFFF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Oval 1">
            <a:extLst>
              <a:ext uri="{FF2B5EF4-FFF2-40B4-BE49-F238E27FC236}">
                <a16:creationId xmlns:a16="http://schemas.microsoft.com/office/drawing/2014/main" id="{78611160-DB5F-4FDA-955A-E5D833FEA2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800" y="990600"/>
            <a:ext cx="5334000" cy="5334000"/>
          </a:xfrm>
          <a:prstGeom prst="ellipse">
            <a:avLst/>
          </a:prstGeom>
          <a:solidFill>
            <a:srgbClr val="FFFF00">
              <a:alpha val="81175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>
              <a:solidFill>
                <a:srgbClr val="FFFF00"/>
              </a:solidFill>
            </a:endParaRPr>
          </a:p>
        </p:txBody>
      </p:sp>
      <p:sp>
        <p:nvSpPr>
          <p:cNvPr id="18435" name="Oval 2">
            <a:extLst>
              <a:ext uri="{FF2B5EF4-FFF2-40B4-BE49-F238E27FC236}">
                <a16:creationId xmlns:a16="http://schemas.microsoft.com/office/drawing/2014/main" id="{32D70B39-4A98-434F-BFB7-1970E64366EC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3886200" y="3048000"/>
            <a:ext cx="1219200" cy="1219200"/>
          </a:xfrm>
          <a:prstGeom prst="ellipse">
            <a:avLst/>
          </a:prstGeom>
          <a:solidFill>
            <a:schemeClr val="bg1"/>
          </a:solidFill>
          <a:ln w="9525">
            <a:solidFill>
              <a:srgbClr val="FFFFFF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cxnSp>
        <p:nvCxnSpPr>
          <p:cNvPr id="18436" name="Straight Arrow Connector 4">
            <a:extLst>
              <a:ext uri="{FF2B5EF4-FFF2-40B4-BE49-F238E27FC236}">
                <a16:creationId xmlns:a16="http://schemas.microsoft.com/office/drawing/2014/main" id="{1A766428-D2A2-4558-B3D5-557442898E9E}"/>
              </a:ext>
            </a:extLst>
          </p:cNvPr>
          <p:cNvCxnSpPr>
            <a:cxnSpLocks noChangeShapeType="1"/>
          </p:cNvCxnSpPr>
          <p:nvPr/>
        </p:nvCxnSpPr>
        <p:spPr bwMode="auto">
          <a:xfrm rot="5400000" flipH="1" flipV="1">
            <a:off x="3619500" y="4305300"/>
            <a:ext cx="685800" cy="457200"/>
          </a:xfrm>
          <a:prstGeom prst="straightConnector1">
            <a:avLst/>
          </a:prstGeom>
          <a:noFill/>
          <a:ln w="25400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437" name="Straight Arrow Connector 5">
            <a:extLst>
              <a:ext uri="{FF2B5EF4-FFF2-40B4-BE49-F238E27FC236}">
                <a16:creationId xmlns:a16="http://schemas.microsoft.com/office/drawing/2014/main" id="{5928C80D-B6E3-49FF-8321-FA172E9B6C60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V="1">
            <a:off x="4876800" y="4114800"/>
            <a:ext cx="685800" cy="533400"/>
          </a:xfrm>
          <a:prstGeom prst="straightConnector1">
            <a:avLst/>
          </a:prstGeom>
          <a:noFill/>
          <a:ln w="25400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438" name="Straight Arrow Connector 6">
            <a:extLst>
              <a:ext uri="{FF2B5EF4-FFF2-40B4-BE49-F238E27FC236}">
                <a16:creationId xmlns:a16="http://schemas.microsoft.com/office/drawing/2014/main" id="{6A0356E1-BB21-4C1E-92A2-099926405E50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4686300" y="2552700"/>
            <a:ext cx="685800" cy="457200"/>
          </a:xfrm>
          <a:prstGeom prst="straightConnector1">
            <a:avLst/>
          </a:prstGeom>
          <a:noFill/>
          <a:ln w="25400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439" name="Straight Arrow Connector 7">
            <a:extLst>
              <a:ext uri="{FF2B5EF4-FFF2-40B4-BE49-F238E27FC236}">
                <a16:creationId xmlns:a16="http://schemas.microsoft.com/office/drawing/2014/main" id="{3FCF2F8A-156E-4D50-8A7A-616BC1EB086C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276600" y="2590800"/>
            <a:ext cx="762000" cy="609600"/>
          </a:xfrm>
          <a:prstGeom prst="straightConnector1">
            <a:avLst/>
          </a:prstGeom>
          <a:noFill/>
          <a:ln w="25400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440" name="Straight Arrow Connector 8">
            <a:extLst>
              <a:ext uri="{FF2B5EF4-FFF2-40B4-BE49-F238E27FC236}">
                <a16:creationId xmlns:a16="http://schemas.microsoft.com/office/drawing/2014/main" id="{94836222-4C10-4F17-81B3-67294D7ED05D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>
            <a:off x="5105400" y="3733800"/>
            <a:ext cx="685800" cy="1588"/>
          </a:xfrm>
          <a:prstGeom prst="straightConnector1">
            <a:avLst/>
          </a:prstGeom>
          <a:noFill/>
          <a:ln w="25400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441" name="Straight Arrow Connector 10">
            <a:extLst>
              <a:ext uri="{FF2B5EF4-FFF2-40B4-BE49-F238E27FC236}">
                <a16:creationId xmlns:a16="http://schemas.microsoft.com/office/drawing/2014/main" id="{77E28C5D-DF19-411F-A0D1-84A48ECF5572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 flipH="1">
            <a:off x="3124200" y="3733800"/>
            <a:ext cx="685800" cy="1588"/>
          </a:xfrm>
          <a:prstGeom prst="straightConnector1">
            <a:avLst/>
          </a:prstGeom>
          <a:noFill/>
          <a:ln w="25400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442" name="Text Box 5">
            <a:extLst>
              <a:ext uri="{FF2B5EF4-FFF2-40B4-BE49-F238E27FC236}">
                <a16:creationId xmlns:a16="http://schemas.microsoft.com/office/drawing/2014/main" id="{2391BD56-3C27-4F3D-88B1-6A8467F3E1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8800" y="6324600"/>
            <a:ext cx="5715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2000">
                <a:solidFill>
                  <a:srgbClr val="CCFFCC"/>
                </a:solidFill>
                <a:latin typeface="Arial" panose="020B0604020202020204" pitchFamily="34" charset="0"/>
              </a:rPr>
              <a:t>The outer layers squeeze the core due to </a:t>
            </a:r>
            <a:r>
              <a:rPr lang="en-US" altLang="en-US" sz="2000">
                <a:solidFill>
                  <a:srgbClr val="FFFF00"/>
                </a:solidFill>
                <a:latin typeface="Arial" panose="020B0604020202020204" pitchFamily="34" charset="0"/>
              </a:rPr>
              <a:t>Gravity </a:t>
            </a:r>
            <a:endParaRPr lang="en-US" altLang="en-US" sz="2000">
              <a:solidFill>
                <a:srgbClr val="CCFFCC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Oval 1">
            <a:extLst>
              <a:ext uri="{FF2B5EF4-FFF2-40B4-BE49-F238E27FC236}">
                <a16:creationId xmlns:a16="http://schemas.microsoft.com/office/drawing/2014/main" id="{434C1059-349A-4F11-A63A-0B6B39F62F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800" y="990600"/>
            <a:ext cx="5334000" cy="5334000"/>
          </a:xfrm>
          <a:prstGeom prst="ellipse">
            <a:avLst/>
          </a:prstGeom>
          <a:solidFill>
            <a:srgbClr val="FFFF00">
              <a:alpha val="81175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>
              <a:solidFill>
                <a:srgbClr val="FFFF00"/>
              </a:solidFill>
            </a:endParaRPr>
          </a:p>
        </p:txBody>
      </p:sp>
      <p:sp>
        <p:nvSpPr>
          <p:cNvPr id="19459" name="Oval 2">
            <a:extLst>
              <a:ext uri="{FF2B5EF4-FFF2-40B4-BE49-F238E27FC236}">
                <a16:creationId xmlns:a16="http://schemas.microsoft.com/office/drawing/2014/main" id="{814A6808-5BAF-46AF-961E-7DF610DDB0B4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3886200" y="3048000"/>
            <a:ext cx="1219200" cy="1219200"/>
          </a:xfrm>
          <a:prstGeom prst="ellipse">
            <a:avLst/>
          </a:prstGeom>
          <a:solidFill>
            <a:schemeClr val="bg1"/>
          </a:solidFill>
          <a:ln w="9525">
            <a:solidFill>
              <a:srgbClr val="FFFFFF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grpSp>
        <p:nvGrpSpPr>
          <p:cNvPr id="19460" name="Group 9">
            <a:extLst>
              <a:ext uri="{FF2B5EF4-FFF2-40B4-BE49-F238E27FC236}">
                <a16:creationId xmlns:a16="http://schemas.microsoft.com/office/drawing/2014/main" id="{6F0FEAA2-B528-4048-9B53-0B674BA136E2}"/>
              </a:ext>
            </a:extLst>
          </p:cNvPr>
          <p:cNvGrpSpPr>
            <a:grpSpLocks/>
          </p:cNvGrpSpPr>
          <p:nvPr/>
        </p:nvGrpSpPr>
        <p:grpSpPr bwMode="auto">
          <a:xfrm>
            <a:off x="3124200" y="2438400"/>
            <a:ext cx="2667000" cy="2438400"/>
            <a:chOff x="3124201" y="2438400"/>
            <a:chExt cx="2666999" cy="2438400"/>
          </a:xfrm>
        </p:grpSpPr>
        <p:cxnSp>
          <p:nvCxnSpPr>
            <p:cNvPr id="19469" name="Straight Arrow Connector 4">
              <a:extLst>
                <a:ext uri="{FF2B5EF4-FFF2-40B4-BE49-F238E27FC236}">
                  <a16:creationId xmlns:a16="http://schemas.microsoft.com/office/drawing/2014/main" id="{5172EFF6-F49B-4C55-BBC3-F412867EB43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 flipH="1" flipV="1">
              <a:off x="3619500" y="4305300"/>
              <a:ext cx="685800" cy="457200"/>
            </a:xfrm>
            <a:prstGeom prst="straightConnector1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70" name="Straight Arrow Connector 5">
              <a:extLst>
                <a:ext uri="{FF2B5EF4-FFF2-40B4-BE49-F238E27FC236}">
                  <a16:creationId xmlns:a16="http://schemas.microsoft.com/office/drawing/2014/main" id="{55BFB41F-9700-4EC3-9ADA-15ED076CEA0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6200000" flipV="1">
              <a:off x="4876800" y="4114801"/>
              <a:ext cx="685801" cy="533400"/>
            </a:xfrm>
            <a:prstGeom prst="straightConnector1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71" name="Straight Arrow Connector 6">
              <a:extLst>
                <a:ext uri="{FF2B5EF4-FFF2-40B4-BE49-F238E27FC236}">
                  <a16:creationId xmlns:a16="http://schemas.microsoft.com/office/drawing/2014/main" id="{799944C1-7170-46E4-B1FC-B9B694FB576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4686300" y="2552700"/>
              <a:ext cx="685800" cy="457200"/>
            </a:xfrm>
            <a:prstGeom prst="straightConnector1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72" name="Straight Arrow Connector 7">
              <a:extLst>
                <a:ext uri="{FF2B5EF4-FFF2-40B4-BE49-F238E27FC236}">
                  <a16:creationId xmlns:a16="http://schemas.microsoft.com/office/drawing/2014/main" id="{F6AC48A0-A956-43DD-87BF-4943A0798C9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276600" y="2590800"/>
              <a:ext cx="762000" cy="609601"/>
            </a:xfrm>
            <a:prstGeom prst="straightConnector1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73" name="Straight Arrow Connector 8">
              <a:extLst>
                <a:ext uri="{FF2B5EF4-FFF2-40B4-BE49-F238E27FC236}">
                  <a16:creationId xmlns:a16="http://schemas.microsoft.com/office/drawing/2014/main" id="{BE764DFF-2556-4B29-997D-36BB279E965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0800000">
              <a:off x="5105400" y="3733800"/>
              <a:ext cx="685800" cy="1588"/>
            </a:xfrm>
            <a:prstGeom prst="straightConnector1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74" name="Straight Arrow Connector 10">
              <a:extLst>
                <a:ext uri="{FF2B5EF4-FFF2-40B4-BE49-F238E27FC236}">
                  <a16:creationId xmlns:a16="http://schemas.microsoft.com/office/drawing/2014/main" id="{5774D9E8-D7E9-4440-A827-9A360E58FF7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0800000" flipH="1">
              <a:off x="3124201" y="3733800"/>
              <a:ext cx="685800" cy="1588"/>
            </a:xfrm>
            <a:prstGeom prst="straightConnector1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9461" name="Group 26">
            <a:extLst>
              <a:ext uri="{FF2B5EF4-FFF2-40B4-BE49-F238E27FC236}">
                <a16:creationId xmlns:a16="http://schemas.microsoft.com/office/drawing/2014/main" id="{40DDA540-4577-4F79-9419-A5BF258D860A}"/>
              </a:ext>
            </a:extLst>
          </p:cNvPr>
          <p:cNvGrpSpPr>
            <a:grpSpLocks/>
          </p:cNvGrpSpPr>
          <p:nvPr/>
        </p:nvGrpSpPr>
        <p:grpSpPr bwMode="auto">
          <a:xfrm>
            <a:off x="3886200" y="3113088"/>
            <a:ext cx="1230313" cy="1077912"/>
            <a:chOff x="3886200" y="3113314"/>
            <a:chExt cx="1230086" cy="1077685"/>
          </a:xfrm>
        </p:grpSpPr>
        <p:cxnSp>
          <p:nvCxnSpPr>
            <p:cNvPr id="19463" name="Straight Arrow Connector 12">
              <a:extLst>
                <a:ext uri="{FF2B5EF4-FFF2-40B4-BE49-F238E27FC236}">
                  <a16:creationId xmlns:a16="http://schemas.microsoft.com/office/drawing/2014/main" id="{4B19F4B0-BC6F-4A54-9BB9-FB5BF9B85D9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4152899" y="3924299"/>
              <a:ext cx="304801" cy="228600"/>
            </a:xfrm>
            <a:prstGeom prst="straightConnector1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64" name="Straight Arrow Connector 13">
              <a:extLst>
                <a:ext uri="{FF2B5EF4-FFF2-40B4-BE49-F238E27FC236}">
                  <a16:creationId xmlns:a16="http://schemas.microsoft.com/office/drawing/2014/main" id="{FA280BCB-886E-4B86-84BE-B5C3AF8386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626428" y="3733798"/>
              <a:ext cx="326572" cy="304802"/>
            </a:xfrm>
            <a:prstGeom prst="straightConnector1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65" name="Straight Arrow Connector 14">
              <a:extLst>
                <a:ext uri="{FF2B5EF4-FFF2-40B4-BE49-F238E27FC236}">
                  <a16:creationId xmlns:a16="http://schemas.microsoft.com/office/drawing/2014/main" id="{77F159B5-0A9D-453C-B1D7-39D27C5F4CE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 flipH="1" flipV="1">
              <a:off x="4550228" y="3178628"/>
              <a:ext cx="315685" cy="185058"/>
            </a:xfrm>
            <a:prstGeom prst="straightConnector1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66" name="Straight Arrow Connector 15">
              <a:extLst>
                <a:ext uri="{FF2B5EF4-FFF2-40B4-BE49-F238E27FC236}">
                  <a16:creationId xmlns:a16="http://schemas.microsoft.com/office/drawing/2014/main" id="{935D786B-6F1B-4614-AA13-7A75B5493D6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0800000">
              <a:off x="4038600" y="3222171"/>
              <a:ext cx="293914" cy="283028"/>
            </a:xfrm>
            <a:prstGeom prst="straightConnector1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67" name="Straight Arrow Connector 16">
              <a:extLst>
                <a:ext uri="{FF2B5EF4-FFF2-40B4-BE49-F238E27FC236}">
                  <a16:creationId xmlns:a16="http://schemas.microsoft.com/office/drawing/2014/main" id="{B4AE33B5-E180-4FF0-8877-00F6FD0D703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4724400" y="3733118"/>
              <a:ext cx="391886" cy="682"/>
            </a:xfrm>
            <a:prstGeom prst="straightConnector1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68" name="Straight Arrow Connector 17">
              <a:extLst>
                <a:ext uri="{FF2B5EF4-FFF2-40B4-BE49-F238E27FC236}">
                  <a16:creationId xmlns:a16="http://schemas.microsoft.com/office/drawing/2014/main" id="{CBFE8DF6-7719-4BDE-923F-6D58A8ECCD2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0800000">
              <a:off x="3886200" y="3733800"/>
              <a:ext cx="468086" cy="22454"/>
            </a:xfrm>
            <a:prstGeom prst="straightConnector1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9462" name="Text Box 5">
            <a:extLst>
              <a:ext uri="{FF2B5EF4-FFF2-40B4-BE49-F238E27FC236}">
                <a16:creationId xmlns:a16="http://schemas.microsoft.com/office/drawing/2014/main" id="{05688BA8-E69D-477F-9900-350DA96DB3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6400" y="6324600"/>
            <a:ext cx="5715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2000">
                <a:solidFill>
                  <a:srgbClr val="CCFFCC"/>
                </a:solidFill>
                <a:latin typeface="Arial" panose="020B0604020202020204" pitchFamily="34" charset="0"/>
              </a:rPr>
              <a:t>Light due to </a:t>
            </a:r>
            <a:r>
              <a:rPr lang="en-US" altLang="en-US" sz="2000">
                <a:solidFill>
                  <a:srgbClr val="FFFF00"/>
                </a:solidFill>
                <a:latin typeface="Arial" panose="020B0604020202020204" pitchFamily="34" charset="0"/>
              </a:rPr>
              <a:t>Fusion </a:t>
            </a:r>
            <a:r>
              <a:rPr lang="en-US" altLang="en-US" sz="2000">
                <a:solidFill>
                  <a:srgbClr val="CCFFCC"/>
                </a:solidFill>
                <a:latin typeface="Arial" panose="020B0604020202020204" pitchFamily="34" charset="0"/>
              </a:rPr>
              <a:t>pushes back</a:t>
            </a: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5">
            <a:extLst>
              <a:ext uri="{FF2B5EF4-FFF2-40B4-BE49-F238E27FC236}">
                <a16:creationId xmlns:a16="http://schemas.microsoft.com/office/drawing/2014/main" id="{B69D5D53-AE09-442F-8024-2481D1CA03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854075"/>
            <a:ext cx="8153400" cy="433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>
                <a:solidFill>
                  <a:srgbClr val="CCFFCC"/>
                </a:solidFill>
                <a:latin typeface="Arial" panose="020B0604020202020204" pitchFamily="34" charset="0"/>
              </a:rPr>
              <a:t>There are two kinds of </a:t>
            </a:r>
            <a:r>
              <a:rPr lang="en-US" altLang="en-US">
                <a:solidFill>
                  <a:srgbClr val="FFFF00"/>
                </a:solidFill>
                <a:latin typeface="Arial" panose="020B0604020202020204" pitchFamily="34" charset="0"/>
              </a:rPr>
              <a:t>nuclear </a:t>
            </a:r>
            <a:r>
              <a:rPr lang="en-US" altLang="en-US">
                <a:solidFill>
                  <a:srgbClr val="CCFFCC"/>
                </a:solidFill>
                <a:latin typeface="Arial" panose="020B0604020202020204" pitchFamily="34" charset="0"/>
              </a:rPr>
              <a:t>reactions</a:t>
            </a:r>
          </a:p>
          <a:p>
            <a:pPr algn="ctr">
              <a:spcBef>
                <a:spcPct val="50000"/>
              </a:spcBef>
            </a:pPr>
            <a:endParaRPr lang="en-US" altLang="en-US">
              <a:solidFill>
                <a:srgbClr val="CCFFCC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en-US" altLang="en-US">
                <a:solidFill>
                  <a:srgbClr val="CCFFCC"/>
                </a:solidFill>
                <a:latin typeface="Arial" panose="020B0604020202020204" pitchFamily="34" charset="0"/>
              </a:rPr>
              <a:t>	</a:t>
            </a:r>
            <a:r>
              <a:rPr lang="en-US" altLang="en-US">
                <a:solidFill>
                  <a:srgbClr val="FFFF00"/>
                </a:solidFill>
                <a:latin typeface="Arial" panose="020B0604020202020204" pitchFamily="34" charset="0"/>
              </a:rPr>
              <a:t>Fission </a:t>
            </a:r>
            <a:r>
              <a:rPr lang="en-US" altLang="en-US">
                <a:solidFill>
                  <a:srgbClr val="CCFFCC"/>
                </a:solidFill>
                <a:latin typeface="Arial" panose="020B0604020202020204" pitchFamily="34" charset="0"/>
              </a:rPr>
              <a:t>tears large atoms apart </a:t>
            </a:r>
          </a:p>
          <a:p>
            <a:pPr algn="ctr">
              <a:spcBef>
                <a:spcPct val="50000"/>
              </a:spcBef>
            </a:pPr>
            <a:endParaRPr lang="en-US" altLang="en-US">
              <a:solidFill>
                <a:srgbClr val="CCFFCC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en-US" altLang="en-US">
                <a:solidFill>
                  <a:srgbClr val="CCFFCC"/>
                </a:solidFill>
                <a:latin typeface="Arial" panose="020B0604020202020204" pitchFamily="34" charset="0"/>
              </a:rPr>
              <a:t>	</a:t>
            </a:r>
            <a:r>
              <a:rPr lang="en-US" altLang="en-US">
                <a:solidFill>
                  <a:srgbClr val="FFFF00"/>
                </a:solidFill>
                <a:latin typeface="Arial" panose="020B0604020202020204" pitchFamily="34" charset="0"/>
              </a:rPr>
              <a:t>Fusion </a:t>
            </a:r>
            <a:r>
              <a:rPr lang="en-US" altLang="en-US">
                <a:solidFill>
                  <a:srgbClr val="CCFFCC"/>
                </a:solidFill>
                <a:latin typeface="Arial" panose="020B0604020202020204" pitchFamily="34" charset="0"/>
              </a:rPr>
              <a:t>brings light atoms together</a:t>
            </a:r>
          </a:p>
          <a:p>
            <a:pPr>
              <a:spcBef>
                <a:spcPct val="50000"/>
              </a:spcBef>
            </a:pPr>
            <a:endParaRPr lang="en-US" altLang="en-US">
              <a:solidFill>
                <a:srgbClr val="CCFFCC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endParaRPr lang="en-US" altLang="en-US">
              <a:solidFill>
                <a:srgbClr val="CCFFCC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en-US" altLang="en-US">
                <a:solidFill>
                  <a:srgbClr val="CCFFCC"/>
                </a:solidFill>
                <a:latin typeface="Arial" panose="020B0604020202020204" pitchFamily="34" charset="0"/>
              </a:rPr>
              <a:t>			is what happens in the Sun's core</a:t>
            </a:r>
          </a:p>
        </p:txBody>
      </p:sp>
      <p:cxnSp>
        <p:nvCxnSpPr>
          <p:cNvPr id="21507" name="Straight Arrow Connector 3">
            <a:extLst>
              <a:ext uri="{FF2B5EF4-FFF2-40B4-BE49-F238E27FC236}">
                <a16:creationId xmlns:a16="http://schemas.microsoft.com/office/drawing/2014/main" id="{558B9A47-7076-468B-A157-D1D54C006BDF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V="1">
            <a:off x="2171700" y="3695700"/>
            <a:ext cx="1447800" cy="1066800"/>
          </a:xfrm>
          <a:prstGeom prst="straightConnector1">
            <a:avLst/>
          </a:prstGeom>
          <a:noFill/>
          <a:ln w="31750">
            <a:solidFill>
              <a:srgbClr val="FFFF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5" descr="re12Ms142.jpg">
            <a:extLst>
              <a:ext uri="{FF2B5EF4-FFF2-40B4-BE49-F238E27FC236}">
                <a16:creationId xmlns:a16="http://schemas.microsoft.com/office/drawing/2014/main" id="{18EFFBF4-7ABA-43CD-9D42-FED11B3EC1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38" t="9525" r="26154" b="14285"/>
          <a:stretch>
            <a:fillRect/>
          </a:stretch>
        </p:blipFill>
        <p:spPr bwMode="auto">
          <a:xfrm>
            <a:off x="3657600" y="2798763"/>
            <a:ext cx="12954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1" name="Picture 6" descr="re12Ms142.jpg">
            <a:extLst>
              <a:ext uri="{FF2B5EF4-FFF2-40B4-BE49-F238E27FC236}">
                <a16:creationId xmlns:a16="http://schemas.microsoft.com/office/drawing/2014/main" id="{2FDB222B-D94C-4A63-AC36-1FB5054E40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38" t="9525" r="26154" b="14285"/>
          <a:stretch>
            <a:fillRect/>
          </a:stretch>
        </p:blipFill>
        <p:spPr bwMode="auto">
          <a:xfrm rot="-3921998">
            <a:off x="2778126" y="5199062"/>
            <a:ext cx="717550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2" name="Picture 7" descr="re12Ms142.jpg">
            <a:extLst>
              <a:ext uri="{FF2B5EF4-FFF2-40B4-BE49-F238E27FC236}">
                <a16:creationId xmlns:a16="http://schemas.microsoft.com/office/drawing/2014/main" id="{790211E6-B4F3-4B07-9CFC-257996FA9B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38" t="9525" r="26154" b="14285"/>
          <a:stretch>
            <a:fillRect/>
          </a:stretch>
        </p:blipFill>
        <p:spPr bwMode="auto">
          <a:xfrm rot="-3921998">
            <a:off x="5279232" y="5214144"/>
            <a:ext cx="719137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2533" name="Straight Arrow Connector 9">
            <a:extLst>
              <a:ext uri="{FF2B5EF4-FFF2-40B4-BE49-F238E27FC236}">
                <a16:creationId xmlns:a16="http://schemas.microsoft.com/office/drawing/2014/main" id="{EABA0485-F1B8-4C27-A438-42CCDB41E035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3142457" y="4161631"/>
            <a:ext cx="1192212" cy="904875"/>
          </a:xfrm>
          <a:prstGeom prst="straightConnector1">
            <a:avLst/>
          </a:prstGeom>
          <a:noFill/>
          <a:ln w="38100">
            <a:solidFill>
              <a:srgbClr val="FFFF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534" name="Straight Arrow Connector 11">
            <a:extLst>
              <a:ext uri="{FF2B5EF4-FFF2-40B4-BE49-F238E27FC236}">
                <a16:creationId xmlns:a16="http://schemas.microsoft.com/office/drawing/2014/main" id="{A0F978E4-E04F-4592-A2DA-55A9F1E6235B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4361657" y="4161631"/>
            <a:ext cx="1192212" cy="904875"/>
          </a:xfrm>
          <a:prstGeom prst="straightConnector1">
            <a:avLst/>
          </a:prstGeom>
          <a:noFill/>
          <a:ln w="38100">
            <a:solidFill>
              <a:srgbClr val="FFFF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2535" name="Rectangle 12">
            <a:extLst>
              <a:ext uri="{FF2B5EF4-FFF2-40B4-BE49-F238E27FC236}">
                <a16:creationId xmlns:a16="http://schemas.microsoft.com/office/drawing/2014/main" id="{3429F387-D8A8-4210-A56F-DE9B5C389A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2600" y="1066800"/>
            <a:ext cx="701040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>
                <a:solidFill>
                  <a:srgbClr val="CCFFCC"/>
                </a:solidFill>
                <a:latin typeface="Arial" panose="020B0604020202020204" pitchFamily="34" charset="0"/>
              </a:rPr>
              <a:t>Massive nuclei (like U with 235 protons and netrons in its nucleus) spit out a fast moving neutron and splits the nucleus into "daughter" nuclei which are, in turn, radioactive (Weak force)</a:t>
            </a:r>
            <a:endParaRPr lang="en-US" altLang="en-US"/>
          </a:p>
        </p:txBody>
      </p:sp>
      <p:sp>
        <p:nvSpPr>
          <p:cNvPr id="22536" name="Rectangle 13">
            <a:extLst>
              <a:ext uri="{FF2B5EF4-FFF2-40B4-BE49-F238E27FC236}">
                <a16:creationId xmlns:a16="http://schemas.microsoft.com/office/drawing/2014/main" id="{50304C03-21A5-4B50-A4C4-59F989A60A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2850" y="3198813"/>
            <a:ext cx="7493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>
                <a:solidFill>
                  <a:srgbClr val="CCFFCC"/>
                </a:solidFill>
                <a:latin typeface="Arial" panose="020B0604020202020204" pitchFamily="34" charset="0"/>
              </a:rPr>
              <a:t>U</a:t>
            </a:r>
            <a:r>
              <a:rPr lang="en-US" altLang="en-US" baseline="30000">
                <a:solidFill>
                  <a:srgbClr val="CCFFCC"/>
                </a:solidFill>
                <a:latin typeface="Arial" panose="020B0604020202020204" pitchFamily="34" charset="0"/>
              </a:rPr>
              <a:t>235</a:t>
            </a:r>
            <a:endParaRPr lang="en-US" altLang="en-US" baseline="30000"/>
          </a:p>
        </p:txBody>
      </p:sp>
      <p:sp>
        <p:nvSpPr>
          <p:cNvPr id="22537" name="Rectangle 14">
            <a:extLst>
              <a:ext uri="{FF2B5EF4-FFF2-40B4-BE49-F238E27FC236}">
                <a16:creationId xmlns:a16="http://schemas.microsoft.com/office/drawing/2014/main" id="{C323C0F5-7C74-4B1A-AE38-17BA1A75B3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9200" y="5257800"/>
            <a:ext cx="67056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>
                <a:solidFill>
                  <a:srgbClr val="CCFFCC"/>
                </a:solidFill>
                <a:latin typeface="Arial" panose="020B0604020202020204" pitchFamily="34" charset="0"/>
              </a:rPr>
              <a:t>Barium141			             Krypton92</a:t>
            </a:r>
          </a:p>
          <a:p>
            <a:r>
              <a:rPr lang="en-US" altLang="en-US" baseline="30000">
                <a:solidFill>
                  <a:srgbClr val="CCFFCC"/>
                </a:solidFill>
                <a:latin typeface="Arial" panose="020B0604020202020204" pitchFamily="34" charset="0"/>
              </a:rPr>
              <a:t> 		      </a:t>
            </a:r>
          </a:p>
          <a:p>
            <a:r>
              <a:rPr lang="en-US" altLang="en-US" baseline="30000">
                <a:solidFill>
                  <a:srgbClr val="CCFFCC"/>
                </a:solidFill>
                <a:latin typeface="Arial" panose="020B0604020202020204" pitchFamily="34" charset="0"/>
              </a:rPr>
              <a:t>		</a:t>
            </a:r>
            <a:r>
              <a:rPr lang="en-US" altLang="en-US">
                <a:solidFill>
                  <a:srgbClr val="CCFFCC"/>
                </a:solidFill>
                <a:latin typeface="Arial" panose="020B0604020202020204" pitchFamily="34" charset="0"/>
              </a:rPr>
              <a:t>        </a:t>
            </a:r>
            <a:r>
              <a:rPr lang="en-US" altLang="en-US" baseline="30000">
                <a:solidFill>
                  <a:srgbClr val="CCFFCC"/>
                </a:solidFill>
                <a:latin typeface="Arial" panose="020B0604020202020204" pitchFamily="34" charset="0"/>
              </a:rPr>
              <a:t>3 neutrons</a:t>
            </a:r>
            <a:endParaRPr lang="en-US" altLang="en-US" baseline="3000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EFB5AF1F-9769-45F1-A634-96B26954B9A5}"/>
              </a:ext>
            </a:extLst>
          </p:cNvPr>
          <p:cNvSpPr/>
          <p:nvPr/>
        </p:nvSpPr>
        <p:spPr bwMode="auto">
          <a:xfrm>
            <a:off x="4318000" y="5562600"/>
            <a:ext cx="76200" cy="76200"/>
          </a:xfrm>
          <a:prstGeom prst="ellipse">
            <a:avLst/>
          </a:prstGeom>
          <a:gradFill flip="none" rotWithShape="1">
            <a:gsLst>
              <a:gs pos="0">
                <a:srgbClr val="0AFFF6"/>
              </a:gs>
              <a:gs pos="89000">
                <a:srgbClr val="FFFFFF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>
            <a:softEdge rad="25400"/>
          </a:effectLst>
        </p:spPr>
        <p:txBody>
          <a:bodyPr/>
          <a:lstStyle/>
          <a:p>
            <a:pPr>
              <a:defRPr/>
            </a:pPr>
            <a:endParaRPr lang="en-US">
              <a:latin typeface="Times" charset="0"/>
              <a:ea typeface="+mn-ea"/>
            </a:endParaRPr>
          </a:p>
        </p:txBody>
      </p:sp>
      <p:cxnSp>
        <p:nvCxnSpPr>
          <p:cNvPr id="22541" name="Straight Arrow Connector 16">
            <a:extLst>
              <a:ext uri="{FF2B5EF4-FFF2-40B4-BE49-F238E27FC236}">
                <a16:creationId xmlns:a16="http://schemas.microsoft.com/office/drawing/2014/main" id="{8F24AB2C-F6EF-4081-ADA2-44A5B42095C9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3695700" y="4686300"/>
            <a:ext cx="1295400" cy="0"/>
          </a:xfrm>
          <a:prstGeom prst="straightConnector1">
            <a:avLst/>
          </a:prstGeom>
          <a:noFill/>
          <a:ln w="38100">
            <a:solidFill>
              <a:srgbClr val="FFFF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2BE00576-223C-4C90-97E2-85F7E317903C}"/>
              </a:ext>
            </a:extLst>
          </p:cNvPr>
          <p:cNvSpPr/>
          <p:nvPr/>
        </p:nvSpPr>
        <p:spPr bwMode="auto">
          <a:xfrm>
            <a:off x="4648200" y="5562600"/>
            <a:ext cx="76200" cy="76200"/>
          </a:xfrm>
          <a:prstGeom prst="ellipse">
            <a:avLst/>
          </a:prstGeom>
          <a:gradFill flip="none" rotWithShape="1">
            <a:gsLst>
              <a:gs pos="0">
                <a:srgbClr val="0AFFF6"/>
              </a:gs>
              <a:gs pos="89000">
                <a:srgbClr val="FFFFFF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>
            <a:softEdge rad="25400"/>
          </a:effectLst>
        </p:spPr>
        <p:txBody>
          <a:bodyPr/>
          <a:lstStyle/>
          <a:p>
            <a:pPr>
              <a:defRPr/>
            </a:pPr>
            <a:endParaRPr lang="en-US">
              <a:latin typeface="Times" charset="0"/>
              <a:ea typeface="+mn-ea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E42762C1-74E8-41C1-93B9-ACF6CA709753}"/>
              </a:ext>
            </a:extLst>
          </p:cNvPr>
          <p:cNvSpPr/>
          <p:nvPr/>
        </p:nvSpPr>
        <p:spPr bwMode="auto">
          <a:xfrm>
            <a:off x="4038600" y="5562600"/>
            <a:ext cx="76200" cy="76200"/>
          </a:xfrm>
          <a:prstGeom prst="ellipse">
            <a:avLst/>
          </a:prstGeom>
          <a:gradFill flip="none" rotWithShape="1">
            <a:gsLst>
              <a:gs pos="0">
                <a:srgbClr val="0AFFF6"/>
              </a:gs>
              <a:gs pos="89000">
                <a:srgbClr val="FFFFFF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>
            <a:softEdge rad="25400"/>
          </a:effectLst>
        </p:spPr>
        <p:txBody>
          <a:bodyPr/>
          <a:lstStyle/>
          <a:p>
            <a:pPr>
              <a:defRPr/>
            </a:pPr>
            <a:endParaRPr lang="en-US">
              <a:latin typeface="Times" charset="0"/>
              <a:ea typeface="+mn-ea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AFE57CB0-96F8-4A95-9088-74FB2DF4355C}"/>
              </a:ext>
            </a:extLst>
          </p:cNvPr>
          <p:cNvSpPr/>
          <p:nvPr/>
        </p:nvSpPr>
        <p:spPr bwMode="auto">
          <a:xfrm>
            <a:off x="3048000" y="3429000"/>
            <a:ext cx="76200" cy="76200"/>
          </a:xfrm>
          <a:prstGeom prst="ellipse">
            <a:avLst/>
          </a:prstGeom>
          <a:gradFill flip="none" rotWithShape="1">
            <a:gsLst>
              <a:gs pos="0">
                <a:srgbClr val="0AFFF6"/>
              </a:gs>
              <a:gs pos="89000">
                <a:srgbClr val="FFFFFF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>
            <a:softEdge rad="25400"/>
          </a:effectLst>
        </p:spPr>
        <p:txBody>
          <a:bodyPr/>
          <a:lstStyle/>
          <a:p>
            <a:pPr>
              <a:defRPr/>
            </a:pPr>
            <a:endParaRPr lang="en-US">
              <a:latin typeface="Times" charset="0"/>
              <a:ea typeface="+mn-ea"/>
            </a:endParaRPr>
          </a:p>
        </p:txBody>
      </p:sp>
      <p:cxnSp>
        <p:nvCxnSpPr>
          <p:cNvPr id="22551" name="Straight Arrow Connector 4">
            <a:extLst>
              <a:ext uri="{FF2B5EF4-FFF2-40B4-BE49-F238E27FC236}">
                <a16:creationId xmlns:a16="http://schemas.microsoft.com/office/drawing/2014/main" id="{97B25A46-B42E-42D6-ABA2-9E473E2FE071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276600" y="3505200"/>
            <a:ext cx="457200" cy="0"/>
          </a:xfrm>
          <a:prstGeom prst="straightConnector1">
            <a:avLst/>
          </a:prstGeom>
          <a:noFill/>
          <a:ln w="28575">
            <a:solidFill>
              <a:srgbClr val="0AFFF6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2552" name="Rectangle 6">
            <a:extLst>
              <a:ext uri="{FF2B5EF4-FFF2-40B4-BE49-F238E27FC236}">
                <a16:creationId xmlns:a16="http://schemas.microsoft.com/office/drawing/2014/main" id="{D0EAABA8-9318-40B9-881E-B7D2BDD9F7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152400"/>
            <a:ext cx="1646238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600">
                <a:solidFill>
                  <a:srgbClr val="FFFF00"/>
                </a:solidFill>
                <a:latin typeface="Arial" panose="020B0604020202020204" pitchFamily="34" charset="0"/>
              </a:rPr>
              <a:t>Fission</a:t>
            </a:r>
          </a:p>
          <a:p>
            <a:r>
              <a:rPr lang="en-US" altLang="en-US">
                <a:solidFill>
                  <a:srgbClr val="FFFF00"/>
                </a:solidFill>
                <a:latin typeface="Arial" panose="020B0604020202020204" pitchFamily="34" charset="0"/>
              </a:rPr>
              <a:t> </a:t>
            </a:r>
            <a:endParaRPr lang="en-US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1144069" y="474133"/>
            <a:ext cx="7381864" cy="584776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Arial"/>
                <a:cs typeface="Arial"/>
              </a:rPr>
              <a:t>When an </a:t>
            </a:r>
            <a:r>
              <a:rPr lang="en-US" sz="3200" dirty="0">
                <a:solidFill>
                  <a:srgbClr val="0000FF"/>
                </a:solidFill>
                <a:latin typeface="Arial"/>
                <a:cs typeface="Arial"/>
              </a:rPr>
              <a:t>anti-proton </a:t>
            </a:r>
            <a:r>
              <a:rPr lang="en-US" sz="3200" dirty="0">
                <a:solidFill>
                  <a:srgbClr val="FF0000"/>
                </a:solidFill>
                <a:latin typeface="Arial"/>
                <a:cs typeface="Arial"/>
              </a:rPr>
              <a:t>meets a </a:t>
            </a:r>
            <a:r>
              <a:rPr lang="en-US" sz="3200" dirty="0">
                <a:solidFill>
                  <a:srgbClr val="0000FF"/>
                </a:solidFill>
                <a:latin typeface="Arial"/>
                <a:cs typeface="Arial"/>
              </a:rPr>
              <a:t>proton</a:t>
            </a:r>
            <a:r>
              <a:rPr lang="en-US" sz="3200" dirty="0">
                <a:solidFill>
                  <a:srgbClr val="FF0000"/>
                </a:solidFill>
                <a:latin typeface="Arial"/>
                <a:cs typeface="Arial"/>
              </a:rPr>
              <a:t>….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4088631" y="2976587"/>
            <a:ext cx="828958" cy="388785"/>
            <a:chOff x="4088631" y="2976587"/>
            <a:chExt cx="828958" cy="388785"/>
          </a:xfrm>
        </p:grpSpPr>
        <p:sp>
          <p:nvSpPr>
            <p:cNvPr id="36" name="Oval 35"/>
            <p:cNvSpPr/>
            <p:nvPr/>
          </p:nvSpPr>
          <p:spPr>
            <a:xfrm>
              <a:off x="4088631" y="2976587"/>
              <a:ext cx="388785" cy="388785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4528804" y="2976587"/>
              <a:ext cx="388785" cy="388785"/>
            </a:xfrm>
            <a:prstGeom prst="ellipse">
              <a:avLst/>
            </a:prstGeom>
            <a:solidFill>
              <a:schemeClr val="tx1"/>
            </a:solidFill>
            <a:ln w="349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Freeform 15"/>
          <p:cNvSpPr/>
          <p:nvPr/>
        </p:nvSpPr>
        <p:spPr>
          <a:xfrm>
            <a:off x="2781853" y="1429917"/>
            <a:ext cx="3475014" cy="2994072"/>
          </a:xfrm>
          <a:custGeom>
            <a:avLst/>
            <a:gdLst>
              <a:gd name="connsiteX0" fmla="*/ 926547 w 3475014"/>
              <a:gd name="connsiteY0" fmla="*/ 873016 h 2994072"/>
              <a:gd name="connsiteX1" fmla="*/ 697947 w 3475014"/>
              <a:gd name="connsiteY1" fmla="*/ 695216 h 2994072"/>
              <a:gd name="connsiteX2" fmla="*/ 672547 w 3475014"/>
              <a:gd name="connsiteY2" fmla="*/ 661350 h 2994072"/>
              <a:gd name="connsiteX3" fmla="*/ 587880 w 3475014"/>
              <a:gd name="connsiteY3" fmla="*/ 610550 h 2994072"/>
              <a:gd name="connsiteX4" fmla="*/ 554014 w 3475014"/>
              <a:gd name="connsiteY4" fmla="*/ 585150 h 2994072"/>
              <a:gd name="connsiteX5" fmla="*/ 520147 w 3475014"/>
              <a:gd name="connsiteY5" fmla="*/ 568216 h 2994072"/>
              <a:gd name="connsiteX6" fmla="*/ 494747 w 3475014"/>
              <a:gd name="connsiteY6" fmla="*/ 551283 h 2994072"/>
              <a:gd name="connsiteX7" fmla="*/ 435480 w 3475014"/>
              <a:gd name="connsiteY7" fmla="*/ 534350 h 2994072"/>
              <a:gd name="connsiteX8" fmla="*/ 384680 w 3475014"/>
              <a:gd name="connsiteY8" fmla="*/ 508950 h 2994072"/>
              <a:gd name="connsiteX9" fmla="*/ 367747 w 3475014"/>
              <a:gd name="connsiteY9" fmla="*/ 534350 h 2994072"/>
              <a:gd name="connsiteX10" fmla="*/ 401614 w 3475014"/>
              <a:gd name="connsiteY10" fmla="*/ 712150 h 2994072"/>
              <a:gd name="connsiteX11" fmla="*/ 511680 w 3475014"/>
              <a:gd name="connsiteY11" fmla="*/ 906883 h 2994072"/>
              <a:gd name="connsiteX12" fmla="*/ 537080 w 3475014"/>
              <a:gd name="connsiteY12" fmla="*/ 932283 h 2994072"/>
              <a:gd name="connsiteX13" fmla="*/ 587880 w 3475014"/>
              <a:gd name="connsiteY13" fmla="*/ 974616 h 2994072"/>
              <a:gd name="connsiteX14" fmla="*/ 681014 w 3475014"/>
              <a:gd name="connsiteY14" fmla="*/ 1067750 h 2994072"/>
              <a:gd name="connsiteX15" fmla="*/ 723347 w 3475014"/>
              <a:gd name="connsiteY15" fmla="*/ 1101616 h 2994072"/>
              <a:gd name="connsiteX16" fmla="*/ 308480 w 3475014"/>
              <a:gd name="connsiteY16" fmla="*/ 1143950 h 2994072"/>
              <a:gd name="connsiteX17" fmla="*/ 139147 w 3475014"/>
              <a:gd name="connsiteY17" fmla="*/ 1203216 h 2994072"/>
              <a:gd name="connsiteX18" fmla="*/ 29080 w 3475014"/>
              <a:gd name="connsiteY18" fmla="*/ 1228616 h 2994072"/>
              <a:gd name="connsiteX19" fmla="*/ 3680 w 3475014"/>
              <a:gd name="connsiteY19" fmla="*/ 1245550 h 2994072"/>
              <a:gd name="connsiteX20" fmla="*/ 12147 w 3475014"/>
              <a:gd name="connsiteY20" fmla="*/ 1279416 h 2994072"/>
              <a:gd name="connsiteX21" fmla="*/ 88347 w 3475014"/>
              <a:gd name="connsiteY21" fmla="*/ 1321750 h 2994072"/>
              <a:gd name="connsiteX22" fmla="*/ 477814 w 3475014"/>
              <a:gd name="connsiteY22" fmla="*/ 1372550 h 2994072"/>
              <a:gd name="connsiteX23" fmla="*/ 503214 w 3475014"/>
              <a:gd name="connsiteY23" fmla="*/ 1381016 h 2994072"/>
              <a:gd name="connsiteX24" fmla="*/ 503214 w 3475014"/>
              <a:gd name="connsiteY24" fmla="*/ 1575750 h 2994072"/>
              <a:gd name="connsiteX25" fmla="*/ 350814 w 3475014"/>
              <a:gd name="connsiteY25" fmla="*/ 1795883 h 2994072"/>
              <a:gd name="connsiteX26" fmla="*/ 257680 w 3475014"/>
              <a:gd name="connsiteY26" fmla="*/ 1973683 h 2994072"/>
              <a:gd name="connsiteX27" fmla="*/ 249214 w 3475014"/>
              <a:gd name="connsiteY27" fmla="*/ 2007550 h 2994072"/>
              <a:gd name="connsiteX28" fmla="*/ 232280 w 3475014"/>
              <a:gd name="connsiteY28" fmla="*/ 2083750 h 2994072"/>
              <a:gd name="connsiteX29" fmla="*/ 215347 w 3475014"/>
              <a:gd name="connsiteY29" fmla="*/ 2117616 h 2994072"/>
              <a:gd name="connsiteX30" fmla="*/ 206880 w 3475014"/>
              <a:gd name="connsiteY30" fmla="*/ 2092216 h 2994072"/>
              <a:gd name="connsiteX31" fmla="*/ 215347 w 3475014"/>
              <a:gd name="connsiteY31" fmla="*/ 2049883 h 2994072"/>
              <a:gd name="connsiteX32" fmla="*/ 249214 w 3475014"/>
              <a:gd name="connsiteY32" fmla="*/ 2024483 h 2994072"/>
              <a:gd name="connsiteX33" fmla="*/ 443947 w 3475014"/>
              <a:gd name="connsiteY33" fmla="*/ 1999083 h 2994072"/>
              <a:gd name="connsiteX34" fmla="*/ 469347 w 3475014"/>
              <a:gd name="connsiteY34" fmla="*/ 1982150 h 2994072"/>
              <a:gd name="connsiteX35" fmla="*/ 570947 w 3475014"/>
              <a:gd name="connsiteY35" fmla="*/ 1982150 h 2994072"/>
              <a:gd name="connsiteX36" fmla="*/ 587880 w 3475014"/>
              <a:gd name="connsiteY36" fmla="*/ 2016016 h 2994072"/>
              <a:gd name="connsiteX37" fmla="*/ 596347 w 3475014"/>
              <a:gd name="connsiteY37" fmla="*/ 2058350 h 2994072"/>
              <a:gd name="connsiteX38" fmla="*/ 562480 w 3475014"/>
              <a:gd name="connsiteY38" fmla="*/ 2278483 h 2994072"/>
              <a:gd name="connsiteX39" fmla="*/ 528614 w 3475014"/>
              <a:gd name="connsiteY39" fmla="*/ 2354683 h 2994072"/>
              <a:gd name="connsiteX40" fmla="*/ 503214 w 3475014"/>
              <a:gd name="connsiteY40" fmla="*/ 2422416 h 2994072"/>
              <a:gd name="connsiteX41" fmla="*/ 477814 w 3475014"/>
              <a:gd name="connsiteY41" fmla="*/ 2481683 h 2994072"/>
              <a:gd name="connsiteX42" fmla="*/ 460880 w 3475014"/>
              <a:gd name="connsiteY42" fmla="*/ 2557883 h 2994072"/>
              <a:gd name="connsiteX43" fmla="*/ 443947 w 3475014"/>
              <a:gd name="connsiteY43" fmla="*/ 2642550 h 2994072"/>
              <a:gd name="connsiteX44" fmla="*/ 435480 w 3475014"/>
              <a:gd name="connsiteY44" fmla="*/ 2710283 h 2994072"/>
              <a:gd name="connsiteX45" fmla="*/ 520147 w 3475014"/>
              <a:gd name="connsiteY45" fmla="*/ 2676416 h 2994072"/>
              <a:gd name="connsiteX46" fmla="*/ 706414 w 3475014"/>
              <a:gd name="connsiteY46" fmla="*/ 2566350 h 2994072"/>
              <a:gd name="connsiteX47" fmla="*/ 765680 w 3475014"/>
              <a:gd name="connsiteY47" fmla="*/ 2532483 h 2994072"/>
              <a:gd name="connsiteX48" fmla="*/ 816480 w 3475014"/>
              <a:gd name="connsiteY48" fmla="*/ 2524016 h 2994072"/>
              <a:gd name="connsiteX49" fmla="*/ 884214 w 3475014"/>
              <a:gd name="connsiteY49" fmla="*/ 2532483 h 2994072"/>
              <a:gd name="connsiteX50" fmla="*/ 951947 w 3475014"/>
              <a:gd name="connsiteY50" fmla="*/ 2600216 h 2994072"/>
              <a:gd name="connsiteX51" fmla="*/ 1002747 w 3475014"/>
              <a:gd name="connsiteY51" fmla="*/ 2651016 h 2994072"/>
              <a:gd name="connsiteX52" fmla="*/ 1070480 w 3475014"/>
              <a:gd name="connsiteY52" fmla="*/ 2735683 h 2994072"/>
              <a:gd name="connsiteX53" fmla="*/ 1163614 w 3475014"/>
              <a:gd name="connsiteY53" fmla="*/ 2828816 h 2994072"/>
              <a:gd name="connsiteX54" fmla="*/ 1222880 w 3475014"/>
              <a:gd name="connsiteY54" fmla="*/ 2888083 h 2994072"/>
              <a:gd name="connsiteX55" fmla="*/ 1282147 w 3475014"/>
              <a:gd name="connsiteY55" fmla="*/ 2938883 h 2994072"/>
              <a:gd name="connsiteX56" fmla="*/ 1426080 w 3475014"/>
              <a:gd name="connsiteY56" fmla="*/ 2786483 h 2994072"/>
              <a:gd name="connsiteX57" fmla="*/ 1468414 w 3475014"/>
              <a:gd name="connsiteY57" fmla="*/ 2727216 h 2994072"/>
              <a:gd name="connsiteX58" fmla="*/ 1527680 w 3475014"/>
              <a:gd name="connsiteY58" fmla="*/ 2667950 h 2994072"/>
              <a:gd name="connsiteX59" fmla="*/ 1603880 w 3475014"/>
              <a:gd name="connsiteY59" fmla="*/ 2566350 h 2994072"/>
              <a:gd name="connsiteX60" fmla="*/ 1612347 w 3475014"/>
              <a:gd name="connsiteY60" fmla="*/ 2591750 h 2994072"/>
              <a:gd name="connsiteX61" fmla="*/ 1730880 w 3475014"/>
              <a:gd name="connsiteY61" fmla="*/ 2676416 h 2994072"/>
              <a:gd name="connsiteX62" fmla="*/ 1883280 w 3475014"/>
              <a:gd name="connsiteY62" fmla="*/ 2786483 h 2994072"/>
              <a:gd name="connsiteX63" fmla="*/ 1942547 w 3475014"/>
              <a:gd name="connsiteY63" fmla="*/ 2828816 h 2994072"/>
              <a:gd name="connsiteX64" fmla="*/ 2001814 w 3475014"/>
              <a:gd name="connsiteY64" fmla="*/ 2845750 h 2994072"/>
              <a:gd name="connsiteX65" fmla="*/ 2086480 w 3475014"/>
              <a:gd name="connsiteY65" fmla="*/ 2710283 h 2994072"/>
              <a:gd name="connsiteX66" fmla="*/ 2111880 w 3475014"/>
              <a:gd name="connsiteY66" fmla="*/ 2718750 h 2994072"/>
              <a:gd name="connsiteX67" fmla="*/ 2255814 w 3475014"/>
              <a:gd name="connsiteY67" fmla="*/ 2727216 h 2994072"/>
              <a:gd name="connsiteX68" fmla="*/ 2315080 w 3475014"/>
              <a:gd name="connsiteY68" fmla="*/ 2735683 h 2994072"/>
              <a:gd name="connsiteX69" fmla="*/ 2653747 w 3475014"/>
              <a:gd name="connsiteY69" fmla="*/ 2718750 h 2994072"/>
              <a:gd name="connsiteX70" fmla="*/ 2594480 w 3475014"/>
              <a:gd name="connsiteY70" fmla="*/ 2651016 h 2994072"/>
              <a:gd name="connsiteX71" fmla="*/ 2501347 w 3475014"/>
              <a:gd name="connsiteY71" fmla="*/ 2557883 h 2994072"/>
              <a:gd name="connsiteX72" fmla="*/ 2323547 w 3475014"/>
              <a:gd name="connsiteY72" fmla="*/ 2405483 h 2994072"/>
              <a:gd name="connsiteX73" fmla="*/ 2238880 w 3475014"/>
              <a:gd name="connsiteY73" fmla="*/ 2346216 h 2994072"/>
              <a:gd name="connsiteX74" fmla="*/ 2230414 w 3475014"/>
              <a:gd name="connsiteY74" fmla="*/ 2320816 h 2994072"/>
              <a:gd name="connsiteX75" fmla="*/ 2289680 w 3475014"/>
              <a:gd name="connsiteY75" fmla="*/ 2329283 h 2994072"/>
              <a:gd name="connsiteX76" fmla="*/ 2442080 w 3475014"/>
              <a:gd name="connsiteY76" fmla="*/ 2346216 h 2994072"/>
              <a:gd name="connsiteX77" fmla="*/ 2552147 w 3475014"/>
              <a:gd name="connsiteY77" fmla="*/ 2363150 h 2994072"/>
              <a:gd name="connsiteX78" fmla="*/ 2636814 w 3475014"/>
              <a:gd name="connsiteY78" fmla="*/ 2371616 h 2994072"/>
              <a:gd name="connsiteX79" fmla="*/ 3043214 w 3475014"/>
              <a:gd name="connsiteY79" fmla="*/ 2329283 h 2994072"/>
              <a:gd name="connsiteX80" fmla="*/ 3119414 w 3475014"/>
              <a:gd name="connsiteY80" fmla="*/ 2320816 h 2994072"/>
              <a:gd name="connsiteX81" fmla="*/ 3280280 w 3475014"/>
              <a:gd name="connsiteY81" fmla="*/ 2295416 h 2994072"/>
              <a:gd name="connsiteX82" fmla="*/ 3348014 w 3475014"/>
              <a:gd name="connsiteY82" fmla="*/ 2270016 h 2994072"/>
              <a:gd name="connsiteX83" fmla="*/ 3390347 w 3475014"/>
              <a:gd name="connsiteY83" fmla="*/ 2253083 h 2994072"/>
              <a:gd name="connsiteX84" fmla="*/ 3475014 w 3475014"/>
              <a:gd name="connsiteY84" fmla="*/ 2236150 h 2994072"/>
              <a:gd name="connsiteX85" fmla="*/ 3466547 w 3475014"/>
              <a:gd name="connsiteY85" fmla="*/ 2210750 h 2994072"/>
              <a:gd name="connsiteX86" fmla="*/ 3424214 w 3475014"/>
              <a:gd name="connsiteY86" fmla="*/ 2185350 h 2994072"/>
              <a:gd name="connsiteX87" fmla="*/ 3212547 w 3475014"/>
              <a:gd name="connsiteY87" fmla="*/ 2083750 h 2994072"/>
              <a:gd name="connsiteX88" fmla="*/ 3043214 w 3475014"/>
              <a:gd name="connsiteY88" fmla="*/ 1965216 h 2994072"/>
              <a:gd name="connsiteX89" fmla="*/ 2992414 w 3475014"/>
              <a:gd name="connsiteY89" fmla="*/ 1914416 h 2994072"/>
              <a:gd name="connsiteX90" fmla="*/ 2814614 w 3475014"/>
              <a:gd name="connsiteY90" fmla="*/ 1838216 h 2994072"/>
              <a:gd name="connsiteX91" fmla="*/ 2577547 w 3475014"/>
              <a:gd name="connsiteY91" fmla="*/ 1787416 h 2994072"/>
              <a:gd name="connsiteX92" fmla="*/ 2492880 w 3475014"/>
              <a:gd name="connsiteY92" fmla="*/ 1770483 h 2994072"/>
              <a:gd name="connsiteX93" fmla="*/ 2450547 w 3475014"/>
              <a:gd name="connsiteY93" fmla="*/ 1753550 h 2994072"/>
              <a:gd name="connsiteX94" fmla="*/ 2425147 w 3475014"/>
              <a:gd name="connsiteY94" fmla="*/ 1745083 h 2994072"/>
              <a:gd name="connsiteX95" fmla="*/ 2459014 w 3475014"/>
              <a:gd name="connsiteY95" fmla="*/ 1736616 h 2994072"/>
              <a:gd name="connsiteX96" fmla="*/ 2831547 w 3475014"/>
              <a:gd name="connsiteY96" fmla="*/ 1719683 h 2994072"/>
              <a:gd name="connsiteX97" fmla="*/ 2983947 w 3475014"/>
              <a:gd name="connsiteY97" fmla="*/ 1694283 h 2994072"/>
              <a:gd name="connsiteX98" fmla="*/ 3229480 w 3475014"/>
              <a:gd name="connsiteY98" fmla="*/ 1668883 h 2994072"/>
              <a:gd name="connsiteX99" fmla="*/ 3297214 w 3475014"/>
              <a:gd name="connsiteY99" fmla="*/ 1660416 h 2994072"/>
              <a:gd name="connsiteX100" fmla="*/ 3331080 w 3475014"/>
              <a:gd name="connsiteY100" fmla="*/ 1660416 h 2994072"/>
              <a:gd name="connsiteX101" fmla="*/ 3322614 w 3475014"/>
              <a:gd name="connsiteY101" fmla="*/ 1601150 h 2994072"/>
              <a:gd name="connsiteX102" fmla="*/ 3271814 w 3475014"/>
              <a:gd name="connsiteY102" fmla="*/ 1508016 h 2994072"/>
              <a:gd name="connsiteX103" fmla="*/ 3254880 w 3475014"/>
              <a:gd name="connsiteY103" fmla="*/ 1491083 h 2994072"/>
              <a:gd name="connsiteX104" fmla="*/ 3102480 w 3475014"/>
              <a:gd name="connsiteY104" fmla="*/ 1440283 h 2994072"/>
              <a:gd name="connsiteX105" fmla="*/ 3017814 w 3475014"/>
              <a:gd name="connsiteY105" fmla="*/ 1423350 h 2994072"/>
              <a:gd name="connsiteX106" fmla="*/ 2907747 w 3475014"/>
              <a:gd name="connsiteY106" fmla="*/ 1389483 h 2994072"/>
              <a:gd name="connsiteX107" fmla="*/ 2772280 w 3475014"/>
              <a:gd name="connsiteY107" fmla="*/ 1296350 h 2994072"/>
              <a:gd name="connsiteX108" fmla="*/ 2721480 w 3475014"/>
              <a:gd name="connsiteY108" fmla="*/ 1262483 h 2994072"/>
              <a:gd name="connsiteX109" fmla="*/ 2475947 w 3475014"/>
              <a:gd name="connsiteY109" fmla="*/ 1203216 h 2994072"/>
              <a:gd name="connsiteX110" fmla="*/ 2416680 w 3475014"/>
              <a:gd name="connsiteY110" fmla="*/ 1160883 h 2994072"/>
              <a:gd name="connsiteX111" fmla="*/ 2391280 w 3475014"/>
              <a:gd name="connsiteY111" fmla="*/ 1135483 h 2994072"/>
              <a:gd name="connsiteX112" fmla="*/ 2442080 w 3475014"/>
              <a:gd name="connsiteY112" fmla="*/ 1093150 h 2994072"/>
              <a:gd name="connsiteX113" fmla="*/ 2873880 w 3475014"/>
              <a:gd name="connsiteY113" fmla="*/ 949216 h 2994072"/>
              <a:gd name="connsiteX114" fmla="*/ 3085547 w 3475014"/>
              <a:gd name="connsiteY114" fmla="*/ 881483 h 2994072"/>
              <a:gd name="connsiteX115" fmla="*/ 3161747 w 3475014"/>
              <a:gd name="connsiteY115" fmla="*/ 847616 h 2994072"/>
              <a:gd name="connsiteX116" fmla="*/ 3204080 w 3475014"/>
              <a:gd name="connsiteY116" fmla="*/ 839150 h 2994072"/>
              <a:gd name="connsiteX117" fmla="*/ 3229480 w 3475014"/>
              <a:gd name="connsiteY117" fmla="*/ 830683 h 2994072"/>
              <a:gd name="connsiteX118" fmla="*/ 2602947 w 3475014"/>
              <a:gd name="connsiteY118" fmla="*/ 873016 h 2994072"/>
              <a:gd name="connsiteX119" fmla="*/ 2475947 w 3475014"/>
              <a:gd name="connsiteY119" fmla="*/ 915350 h 2994072"/>
              <a:gd name="connsiteX120" fmla="*/ 2416680 w 3475014"/>
              <a:gd name="connsiteY120" fmla="*/ 923816 h 2994072"/>
              <a:gd name="connsiteX121" fmla="*/ 2205014 w 3475014"/>
              <a:gd name="connsiteY121" fmla="*/ 906883 h 2994072"/>
              <a:gd name="connsiteX122" fmla="*/ 2221947 w 3475014"/>
              <a:gd name="connsiteY122" fmla="*/ 805283 h 2994072"/>
              <a:gd name="connsiteX123" fmla="*/ 2205014 w 3475014"/>
              <a:gd name="connsiteY123" fmla="*/ 678283 h 2994072"/>
              <a:gd name="connsiteX124" fmla="*/ 2188080 w 3475014"/>
              <a:gd name="connsiteY124" fmla="*/ 26350 h 2994072"/>
              <a:gd name="connsiteX125" fmla="*/ 2137280 w 3475014"/>
              <a:gd name="connsiteY125" fmla="*/ 94083 h 2994072"/>
              <a:gd name="connsiteX126" fmla="*/ 2052614 w 3475014"/>
              <a:gd name="connsiteY126" fmla="*/ 297283 h 2994072"/>
              <a:gd name="connsiteX127" fmla="*/ 2001814 w 3475014"/>
              <a:gd name="connsiteY127" fmla="*/ 441216 h 2994072"/>
              <a:gd name="connsiteX128" fmla="*/ 1976414 w 3475014"/>
              <a:gd name="connsiteY128" fmla="*/ 492016 h 2994072"/>
              <a:gd name="connsiteX129" fmla="*/ 1942547 w 3475014"/>
              <a:gd name="connsiteY129" fmla="*/ 576683 h 2994072"/>
              <a:gd name="connsiteX130" fmla="*/ 1917147 w 3475014"/>
              <a:gd name="connsiteY130" fmla="*/ 610550 h 2994072"/>
              <a:gd name="connsiteX131" fmla="*/ 1908680 w 3475014"/>
              <a:gd name="connsiteY131" fmla="*/ 644416 h 2994072"/>
              <a:gd name="connsiteX132" fmla="*/ 1891747 w 3475014"/>
              <a:gd name="connsiteY132" fmla="*/ 678283 h 2994072"/>
              <a:gd name="connsiteX133" fmla="*/ 1883280 w 3475014"/>
              <a:gd name="connsiteY133" fmla="*/ 754483 h 2994072"/>
              <a:gd name="connsiteX134" fmla="*/ 1747814 w 3475014"/>
              <a:gd name="connsiteY134" fmla="*/ 678283 h 2994072"/>
              <a:gd name="connsiteX135" fmla="*/ 1680080 w 3475014"/>
              <a:gd name="connsiteY135" fmla="*/ 627483 h 2994072"/>
              <a:gd name="connsiteX136" fmla="*/ 1637747 w 3475014"/>
              <a:gd name="connsiteY136" fmla="*/ 568216 h 2994072"/>
              <a:gd name="connsiteX137" fmla="*/ 1595414 w 3475014"/>
              <a:gd name="connsiteY137" fmla="*/ 500483 h 2994072"/>
              <a:gd name="connsiteX138" fmla="*/ 1570014 w 3475014"/>
              <a:gd name="connsiteY138" fmla="*/ 466616 h 2994072"/>
              <a:gd name="connsiteX139" fmla="*/ 1553080 w 3475014"/>
              <a:gd name="connsiteY139" fmla="*/ 441216 h 2994072"/>
              <a:gd name="connsiteX140" fmla="*/ 1502280 w 3475014"/>
              <a:gd name="connsiteY140" fmla="*/ 415816 h 2994072"/>
              <a:gd name="connsiteX141" fmla="*/ 1476880 w 3475014"/>
              <a:gd name="connsiteY141" fmla="*/ 373483 h 2994072"/>
              <a:gd name="connsiteX142" fmla="*/ 1468414 w 3475014"/>
              <a:gd name="connsiteY142" fmla="*/ 339616 h 2994072"/>
              <a:gd name="connsiteX143" fmla="*/ 1443014 w 3475014"/>
              <a:gd name="connsiteY143" fmla="*/ 754483 h 2994072"/>
              <a:gd name="connsiteX144" fmla="*/ 1434547 w 3475014"/>
              <a:gd name="connsiteY144" fmla="*/ 779883 h 2994072"/>
              <a:gd name="connsiteX145" fmla="*/ 1392214 w 3475014"/>
              <a:gd name="connsiteY145" fmla="*/ 762950 h 2994072"/>
              <a:gd name="connsiteX146" fmla="*/ 1290614 w 3475014"/>
              <a:gd name="connsiteY146" fmla="*/ 652883 h 2994072"/>
              <a:gd name="connsiteX147" fmla="*/ 1231347 w 3475014"/>
              <a:gd name="connsiteY147" fmla="*/ 559750 h 2994072"/>
              <a:gd name="connsiteX148" fmla="*/ 1180547 w 3475014"/>
              <a:gd name="connsiteY148" fmla="*/ 500483 h 2994072"/>
              <a:gd name="connsiteX149" fmla="*/ 1036614 w 3475014"/>
              <a:gd name="connsiteY149" fmla="*/ 398883 h 2994072"/>
              <a:gd name="connsiteX150" fmla="*/ 985814 w 3475014"/>
              <a:gd name="connsiteY150" fmla="*/ 373483 h 2994072"/>
              <a:gd name="connsiteX151" fmla="*/ 960414 w 3475014"/>
              <a:gd name="connsiteY151" fmla="*/ 339616 h 2994072"/>
              <a:gd name="connsiteX152" fmla="*/ 926547 w 3475014"/>
              <a:gd name="connsiteY152" fmla="*/ 288816 h 2994072"/>
              <a:gd name="connsiteX153" fmla="*/ 841880 w 3475014"/>
              <a:gd name="connsiteY153" fmla="*/ 204150 h 2994072"/>
              <a:gd name="connsiteX154" fmla="*/ 816480 w 3475014"/>
              <a:gd name="connsiteY154" fmla="*/ 178750 h 2994072"/>
              <a:gd name="connsiteX155" fmla="*/ 757214 w 3475014"/>
              <a:gd name="connsiteY155" fmla="*/ 119483 h 2994072"/>
              <a:gd name="connsiteX156" fmla="*/ 765680 w 3475014"/>
              <a:gd name="connsiteY156" fmla="*/ 238016 h 2994072"/>
              <a:gd name="connsiteX157" fmla="*/ 791080 w 3475014"/>
              <a:gd name="connsiteY157" fmla="*/ 381950 h 2994072"/>
              <a:gd name="connsiteX158" fmla="*/ 799547 w 3475014"/>
              <a:gd name="connsiteY158" fmla="*/ 458150 h 2994072"/>
              <a:gd name="connsiteX159" fmla="*/ 816480 w 3475014"/>
              <a:gd name="connsiteY159" fmla="*/ 602083 h 2994072"/>
              <a:gd name="connsiteX160" fmla="*/ 841880 w 3475014"/>
              <a:gd name="connsiteY160" fmla="*/ 695216 h 2994072"/>
              <a:gd name="connsiteX161" fmla="*/ 850347 w 3475014"/>
              <a:gd name="connsiteY161" fmla="*/ 737550 h 2994072"/>
              <a:gd name="connsiteX162" fmla="*/ 875747 w 3475014"/>
              <a:gd name="connsiteY162" fmla="*/ 856083 h 2994072"/>
              <a:gd name="connsiteX163" fmla="*/ 841880 w 3475014"/>
              <a:gd name="connsiteY163" fmla="*/ 864550 h 2994072"/>
              <a:gd name="connsiteX164" fmla="*/ 867280 w 3475014"/>
              <a:gd name="connsiteY164" fmla="*/ 856083 h 2994072"/>
              <a:gd name="connsiteX165" fmla="*/ 867280 w 3475014"/>
              <a:gd name="connsiteY165" fmla="*/ 847616 h 2994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</a:cxnLst>
            <a:rect l="l" t="t" r="r" b="b"/>
            <a:pathLst>
              <a:path w="3475014" h="2994072">
                <a:moveTo>
                  <a:pt x="926547" y="873016"/>
                </a:moveTo>
                <a:cubicBezTo>
                  <a:pt x="805111" y="897304"/>
                  <a:pt x="851688" y="900199"/>
                  <a:pt x="697947" y="695216"/>
                </a:cubicBezTo>
                <a:cubicBezTo>
                  <a:pt x="689480" y="683927"/>
                  <a:pt x="683094" y="670725"/>
                  <a:pt x="672547" y="661350"/>
                </a:cubicBezTo>
                <a:cubicBezTo>
                  <a:pt x="623091" y="617389"/>
                  <a:pt x="632604" y="638502"/>
                  <a:pt x="587880" y="610550"/>
                </a:cubicBezTo>
                <a:cubicBezTo>
                  <a:pt x="575914" y="603071"/>
                  <a:pt x="565980" y="592629"/>
                  <a:pt x="554014" y="585150"/>
                </a:cubicBezTo>
                <a:cubicBezTo>
                  <a:pt x="543311" y="578460"/>
                  <a:pt x="531106" y="574478"/>
                  <a:pt x="520147" y="568216"/>
                </a:cubicBezTo>
                <a:cubicBezTo>
                  <a:pt x="511312" y="563167"/>
                  <a:pt x="503848" y="555834"/>
                  <a:pt x="494747" y="551283"/>
                </a:cubicBezTo>
                <a:cubicBezTo>
                  <a:pt x="482597" y="545208"/>
                  <a:pt x="446337" y="537064"/>
                  <a:pt x="435480" y="534350"/>
                </a:cubicBezTo>
                <a:cubicBezTo>
                  <a:pt x="418547" y="525883"/>
                  <a:pt x="403612" y="508950"/>
                  <a:pt x="384680" y="508950"/>
                </a:cubicBezTo>
                <a:cubicBezTo>
                  <a:pt x="374504" y="508950"/>
                  <a:pt x="366902" y="524210"/>
                  <a:pt x="367747" y="534350"/>
                </a:cubicBezTo>
                <a:cubicBezTo>
                  <a:pt x="372758" y="594474"/>
                  <a:pt x="381683" y="655205"/>
                  <a:pt x="401614" y="712150"/>
                </a:cubicBezTo>
                <a:cubicBezTo>
                  <a:pt x="415047" y="750529"/>
                  <a:pt x="468042" y="855972"/>
                  <a:pt x="511680" y="906883"/>
                </a:cubicBezTo>
                <a:cubicBezTo>
                  <a:pt x="519472" y="915974"/>
                  <a:pt x="528131" y="924328"/>
                  <a:pt x="537080" y="932283"/>
                </a:cubicBezTo>
                <a:cubicBezTo>
                  <a:pt x="553555" y="946927"/>
                  <a:pt x="571570" y="959789"/>
                  <a:pt x="587880" y="974616"/>
                </a:cubicBezTo>
                <a:cubicBezTo>
                  <a:pt x="597365" y="983239"/>
                  <a:pt x="675841" y="1063611"/>
                  <a:pt x="681014" y="1067750"/>
                </a:cubicBezTo>
                <a:lnTo>
                  <a:pt x="723347" y="1101616"/>
                </a:lnTo>
                <a:cubicBezTo>
                  <a:pt x="528594" y="1166536"/>
                  <a:pt x="884904" y="1052455"/>
                  <a:pt x="308480" y="1143950"/>
                </a:cubicBezTo>
                <a:cubicBezTo>
                  <a:pt x="249418" y="1153325"/>
                  <a:pt x="196648" y="1186787"/>
                  <a:pt x="139147" y="1203216"/>
                </a:cubicBezTo>
                <a:cubicBezTo>
                  <a:pt x="63374" y="1224866"/>
                  <a:pt x="100147" y="1216772"/>
                  <a:pt x="29080" y="1228616"/>
                </a:cubicBezTo>
                <a:cubicBezTo>
                  <a:pt x="20613" y="1234261"/>
                  <a:pt x="6898" y="1235896"/>
                  <a:pt x="3680" y="1245550"/>
                </a:cubicBezTo>
                <a:cubicBezTo>
                  <a:pt x="0" y="1256589"/>
                  <a:pt x="6943" y="1269008"/>
                  <a:pt x="12147" y="1279416"/>
                </a:cubicBezTo>
                <a:cubicBezTo>
                  <a:pt x="23287" y="1301697"/>
                  <a:pt x="78261" y="1319733"/>
                  <a:pt x="88347" y="1321750"/>
                </a:cubicBezTo>
                <a:cubicBezTo>
                  <a:pt x="279726" y="1360026"/>
                  <a:pt x="322426" y="1360597"/>
                  <a:pt x="477814" y="1372550"/>
                </a:cubicBezTo>
                <a:cubicBezTo>
                  <a:pt x="486281" y="1375372"/>
                  <a:pt x="495788" y="1376066"/>
                  <a:pt x="503214" y="1381016"/>
                </a:cubicBezTo>
                <a:cubicBezTo>
                  <a:pt x="568459" y="1424512"/>
                  <a:pt x="532840" y="1500698"/>
                  <a:pt x="503214" y="1575750"/>
                </a:cubicBezTo>
                <a:cubicBezTo>
                  <a:pt x="465103" y="1672297"/>
                  <a:pt x="401662" y="1715979"/>
                  <a:pt x="350814" y="1795883"/>
                </a:cubicBezTo>
                <a:cubicBezTo>
                  <a:pt x="316726" y="1849450"/>
                  <a:pt x="280078" y="1912087"/>
                  <a:pt x="257680" y="1973683"/>
                </a:cubicBezTo>
                <a:cubicBezTo>
                  <a:pt x="253703" y="1984619"/>
                  <a:pt x="251831" y="1996212"/>
                  <a:pt x="249214" y="2007550"/>
                </a:cubicBezTo>
                <a:cubicBezTo>
                  <a:pt x="243363" y="2032903"/>
                  <a:pt x="239932" y="2058881"/>
                  <a:pt x="232280" y="2083750"/>
                </a:cubicBezTo>
                <a:cubicBezTo>
                  <a:pt x="228568" y="2095813"/>
                  <a:pt x="220991" y="2106327"/>
                  <a:pt x="215347" y="2117616"/>
                </a:cubicBezTo>
                <a:cubicBezTo>
                  <a:pt x="212525" y="2109149"/>
                  <a:pt x="206880" y="2101141"/>
                  <a:pt x="206880" y="2092216"/>
                </a:cubicBezTo>
                <a:cubicBezTo>
                  <a:pt x="206880" y="2077826"/>
                  <a:pt x="207720" y="2062086"/>
                  <a:pt x="215347" y="2049883"/>
                </a:cubicBezTo>
                <a:cubicBezTo>
                  <a:pt x="222826" y="2037917"/>
                  <a:pt x="235439" y="2027544"/>
                  <a:pt x="249214" y="2024483"/>
                </a:cubicBezTo>
                <a:cubicBezTo>
                  <a:pt x="313116" y="2010283"/>
                  <a:pt x="379036" y="2007550"/>
                  <a:pt x="443947" y="1999083"/>
                </a:cubicBezTo>
                <a:cubicBezTo>
                  <a:pt x="452414" y="1993439"/>
                  <a:pt x="459994" y="1986158"/>
                  <a:pt x="469347" y="1982150"/>
                </a:cubicBezTo>
                <a:cubicBezTo>
                  <a:pt x="507244" y="1965909"/>
                  <a:pt x="526951" y="1976650"/>
                  <a:pt x="570947" y="1982150"/>
                </a:cubicBezTo>
                <a:cubicBezTo>
                  <a:pt x="576591" y="1993439"/>
                  <a:pt x="583889" y="2004043"/>
                  <a:pt x="587880" y="2016016"/>
                </a:cubicBezTo>
                <a:cubicBezTo>
                  <a:pt x="592431" y="2029668"/>
                  <a:pt x="596347" y="2043959"/>
                  <a:pt x="596347" y="2058350"/>
                </a:cubicBezTo>
                <a:cubicBezTo>
                  <a:pt x="596347" y="2158752"/>
                  <a:pt x="594169" y="2192468"/>
                  <a:pt x="562480" y="2278483"/>
                </a:cubicBezTo>
                <a:cubicBezTo>
                  <a:pt x="552871" y="2304565"/>
                  <a:pt x="539197" y="2328981"/>
                  <a:pt x="528614" y="2354683"/>
                </a:cubicBezTo>
                <a:cubicBezTo>
                  <a:pt x="519433" y="2376980"/>
                  <a:pt x="512169" y="2400028"/>
                  <a:pt x="503214" y="2422416"/>
                </a:cubicBezTo>
                <a:cubicBezTo>
                  <a:pt x="495232" y="2442372"/>
                  <a:pt x="484225" y="2461168"/>
                  <a:pt x="477814" y="2481683"/>
                </a:cubicBezTo>
                <a:cubicBezTo>
                  <a:pt x="470053" y="2506518"/>
                  <a:pt x="466240" y="2532421"/>
                  <a:pt x="460880" y="2557883"/>
                </a:cubicBezTo>
                <a:cubicBezTo>
                  <a:pt x="454951" y="2586047"/>
                  <a:pt x="447517" y="2613991"/>
                  <a:pt x="443947" y="2642550"/>
                </a:cubicBezTo>
                <a:cubicBezTo>
                  <a:pt x="441125" y="2665128"/>
                  <a:pt x="414688" y="2701042"/>
                  <a:pt x="435480" y="2710283"/>
                </a:cubicBezTo>
                <a:cubicBezTo>
                  <a:pt x="463257" y="2722628"/>
                  <a:pt x="492703" y="2689484"/>
                  <a:pt x="520147" y="2676416"/>
                </a:cubicBezTo>
                <a:cubicBezTo>
                  <a:pt x="603297" y="2636821"/>
                  <a:pt x="627450" y="2614606"/>
                  <a:pt x="706414" y="2566350"/>
                </a:cubicBezTo>
                <a:cubicBezTo>
                  <a:pt x="725829" y="2554485"/>
                  <a:pt x="743236" y="2536224"/>
                  <a:pt x="765680" y="2532483"/>
                </a:cubicBezTo>
                <a:lnTo>
                  <a:pt x="816480" y="2524016"/>
                </a:lnTo>
                <a:cubicBezTo>
                  <a:pt x="839058" y="2526838"/>
                  <a:pt x="862977" y="2524315"/>
                  <a:pt x="884214" y="2532483"/>
                </a:cubicBezTo>
                <a:cubicBezTo>
                  <a:pt x="921256" y="2546730"/>
                  <a:pt x="928440" y="2574097"/>
                  <a:pt x="951947" y="2600216"/>
                </a:cubicBezTo>
                <a:cubicBezTo>
                  <a:pt x="967967" y="2618016"/>
                  <a:pt x="986727" y="2633216"/>
                  <a:pt x="1002747" y="2651016"/>
                </a:cubicBezTo>
                <a:cubicBezTo>
                  <a:pt x="1124909" y="2786753"/>
                  <a:pt x="888625" y="2542463"/>
                  <a:pt x="1070480" y="2735683"/>
                </a:cubicBezTo>
                <a:cubicBezTo>
                  <a:pt x="1100570" y="2767653"/>
                  <a:pt x="1132569" y="2797771"/>
                  <a:pt x="1163614" y="2828816"/>
                </a:cubicBezTo>
                <a:cubicBezTo>
                  <a:pt x="1183370" y="2848572"/>
                  <a:pt x="1201667" y="2869901"/>
                  <a:pt x="1222880" y="2888083"/>
                </a:cubicBezTo>
                <a:lnTo>
                  <a:pt x="1282147" y="2938883"/>
                </a:lnTo>
                <a:cubicBezTo>
                  <a:pt x="1356051" y="2840344"/>
                  <a:pt x="1238261" y="2994072"/>
                  <a:pt x="1426080" y="2786483"/>
                </a:cubicBezTo>
                <a:cubicBezTo>
                  <a:pt x="1442368" y="2768480"/>
                  <a:pt x="1452614" y="2745649"/>
                  <a:pt x="1468414" y="2727216"/>
                </a:cubicBezTo>
                <a:cubicBezTo>
                  <a:pt x="1486596" y="2706004"/>
                  <a:pt x="1510062" y="2689633"/>
                  <a:pt x="1527680" y="2667950"/>
                </a:cubicBezTo>
                <a:cubicBezTo>
                  <a:pt x="1652136" y="2514773"/>
                  <a:pt x="1530609" y="2639621"/>
                  <a:pt x="1603880" y="2566350"/>
                </a:cubicBezTo>
                <a:cubicBezTo>
                  <a:pt x="1606702" y="2574817"/>
                  <a:pt x="1606470" y="2585034"/>
                  <a:pt x="1612347" y="2591750"/>
                </a:cubicBezTo>
                <a:cubicBezTo>
                  <a:pt x="1645339" y="2629455"/>
                  <a:pt x="1690671" y="2648579"/>
                  <a:pt x="1730880" y="2676416"/>
                </a:cubicBezTo>
                <a:cubicBezTo>
                  <a:pt x="1782401" y="2712085"/>
                  <a:pt x="1832602" y="2749626"/>
                  <a:pt x="1883280" y="2786483"/>
                </a:cubicBezTo>
                <a:cubicBezTo>
                  <a:pt x="1891719" y="2792620"/>
                  <a:pt x="1929612" y="2822349"/>
                  <a:pt x="1942547" y="2828816"/>
                </a:cubicBezTo>
                <a:cubicBezTo>
                  <a:pt x="1954695" y="2834890"/>
                  <a:pt x="1990961" y="2843037"/>
                  <a:pt x="2001814" y="2845750"/>
                </a:cubicBezTo>
                <a:cubicBezTo>
                  <a:pt x="2140752" y="2814874"/>
                  <a:pt x="2039518" y="2862913"/>
                  <a:pt x="2086480" y="2710283"/>
                </a:cubicBezTo>
                <a:cubicBezTo>
                  <a:pt x="2089105" y="2701753"/>
                  <a:pt x="2103000" y="2717862"/>
                  <a:pt x="2111880" y="2718750"/>
                </a:cubicBezTo>
                <a:cubicBezTo>
                  <a:pt x="2159702" y="2723532"/>
                  <a:pt x="2207836" y="2724394"/>
                  <a:pt x="2255814" y="2727216"/>
                </a:cubicBezTo>
                <a:cubicBezTo>
                  <a:pt x="2275569" y="2730038"/>
                  <a:pt x="2295124" y="2735683"/>
                  <a:pt x="2315080" y="2735683"/>
                </a:cubicBezTo>
                <a:cubicBezTo>
                  <a:pt x="2397862" y="2735683"/>
                  <a:pt x="2561155" y="2724537"/>
                  <a:pt x="2653747" y="2718750"/>
                </a:cubicBezTo>
                <a:cubicBezTo>
                  <a:pt x="2694412" y="2678083"/>
                  <a:pt x="2669113" y="2714454"/>
                  <a:pt x="2594480" y="2651016"/>
                </a:cubicBezTo>
                <a:cubicBezTo>
                  <a:pt x="2561028" y="2622582"/>
                  <a:pt x="2533879" y="2587365"/>
                  <a:pt x="2501347" y="2557883"/>
                </a:cubicBezTo>
                <a:cubicBezTo>
                  <a:pt x="2443506" y="2505465"/>
                  <a:pt x="2388496" y="2448783"/>
                  <a:pt x="2323547" y="2405483"/>
                </a:cubicBezTo>
                <a:cubicBezTo>
                  <a:pt x="2261006" y="2363788"/>
                  <a:pt x="2289028" y="2383827"/>
                  <a:pt x="2238880" y="2346216"/>
                </a:cubicBezTo>
                <a:cubicBezTo>
                  <a:pt x="2236058" y="2337749"/>
                  <a:pt x="2226423" y="2328798"/>
                  <a:pt x="2230414" y="2320816"/>
                </a:cubicBezTo>
                <a:cubicBezTo>
                  <a:pt x="2243206" y="2295233"/>
                  <a:pt x="2282595" y="2326921"/>
                  <a:pt x="2289680" y="2329283"/>
                </a:cubicBezTo>
                <a:cubicBezTo>
                  <a:pt x="2327322" y="2341830"/>
                  <a:pt x="2421925" y="2344666"/>
                  <a:pt x="2442080" y="2346216"/>
                </a:cubicBezTo>
                <a:cubicBezTo>
                  <a:pt x="2478823" y="2352340"/>
                  <a:pt x="2515110" y="2358793"/>
                  <a:pt x="2552147" y="2363150"/>
                </a:cubicBezTo>
                <a:cubicBezTo>
                  <a:pt x="2580316" y="2366464"/>
                  <a:pt x="2608592" y="2368794"/>
                  <a:pt x="2636814" y="2371616"/>
                </a:cubicBezTo>
                <a:cubicBezTo>
                  <a:pt x="3183739" y="2340364"/>
                  <a:pt x="2755680" y="2381562"/>
                  <a:pt x="3043214" y="2329283"/>
                </a:cubicBezTo>
                <a:cubicBezTo>
                  <a:pt x="3068358" y="2324711"/>
                  <a:pt x="3094115" y="2324430"/>
                  <a:pt x="3119414" y="2320816"/>
                </a:cubicBezTo>
                <a:cubicBezTo>
                  <a:pt x="3173155" y="2313139"/>
                  <a:pt x="3280280" y="2295416"/>
                  <a:pt x="3280280" y="2295416"/>
                </a:cubicBezTo>
                <a:cubicBezTo>
                  <a:pt x="3349562" y="2260776"/>
                  <a:pt x="3278847" y="2293072"/>
                  <a:pt x="3348014" y="2270016"/>
                </a:cubicBezTo>
                <a:cubicBezTo>
                  <a:pt x="3362432" y="2265210"/>
                  <a:pt x="3375929" y="2257889"/>
                  <a:pt x="3390347" y="2253083"/>
                </a:cubicBezTo>
                <a:cubicBezTo>
                  <a:pt x="3415612" y="2244661"/>
                  <a:pt x="3449996" y="2240319"/>
                  <a:pt x="3475014" y="2236150"/>
                </a:cubicBezTo>
                <a:cubicBezTo>
                  <a:pt x="3472192" y="2227683"/>
                  <a:pt x="3472858" y="2217061"/>
                  <a:pt x="3466547" y="2210750"/>
                </a:cubicBezTo>
                <a:cubicBezTo>
                  <a:pt x="3454911" y="2199114"/>
                  <a:pt x="3438933" y="2192709"/>
                  <a:pt x="3424214" y="2185350"/>
                </a:cubicBezTo>
                <a:cubicBezTo>
                  <a:pt x="3354214" y="2150350"/>
                  <a:pt x="3276662" y="2128631"/>
                  <a:pt x="3212547" y="2083750"/>
                </a:cubicBezTo>
                <a:cubicBezTo>
                  <a:pt x="3156103" y="2044239"/>
                  <a:pt x="3091933" y="2013935"/>
                  <a:pt x="3043214" y="1965216"/>
                </a:cubicBezTo>
                <a:cubicBezTo>
                  <a:pt x="3026281" y="1948283"/>
                  <a:pt x="3011978" y="1928226"/>
                  <a:pt x="2992414" y="1914416"/>
                </a:cubicBezTo>
                <a:cubicBezTo>
                  <a:pt x="2933273" y="1872670"/>
                  <a:pt x="2883275" y="1854478"/>
                  <a:pt x="2814614" y="1838216"/>
                </a:cubicBezTo>
                <a:cubicBezTo>
                  <a:pt x="2735973" y="1819591"/>
                  <a:pt x="2656630" y="1804065"/>
                  <a:pt x="2577547" y="1787416"/>
                </a:cubicBezTo>
                <a:cubicBezTo>
                  <a:pt x="2549383" y="1781487"/>
                  <a:pt x="2492880" y="1770483"/>
                  <a:pt x="2492880" y="1770483"/>
                </a:cubicBezTo>
                <a:cubicBezTo>
                  <a:pt x="2478769" y="1764839"/>
                  <a:pt x="2464777" y="1758886"/>
                  <a:pt x="2450547" y="1753550"/>
                </a:cubicBezTo>
                <a:cubicBezTo>
                  <a:pt x="2442191" y="1750416"/>
                  <a:pt x="2421156" y="1753065"/>
                  <a:pt x="2425147" y="1745083"/>
                </a:cubicBezTo>
                <a:cubicBezTo>
                  <a:pt x="2430351" y="1734675"/>
                  <a:pt x="2447400" y="1737342"/>
                  <a:pt x="2459014" y="1736616"/>
                </a:cubicBezTo>
                <a:cubicBezTo>
                  <a:pt x="2583078" y="1728862"/>
                  <a:pt x="2707369" y="1725327"/>
                  <a:pt x="2831547" y="1719683"/>
                </a:cubicBezTo>
                <a:cubicBezTo>
                  <a:pt x="2882347" y="1711216"/>
                  <a:pt x="2932861" y="1700805"/>
                  <a:pt x="2983947" y="1694283"/>
                </a:cubicBezTo>
                <a:cubicBezTo>
                  <a:pt x="3065566" y="1683864"/>
                  <a:pt x="3147834" y="1679089"/>
                  <a:pt x="3229480" y="1668883"/>
                </a:cubicBezTo>
                <a:lnTo>
                  <a:pt x="3297214" y="1660416"/>
                </a:lnTo>
                <a:cubicBezTo>
                  <a:pt x="3461757" y="1701553"/>
                  <a:pt x="3339900" y="1676292"/>
                  <a:pt x="3331080" y="1660416"/>
                </a:cubicBezTo>
                <a:cubicBezTo>
                  <a:pt x="3321389" y="1642971"/>
                  <a:pt x="3327454" y="1620510"/>
                  <a:pt x="3322614" y="1601150"/>
                </a:cubicBezTo>
                <a:cubicBezTo>
                  <a:pt x="3315633" y="1573228"/>
                  <a:pt x="3290662" y="1526862"/>
                  <a:pt x="3271814" y="1508016"/>
                </a:cubicBezTo>
                <a:cubicBezTo>
                  <a:pt x="3266169" y="1502372"/>
                  <a:pt x="3261858" y="1494960"/>
                  <a:pt x="3254880" y="1491083"/>
                </a:cubicBezTo>
                <a:cubicBezTo>
                  <a:pt x="3209869" y="1466077"/>
                  <a:pt x="3150727" y="1451770"/>
                  <a:pt x="3102480" y="1440283"/>
                </a:cubicBezTo>
                <a:cubicBezTo>
                  <a:pt x="3074482" y="1433617"/>
                  <a:pt x="3045663" y="1430615"/>
                  <a:pt x="3017814" y="1423350"/>
                </a:cubicBezTo>
                <a:cubicBezTo>
                  <a:pt x="2980671" y="1413660"/>
                  <a:pt x="2944436" y="1400772"/>
                  <a:pt x="2907747" y="1389483"/>
                </a:cubicBezTo>
                <a:cubicBezTo>
                  <a:pt x="2840084" y="1347194"/>
                  <a:pt x="2835870" y="1347223"/>
                  <a:pt x="2772280" y="1296350"/>
                </a:cubicBezTo>
                <a:cubicBezTo>
                  <a:pt x="2747790" y="1276758"/>
                  <a:pt x="2760325" y="1273077"/>
                  <a:pt x="2721480" y="1262483"/>
                </a:cubicBezTo>
                <a:cubicBezTo>
                  <a:pt x="2640252" y="1240330"/>
                  <a:pt x="2557791" y="1222972"/>
                  <a:pt x="2475947" y="1203216"/>
                </a:cubicBezTo>
                <a:cubicBezTo>
                  <a:pt x="2455844" y="1189815"/>
                  <a:pt x="2435059" y="1176636"/>
                  <a:pt x="2416680" y="1160883"/>
                </a:cubicBezTo>
                <a:cubicBezTo>
                  <a:pt x="2407589" y="1153091"/>
                  <a:pt x="2399747" y="1143950"/>
                  <a:pt x="2391280" y="1135483"/>
                </a:cubicBezTo>
                <a:cubicBezTo>
                  <a:pt x="2408213" y="1121372"/>
                  <a:pt x="2422033" y="1102314"/>
                  <a:pt x="2442080" y="1093150"/>
                </a:cubicBezTo>
                <a:cubicBezTo>
                  <a:pt x="2656526" y="995117"/>
                  <a:pt x="2670260" y="1009869"/>
                  <a:pt x="2873880" y="949216"/>
                </a:cubicBezTo>
                <a:cubicBezTo>
                  <a:pt x="2944877" y="928068"/>
                  <a:pt x="3017852" y="911570"/>
                  <a:pt x="3085547" y="881483"/>
                </a:cubicBezTo>
                <a:cubicBezTo>
                  <a:pt x="3110947" y="870194"/>
                  <a:pt x="3135571" y="856965"/>
                  <a:pt x="3161747" y="847616"/>
                </a:cubicBezTo>
                <a:cubicBezTo>
                  <a:pt x="3175299" y="842776"/>
                  <a:pt x="3190119" y="842640"/>
                  <a:pt x="3204080" y="839150"/>
                </a:cubicBezTo>
                <a:cubicBezTo>
                  <a:pt x="3212738" y="836985"/>
                  <a:pt x="3221013" y="833505"/>
                  <a:pt x="3229480" y="830683"/>
                </a:cubicBezTo>
                <a:cubicBezTo>
                  <a:pt x="2956508" y="815517"/>
                  <a:pt x="3008540" y="810177"/>
                  <a:pt x="2602947" y="873016"/>
                </a:cubicBezTo>
                <a:cubicBezTo>
                  <a:pt x="2558850" y="879848"/>
                  <a:pt x="2520122" y="909040"/>
                  <a:pt x="2475947" y="915350"/>
                </a:cubicBezTo>
                <a:lnTo>
                  <a:pt x="2416680" y="923816"/>
                </a:lnTo>
                <a:cubicBezTo>
                  <a:pt x="2346125" y="918172"/>
                  <a:pt x="2265475" y="943685"/>
                  <a:pt x="2205014" y="906883"/>
                </a:cubicBezTo>
                <a:cubicBezTo>
                  <a:pt x="2175686" y="889031"/>
                  <a:pt x="2221947" y="805283"/>
                  <a:pt x="2221947" y="805283"/>
                </a:cubicBezTo>
                <a:cubicBezTo>
                  <a:pt x="2216303" y="762950"/>
                  <a:pt x="2206453" y="720967"/>
                  <a:pt x="2205014" y="678283"/>
                </a:cubicBezTo>
                <a:cubicBezTo>
                  <a:pt x="2182151" y="0"/>
                  <a:pt x="2263208" y="251724"/>
                  <a:pt x="2188080" y="26350"/>
                </a:cubicBezTo>
                <a:cubicBezTo>
                  <a:pt x="2171147" y="48928"/>
                  <a:pt x="2148135" y="68032"/>
                  <a:pt x="2137280" y="94083"/>
                </a:cubicBezTo>
                <a:cubicBezTo>
                  <a:pt x="2109058" y="161816"/>
                  <a:pt x="2077036" y="228089"/>
                  <a:pt x="2052614" y="297283"/>
                </a:cubicBezTo>
                <a:cubicBezTo>
                  <a:pt x="2035681" y="345261"/>
                  <a:pt x="2024567" y="395709"/>
                  <a:pt x="2001814" y="441216"/>
                </a:cubicBezTo>
                <a:cubicBezTo>
                  <a:pt x="1993347" y="458149"/>
                  <a:pt x="1983696" y="474540"/>
                  <a:pt x="1976414" y="492016"/>
                </a:cubicBezTo>
                <a:cubicBezTo>
                  <a:pt x="1957416" y="537611"/>
                  <a:pt x="1966099" y="538998"/>
                  <a:pt x="1942547" y="576683"/>
                </a:cubicBezTo>
                <a:cubicBezTo>
                  <a:pt x="1935068" y="588649"/>
                  <a:pt x="1925614" y="599261"/>
                  <a:pt x="1917147" y="610550"/>
                </a:cubicBezTo>
                <a:cubicBezTo>
                  <a:pt x="1914325" y="621839"/>
                  <a:pt x="1912766" y="633521"/>
                  <a:pt x="1908680" y="644416"/>
                </a:cubicBezTo>
                <a:cubicBezTo>
                  <a:pt x="1904248" y="656234"/>
                  <a:pt x="1894585" y="665985"/>
                  <a:pt x="1891747" y="678283"/>
                </a:cubicBezTo>
                <a:cubicBezTo>
                  <a:pt x="1886000" y="703185"/>
                  <a:pt x="1886102" y="729083"/>
                  <a:pt x="1883280" y="754483"/>
                </a:cubicBezTo>
                <a:cubicBezTo>
                  <a:pt x="1838488" y="732087"/>
                  <a:pt x="1785317" y="706410"/>
                  <a:pt x="1747814" y="678283"/>
                </a:cubicBezTo>
                <a:cubicBezTo>
                  <a:pt x="1725236" y="661350"/>
                  <a:pt x="1700036" y="647439"/>
                  <a:pt x="1680080" y="627483"/>
                </a:cubicBezTo>
                <a:cubicBezTo>
                  <a:pt x="1662913" y="610316"/>
                  <a:pt x="1651214" y="588416"/>
                  <a:pt x="1637747" y="568216"/>
                </a:cubicBezTo>
                <a:cubicBezTo>
                  <a:pt x="1622978" y="546063"/>
                  <a:pt x="1610183" y="522636"/>
                  <a:pt x="1595414" y="500483"/>
                </a:cubicBezTo>
                <a:cubicBezTo>
                  <a:pt x="1587587" y="488742"/>
                  <a:pt x="1578216" y="478099"/>
                  <a:pt x="1570014" y="466616"/>
                </a:cubicBezTo>
                <a:cubicBezTo>
                  <a:pt x="1564099" y="458336"/>
                  <a:pt x="1560275" y="448411"/>
                  <a:pt x="1553080" y="441216"/>
                </a:cubicBezTo>
                <a:cubicBezTo>
                  <a:pt x="1536667" y="424804"/>
                  <a:pt x="1522938" y="422702"/>
                  <a:pt x="1502280" y="415816"/>
                </a:cubicBezTo>
                <a:cubicBezTo>
                  <a:pt x="1493813" y="401705"/>
                  <a:pt x="1483563" y="388521"/>
                  <a:pt x="1476880" y="373483"/>
                </a:cubicBezTo>
                <a:cubicBezTo>
                  <a:pt x="1472154" y="362850"/>
                  <a:pt x="1469284" y="328012"/>
                  <a:pt x="1468414" y="339616"/>
                </a:cubicBezTo>
                <a:cubicBezTo>
                  <a:pt x="1464902" y="386437"/>
                  <a:pt x="1474227" y="629628"/>
                  <a:pt x="1443014" y="754483"/>
                </a:cubicBezTo>
                <a:cubicBezTo>
                  <a:pt x="1440849" y="763141"/>
                  <a:pt x="1437369" y="771416"/>
                  <a:pt x="1434547" y="779883"/>
                </a:cubicBezTo>
                <a:cubicBezTo>
                  <a:pt x="1420436" y="774239"/>
                  <a:pt x="1404372" y="772069"/>
                  <a:pt x="1392214" y="762950"/>
                </a:cubicBezTo>
                <a:cubicBezTo>
                  <a:pt x="1370236" y="746467"/>
                  <a:pt x="1309117" y="679095"/>
                  <a:pt x="1290614" y="652883"/>
                </a:cubicBezTo>
                <a:cubicBezTo>
                  <a:pt x="1269394" y="622821"/>
                  <a:pt x="1252891" y="589581"/>
                  <a:pt x="1231347" y="559750"/>
                </a:cubicBezTo>
                <a:cubicBezTo>
                  <a:pt x="1216113" y="538656"/>
                  <a:pt x="1199569" y="518237"/>
                  <a:pt x="1180547" y="500483"/>
                </a:cubicBezTo>
                <a:cubicBezTo>
                  <a:pt x="1142115" y="464613"/>
                  <a:pt x="1082996" y="425387"/>
                  <a:pt x="1036614" y="398883"/>
                </a:cubicBezTo>
                <a:cubicBezTo>
                  <a:pt x="1020176" y="389490"/>
                  <a:pt x="1002747" y="381950"/>
                  <a:pt x="985814" y="373483"/>
                </a:cubicBezTo>
                <a:cubicBezTo>
                  <a:pt x="977347" y="362194"/>
                  <a:pt x="968506" y="351176"/>
                  <a:pt x="960414" y="339616"/>
                </a:cubicBezTo>
                <a:cubicBezTo>
                  <a:pt x="948743" y="322943"/>
                  <a:pt x="939949" y="304132"/>
                  <a:pt x="926547" y="288816"/>
                </a:cubicBezTo>
                <a:cubicBezTo>
                  <a:pt x="900264" y="258779"/>
                  <a:pt x="870102" y="232372"/>
                  <a:pt x="841880" y="204150"/>
                </a:cubicBezTo>
                <a:cubicBezTo>
                  <a:pt x="833413" y="195683"/>
                  <a:pt x="826059" y="185934"/>
                  <a:pt x="816480" y="178750"/>
                </a:cubicBezTo>
                <a:cubicBezTo>
                  <a:pt x="771325" y="144883"/>
                  <a:pt x="791081" y="164639"/>
                  <a:pt x="757214" y="119483"/>
                </a:cubicBezTo>
                <a:cubicBezTo>
                  <a:pt x="738136" y="176714"/>
                  <a:pt x="749387" y="129394"/>
                  <a:pt x="765680" y="238016"/>
                </a:cubicBezTo>
                <a:cubicBezTo>
                  <a:pt x="786374" y="375974"/>
                  <a:pt x="759155" y="254247"/>
                  <a:pt x="791080" y="381950"/>
                </a:cubicBezTo>
                <a:cubicBezTo>
                  <a:pt x="793902" y="407350"/>
                  <a:pt x="797004" y="432721"/>
                  <a:pt x="799547" y="458150"/>
                </a:cubicBezTo>
                <a:cubicBezTo>
                  <a:pt x="806635" y="529025"/>
                  <a:pt x="804505" y="542208"/>
                  <a:pt x="816480" y="602083"/>
                </a:cubicBezTo>
                <a:cubicBezTo>
                  <a:pt x="822178" y="630573"/>
                  <a:pt x="835438" y="669449"/>
                  <a:pt x="841880" y="695216"/>
                </a:cubicBezTo>
                <a:cubicBezTo>
                  <a:pt x="845370" y="709177"/>
                  <a:pt x="847111" y="723528"/>
                  <a:pt x="850347" y="737550"/>
                </a:cubicBezTo>
                <a:cubicBezTo>
                  <a:pt x="875663" y="847253"/>
                  <a:pt x="860341" y="763653"/>
                  <a:pt x="875747" y="856083"/>
                </a:cubicBezTo>
                <a:cubicBezTo>
                  <a:pt x="864458" y="858905"/>
                  <a:pt x="853516" y="864550"/>
                  <a:pt x="841880" y="864550"/>
                </a:cubicBezTo>
                <a:cubicBezTo>
                  <a:pt x="832955" y="864550"/>
                  <a:pt x="859854" y="861034"/>
                  <a:pt x="867280" y="856083"/>
                </a:cubicBezTo>
                <a:cubicBezTo>
                  <a:pt x="869628" y="854517"/>
                  <a:pt x="867280" y="850438"/>
                  <a:pt x="867280" y="847616"/>
                </a:cubicBezTo>
              </a:path>
            </a:pathLst>
          </a:custGeom>
          <a:solidFill>
            <a:schemeClr val="bg1"/>
          </a:solidFill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1296469" y="4859291"/>
            <a:ext cx="7381864" cy="1077218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3200">
                <a:solidFill>
                  <a:srgbClr val="FF0000"/>
                </a:solidFill>
                <a:latin typeface="Arial"/>
                <a:cs typeface="Arial"/>
              </a:rPr>
              <a:t>They annihilate each other and turn into pure light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6" grpId="1" animBg="1"/>
      <p:bldP spid="17" grpId="0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ATOMIC31.jpg">
            <a:extLst>
              <a:ext uri="{FF2B5EF4-FFF2-40B4-BE49-F238E27FC236}">
                <a16:creationId xmlns:a16="http://schemas.microsoft.com/office/drawing/2014/main" id="{9C6CB828-8B0A-4BB5-B06B-505D22E20A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3779838"/>
            <a:ext cx="3886200" cy="3078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5" name="Picture 3" descr="4FF.jpg">
            <a:extLst>
              <a:ext uri="{FF2B5EF4-FFF2-40B4-BE49-F238E27FC236}">
                <a16:creationId xmlns:a16="http://schemas.microsoft.com/office/drawing/2014/main" id="{86F94B19-9EA6-4BB1-9F76-2E538C09F6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67" r="11667" b="21388"/>
          <a:stretch>
            <a:fillRect/>
          </a:stretch>
        </p:blipFill>
        <p:spPr bwMode="auto">
          <a:xfrm>
            <a:off x="0" y="3843338"/>
            <a:ext cx="3657600" cy="301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6" name="Picture 5" descr="re12Ms142.jpg">
            <a:extLst>
              <a:ext uri="{FF2B5EF4-FFF2-40B4-BE49-F238E27FC236}">
                <a16:creationId xmlns:a16="http://schemas.microsoft.com/office/drawing/2014/main" id="{983FD678-A5BB-4959-AF11-0A94601EEB5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38" t="9525" r="26154" b="14285"/>
          <a:stretch>
            <a:fillRect/>
          </a:stretch>
        </p:blipFill>
        <p:spPr bwMode="auto">
          <a:xfrm>
            <a:off x="3657600" y="1600200"/>
            <a:ext cx="12954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7" name="Rectangle 6">
            <a:extLst>
              <a:ext uri="{FF2B5EF4-FFF2-40B4-BE49-F238E27FC236}">
                <a16:creationId xmlns:a16="http://schemas.microsoft.com/office/drawing/2014/main" id="{60FD4F74-10B6-46A9-9F77-537ACD3BF6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152400"/>
            <a:ext cx="1646238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600">
                <a:solidFill>
                  <a:srgbClr val="FFFF00"/>
                </a:solidFill>
                <a:latin typeface="Arial" panose="020B0604020202020204" pitchFamily="34" charset="0"/>
              </a:rPr>
              <a:t>Fission</a:t>
            </a:r>
          </a:p>
          <a:p>
            <a:r>
              <a:rPr lang="en-US" altLang="en-US">
                <a:solidFill>
                  <a:srgbClr val="FFFF00"/>
                </a:solidFill>
                <a:latin typeface="Arial" panose="020B0604020202020204" pitchFamily="34" charset="0"/>
              </a:rPr>
              <a:t> </a:t>
            </a:r>
            <a:endParaRPr lang="en-US" altLang="en-US"/>
          </a:p>
        </p:txBody>
      </p:sp>
      <p:sp>
        <p:nvSpPr>
          <p:cNvPr id="23558" name="Rectangle 7">
            <a:extLst>
              <a:ext uri="{FF2B5EF4-FFF2-40B4-BE49-F238E27FC236}">
                <a16:creationId xmlns:a16="http://schemas.microsoft.com/office/drawing/2014/main" id="{1602EB5A-A352-4EB6-9D59-410EB45002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3200400"/>
            <a:ext cx="8229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>
                <a:solidFill>
                  <a:srgbClr val="CCFFCC"/>
                </a:solidFill>
                <a:latin typeface="Arial" panose="020B0604020202020204" pitchFamily="34" charset="0"/>
              </a:rPr>
              <a:t>Power plants			            atomic (uranium) bomb</a:t>
            </a:r>
            <a:endParaRPr lang="en-US" altLang="en-US"/>
          </a:p>
        </p:txBody>
      </p:sp>
      <p:sp>
        <p:nvSpPr>
          <p:cNvPr id="23559" name="Text Box 5">
            <a:extLst>
              <a:ext uri="{FF2B5EF4-FFF2-40B4-BE49-F238E27FC236}">
                <a16:creationId xmlns:a16="http://schemas.microsoft.com/office/drawing/2014/main" id="{7F7D960F-FA2B-4CD6-8649-4DBF39F3E5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1066800"/>
            <a:ext cx="6553200" cy="178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000">
                <a:solidFill>
                  <a:srgbClr val="CCFFCC"/>
                </a:solidFill>
                <a:latin typeface="Arial" panose="020B0604020202020204" pitchFamily="34" charset="0"/>
              </a:rPr>
              <a:t>Fission takes heavy elements and makes lighter ones</a:t>
            </a:r>
          </a:p>
          <a:p>
            <a:pPr>
              <a:spcBef>
                <a:spcPct val="50000"/>
              </a:spcBef>
            </a:pPr>
            <a:endParaRPr lang="en-US" altLang="en-US" sz="2000">
              <a:solidFill>
                <a:srgbClr val="CCFFCC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endParaRPr lang="en-US" altLang="en-US" sz="2000">
              <a:solidFill>
                <a:srgbClr val="CCFFCC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endParaRPr lang="en-US" altLang="en-US" sz="2000">
              <a:solidFill>
                <a:srgbClr val="CCFFCC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5">
            <a:extLst>
              <a:ext uri="{FF2B5EF4-FFF2-40B4-BE49-F238E27FC236}">
                <a16:creationId xmlns:a16="http://schemas.microsoft.com/office/drawing/2014/main" id="{81E37143-4A3B-4AEB-82E9-D2CC47B15C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0200" y="152400"/>
            <a:ext cx="5715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3600">
                <a:solidFill>
                  <a:srgbClr val="FFFF00"/>
                </a:solidFill>
                <a:latin typeface="Arial" panose="020B0604020202020204" pitchFamily="34" charset="0"/>
              </a:rPr>
              <a:t>Fusion</a:t>
            </a:r>
            <a:endParaRPr lang="en-US" altLang="en-US" sz="3600">
              <a:solidFill>
                <a:srgbClr val="CCFFCC"/>
              </a:solidFill>
              <a:latin typeface="Arial" panose="020B0604020202020204" pitchFamily="34" charset="0"/>
            </a:endParaRPr>
          </a:p>
        </p:txBody>
      </p:sp>
      <p:sp>
        <p:nvSpPr>
          <p:cNvPr id="24579" name="Text Box 5">
            <a:extLst>
              <a:ext uri="{FF2B5EF4-FFF2-40B4-BE49-F238E27FC236}">
                <a16:creationId xmlns:a16="http://schemas.microsoft.com/office/drawing/2014/main" id="{4C682F6B-8AD1-43D7-899B-32D1324607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2600" y="990600"/>
            <a:ext cx="6553200" cy="178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000">
                <a:solidFill>
                  <a:srgbClr val="CCFFCC"/>
                </a:solidFill>
                <a:latin typeface="Arial" panose="020B0604020202020204" pitchFamily="34" charset="0"/>
              </a:rPr>
              <a:t>Fusion takes light elements and makes heavier ones</a:t>
            </a:r>
          </a:p>
          <a:p>
            <a:pPr>
              <a:spcBef>
                <a:spcPct val="50000"/>
              </a:spcBef>
            </a:pPr>
            <a:endParaRPr lang="en-US" altLang="en-US" sz="2000">
              <a:solidFill>
                <a:srgbClr val="CCFFCC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endParaRPr lang="en-US" altLang="en-US" sz="2000">
              <a:solidFill>
                <a:srgbClr val="CCFFCC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endParaRPr lang="en-US" altLang="en-US" sz="2000">
              <a:solidFill>
                <a:srgbClr val="CCFFCC"/>
              </a:solidFill>
              <a:latin typeface="Arial" panose="020B0604020202020204" pitchFamily="34" charset="0"/>
            </a:endParaRPr>
          </a:p>
        </p:txBody>
      </p:sp>
      <p:sp>
        <p:nvSpPr>
          <p:cNvPr id="24580" name="TextBox 20">
            <a:extLst>
              <a:ext uri="{FF2B5EF4-FFF2-40B4-BE49-F238E27FC236}">
                <a16:creationId xmlns:a16="http://schemas.microsoft.com/office/drawing/2014/main" id="{89C2EF25-28E5-484E-8716-57B1601C1D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9738" y="6586538"/>
            <a:ext cx="1857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pic>
        <p:nvPicPr>
          <p:cNvPr id="24581" name="Picture 19" descr="010.jpg">
            <a:extLst>
              <a:ext uri="{FF2B5EF4-FFF2-40B4-BE49-F238E27FC236}">
                <a16:creationId xmlns:a16="http://schemas.microsoft.com/office/drawing/2014/main" id="{B617C85A-9A70-4566-A84E-DA53388D24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9175" y="2362200"/>
            <a:ext cx="2816225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2" name="Picture 20" descr="5540solarstorm.jpg">
            <a:extLst>
              <a:ext uri="{FF2B5EF4-FFF2-40B4-BE49-F238E27FC236}">
                <a16:creationId xmlns:a16="http://schemas.microsoft.com/office/drawing/2014/main" id="{71AB251C-F987-4B64-81FD-895E9C1BC5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63788"/>
            <a:ext cx="5080000" cy="449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3" name="TextBox 21">
            <a:extLst>
              <a:ext uri="{FF2B5EF4-FFF2-40B4-BE49-F238E27FC236}">
                <a16:creationId xmlns:a16="http://schemas.microsoft.com/office/drawing/2014/main" id="{2A9673D8-5CA2-485E-92FC-D8A589F588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9800" y="1608138"/>
            <a:ext cx="31242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600">
                <a:solidFill>
                  <a:srgbClr val="FFFF00"/>
                </a:solidFill>
                <a:latin typeface="Arial" panose="020B0604020202020204" pitchFamily="34" charset="0"/>
                <a:ea typeface="Apple Symbols" charset="2"/>
              </a:rPr>
              <a:t>hydrogen bomb—100,000 times more powerful than an atomic bomb</a:t>
            </a:r>
          </a:p>
        </p:txBody>
      </p:sp>
      <p:sp>
        <p:nvSpPr>
          <p:cNvPr id="24584" name="TextBox 22">
            <a:extLst>
              <a:ext uri="{FF2B5EF4-FFF2-40B4-BE49-F238E27FC236}">
                <a16:creationId xmlns:a16="http://schemas.microsoft.com/office/drawing/2014/main" id="{A9B0940B-2663-466D-B1E1-338BB3B173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600200"/>
            <a:ext cx="51816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600">
                <a:solidFill>
                  <a:srgbClr val="FFFF00"/>
                </a:solidFill>
                <a:latin typeface="Arial" panose="020B0604020202020204" pitchFamily="34" charset="0"/>
                <a:ea typeface="Apple Symbols" charset="2"/>
              </a:rPr>
              <a:t>In one second our Sun processes 600 MTons H and puts out 10</a:t>
            </a:r>
            <a:r>
              <a:rPr lang="en-US" altLang="en-US" sz="1600" baseline="30000">
                <a:solidFill>
                  <a:srgbClr val="FFFF00"/>
                </a:solidFill>
                <a:latin typeface="Arial" panose="020B0604020202020204" pitchFamily="34" charset="0"/>
                <a:ea typeface="Apple Symbols" charset="2"/>
              </a:rPr>
              <a:t>6</a:t>
            </a:r>
            <a:r>
              <a:rPr lang="en-US" altLang="en-US" sz="1600">
                <a:solidFill>
                  <a:srgbClr val="FFFF00"/>
                </a:solidFill>
                <a:latin typeface="Arial" panose="020B0604020202020204" pitchFamily="34" charset="0"/>
                <a:ea typeface="Apple Symbols" charset="2"/>
              </a:rPr>
              <a:t> more energy than the sum of all earth's nuclear bombs</a:t>
            </a: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5">
            <a:extLst>
              <a:ext uri="{FF2B5EF4-FFF2-40B4-BE49-F238E27FC236}">
                <a16:creationId xmlns:a16="http://schemas.microsoft.com/office/drawing/2014/main" id="{9F8F733F-2B75-4211-B84E-4BF621F843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0200" y="152400"/>
            <a:ext cx="5715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3600">
                <a:solidFill>
                  <a:srgbClr val="FFFF00"/>
                </a:solidFill>
                <a:latin typeface="Arial" panose="020B0604020202020204" pitchFamily="34" charset="0"/>
              </a:rPr>
              <a:t>Fusion</a:t>
            </a:r>
            <a:endParaRPr lang="en-US" altLang="en-US" sz="3600">
              <a:solidFill>
                <a:srgbClr val="CCFFCC"/>
              </a:solidFill>
              <a:latin typeface="Arial" panose="020B0604020202020204" pitchFamily="34" charset="0"/>
            </a:endParaRPr>
          </a:p>
        </p:txBody>
      </p:sp>
      <p:sp>
        <p:nvSpPr>
          <p:cNvPr id="25603" name="Text Box 5">
            <a:extLst>
              <a:ext uri="{FF2B5EF4-FFF2-40B4-BE49-F238E27FC236}">
                <a16:creationId xmlns:a16="http://schemas.microsoft.com/office/drawing/2014/main" id="{1AFB2B58-CF25-43CE-8AAC-2F73AABA63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2600" y="1524000"/>
            <a:ext cx="6705600" cy="224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000">
                <a:solidFill>
                  <a:srgbClr val="CCFFCC"/>
                </a:solidFill>
                <a:latin typeface="Arial" panose="020B0604020202020204" pitchFamily="34" charset="0"/>
              </a:rPr>
              <a:t>The basic fusion reaction:</a:t>
            </a:r>
          </a:p>
          <a:p>
            <a:pPr>
              <a:spcBef>
                <a:spcPct val="50000"/>
              </a:spcBef>
            </a:pPr>
            <a:endParaRPr lang="en-US" altLang="en-US" sz="2000">
              <a:solidFill>
                <a:srgbClr val="CCFFCC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endParaRPr lang="en-US" altLang="en-US" sz="2000">
              <a:solidFill>
                <a:srgbClr val="CCFFCC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endParaRPr lang="en-US" altLang="en-US" sz="2000">
              <a:solidFill>
                <a:srgbClr val="CCFFCC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en-US" altLang="en-US" sz="2000">
                <a:solidFill>
                  <a:srgbClr val="CCFFCC"/>
                </a:solidFill>
                <a:latin typeface="Arial" panose="020B0604020202020204" pitchFamily="34" charset="0"/>
              </a:rPr>
              <a:t>4 Protons		1 Helium atom + Energy (</a:t>
            </a:r>
            <a:r>
              <a:rPr lang="en-US" altLang="en-US" sz="2000" i="1">
                <a:solidFill>
                  <a:srgbClr val="CCFFCC"/>
                </a:solidFill>
                <a:latin typeface="Symbol" panose="05050102010706020507" pitchFamily="18" charset="2"/>
              </a:rPr>
              <a:t>g</a:t>
            </a:r>
            <a:r>
              <a:rPr lang="en-US" altLang="en-US" sz="2000">
                <a:solidFill>
                  <a:srgbClr val="CCFFCC"/>
                </a:solidFill>
                <a:latin typeface="Arial" panose="020B0604020202020204" pitchFamily="34" charset="0"/>
              </a:rPr>
              <a:t>-ray)</a:t>
            </a:r>
          </a:p>
        </p:txBody>
      </p:sp>
      <p:cxnSp>
        <p:nvCxnSpPr>
          <p:cNvPr id="25604" name="Straight Arrow Connector 7">
            <a:extLst>
              <a:ext uri="{FF2B5EF4-FFF2-40B4-BE49-F238E27FC236}">
                <a16:creationId xmlns:a16="http://schemas.microsoft.com/office/drawing/2014/main" id="{C4589AD0-CE82-4DFA-B343-856F24D151D5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048000" y="3581400"/>
            <a:ext cx="1371600" cy="1588"/>
          </a:xfrm>
          <a:prstGeom prst="straightConnector1">
            <a:avLst/>
          </a:prstGeom>
          <a:noFill/>
          <a:ln w="22225">
            <a:solidFill>
              <a:srgbClr val="FFFF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FEDB4FEE-37FB-4154-B45C-4F34449E75E7}"/>
              </a:ext>
            </a:extLst>
          </p:cNvPr>
          <p:cNvSpPr/>
          <p:nvPr/>
        </p:nvSpPr>
        <p:spPr bwMode="auto">
          <a:xfrm>
            <a:off x="2133600" y="4343400"/>
            <a:ext cx="609600" cy="609600"/>
          </a:xfrm>
          <a:prstGeom prst="ellipse">
            <a:avLst/>
          </a:prstGeom>
          <a:gradFill flip="none" rotWithShape="1">
            <a:gsLst>
              <a:gs pos="0">
                <a:srgbClr val="FFFF00"/>
              </a:gs>
              <a:gs pos="100000">
                <a:srgbClr val="FFFFFF"/>
              </a:gs>
              <a:gs pos="7600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>
            <a:glow rad="139700">
              <a:srgbClr val="FFFF00">
                <a:alpha val="66000"/>
              </a:srgbClr>
            </a:glow>
            <a:softEdge rad="25400"/>
          </a:effectLst>
        </p:spPr>
        <p:txBody>
          <a:bodyPr/>
          <a:lstStyle/>
          <a:p>
            <a:pPr>
              <a:defRPr/>
            </a:pPr>
            <a:endParaRPr lang="en-US">
              <a:latin typeface="Times" charset="0"/>
              <a:ea typeface="+mn-ea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D2CFCEC8-DF01-4DF8-B8E0-EF3972C3D3AA}"/>
              </a:ext>
            </a:extLst>
          </p:cNvPr>
          <p:cNvSpPr/>
          <p:nvPr/>
        </p:nvSpPr>
        <p:spPr bwMode="auto">
          <a:xfrm>
            <a:off x="1295400" y="4343400"/>
            <a:ext cx="609600" cy="609600"/>
          </a:xfrm>
          <a:prstGeom prst="ellipse">
            <a:avLst/>
          </a:prstGeom>
          <a:gradFill flip="none" rotWithShape="1">
            <a:gsLst>
              <a:gs pos="0">
                <a:srgbClr val="FFFF00"/>
              </a:gs>
              <a:gs pos="100000">
                <a:srgbClr val="FFFFFF"/>
              </a:gs>
              <a:gs pos="7600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>
            <a:glow rad="139700">
              <a:srgbClr val="FFFF00">
                <a:alpha val="66000"/>
              </a:srgbClr>
            </a:glow>
            <a:softEdge rad="25400"/>
          </a:effectLst>
        </p:spPr>
        <p:txBody>
          <a:bodyPr/>
          <a:lstStyle/>
          <a:p>
            <a:pPr>
              <a:defRPr/>
            </a:pPr>
            <a:endParaRPr lang="en-US">
              <a:latin typeface="Times" charset="0"/>
              <a:ea typeface="+mn-ea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AE526E90-B18D-4DBE-B1FE-264150397B41}"/>
              </a:ext>
            </a:extLst>
          </p:cNvPr>
          <p:cNvSpPr/>
          <p:nvPr/>
        </p:nvSpPr>
        <p:spPr bwMode="auto">
          <a:xfrm>
            <a:off x="381000" y="4343400"/>
            <a:ext cx="609600" cy="609600"/>
          </a:xfrm>
          <a:prstGeom prst="ellipse">
            <a:avLst/>
          </a:prstGeom>
          <a:gradFill flip="none" rotWithShape="1">
            <a:gsLst>
              <a:gs pos="0">
                <a:srgbClr val="FFFF00"/>
              </a:gs>
              <a:gs pos="100000">
                <a:srgbClr val="FFFFFF"/>
              </a:gs>
              <a:gs pos="7600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>
            <a:glow rad="139700">
              <a:srgbClr val="FFFF00">
                <a:alpha val="66000"/>
              </a:srgbClr>
            </a:glow>
            <a:softEdge rad="25400"/>
          </a:effectLst>
        </p:spPr>
        <p:txBody>
          <a:bodyPr/>
          <a:lstStyle/>
          <a:p>
            <a:pPr>
              <a:defRPr/>
            </a:pPr>
            <a:endParaRPr lang="en-US">
              <a:latin typeface="Times" charset="0"/>
              <a:ea typeface="+mn-ea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FDE5E51-496B-4202-B09D-B7543BF9D35E}"/>
              </a:ext>
            </a:extLst>
          </p:cNvPr>
          <p:cNvSpPr/>
          <p:nvPr/>
        </p:nvSpPr>
        <p:spPr bwMode="auto">
          <a:xfrm>
            <a:off x="2971800" y="4343400"/>
            <a:ext cx="609600" cy="609600"/>
          </a:xfrm>
          <a:prstGeom prst="ellipse">
            <a:avLst/>
          </a:prstGeom>
          <a:gradFill flip="none" rotWithShape="1">
            <a:gsLst>
              <a:gs pos="0">
                <a:srgbClr val="FFFF00"/>
              </a:gs>
              <a:gs pos="100000">
                <a:srgbClr val="FFFFFF"/>
              </a:gs>
              <a:gs pos="7600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>
            <a:glow rad="139700">
              <a:srgbClr val="FFFF00">
                <a:alpha val="66000"/>
              </a:srgbClr>
            </a:glow>
            <a:softEdge rad="25400"/>
          </a:effectLst>
        </p:spPr>
        <p:txBody>
          <a:bodyPr/>
          <a:lstStyle/>
          <a:p>
            <a:pPr>
              <a:defRPr/>
            </a:pPr>
            <a:endParaRPr lang="en-US">
              <a:latin typeface="Times" charset="0"/>
              <a:ea typeface="+mn-ea"/>
            </a:endParaRPr>
          </a:p>
        </p:txBody>
      </p:sp>
      <p:cxnSp>
        <p:nvCxnSpPr>
          <p:cNvPr id="25617" name="Straight Arrow Connector 12">
            <a:extLst>
              <a:ext uri="{FF2B5EF4-FFF2-40B4-BE49-F238E27FC236}">
                <a16:creationId xmlns:a16="http://schemas.microsoft.com/office/drawing/2014/main" id="{34592D20-6E92-45BB-A921-AD884CE0113B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733800" y="4649788"/>
            <a:ext cx="685800" cy="1587"/>
          </a:xfrm>
          <a:prstGeom prst="straightConnector1">
            <a:avLst/>
          </a:prstGeom>
          <a:noFill/>
          <a:ln w="22225">
            <a:solidFill>
              <a:srgbClr val="FFFF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" name="Oval 15">
            <a:extLst>
              <a:ext uri="{FF2B5EF4-FFF2-40B4-BE49-F238E27FC236}">
                <a16:creationId xmlns:a16="http://schemas.microsoft.com/office/drawing/2014/main" id="{966BD229-4B4A-4117-9C91-814C5DD06D52}"/>
              </a:ext>
            </a:extLst>
          </p:cNvPr>
          <p:cNvSpPr/>
          <p:nvPr/>
        </p:nvSpPr>
        <p:spPr bwMode="auto">
          <a:xfrm>
            <a:off x="5181600" y="4648200"/>
            <a:ext cx="609600" cy="609600"/>
          </a:xfrm>
          <a:prstGeom prst="ellipse">
            <a:avLst/>
          </a:prstGeom>
          <a:gradFill flip="none" rotWithShape="1">
            <a:gsLst>
              <a:gs pos="0">
                <a:srgbClr val="FFFF00"/>
              </a:gs>
              <a:gs pos="100000">
                <a:srgbClr val="FFFFFF"/>
              </a:gs>
              <a:gs pos="7600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>
            <a:glow rad="139700">
              <a:srgbClr val="FFFF00">
                <a:alpha val="66000"/>
              </a:srgbClr>
            </a:glow>
            <a:softEdge rad="25400"/>
          </a:effectLst>
        </p:spPr>
        <p:txBody>
          <a:bodyPr/>
          <a:lstStyle/>
          <a:p>
            <a:pPr>
              <a:defRPr/>
            </a:pPr>
            <a:endParaRPr lang="en-US">
              <a:latin typeface="Times" charset="0"/>
              <a:ea typeface="+mn-ea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122E7E2-F242-455D-820D-AB967BCF7B73}"/>
              </a:ext>
            </a:extLst>
          </p:cNvPr>
          <p:cNvSpPr/>
          <p:nvPr/>
        </p:nvSpPr>
        <p:spPr bwMode="auto">
          <a:xfrm>
            <a:off x="5181600" y="4038600"/>
            <a:ext cx="609600" cy="609600"/>
          </a:xfrm>
          <a:prstGeom prst="ellipse">
            <a:avLst/>
          </a:prstGeom>
          <a:gradFill flip="none" rotWithShape="1">
            <a:gsLst>
              <a:gs pos="0">
                <a:srgbClr val="FFFF00"/>
              </a:gs>
              <a:gs pos="100000">
                <a:srgbClr val="FFFFFF"/>
              </a:gs>
              <a:gs pos="7600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>
            <a:glow rad="139700">
              <a:srgbClr val="FFFF00">
                <a:alpha val="66000"/>
              </a:srgbClr>
            </a:glow>
            <a:softEdge rad="25400"/>
          </a:effectLst>
        </p:spPr>
        <p:txBody>
          <a:bodyPr/>
          <a:lstStyle/>
          <a:p>
            <a:pPr>
              <a:defRPr/>
            </a:pPr>
            <a:endParaRPr lang="en-US">
              <a:latin typeface="Times" charset="0"/>
              <a:ea typeface="+mn-ea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174828A3-6AB7-45D6-85E9-F7E5C68E09C5}"/>
              </a:ext>
            </a:extLst>
          </p:cNvPr>
          <p:cNvSpPr/>
          <p:nvPr/>
        </p:nvSpPr>
        <p:spPr bwMode="auto">
          <a:xfrm>
            <a:off x="4648200" y="4343400"/>
            <a:ext cx="609600" cy="609600"/>
          </a:xfrm>
          <a:prstGeom prst="ellipse">
            <a:avLst/>
          </a:prstGeom>
          <a:gradFill flip="none" rotWithShape="1">
            <a:gsLst>
              <a:gs pos="0">
                <a:srgbClr val="0AFFF6"/>
              </a:gs>
              <a:gs pos="89000">
                <a:srgbClr val="FFFFFF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>
            <a:glow rad="139700">
              <a:srgbClr val="0AFFF6">
                <a:alpha val="66000"/>
              </a:srgbClr>
            </a:glow>
            <a:softEdge rad="25400"/>
          </a:effectLst>
        </p:spPr>
        <p:txBody>
          <a:bodyPr/>
          <a:lstStyle/>
          <a:p>
            <a:pPr>
              <a:defRPr/>
            </a:pPr>
            <a:endParaRPr lang="en-US">
              <a:latin typeface="Times" charset="0"/>
              <a:ea typeface="+mn-ea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F8EDF14D-2B64-49E2-94C1-05D8ABE7733B}"/>
              </a:ext>
            </a:extLst>
          </p:cNvPr>
          <p:cNvSpPr/>
          <p:nvPr/>
        </p:nvSpPr>
        <p:spPr bwMode="auto">
          <a:xfrm>
            <a:off x="5715000" y="4343400"/>
            <a:ext cx="609600" cy="609600"/>
          </a:xfrm>
          <a:prstGeom prst="ellipse">
            <a:avLst/>
          </a:prstGeom>
          <a:gradFill flip="none" rotWithShape="1">
            <a:gsLst>
              <a:gs pos="0">
                <a:srgbClr val="0AFFF6"/>
              </a:gs>
              <a:gs pos="89000">
                <a:srgbClr val="FFFFFF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>
            <a:glow rad="139700">
              <a:srgbClr val="0AFFF6">
                <a:alpha val="66000"/>
              </a:srgbClr>
            </a:glow>
            <a:softEdge rad="25400"/>
          </a:effectLst>
        </p:spPr>
        <p:txBody>
          <a:bodyPr/>
          <a:lstStyle/>
          <a:p>
            <a:pPr>
              <a:defRPr/>
            </a:pPr>
            <a:endParaRPr lang="en-US">
              <a:latin typeface="Times" charset="0"/>
              <a:ea typeface="+mn-ea"/>
            </a:endParaRPr>
          </a:p>
        </p:txBody>
      </p:sp>
      <p:sp>
        <p:nvSpPr>
          <p:cNvPr id="25630" name="Text Box 5">
            <a:extLst>
              <a:ext uri="{FF2B5EF4-FFF2-40B4-BE49-F238E27FC236}">
                <a16:creationId xmlns:a16="http://schemas.microsoft.com/office/drawing/2014/main" id="{42ECEC68-6B56-4ECF-AD0A-8A2B1D3FAE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29400" y="4306888"/>
            <a:ext cx="12192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600">
                <a:solidFill>
                  <a:srgbClr val="CCFFCC"/>
                </a:solidFill>
                <a:latin typeface="Arial" panose="020B0604020202020204" pitchFamily="34" charset="0"/>
              </a:rPr>
              <a:t>+   </a:t>
            </a:r>
            <a:r>
              <a:rPr lang="en-US" altLang="en-US" sz="3600">
                <a:solidFill>
                  <a:srgbClr val="FFFF00"/>
                </a:solidFill>
                <a:latin typeface="Arial" panose="020B0604020202020204" pitchFamily="34" charset="0"/>
              </a:rPr>
              <a:t>E</a:t>
            </a:r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5">
            <a:extLst>
              <a:ext uri="{FF2B5EF4-FFF2-40B4-BE49-F238E27FC236}">
                <a16:creationId xmlns:a16="http://schemas.microsoft.com/office/drawing/2014/main" id="{2FD1A516-A115-40B9-BBEC-9BF59E84A1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0200" y="152400"/>
            <a:ext cx="5715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3600">
                <a:solidFill>
                  <a:srgbClr val="FFFF00"/>
                </a:solidFill>
                <a:latin typeface="Arial" panose="020B0604020202020204" pitchFamily="34" charset="0"/>
              </a:rPr>
              <a:t>Fusion</a:t>
            </a:r>
            <a:endParaRPr lang="en-US" altLang="en-US" sz="3600">
              <a:solidFill>
                <a:srgbClr val="CCFFCC"/>
              </a:solidFill>
              <a:latin typeface="Arial" panose="020B0604020202020204" pitchFamily="34" charset="0"/>
            </a:endParaRPr>
          </a:p>
        </p:txBody>
      </p:sp>
      <p:sp>
        <p:nvSpPr>
          <p:cNvPr id="26627" name="Text Box 5">
            <a:extLst>
              <a:ext uri="{FF2B5EF4-FFF2-40B4-BE49-F238E27FC236}">
                <a16:creationId xmlns:a16="http://schemas.microsoft.com/office/drawing/2014/main" id="{D1E33131-DD68-4B2F-8D67-0A15C29A14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2600" y="1524000"/>
            <a:ext cx="6553200" cy="270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000">
                <a:solidFill>
                  <a:srgbClr val="CCFFCC"/>
                </a:solidFill>
                <a:latin typeface="Arial" panose="020B0604020202020204" pitchFamily="34" charset="0"/>
              </a:rPr>
              <a:t>The basic reaction:</a:t>
            </a:r>
          </a:p>
          <a:p>
            <a:pPr>
              <a:spcBef>
                <a:spcPct val="50000"/>
              </a:spcBef>
            </a:pPr>
            <a:endParaRPr lang="en-US" altLang="en-US" sz="2000">
              <a:solidFill>
                <a:srgbClr val="CCFFCC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endParaRPr lang="en-US" altLang="en-US" sz="2000">
              <a:solidFill>
                <a:srgbClr val="CCFFCC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endParaRPr lang="en-US" altLang="en-US" sz="2000">
              <a:solidFill>
                <a:srgbClr val="CCFFCC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en-US" altLang="en-US" sz="2000">
                <a:solidFill>
                  <a:srgbClr val="CCFFCC"/>
                </a:solidFill>
                <a:latin typeface="Arial" panose="020B0604020202020204" pitchFamily="34" charset="0"/>
              </a:rPr>
              <a:t>4 Protons		1 Helium atom + Energy (</a:t>
            </a:r>
            <a:r>
              <a:rPr lang="en-US" altLang="en-US" sz="2000" i="1">
                <a:solidFill>
                  <a:srgbClr val="CCFFCC"/>
                </a:solidFill>
                <a:latin typeface="Symbol" panose="05050102010706020507" pitchFamily="18" charset="2"/>
              </a:rPr>
              <a:t>g</a:t>
            </a:r>
            <a:r>
              <a:rPr lang="en-US" altLang="en-US" sz="2000">
                <a:solidFill>
                  <a:srgbClr val="CCFFCC"/>
                </a:solidFill>
                <a:latin typeface="Arial" panose="020B0604020202020204" pitchFamily="34" charset="0"/>
              </a:rPr>
              <a:t>-ray)</a:t>
            </a:r>
          </a:p>
          <a:p>
            <a:pPr>
              <a:spcBef>
                <a:spcPct val="50000"/>
              </a:spcBef>
            </a:pPr>
            <a:endParaRPr lang="en-US" altLang="en-US" sz="2000">
              <a:solidFill>
                <a:srgbClr val="CCFFCC"/>
              </a:solidFill>
              <a:latin typeface="Arial" panose="020B0604020202020204" pitchFamily="34" charset="0"/>
            </a:endParaRPr>
          </a:p>
        </p:txBody>
      </p:sp>
      <p:cxnSp>
        <p:nvCxnSpPr>
          <p:cNvPr id="26628" name="Straight Arrow Connector 7">
            <a:extLst>
              <a:ext uri="{FF2B5EF4-FFF2-40B4-BE49-F238E27FC236}">
                <a16:creationId xmlns:a16="http://schemas.microsoft.com/office/drawing/2014/main" id="{B4A7FA0A-B512-4716-B343-2231279BAA80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048000" y="3581400"/>
            <a:ext cx="1371600" cy="1588"/>
          </a:xfrm>
          <a:prstGeom prst="straightConnector1">
            <a:avLst/>
          </a:prstGeom>
          <a:noFill/>
          <a:ln w="22225">
            <a:solidFill>
              <a:srgbClr val="FFFF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FC82408C-28AF-415F-B2E9-61C050D16BC7}"/>
              </a:ext>
            </a:extLst>
          </p:cNvPr>
          <p:cNvSpPr/>
          <p:nvPr/>
        </p:nvSpPr>
        <p:spPr bwMode="auto">
          <a:xfrm>
            <a:off x="2133600" y="4343400"/>
            <a:ext cx="609600" cy="609600"/>
          </a:xfrm>
          <a:prstGeom prst="ellipse">
            <a:avLst/>
          </a:prstGeom>
          <a:gradFill flip="none" rotWithShape="1">
            <a:gsLst>
              <a:gs pos="0">
                <a:srgbClr val="FFFF00"/>
              </a:gs>
              <a:gs pos="100000">
                <a:srgbClr val="FFFFFF"/>
              </a:gs>
              <a:gs pos="7600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>
            <a:glow rad="139700">
              <a:srgbClr val="FFFF00">
                <a:alpha val="66000"/>
              </a:srgbClr>
            </a:glow>
            <a:softEdge rad="25400"/>
          </a:effectLst>
        </p:spPr>
        <p:txBody>
          <a:bodyPr/>
          <a:lstStyle/>
          <a:p>
            <a:pPr>
              <a:defRPr/>
            </a:pPr>
            <a:endParaRPr lang="en-US">
              <a:latin typeface="Times" charset="0"/>
              <a:ea typeface="+mn-ea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7FC4B9BA-EB67-4E54-B9B0-FCAAD127F4FA}"/>
              </a:ext>
            </a:extLst>
          </p:cNvPr>
          <p:cNvSpPr/>
          <p:nvPr/>
        </p:nvSpPr>
        <p:spPr bwMode="auto">
          <a:xfrm>
            <a:off x="1295400" y="4343400"/>
            <a:ext cx="609600" cy="609600"/>
          </a:xfrm>
          <a:prstGeom prst="ellipse">
            <a:avLst/>
          </a:prstGeom>
          <a:gradFill flip="none" rotWithShape="1">
            <a:gsLst>
              <a:gs pos="0">
                <a:srgbClr val="FFFF00"/>
              </a:gs>
              <a:gs pos="100000">
                <a:srgbClr val="FFFFFF"/>
              </a:gs>
              <a:gs pos="7600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>
            <a:glow rad="139700">
              <a:srgbClr val="FFFF00">
                <a:alpha val="66000"/>
              </a:srgbClr>
            </a:glow>
            <a:softEdge rad="25400"/>
          </a:effectLst>
        </p:spPr>
        <p:txBody>
          <a:bodyPr/>
          <a:lstStyle/>
          <a:p>
            <a:pPr>
              <a:defRPr/>
            </a:pPr>
            <a:endParaRPr lang="en-US">
              <a:latin typeface="Times" charset="0"/>
              <a:ea typeface="+mn-ea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A2844A88-ECD4-4476-A351-C996C0CDAA39}"/>
              </a:ext>
            </a:extLst>
          </p:cNvPr>
          <p:cNvSpPr/>
          <p:nvPr/>
        </p:nvSpPr>
        <p:spPr bwMode="auto">
          <a:xfrm>
            <a:off x="381000" y="4343400"/>
            <a:ext cx="609600" cy="609600"/>
          </a:xfrm>
          <a:prstGeom prst="ellipse">
            <a:avLst/>
          </a:prstGeom>
          <a:gradFill flip="none" rotWithShape="1">
            <a:gsLst>
              <a:gs pos="0">
                <a:srgbClr val="FFFF00"/>
              </a:gs>
              <a:gs pos="100000">
                <a:srgbClr val="FFFFFF"/>
              </a:gs>
              <a:gs pos="7600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>
            <a:glow rad="139700">
              <a:srgbClr val="FFFF00">
                <a:alpha val="66000"/>
              </a:srgbClr>
            </a:glow>
            <a:softEdge rad="25400"/>
          </a:effectLst>
        </p:spPr>
        <p:txBody>
          <a:bodyPr/>
          <a:lstStyle/>
          <a:p>
            <a:pPr>
              <a:defRPr/>
            </a:pPr>
            <a:endParaRPr lang="en-US">
              <a:latin typeface="Times" charset="0"/>
              <a:ea typeface="+mn-ea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7655B68E-46CA-4C6A-92D1-1AA1F315F16C}"/>
              </a:ext>
            </a:extLst>
          </p:cNvPr>
          <p:cNvSpPr/>
          <p:nvPr/>
        </p:nvSpPr>
        <p:spPr bwMode="auto">
          <a:xfrm>
            <a:off x="2971800" y="4343400"/>
            <a:ext cx="609600" cy="609600"/>
          </a:xfrm>
          <a:prstGeom prst="ellipse">
            <a:avLst/>
          </a:prstGeom>
          <a:gradFill flip="none" rotWithShape="1">
            <a:gsLst>
              <a:gs pos="0">
                <a:srgbClr val="FFFF00"/>
              </a:gs>
              <a:gs pos="100000">
                <a:srgbClr val="FFFFFF"/>
              </a:gs>
              <a:gs pos="7600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>
            <a:glow rad="139700">
              <a:srgbClr val="FFFF00">
                <a:alpha val="66000"/>
              </a:srgbClr>
            </a:glow>
            <a:softEdge rad="25400"/>
          </a:effectLst>
        </p:spPr>
        <p:txBody>
          <a:bodyPr/>
          <a:lstStyle/>
          <a:p>
            <a:pPr>
              <a:defRPr/>
            </a:pPr>
            <a:endParaRPr lang="en-US">
              <a:latin typeface="Times" charset="0"/>
              <a:ea typeface="+mn-ea"/>
            </a:endParaRPr>
          </a:p>
        </p:txBody>
      </p:sp>
      <p:cxnSp>
        <p:nvCxnSpPr>
          <p:cNvPr id="26641" name="Straight Arrow Connector 12">
            <a:extLst>
              <a:ext uri="{FF2B5EF4-FFF2-40B4-BE49-F238E27FC236}">
                <a16:creationId xmlns:a16="http://schemas.microsoft.com/office/drawing/2014/main" id="{4CFAC87B-4F7C-46B5-817A-F1A1FD5F545F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733800" y="4649788"/>
            <a:ext cx="685800" cy="1587"/>
          </a:xfrm>
          <a:prstGeom prst="straightConnector1">
            <a:avLst/>
          </a:prstGeom>
          <a:noFill/>
          <a:ln w="22225">
            <a:solidFill>
              <a:srgbClr val="FFFF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" name="Oval 15">
            <a:extLst>
              <a:ext uri="{FF2B5EF4-FFF2-40B4-BE49-F238E27FC236}">
                <a16:creationId xmlns:a16="http://schemas.microsoft.com/office/drawing/2014/main" id="{E053D434-7ED1-4DC1-AD67-06A93DCA763F}"/>
              </a:ext>
            </a:extLst>
          </p:cNvPr>
          <p:cNvSpPr/>
          <p:nvPr/>
        </p:nvSpPr>
        <p:spPr bwMode="auto">
          <a:xfrm>
            <a:off x="5181600" y="4648200"/>
            <a:ext cx="609600" cy="609600"/>
          </a:xfrm>
          <a:prstGeom prst="ellipse">
            <a:avLst/>
          </a:prstGeom>
          <a:gradFill flip="none" rotWithShape="1">
            <a:gsLst>
              <a:gs pos="0">
                <a:srgbClr val="FFFF00"/>
              </a:gs>
              <a:gs pos="100000">
                <a:srgbClr val="FFFFFF"/>
              </a:gs>
              <a:gs pos="7600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>
            <a:glow rad="139700">
              <a:srgbClr val="FFFF00">
                <a:alpha val="66000"/>
              </a:srgbClr>
            </a:glow>
            <a:softEdge rad="25400"/>
          </a:effectLst>
        </p:spPr>
        <p:txBody>
          <a:bodyPr/>
          <a:lstStyle/>
          <a:p>
            <a:pPr>
              <a:defRPr/>
            </a:pPr>
            <a:endParaRPr lang="en-US">
              <a:latin typeface="Times" charset="0"/>
              <a:ea typeface="+mn-ea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861F926D-9851-419E-88F9-34625BE5D047}"/>
              </a:ext>
            </a:extLst>
          </p:cNvPr>
          <p:cNvSpPr/>
          <p:nvPr/>
        </p:nvSpPr>
        <p:spPr bwMode="auto">
          <a:xfrm>
            <a:off x="5181600" y="4038600"/>
            <a:ext cx="609600" cy="609600"/>
          </a:xfrm>
          <a:prstGeom prst="ellipse">
            <a:avLst/>
          </a:prstGeom>
          <a:gradFill flip="none" rotWithShape="1">
            <a:gsLst>
              <a:gs pos="0">
                <a:srgbClr val="FFFF00"/>
              </a:gs>
              <a:gs pos="100000">
                <a:srgbClr val="FFFFFF"/>
              </a:gs>
              <a:gs pos="7600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>
            <a:glow rad="139700">
              <a:srgbClr val="FFFF00">
                <a:alpha val="66000"/>
              </a:srgbClr>
            </a:glow>
            <a:softEdge rad="25400"/>
          </a:effectLst>
        </p:spPr>
        <p:txBody>
          <a:bodyPr/>
          <a:lstStyle/>
          <a:p>
            <a:pPr>
              <a:defRPr/>
            </a:pPr>
            <a:endParaRPr lang="en-US">
              <a:latin typeface="Times" charset="0"/>
              <a:ea typeface="+mn-ea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8AAEFC42-2953-4752-B379-BE7D530FADD7}"/>
              </a:ext>
            </a:extLst>
          </p:cNvPr>
          <p:cNvSpPr/>
          <p:nvPr/>
        </p:nvSpPr>
        <p:spPr bwMode="auto">
          <a:xfrm>
            <a:off x="4648200" y="4343400"/>
            <a:ext cx="609600" cy="609600"/>
          </a:xfrm>
          <a:prstGeom prst="ellipse">
            <a:avLst/>
          </a:prstGeom>
          <a:gradFill flip="none" rotWithShape="1">
            <a:gsLst>
              <a:gs pos="0">
                <a:srgbClr val="0AFFF6"/>
              </a:gs>
              <a:gs pos="89000">
                <a:srgbClr val="FFFFFF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>
            <a:glow rad="139700">
              <a:srgbClr val="0AFFF6">
                <a:alpha val="66000"/>
              </a:srgbClr>
            </a:glow>
            <a:softEdge rad="25400"/>
          </a:effectLst>
        </p:spPr>
        <p:txBody>
          <a:bodyPr/>
          <a:lstStyle/>
          <a:p>
            <a:pPr>
              <a:defRPr/>
            </a:pPr>
            <a:endParaRPr lang="en-US">
              <a:latin typeface="Times" charset="0"/>
              <a:ea typeface="+mn-ea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54210227-0F1D-4A65-B99A-B0991186F73B}"/>
              </a:ext>
            </a:extLst>
          </p:cNvPr>
          <p:cNvSpPr/>
          <p:nvPr/>
        </p:nvSpPr>
        <p:spPr bwMode="auto">
          <a:xfrm>
            <a:off x="5715000" y="4343400"/>
            <a:ext cx="609600" cy="609600"/>
          </a:xfrm>
          <a:prstGeom prst="ellipse">
            <a:avLst/>
          </a:prstGeom>
          <a:gradFill flip="none" rotWithShape="1">
            <a:gsLst>
              <a:gs pos="0">
                <a:srgbClr val="0AFFF6"/>
              </a:gs>
              <a:gs pos="89000">
                <a:srgbClr val="FFFFFF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>
            <a:glow rad="139700">
              <a:srgbClr val="0AFFF6">
                <a:alpha val="66000"/>
              </a:srgbClr>
            </a:glow>
            <a:softEdge rad="25400"/>
          </a:effectLst>
        </p:spPr>
        <p:txBody>
          <a:bodyPr/>
          <a:lstStyle/>
          <a:p>
            <a:pPr>
              <a:defRPr/>
            </a:pPr>
            <a:endParaRPr lang="en-US">
              <a:latin typeface="Times" charset="0"/>
              <a:ea typeface="+mn-ea"/>
            </a:endParaRPr>
          </a:p>
        </p:txBody>
      </p:sp>
      <p:sp>
        <p:nvSpPr>
          <p:cNvPr id="26654" name="Text Box 5">
            <a:extLst>
              <a:ext uri="{FF2B5EF4-FFF2-40B4-BE49-F238E27FC236}">
                <a16:creationId xmlns:a16="http://schemas.microsoft.com/office/drawing/2014/main" id="{B420561C-3E9E-4BE0-9BCA-95DA41CD45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29400" y="4306888"/>
            <a:ext cx="12192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600">
                <a:solidFill>
                  <a:srgbClr val="CCFFCC"/>
                </a:solidFill>
                <a:latin typeface="Arial" panose="020B0604020202020204" pitchFamily="34" charset="0"/>
              </a:rPr>
              <a:t>+   </a:t>
            </a:r>
            <a:r>
              <a:rPr lang="en-US" altLang="en-US" sz="3600">
                <a:solidFill>
                  <a:srgbClr val="FFFF00"/>
                </a:solidFill>
                <a:latin typeface="Arial" panose="020B0604020202020204" pitchFamily="34" charset="0"/>
              </a:rPr>
              <a:t>E</a:t>
            </a:r>
          </a:p>
        </p:txBody>
      </p:sp>
      <p:sp>
        <p:nvSpPr>
          <p:cNvPr id="26655" name="Text Box 5">
            <a:extLst>
              <a:ext uri="{FF2B5EF4-FFF2-40B4-BE49-F238E27FC236}">
                <a16:creationId xmlns:a16="http://schemas.microsoft.com/office/drawing/2014/main" id="{94D94391-D5DE-4561-A675-2B91B4A25D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" y="5562600"/>
            <a:ext cx="8991600" cy="116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2000">
                <a:solidFill>
                  <a:srgbClr val="CCFFCC"/>
                </a:solidFill>
                <a:latin typeface="Arial" panose="020B0604020202020204" pitchFamily="34" charset="0"/>
              </a:rPr>
              <a:t>Mass of 4 P's    &gt;   Mass of He !!!</a:t>
            </a:r>
            <a:br>
              <a:rPr lang="en-US" altLang="en-US" sz="2000">
                <a:solidFill>
                  <a:srgbClr val="CCFFCC"/>
                </a:solidFill>
                <a:latin typeface="Arial" panose="020B0604020202020204" pitchFamily="34" charset="0"/>
              </a:rPr>
            </a:br>
            <a:endParaRPr lang="en-US" altLang="en-US" sz="2000">
              <a:solidFill>
                <a:srgbClr val="CCFFCC"/>
              </a:solidFill>
              <a:latin typeface="Arial" panose="020B0604020202020204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en-US" altLang="en-US" sz="2000">
                <a:solidFill>
                  <a:srgbClr val="CCFFCC"/>
                </a:solidFill>
                <a:latin typeface="Arial" panose="020B0604020202020204" pitchFamily="34" charset="0"/>
              </a:rPr>
              <a:t>meaning:  0.7% of the mass of 4 p's is turned into energy via </a:t>
            </a:r>
            <a:r>
              <a:rPr lang="en-US" altLang="en-US" sz="2000">
                <a:solidFill>
                  <a:srgbClr val="FFFF00"/>
                </a:solidFill>
                <a:latin typeface="Arial" panose="020B0604020202020204" pitchFamily="34" charset="0"/>
              </a:rPr>
              <a:t>E = mc</a:t>
            </a:r>
            <a:r>
              <a:rPr lang="en-US" altLang="en-US" sz="2000" baseline="30000">
                <a:solidFill>
                  <a:srgbClr val="FFFF00"/>
                </a:solidFill>
                <a:latin typeface="Arial" panose="020B0604020202020204" pitchFamily="34" charset="0"/>
              </a:rPr>
              <a:t>2</a:t>
            </a:r>
          </a:p>
        </p:txBody>
      </p:sp>
      <p:sp>
        <p:nvSpPr>
          <p:cNvPr id="26656" name="TextBox 20">
            <a:extLst>
              <a:ext uri="{FF2B5EF4-FFF2-40B4-BE49-F238E27FC236}">
                <a16:creationId xmlns:a16="http://schemas.microsoft.com/office/drawing/2014/main" id="{F5546412-0A98-4B79-84A4-CCED8CA87F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9738" y="6586538"/>
            <a:ext cx="1857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4">
            <a:extLst>
              <a:ext uri="{FF2B5EF4-FFF2-40B4-BE49-F238E27FC236}">
                <a16:creationId xmlns:a16="http://schemas.microsoft.com/office/drawing/2014/main" id="{9E50EB41-F5E9-4A77-9498-2A0A7DB93B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57200"/>
            <a:ext cx="6718300" cy="414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1" name="Picture 9">
            <a:extLst>
              <a:ext uri="{FF2B5EF4-FFF2-40B4-BE49-F238E27FC236}">
                <a16:creationId xmlns:a16="http://schemas.microsoft.com/office/drawing/2014/main" id="{4F5513A4-F67A-41E3-947A-DDE7C8E354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5981700"/>
            <a:ext cx="20574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2" name="Picture 10">
            <a:extLst>
              <a:ext uri="{FF2B5EF4-FFF2-40B4-BE49-F238E27FC236}">
                <a16:creationId xmlns:a16="http://schemas.microsoft.com/office/drawing/2014/main" id="{8B9B54BF-6165-46E9-8ABC-3FE6A805DF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4200" y="4267200"/>
            <a:ext cx="3225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E2966F4F-28EE-4E35-AEA2-2B54847DEF02}"/>
              </a:ext>
            </a:extLst>
          </p:cNvPr>
          <p:cNvSpPr/>
          <p:nvPr/>
        </p:nvSpPr>
        <p:spPr bwMode="auto">
          <a:xfrm>
            <a:off x="-685800" y="2895600"/>
            <a:ext cx="609600" cy="609600"/>
          </a:xfrm>
          <a:prstGeom prst="ellipse">
            <a:avLst/>
          </a:prstGeom>
          <a:gradFill flip="none" rotWithShape="1">
            <a:gsLst>
              <a:gs pos="0">
                <a:srgbClr val="FFFF00"/>
              </a:gs>
              <a:gs pos="100000">
                <a:srgbClr val="FFFFFF"/>
              </a:gs>
              <a:gs pos="7600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>
            <a:glow rad="139700">
              <a:srgbClr val="FFFF00">
                <a:alpha val="66000"/>
              </a:srgbClr>
            </a:glow>
            <a:softEdge rad="25400"/>
          </a:effectLst>
        </p:spPr>
        <p:txBody>
          <a:bodyPr/>
          <a:lstStyle/>
          <a:p>
            <a:pPr>
              <a:defRPr/>
            </a:pPr>
            <a:endParaRPr lang="en-US">
              <a:latin typeface="Times" charset="0"/>
              <a:ea typeface="+mn-ea"/>
            </a:endParaRPr>
          </a:p>
        </p:txBody>
      </p:sp>
      <p:sp>
        <p:nvSpPr>
          <p:cNvPr id="28677" name="Text Box 5">
            <a:extLst>
              <a:ext uri="{FF2B5EF4-FFF2-40B4-BE49-F238E27FC236}">
                <a16:creationId xmlns:a16="http://schemas.microsoft.com/office/drawing/2014/main" id="{7789E7BF-79A9-4FF8-9158-A3CED4A7BB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0200" y="152400"/>
            <a:ext cx="5715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3600">
                <a:solidFill>
                  <a:srgbClr val="FFFF00"/>
                </a:solidFill>
                <a:latin typeface="Arial" panose="020B0604020202020204" pitchFamily="34" charset="0"/>
              </a:rPr>
              <a:t>Hydrogen Fusion Reaction</a:t>
            </a:r>
            <a:endParaRPr lang="en-US" altLang="en-US" sz="3600">
              <a:solidFill>
                <a:srgbClr val="CCFFCC"/>
              </a:solidFill>
              <a:latin typeface="Arial" panose="020B0604020202020204" pitchFamily="34" charset="0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0F795EFB-81EE-4A75-8FE8-B6802E404602}"/>
              </a:ext>
            </a:extLst>
          </p:cNvPr>
          <p:cNvSpPr/>
          <p:nvPr/>
        </p:nvSpPr>
        <p:spPr bwMode="auto">
          <a:xfrm>
            <a:off x="9296400" y="2895600"/>
            <a:ext cx="609600" cy="609600"/>
          </a:xfrm>
          <a:prstGeom prst="ellipse">
            <a:avLst/>
          </a:prstGeom>
          <a:gradFill flip="none" rotWithShape="1">
            <a:gsLst>
              <a:gs pos="0">
                <a:srgbClr val="FFFF00"/>
              </a:gs>
              <a:gs pos="100000">
                <a:srgbClr val="FFFFFF"/>
              </a:gs>
              <a:gs pos="7600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>
            <a:glow rad="139700">
              <a:srgbClr val="FFFF00">
                <a:alpha val="66000"/>
              </a:srgbClr>
            </a:glow>
            <a:softEdge rad="25400"/>
          </a:effectLst>
        </p:spPr>
        <p:txBody>
          <a:bodyPr/>
          <a:lstStyle/>
          <a:p>
            <a:pPr>
              <a:defRPr/>
            </a:pPr>
            <a:endParaRPr lang="en-US">
              <a:latin typeface="Times" charset="0"/>
              <a:ea typeface="+mn-ea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0419FBE-AA73-4658-8548-7442147F4170}"/>
              </a:ext>
            </a:extLst>
          </p:cNvPr>
          <p:cNvSpPr/>
          <p:nvPr/>
        </p:nvSpPr>
        <p:spPr bwMode="auto">
          <a:xfrm>
            <a:off x="3962400" y="2895600"/>
            <a:ext cx="609600" cy="609600"/>
          </a:xfrm>
          <a:prstGeom prst="ellipse">
            <a:avLst/>
          </a:prstGeom>
          <a:gradFill flip="none" rotWithShape="1">
            <a:gsLst>
              <a:gs pos="0">
                <a:srgbClr val="0AFFF6"/>
              </a:gs>
              <a:gs pos="89000">
                <a:srgbClr val="FFFFFF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>
            <a:glow rad="139700">
              <a:srgbClr val="0AFFF6">
                <a:alpha val="66000"/>
              </a:srgbClr>
            </a:glow>
            <a:softEdge rad="25400"/>
          </a:effectLst>
        </p:spPr>
        <p:txBody>
          <a:bodyPr/>
          <a:lstStyle/>
          <a:p>
            <a:pPr>
              <a:defRPr/>
            </a:pPr>
            <a:endParaRPr lang="en-US">
              <a:latin typeface="Times" charset="0"/>
              <a:ea typeface="+mn-ea"/>
            </a:endParaRPr>
          </a:p>
        </p:txBody>
      </p:sp>
      <p:sp>
        <p:nvSpPr>
          <p:cNvPr id="28684" name="Text Box 5">
            <a:extLst>
              <a:ext uri="{FF2B5EF4-FFF2-40B4-BE49-F238E27FC236}">
                <a16:creationId xmlns:a16="http://schemas.microsoft.com/office/drawing/2014/main" id="{0DAD057E-41F3-4D17-9F3F-DA2115C889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5715000"/>
            <a:ext cx="80010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000">
                <a:solidFill>
                  <a:srgbClr val="CCFFCC"/>
                </a:solidFill>
                <a:latin typeface="Arial" panose="020B0604020202020204" pitchFamily="34" charset="0"/>
              </a:rPr>
              <a:t>Step 1:   two protons        collide (Strong force), one turns into a neutron      (Weak force),      and an anti-electron,        and a neutrino       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817052A2-982C-4936-8CE3-BD50CE420091}"/>
              </a:ext>
            </a:extLst>
          </p:cNvPr>
          <p:cNvSpPr/>
          <p:nvPr/>
        </p:nvSpPr>
        <p:spPr bwMode="auto">
          <a:xfrm>
            <a:off x="2971800" y="5791200"/>
            <a:ext cx="304800" cy="304800"/>
          </a:xfrm>
          <a:prstGeom prst="ellipse">
            <a:avLst/>
          </a:prstGeom>
          <a:gradFill flip="none" rotWithShape="1">
            <a:gsLst>
              <a:gs pos="0">
                <a:srgbClr val="FFFF00"/>
              </a:gs>
              <a:gs pos="100000">
                <a:srgbClr val="FFFFFF"/>
              </a:gs>
              <a:gs pos="7600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>
            <a:glow rad="139700">
              <a:srgbClr val="FFFF00">
                <a:alpha val="66000"/>
              </a:srgbClr>
            </a:glow>
            <a:softEdge rad="25400"/>
          </a:effectLst>
        </p:spPr>
        <p:txBody>
          <a:bodyPr/>
          <a:lstStyle/>
          <a:p>
            <a:pPr>
              <a:defRPr/>
            </a:pPr>
            <a:endParaRPr lang="en-US">
              <a:latin typeface="Times" charset="0"/>
              <a:ea typeface="+mn-ea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2C62DBC7-B053-4201-8E96-D68FE573824B}"/>
              </a:ext>
            </a:extLst>
          </p:cNvPr>
          <p:cNvSpPr/>
          <p:nvPr/>
        </p:nvSpPr>
        <p:spPr bwMode="auto">
          <a:xfrm>
            <a:off x="1447800" y="6096000"/>
            <a:ext cx="304800" cy="304800"/>
          </a:xfrm>
          <a:prstGeom prst="ellipse">
            <a:avLst/>
          </a:prstGeom>
          <a:gradFill flip="none" rotWithShape="1">
            <a:gsLst>
              <a:gs pos="0">
                <a:srgbClr val="0AFFF6"/>
              </a:gs>
              <a:gs pos="89000">
                <a:srgbClr val="FFFFFF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>
            <a:glow rad="139700">
              <a:srgbClr val="0AFFF6">
                <a:alpha val="66000"/>
              </a:srgbClr>
            </a:glow>
            <a:softEdge rad="25400"/>
          </a:effectLst>
        </p:spPr>
        <p:txBody>
          <a:bodyPr/>
          <a:lstStyle/>
          <a:p>
            <a:pPr>
              <a:defRPr/>
            </a:pPr>
            <a:endParaRPr lang="en-US">
              <a:latin typeface="Times" charset="0"/>
              <a:ea typeface="+mn-ea"/>
            </a:endParaRPr>
          </a:p>
        </p:txBody>
      </p:sp>
      <p:sp>
        <p:nvSpPr>
          <p:cNvPr id="14" name="Text Box 5">
            <a:extLst>
              <a:ext uri="{FF2B5EF4-FFF2-40B4-BE49-F238E27FC236}">
                <a16:creationId xmlns:a16="http://schemas.microsoft.com/office/drawing/2014/main" id="{9ABF10A9-B7EC-48D3-994B-A5FAB3C743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5200" y="3962400"/>
            <a:ext cx="2514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000">
                <a:solidFill>
                  <a:srgbClr val="CCFFCC"/>
                </a:solidFill>
                <a:latin typeface="Arial" panose="020B0604020202020204" pitchFamily="34" charset="0"/>
              </a:rPr>
              <a:t>heavy hydrogen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83F558D5-9593-43C7-B79E-44ADBE1E2B6E}"/>
              </a:ext>
            </a:extLst>
          </p:cNvPr>
          <p:cNvSpPr/>
          <p:nvPr/>
        </p:nvSpPr>
        <p:spPr bwMode="auto">
          <a:xfrm>
            <a:off x="4191000" y="3124200"/>
            <a:ext cx="152400" cy="152400"/>
          </a:xfrm>
          <a:prstGeom prst="ellipse">
            <a:avLst/>
          </a:prstGeom>
          <a:solidFill>
            <a:srgbClr val="FF66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139700">
              <a:srgbClr val="FF6600">
                <a:alpha val="66000"/>
              </a:srgbClr>
            </a:glow>
            <a:softEdge rad="25400"/>
          </a:effectLst>
        </p:spPr>
        <p:txBody>
          <a:bodyPr/>
          <a:lstStyle/>
          <a:p>
            <a:pPr>
              <a:defRPr/>
            </a:pPr>
            <a:endParaRPr lang="en-US">
              <a:latin typeface="Times" charset="0"/>
              <a:ea typeface="+mn-ea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3BE71A9B-E466-4060-98EB-D6B829FD5FB1}"/>
              </a:ext>
            </a:extLst>
          </p:cNvPr>
          <p:cNvSpPr/>
          <p:nvPr/>
        </p:nvSpPr>
        <p:spPr bwMode="auto">
          <a:xfrm flipV="1">
            <a:off x="3352800" y="6172200"/>
            <a:ext cx="152400" cy="152400"/>
          </a:xfrm>
          <a:prstGeom prst="ellipse">
            <a:avLst/>
          </a:prstGeom>
          <a:solidFill>
            <a:srgbClr val="FF66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139700">
              <a:srgbClr val="FF6600">
                <a:alpha val="66000"/>
              </a:srgbClr>
            </a:glow>
            <a:softEdge rad="25400"/>
          </a:effectLst>
        </p:spPr>
        <p:txBody>
          <a:bodyPr/>
          <a:lstStyle/>
          <a:p>
            <a:pPr>
              <a:defRPr/>
            </a:pPr>
            <a:endParaRPr lang="en-US">
              <a:latin typeface="Times" charset="0"/>
              <a:ea typeface="+mn-ea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5E31D7C2-A109-424F-889F-D95DBFC73D37}"/>
              </a:ext>
            </a:extLst>
          </p:cNvPr>
          <p:cNvSpPr/>
          <p:nvPr/>
        </p:nvSpPr>
        <p:spPr bwMode="auto">
          <a:xfrm>
            <a:off x="4191000" y="3124200"/>
            <a:ext cx="152400" cy="152400"/>
          </a:xfrm>
          <a:prstGeom prst="ellipse">
            <a:avLst/>
          </a:prstGeom>
          <a:solidFill>
            <a:srgbClr val="3366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139700">
              <a:srgbClr val="3366FF">
                <a:alpha val="66000"/>
              </a:srgbClr>
            </a:glow>
            <a:softEdge rad="25400"/>
          </a:effectLst>
        </p:spPr>
        <p:txBody>
          <a:bodyPr/>
          <a:lstStyle/>
          <a:p>
            <a:pPr>
              <a:defRPr/>
            </a:pPr>
            <a:endParaRPr lang="en-US">
              <a:latin typeface="Times" charset="0"/>
              <a:ea typeface="+mn-ea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05ADD521-A195-43F2-B78D-8E3AB0746A59}"/>
              </a:ext>
            </a:extLst>
          </p:cNvPr>
          <p:cNvSpPr/>
          <p:nvPr/>
        </p:nvSpPr>
        <p:spPr bwMode="auto">
          <a:xfrm>
            <a:off x="6172200" y="6172200"/>
            <a:ext cx="152400" cy="152400"/>
          </a:xfrm>
          <a:prstGeom prst="ellipse">
            <a:avLst/>
          </a:prstGeom>
          <a:solidFill>
            <a:srgbClr val="3366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139700">
              <a:srgbClr val="3366FF">
                <a:alpha val="66000"/>
              </a:srgbClr>
            </a:glow>
            <a:softEdge rad="25400"/>
          </a:effectLst>
        </p:spPr>
        <p:txBody>
          <a:bodyPr/>
          <a:lstStyle/>
          <a:p>
            <a:pPr>
              <a:defRPr/>
            </a:pPr>
            <a:endParaRPr lang="en-US">
              <a:latin typeface="Times" charset="0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167 3.33333E-6 L -0.51667 3.33333E-6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750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667 3.33333E-6 L 0.49167 3.33333E-6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25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" presetClass="exit" presetSubtype="1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" presetClass="exit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13E57D5D-71F6-46C8-A4B9-0763A47D08A6}"/>
              </a:ext>
            </a:extLst>
          </p:cNvPr>
          <p:cNvSpPr/>
          <p:nvPr/>
        </p:nvSpPr>
        <p:spPr bwMode="auto">
          <a:xfrm>
            <a:off x="-685800" y="6019800"/>
            <a:ext cx="609600" cy="609600"/>
          </a:xfrm>
          <a:prstGeom prst="ellipse">
            <a:avLst/>
          </a:prstGeom>
          <a:gradFill flip="none" rotWithShape="1">
            <a:gsLst>
              <a:gs pos="0">
                <a:srgbClr val="FFFF00"/>
              </a:gs>
              <a:gs pos="100000">
                <a:srgbClr val="FFFFFF"/>
              </a:gs>
              <a:gs pos="7600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>
            <a:glow rad="139700">
              <a:srgbClr val="FFFF00">
                <a:alpha val="66000"/>
              </a:srgbClr>
            </a:glow>
            <a:softEdge rad="25400"/>
          </a:effectLst>
        </p:spPr>
        <p:txBody>
          <a:bodyPr/>
          <a:lstStyle/>
          <a:p>
            <a:pPr>
              <a:defRPr/>
            </a:pPr>
            <a:endParaRPr lang="en-US">
              <a:latin typeface="Times" charset="0"/>
              <a:ea typeface="+mn-ea"/>
            </a:endParaRPr>
          </a:p>
        </p:txBody>
      </p:sp>
      <p:sp>
        <p:nvSpPr>
          <p:cNvPr id="29701" name="Text Box 5">
            <a:extLst>
              <a:ext uri="{FF2B5EF4-FFF2-40B4-BE49-F238E27FC236}">
                <a16:creationId xmlns:a16="http://schemas.microsoft.com/office/drawing/2014/main" id="{1C568848-841C-4E78-9F93-94053F43A0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0200" y="152400"/>
            <a:ext cx="5715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3600">
                <a:solidFill>
                  <a:srgbClr val="FFFF00"/>
                </a:solidFill>
                <a:latin typeface="Arial" panose="020B0604020202020204" pitchFamily="34" charset="0"/>
              </a:rPr>
              <a:t>Hydrogen Fusion Reaction</a:t>
            </a:r>
            <a:endParaRPr lang="en-US" altLang="en-US" sz="3600">
              <a:solidFill>
                <a:srgbClr val="CCFFCC"/>
              </a:solidFill>
              <a:latin typeface="Arial" panose="020B0604020202020204" pitchFamily="34" charset="0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F5B8C83-A384-4AA3-99EB-6B2893791DE0}"/>
              </a:ext>
            </a:extLst>
          </p:cNvPr>
          <p:cNvSpPr/>
          <p:nvPr/>
        </p:nvSpPr>
        <p:spPr bwMode="auto">
          <a:xfrm>
            <a:off x="4572000" y="2895600"/>
            <a:ext cx="609600" cy="609600"/>
          </a:xfrm>
          <a:prstGeom prst="ellipse">
            <a:avLst/>
          </a:prstGeom>
          <a:gradFill flip="none" rotWithShape="1">
            <a:gsLst>
              <a:gs pos="0">
                <a:srgbClr val="FFFF00"/>
              </a:gs>
              <a:gs pos="100000">
                <a:srgbClr val="FFFFFF"/>
              </a:gs>
              <a:gs pos="7600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>
            <a:glow rad="139700">
              <a:srgbClr val="FFFF00">
                <a:alpha val="66000"/>
              </a:srgbClr>
            </a:glow>
            <a:softEdge rad="25400"/>
          </a:effectLst>
        </p:spPr>
        <p:txBody>
          <a:bodyPr/>
          <a:lstStyle/>
          <a:p>
            <a:pPr>
              <a:defRPr/>
            </a:pPr>
            <a:endParaRPr lang="en-US">
              <a:latin typeface="Times" charset="0"/>
              <a:ea typeface="+mn-ea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A7A8EFE-86D1-4073-A6EE-35E5E14252D4}"/>
              </a:ext>
            </a:extLst>
          </p:cNvPr>
          <p:cNvSpPr/>
          <p:nvPr/>
        </p:nvSpPr>
        <p:spPr bwMode="auto">
          <a:xfrm>
            <a:off x="3962400" y="2895600"/>
            <a:ext cx="609600" cy="609600"/>
          </a:xfrm>
          <a:prstGeom prst="ellipse">
            <a:avLst/>
          </a:prstGeom>
          <a:gradFill flip="none" rotWithShape="1">
            <a:gsLst>
              <a:gs pos="0">
                <a:srgbClr val="0AFFF6"/>
              </a:gs>
              <a:gs pos="89000">
                <a:srgbClr val="FFFFFF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>
            <a:glow rad="139700">
              <a:srgbClr val="0AFFF6">
                <a:alpha val="66000"/>
              </a:srgbClr>
            </a:glow>
            <a:softEdge rad="25400"/>
          </a:effectLst>
        </p:spPr>
        <p:txBody>
          <a:bodyPr/>
          <a:lstStyle/>
          <a:p>
            <a:pPr>
              <a:defRPr/>
            </a:pPr>
            <a:endParaRPr lang="en-US">
              <a:latin typeface="Times" charset="0"/>
              <a:ea typeface="+mn-ea"/>
            </a:endParaRPr>
          </a:p>
        </p:txBody>
      </p:sp>
      <p:sp>
        <p:nvSpPr>
          <p:cNvPr id="29708" name="Text Box 5">
            <a:extLst>
              <a:ext uri="{FF2B5EF4-FFF2-40B4-BE49-F238E27FC236}">
                <a16:creationId xmlns:a16="http://schemas.microsoft.com/office/drawing/2014/main" id="{A7A11035-BF21-4FE3-AD2B-4BBFE36644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5715000"/>
            <a:ext cx="88392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000">
                <a:solidFill>
                  <a:srgbClr val="CCFFCC"/>
                </a:solidFill>
                <a:latin typeface="Arial" panose="020B0604020202020204" pitchFamily="34" charset="0"/>
              </a:rPr>
              <a:t>Step 2:   one proton         collides with heavy hydrogen to make light He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E3764D9-F16B-4A76-898A-5569F415F821}"/>
              </a:ext>
            </a:extLst>
          </p:cNvPr>
          <p:cNvSpPr/>
          <p:nvPr/>
        </p:nvSpPr>
        <p:spPr bwMode="auto">
          <a:xfrm>
            <a:off x="2743200" y="5791200"/>
            <a:ext cx="304800" cy="304800"/>
          </a:xfrm>
          <a:prstGeom prst="ellipse">
            <a:avLst/>
          </a:prstGeom>
          <a:gradFill flip="none" rotWithShape="1">
            <a:gsLst>
              <a:gs pos="0">
                <a:srgbClr val="FFFF00"/>
              </a:gs>
              <a:gs pos="100000">
                <a:srgbClr val="FFFFFF"/>
              </a:gs>
              <a:gs pos="7600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>
            <a:glow rad="139700">
              <a:srgbClr val="FFFF00">
                <a:alpha val="66000"/>
              </a:srgbClr>
            </a:glow>
            <a:softEdge rad="25400"/>
          </a:effectLst>
        </p:spPr>
        <p:txBody>
          <a:bodyPr/>
          <a:lstStyle/>
          <a:p>
            <a:pPr>
              <a:defRPr/>
            </a:pPr>
            <a:endParaRPr lang="en-US">
              <a:latin typeface="Times" charset="0"/>
              <a:ea typeface="+mn-ea"/>
            </a:endParaRPr>
          </a:p>
        </p:txBody>
      </p:sp>
      <p:sp>
        <p:nvSpPr>
          <p:cNvPr id="18" name="Text Box 5">
            <a:extLst>
              <a:ext uri="{FF2B5EF4-FFF2-40B4-BE49-F238E27FC236}">
                <a16:creationId xmlns:a16="http://schemas.microsoft.com/office/drawing/2014/main" id="{9820F18F-F7A2-4182-9D2D-A2FCFABD89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6200" y="4400550"/>
            <a:ext cx="2514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000">
                <a:solidFill>
                  <a:srgbClr val="CCFFCC"/>
                </a:solidFill>
                <a:latin typeface="Arial" panose="020B0604020202020204" pitchFamily="34" charset="0"/>
              </a:rPr>
              <a:t>Light Helium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333 -2.22222E-6 L 0.53333 -0.36666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000" y="-183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CCDE5F55-1606-446D-9696-798116CF66EF}"/>
              </a:ext>
            </a:extLst>
          </p:cNvPr>
          <p:cNvSpPr/>
          <p:nvPr/>
        </p:nvSpPr>
        <p:spPr bwMode="auto">
          <a:xfrm>
            <a:off x="4267200" y="3429000"/>
            <a:ext cx="609600" cy="609600"/>
          </a:xfrm>
          <a:prstGeom prst="ellipse">
            <a:avLst/>
          </a:prstGeom>
          <a:gradFill flip="none" rotWithShape="1">
            <a:gsLst>
              <a:gs pos="0">
                <a:srgbClr val="FFFF00"/>
              </a:gs>
              <a:gs pos="100000">
                <a:srgbClr val="FFFFFF"/>
              </a:gs>
              <a:gs pos="7600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>
            <a:glow rad="139700">
              <a:srgbClr val="FFFF00">
                <a:alpha val="66000"/>
              </a:srgbClr>
            </a:glow>
            <a:softEdge rad="25400"/>
          </a:effectLst>
        </p:spPr>
        <p:txBody>
          <a:bodyPr/>
          <a:lstStyle/>
          <a:p>
            <a:pPr>
              <a:defRPr/>
            </a:pPr>
            <a:endParaRPr lang="en-US">
              <a:latin typeface="Times" charset="0"/>
              <a:ea typeface="+mn-ea"/>
            </a:endParaRPr>
          </a:p>
        </p:txBody>
      </p:sp>
      <p:sp>
        <p:nvSpPr>
          <p:cNvPr id="30725" name="Text Box 5">
            <a:extLst>
              <a:ext uri="{FF2B5EF4-FFF2-40B4-BE49-F238E27FC236}">
                <a16:creationId xmlns:a16="http://schemas.microsoft.com/office/drawing/2014/main" id="{19015088-BE02-4C28-AF97-F8C458DB40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0200" y="152400"/>
            <a:ext cx="5715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3600">
                <a:solidFill>
                  <a:srgbClr val="FFFF00"/>
                </a:solidFill>
                <a:latin typeface="Arial" panose="020B0604020202020204" pitchFamily="34" charset="0"/>
              </a:rPr>
              <a:t>Hydrogen Fusion Reaction</a:t>
            </a:r>
            <a:endParaRPr lang="en-US" altLang="en-US" sz="3600">
              <a:solidFill>
                <a:srgbClr val="CCFFCC"/>
              </a:solidFill>
              <a:latin typeface="Arial" panose="020B0604020202020204" pitchFamily="34" charset="0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EE2A3E00-A7E2-487D-B080-43FA1BEF5FEA}"/>
              </a:ext>
            </a:extLst>
          </p:cNvPr>
          <p:cNvSpPr/>
          <p:nvPr/>
        </p:nvSpPr>
        <p:spPr bwMode="auto">
          <a:xfrm>
            <a:off x="4572000" y="2895600"/>
            <a:ext cx="609600" cy="609600"/>
          </a:xfrm>
          <a:prstGeom prst="ellipse">
            <a:avLst/>
          </a:prstGeom>
          <a:gradFill flip="none" rotWithShape="1">
            <a:gsLst>
              <a:gs pos="0">
                <a:srgbClr val="FFFF00"/>
              </a:gs>
              <a:gs pos="100000">
                <a:srgbClr val="FFFFFF"/>
              </a:gs>
              <a:gs pos="7600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>
            <a:glow rad="139700">
              <a:srgbClr val="FFFF00">
                <a:alpha val="66000"/>
              </a:srgbClr>
            </a:glow>
            <a:softEdge rad="25400"/>
          </a:effectLst>
        </p:spPr>
        <p:txBody>
          <a:bodyPr/>
          <a:lstStyle/>
          <a:p>
            <a:pPr>
              <a:defRPr/>
            </a:pPr>
            <a:endParaRPr lang="en-US">
              <a:latin typeface="Times" charset="0"/>
              <a:ea typeface="+mn-ea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D94BB0B0-2D2D-493B-A945-176B20D2030C}"/>
              </a:ext>
            </a:extLst>
          </p:cNvPr>
          <p:cNvSpPr/>
          <p:nvPr/>
        </p:nvSpPr>
        <p:spPr bwMode="auto">
          <a:xfrm>
            <a:off x="3962400" y="2895600"/>
            <a:ext cx="609600" cy="609600"/>
          </a:xfrm>
          <a:prstGeom prst="ellipse">
            <a:avLst/>
          </a:prstGeom>
          <a:gradFill flip="none" rotWithShape="1">
            <a:gsLst>
              <a:gs pos="0">
                <a:srgbClr val="0AFFF6"/>
              </a:gs>
              <a:gs pos="89000">
                <a:srgbClr val="FFFFFF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>
            <a:glow rad="139700">
              <a:srgbClr val="0AFFF6">
                <a:alpha val="66000"/>
              </a:srgbClr>
            </a:glow>
            <a:softEdge rad="25400"/>
          </a:effectLst>
        </p:spPr>
        <p:txBody>
          <a:bodyPr/>
          <a:lstStyle/>
          <a:p>
            <a:pPr>
              <a:defRPr/>
            </a:pPr>
            <a:endParaRPr lang="en-US">
              <a:latin typeface="Times" charset="0"/>
              <a:ea typeface="+mn-ea"/>
            </a:endParaRPr>
          </a:p>
        </p:txBody>
      </p:sp>
      <p:grpSp>
        <p:nvGrpSpPr>
          <p:cNvPr id="4" name="Group 11">
            <a:extLst>
              <a:ext uri="{FF2B5EF4-FFF2-40B4-BE49-F238E27FC236}">
                <a16:creationId xmlns:a16="http://schemas.microsoft.com/office/drawing/2014/main" id="{B9744FEA-F5F7-4509-9AAF-5130D87F3FF2}"/>
              </a:ext>
            </a:extLst>
          </p:cNvPr>
          <p:cNvGrpSpPr>
            <a:grpSpLocks/>
          </p:cNvGrpSpPr>
          <p:nvPr/>
        </p:nvGrpSpPr>
        <p:grpSpPr bwMode="auto">
          <a:xfrm rot="-1780984">
            <a:off x="7975600" y="5286375"/>
            <a:ext cx="1196975" cy="1300163"/>
            <a:chOff x="7975661" y="5286033"/>
            <a:chExt cx="1196572" cy="1301100"/>
          </a:xfrm>
        </p:grpSpPr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1DAB8E5F-56F3-453F-B7B9-27A1EFE185B7}"/>
                </a:ext>
              </a:extLst>
            </p:cNvPr>
            <p:cNvSpPr/>
            <p:nvPr/>
          </p:nvSpPr>
          <p:spPr bwMode="auto">
            <a:xfrm rot="2361667">
              <a:off x="7975661" y="5590921"/>
              <a:ext cx="609600" cy="609600"/>
            </a:xfrm>
            <a:prstGeom prst="ellipse">
              <a:avLst/>
            </a:prstGeom>
            <a:gradFill flip="none" rotWithShape="1">
              <a:gsLst>
                <a:gs pos="0">
                  <a:srgbClr val="FFFF00"/>
                </a:gs>
                <a:gs pos="100000">
                  <a:srgbClr val="FFFFFF"/>
                </a:gs>
                <a:gs pos="76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>
              <a:glow rad="139700">
                <a:srgbClr val="FFFF00">
                  <a:alpha val="66000"/>
                </a:srgbClr>
              </a:glow>
              <a:softEdge rad="25400"/>
            </a:effectLst>
          </p:spPr>
          <p:txBody>
            <a:bodyPr/>
            <a:lstStyle/>
            <a:p>
              <a:pPr>
                <a:defRPr/>
              </a:pPr>
              <a:endParaRPr lang="en-US">
                <a:latin typeface="Times" charset="0"/>
                <a:ea typeface="+mn-ea"/>
              </a:endParaRPr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06870A49-B8D2-44D9-99A5-532CF39BCD80}"/>
                </a:ext>
              </a:extLst>
            </p:cNvPr>
            <p:cNvSpPr/>
            <p:nvPr/>
          </p:nvSpPr>
          <p:spPr bwMode="auto">
            <a:xfrm rot="2361667">
              <a:off x="8446981" y="5977533"/>
              <a:ext cx="609600" cy="609600"/>
            </a:xfrm>
            <a:prstGeom prst="ellipse">
              <a:avLst/>
            </a:prstGeom>
            <a:gradFill flip="none" rotWithShape="1">
              <a:gsLst>
                <a:gs pos="0">
                  <a:srgbClr val="0AFFF6"/>
                </a:gs>
                <a:gs pos="89000">
                  <a:srgbClr val="FFFFFF"/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>
              <a:glow rad="139700">
                <a:srgbClr val="0AFFF6">
                  <a:alpha val="66000"/>
                </a:srgbClr>
              </a:glow>
              <a:softEdge rad="25400"/>
            </a:effectLst>
          </p:spPr>
          <p:txBody>
            <a:bodyPr/>
            <a:lstStyle/>
            <a:p>
              <a:pPr>
                <a:defRPr/>
              </a:pPr>
              <a:endParaRPr lang="en-US">
                <a:latin typeface="Times" charset="0"/>
                <a:ea typeface="+mn-ea"/>
              </a:endParaRP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A66BB99F-4D48-42F6-94EA-B681499C05A7}"/>
                </a:ext>
              </a:extLst>
            </p:cNvPr>
            <p:cNvSpPr/>
            <p:nvPr/>
          </p:nvSpPr>
          <p:spPr bwMode="auto">
            <a:xfrm rot="2361667">
              <a:off x="8562633" y="5286033"/>
              <a:ext cx="609600" cy="609600"/>
            </a:xfrm>
            <a:prstGeom prst="ellipse">
              <a:avLst/>
            </a:prstGeom>
            <a:gradFill flip="none" rotWithShape="1">
              <a:gsLst>
                <a:gs pos="0">
                  <a:srgbClr val="FFFF00"/>
                </a:gs>
                <a:gs pos="100000">
                  <a:srgbClr val="FFFFFF"/>
                </a:gs>
                <a:gs pos="76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>
              <a:glow rad="139700">
                <a:srgbClr val="FFFF00">
                  <a:alpha val="66000"/>
                </a:srgbClr>
              </a:glow>
              <a:softEdge rad="25400"/>
            </a:effectLst>
          </p:spPr>
          <p:txBody>
            <a:bodyPr/>
            <a:lstStyle/>
            <a:p>
              <a:pPr>
                <a:defRPr/>
              </a:pPr>
              <a:endParaRPr lang="en-US">
                <a:latin typeface="Times" charset="0"/>
                <a:ea typeface="+mn-ea"/>
              </a:endParaRPr>
            </a:p>
          </p:txBody>
        </p:sp>
      </p:grpSp>
      <p:sp>
        <p:nvSpPr>
          <p:cNvPr id="30733" name="Text Box 5">
            <a:extLst>
              <a:ext uri="{FF2B5EF4-FFF2-40B4-BE49-F238E27FC236}">
                <a16:creationId xmlns:a16="http://schemas.microsoft.com/office/drawing/2014/main" id="{F746DD52-C949-4CF6-8C9A-9080BA881F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5715000"/>
            <a:ext cx="81534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000">
                <a:solidFill>
                  <a:srgbClr val="CCFFCC"/>
                </a:solidFill>
                <a:latin typeface="Arial" panose="020B0604020202020204" pitchFamily="34" charset="0"/>
              </a:rPr>
              <a:t>Step 3:   two light He 	         nuclei collide to make stable He and 			         two protons are ejected.</a:t>
            </a:r>
          </a:p>
        </p:txBody>
      </p:sp>
      <p:grpSp>
        <p:nvGrpSpPr>
          <p:cNvPr id="30734" name="Group 16">
            <a:extLst>
              <a:ext uri="{FF2B5EF4-FFF2-40B4-BE49-F238E27FC236}">
                <a16:creationId xmlns:a16="http://schemas.microsoft.com/office/drawing/2014/main" id="{C16097C1-A16B-42A8-9D54-6FF33476E009}"/>
              </a:ext>
            </a:extLst>
          </p:cNvPr>
          <p:cNvGrpSpPr>
            <a:grpSpLocks/>
          </p:cNvGrpSpPr>
          <p:nvPr/>
        </p:nvGrpSpPr>
        <p:grpSpPr bwMode="auto">
          <a:xfrm>
            <a:off x="2895600" y="5562600"/>
            <a:ext cx="685800" cy="685800"/>
            <a:chOff x="2743200" y="5410200"/>
            <a:chExt cx="685800" cy="685800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33390F34-B392-42E3-A46E-115CB4DC22A3}"/>
                </a:ext>
              </a:extLst>
            </p:cNvPr>
            <p:cNvSpPr/>
            <p:nvPr/>
          </p:nvSpPr>
          <p:spPr bwMode="auto">
            <a:xfrm>
              <a:off x="2743200" y="5791200"/>
              <a:ext cx="304800" cy="304800"/>
            </a:xfrm>
            <a:prstGeom prst="ellipse">
              <a:avLst/>
            </a:prstGeom>
            <a:gradFill flip="none" rotWithShape="1">
              <a:gsLst>
                <a:gs pos="0">
                  <a:srgbClr val="FFFF00"/>
                </a:gs>
                <a:gs pos="100000">
                  <a:srgbClr val="FFFFFF"/>
                </a:gs>
                <a:gs pos="76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>
              <a:glow rad="139700">
                <a:srgbClr val="FFFF00">
                  <a:alpha val="66000"/>
                </a:srgbClr>
              </a:glow>
              <a:softEdge rad="25400"/>
            </a:effectLst>
          </p:spPr>
          <p:txBody>
            <a:bodyPr/>
            <a:lstStyle/>
            <a:p>
              <a:pPr>
                <a:defRPr/>
              </a:pPr>
              <a:endParaRPr lang="en-US">
                <a:latin typeface="Times" charset="0"/>
                <a:ea typeface="+mn-ea"/>
              </a:endParaRP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A1C420A3-8A73-40BF-8A48-29AFA4616145}"/>
                </a:ext>
              </a:extLst>
            </p:cNvPr>
            <p:cNvSpPr/>
            <p:nvPr/>
          </p:nvSpPr>
          <p:spPr bwMode="auto">
            <a:xfrm>
              <a:off x="2895600" y="5410200"/>
              <a:ext cx="304800" cy="304800"/>
            </a:xfrm>
            <a:prstGeom prst="ellipse">
              <a:avLst/>
            </a:prstGeom>
            <a:gradFill flip="none" rotWithShape="1">
              <a:gsLst>
                <a:gs pos="0">
                  <a:srgbClr val="0AFFF6"/>
                </a:gs>
                <a:gs pos="89000">
                  <a:srgbClr val="FFFFFF"/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>
              <a:glow rad="139700">
                <a:srgbClr val="0AFFF6">
                  <a:alpha val="66000"/>
                </a:srgbClr>
              </a:glow>
              <a:softEdge rad="25400"/>
            </a:effectLst>
          </p:spPr>
          <p:txBody>
            <a:bodyPr/>
            <a:lstStyle/>
            <a:p>
              <a:pPr>
                <a:defRPr/>
              </a:pPr>
              <a:endParaRPr lang="en-US">
                <a:latin typeface="Times" charset="0"/>
                <a:ea typeface="+mn-ea"/>
              </a:endParaRP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6F24F898-A274-4A09-97F6-34858EFEAD7C}"/>
                </a:ext>
              </a:extLst>
            </p:cNvPr>
            <p:cNvSpPr/>
            <p:nvPr/>
          </p:nvSpPr>
          <p:spPr bwMode="auto">
            <a:xfrm>
              <a:off x="3124200" y="5638800"/>
              <a:ext cx="304800" cy="304800"/>
            </a:xfrm>
            <a:prstGeom prst="ellipse">
              <a:avLst/>
            </a:prstGeom>
            <a:gradFill flip="none" rotWithShape="1">
              <a:gsLst>
                <a:gs pos="0">
                  <a:srgbClr val="FFFF00"/>
                </a:gs>
                <a:gs pos="100000">
                  <a:srgbClr val="FFFFFF"/>
                </a:gs>
                <a:gs pos="76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>
              <a:glow rad="139700">
                <a:srgbClr val="FFFF00">
                  <a:alpha val="66000"/>
                </a:srgbClr>
              </a:glow>
              <a:softEdge rad="25400"/>
            </a:effectLst>
          </p:spPr>
          <p:txBody>
            <a:bodyPr/>
            <a:lstStyle/>
            <a:p>
              <a:pPr>
                <a:defRPr/>
              </a:pPr>
              <a:endParaRPr lang="en-US">
                <a:latin typeface="Times" charset="0"/>
                <a:ea typeface="+mn-ea"/>
              </a:endParaRPr>
            </a:p>
          </p:txBody>
        </p:sp>
      </p:grpSp>
      <p:sp>
        <p:nvSpPr>
          <p:cNvPr id="18" name="Text Box 5">
            <a:extLst>
              <a:ext uri="{FF2B5EF4-FFF2-40B4-BE49-F238E27FC236}">
                <a16:creationId xmlns:a16="http://schemas.microsoft.com/office/drawing/2014/main" id="{9F362504-F802-444D-B6F6-61F6292FE7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38600" y="4400550"/>
            <a:ext cx="2514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000">
                <a:solidFill>
                  <a:srgbClr val="CCFFCC"/>
                </a:solidFill>
                <a:latin typeface="Arial" panose="020B0604020202020204" pitchFamily="34" charset="0"/>
              </a:rPr>
              <a:t>Helium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267 -0.07662 L -0.421 -0.3544 " pathEditMode="relative" rAng="0" ptsTypes="AA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917" y="-138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xit" presetSubtype="3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xit" presetSubtype="1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5">
            <a:extLst>
              <a:ext uri="{FF2B5EF4-FFF2-40B4-BE49-F238E27FC236}">
                <a16:creationId xmlns:a16="http://schemas.microsoft.com/office/drawing/2014/main" id="{4DFC4E49-E4E1-4908-ADB7-7A20DF959A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0200" y="152400"/>
            <a:ext cx="5715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3600">
                <a:solidFill>
                  <a:srgbClr val="FFFF00"/>
                </a:solidFill>
                <a:latin typeface="Arial" panose="020B0604020202020204" pitchFamily="34" charset="0"/>
              </a:rPr>
              <a:t>Hydrogen Fusion Reaction</a:t>
            </a:r>
            <a:endParaRPr lang="en-US" altLang="en-US" sz="3600">
              <a:solidFill>
                <a:srgbClr val="CCFFCC"/>
              </a:solidFill>
              <a:latin typeface="Arial" panose="020B0604020202020204" pitchFamily="34" charset="0"/>
            </a:endParaRPr>
          </a:p>
        </p:txBody>
      </p:sp>
      <p:sp>
        <p:nvSpPr>
          <p:cNvPr id="31747" name="Text Box 5">
            <a:extLst>
              <a:ext uri="{FF2B5EF4-FFF2-40B4-BE49-F238E27FC236}">
                <a16:creationId xmlns:a16="http://schemas.microsoft.com/office/drawing/2014/main" id="{CBBF64CB-D2BC-4106-9D39-14CD0F8937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5715000"/>
            <a:ext cx="88392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000">
                <a:solidFill>
                  <a:srgbClr val="CCFFCC"/>
                </a:solidFill>
                <a:latin typeface="Arial" panose="020B0604020202020204" pitchFamily="34" charset="0"/>
              </a:rPr>
              <a:t>Step 3:                                       +                                                +      +      + E</a:t>
            </a:r>
          </a:p>
        </p:txBody>
      </p:sp>
      <p:grpSp>
        <p:nvGrpSpPr>
          <p:cNvPr id="31748" name="Group 16">
            <a:extLst>
              <a:ext uri="{FF2B5EF4-FFF2-40B4-BE49-F238E27FC236}">
                <a16:creationId xmlns:a16="http://schemas.microsoft.com/office/drawing/2014/main" id="{C0249C4A-A4B1-4574-8DE6-14BE59BD6064}"/>
              </a:ext>
            </a:extLst>
          </p:cNvPr>
          <p:cNvGrpSpPr>
            <a:grpSpLocks/>
          </p:cNvGrpSpPr>
          <p:nvPr/>
        </p:nvGrpSpPr>
        <p:grpSpPr bwMode="auto">
          <a:xfrm>
            <a:off x="2895600" y="5562600"/>
            <a:ext cx="685800" cy="685800"/>
            <a:chOff x="2743200" y="5410200"/>
            <a:chExt cx="685800" cy="685800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441371CA-24A0-4CD1-870A-20FEC730420F}"/>
                </a:ext>
              </a:extLst>
            </p:cNvPr>
            <p:cNvSpPr/>
            <p:nvPr/>
          </p:nvSpPr>
          <p:spPr bwMode="auto">
            <a:xfrm>
              <a:off x="2743200" y="5791200"/>
              <a:ext cx="304800" cy="304800"/>
            </a:xfrm>
            <a:prstGeom prst="ellipse">
              <a:avLst/>
            </a:prstGeom>
            <a:gradFill flip="none" rotWithShape="1">
              <a:gsLst>
                <a:gs pos="0">
                  <a:srgbClr val="FFFF00"/>
                </a:gs>
                <a:gs pos="100000">
                  <a:srgbClr val="FFFFFF"/>
                </a:gs>
                <a:gs pos="76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>
              <a:glow rad="139700">
                <a:srgbClr val="FFFF00">
                  <a:alpha val="66000"/>
                </a:srgbClr>
              </a:glow>
              <a:softEdge rad="25400"/>
            </a:effectLst>
          </p:spPr>
          <p:txBody>
            <a:bodyPr/>
            <a:lstStyle/>
            <a:p>
              <a:pPr>
                <a:defRPr/>
              </a:pPr>
              <a:endParaRPr lang="en-US">
                <a:latin typeface="Times" charset="0"/>
                <a:ea typeface="+mn-ea"/>
              </a:endParaRP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41F1A5C4-FBF9-4D13-8A8C-E5AA9DDEB767}"/>
                </a:ext>
              </a:extLst>
            </p:cNvPr>
            <p:cNvSpPr/>
            <p:nvPr/>
          </p:nvSpPr>
          <p:spPr bwMode="auto">
            <a:xfrm>
              <a:off x="2895600" y="5410200"/>
              <a:ext cx="304800" cy="304800"/>
            </a:xfrm>
            <a:prstGeom prst="ellipse">
              <a:avLst/>
            </a:prstGeom>
            <a:gradFill flip="none" rotWithShape="1">
              <a:gsLst>
                <a:gs pos="0">
                  <a:srgbClr val="0AFFF6"/>
                </a:gs>
                <a:gs pos="89000">
                  <a:srgbClr val="FFFFFF"/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>
              <a:glow rad="139700">
                <a:srgbClr val="0AFFF6">
                  <a:alpha val="66000"/>
                </a:srgbClr>
              </a:glow>
              <a:softEdge rad="25400"/>
            </a:effectLst>
          </p:spPr>
          <p:txBody>
            <a:bodyPr/>
            <a:lstStyle/>
            <a:p>
              <a:pPr>
                <a:defRPr/>
              </a:pPr>
              <a:endParaRPr lang="en-US">
                <a:latin typeface="Times" charset="0"/>
                <a:ea typeface="+mn-ea"/>
              </a:endParaRP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9F170647-0326-467C-A9E9-1C04BBE234D6}"/>
                </a:ext>
              </a:extLst>
            </p:cNvPr>
            <p:cNvSpPr/>
            <p:nvPr/>
          </p:nvSpPr>
          <p:spPr bwMode="auto">
            <a:xfrm>
              <a:off x="3124200" y="5638800"/>
              <a:ext cx="304800" cy="304800"/>
            </a:xfrm>
            <a:prstGeom prst="ellipse">
              <a:avLst/>
            </a:prstGeom>
            <a:gradFill flip="none" rotWithShape="1">
              <a:gsLst>
                <a:gs pos="0">
                  <a:srgbClr val="FFFF00"/>
                </a:gs>
                <a:gs pos="100000">
                  <a:srgbClr val="FFFFFF"/>
                </a:gs>
                <a:gs pos="76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>
              <a:glow rad="139700">
                <a:srgbClr val="FFFF00">
                  <a:alpha val="66000"/>
                </a:srgbClr>
              </a:glow>
              <a:softEdge rad="25400"/>
            </a:effectLst>
          </p:spPr>
          <p:txBody>
            <a:bodyPr/>
            <a:lstStyle/>
            <a:p>
              <a:pPr>
                <a:defRPr/>
              </a:pPr>
              <a:endParaRPr lang="en-US">
                <a:latin typeface="Times" charset="0"/>
                <a:ea typeface="+mn-ea"/>
              </a:endParaRPr>
            </a:p>
          </p:txBody>
        </p:sp>
      </p:grpSp>
      <p:sp>
        <p:nvSpPr>
          <p:cNvPr id="31749" name="Text Box 5">
            <a:extLst>
              <a:ext uri="{FF2B5EF4-FFF2-40B4-BE49-F238E27FC236}">
                <a16:creationId xmlns:a16="http://schemas.microsoft.com/office/drawing/2014/main" id="{990CE7F1-263D-436E-917C-C9D58677AB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77000" y="6457950"/>
            <a:ext cx="2514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000">
                <a:solidFill>
                  <a:srgbClr val="CCFFCC"/>
                </a:solidFill>
                <a:latin typeface="Arial" panose="020B0604020202020204" pitchFamily="34" charset="0"/>
              </a:rPr>
              <a:t>Helium</a:t>
            </a:r>
          </a:p>
        </p:txBody>
      </p:sp>
      <p:grpSp>
        <p:nvGrpSpPr>
          <p:cNvPr id="31750" name="Group 16">
            <a:extLst>
              <a:ext uri="{FF2B5EF4-FFF2-40B4-BE49-F238E27FC236}">
                <a16:creationId xmlns:a16="http://schemas.microsoft.com/office/drawing/2014/main" id="{E9446FAC-C2B1-4C9D-85B8-35EA345EBC3B}"/>
              </a:ext>
            </a:extLst>
          </p:cNvPr>
          <p:cNvGrpSpPr>
            <a:grpSpLocks/>
          </p:cNvGrpSpPr>
          <p:nvPr/>
        </p:nvGrpSpPr>
        <p:grpSpPr bwMode="auto">
          <a:xfrm>
            <a:off x="4343400" y="5562600"/>
            <a:ext cx="685800" cy="685800"/>
            <a:chOff x="2743200" y="5410200"/>
            <a:chExt cx="685800" cy="685800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AAE5DDE2-6CFE-4B16-A781-84F37B07CD28}"/>
                </a:ext>
              </a:extLst>
            </p:cNvPr>
            <p:cNvSpPr/>
            <p:nvPr/>
          </p:nvSpPr>
          <p:spPr bwMode="auto">
            <a:xfrm>
              <a:off x="2743200" y="5791200"/>
              <a:ext cx="304800" cy="304800"/>
            </a:xfrm>
            <a:prstGeom prst="ellipse">
              <a:avLst/>
            </a:prstGeom>
            <a:gradFill flip="none" rotWithShape="1">
              <a:gsLst>
                <a:gs pos="0">
                  <a:srgbClr val="FFFF00"/>
                </a:gs>
                <a:gs pos="100000">
                  <a:srgbClr val="FFFFFF"/>
                </a:gs>
                <a:gs pos="76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>
              <a:glow rad="139700">
                <a:srgbClr val="FFFF00">
                  <a:alpha val="66000"/>
                </a:srgbClr>
              </a:glow>
              <a:softEdge rad="25400"/>
            </a:effectLst>
          </p:spPr>
          <p:txBody>
            <a:bodyPr/>
            <a:lstStyle/>
            <a:p>
              <a:pPr>
                <a:defRPr/>
              </a:pPr>
              <a:endParaRPr lang="en-US">
                <a:latin typeface="Times" charset="0"/>
                <a:ea typeface="+mn-ea"/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7D9A9C5C-A1B9-48CC-A534-3B6A5957DED1}"/>
                </a:ext>
              </a:extLst>
            </p:cNvPr>
            <p:cNvSpPr/>
            <p:nvPr/>
          </p:nvSpPr>
          <p:spPr bwMode="auto">
            <a:xfrm>
              <a:off x="2895600" y="5410200"/>
              <a:ext cx="304800" cy="304800"/>
            </a:xfrm>
            <a:prstGeom prst="ellipse">
              <a:avLst/>
            </a:prstGeom>
            <a:gradFill flip="none" rotWithShape="1">
              <a:gsLst>
                <a:gs pos="0">
                  <a:srgbClr val="0AFFF6"/>
                </a:gs>
                <a:gs pos="89000">
                  <a:srgbClr val="FFFFFF"/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>
              <a:glow rad="139700">
                <a:srgbClr val="0AFFF6">
                  <a:alpha val="66000"/>
                </a:srgbClr>
              </a:glow>
              <a:softEdge rad="25400"/>
            </a:effectLst>
          </p:spPr>
          <p:txBody>
            <a:bodyPr/>
            <a:lstStyle/>
            <a:p>
              <a:pPr>
                <a:defRPr/>
              </a:pPr>
              <a:endParaRPr lang="en-US">
                <a:latin typeface="Times" charset="0"/>
                <a:ea typeface="+mn-ea"/>
              </a:endParaRP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16B5773E-13A1-466A-8EDE-30A03FDF7B90}"/>
                </a:ext>
              </a:extLst>
            </p:cNvPr>
            <p:cNvSpPr/>
            <p:nvPr/>
          </p:nvSpPr>
          <p:spPr bwMode="auto">
            <a:xfrm>
              <a:off x="3124200" y="5638800"/>
              <a:ext cx="304800" cy="304800"/>
            </a:xfrm>
            <a:prstGeom prst="ellipse">
              <a:avLst/>
            </a:prstGeom>
            <a:gradFill flip="none" rotWithShape="1">
              <a:gsLst>
                <a:gs pos="0">
                  <a:srgbClr val="FFFF00"/>
                </a:gs>
                <a:gs pos="100000">
                  <a:srgbClr val="FFFFFF"/>
                </a:gs>
                <a:gs pos="76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>
              <a:glow rad="139700">
                <a:srgbClr val="FFFF00">
                  <a:alpha val="66000"/>
                </a:srgbClr>
              </a:glow>
              <a:softEdge rad="25400"/>
            </a:effectLst>
          </p:spPr>
          <p:txBody>
            <a:bodyPr/>
            <a:lstStyle/>
            <a:p>
              <a:pPr>
                <a:defRPr/>
              </a:pPr>
              <a:endParaRPr lang="en-US">
                <a:latin typeface="Times" charset="0"/>
                <a:ea typeface="+mn-ea"/>
              </a:endParaRPr>
            </a:p>
          </p:txBody>
        </p:sp>
      </p:grpSp>
      <p:sp>
        <p:nvSpPr>
          <p:cNvPr id="23" name="Oval 22">
            <a:extLst>
              <a:ext uri="{FF2B5EF4-FFF2-40B4-BE49-F238E27FC236}">
                <a16:creationId xmlns:a16="http://schemas.microsoft.com/office/drawing/2014/main" id="{BF759A8C-E5BE-4EFE-AB36-1ED440859298}"/>
              </a:ext>
            </a:extLst>
          </p:cNvPr>
          <p:cNvSpPr/>
          <p:nvPr/>
        </p:nvSpPr>
        <p:spPr bwMode="auto">
          <a:xfrm>
            <a:off x="6629400" y="6019800"/>
            <a:ext cx="304800" cy="304800"/>
          </a:xfrm>
          <a:prstGeom prst="ellipse">
            <a:avLst/>
          </a:prstGeom>
          <a:gradFill flip="none" rotWithShape="1">
            <a:gsLst>
              <a:gs pos="0">
                <a:srgbClr val="FFFF00"/>
              </a:gs>
              <a:gs pos="100000">
                <a:srgbClr val="FFFFFF"/>
              </a:gs>
              <a:gs pos="7600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>
            <a:glow rad="139700">
              <a:srgbClr val="FFFF00">
                <a:alpha val="66000"/>
              </a:srgbClr>
            </a:glow>
            <a:softEdge rad="25400"/>
          </a:effectLst>
        </p:spPr>
        <p:txBody>
          <a:bodyPr/>
          <a:lstStyle/>
          <a:p>
            <a:pPr>
              <a:defRPr/>
            </a:pPr>
            <a:endParaRPr lang="en-US">
              <a:latin typeface="Times" charset="0"/>
              <a:ea typeface="+mn-ea"/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F74B44C5-D580-4E4A-8741-20E908041D16}"/>
              </a:ext>
            </a:extLst>
          </p:cNvPr>
          <p:cNvSpPr/>
          <p:nvPr/>
        </p:nvSpPr>
        <p:spPr bwMode="auto">
          <a:xfrm>
            <a:off x="6781800" y="5638800"/>
            <a:ext cx="304800" cy="304800"/>
          </a:xfrm>
          <a:prstGeom prst="ellipse">
            <a:avLst/>
          </a:prstGeom>
          <a:gradFill flip="none" rotWithShape="1">
            <a:gsLst>
              <a:gs pos="0">
                <a:srgbClr val="0AFFF6"/>
              </a:gs>
              <a:gs pos="89000">
                <a:srgbClr val="FFFFFF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>
            <a:glow rad="139700">
              <a:srgbClr val="0AFFF6">
                <a:alpha val="66000"/>
              </a:srgbClr>
            </a:glow>
            <a:softEdge rad="25400"/>
          </a:effectLst>
        </p:spPr>
        <p:txBody>
          <a:bodyPr/>
          <a:lstStyle/>
          <a:p>
            <a:pPr>
              <a:defRPr/>
            </a:pPr>
            <a:endParaRPr lang="en-US">
              <a:latin typeface="Times" charset="0"/>
              <a:ea typeface="+mn-ea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571BD637-94EE-4C3C-866E-6D6FD53644CC}"/>
              </a:ext>
            </a:extLst>
          </p:cNvPr>
          <p:cNvSpPr/>
          <p:nvPr/>
        </p:nvSpPr>
        <p:spPr bwMode="auto">
          <a:xfrm>
            <a:off x="7010400" y="5867400"/>
            <a:ext cx="304800" cy="304800"/>
          </a:xfrm>
          <a:prstGeom prst="ellipse">
            <a:avLst/>
          </a:prstGeom>
          <a:gradFill flip="none" rotWithShape="1">
            <a:gsLst>
              <a:gs pos="0">
                <a:srgbClr val="FFFF00"/>
              </a:gs>
              <a:gs pos="100000">
                <a:srgbClr val="FFFFFF"/>
              </a:gs>
              <a:gs pos="7600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>
            <a:glow rad="139700">
              <a:srgbClr val="FFFF00">
                <a:alpha val="66000"/>
              </a:srgbClr>
            </a:glow>
            <a:softEdge rad="25400"/>
          </a:effectLst>
        </p:spPr>
        <p:txBody>
          <a:bodyPr/>
          <a:lstStyle/>
          <a:p>
            <a:pPr>
              <a:defRPr/>
            </a:pPr>
            <a:endParaRPr lang="en-US">
              <a:latin typeface="Times" charset="0"/>
              <a:ea typeface="+mn-ea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88B23308-067E-491C-8E38-C230C6E582F4}"/>
              </a:ext>
            </a:extLst>
          </p:cNvPr>
          <p:cNvSpPr/>
          <p:nvPr/>
        </p:nvSpPr>
        <p:spPr bwMode="auto">
          <a:xfrm>
            <a:off x="6934200" y="6172200"/>
            <a:ext cx="304800" cy="304800"/>
          </a:xfrm>
          <a:prstGeom prst="ellipse">
            <a:avLst/>
          </a:prstGeom>
          <a:gradFill flip="none" rotWithShape="1">
            <a:gsLst>
              <a:gs pos="0">
                <a:srgbClr val="0AFFF6"/>
              </a:gs>
              <a:gs pos="89000">
                <a:srgbClr val="FFFFFF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>
            <a:glow rad="139700">
              <a:srgbClr val="0AFFF6">
                <a:alpha val="66000"/>
              </a:srgbClr>
            </a:glow>
            <a:softEdge rad="25400"/>
          </a:effectLst>
        </p:spPr>
        <p:txBody>
          <a:bodyPr/>
          <a:lstStyle/>
          <a:p>
            <a:pPr>
              <a:defRPr/>
            </a:pPr>
            <a:endParaRPr lang="en-US">
              <a:latin typeface="Times" charset="0"/>
              <a:ea typeface="+mn-ea"/>
            </a:endParaRPr>
          </a:p>
        </p:txBody>
      </p:sp>
      <p:cxnSp>
        <p:nvCxnSpPr>
          <p:cNvPr id="31763" name="Straight Arrow Connector 7">
            <a:extLst>
              <a:ext uri="{FF2B5EF4-FFF2-40B4-BE49-F238E27FC236}">
                <a16:creationId xmlns:a16="http://schemas.microsoft.com/office/drawing/2014/main" id="{7AFB96D9-B3AC-42B0-8C43-77D5EE2855C3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334000" y="5943600"/>
            <a:ext cx="990600" cy="0"/>
          </a:xfrm>
          <a:prstGeom prst="straightConnector1">
            <a:avLst/>
          </a:prstGeom>
          <a:noFill/>
          <a:ln w="28575">
            <a:solidFill>
              <a:srgbClr val="BBE0E3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764" name="Text Box 5">
            <a:extLst>
              <a:ext uri="{FF2B5EF4-FFF2-40B4-BE49-F238E27FC236}">
                <a16:creationId xmlns:a16="http://schemas.microsoft.com/office/drawing/2014/main" id="{D038274C-CF90-44C5-87A3-3651858F69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3886200"/>
            <a:ext cx="88392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000">
                <a:solidFill>
                  <a:srgbClr val="CCFFCC"/>
                </a:solidFill>
                <a:latin typeface="Arial" panose="020B0604020202020204" pitchFamily="34" charset="0"/>
              </a:rPr>
              <a:t>Step 2:                                       +                                                   + E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6E292200-1B51-45AE-B15C-632DDC91FD4D}"/>
              </a:ext>
            </a:extLst>
          </p:cNvPr>
          <p:cNvSpPr/>
          <p:nvPr/>
        </p:nvSpPr>
        <p:spPr bwMode="auto">
          <a:xfrm>
            <a:off x="4648200" y="3962400"/>
            <a:ext cx="304800" cy="304800"/>
          </a:xfrm>
          <a:prstGeom prst="ellipse">
            <a:avLst/>
          </a:prstGeom>
          <a:gradFill flip="none" rotWithShape="1">
            <a:gsLst>
              <a:gs pos="0">
                <a:srgbClr val="FFFF00"/>
              </a:gs>
              <a:gs pos="100000">
                <a:srgbClr val="FFFFFF"/>
              </a:gs>
              <a:gs pos="7600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>
            <a:glow rad="139700">
              <a:srgbClr val="FFFF00">
                <a:alpha val="66000"/>
              </a:srgbClr>
            </a:glow>
            <a:softEdge rad="25400"/>
          </a:effectLst>
        </p:spPr>
        <p:txBody>
          <a:bodyPr/>
          <a:lstStyle/>
          <a:p>
            <a:pPr>
              <a:defRPr/>
            </a:pPr>
            <a:endParaRPr lang="en-US">
              <a:latin typeface="Times" charset="0"/>
              <a:ea typeface="+mn-ea"/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D84B40CB-49B2-46AA-9725-218A4C16B7E7}"/>
              </a:ext>
            </a:extLst>
          </p:cNvPr>
          <p:cNvSpPr/>
          <p:nvPr/>
        </p:nvSpPr>
        <p:spPr bwMode="auto">
          <a:xfrm>
            <a:off x="2971800" y="3810000"/>
            <a:ext cx="304800" cy="304800"/>
          </a:xfrm>
          <a:prstGeom prst="ellipse">
            <a:avLst/>
          </a:prstGeom>
          <a:gradFill flip="none" rotWithShape="1">
            <a:gsLst>
              <a:gs pos="0">
                <a:srgbClr val="0AFFF6"/>
              </a:gs>
              <a:gs pos="89000">
                <a:srgbClr val="FFFFFF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>
            <a:glow rad="139700">
              <a:srgbClr val="0AFFF6">
                <a:alpha val="66000"/>
              </a:srgbClr>
            </a:glow>
            <a:softEdge rad="25400"/>
          </a:effectLst>
        </p:spPr>
        <p:txBody>
          <a:bodyPr/>
          <a:lstStyle/>
          <a:p>
            <a:pPr>
              <a:defRPr/>
            </a:pPr>
            <a:endParaRPr lang="en-US">
              <a:latin typeface="Times" charset="0"/>
              <a:ea typeface="+mn-ea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BA3378D2-2719-4F29-AB3D-F609F240CC9F}"/>
              </a:ext>
            </a:extLst>
          </p:cNvPr>
          <p:cNvSpPr/>
          <p:nvPr/>
        </p:nvSpPr>
        <p:spPr bwMode="auto">
          <a:xfrm>
            <a:off x="3200400" y="4038600"/>
            <a:ext cx="304800" cy="304800"/>
          </a:xfrm>
          <a:prstGeom prst="ellipse">
            <a:avLst/>
          </a:prstGeom>
          <a:gradFill flip="none" rotWithShape="1">
            <a:gsLst>
              <a:gs pos="0">
                <a:srgbClr val="FFFF00"/>
              </a:gs>
              <a:gs pos="100000">
                <a:srgbClr val="FFFFFF"/>
              </a:gs>
              <a:gs pos="7600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>
            <a:glow rad="139700">
              <a:srgbClr val="FFFF00">
                <a:alpha val="66000"/>
              </a:srgbClr>
            </a:glow>
            <a:softEdge rad="25400"/>
          </a:effectLst>
        </p:spPr>
        <p:txBody>
          <a:bodyPr/>
          <a:lstStyle/>
          <a:p>
            <a:pPr>
              <a:defRPr/>
            </a:pPr>
            <a:endParaRPr lang="en-US">
              <a:latin typeface="Times" charset="0"/>
              <a:ea typeface="+mn-ea"/>
            </a:endParaRPr>
          </a:p>
        </p:txBody>
      </p:sp>
      <p:sp>
        <p:nvSpPr>
          <p:cNvPr id="31774" name="Rectangle 8">
            <a:extLst>
              <a:ext uri="{FF2B5EF4-FFF2-40B4-BE49-F238E27FC236}">
                <a16:creationId xmlns:a16="http://schemas.microsoft.com/office/drawing/2014/main" id="{AB148BC8-5A78-4366-AE6E-182A09ED5C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0800" y="4419600"/>
            <a:ext cx="12287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>
                <a:solidFill>
                  <a:srgbClr val="CCFFCC"/>
                </a:solidFill>
                <a:latin typeface="Arial" panose="020B0604020202020204" pitchFamily="34" charset="0"/>
              </a:rPr>
              <a:t>light He</a:t>
            </a:r>
          </a:p>
        </p:txBody>
      </p:sp>
      <p:grpSp>
        <p:nvGrpSpPr>
          <p:cNvPr id="31775" name="Group 16">
            <a:extLst>
              <a:ext uri="{FF2B5EF4-FFF2-40B4-BE49-F238E27FC236}">
                <a16:creationId xmlns:a16="http://schemas.microsoft.com/office/drawing/2014/main" id="{92D98091-4020-4B39-B5BF-000545E259BB}"/>
              </a:ext>
            </a:extLst>
          </p:cNvPr>
          <p:cNvGrpSpPr>
            <a:grpSpLocks/>
          </p:cNvGrpSpPr>
          <p:nvPr/>
        </p:nvGrpSpPr>
        <p:grpSpPr bwMode="auto">
          <a:xfrm>
            <a:off x="6629400" y="3810000"/>
            <a:ext cx="685800" cy="685800"/>
            <a:chOff x="2743200" y="5410200"/>
            <a:chExt cx="685800" cy="685800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5D70333C-A6CF-472C-A18F-E5B3196FCB1C}"/>
                </a:ext>
              </a:extLst>
            </p:cNvPr>
            <p:cNvSpPr/>
            <p:nvPr/>
          </p:nvSpPr>
          <p:spPr bwMode="auto">
            <a:xfrm>
              <a:off x="2743200" y="5791200"/>
              <a:ext cx="304800" cy="304800"/>
            </a:xfrm>
            <a:prstGeom prst="ellipse">
              <a:avLst/>
            </a:prstGeom>
            <a:gradFill flip="none" rotWithShape="1">
              <a:gsLst>
                <a:gs pos="0">
                  <a:srgbClr val="FFFF00"/>
                </a:gs>
                <a:gs pos="100000">
                  <a:srgbClr val="FFFFFF"/>
                </a:gs>
                <a:gs pos="76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>
              <a:glow rad="139700">
                <a:srgbClr val="FFFF00">
                  <a:alpha val="66000"/>
                </a:srgbClr>
              </a:glow>
              <a:softEdge rad="25400"/>
            </a:effectLst>
          </p:spPr>
          <p:txBody>
            <a:bodyPr/>
            <a:lstStyle/>
            <a:p>
              <a:pPr>
                <a:defRPr/>
              </a:pPr>
              <a:endParaRPr lang="en-US">
                <a:latin typeface="Times" charset="0"/>
                <a:ea typeface="+mn-ea"/>
              </a:endParaRPr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86EA7FA7-D422-408B-A382-E56BC6603D7C}"/>
                </a:ext>
              </a:extLst>
            </p:cNvPr>
            <p:cNvSpPr/>
            <p:nvPr/>
          </p:nvSpPr>
          <p:spPr bwMode="auto">
            <a:xfrm>
              <a:off x="2895600" y="5410200"/>
              <a:ext cx="304800" cy="304800"/>
            </a:xfrm>
            <a:prstGeom prst="ellipse">
              <a:avLst/>
            </a:prstGeom>
            <a:gradFill flip="none" rotWithShape="1">
              <a:gsLst>
                <a:gs pos="0">
                  <a:srgbClr val="0AFFF6"/>
                </a:gs>
                <a:gs pos="89000">
                  <a:srgbClr val="FFFFFF"/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>
              <a:glow rad="139700">
                <a:srgbClr val="0AFFF6">
                  <a:alpha val="66000"/>
                </a:srgbClr>
              </a:glow>
              <a:softEdge rad="25400"/>
            </a:effectLst>
          </p:spPr>
          <p:txBody>
            <a:bodyPr/>
            <a:lstStyle/>
            <a:p>
              <a:pPr>
                <a:defRPr/>
              </a:pPr>
              <a:endParaRPr lang="en-US">
                <a:latin typeface="Times" charset="0"/>
                <a:ea typeface="+mn-ea"/>
              </a:endParaRP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BDF960CC-3C26-4C07-B2A0-820CDC87BEC5}"/>
                </a:ext>
              </a:extLst>
            </p:cNvPr>
            <p:cNvSpPr/>
            <p:nvPr/>
          </p:nvSpPr>
          <p:spPr bwMode="auto">
            <a:xfrm>
              <a:off x="3124200" y="5638800"/>
              <a:ext cx="304800" cy="304800"/>
            </a:xfrm>
            <a:prstGeom prst="ellipse">
              <a:avLst/>
            </a:prstGeom>
            <a:gradFill flip="none" rotWithShape="1">
              <a:gsLst>
                <a:gs pos="0">
                  <a:srgbClr val="FFFF00"/>
                </a:gs>
                <a:gs pos="100000">
                  <a:srgbClr val="FFFFFF"/>
                </a:gs>
                <a:gs pos="76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>
              <a:glow rad="139700">
                <a:srgbClr val="FFFF00">
                  <a:alpha val="66000"/>
                </a:srgbClr>
              </a:glow>
              <a:softEdge rad="25400"/>
            </a:effectLst>
          </p:spPr>
          <p:txBody>
            <a:bodyPr/>
            <a:lstStyle/>
            <a:p>
              <a:pPr>
                <a:defRPr/>
              </a:pPr>
              <a:endParaRPr lang="en-US">
                <a:latin typeface="Times" charset="0"/>
                <a:ea typeface="+mn-ea"/>
              </a:endParaRPr>
            </a:p>
          </p:txBody>
        </p:sp>
      </p:grpSp>
      <p:sp>
        <p:nvSpPr>
          <p:cNvPr id="31776" name="Text Box 5">
            <a:extLst>
              <a:ext uri="{FF2B5EF4-FFF2-40B4-BE49-F238E27FC236}">
                <a16:creationId xmlns:a16="http://schemas.microsoft.com/office/drawing/2014/main" id="{E86A0739-F407-4275-A615-6918859F04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1905000"/>
            <a:ext cx="8763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000">
                <a:solidFill>
                  <a:srgbClr val="CCFFCC"/>
                </a:solidFill>
                <a:latin typeface="Arial" panose="020B0604020202020204" pitchFamily="34" charset="0"/>
              </a:rPr>
              <a:t>Step 1:                                     +                                           +              +  E</a:t>
            </a: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B18EDB44-2892-4A2A-AC9F-8A2851936216}"/>
              </a:ext>
            </a:extLst>
          </p:cNvPr>
          <p:cNvSpPr/>
          <p:nvPr/>
        </p:nvSpPr>
        <p:spPr bwMode="auto">
          <a:xfrm>
            <a:off x="3048000" y="1981200"/>
            <a:ext cx="304800" cy="304800"/>
          </a:xfrm>
          <a:prstGeom prst="ellipse">
            <a:avLst/>
          </a:prstGeom>
          <a:gradFill flip="none" rotWithShape="1">
            <a:gsLst>
              <a:gs pos="0">
                <a:srgbClr val="FFFF00"/>
              </a:gs>
              <a:gs pos="100000">
                <a:srgbClr val="FFFFFF"/>
              </a:gs>
              <a:gs pos="7600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>
            <a:glow rad="139700">
              <a:srgbClr val="FFFF00">
                <a:alpha val="66000"/>
              </a:srgbClr>
            </a:glow>
            <a:softEdge rad="25400"/>
          </a:effectLst>
        </p:spPr>
        <p:txBody>
          <a:bodyPr/>
          <a:lstStyle/>
          <a:p>
            <a:pPr>
              <a:defRPr/>
            </a:pPr>
            <a:endParaRPr lang="en-US">
              <a:latin typeface="Times" charset="0"/>
              <a:ea typeface="+mn-ea"/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FB4A4316-4276-42A8-B9A0-EC4ED712978A}"/>
              </a:ext>
            </a:extLst>
          </p:cNvPr>
          <p:cNvSpPr/>
          <p:nvPr/>
        </p:nvSpPr>
        <p:spPr bwMode="auto">
          <a:xfrm flipV="1">
            <a:off x="7772400" y="2057400"/>
            <a:ext cx="152400" cy="152400"/>
          </a:xfrm>
          <a:prstGeom prst="ellipse">
            <a:avLst/>
          </a:prstGeom>
          <a:solidFill>
            <a:srgbClr val="FF66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139700">
              <a:srgbClr val="FF6600">
                <a:alpha val="66000"/>
              </a:srgbClr>
            </a:glow>
            <a:softEdge rad="25400"/>
          </a:effectLst>
        </p:spPr>
        <p:txBody>
          <a:bodyPr/>
          <a:lstStyle/>
          <a:p>
            <a:pPr>
              <a:defRPr/>
            </a:pPr>
            <a:endParaRPr lang="en-US">
              <a:latin typeface="Times" charset="0"/>
              <a:ea typeface="+mn-ea"/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E2327AD1-3984-4FDB-A22B-D503A8493A52}"/>
              </a:ext>
            </a:extLst>
          </p:cNvPr>
          <p:cNvSpPr/>
          <p:nvPr/>
        </p:nvSpPr>
        <p:spPr bwMode="auto">
          <a:xfrm>
            <a:off x="6553200" y="2057400"/>
            <a:ext cx="152400" cy="152400"/>
          </a:xfrm>
          <a:prstGeom prst="ellipse">
            <a:avLst/>
          </a:prstGeom>
          <a:solidFill>
            <a:srgbClr val="3366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139700">
              <a:srgbClr val="3366FF">
                <a:alpha val="66000"/>
              </a:srgbClr>
            </a:glow>
            <a:softEdge rad="25400"/>
          </a:effectLst>
        </p:spPr>
        <p:txBody>
          <a:bodyPr/>
          <a:lstStyle/>
          <a:p>
            <a:pPr>
              <a:defRPr/>
            </a:pPr>
            <a:endParaRPr lang="en-US">
              <a:latin typeface="Times" charset="0"/>
              <a:ea typeface="+mn-ea"/>
            </a:endParaRP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065E40F2-ACBD-4A8D-B955-416FDFF32AA7}"/>
              </a:ext>
            </a:extLst>
          </p:cNvPr>
          <p:cNvSpPr/>
          <p:nvPr/>
        </p:nvSpPr>
        <p:spPr bwMode="auto">
          <a:xfrm>
            <a:off x="4648200" y="1981200"/>
            <a:ext cx="304800" cy="304800"/>
          </a:xfrm>
          <a:prstGeom prst="ellipse">
            <a:avLst/>
          </a:prstGeom>
          <a:gradFill flip="none" rotWithShape="1">
            <a:gsLst>
              <a:gs pos="0">
                <a:srgbClr val="FFFF00"/>
              </a:gs>
              <a:gs pos="100000">
                <a:srgbClr val="FFFFFF"/>
              </a:gs>
              <a:gs pos="7600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>
            <a:glow rad="139700">
              <a:srgbClr val="FFFF00">
                <a:alpha val="66000"/>
              </a:srgbClr>
            </a:glow>
            <a:softEdge rad="25400"/>
          </a:effectLst>
        </p:spPr>
        <p:txBody>
          <a:bodyPr/>
          <a:lstStyle/>
          <a:p>
            <a:pPr>
              <a:defRPr/>
            </a:pPr>
            <a:endParaRPr lang="en-US">
              <a:latin typeface="Times" charset="0"/>
              <a:ea typeface="+mn-ea"/>
            </a:endParaRPr>
          </a:p>
        </p:txBody>
      </p:sp>
      <p:sp>
        <p:nvSpPr>
          <p:cNvPr id="31789" name="Rectangle 47">
            <a:extLst>
              <a:ext uri="{FF2B5EF4-FFF2-40B4-BE49-F238E27FC236}">
                <a16:creationId xmlns:a16="http://schemas.microsoft.com/office/drawing/2014/main" id="{0905F8AD-0660-4B6D-99D6-5AD011FB5E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43600" y="2586038"/>
            <a:ext cx="26987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>
                <a:solidFill>
                  <a:srgbClr val="CCFFCC"/>
                </a:solidFill>
                <a:latin typeface="Arial" panose="020B0604020202020204" pitchFamily="34" charset="0"/>
              </a:rPr>
              <a:t>Neutrino   electron</a:t>
            </a:r>
          </a:p>
        </p:txBody>
      </p:sp>
      <p:cxnSp>
        <p:nvCxnSpPr>
          <p:cNvPr id="31790" name="Straight Arrow Connector 48">
            <a:extLst>
              <a:ext uri="{FF2B5EF4-FFF2-40B4-BE49-F238E27FC236}">
                <a16:creationId xmlns:a16="http://schemas.microsoft.com/office/drawing/2014/main" id="{0064481F-D125-4B3A-9E6D-5AFAC2D9E2C5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334000" y="2133600"/>
            <a:ext cx="990600" cy="0"/>
          </a:xfrm>
          <a:prstGeom prst="straightConnector1">
            <a:avLst/>
          </a:prstGeom>
          <a:noFill/>
          <a:ln w="28575">
            <a:solidFill>
              <a:srgbClr val="BBE0E3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791" name="Straight Arrow Connector 49">
            <a:extLst>
              <a:ext uri="{FF2B5EF4-FFF2-40B4-BE49-F238E27FC236}">
                <a16:creationId xmlns:a16="http://schemas.microsoft.com/office/drawing/2014/main" id="{4CB46ED9-D1D5-4DB0-B42B-F7D85ECE991F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334000" y="4114800"/>
            <a:ext cx="990600" cy="0"/>
          </a:xfrm>
          <a:prstGeom prst="straightConnector1">
            <a:avLst/>
          </a:prstGeom>
          <a:noFill/>
          <a:ln w="28575">
            <a:solidFill>
              <a:srgbClr val="BBE0E3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" name="Oval 50">
            <a:extLst>
              <a:ext uri="{FF2B5EF4-FFF2-40B4-BE49-F238E27FC236}">
                <a16:creationId xmlns:a16="http://schemas.microsoft.com/office/drawing/2014/main" id="{098A1B0A-107B-4CB1-AD79-75EAD216042A}"/>
              </a:ext>
            </a:extLst>
          </p:cNvPr>
          <p:cNvSpPr/>
          <p:nvPr/>
        </p:nvSpPr>
        <p:spPr bwMode="auto">
          <a:xfrm>
            <a:off x="7696200" y="5791200"/>
            <a:ext cx="304800" cy="304800"/>
          </a:xfrm>
          <a:prstGeom prst="ellipse">
            <a:avLst/>
          </a:prstGeom>
          <a:gradFill flip="none" rotWithShape="1">
            <a:gsLst>
              <a:gs pos="0">
                <a:srgbClr val="FFFF00"/>
              </a:gs>
              <a:gs pos="100000">
                <a:srgbClr val="FFFFFF"/>
              </a:gs>
              <a:gs pos="7600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>
            <a:glow rad="139700">
              <a:srgbClr val="FFFF00">
                <a:alpha val="66000"/>
              </a:srgbClr>
            </a:glow>
            <a:softEdge rad="25400"/>
          </a:effectLst>
        </p:spPr>
        <p:txBody>
          <a:bodyPr/>
          <a:lstStyle/>
          <a:p>
            <a:pPr>
              <a:defRPr/>
            </a:pPr>
            <a:endParaRPr lang="en-US">
              <a:latin typeface="Times" charset="0"/>
              <a:ea typeface="+mn-ea"/>
            </a:endParaRP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900A9F26-36D0-4D54-B582-C93F7AF8F55C}"/>
              </a:ext>
            </a:extLst>
          </p:cNvPr>
          <p:cNvSpPr/>
          <p:nvPr/>
        </p:nvSpPr>
        <p:spPr bwMode="auto">
          <a:xfrm>
            <a:off x="8305800" y="5791200"/>
            <a:ext cx="304800" cy="304800"/>
          </a:xfrm>
          <a:prstGeom prst="ellipse">
            <a:avLst/>
          </a:prstGeom>
          <a:gradFill flip="none" rotWithShape="1">
            <a:gsLst>
              <a:gs pos="0">
                <a:srgbClr val="FFFF00"/>
              </a:gs>
              <a:gs pos="100000">
                <a:srgbClr val="FFFFFF"/>
              </a:gs>
              <a:gs pos="7600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>
            <a:glow rad="139700">
              <a:srgbClr val="FFFF00">
                <a:alpha val="66000"/>
              </a:srgbClr>
            </a:glow>
            <a:softEdge rad="25400"/>
          </a:effectLst>
        </p:spPr>
        <p:txBody>
          <a:bodyPr/>
          <a:lstStyle/>
          <a:p>
            <a:pPr>
              <a:defRPr/>
            </a:pPr>
            <a:endParaRPr lang="en-US">
              <a:latin typeface="Times" charset="0"/>
              <a:ea typeface="+mn-ea"/>
            </a:endParaRPr>
          </a:p>
        </p:txBody>
      </p:sp>
      <p:sp>
        <p:nvSpPr>
          <p:cNvPr id="31798" name="Rectangle 47">
            <a:extLst>
              <a:ext uri="{FF2B5EF4-FFF2-40B4-BE49-F238E27FC236}">
                <a16:creationId xmlns:a16="http://schemas.microsoft.com/office/drawing/2014/main" id="{E404CC36-3177-42C5-AFB3-931BDA3402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43800" y="2281238"/>
            <a:ext cx="7826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>
                <a:solidFill>
                  <a:srgbClr val="CCFFCC"/>
                </a:solidFill>
                <a:latin typeface="Arial" panose="020B0604020202020204" pitchFamily="34" charset="0"/>
              </a:rPr>
              <a:t>anti-</a:t>
            </a:r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Oval 1">
            <a:extLst>
              <a:ext uri="{FF2B5EF4-FFF2-40B4-BE49-F238E27FC236}">
                <a16:creationId xmlns:a16="http://schemas.microsoft.com/office/drawing/2014/main" id="{00DA4768-8526-4E10-89CC-CEFD0F6C23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200" y="533400"/>
            <a:ext cx="5334000" cy="5334000"/>
          </a:xfrm>
          <a:prstGeom prst="ellipse">
            <a:avLst/>
          </a:prstGeom>
          <a:solidFill>
            <a:srgbClr val="FFFF00">
              <a:alpha val="81175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>
              <a:solidFill>
                <a:srgbClr val="FFFF00"/>
              </a:solidFill>
            </a:endParaRPr>
          </a:p>
        </p:txBody>
      </p:sp>
      <p:sp>
        <p:nvSpPr>
          <p:cNvPr id="32771" name="Oval 2">
            <a:extLst>
              <a:ext uri="{FF2B5EF4-FFF2-40B4-BE49-F238E27FC236}">
                <a16:creationId xmlns:a16="http://schemas.microsoft.com/office/drawing/2014/main" id="{246121EA-18AD-4F55-A3A0-1C6982ED4CC6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4038600" y="2590800"/>
            <a:ext cx="1219200" cy="1219200"/>
          </a:xfrm>
          <a:prstGeom prst="ellipse">
            <a:avLst/>
          </a:prstGeom>
          <a:solidFill>
            <a:schemeClr val="bg1"/>
          </a:solidFill>
          <a:ln w="9525">
            <a:solidFill>
              <a:srgbClr val="FFFFFF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32772" name="Text Box 5">
            <a:extLst>
              <a:ext uri="{FF2B5EF4-FFF2-40B4-BE49-F238E27FC236}">
                <a16:creationId xmlns:a16="http://schemas.microsoft.com/office/drawing/2014/main" id="{8B57D62A-DF6D-48D4-849C-622A6034B5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152400"/>
            <a:ext cx="3352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000">
                <a:solidFill>
                  <a:srgbClr val="FF0000"/>
                </a:solidFill>
                <a:latin typeface="Arial" panose="020B0604020202020204" pitchFamily="34" charset="0"/>
              </a:rPr>
              <a:t>20 x 10</a:t>
            </a:r>
            <a:r>
              <a:rPr lang="en-US" altLang="en-US" sz="2000" baseline="30000">
                <a:solidFill>
                  <a:srgbClr val="FF0000"/>
                </a:solidFill>
                <a:latin typeface="Arial" panose="020B0604020202020204" pitchFamily="34" charset="0"/>
              </a:rPr>
              <a:t>6</a:t>
            </a:r>
            <a:r>
              <a:rPr lang="en-US" altLang="en-US" sz="2000">
                <a:solidFill>
                  <a:srgbClr val="FF0000"/>
                </a:solidFill>
                <a:latin typeface="Arial" panose="020B0604020202020204" pitchFamily="34" charset="0"/>
              </a:rPr>
              <a:t> K in core</a:t>
            </a:r>
          </a:p>
          <a:p>
            <a:pPr>
              <a:spcBef>
                <a:spcPct val="50000"/>
              </a:spcBef>
            </a:pPr>
            <a:endParaRPr lang="en-US" altLang="en-US" sz="200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en-US" altLang="en-US" sz="2000">
                <a:solidFill>
                  <a:srgbClr val="FF0000"/>
                </a:solidFill>
                <a:latin typeface="Arial" panose="020B0604020202020204" pitchFamily="34" charset="0"/>
              </a:rPr>
              <a:t>5800 K photosphere</a:t>
            </a:r>
          </a:p>
        </p:txBody>
      </p:sp>
      <p:sp>
        <p:nvSpPr>
          <p:cNvPr id="32773" name="Rectangle 10">
            <a:extLst>
              <a:ext uri="{FF2B5EF4-FFF2-40B4-BE49-F238E27FC236}">
                <a16:creationId xmlns:a16="http://schemas.microsoft.com/office/drawing/2014/main" id="{8B31DD3C-C2EB-4DDD-9680-0E5B730456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95800" y="2895600"/>
            <a:ext cx="3635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i="1">
                <a:solidFill>
                  <a:srgbClr val="0000FF"/>
                </a:solidFill>
                <a:latin typeface="Symbol" panose="05050102010706020507" pitchFamily="18" charset="2"/>
              </a:rPr>
              <a:t>g</a:t>
            </a:r>
            <a:endParaRPr lang="en-US" altLang="en-US">
              <a:solidFill>
                <a:srgbClr val="0000FF"/>
              </a:solidFill>
            </a:endParaRPr>
          </a:p>
        </p:txBody>
      </p:sp>
      <p:cxnSp>
        <p:nvCxnSpPr>
          <p:cNvPr id="32774" name="Straight Arrow Connector 12">
            <a:extLst>
              <a:ext uri="{FF2B5EF4-FFF2-40B4-BE49-F238E27FC236}">
                <a16:creationId xmlns:a16="http://schemas.microsoft.com/office/drawing/2014/main" id="{DE183866-7F5E-4F42-A190-0EFCDD3F8913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2095500" y="800100"/>
            <a:ext cx="2514600" cy="1981200"/>
          </a:xfrm>
          <a:prstGeom prst="straightConnector1">
            <a:avLst/>
          </a:prstGeom>
          <a:noFill/>
          <a:ln w="31750">
            <a:solidFill>
              <a:srgbClr val="0AFFF6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2775" name="Straight Arrow Connector 13">
            <a:extLst>
              <a:ext uri="{FF2B5EF4-FFF2-40B4-BE49-F238E27FC236}">
                <a16:creationId xmlns:a16="http://schemas.microsoft.com/office/drawing/2014/main" id="{3735D44D-AE49-42BC-A9E2-BC2B5F1F45BC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85800" y="1447800"/>
            <a:ext cx="1447800" cy="914400"/>
          </a:xfrm>
          <a:prstGeom prst="straightConnector1">
            <a:avLst/>
          </a:prstGeom>
          <a:noFill/>
          <a:ln w="31750">
            <a:solidFill>
              <a:srgbClr val="0AFFF6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2776" name="Rectangle 16">
            <a:extLst>
              <a:ext uri="{FF2B5EF4-FFF2-40B4-BE49-F238E27FC236}">
                <a16:creationId xmlns:a16="http://schemas.microsoft.com/office/drawing/2014/main" id="{5384AC6D-5C33-45DC-9C65-DE296F6A77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2600" y="6091238"/>
            <a:ext cx="60071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>
                <a:solidFill>
                  <a:srgbClr val="CCFFCC"/>
                </a:solidFill>
                <a:latin typeface="Arial" panose="020B0604020202020204" pitchFamily="34" charset="0"/>
              </a:rPr>
              <a:t>Why the great difference in Temperature?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630</TotalTime>
  <Words>1390</Words>
  <Application>Microsoft Office PowerPoint</Application>
  <PresentationFormat>On-screen Show (4:3)</PresentationFormat>
  <Paragraphs>568</Paragraphs>
  <Slides>102</Slides>
  <Notes>17</Notes>
  <HiddenSlides>0</HiddenSlides>
  <MMClips>14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102</vt:i4>
      </vt:variant>
    </vt:vector>
  </HeadingPairs>
  <TitlesOfParts>
    <vt:vector size="109" baseType="lpstr">
      <vt:lpstr>MS PGothic</vt:lpstr>
      <vt:lpstr>Apple Symbols</vt:lpstr>
      <vt:lpstr>Arial</vt:lpstr>
      <vt:lpstr>Calibri</vt:lpstr>
      <vt:lpstr>Symbol</vt:lpstr>
      <vt:lpstr>Times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Valdosta State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Information Technology</dc:creator>
  <cp:lastModifiedBy>S M</cp:lastModifiedBy>
  <cp:revision>34</cp:revision>
  <cp:lastPrinted>2018-09-21T17:16:10Z</cp:lastPrinted>
  <dcterms:created xsi:type="dcterms:W3CDTF">2015-02-18T16:25:09Z</dcterms:created>
  <dcterms:modified xsi:type="dcterms:W3CDTF">2020-07-21T04:14:25Z</dcterms:modified>
</cp:coreProperties>
</file>