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3" r:id="rId4"/>
    <p:sldId id="274" r:id="rId5"/>
    <p:sldId id="275" r:id="rId6"/>
    <p:sldId id="258" r:id="rId7"/>
    <p:sldId id="257" r:id="rId8"/>
    <p:sldId id="259" r:id="rId9"/>
    <p:sldId id="260" r:id="rId10"/>
    <p:sldId id="262" r:id="rId11"/>
    <p:sldId id="261" r:id="rId12"/>
    <p:sldId id="263" r:id="rId13"/>
    <p:sldId id="264" r:id="rId14"/>
    <p:sldId id="265" r:id="rId15"/>
    <p:sldId id="266" r:id="rId16"/>
    <p:sldId id="267" r:id="rId17"/>
    <p:sldId id="268" r:id="rId18"/>
    <p:sldId id="269" r:id="rId19"/>
    <p:sldId id="270"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470FA0-145A-4E3C-899C-4BADF9809510}"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405098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470FA0-145A-4E3C-899C-4BADF9809510}"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622792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470FA0-145A-4E3C-899C-4BADF9809510}"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4152099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470FA0-145A-4E3C-899C-4BADF9809510}"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3985898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470FA0-145A-4E3C-899C-4BADF9809510}"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513885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470FA0-145A-4E3C-899C-4BADF9809510}"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168568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470FA0-145A-4E3C-899C-4BADF9809510}" type="datetimeFigureOut">
              <a:rPr lang="en-US" smtClean="0"/>
              <a:t>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437285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470FA0-145A-4E3C-899C-4BADF9809510}" type="datetimeFigureOut">
              <a:rPr lang="en-US" smtClean="0"/>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1572980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470FA0-145A-4E3C-899C-4BADF9809510}" type="datetimeFigureOut">
              <a:rPr lang="en-US" smtClean="0"/>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20855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470FA0-145A-4E3C-899C-4BADF9809510}"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3066450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470FA0-145A-4E3C-899C-4BADF9809510}"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9599EE-77D3-4BB7-8C14-E600C14D968F}" type="slidenum">
              <a:rPr lang="en-US" smtClean="0"/>
              <a:t>‹#›</a:t>
            </a:fld>
            <a:endParaRPr lang="en-US"/>
          </a:p>
        </p:txBody>
      </p:sp>
    </p:spTree>
    <p:extLst>
      <p:ext uri="{BB962C8B-B14F-4D97-AF65-F5344CB8AC3E}">
        <p14:creationId xmlns:p14="http://schemas.microsoft.com/office/powerpoint/2010/main" val="1195840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470FA0-145A-4E3C-899C-4BADF9809510}" type="datetimeFigureOut">
              <a:rPr lang="en-US" smtClean="0"/>
              <a:t>1/12/2015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9599EE-77D3-4BB7-8C14-E600C14D968F}" type="slidenum">
              <a:rPr lang="en-US" smtClean="0"/>
              <a:t>‹#›</a:t>
            </a:fld>
            <a:endParaRPr lang="en-US"/>
          </a:p>
        </p:txBody>
      </p:sp>
    </p:spTree>
    <p:extLst>
      <p:ext uri="{BB962C8B-B14F-4D97-AF65-F5344CB8AC3E}">
        <p14:creationId xmlns:p14="http://schemas.microsoft.com/office/powerpoint/2010/main" val="888740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Logic: </a:t>
            </a:r>
            <a:r>
              <a:rPr lang="en-US" dirty="0" smtClean="0"/>
              <a:t>Day 1</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5390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Aristotelian Syllogisms</a:t>
            </a:r>
            <a:endParaRPr lang="en-US" dirty="0"/>
          </a:p>
        </p:txBody>
      </p:sp>
      <p:sp>
        <p:nvSpPr>
          <p:cNvPr id="3" name="Content Placeholder 2"/>
          <p:cNvSpPr>
            <a:spLocks noGrp="1"/>
          </p:cNvSpPr>
          <p:nvPr>
            <p:ph idx="1"/>
          </p:nvPr>
        </p:nvSpPr>
        <p:spPr/>
        <p:txBody>
          <a:bodyPr/>
          <a:lstStyle/>
          <a:p>
            <a:r>
              <a:rPr lang="en-US" dirty="0" smtClean="0"/>
              <a:t>All horses are animals that have hooves. Some horses have brown manes. Some animals that have hooves have brown manes.</a:t>
            </a:r>
          </a:p>
          <a:p>
            <a:r>
              <a:rPr lang="en-US" dirty="0" smtClean="0"/>
              <a:t>No foxes are birds. All parrots are birds. No parrots are foxes.</a:t>
            </a:r>
          </a:p>
          <a:p>
            <a:r>
              <a:rPr lang="en-US" dirty="0" smtClean="0"/>
              <a:t>Socrates is a man. All men are mortal. Socrates is mortal.</a:t>
            </a:r>
          </a:p>
        </p:txBody>
      </p:sp>
    </p:spTree>
    <p:extLst>
      <p:ext uri="{BB962C8B-B14F-4D97-AF65-F5344CB8AC3E}">
        <p14:creationId xmlns:p14="http://schemas.microsoft.com/office/powerpoint/2010/main" val="1503685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Chrysippus</a:t>
            </a:r>
            <a:r>
              <a:rPr lang="en-US" dirty="0" smtClean="0"/>
              <a:t> and Propositional Logic</a:t>
            </a:r>
            <a:endParaRPr lang="en-US" dirty="0"/>
          </a:p>
        </p:txBody>
      </p:sp>
      <p:sp>
        <p:nvSpPr>
          <p:cNvPr id="3" name="Content Placeholder 2"/>
          <p:cNvSpPr>
            <a:spLocks noGrp="1"/>
          </p:cNvSpPr>
          <p:nvPr>
            <p:ph idx="1"/>
          </p:nvPr>
        </p:nvSpPr>
        <p:spPr>
          <a:xfrm>
            <a:off x="457200" y="1524000"/>
            <a:ext cx="6629400" cy="4525963"/>
          </a:xfrm>
        </p:spPr>
        <p:txBody>
          <a:bodyPr>
            <a:normAutofit fontScale="85000" lnSpcReduction="20000"/>
          </a:bodyPr>
          <a:lstStyle/>
          <a:p>
            <a:r>
              <a:rPr lang="en-US" dirty="0" err="1" smtClean="0"/>
              <a:t>Chrysippus</a:t>
            </a:r>
            <a:r>
              <a:rPr lang="en-US" dirty="0" smtClean="0"/>
              <a:t> of Soli was a Greek Stoic philosopher. He was a native of Soli, Cilicia, but moved to Athens as a young man, where he became a pupil of Cleanthes in the Stoic school</a:t>
            </a:r>
            <a:r>
              <a:rPr lang="en-US" smtClean="0"/>
              <a:t>.  </a:t>
            </a:r>
            <a:endParaRPr lang="en-US" dirty="0" smtClean="0"/>
          </a:p>
          <a:p>
            <a:r>
              <a:rPr lang="en-US" dirty="0" smtClean="0"/>
              <a:t>Born: 280 BC, Soli, Cilicia</a:t>
            </a:r>
          </a:p>
          <a:p>
            <a:r>
              <a:rPr lang="en-US" dirty="0" smtClean="0"/>
              <a:t>Died: 207 BC, Athens, Greece</a:t>
            </a:r>
          </a:p>
          <a:p>
            <a:r>
              <a:rPr lang="en-US" dirty="0" smtClean="0"/>
              <a:t>Looking at the truth value of whole propositions/statements sets the stage for the kind of logic we do in our course (the importance of statements, truth, and premises leading to conclusions)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1447800"/>
            <a:ext cx="1895475" cy="254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2238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key definitions:</a:t>
            </a:r>
            <a:endParaRPr lang="en-US"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pPr marL="0" indent="0">
              <a:buNone/>
            </a:pPr>
            <a:r>
              <a:rPr lang="en-US" b="1" dirty="0" smtClean="0"/>
              <a:t>Logic: </a:t>
            </a:r>
            <a:r>
              <a:rPr lang="en-US" dirty="0" smtClean="0"/>
              <a:t>the science that evaluates arguments.</a:t>
            </a:r>
          </a:p>
          <a:p>
            <a:pPr marL="0" indent="0">
              <a:buNone/>
            </a:pPr>
            <a:r>
              <a:rPr lang="en-US" b="1" dirty="0" smtClean="0"/>
              <a:t>Argument: </a:t>
            </a:r>
            <a:r>
              <a:rPr lang="en-US" dirty="0" smtClean="0"/>
              <a:t>a group of statements one or more of which (the premises) are claimed to provide support for, or reasons to believe, one of the others (the conclusion).</a:t>
            </a:r>
          </a:p>
          <a:p>
            <a:pPr marL="0" indent="0">
              <a:buNone/>
            </a:pPr>
            <a:r>
              <a:rPr lang="en-US" b="1" dirty="0" smtClean="0"/>
              <a:t>Statement: </a:t>
            </a:r>
            <a:r>
              <a:rPr lang="en-US" dirty="0" smtClean="0"/>
              <a:t>a sentence that is either true or false.</a:t>
            </a:r>
          </a:p>
          <a:p>
            <a:pPr marL="0" indent="0">
              <a:buNone/>
            </a:pPr>
            <a:r>
              <a:rPr lang="en-US" b="1" dirty="0" smtClean="0"/>
              <a:t>Premise: </a:t>
            </a:r>
            <a:r>
              <a:rPr lang="en-US" dirty="0" smtClean="0"/>
              <a:t>a statement in an argument that sets forth evidence or reasons.</a:t>
            </a:r>
          </a:p>
          <a:p>
            <a:pPr marL="0" indent="0">
              <a:buNone/>
            </a:pPr>
            <a:r>
              <a:rPr lang="en-US" b="1" dirty="0" smtClean="0"/>
              <a:t>Conclusion: </a:t>
            </a:r>
            <a:r>
              <a:rPr lang="en-US" dirty="0" smtClean="0"/>
              <a:t>the statement in an argument that the premises are claimed to support or imply.</a:t>
            </a:r>
          </a:p>
          <a:p>
            <a:pPr marL="0" indent="0">
              <a:buNone/>
            </a:pPr>
            <a:r>
              <a:rPr lang="en-US" b="1" dirty="0" smtClean="0"/>
              <a:t>Conclusion indicators: </a:t>
            </a:r>
            <a:r>
              <a:rPr lang="en-US" dirty="0" smtClean="0"/>
              <a:t>words that provide a clue in identifying the conclusion (therefore, so...)</a:t>
            </a:r>
          </a:p>
          <a:p>
            <a:pPr marL="0" indent="0">
              <a:buNone/>
            </a:pPr>
            <a:r>
              <a:rPr lang="en-US" b="1" dirty="0" smtClean="0"/>
              <a:t>Premise indicators: </a:t>
            </a:r>
            <a:r>
              <a:rPr lang="en-US" dirty="0" smtClean="0"/>
              <a:t>words that provide a clue in identifying the premises (since, because...)</a:t>
            </a:r>
          </a:p>
          <a:p>
            <a:pPr marL="0" indent="0">
              <a:buNone/>
            </a:pPr>
            <a:r>
              <a:rPr lang="en-US" b="1" dirty="0" smtClean="0"/>
              <a:t>Inference: </a:t>
            </a:r>
            <a:r>
              <a:rPr lang="en-US" dirty="0" smtClean="0"/>
              <a:t>the reasoning process used to produce an argument.</a:t>
            </a:r>
          </a:p>
          <a:p>
            <a:pPr marL="0" indent="0">
              <a:buNone/>
            </a:pPr>
            <a:r>
              <a:rPr lang="en-US" b="1" dirty="0" smtClean="0"/>
              <a:t>Proposition: </a:t>
            </a:r>
            <a:r>
              <a:rPr lang="en-US" dirty="0" smtClean="0"/>
              <a:t>the information content of a statement.</a:t>
            </a:r>
          </a:p>
          <a:p>
            <a:pPr marL="0" indent="0">
              <a:buNone/>
            </a:pPr>
            <a:r>
              <a:rPr lang="en-US" b="1" dirty="0" smtClean="0"/>
              <a:t>Truth value: </a:t>
            </a:r>
            <a:r>
              <a:rPr lang="en-US" dirty="0" smtClean="0"/>
              <a:t>the attribute by which a statement is either true or false.</a:t>
            </a:r>
            <a:endParaRPr lang="en-US" dirty="0"/>
          </a:p>
        </p:txBody>
      </p:sp>
    </p:spTree>
    <p:extLst>
      <p:ext uri="{BB962C8B-B14F-4D97-AF65-F5344CB8AC3E}">
        <p14:creationId xmlns:p14="http://schemas.microsoft.com/office/powerpoint/2010/main" val="3429739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samples to do together:</a:t>
            </a:r>
            <a:endParaRPr lang="en-US" dirty="0"/>
          </a:p>
        </p:txBody>
      </p:sp>
      <p:sp>
        <p:nvSpPr>
          <p:cNvPr id="3" name="Content Placeholder 2"/>
          <p:cNvSpPr>
            <a:spLocks noGrp="1"/>
          </p:cNvSpPr>
          <p:nvPr>
            <p:ph idx="1"/>
          </p:nvPr>
        </p:nvSpPr>
        <p:spPr>
          <a:xfrm>
            <a:off x="1676400" y="1600200"/>
            <a:ext cx="7315200" cy="4525963"/>
          </a:xfrm>
        </p:spPr>
        <p:txBody>
          <a:bodyPr>
            <a:normAutofit lnSpcReduction="10000"/>
          </a:bodyPr>
          <a:lstStyle/>
          <a:p>
            <a:pPr marL="0" indent="0">
              <a:buNone/>
            </a:pPr>
            <a:r>
              <a:rPr lang="en-US" dirty="0" smtClean="0"/>
              <a:t>1.  Only a fool or a daredevil smokes cigarettes, since cigarette smoking is a leading cause of cancer.</a:t>
            </a:r>
          </a:p>
          <a:p>
            <a:pPr marL="0" indent="0">
              <a:buNone/>
            </a:pPr>
            <a:endParaRPr lang="en-US" dirty="0"/>
          </a:p>
          <a:p>
            <a:pPr marL="0" indent="0">
              <a:buNone/>
            </a:pPr>
            <a:r>
              <a:rPr lang="en-US" dirty="0" smtClean="0"/>
              <a:t>2.  The French are the most intelligent people in the world.  For it takes years and years for adult Americans to learn to speak the French language well.  But in France even little children speak it well.</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657600"/>
            <a:ext cx="1755450" cy="260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7303" t="8832" r="24215"/>
          <a:stretch/>
        </p:blipFill>
        <p:spPr bwMode="auto">
          <a:xfrm>
            <a:off x="151140" y="1284694"/>
            <a:ext cx="1080655" cy="2249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2574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smtClean="0"/>
              <a:t>Typical </a:t>
            </a:r>
            <a:r>
              <a:rPr lang="en-US" dirty="0" smtClean="0"/>
              <a:t>kinds of </a:t>
            </a:r>
            <a:r>
              <a:rPr lang="en-US" dirty="0" err="1" smtClean="0"/>
              <a:t>nonarguments</a:t>
            </a:r>
            <a:endParaRPr lang="en-US" dirty="0"/>
          </a:p>
        </p:txBody>
      </p:sp>
      <p:sp>
        <p:nvSpPr>
          <p:cNvPr id="3" name="Content Placeholder 2"/>
          <p:cNvSpPr>
            <a:spLocks noGrp="1"/>
          </p:cNvSpPr>
          <p:nvPr>
            <p:ph idx="1"/>
          </p:nvPr>
        </p:nvSpPr>
        <p:spPr>
          <a:xfrm>
            <a:off x="152400" y="1524000"/>
            <a:ext cx="8763000" cy="5029200"/>
          </a:xfrm>
        </p:spPr>
        <p:txBody>
          <a:bodyPr>
            <a:normAutofit fontScale="32500" lnSpcReduction="20000"/>
          </a:bodyPr>
          <a:lstStyle/>
          <a:p>
            <a:pPr marL="0" indent="0">
              <a:buNone/>
            </a:pPr>
            <a:r>
              <a:rPr lang="en-US" sz="4900" dirty="0" smtClean="0"/>
              <a:t>Special emphasis on </a:t>
            </a:r>
            <a:r>
              <a:rPr lang="en-US" sz="4900" b="1" dirty="0" smtClean="0"/>
              <a:t>conditional statements and explanations</a:t>
            </a:r>
            <a:r>
              <a:rPr lang="en-US" sz="4900" dirty="0" smtClean="0"/>
              <a:t>.  Even though conditional statements are not by themselves arguments, they may serve as premises or conclusions of arguments.  </a:t>
            </a:r>
          </a:p>
          <a:p>
            <a:pPr marL="0" indent="0">
              <a:buNone/>
            </a:pPr>
            <a:endParaRPr lang="en-US" sz="4900" dirty="0"/>
          </a:p>
          <a:p>
            <a:pPr marL="0" indent="0">
              <a:buNone/>
            </a:pPr>
            <a:r>
              <a:rPr lang="en-US" sz="4900" dirty="0" smtClean="0"/>
              <a:t>Conditional statements always have the form “If….then….”</a:t>
            </a:r>
          </a:p>
          <a:p>
            <a:pPr marL="0" indent="0">
              <a:buNone/>
            </a:pPr>
            <a:endParaRPr lang="en-US" sz="4900" dirty="0" smtClean="0"/>
          </a:p>
          <a:p>
            <a:pPr marL="0" indent="0">
              <a:buNone/>
            </a:pPr>
            <a:r>
              <a:rPr lang="en-US" sz="4900" b="1" dirty="0" smtClean="0"/>
              <a:t>But, only one conditional statement by itself cannot be counted as a full argument.</a:t>
            </a:r>
            <a:endParaRPr lang="en-US" sz="4900" b="1" dirty="0"/>
          </a:p>
          <a:p>
            <a:pPr marL="0" indent="0">
              <a:buNone/>
            </a:pPr>
            <a:endParaRPr lang="en-US" sz="4900" dirty="0" smtClean="0"/>
          </a:p>
          <a:p>
            <a:pPr marL="0" indent="0">
              <a:buNone/>
            </a:pPr>
            <a:r>
              <a:rPr lang="en-US" sz="4900" dirty="0" smtClean="0"/>
              <a:t>Here is an </a:t>
            </a:r>
            <a:r>
              <a:rPr lang="en-US" sz="4900" b="1" dirty="0" smtClean="0"/>
              <a:t>argument</a:t>
            </a:r>
            <a:r>
              <a:rPr lang="en-US" sz="4900" dirty="0" smtClean="0"/>
              <a:t> containing a </a:t>
            </a:r>
            <a:r>
              <a:rPr lang="en-US" sz="4900" b="1" dirty="0" smtClean="0"/>
              <a:t>conditional statement as a premise</a:t>
            </a:r>
            <a:r>
              <a:rPr lang="en-US" sz="4900" dirty="0" smtClean="0"/>
              <a:t>:</a:t>
            </a:r>
          </a:p>
          <a:p>
            <a:pPr marL="0" indent="0">
              <a:buNone/>
            </a:pPr>
            <a:r>
              <a:rPr lang="en-US" sz="4900" dirty="0" smtClean="0"/>
              <a:t>If the air pressure lowers, then the barometer falls.         </a:t>
            </a:r>
          </a:p>
          <a:p>
            <a:pPr marL="0" indent="0">
              <a:buNone/>
            </a:pPr>
            <a:r>
              <a:rPr lang="en-US" sz="4900" dirty="0"/>
              <a:t>	</a:t>
            </a:r>
            <a:r>
              <a:rPr lang="en-US" sz="4900" dirty="0" smtClean="0"/>
              <a:t>	Note the form: “If (antecedent), then (consequent).”</a:t>
            </a:r>
          </a:p>
          <a:p>
            <a:pPr marL="0" indent="0">
              <a:buNone/>
            </a:pPr>
            <a:r>
              <a:rPr lang="en-US" sz="4900" dirty="0" smtClean="0"/>
              <a:t>The air pressure just lowered.</a:t>
            </a:r>
          </a:p>
          <a:p>
            <a:pPr marL="0" indent="0">
              <a:buNone/>
            </a:pPr>
            <a:r>
              <a:rPr lang="en-US" sz="4900" dirty="0" smtClean="0"/>
              <a:t>Therefore the barometer just fell.</a:t>
            </a:r>
          </a:p>
          <a:p>
            <a:pPr marL="0" indent="0">
              <a:buNone/>
            </a:pPr>
            <a:r>
              <a:rPr lang="en-US" sz="4900" dirty="0" smtClean="0"/>
              <a:t> </a:t>
            </a:r>
          </a:p>
          <a:p>
            <a:pPr marL="0" indent="0">
              <a:buNone/>
            </a:pPr>
            <a:r>
              <a:rPr lang="en-US" sz="4900" dirty="0" smtClean="0"/>
              <a:t>and this is an </a:t>
            </a:r>
            <a:r>
              <a:rPr lang="en-US" sz="4900" b="1" dirty="0" smtClean="0"/>
              <a:t>argument</a:t>
            </a:r>
            <a:r>
              <a:rPr lang="en-US" sz="4900" dirty="0" smtClean="0"/>
              <a:t> with a </a:t>
            </a:r>
            <a:r>
              <a:rPr lang="en-US" sz="4900" b="1" dirty="0" smtClean="0"/>
              <a:t>conditional statement as a conclusion</a:t>
            </a:r>
            <a:r>
              <a:rPr lang="en-US" sz="4900" dirty="0" smtClean="0"/>
              <a:t>:</a:t>
            </a:r>
          </a:p>
          <a:p>
            <a:pPr marL="0" indent="0">
              <a:buNone/>
            </a:pPr>
            <a:r>
              <a:rPr lang="en-US" sz="4900" dirty="0" smtClean="0"/>
              <a:t> </a:t>
            </a:r>
          </a:p>
          <a:p>
            <a:pPr marL="0" indent="0">
              <a:buNone/>
            </a:pPr>
            <a:r>
              <a:rPr lang="en-US" sz="4900" dirty="0" smtClean="0"/>
              <a:t>The higher the altitude, the lower the air pressure.</a:t>
            </a:r>
          </a:p>
          <a:p>
            <a:pPr marL="0" indent="0">
              <a:buNone/>
            </a:pPr>
            <a:r>
              <a:rPr lang="en-US" sz="4900" dirty="0" smtClean="0"/>
              <a:t>At higher altitudes the barometer falls.</a:t>
            </a:r>
          </a:p>
          <a:p>
            <a:pPr marL="0" indent="0">
              <a:buNone/>
            </a:pPr>
            <a:r>
              <a:rPr lang="en-US" sz="4900" dirty="0" smtClean="0"/>
              <a:t>We may conclude that if the air pressure lowers, then the barometer falls.</a:t>
            </a:r>
          </a:p>
          <a:p>
            <a:pPr marL="0" indent="0">
              <a:buNone/>
            </a:pPr>
            <a:r>
              <a:rPr lang="en-US" dirty="0" smtClean="0"/>
              <a:t> </a:t>
            </a:r>
            <a:endParaRPr lang="en-US" dirty="0"/>
          </a:p>
        </p:txBody>
      </p:sp>
    </p:spTree>
    <p:extLst>
      <p:ext uri="{BB962C8B-B14F-4D97-AF65-F5344CB8AC3E}">
        <p14:creationId xmlns:p14="http://schemas.microsoft.com/office/powerpoint/2010/main" val="1916364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Explanations</a:t>
            </a:r>
            <a:endParaRPr lang="en-US" dirty="0"/>
          </a:p>
        </p:txBody>
      </p:sp>
      <p:sp>
        <p:nvSpPr>
          <p:cNvPr id="3" name="Content Placeholder 2"/>
          <p:cNvSpPr>
            <a:spLocks noGrp="1"/>
          </p:cNvSpPr>
          <p:nvPr>
            <p:ph idx="1"/>
          </p:nvPr>
        </p:nvSpPr>
        <p:spPr/>
        <p:txBody>
          <a:bodyPr/>
          <a:lstStyle/>
          <a:p>
            <a:r>
              <a:rPr lang="en-US" dirty="0" smtClean="0"/>
              <a:t>Explains why something happened, usually something that everyone would agree happened, not something up for debate.</a:t>
            </a:r>
          </a:p>
          <a:p>
            <a:endParaRPr lang="en-US" dirty="0"/>
          </a:p>
          <a:p>
            <a:r>
              <a:rPr lang="en-US" dirty="0" smtClean="0"/>
              <a:t>“The barometer exploded because we placed it into high temperature and pressure.”</a:t>
            </a:r>
          </a:p>
          <a:p>
            <a:r>
              <a:rPr lang="en-US" dirty="0" smtClean="0"/>
              <a:t>“The litmus paper changed color because we exposed it to an acid.”</a:t>
            </a:r>
            <a:endParaRPr lang="en-US" dirty="0"/>
          </a:p>
        </p:txBody>
      </p:sp>
    </p:spTree>
    <p:extLst>
      <p:ext uri="{BB962C8B-B14F-4D97-AF65-F5344CB8AC3E}">
        <p14:creationId xmlns:p14="http://schemas.microsoft.com/office/powerpoint/2010/main" val="1896731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these arguments, or not?</a:t>
            </a:r>
            <a:endParaRPr lang="en-US" dirty="0"/>
          </a:p>
        </p:txBody>
      </p:sp>
      <p:sp>
        <p:nvSpPr>
          <p:cNvPr id="3" name="Content Placeholder 2"/>
          <p:cNvSpPr>
            <a:spLocks noGrp="1"/>
          </p:cNvSpPr>
          <p:nvPr>
            <p:ph idx="1"/>
          </p:nvPr>
        </p:nvSpPr>
        <p:spPr>
          <a:xfrm>
            <a:off x="152400" y="1600200"/>
            <a:ext cx="6629400" cy="5105400"/>
          </a:xfrm>
        </p:spPr>
        <p:txBody>
          <a:bodyPr>
            <a:normAutofit/>
          </a:bodyPr>
          <a:lstStyle/>
          <a:p>
            <a:r>
              <a:rPr lang="en-US" dirty="0" smtClean="0"/>
              <a:t>1. The reason the beaker exploded is that it contained nitroglycerine and was shaken violently.</a:t>
            </a:r>
          </a:p>
          <a:p>
            <a:r>
              <a:rPr lang="en-US" dirty="0" smtClean="0"/>
              <a:t>2. Several nations now posses the technology to manufacture nuclear weapons, even though they may not actually build such weapons.  Thus, the world is in much greater danger of a nuclear confrontation than one might think.</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0085" y="1143000"/>
            <a:ext cx="1505098"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3858" r="20099"/>
          <a:stretch/>
        </p:blipFill>
        <p:spPr bwMode="auto">
          <a:xfrm>
            <a:off x="7834117" y="3200400"/>
            <a:ext cx="1254466"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3583" y="5486400"/>
            <a:ext cx="1905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221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Distinguishing Arguments from non-arguments:</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  Are the indicator words used with statements meant as evidence for other statements, or as inferences from other statements?</a:t>
            </a:r>
          </a:p>
          <a:p>
            <a:pPr marL="0" indent="0">
              <a:buNone/>
            </a:pPr>
            <a:r>
              <a:rPr lang="en-US" dirty="0" smtClean="0"/>
              <a:t>2.  Is the inferential relationship between the statements one in which the inferred statement is evidenced by the others and vice versa?</a:t>
            </a:r>
          </a:p>
          <a:p>
            <a:r>
              <a:rPr lang="en-US" dirty="0" smtClean="0"/>
              <a:t>Non-inferential passages and statements:</a:t>
            </a:r>
          </a:p>
          <a:p>
            <a:r>
              <a:rPr lang="en-US" dirty="0" smtClean="0"/>
              <a:t>Warning, Advice, Belief/Opinion, Loosely Associated Statements, Exposition, Illustration/Example, Conditional Statement, Explanation.</a:t>
            </a:r>
          </a:p>
          <a:p>
            <a:r>
              <a:rPr lang="en-US" dirty="0" smtClean="0"/>
              <a:t>In our class, Explanations and Conditional Statements are the most important.</a:t>
            </a:r>
            <a:endParaRPr lang="en-US" dirty="0"/>
          </a:p>
        </p:txBody>
      </p:sp>
    </p:spTree>
    <p:extLst>
      <p:ext uri="{BB962C8B-B14F-4D97-AF65-F5344CB8AC3E}">
        <p14:creationId xmlns:p14="http://schemas.microsoft.com/office/powerpoint/2010/main" val="2715013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Conditional Statements:</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 Every conditional statement is comprised of two component statements.  The statement immediately following the “if” is called the antecedent, and the statement immediately following the “then” is the consequent.</a:t>
            </a:r>
          </a:p>
          <a:p>
            <a:pPr marL="0" indent="0">
              <a:buNone/>
            </a:pPr>
            <a:r>
              <a:rPr lang="en-US" dirty="0" smtClean="0"/>
              <a:t>* A </a:t>
            </a:r>
            <a:r>
              <a:rPr lang="en-US" b="1" dirty="0" smtClean="0"/>
              <a:t>sufficient condition </a:t>
            </a:r>
            <a:r>
              <a:rPr lang="en-US" dirty="0" smtClean="0"/>
              <a:t>is one which obtains when a thing or event is all that is needed for the existence or occurrence of another thing or event. (Being a tiger is a sufficient condition for being an animal.)</a:t>
            </a:r>
          </a:p>
          <a:p>
            <a:pPr marL="0" indent="0">
              <a:buNone/>
            </a:pPr>
            <a:r>
              <a:rPr lang="en-US" dirty="0" smtClean="0"/>
              <a:t>* A </a:t>
            </a:r>
            <a:r>
              <a:rPr lang="en-US" b="1" dirty="0" smtClean="0"/>
              <a:t>necessary condition </a:t>
            </a:r>
            <a:r>
              <a:rPr lang="en-US" dirty="0" smtClean="0"/>
              <a:t>is a more strict condition, and it is one which obtains whenever a thing or event cannot occur without the occurrence of another thing or event. (Being an animal is a necessary condition for being a tiger.)</a:t>
            </a:r>
            <a:endParaRPr lang="en-US" dirty="0"/>
          </a:p>
        </p:txBody>
      </p:sp>
    </p:spTree>
    <p:extLst>
      <p:ext uri="{BB962C8B-B14F-4D97-AF65-F5344CB8AC3E}">
        <p14:creationId xmlns:p14="http://schemas.microsoft.com/office/powerpoint/2010/main" val="27518402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Necessary vs. Sufficient Conditions</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Definition: A </a:t>
            </a:r>
            <a:r>
              <a:rPr lang="en-US" b="1" dirty="0" smtClean="0"/>
              <a:t>necessary condition </a:t>
            </a:r>
            <a:r>
              <a:rPr lang="en-US" dirty="0" smtClean="0"/>
              <a:t>for some state of affairs S is a condition that must be satisfied in order for S to obtain.</a:t>
            </a:r>
          </a:p>
          <a:p>
            <a:pPr marL="0" indent="0">
              <a:buNone/>
            </a:pPr>
            <a:endParaRPr lang="en-US" dirty="0" smtClean="0"/>
          </a:p>
          <a:p>
            <a:pPr marL="0" indent="0">
              <a:buNone/>
            </a:pPr>
            <a:r>
              <a:rPr lang="en-US" dirty="0" smtClean="0"/>
              <a:t>For example, a necessary condition for getting an A in PHIL 3100 is that a student hand in a term paper. This means that if a student does not hand in a term paper, then a student will not get an A, or, equivalently, if a student gets an A, then a student hands in a term paper.</a:t>
            </a:r>
          </a:p>
          <a:p>
            <a:pPr marL="0" indent="0">
              <a:buNone/>
            </a:pPr>
            <a:endParaRPr lang="en-US" dirty="0" smtClean="0"/>
          </a:p>
          <a:p>
            <a:pPr marL="0" indent="0">
              <a:buNone/>
            </a:pPr>
            <a:r>
              <a:rPr lang="en-US" dirty="0" smtClean="0"/>
              <a:t>Definition: A </a:t>
            </a:r>
            <a:r>
              <a:rPr lang="en-US" b="1" dirty="0" smtClean="0"/>
              <a:t>sufficient condition </a:t>
            </a:r>
            <a:r>
              <a:rPr lang="en-US" dirty="0" smtClean="0"/>
              <a:t>for some state of affairs S is a condition that, if satisfied, guarantees that S obtains.</a:t>
            </a:r>
          </a:p>
          <a:p>
            <a:pPr marL="0" indent="0">
              <a:buNone/>
            </a:pPr>
            <a:endParaRPr lang="en-US" dirty="0" smtClean="0"/>
          </a:p>
          <a:p>
            <a:pPr marL="0" indent="0">
              <a:buNone/>
            </a:pPr>
            <a:r>
              <a:rPr lang="en-US" dirty="0" smtClean="0"/>
              <a:t>For example, a sufficient condition for getting an A in PHIL 3100 is getting an A on every piece of graded work in the course. This means that if a student gets an A on every piece of graded work in the course, then the student gets an A.</a:t>
            </a:r>
          </a:p>
          <a:p>
            <a:pPr marL="0" indent="0">
              <a:buNone/>
            </a:pPr>
            <a:endParaRPr lang="en-US" dirty="0" smtClean="0"/>
          </a:p>
          <a:p>
            <a:pPr marL="0" indent="0">
              <a:buNone/>
            </a:pPr>
            <a:r>
              <a:rPr lang="en-US" dirty="0" smtClean="0"/>
              <a:t>Handing in a term paper is not a sufficient condition for getting an A in the course. It is possible to hand in a term paper and not to get an A in the course.</a:t>
            </a:r>
            <a:endParaRPr lang="en-US" dirty="0"/>
          </a:p>
        </p:txBody>
      </p:sp>
    </p:spTree>
    <p:extLst>
      <p:ext uri="{BB962C8B-B14F-4D97-AF65-F5344CB8AC3E}">
        <p14:creationId xmlns:p14="http://schemas.microsoft.com/office/powerpoint/2010/main" val="2230910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Critical Thinking is:</a:t>
            </a:r>
            <a:br>
              <a:rPr lang="en-US" dirty="0"/>
            </a:b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Thinking </a:t>
            </a:r>
            <a:r>
              <a:rPr lang="en-US" dirty="0"/>
              <a:t>clearly and following rules of logic and </a:t>
            </a:r>
            <a:r>
              <a:rPr lang="en-US" dirty="0" smtClean="0"/>
              <a:t>rationality</a:t>
            </a:r>
          </a:p>
          <a:p>
            <a:endParaRPr lang="en-US" dirty="0"/>
          </a:p>
          <a:p>
            <a:r>
              <a:rPr lang="en-US" dirty="0" smtClean="0"/>
              <a:t>It’s not being argumentative just for the sake of arguing</a:t>
            </a:r>
          </a:p>
          <a:p>
            <a:r>
              <a:rPr lang="en-US" dirty="0" smtClean="0"/>
              <a:t>Academics disagree about which departments do critical thinking in their courses. Philosophers like to think that they are the main ones doing it!</a:t>
            </a:r>
            <a:endParaRPr lang="en-US" dirty="0"/>
          </a:p>
          <a:p>
            <a:endParaRPr lang="en-US" dirty="0"/>
          </a:p>
          <a:p>
            <a:endParaRPr lang="en-US" dirty="0"/>
          </a:p>
        </p:txBody>
      </p:sp>
    </p:spTree>
    <p:extLst>
      <p:ext uri="{BB962C8B-B14F-4D97-AF65-F5344CB8AC3E}">
        <p14:creationId xmlns:p14="http://schemas.microsoft.com/office/powerpoint/2010/main" val="27756435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Examples:</a:t>
            </a:r>
            <a:endParaRPr lang="en-US" dirty="0"/>
          </a:p>
        </p:txBody>
      </p:sp>
      <p:sp>
        <p:nvSpPr>
          <p:cNvPr id="3" name="Content Placeholder 2"/>
          <p:cNvSpPr>
            <a:spLocks noGrp="1"/>
          </p:cNvSpPr>
          <p:nvPr>
            <p:ph idx="1"/>
          </p:nvPr>
        </p:nvSpPr>
        <p:spPr>
          <a:xfrm>
            <a:off x="457200" y="914400"/>
            <a:ext cx="8229600" cy="5638800"/>
          </a:xfrm>
        </p:spPr>
        <p:txBody>
          <a:bodyPr>
            <a:normAutofit fontScale="40000" lnSpcReduction="20000"/>
          </a:bodyPr>
          <a:lstStyle/>
          <a:p>
            <a:pPr marL="0" indent="0">
              <a:buNone/>
            </a:pPr>
            <a:r>
              <a:rPr lang="en-US" dirty="0" smtClean="0"/>
              <a:t>1.  Being a mammal is a necessary condition for being human. Being a mammal does not guarantee that one is a human.  There are mammals that are not human.</a:t>
            </a:r>
          </a:p>
          <a:p>
            <a:pPr marL="0" indent="0">
              <a:buNone/>
            </a:pPr>
            <a:endParaRPr lang="en-US" dirty="0" smtClean="0"/>
          </a:p>
          <a:p>
            <a:pPr marL="0" indent="0">
              <a:buNone/>
            </a:pPr>
            <a:r>
              <a:rPr lang="en-US" dirty="0" smtClean="0"/>
              <a:t>2.  Being human is a sufficient condition for being a mammal. Being a human guarantees that one is a mammal.  As soon as we find out that something is not a mammal, we know that it cannot be a human.</a:t>
            </a:r>
          </a:p>
          <a:p>
            <a:pPr marL="0" indent="0">
              <a:buNone/>
            </a:pPr>
            <a:endParaRPr lang="en-US" dirty="0" smtClean="0"/>
          </a:p>
          <a:p>
            <a:pPr marL="0" indent="0">
              <a:buNone/>
            </a:pPr>
            <a:r>
              <a:rPr lang="en-US" dirty="0" smtClean="0"/>
              <a:t>3.  Being alive is a necessary condition for having a right to life. Nothing that is not alive can have a right to life.</a:t>
            </a:r>
          </a:p>
          <a:p>
            <a:pPr marL="0" indent="0">
              <a:buNone/>
            </a:pPr>
            <a:endParaRPr lang="en-US" dirty="0" smtClean="0"/>
          </a:p>
          <a:p>
            <a:pPr marL="0" indent="0">
              <a:buNone/>
            </a:pPr>
            <a:r>
              <a:rPr lang="en-US" dirty="0" smtClean="0"/>
              <a:t>4.  Being alive is a necessary condition for having a right to life. There are lots of things that are alive that do not have a right to life.  What about, for example, grass?  This answer could be questioned by those who think that it is seriously wrong to kill anything that is alive.</a:t>
            </a:r>
          </a:p>
          <a:p>
            <a:pPr marL="0" indent="0">
              <a:buNone/>
            </a:pPr>
            <a:endParaRPr lang="en-US" dirty="0" smtClean="0"/>
          </a:p>
          <a:p>
            <a:pPr marL="0" indent="0">
              <a:buNone/>
            </a:pPr>
            <a:r>
              <a:rPr lang="en-US" dirty="0" smtClean="0"/>
              <a:t>5.  If it is true that if P then Q,  then P is a sufficient condition for Q. The truth of P is sufficient for, guarantees the truth of Q.</a:t>
            </a:r>
          </a:p>
          <a:p>
            <a:pPr marL="0" indent="0">
              <a:buNone/>
            </a:pPr>
            <a:endParaRPr lang="en-US" dirty="0" smtClean="0"/>
          </a:p>
          <a:p>
            <a:pPr marL="0" indent="0">
              <a:buNone/>
            </a:pPr>
            <a:r>
              <a:rPr lang="en-US" dirty="0" smtClean="0"/>
              <a:t>6.  If it is true that if P then Q, then Q is a necessary condition for P. If Q is not true, then P is not true.  The falsity of Q rules out the truth of P.  It is necessary for Q to be true in order for P to be true.</a:t>
            </a:r>
          </a:p>
          <a:p>
            <a:pPr marL="0" indent="0">
              <a:buNone/>
            </a:pPr>
            <a:endParaRPr lang="en-US" dirty="0" smtClean="0"/>
          </a:p>
          <a:p>
            <a:pPr marL="0" indent="0">
              <a:buNone/>
            </a:pPr>
            <a:r>
              <a:rPr lang="en-US" dirty="0" smtClean="0"/>
              <a:t>7.  If it is true that if P is not the case, then Q is not the case, then P is a necessary condition for Q. The truth of P is necessary in order for Q to be true.  When P is not true, Q is not true.</a:t>
            </a:r>
          </a:p>
          <a:p>
            <a:pPr marL="0" indent="0">
              <a:buNone/>
            </a:pPr>
            <a:endParaRPr lang="en-US" dirty="0" smtClean="0"/>
          </a:p>
          <a:p>
            <a:pPr marL="0" indent="0">
              <a:buNone/>
            </a:pPr>
            <a:r>
              <a:rPr lang="en-US" dirty="0" smtClean="0"/>
              <a:t>8.   Something is a brother if and only if it is a male sibling.  This means that being a male sibling is both necessary and sufficient for something to be a brother. In general if it is the case that P is true if and only if Q is true, then Q is necessary and sufficient for P and P is necessary and sufficient for Q.   If anything fails to be male or fails to be a sibling, then it is not a brother.   So being a male sibling is a necessary condition for being a brother.  Furthermore, it is impossible for anything to be a male sibling and not to be a brother.  So being a male sibling is a sufficient condition for being a brother.</a:t>
            </a:r>
            <a:endParaRPr lang="en-US" dirty="0"/>
          </a:p>
        </p:txBody>
      </p:sp>
    </p:spTree>
    <p:extLst>
      <p:ext uri="{BB962C8B-B14F-4D97-AF65-F5344CB8AC3E}">
        <p14:creationId xmlns:p14="http://schemas.microsoft.com/office/powerpoint/2010/main" val="113954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Meta-thinking</a:t>
            </a:r>
          </a:p>
        </p:txBody>
      </p:sp>
      <p:sp>
        <p:nvSpPr>
          <p:cNvPr id="3" name="Content Placeholder 2"/>
          <p:cNvSpPr>
            <a:spLocks noGrp="1"/>
          </p:cNvSpPr>
          <p:nvPr>
            <p:ph idx="1"/>
          </p:nvPr>
        </p:nvSpPr>
        <p:spPr/>
        <p:txBody>
          <a:bodyPr/>
          <a:lstStyle/>
          <a:p>
            <a:r>
              <a:rPr lang="en-US" dirty="0" smtClean="0"/>
              <a:t>Thinking </a:t>
            </a:r>
            <a:r>
              <a:rPr lang="en-US" dirty="0"/>
              <a:t>about thinking and good principles of </a:t>
            </a:r>
            <a:r>
              <a:rPr lang="en-US" dirty="0" smtClean="0"/>
              <a:t>reasoning</a:t>
            </a:r>
          </a:p>
          <a:p>
            <a:r>
              <a:rPr lang="en-US" dirty="0" smtClean="0"/>
              <a:t>Also called “metacognition”</a:t>
            </a:r>
          </a:p>
          <a:p>
            <a:r>
              <a:rPr lang="en-US" dirty="0" smtClean="0"/>
              <a:t>How do we think well, how do we learn well?</a:t>
            </a:r>
            <a:endParaRPr lang="en-US" dirty="0"/>
          </a:p>
          <a:p>
            <a:endParaRPr lang="en-US" dirty="0"/>
          </a:p>
        </p:txBody>
      </p:sp>
    </p:spTree>
    <p:extLst>
      <p:ext uri="{BB962C8B-B14F-4D97-AF65-F5344CB8AC3E}">
        <p14:creationId xmlns:p14="http://schemas.microsoft.com/office/powerpoint/2010/main" val="565641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a:t>
            </a:r>
            <a:r>
              <a:rPr lang="en-US" dirty="0"/>
              <a:t>thinking </a:t>
            </a:r>
            <a:r>
              <a:rPr lang="en-US" dirty="0" smtClean="0"/>
              <a:t>helps you to</a:t>
            </a:r>
            <a:endParaRPr lang="en-US" dirty="0"/>
          </a:p>
        </p:txBody>
      </p:sp>
      <p:sp>
        <p:nvSpPr>
          <p:cNvPr id="3" name="Content Placeholder 2"/>
          <p:cNvSpPr>
            <a:spLocks noGrp="1"/>
          </p:cNvSpPr>
          <p:nvPr>
            <p:ph idx="1"/>
          </p:nvPr>
        </p:nvSpPr>
        <p:spPr/>
        <p:txBody>
          <a:bodyPr/>
          <a:lstStyle/>
          <a:p>
            <a:r>
              <a:rPr lang="en-US" dirty="0" smtClean="0"/>
              <a:t>make </a:t>
            </a:r>
            <a:r>
              <a:rPr lang="en-US" dirty="0"/>
              <a:t>balanced arguments</a:t>
            </a:r>
          </a:p>
          <a:p>
            <a:r>
              <a:rPr lang="en-US" dirty="0" smtClean="0"/>
              <a:t>express </a:t>
            </a:r>
            <a:r>
              <a:rPr lang="en-US" dirty="0"/>
              <a:t>yourself clearly</a:t>
            </a:r>
          </a:p>
          <a:p>
            <a:r>
              <a:rPr lang="en-US" dirty="0" smtClean="0"/>
              <a:t>read </a:t>
            </a:r>
            <a:r>
              <a:rPr lang="en-US" dirty="0"/>
              <a:t>for important information</a:t>
            </a:r>
          </a:p>
          <a:p>
            <a:endParaRPr lang="en-US" dirty="0"/>
          </a:p>
        </p:txBody>
      </p:sp>
    </p:spTree>
    <p:extLst>
      <p:ext uri="{BB962C8B-B14F-4D97-AF65-F5344CB8AC3E}">
        <p14:creationId xmlns:p14="http://schemas.microsoft.com/office/powerpoint/2010/main" val="3696856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Consider the audience when writing  and arguing:</a:t>
            </a:r>
            <a:endParaRPr lang="en-US" dirty="0"/>
          </a:p>
        </p:txBody>
      </p:sp>
      <p:sp>
        <p:nvSpPr>
          <p:cNvPr id="3" name="Content Placeholder 2"/>
          <p:cNvSpPr>
            <a:spLocks noGrp="1"/>
          </p:cNvSpPr>
          <p:nvPr>
            <p:ph idx="1"/>
          </p:nvPr>
        </p:nvSpPr>
        <p:spPr/>
        <p:txBody>
          <a:bodyPr/>
          <a:lstStyle/>
          <a:p>
            <a:endParaRPr lang="en-US" dirty="0"/>
          </a:p>
          <a:p>
            <a:r>
              <a:rPr lang="en-US" dirty="0"/>
              <a:t>When writing in a critical thinking style, it is often to assume that your audience may not have the same background knowledge you do.</a:t>
            </a:r>
          </a:p>
          <a:p>
            <a:endParaRPr lang="en-US" dirty="0"/>
          </a:p>
        </p:txBody>
      </p:sp>
    </p:spTree>
    <p:extLst>
      <p:ext uri="{BB962C8B-B14F-4D97-AF65-F5344CB8AC3E}">
        <p14:creationId xmlns:p14="http://schemas.microsoft.com/office/powerpoint/2010/main" val="710329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Arguments</a:t>
            </a:r>
            <a:endParaRPr lang="en-US" dirty="0"/>
          </a:p>
        </p:txBody>
      </p:sp>
      <p:sp>
        <p:nvSpPr>
          <p:cNvPr id="3" name="Content Placeholder 2"/>
          <p:cNvSpPr>
            <a:spLocks noGrp="1"/>
          </p:cNvSpPr>
          <p:nvPr>
            <p:ph idx="1"/>
          </p:nvPr>
        </p:nvSpPr>
        <p:spPr/>
        <p:txBody>
          <a:bodyPr/>
          <a:lstStyle/>
          <a:p>
            <a:r>
              <a:rPr lang="en-US" dirty="0" smtClean="0"/>
              <a:t>Always made up of Statements</a:t>
            </a:r>
          </a:p>
          <a:p>
            <a:r>
              <a:rPr lang="en-US" dirty="0" smtClean="0"/>
              <a:t>Statements are sentences that have clear truth value, that can be determined to be true or false</a:t>
            </a:r>
          </a:p>
          <a:p>
            <a:r>
              <a:rPr lang="en-US" dirty="0" smtClean="0"/>
              <a:t>“The sun is shining.”</a:t>
            </a:r>
          </a:p>
          <a:p>
            <a:r>
              <a:rPr lang="en-US" dirty="0" smtClean="0"/>
              <a:t>“My phone number has the number 9 in it twice.”</a:t>
            </a:r>
          </a:p>
          <a:p>
            <a:r>
              <a:rPr lang="en-US" dirty="0" smtClean="0"/>
              <a:t>“You must earn 120 credit hours to graduate.”</a:t>
            </a:r>
            <a:endParaRPr lang="en-US" dirty="0"/>
          </a:p>
        </p:txBody>
      </p:sp>
    </p:spTree>
    <p:extLst>
      <p:ext uri="{BB962C8B-B14F-4D97-AF65-F5344CB8AC3E}">
        <p14:creationId xmlns:p14="http://schemas.microsoft.com/office/powerpoint/2010/main" val="2491820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 Words</a:t>
            </a:r>
            <a:endParaRPr lang="en-US" dirty="0"/>
          </a:p>
        </p:txBody>
      </p:sp>
      <p:sp>
        <p:nvSpPr>
          <p:cNvPr id="3" name="Content Placeholder 2"/>
          <p:cNvSpPr>
            <a:spLocks noGrp="1"/>
          </p:cNvSpPr>
          <p:nvPr>
            <p:ph idx="1"/>
          </p:nvPr>
        </p:nvSpPr>
        <p:spPr/>
        <p:txBody>
          <a:bodyPr/>
          <a:lstStyle/>
          <a:p>
            <a:pPr marL="0" indent="0">
              <a:buNone/>
            </a:pPr>
            <a:r>
              <a:rPr lang="en-US" dirty="0" smtClean="0"/>
              <a:t>Premise Indicator Words:</a:t>
            </a:r>
          </a:p>
          <a:p>
            <a:pPr marL="0" indent="0">
              <a:buNone/>
            </a:pPr>
            <a:r>
              <a:rPr lang="en-US" dirty="0" smtClean="0"/>
              <a:t>Since, as indicated by, because, following that, it may be inferred from </a:t>
            </a:r>
          </a:p>
          <a:p>
            <a:pPr marL="0" indent="0">
              <a:buNone/>
            </a:pPr>
            <a:endParaRPr lang="en-US" dirty="0"/>
          </a:p>
          <a:p>
            <a:pPr marL="0" indent="0">
              <a:buNone/>
            </a:pPr>
            <a:r>
              <a:rPr lang="en-US" dirty="0" smtClean="0"/>
              <a:t>Conclusion Indicator Words:</a:t>
            </a:r>
          </a:p>
          <a:p>
            <a:pPr marL="0" indent="0">
              <a:buNone/>
            </a:pPr>
            <a:r>
              <a:rPr lang="en-US" dirty="0" smtClean="0"/>
              <a:t>therefore, thus, so, it follows that, it may be inferred that (and others listed on page 2)</a:t>
            </a:r>
          </a:p>
          <a:p>
            <a:pPr marL="0" indent="0">
              <a:buNone/>
            </a:pPr>
            <a:r>
              <a:rPr lang="en-US" dirty="0" smtClean="0"/>
              <a:t> </a:t>
            </a:r>
            <a:endParaRPr lang="en-US" dirty="0"/>
          </a:p>
        </p:txBody>
      </p:sp>
    </p:spTree>
    <p:extLst>
      <p:ext uri="{BB962C8B-B14F-4D97-AF65-F5344CB8AC3E}">
        <p14:creationId xmlns:p14="http://schemas.microsoft.com/office/powerpoint/2010/main" val="1403146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reasoning in passages</a:t>
            </a:r>
            <a:endParaRPr lang="en-US" dirty="0"/>
          </a:p>
        </p:txBody>
      </p:sp>
      <p:sp>
        <p:nvSpPr>
          <p:cNvPr id="3" name="Content Placeholder 2"/>
          <p:cNvSpPr>
            <a:spLocks noGrp="1"/>
          </p:cNvSpPr>
          <p:nvPr>
            <p:ph idx="1"/>
          </p:nvPr>
        </p:nvSpPr>
        <p:spPr/>
        <p:txBody>
          <a:bodyPr>
            <a:normAutofit lnSpcReduction="10000"/>
          </a:bodyPr>
          <a:lstStyle/>
          <a:p>
            <a:r>
              <a:rPr lang="en-US" dirty="0" smtClean="0"/>
              <a:t>Be able to read a passage and find the premises and conclusion, even if there are no indicator words used.</a:t>
            </a:r>
          </a:p>
          <a:p>
            <a:endParaRPr lang="en-US" dirty="0"/>
          </a:p>
          <a:p>
            <a:r>
              <a:rPr lang="en-US" dirty="0" smtClean="0"/>
              <a:t>“Faculty members should not be able to reduce their course load from 4-4 to 3-3. To do this would merely distract state leadership from declining enrollment numbers by offering fewer sections of courses.”</a:t>
            </a:r>
            <a:endParaRPr lang="en-US" dirty="0"/>
          </a:p>
        </p:txBody>
      </p:sp>
    </p:spTree>
    <p:extLst>
      <p:ext uri="{BB962C8B-B14F-4D97-AF65-F5344CB8AC3E}">
        <p14:creationId xmlns:p14="http://schemas.microsoft.com/office/powerpoint/2010/main" val="23152160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86400" cy="563562"/>
          </a:xfrm>
        </p:spPr>
        <p:txBody>
          <a:bodyPr>
            <a:normAutofit fontScale="90000"/>
          </a:bodyPr>
          <a:lstStyle/>
          <a:p>
            <a:r>
              <a:rPr lang="en-US" dirty="0" smtClean="0"/>
              <a:t>History of Logic Notes</a:t>
            </a:r>
            <a:endParaRPr lang="en-US" dirty="0"/>
          </a:p>
        </p:txBody>
      </p:sp>
      <p:sp>
        <p:nvSpPr>
          <p:cNvPr id="3" name="Content Placeholder 2"/>
          <p:cNvSpPr>
            <a:spLocks noGrp="1"/>
          </p:cNvSpPr>
          <p:nvPr>
            <p:ph idx="1"/>
          </p:nvPr>
        </p:nvSpPr>
        <p:spPr>
          <a:xfrm>
            <a:off x="152400" y="990600"/>
            <a:ext cx="7162800" cy="5562600"/>
          </a:xfrm>
        </p:spPr>
        <p:txBody>
          <a:bodyPr>
            <a:normAutofit fontScale="85000" lnSpcReduction="10000"/>
          </a:bodyPr>
          <a:lstStyle/>
          <a:p>
            <a:r>
              <a:rPr lang="en-US" dirty="0" smtClean="0"/>
              <a:t>Aristotle and Syllogistic Logic</a:t>
            </a:r>
          </a:p>
          <a:p>
            <a:r>
              <a:rPr lang="en-US" dirty="0" smtClean="0"/>
              <a:t>All Aristotle's logic revolves around one               notion: the deduction (</a:t>
            </a:r>
            <a:r>
              <a:rPr lang="en-US" dirty="0" err="1" smtClean="0"/>
              <a:t>sullogismos</a:t>
            </a:r>
            <a:r>
              <a:rPr lang="en-US" dirty="0" smtClean="0"/>
              <a:t>). A thorough explanation of what a deduction is, and what they are composed of, will necessarily lead us through the whole of his theory. </a:t>
            </a:r>
          </a:p>
          <a:p>
            <a:r>
              <a:rPr lang="en-US" dirty="0" smtClean="0"/>
              <a:t>A deduction is speech (logos) in which, certain things having been supposed, something different from those supposed results of necessity because of their being so. (Prior Analytics I.2, 24b18-20)</a:t>
            </a:r>
          </a:p>
          <a:p>
            <a:r>
              <a:rPr lang="en-US" dirty="0" smtClean="0"/>
              <a:t>Each of the “things supposed” is a premise (</a:t>
            </a:r>
            <a:r>
              <a:rPr lang="en-US" dirty="0" err="1" smtClean="0"/>
              <a:t>protasis</a:t>
            </a:r>
            <a:r>
              <a:rPr lang="en-US" dirty="0" smtClean="0"/>
              <a:t>) of the argument, and what “results of necessity” is the conclusion (</a:t>
            </a:r>
            <a:r>
              <a:rPr lang="en-US" dirty="0" err="1" smtClean="0"/>
              <a:t>sumperasma</a:t>
            </a:r>
            <a:r>
              <a:rPr lang="en-US" dirty="0" smtClean="0"/>
              <a:t>).</a:t>
            </a:r>
          </a:p>
          <a:p>
            <a:endParaRPr lang="en-US"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5833" y="76200"/>
            <a:ext cx="26860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255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1859</Words>
  <Application>Microsoft Office PowerPoint</Application>
  <PresentationFormat>On-screen Show (4:3)</PresentationFormat>
  <Paragraphs>126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Logic: Day 1</vt:lpstr>
      <vt:lpstr>Critical Thinking is: </vt:lpstr>
      <vt:lpstr>Meta-thinking</vt:lpstr>
      <vt:lpstr>Critical thinking helps you to</vt:lpstr>
      <vt:lpstr>Consider the audience when writing  and arguing:</vt:lpstr>
      <vt:lpstr>Arguments</vt:lpstr>
      <vt:lpstr>Indicator Words</vt:lpstr>
      <vt:lpstr>Finding reasoning in passages</vt:lpstr>
      <vt:lpstr>History of Logic Notes</vt:lpstr>
      <vt:lpstr>Examples of Aristotelian Syllogisms</vt:lpstr>
      <vt:lpstr>Chrysippus and Propositional Logic</vt:lpstr>
      <vt:lpstr>Some key definitions:</vt:lpstr>
      <vt:lpstr>More samples to do together:</vt:lpstr>
      <vt:lpstr>Typical kinds of nonarguments</vt:lpstr>
      <vt:lpstr>Explanations</vt:lpstr>
      <vt:lpstr>Are these arguments, or not?</vt:lpstr>
      <vt:lpstr>Distinguishing Arguments from non-arguments:</vt:lpstr>
      <vt:lpstr>Conditional Statements: </vt:lpstr>
      <vt:lpstr>Necessary vs. Sufficient Conditions</vt:lpstr>
      <vt:lpstr>Examples:</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Logic: Premises and Conclusions</dc:title>
  <dc:creator>Christine A James</dc:creator>
  <cp:lastModifiedBy>Christine A James</cp:lastModifiedBy>
  <cp:revision>8</cp:revision>
  <dcterms:created xsi:type="dcterms:W3CDTF">2014-01-15T22:47:22Z</dcterms:created>
  <dcterms:modified xsi:type="dcterms:W3CDTF">2015-01-12T22:44:13Z</dcterms:modified>
</cp:coreProperties>
</file>