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7" r:id="rId5"/>
    <p:sldId id="270" r:id="rId6"/>
    <p:sldId id="258" r:id="rId7"/>
    <p:sldId id="259" r:id="rId8"/>
    <p:sldId id="260" r:id="rId9"/>
    <p:sldId id="28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2820" y="-13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9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2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7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3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8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4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0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3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7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CDE50-333D-4BC6-8E0B-4B33FEF71433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BDAD2-5C3E-4D64-B710-39EFC986B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4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lileo.usg.edu/express?link=zba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tquestions.org/Divine-Comedy-Dantes-Inferno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vk9z94jyP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nline.wsj.com/news/articles/SB10001424052702303663604579503700159096702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Critical Thinking and Source Material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Researching and Writing in Different Disciplines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23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Topic: How do students of design use museum collections to inspire their own work?</a:t>
            </a:r>
          </a:p>
          <a:p>
            <a:pPr lvl="1"/>
            <a:r>
              <a:rPr lang="en-US" dirty="0" smtClean="0"/>
              <a:t>Consider looking at an academic journal on arts education</a:t>
            </a:r>
          </a:p>
          <a:p>
            <a:pPr lvl="1"/>
            <a:r>
              <a:rPr lang="en-US" dirty="0" smtClean="0"/>
              <a:t>Interviewing art students</a:t>
            </a:r>
          </a:p>
          <a:p>
            <a:pPr lvl="1"/>
            <a:r>
              <a:rPr lang="en-US" dirty="0" smtClean="0"/>
              <a:t>Interviewing museum curators, community liaisons, docents</a:t>
            </a:r>
          </a:p>
          <a:p>
            <a:pPr lvl="1"/>
            <a:r>
              <a:rPr lang="en-US" dirty="0" smtClean="0"/>
              <a:t>Personal narratives of design professionals about their own past experiences in museums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820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Topic: Crime</a:t>
            </a:r>
          </a:p>
          <a:p>
            <a:r>
              <a:rPr lang="en-US" dirty="0" smtClean="0"/>
              <a:t>Explore causes for changes in crime rates over time</a:t>
            </a:r>
          </a:p>
          <a:p>
            <a:r>
              <a:rPr lang="en-US" dirty="0" smtClean="0"/>
              <a:t>Consider looking at academic journals in Sociology, Criminal Justice, Political Science</a:t>
            </a:r>
          </a:p>
          <a:p>
            <a:pPr lvl="1"/>
            <a:r>
              <a:rPr lang="en-US" dirty="0" smtClean="0"/>
              <a:t>School support, meals plans </a:t>
            </a:r>
          </a:p>
          <a:p>
            <a:pPr lvl="1"/>
            <a:r>
              <a:rPr lang="en-US" dirty="0" smtClean="0"/>
              <a:t>Abortion/Roe v. Wade </a:t>
            </a:r>
          </a:p>
          <a:p>
            <a:pPr lvl="1"/>
            <a:r>
              <a:rPr lang="en-US" dirty="0" smtClean="0"/>
              <a:t>Statistics over time compared with theories and explanations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3579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Topic: Non-profit work</a:t>
            </a:r>
          </a:p>
          <a:p>
            <a:r>
              <a:rPr lang="en-US" dirty="0" smtClean="0"/>
              <a:t>Academic Journals in Sociology and Social Work</a:t>
            </a:r>
          </a:p>
          <a:p>
            <a:r>
              <a:rPr lang="en-US" dirty="0" smtClean="0"/>
              <a:t>Career Services Professionals</a:t>
            </a:r>
          </a:p>
          <a:p>
            <a:pPr lvl="1"/>
            <a:r>
              <a:rPr lang="en-US" dirty="0" smtClean="0"/>
              <a:t>Interviews with people who are currently working in non-profit contexts</a:t>
            </a:r>
          </a:p>
          <a:p>
            <a:pPr lvl="1"/>
            <a:r>
              <a:rPr lang="en-US" dirty="0" smtClean="0"/>
              <a:t>Interviews with professional social workers for comparison</a:t>
            </a:r>
          </a:p>
          <a:p>
            <a:pPr lvl="1"/>
            <a:r>
              <a:rPr lang="en-US" dirty="0" smtClean="0"/>
              <a:t>Challenges of fund raising in difficult economic times</a:t>
            </a:r>
          </a:p>
          <a:p>
            <a:pPr lvl="1"/>
            <a:r>
              <a:rPr lang="en-US" dirty="0" smtClean="0"/>
              <a:t>Challenges of perception, political and social connotations of working in human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7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Topic: Alternative/Holistic Medicine</a:t>
            </a:r>
          </a:p>
          <a:p>
            <a:r>
              <a:rPr lang="en-US" dirty="0" smtClean="0"/>
              <a:t>Choice 1: Structure of Experiments, are alternative treatments studied through proper experiment structures and protocols</a:t>
            </a:r>
          </a:p>
          <a:p>
            <a:r>
              <a:rPr lang="en-US" dirty="0" smtClean="0"/>
              <a:t>Choice 2: Political Issue, government funding for alternative therapies and insurance company decisions about funding for patients who choose alternative therapies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518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5: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r>
              <a:rPr lang="en-US" dirty="0" smtClean="0"/>
              <a:t>Topic: Kawasaki Syndrome and/or Medical Controversies</a:t>
            </a:r>
          </a:p>
          <a:p>
            <a:r>
              <a:rPr lang="en-US" dirty="0" smtClean="0"/>
              <a:t>Check the literature to see what the major debates are: </a:t>
            </a:r>
            <a:r>
              <a:rPr lang="en-US" dirty="0" smtClean="0">
                <a:hlinkClick r:id="rId2"/>
              </a:rPr>
              <a:t>http://www.galileo.usg.edu/express?link=zbac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Kawasaki comparative research in various populations and geographic regions (Japan, Jordan, Texas, Ontario)</a:t>
            </a:r>
          </a:p>
          <a:p>
            <a:pPr lvl="1"/>
            <a:r>
              <a:rPr lang="en-US" dirty="0" smtClean="0"/>
              <a:t>Coronary Artery Disease and aneurysms linked to Kawasaki</a:t>
            </a:r>
          </a:p>
          <a:p>
            <a:pPr lvl="1"/>
            <a:r>
              <a:rPr lang="en-US" dirty="0" smtClean="0"/>
              <a:t>Genealogy and Kawasaki, parent studies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150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Education</a:t>
            </a:r>
          </a:p>
          <a:p>
            <a:pPr lvl="1"/>
            <a:r>
              <a:rPr lang="en-US" dirty="0" smtClean="0"/>
              <a:t>Assessment Controversies, AYP, “Teaching to the Test”</a:t>
            </a:r>
          </a:p>
          <a:p>
            <a:pPr lvl="1"/>
            <a:r>
              <a:rPr lang="en-US" dirty="0" smtClean="0"/>
              <a:t>Compared with Charter Schools and/or Magnet Schools</a:t>
            </a:r>
          </a:p>
          <a:p>
            <a:pPr lvl="1"/>
            <a:r>
              <a:rPr lang="en-US" dirty="0" smtClean="0"/>
              <a:t>Political Support and Funding of Public Education</a:t>
            </a:r>
          </a:p>
          <a:p>
            <a:pPr lvl="2"/>
            <a:r>
              <a:rPr lang="en-US" dirty="0" smtClean="0"/>
              <a:t>Recent controversy about Philadelphia Schools in the 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187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532047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12" y="3733800"/>
            <a:ext cx="8458200" cy="117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47906"/>
            <a:ext cx="8458200" cy="1192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12" y="2540835"/>
            <a:ext cx="8701088" cy="122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72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Studies and Comedy?</a:t>
            </a:r>
          </a:p>
          <a:p>
            <a:r>
              <a:rPr lang="en-US" dirty="0" smtClean="0"/>
              <a:t>Google </a:t>
            </a:r>
            <a:r>
              <a:rPr lang="en-US" dirty="0"/>
              <a:t>search for “theology and Dante's inferno”</a:t>
            </a:r>
          </a:p>
          <a:p>
            <a:r>
              <a:rPr lang="en-US" dirty="0"/>
              <a:t>Here’s what you might see: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4895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http://www.gotquestions.org/Divine-Comedy-Dantes-Inferno.html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Not peer reviewed, not academic: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7" y="1600200"/>
            <a:ext cx="8000199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190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Youtube</a:t>
            </a:r>
            <a:r>
              <a:rPr lang="en-US" sz="3200" dirty="0" smtClean="0"/>
              <a:t>: Academic Lectures</a:t>
            </a:r>
            <a:br>
              <a:rPr lang="en-US" sz="3200" dirty="0" smtClean="0"/>
            </a:br>
            <a:r>
              <a:rPr lang="en-US" sz="2800" dirty="0" smtClean="0">
                <a:hlinkClick r:id="rId2"/>
              </a:rPr>
              <a:t>https://www.youtube.com/watch?v=vk9z94jyPtM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Dante Public Lecture Series 2012, Department of Italian, University College Cork, Ireland.</a:t>
            </a:r>
          </a:p>
          <a:p>
            <a:pPr marL="0" indent="0">
              <a:buNone/>
            </a:pPr>
            <a:r>
              <a:rPr lang="en-US" sz="2000" dirty="0" smtClean="0"/>
              <a:t>The final lecture in this annual series was given by </a:t>
            </a:r>
            <a:r>
              <a:rPr lang="en-US" sz="2000" dirty="0" err="1" smtClean="0"/>
              <a:t>Dr</a:t>
            </a:r>
            <a:r>
              <a:rPr lang="en-US" sz="2000" dirty="0" smtClean="0"/>
              <a:t> Matthew </a:t>
            </a:r>
            <a:r>
              <a:rPr lang="en-US" sz="2000" dirty="0" err="1" smtClean="0"/>
              <a:t>Treherne</a:t>
            </a:r>
            <a:r>
              <a:rPr lang="en-US" sz="2000" dirty="0" smtClean="0"/>
              <a:t> of the University of Leeds / Leeds Centre for Dante Studies, GB. The topic of Matthew's lecture was "Dante's Theology in Poetry, Practice and Society"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76" y="3220057"/>
            <a:ext cx="8686800" cy="3637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367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topic: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should interest you</a:t>
            </a:r>
          </a:p>
          <a:p>
            <a:r>
              <a:rPr lang="en-US" dirty="0" smtClean="0"/>
              <a:t>It should meet course requirements</a:t>
            </a:r>
          </a:p>
          <a:p>
            <a:r>
              <a:rPr lang="en-US" dirty="0" smtClean="0"/>
              <a:t>It should be specific enough that you can complete a solid research paper and presentation on the topic within a semester</a:t>
            </a:r>
          </a:p>
          <a:p>
            <a:r>
              <a:rPr lang="en-US" dirty="0" smtClean="0"/>
              <a:t>Don’t worry if the topic seems too controversial or too popular, the research will show you where the best academic debate is on the topic</a:t>
            </a:r>
          </a:p>
          <a:p>
            <a:r>
              <a:rPr lang="en-US" dirty="0" smtClean="0"/>
              <a:t>You may find yourself interested in a topic with two different possible focuses (or foci), use the debate in the literature to guide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86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2438400" cy="185896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Popular Press material which may be used if it is well researched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90800"/>
            <a:ext cx="2133600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hlinkClick r:id="rId2"/>
              </a:rPr>
              <a:t>http://online.wsj.com/news/articles/SB10001424052702303663604579503700159096702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3247"/>
            <a:ext cx="6585488" cy="621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809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Your best source material will always be peer-reviewed articles through: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Galileo</a:t>
            </a:r>
          </a:p>
          <a:p>
            <a:r>
              <a:rPr lang="en-US" dirty="0" smtClean="0"/>
              <a:t>Academic Search Complete</a:t>
            </a:r>
          </a:p>
          <a:p>
            <a:r>
              <a:rPr lang="en-US" dirty="0" err="1" smtClean="0"/>
              <a:t>JStor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8705"/>
            <a:ext cx="92964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648200"/>
            <a:ext cx="34766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562600"/>
            <a:ext cx="21717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28600" y="5291137"/>
            <a:ext cx="1600200" cy="347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629400" y="2438400"/>
            <a:ext cx="838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858000" y="6134100"/>
            <a:ext cx="1905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304800"/>
            <a:ext cx="4038600" cy="32956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“Databases” A-Z for Academic Search Complete and </a:t>
            </a:r>
            <a:r>
              <a:rPr lang="en-US" dirty="0" err="1" smtClean="0"/>
              <a:t>Jstor</a:t>
            </a:r>
            <a:r>
              <a:rPr lang="en-US" dirty="0" smtClean="0"/>
              <a:t> under A and J</a:t>
            </a:r>
          </a:p>
          <a:p>
            <a:r>
              <a:rPr lang="en-US" dirty="0" err="1" smtClean="0"/>
              <a:t>Ulrichs</a:t>
            </a:r>
            <a:r>
              <a:rPr lang="en-US" dirty="0" smtClean="0"/>
              <a:t> under U when you aren’t sure if a source is peer-reviewed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36779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36570"/>
            <a:ext cx="66198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7239000" y="1943101"/>
            <a:ext cx="1066800" cy="3314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884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03590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33" y="1828800"/>
            <a:ext cx="8145096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9" y="3807416"/>
            <a:ext cx="9128350" cy="1602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31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15" y="914400"/>
            <a:ext cx="8516682" cy="510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4532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Developing the “research question”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writing on educational equipment</a:t>
            </a:r>
          </a:p>
          <a:p>
            <a:r>
              <a:rPr lang="en-US" dirty="0" smtClean="0"/>
              <a:t>General </a:t>
            </a:r>
            <a:r>
              <a:rPr lang="en-US" dirty="0" smtClean="0"/>
              <a:t>topic of “Whiteboards” or “</a:t>
            </a:r>
            <a:r>
              <a:rPr lang="en-US" dirty="0" err="1" smtClean="0"/>
              <a:t>Smartboards</a:t>
            </a:r>
            <a:r>
              <a:rPr lang="en-US" dirty="0" smtClean="0"/>
              <a:t>” can be subdivided into many different specific questions</a:t>
            </a:r>
          </a:p>
          <a:p>
            <a:r>
              <a:rPr lang="en-US" dirty="0" smtClean="0"/>
              <a:t>Ideally, having a research question will help you to narrow down your topic. It is alright if the question changes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Your “hypothesis” should be tentative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50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Using Tools from Different Disciplines and finding sources from different disciplines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 how the paper on volunteer motivation included research from:</a:t>
            </a:r>
          </a:p>
          <a:p>
            <a:pPr lvl="1"/>
            <a:r>
              <a:rPr lang="en-US" dirty="0" smtClean="0"/>
              <a:t>Sociology</a:t>
            </a:r>
          </a:p>
          <a:p>
            <a:pPr lvl="1"/>
            <a:r>
              <a:rPr lang="en-US" dirty="0" smtClean="0"/>
              <a:t>Psychology, Organizational Psychology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Philosophy/Ethics</a:t>
            </a:r>
          </a:p>
          <a:p>
            <a:pPr lvl="1"/>
            <a:r>
              <a:rPr lang="en-US" dirty="0" smtClean="0"/>
              <a:t>Political Science</a:t>
            </a:r>
          </a:p>
          <a:p>
            <a:pPr lvl="4"/>
            <a:r>
              <a:rPr lang="en-US" dirty="0" smtClean="0"/>
              <a:t>It is good to include interdisciplinary research methods, qualitative text-analysis and quantitative numbers and statistics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45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Finding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791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Begin with a broad search and see what is out there</a:t>
            </a:r>
          </a:p>
          <a:p>
            <a:r>
              <a:rPr lang="en-US" dirty="0" smtClean="0"/>
              <a:t>Focus in on the most useful,  most relevant</a:t>
            </a:r>
          </a:p>
          <a:p>
            <a:r>
              <a:rPr lang="en-US" dirty="0" smtClean="0"/>
              <a:t>See who is cited at the end of those sources (see who each author is in debate with, </a:t>
            </a:r>
            <a:r>
              <a:rPr lang="en-US" dirty="0" smtClean="0"/>
              <a:t>to whom each article is responding)</a:t>
            </a:r>
            <a:endParaRPr lang="en-US" dirty="0" smtClean="0"/>
          </a:p>
          <a:p>
            <a:r>
              <a:rPr lang="en-US" dirty="0" smtClean="0"/>
              <a:t>What is the landscape of different views and schools of thought</a:t>
            </a:r>
          </a:p>
          <a:p>
            <a:r>
              <a:rPr lang="en-US" dirty="0" smtClean="0"/>
              <a:t>What are the frameworks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The concept of “gateways</a:t>
            </a:r>
            <a:r>
              <a:rPr lang="en-US" dirty="0" smtClean="0"/>
              <a:t>” is </a:t>
            </a:r>
            <a:r>
              <a:rPr lang="en-US" dirty="0" smtClean="0"/>
              <a:t>what we mean </a:t>
            </a:r>
            <a:r>
              <a:rPr lang="en-US" dirty="0" smtClean="0"/>
              <a:t>by specific databases like </a:t>
            </a:r>
            <a:r>
              <a:rPr lang="en-US" dirty="0" smtClean="0"/>
              <a:t>Galileo, Academic Search Complete, </a:t>
            </a:r>
            <a:r>
              <a:rPr lang="en-US" dirty="0" err="1" smtClean="0"/>
              <a:t>Jstor</a:t>
            </a:r>
            <a:r>
              <a:rPr lang="en-US" dirty="0" smtClean="0"/>
              <a:t>, </a:t>
            </a:r>
            <a:r>
              <a:rPr lang="en-US" dirty="0" err="1" smtClean="0"/>
              <a:t>Ulrichs</a:t>
            </a:r>
            <a:endParaRPr lang="en-US" dirty="0" smtClean="0"/>
          </a:p>
          <a:p>
            <a:r>
              <a:rPr lang="en-US" dirty="0" smtClean="0"/>
              <a:t>Online texts </a:t>
            </a:r>
            <a:r>
              <a:rPr lang="en-US" dirty="0" smtClean="0"/>
              <a:t>(</a:t>
            </a:r>
            <a:r>
              <a:rPr lang="en-US" dirty="0" err="1" smtClean="0"/>
              <a:t>ie</a:t>
            </a:r>
            <a:r>
              <a:rPr lang="en-US" dirty="0" smtClean="0"/>
              <a:t>., websites) </a:t>
            </a:r>
            <a:r>
              <a:rPr lang="en-US" dirty="0" smtClean="0"/>
              <a:t>are </a:t>
            </a:r>
            <a:r>
              <a:rPr lang="en-US" dirty="0" smtClean="0"/>
              <a:t>a good area to </a:t>
            </a:r>
            <a:r>
              <a:rPr lang="en-US" i="1" dirty="0" smtClean="0"/>
              <a:t>start </a:t>
            </a:r>
            <a:r>
              <a:rPr lang="en-US" dirty="0" smtClean="0"/>
              <a:t>with, but remember you should be using </a:t>
            </a:r>
            <a:r>
              <a:rPr lang="en-US" b="1" dirty="0" smtClean="0"/>
              <a:t>peer reviewed </a:t>
            </a:r>
            <a:r>
              <a:rPr lang="en-US" dirty="0" smtClean="0"/>
              <a:t>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6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objects of study  </a:t>
            </a:r>
          </a:p>
          <a:p>
            <a:pPr lvl="1"/>
            <a:r>
              <a:rPr lang="en-US" dirty="0" smtClean="0"/>
              <a:t>Humanities studies products, things, artifacts, texts, works of art, etc.</a:t>
            </a:r>
          </a:p>
          <a:p>
            <a:pPr lvl="1"/>
            <a:r>
              <a:rPr lang="en-US" dirty="0" smtClean="0"/>
              <a:t>Document analysis  </a:t>
            </a:r>
          </a:p>
          <a:p>
            <a:pPr lvl="1"/>
            <a:r>
              <a:rPr lang="en-US" dirty="0" smtClean="0"/>
              <a:t>Literature research (this is one of the main reasons to begin with a literature review)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764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you find within that literature 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Creative responses to problems and case studies</a:t>
            </a:r>
          </a:p>
          <a:p>
            <a:r>
              <a:rPr lang="en-US" dirty="0" smtClean="0"/>
              <a:t>Concepts and theories that are described and compared with each other</a:t>
            </a:r>
          </a:p>
          <a:p>
            <a:r>
              <a:rPr lang="en-US" dirty="0" smtClean="0"/>
              <a:t>Criticism of literature that was published previously, criticism of works of 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86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Humanities and Arts, research can mean a combination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Information gathering, questioning and documenting</a:t>
            </a:r>
          </a:p>
          <a:p>
            <a:r>
              <a:rPr lang="en-US" dirty="0" smtClean="0"/>
              <a:t>Critique, analysis, explanation</a:t>
            </a:r>
          </a:p>
          <a:p>
            <a:r>
              <a:rPr lang="en-US" dirty="0" smtClean="0"/>
              <a:t>Conceptual work, theorizing the work by relating it to a theory proposed by someone else</a:t>
            </a:r>
          </a:p>
          <a:p>
            <a:r>
              <a:rPr lang="en-US" dirty="0" smtClean="0"/>
              <a:t>Interpreting works</a:t>
            </a:r>
          </a:p>
          <a:p>
            <a:r>
              <a:rPr lang="en-US" dirty="0" smtClean="0"/>
              <a:t>Personal narrative, personal argument, personal point of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09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might start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Doing a quick Google search to see what people are already saying</a:t>
            </a:r>
          </a:p>
          <a:p>
            <a:r>
              <a:rPr lang="en-US" dirty="0" smtClean="0"/>
              <a:t>Be aware that much of what you find in this kind of search is not peer-reviewed, and therefore it should not be used in a college level </a:t>
            </a:r>
            <a:r>
              <a:rPr lang="en-US" dirty="0" smtClean="0"/>
              <a:t>paper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842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931</Words>
  <Application>Microsoft Office PowerPoint</Application>
  <PresentationFormat>On-screen Show (4:3)</PresentationFormat>
  <Paragraphs>100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Critical Thinking and Source Material</vt:lpstr>
      <vt:lpstr>Selecting a topic:</vt:lpstr>
      <vt:lpstr>Developing the “research question”</vt:lpstr>
      <vt:lpstr>Using Tools from Different Disciplines and finding sources from different disciplines</vt:lpstr>
      <vt:lpstr>Finding Sources</vt:lpstr>
      <vt:lpstr>Opening questions:</vt:lpstr>
      <vt:lpstr>What will you find within that literature search?</vt:lpstr>
      <vt:lpstr>In Humanities and Arts, research can mean a combination of:</vt:lpstr>
      <vt:lpstr>You might start by:</vt:lpstr>
      <vt:lpstr>Sample 1:</vt:lpstr>
      <vt:lpstr>Sample 2:</vt:lpstr>
      <vt:lpstr>Sample 3:</vt:lpstr>
      <vt:lpstr>Sample 4:</vt:lpstr>
      <vt:lpstr>Sample 5:</vt:lpstr>
      <vt:lpstr>Sample 6</vt:lpstr>
      <vt:lpstr>PowerPoint Presentation</vt:lpstr>
      <vt:lpstr>Sample 7</vt:lpstr>
      <vt:lpstr>http://www.gotquestions.org/Divine-Comedy-Dantes-Inferno.html  Not peer reviewed, not academic:</vt:lpstr>
      <vt:lpstr>Youtube: Academic Lectures https://www.youtube.com/watch?v=vk9z94jyPtM </vt:lpstr>
      <vt:lpstr>Popular Press material which may be used if it is well researched</vt:lpstr>
      <vt:lpstr>Your best source material will always be peer-reviewed articles through: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Wisker, Chapter 19</dc:title>
  <dc:creator>Christine A James</dc:creator>
  <cp:lastModifiedBy>Christine A James</cp:lastModifiedBy>
  <cp:revision>12</cp:revision>
  <dcterms:created xsi:type="dcterms:W3CDTF">2013-08-20T17:27:41Z</dcterms:created>
  <dcterms:modified xsi:type="dcterms:W3CDTF">2015-01-20T21:09:46Z</dcterms:modified>
</cp:coreProperties>
</file>