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2" d="100"/>
          <a:sy n="112" d="100"/>
        </p:scale>
        <p:origin x="-87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6B902A6-B456-4F7D-9BB3-A2E41AFB3FE9}" type="datetimeFigureOut">
              <a:rPr lang="en-US" smtClean="0"/>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900363-D9FA-409C-B384-66B63282CDF5}" type="slidenum">
              <a:rPr lang="en-US" smtClean="0"/>
              <a:t>‹#›</a:t>
            </a:fld>
            <a:endParaRPr lang="en-US"/>
          </a:p>
        </p:txBody>
      </p:sp>
    </p:spTree>
    <p:extLst>
      <p:ext uri="{BB962C8B-B14F-4D97-AF65-F5344CB8AC3E}">
        <p14:creationId xmlns:p14="http://schemas.microsoft.com/office/powerpoint/2010/main" val="4242416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B902A6-B456-4F7D-9BB3-A2E41AFB3FE9}" type="datetimeFigureOut">
              <a:rPr lang="en-US" smtClean="0"/>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900363-D9FA-409C-B384-66B63282CDF5}" type="slidenum">
              <a:rPr lang="en-US" smtClean="0"/>
              <a:t>‹#›</a:t>
            </a:fld>
            <a:endParaRPr lang="en-US"/>
          </a:p>
        </p:txBody>
      </p:sp>
    </p:spTree>
    <p:extLst>
      <p:ext uri="{BB962C8B-B14F-4D97-AF65-F5344CB8AC3E}">
        <p14:creationId xmlns:p14="http://schemas.microsoft.com/office/powerpoint/2010/main" val="1252012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B902A6-B456-4F7D-9BB3-A2E41AFB3FE9}" type="datetimeFigureOut">
              <a:rPr lang="en-US" smtClean="0"/>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900363-D9FA-409C-B384-66B63282CDF5}" type="slidenum">
              <a:rPr lang="en-US" smtClean="0"/>
              <a:t>‹#›</a:t>
            </a:fld>
            <a:endParaRPr lang="en-US"/>
          </a:p>
        </p:txBody>
      </p:sp>
    </p:spTree>
    <p:extLst>
      <p:ext uri="{BB962C8B-B14F-4D97-AF65-F5344CB8AC3E}">
        <p14:creationId xmlns:p14="http://schemas.microsoft.com/office/powerpoint/2010/main" val="3676529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B902A6-B456-4F7D-9BB3-A2E41AFB3FE9}" type="datetimeFigureOut">
              <a:rPr lang="en-US" smtClean="0"/>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900363-D9FA-409C-B384-66B63282CDF5}" type="slidenum">
              <a:rPr lang="en-US" smtClean="0"/>
              <a:t>‹#›</a:t>
            </a:fld>
            <a:endParaRPr lang="en-US"/>
          </a:p>
        </p:txBody>
      </p:sp>
    </p:spTree>
    <p:extLst>
      <p:ext uri="{BB962C8B-B14F-4D97-AF65-F5344CB8AC3E}">
        <p14:creationId xmlns:p14="http://schemas.microsoft.com/office/powerpoint/2010/main" val="3020864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6B902A6-B456-4F7D-9BB3-A2E41AFB3FE9}" type="datetimeFigureOut">
              <a:rPr lang="en-US" smtClean="0"/>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900363-D9FA-409C-B384-66B63282CDF5}" type="slidenum">
              <a:rPr lang="en-US" smtClean="0"/>
              <a:t>‹#›</a:t>
            </a:fld>
            <a:endParaRPr lang="en-US"/>
          </a:p>
        </p:txBody>
      </p:sp>
    </p:spTree>
    <p:extLst>
      <p:ext uri="{BB962C8B-B14F-4D97-AF65-F5344CB8AC3E}">
        <p14:creationId xmlns:p14="http://schemas.microsoft.com/office/powerpoint/2010/main" val="1964770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6B902A6-B456-4F7D-9BB3-A2E41AFB3FE9}" type="datetimeFigureOut">
              <a:rPr lang="en-US" smtClean="0"/>
              <a:t>1/19/2015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900363-D9FA-409C-B384-66B63282CDF5}" type="slidenum">
              <a:rPr lang="en-US" smtClean="0"/>
              <a:t>‹#›</a:t>
            </a:fld>
            <a:endParaRPr lang="en-US"/>
          </a:p>
        </p:txBody>
      </p:sp>
    </p:spTree>
    <p:extLst>
      <p:ext uri="{BB962C8B-B14F-4D97-AF65-F5344CB8AC3E}">
        <p14:creationId xmlns:p14="http://schemas.microsoft.com/office/powerpoint/2010/main" val="2575438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6B902A6-B456-4F7D-9BB3-A2E41AFB3FE9}" type="datetimeFigureOut">
              <a:rPr lang="en-US" smtClean="0"/>
              <a:t>1/19/2015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900363-D9FA-409C-B384-66B63282CDF5}" type="slidenum">
              <a:rPr lang="en-US" smtClean="0"/>
              <a:t>‹#›</a:t>
            </a:fld>
            <a:endParaRPr lang="en-US"/>
          </a:p>
        </p:txBody>
      </p:sp>
    </p:spTree>
    <p:extLst>
      <p:ext uri="{BB962C8B-B14F-4D97-AF65-F5344CB8AC3E}">
        <p14:creationId xmlns:p14="http://schemas.microsoft.com/office/powerpoint/2010/main" val="39236541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6B902A6-B456-4F7D-9BB3-A2E41AFB3FE9}" type="datetimeFigureOut">
              <a:rPr lang="en-US" smtClean="0"/>
              <a:t>1/19/2015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900363-D9FA-409C-B384-66B63282CDF5}" type="slidenum">
              <a:rPr lang="en-US" smtClean="0"/>
              <a:t>‹#›</a:t>
            </a:fld>
            <a:endParaRPr lang="en-US"/>
          </a:p>
        </p:txBody>
      </p:sp>
    </p:spTree>
    <p:extLst>
      <p:ext uri="{BB962C8B-B14F-4D97-AF65-F5344CB8AC3E}">
        <p14:creationId xmlns:p14="http://schemas.microsoft.com/office/powerpoint/2010/main" val="10363808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B902A6-B456-4F7D-9BB3-A2E41AFB3FE9}" type="datetimeFigureOut">
              <a:rPr lang="en-US" smtClean="0"/>
              <a:t>1/19/2015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900363-D9FA-409C-B384-66B63282CDF5}" type="slidenum">
              <a:rPr lang="en-US" smtClean="0"/>
              <a:t>‹#›</a:t>
            </a:fld>
            <a:endParaRPr lang="en-US"/>
          </a:p>
        </p:txBody>
      </p:sp>
    </p:spTree>
    <p:extLst>
      <p:ext uri="{BB962C8B-B14F-4D97-AF65-F5344CB8AC3E}">
        <p14:creationId xmlns:p14="http://schemas.microsoft.com/office/powerpoint/2010/main" val="313951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B902A6-B456-4F7D-9BB3-A2E41AFB3FE9}" type="datetimeFigureOut">
              <a:rPr lang="en-US" smtClean="0"/>
              <a:t>1/19/2015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900363-D9FA-409C-B384-66B63282CDF5}" type="slidenum">
              <a:rPr lang="en-US" smtClean="0"/>
              <a:t>‹#›</a:t>
            </a:fld>
            <a:endParaRPr lang="en-US"/>
          </a:p>
        </p:txBody>
      </p:sp>
    </p:spTree>
    <p:extLst>
      <p:ext uri="{BB962C8B-B14F-4D97-AF65-F5344CB8AC3E}">
        <p14:creationId xmlns:p14="http://schemas.microsoft.com/office/powerpoint/2010/main" val="1696284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B902A6-B456-4F7D-9BB3-A2E41AFB3FE9}" type="datetimeFigureOut">
              <a:rPr lang="en-US" smtClean="0"/>
              <a:t>1/19/2015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900363-D9FA-409C-B384-66B63282CDF5}" type="slidenum">
              <a:rPr lang="en-US" smtClean="0"/>
              <a:t>‹#›</a:t>
            </a:fld>
            <a:endParaRPr lang="en-US"/>
          </a:p>
        </p:txBody>
      </p:sp>
    </p:spTree>
    <p:extLst>
      <p:ext uri="{BB962C8B-B14F-4D97-AF65-F5344CB8AC3E}">
        <p14:creationId xmlns:p14="http://schemas.microsoft.com/office/powerpoint/2010/main" val="3222073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B902A6-B456-4F7D-9BB3-A2E41AFB3FE9}" type="datetimeFigureOut">
              <a:rPr lang="en-US" smtClean="0"/>
              <a:t>1/19/2015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900363-D9FA-409C-B384-66B63282CDF5}" type="slidenum">
              <a:rPr lang="en-US" smtClean="0"/>
              <a:t>‹#›</a:t>
            </a:fld>
            <a:endParaRPr lang="en-US"/>
          </a:p>
        </p:txBody>
      </p:sp>
    </p:spTree>
    <p:extLst>
      <p:ext uri="{BB962C8B-B14F-4D97-AF65-F5344CB8AC3E}">
        <p14:creationId xmlns:p14="http://schemas.microsoft.com/office/powerpoint/2010/main" val="21569470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affordablelearninggeorgia.org/about/textbook_transformation_grant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PHIL 2020  ALG</a:t>
            </a:r>
            <a:endParaRPr lang="en-US" dirty="0"/>
          </a:p>
        </p:txBody>
      </p:sp>
      <p:sp>
        <p:nvSpPr>
          <p:cNvPr id="3" name="Subtitle 2"/>
          <p:cNvSpPr>
            <a:spLocks noGrp="1"/>
          </p:cNvSpPr>
          <p:nvPr>
            <p:ph type="subTitle" idx="1"/>
          </p:nvPr>
        </p:nvSpPr>
        <p:spPr/>
        <p:txBody>
          <a:bodyPr/>
          <a:lstStyle/>
          <a:p>
            <a:r>
              <a:rPr lang="en-US" dirty="0" smtClean="0"/>
              <a:t>Tips about finding your way in the course materials</a:t>
            </a:r>
            <a:endParaRPr lang="en-US" dirty="0"/>
          </a:p>
        </p:txBody>
      </p:sp>
    </p:spTree>
    <p:extLst>
      <p:ext uri="{BB962C8B-B14F-4D97-AF65-F5344CB8AC3E}">
        <p14:creationId xmlns:p14="http://schemas.microsoft.com/office/powerpoint/2010/main" val="42315172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Podcasts</a:t>
            </a:r>
            <a:endParaRPr lang="en-US" dirty="0"/>
          </a:p>
        </p:txBody>
      </p:sp>
      <p:sp>
        <p:nvSpPr>
          <p:cNvPr id="3" name="Content Placeholder 2"/>
          <p:cNvSpPr>
            <a:spLocks noGrp="1"/>
          </p:cNvSpPr>
          <p:nvPr>
            <p:ph idx="1"/>
          </p:nvPr>
        </p:nvSpPr>
        <p:spPr/>
        <p:txBody>
          <a:bodyPr/>
          <a:lstStyle/>
          <a:p>
            <a:r>
              <a:rPr lang="en-US" dirty="0" smtClean="0"/>
              <a:t>Some items in the course will be podcasts (like </a:t>
            </a:r>
            <a:r>
              <a:rPr lang="en-US" dirty="0" err="1" smtClean="0"/>
              <a:t>Youtube</a:t>
            </a:r>
            <a:r>
              <a:rPr lang="en-US" dirty="0" smtClean="0"/>
              <a:t> videos)</a:t>
            </a:r>
          </a:p>
          <a:p>
            <a:r>
              <a:rPr lang="en-US" dirty="0" smtClean="0"/>
              <a:t>Be sure to play them and listen carefully and take notes</a:t>
            </a:r>
            <a:endParaRPr lang="en-US" dirty="0"/>
          </a:p>
        </p:txBody>
      </p:sp>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552" r="1329" b="6299"/>
          <a:stretch/>
        </p:blipFill>
        <p:spPr bwMode="auto">
          <a:xfrm>
            <a:off x="3937000" y="3352800"/>
            <a:ext cx="4783667" cy="31580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55498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normAutofit/>
          </a:bodyPr>
          <a:lstStyle/>
          <a:p>
            <a:r>
              <a:rPr lang="en-US" dirty="0" smtClean="0"/>
              <a:t>Take notes on:</a:t>
            </a:r>
            <a:endParaRPr lang="en-US" dirty="0"/>
          </a:p>
        </p:txBody>
      </p:sp>
      <p:sp>
        <p:nvSpPr>
          <p:cNvPr id="3" name="Content Placeholder 2"/>
          <p:cNvSpPr>
            <a:spLocks noGrp="1"/>
          </p:cNvSpPr>
          <p:nvPr>
            <p:ph idx="1"/>
          </p:nvPr>
        </p:nvSpPr>
        <p:spPr>
          <a:xfrm>
            <a:off x="457200" y="990601"/>
            <a:ext cx="8229600" cy="2819400"/>
          </a:xfrm>
        </p:spPr>
        <p:txBody>
          <a:bodyPr>
            <a:normAutofit lnSpcReduction="10000"/>
          </a:bodyPr>
          <a:lstStyle/>
          <a:p>
            <a:r>
              <a:rPr lang="en-US" dirty="0" smtClean="0"/>
              <a:t>Definitions</a:t>
            </a:r>
          </a:p>
          <a:p>
            <a:pPr lvl="1"/>
            <a:r>
              <a:rPr lang="en-US" dirty="0" smtClean="0"/>
              <a:t>May be “what it is” and “what it is not”</a:t>
            </a:r>
          </a:p>
          <a:p>
            <a:r>
              <a:rPr lang="en-US" dirty="0" smtClean="0"/>
              <a:t>Lists</a:t>
            </a:r>
          </a:p>
          <a:p>
            <a:r>
              <a:rPr lang="en-US" dirty="0" smtClean="0"/>
              <a:t>Comparisons between two different items</a:t>
            </a:r>
          </a:p>
          <a:p>
            <a:r>
              <a:rPr lang="en-US" dirty="0" smtClean="0"/>
              <a:t>Examples that illustrate definitions</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7000" y="3603831"/>
            <a:ext cx="3937000" cy="1536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4572000"/>
            <a:ext cx="5609255" cy="1643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28600" y="4191000"/>
            <a:ext cx="2362200" cy="381000"/>
          </a:xfrm>
          <a:prstGeom prst="rect">
            <a:avLst/>
          </a:prstGeom>
          <a:noFill/>
        </p:spPr>
        <p:txBody>
          <a:bodyPr wrap="square" rtlCol="0">
            <a:spAutoFit/>
          </a:bodyPr>
          <a:lstStyle/>
          <a:p>
            <a:r>
              <a:rPr lang="en-US" dirty="0" smtClean="0">
                <a:solidFill>
                  <a:srgbClr val="FF0000"/>
                </a:solidFill>
              </a:rPr>
              <a:t>From reading:</a:t>
            </a:r>
            <a:endParaRPr lang="en-US" dirty="0">
              <a:solidFill>
                <a:srgbClr val="FF0000"/>
              </a:solidFill>
            </a:endParaRPr>
          </a:p>
        </p:txBody>
      </p:sp>
      <p:sp>
        <p:nvSpPr>
          <p:cNvPr id="6" name="TextBox 5"/>
          <p:cNvSpPr txBox="1"/>
          <p:nvPr/>
        </p:nvSpPr>
        <p:spPr>
          <a:xfrm>
            <a:off x="7391400" y="3200400"/>
            <a:ext cx="1632531" cy="369332"/>
          </a:xfrm>
          <a:prstGeom prst="rect">
            <a:avLst/>
          </a:prstGeom>
          <a:noFill/>
        </p:spPr>
        <p:txBody>
          <a:bodyPr wrap="square" rtlCol="0">
            <a:spAutoFit/>
          </a:bodyPr>
          <a:lstStyle/>
          <a:p>
            <a:r>
              <a:rPr lang="en-US" dirty="0" smtClean="0">
                <a:solidFill>
                  <a:srgbClr val="FF0000"/>
                </a:solidFill>
              </a:rPr>
              <a:t>From video:</a:t>
            </a:r>
            <a:endParaRPr lang="en-US" dirty="0">
              <a:solidFill>
                <a:srgbClr val="FF0000"/>
              </a:solidFill>
            </a:endParaRPr>
          </a:p>
        </p:txBody>
      </p:sp>
    </p:spTree>
    <p:extLst>
      <p:ext uri="{BB962C8B-B14F-4D97-AF65-F5344CB8AC3E}">
        <p14:creationId xmlns:p14="http://schemas.microsoft.com/office/powerpoint/2010/main" val="3380120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Affordable Learning Georgia</a:t>
            </a:r>
            <a:endParaRPr lang="en-US" dirty="0"/>
          </a:p>
        </p:txBody>
      </p:sp>
      <p:sp>
        <p:nvSpPr>
          <p:cNvPr id="3" name="Content Placeholder 2"/>
          <p:cNvSpPr>
            <a:spLocks noGrp="1"/>
          </p:cNvSpPr>
          <p:nvPr>
            <p:ph idx="1"/>
          </p:nvPr>
        </p:nvSpPr>
        <p:spPr/>
        <p:txBody>
          <a:bodyPr/>
          <a:lstStyle/>
          <a:p>
            <a:r>
              <a:rPr lang="en-US" dirty="0" smtClean="0"/>
              <a:t>Textbook Transformation grants</a:t>
            </a:r>
          </a:p>
          <a:p>
            <a:r>
              <a:rPr lang="en-US" dirty="0" smtClean="0"/>
              <a:t>Program to decrease or eliminate the high costs of textbooks in Core classes</a:t>
            </a:r>
          </a:p>
          <a:p>
            <a:r>
              <a:rPr lang="en-US" dirty="0" smtClean="0">
                <a:hlinkClick r:id="rId2"/>
              </a:rPr>
              <a:t>http://www.affordablelearninggeorgia.org/about/textbook_transformation_grants</a:t>
            </a:r>
            <a:r>
              <a:rPr lang="en-US" dirty="0" smtClean="0"/>
              <a:t> </a:t>
            </a:r>
            <a:endParaRPr lang="en-US" dirty="0"/>
          </a:p>
        </p:txBody>
      </p:sp>
    </p:spTree>
    <p:extLst>
      <p:ext uri="{BB962C8B-B14F-4D97-AF65-F5344CB8AC3E}">
        <p14:creationId xmlns:p14="http://schemas.microsoft.com/office/powerpoint/2010/main" val="2826615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Remember that there are two ways to access the course material:</a:t>
            </a:r>
            <a:br>
              <a:rPr lang="en-US" dirty="0" smtClean="0"/>
            </a:br>
            <a:r>
              <a:rPr lang="en-US" dirty="0" smtClean="0"/>
              <a:t>1) Links in the Syllabus</a:t>
            </a:r>
            <a:endParaRPr lang="en-US" dirty="0"/>
          </a:p>
        </p:txBody>
      </p:sp>
      <p:sp>
        <p:nvSpPr>
          <p:cNvPr id="3" name="Content Placeholder 2"/>
          <p:cNvSpPr>
            <a:spLocks noGrp="1"/>
          </p:cNvSpPr>
          <p:nvPr>
            <p:ph idx="1"/>
          </p:nvPr>
        </p:nvSpPr>
        <p:spPr>
          <a:xfrm>
            <a:off x="6626340" y="1905000"/>
            <a:ext cx="2060459" cy="4525963"/>
          </a:xfrm>
        </p:spPr>
        <p:txBody>
          <a:bodyPr/>
          <a:lstStyle/>
          <a:p>
            <a:pPr marL="0" indent="0">
              <a:buNone/>
            </a:pPr>
            <a:r>
              <a:rPr lang="en-US" dirty="0" smtClean="0"/>
              <a:t>Just click on the purple links…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981199"/>
            <a:ext cx="5559541" cy="3697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2655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2) Links inside the </a:t>
            </a:r>
            <a:r>
              <a:rPr lang="en-US" dirty="0" err="1" smtClean="0"/>
              <a:t>Blazeview</a:t>
            </a:r>
            <a:r>
              <a:rPr lang="en-US" dirty="0" smtClean="0"/>
              <a:t> Content</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219200"/>
            <a:ext cx="8010525" cy="103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2286000"/>
            <a:ext cx="4512974" cy="181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2514600"/>
            <a:ext cx="3795712" cy="3314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ight Arrow 3"/>
          <p:cNvSpPr/>
          <p:nvPr/>
        </p:nvSpPr>
        <p:spPr>
          <a:xfrm>
            <a:off x="2743200" y="1693333"/>
            <a:ext cx="978408" cy="48463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3" name="Picture 5"/>
          <p:cNvPicPr>
            <a:picLocks noGrp="1" noChangeAspect="1" noChangeArrowheads="1"/>
          </p:cNvPicPr>
          <p:nvPr>
            <p:ph idx="1"/>
          </p:nvPr>
        </p:nvPicPr>
        <p:blipFill>
          <a:blip r:embed="rId5">
            <a:extLst>
              <a:ext uri="{28A0092B-C50C-407E-A947-70E740481C1C}">
                <a14:useLocalDpi xmlns:a14="http://schemas.microsoft.com/office/drawing/2010/main" val="0"/>
              </a:ext>
            </a:extLst>
          </a:blip>
          <a:srcRect/>
          <a:stretch>
            <a:fillRect/>
          </a:stretch>
        </p:blipFill>
        <p:spPr bwMode="auto">
          <a:xfrm>
            <a:off x="3956450" y="2362200"/>
            <a:ext cx="1012024" cy="542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33400" y="4343400"/>
            <a:ext cx="4343400" cy="1754326"/>
          </a:xfrm>
          <a:prstGeom prst="rect">
            <a:avLst/>
          </a:prstGeom>
          <a:noFill/>
        </p:spPr>
        <p:txBody>
          <a:bodyPr wrap="square" rtlCol="0">
            <a:spAutoFit/>
          </a:bodyPr>
          <a:lstStyle/>
          <a:p>
            <a:r>
              <a:rPr lang="en-US" dirty="0" smtClean="0"/>
              <a:t>Click on “Content” in the top bar, and choose the Unit you need to work in. This will open the full Table of Contents, where you can see linked readings, podcasts, and the activities (Self-Assessments, Discussions, and Quizzes.</a:t>
            </a:r>
            <a:endParaRPr lang="en-US" dirty="0"/>
          </a:p>
        </p:txBody>
      </p:sp>
    </p:spTree>
    <p:extLst>
      <p:ext uri="{BB962C8B-B14F-4D97-AF65-F5344CB8AC3E}">
        <p14:creationId xmlns:p14="http://schemas.microsoft.com/office/powerpoint/2010/main" val="16200916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 Assessments</a:t>
            </a:r>
            <a:endParaRPr lang="en-US" dirty="0"/>
          </a:p>
        </p:txBody>
      </p:sp>
      <p:sp>
        <p:nvSpPr>
          <p:cNvPr id="3" name="Content Placeholder 2"/>
          <p:cNvSpPr>
            <a:spLocks noGrp="1"/>
          </p:cNvSpPr>
          <p:nvPr>
            <p:ph idx="1"/>
          </p:nvPr>
        </p:nvSpPr>
        <p:spPr>
          <a:xfrm>
            <a:off x="457200" y="1600201"/>
            <a:ext cx="8229600" cy="2286000"/>
          </a:xfrm>
        </p:spPr>
        <p:txBody>
          <a:bodyPr>
            <a:normAutofit fontScale="85000" lnSpcReduction="10000"/>
          </a:bodyPr>
          <a:lstStyle/>
          <a:p>
            <a:r>
              <a:rPr lang="en-US" dirty="0" smtClean="0"/>
              <a:t>Practice quiz-style questions in each unit</a:t>
            </a:r>
          </a:p>
          <a:p>
            <a:r>
              <a:rPr lang="en-US" dirty="0" smtClean="0"/>
              <a:t>Hints are given</a:t>
            </a:r>
          </a:p>
          <a:p>
            <a:r>
              <a:rPr lang="en-US" dirty="0" smtClean="0"/>
              <a:t>Grades are never kept</a:t>
            </a:r>
          </a:p>
          <a:p>
            <a:r>
              <a:rPr lang="en-US" dirty="0" smtClean="0"/>
              <a:t>You can retake them to practice and review</a:t>
            </a:r>
          </a:p>
          <a:p>
            <a:r>
              <a:rPr lang="en-US" dirty="0" smtClean="0"/>
              <a:t>You can find them through Content, or Assessments</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0638" y="4038600"/>
            <a:ext cx="3971925" cy="157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1094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39762"/>
          </a:xfrm>
        </p:spPr>
        <p:txBody>
          <a:bodyPr>
            <a:normAutofit fontScale="90000"/>
          </a:bodyPr>
          <a:lstStyle/>
          <a:p>
            <a:r>
              <a:rPr lang="en-US" dirty="0" smtClean="0"/>
              <a:t>Discussions</a:t>
            </a:r>
            <a:endParaRPr lang="en-US" dirty="0"/>
          </a:p>
        </p:txBody>
      </p:sp>
      <p:sp>
        <p:nvSpPr>
          <p:cNvPr id="3" name="Content Placeholder 2"/>
          <p:cNvSpPr>
            <a:spLocks noGrp="1"/>
          </p:cNvSpPr>
          <p:nvPr>
            <p:ph idx="1"/>
          </p:nvPr>
        </p:nvSpPr>
        <p:spPr>
          <a:xfrm>
            <a:off x="609600" y="762001"/>
            <a:ext cx="8229600" cy="2667000"/>
          </a:xfrm>
        </p:spPr>
        <p:txBody>
          <a:bodyPr>
            <a:normAutofit fontScale="92500" lnSpcReduction="20000"/>
          </a:bodyPr>
          <a:lstStyle/>
          <a:p>
            <a:r>
              <a:rPr lang="en-US" dirty="0" smtClean="0"/>
              <a:t>Discussions for you to post your own response, and then reply to some of your fellow students</a:t>
            </a:r>
          </a:p>
          <a:p>
            <a:r>
              <a:rPr lang="en-US" dirty="0" smtClean="0"/>
              <a:t>Usually these are specific situations or examples of the concepts we covered in the Unit</a:t>
            </a:r>
          </a:p>
          <a:p>
            <a:r>
              <a:rPr lang="en-US" dirty="0" smtClean="0"/>
              <a:t>You can find them through Content, or Communication</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3333923"/>
            <a:ext cx="5829300" cy="3515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0501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066800"/>
          </a:xfrm>
        </p:spPr>
        <p:txBody>
          <a:bodyPr/>
          <a:lstStyle/>
          <a:p>
            <a:r>
              <a:rPr lang="en-US" dirty="0" smtClean="0"/>
              <a:t>Quizzes</a:t>
            </a:r>
            <a:endParaRPr lang="en-US" dirty="0"/>
          </a:p>
        </p:txBody>
      </p:sp>
      <p:sp>
        <p:nvSpPr>
          <p:cNvPr id="3" name="Content Placeholder 2"/>
          <p:cNvSpPr>
            <a:spLocks noGrp="1"/>
          </p:cNvSpPr>
          <p:nvPr>
            <p:ph idx="1"/>
          </p:nvPr>
        </p:nvSpPr>
        <p:spPr>
          <a:xfrm>
            <a:off x="457200" y="1143001"/>
            <a:ext cx="8229600" cy="2895600"/>
          </a:xfrm>
        </p:spPr>
        <p:txBody>
          <a:bodyPr>
            <a:normAutofit fontScale="92500" lnSpcReduction="10000"/>
          </a:bodyPr>
          <a:lstStyle/>
          <a:p>
            <a:r>
              <a:rPr lang="en-US" dirty="0" smtClean="0"/>
              <a:t>Questions will be similar to the Self-Assessments, but not exactly the same</a:t>
            </a:r>
          </a:p>
          <a:p>
            <a:r>
              <a:rPr lang="en-US" dirty="0" smtClean="0"/>
              <a:t>Only one opportunity to take them</a:t>
            </a:r>
          </a:p>
          <a:p>
            <a:r>
              <a:rPr lang="en-US" dirty="0" smtClean="0"/>
              <a:t>Timed once you click on them, usually 60 minutes</a:t>
            </a:r>
          </a:p>
          <a:p>
            <a:r>
              <a:rPr lang="en-US" dirty="0" smtClean="0"/>
              <a:t>You can find them linked in Content or under Assessments</a:t>
            </a:r>
          </a:p>
          <a:p>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4038600"/>
            <a:ext cx="8020721"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94636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Midterm and Final</a:t>
            </a:r>
            <a:endParaRPr lang="en-US" dirty="0"/>
          </a:p>
        </p:txBody>
      </p:sp>
      <p:sp>
        <p:nvSpPr>
          <p:cNvPr id="3" name="Content Placeholder 2"/>
          <p:cNvSpPr>
            <a:spLocks noGrp="1"/>
          </p:cNvSpPr>
          <p:nvPr>
            <p:ph idx="1"/>
          </p:nvPr>
        </p:nvSpPr>
        <p:spPr/>
        <p:txBody>
          <a:bodyPr/>
          <a:lstStyle/>
          <a:p>
            <a:r>
              <a:rPr lang="en-US" dirty="0" smtClean="0"/>
              <a:t>Think of these as expanded Quizzes in certain Units as marked on the Syllabus</a:t>
            </a:r>
          </a:p>
          <a:p>
            <a:r>
              <a:rPr lang="en-US" dirty="0" smtClean="0"/>
              <a:t>You can find them under Content in those Units, or under Assessments&gt;Quizzes</a:t>
            </a:r>
            <a:endParaRPr lang="en-US" dirty="0"/>
          </a:p>
        </p:txBody>
      </p:sp>
    </p:spTree>
    <p:extLst>
      <p:ext uri="{BB962C8B-B14F-4D97-AF65-F5344CB8AC3E}">
        <p14:creationId xmlns:p14="http://schemas.microsoft.com/office/powerpoint/2010/main" val="2259801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click through items linked in each unit:</a:t>
            </a:r>
            <a:endParaRPr lang="en-US" dirty="0"/>
          </a:p>
        </p:txBody>
      </p:sp>
      <p:sp>
        <p:nvSpPr>
          <p:cNvPr id="3" name="Content Placeholder 2"/>
          <p:cNvSpPr>
            <a:spLocks noGrp="1"/>
          </p:cNvSpPr>
          <p:nvPr>
            <p:ph idx="1"/>
          </p:nvPr>
        </p:nvSpPr>
        <p:spPr>
          <a:xfrm>
            <a:off x="3708398" y="1642533"/>
            <a:ext cx="4978402" cy="1066800"/>
          </a:xfrm>
        </p:spPr>
        <p:txBody>
          <a:bodyPr>
            <a:normAutofit fontScale="77500" lnSpcReduction="20000"/>
          </a:bodyPr>
          <a:lstStyle/>
          <a:p>
            <a:r>
              <a:rPr lang="en-US" dirty="0" smtClean="0"/>
              <a:t>Some items will be webpages under Creative Commons license:</a:t>
            </a:r>
          </a:p>
          <a:p>
            <a:pPr marL="0" indent="0">
              <a:buNone/>
            </a:pP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20" y="1600200"/>
            <a:ext cx="3426179" cy="5122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038600" y="3818930"/>
            <a:ext cx="4495800" cy="923330"/>
          </a:xfrm>
          <a:prstGeom prst="rect">
            <a:avLst/>
          </a:prstGeom>
          <a:noFill/>
        </p:spPr>
        <p:txBody>
          <a:bodyPr wrap="square" rtlCol="0">
            <a:spAutoFit/>
          </a:bodyPr>
          <a:lstStyle/>
          <a:p>
            <a:r>
              <a:rPr lang="en-US" dirty="0" smtClean="0"/>
              <a:t>In a page like this one from Unit 1, be sure to click on each blue line. Those blue underlined links will open up the pages of content.</a:t>
            </a:r>
            <a:endParaRPr lang="en-US" dirty="0"/>
          </a:p>
        </p:txBody>
      </p:sp>
      <p:sp>
        <p:nvSpPr>
          <p:cNvPr id="5" name="Right Arrow 4"/>
          <p:cNvSpPr/>
          <p:nvPr/>
        </p:nvSpPr>
        <p:spPr>
          <a:xfrm rot="10800000">
            <a:off x="2336799" y="4610631"/>
            <a:ext cx="2743200" cy="1066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766834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TotalTime>
  <Words>365</Words>
  <Application>Microsoft Office PowerPoint</Application>
  <PresentationFormat>On-screen Show (4:3)</PresentationFormat>
  <Paragraphs>42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PHIL 2020  ALG</vt:lpstr>
      <vt:lpstr>Affordable Learning Georgia</vt:lpstr>
      <vt:lpstr>Remember that there are two ways to access the course material: 1) Links in the Syllabus</vt:lpstr>
      <vt:lpstr>2) Links inside the Blazeview Content</vt:lpstr>
      <vt:lpstr>Self Assessments</vt:lpstr>
      <vt:lpstr>Discussions</vt:lpstr>
      <vt:lpstr>Quizzes</vt:lpstr>
      <vt:lpstr>Midterm and Final</vt:lpstr>
      <vt:lpstr>How to click through items linked in each unit:</vt:lpstr>
      <vt:lpstr>Podcasts</vt:lpstr>
      <vt:lpstr>Take notes on:</vt:lpstr>
    </vt:vector>
  </TitlesOfParts>
  <Company>Valdosta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PHIL 2020 Day 3 Week 2</dc:title>
  <dc:creator>Christine A James</dc:creator>
  <cp:lastModifiedBy>Christine A James</cp:lastModifiedBy>
  <cp:revision>5</cp:revision>
  <dcterms:created xsi:type="dcterms:W3CDTF">2015-01-19T21:35:41Z</dcterms:created>
  <dcterms:modified xsi:type="dcterms:W3CDTF">2015-01-19T22:08:06Z</dcterms:modified>
</cp:coreProperties>
</file>