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sldIdLst>
    <p:sldId id="258" r:id="rId4"/>
    <p:sldId id="285" r:id="rId5"/>
    <p:sldId id="287" r:id="rId6"/>
    <p:sldId id="286" r:id="rId7"/>
    <p:sldId id="288" r:id="rId8"/>
    <p:sldId id="289" r:id="rId9"/>
    <p:sldId id="292" r:id="rId10"/>
    <p:sldId id="290" r:id="rId11"/>
    <p:sldId id="291" r:id="rId12"/>
    <p:sldId id="296" r:id="rId13"/>
    <p:sldId id="293" r:id="rId14"/>
    <p:sldId id="294" r:id="rId15"/>
    <p:sldId id="295" r:id="rId16"/>
    <p:sldId id="297" r:id="rId17"/>
    <p:sldId id="299" r:id="rId18"/>
    <p:sldId id="298"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88" autoAdjust="0"/>
    <p:restoredTop sz="87755" autoAdjust="0"/>
  </p:normalViewPr>
  <p:slideViewPr>
    <p:cSldViewPr snapToGrid="0">
      <p:cViewPr varScale="1">
        <p:scale>
          <a:sx n="72" d="100"/>
          <a:sy n="72" d="100"/>
        </p:scale>
        <p:origin x="534"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5/21/2020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5/21/2020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5/21/2020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8.xml"/><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8.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8.xml"/><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893468" y="360797"/>
            <a:ext cx="2133918"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Dynamics</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4188879"/>
            <a:ext cx="484632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Mass and inertia</a:t>
            </a:r>
          </a:p>
          <a:p>
            <a:pPr marL="342900" indent="-342900" eaLnBrk="1" hangingPunct="1">
              <a:buFont typeface="Wingdings" panose="05000000000000000000" pitchFamily="2" charset="2"/>
              <a:buChar char="v"/>
            </a:pPr>
            <a:r>
              <a:rPr lang="en-US" dirty="0">
                <a:solidFill>
                  <a:schemeClr val="tx2"/>
                </a:solidFill>
              </a:rPr>
              <a:t>Force</a:t>
            </a:r>
          </a:p>
          <a:p>
            <a:pPr marL="342900" indent="-342900" eaLnBrk="1" hangingPunct="1">
              <a:buFont typeface="Wingdings" panose="05000000000000000000" pitchFamily="2" charset="2"/>
              <a:buChar char="v"/>
            </a:pPr>
            <a:r>
              <a:rPr lang="en-US" dirty="0">
                <a:solidFill>
                  <a:schemeClr val="tx2"/>
                </a:solidFill>
              </a:rPr>
              <a:t>Free-body diagram</a:t>
            </a:r>
          </a:p>
          <a:p>
            <a:pPr marL="342900" indent="-342900" eaLnBrk="1" hangingPunct="1">
              <a:buFont typeface="Wingdings" panose="05000000000000000000" pitchFamily="2" charset="2"/>
              <a:buChar char="v"/>
            </a:pPr>
            <a:r>
              <a:rPr lang="en-US" dirty="0">
                <a:solidFill>
                  <a:schemeClr val="tx2"/>
                </a:solidFill>
              </a:rPr>
              <a:t>Newton’s laws of motion</a:t>
            </a:r>
          </a:p>
          <a:p>
            <a:pPr marL="342900" indent="-342900" eaLnBrk="1" hangingPunct="1">
              <a:buFont typeface="Wingdings" panose="05000000000000000000" pitchFamily="2" charset="2"/>
              <a:buChar char="v"/>
            </a:pPr>
            <a:r>
              <a:rPr lang="en-US" dirty="0">
                <a:solidFill>
                  <a:schemeClr val="tx2"/>
                </a:solidFill>
              </a:rPr>
              <a:t>Newton’s laws of gravitation</a:t>
            </a: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12876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the affect of forces on motion – “Dynamics”</a:t>
            </a:r>
            <a:endParaRPr lang="en-US" sz="3200" dirty="0"/>
          </a:p>
          <a:p>
            <a:pPr marL="342900" indent="-342900">
              <a:buFont typeface="Wingdings" panose="05000000000000000000" pitchFamily="2" charset="2"/>
              <a:buChar char="Ø"/>
            </a:pPr>
            <a:r>
              <a:rPr lang="en-US" sz="3200" dirty="0">
                <a:solidFill>
                  <a:schemeClr val="tx2"/>
                </a:solidFill>
              </a:rPr>
              <a:t>Kinematics –'How’</a:t>
            </a:r>
          </a:p>
          <a:p>
            <a:pPr marL="342900" indent="-342900">
              <a:buFont typeface="Wingdings" panose="05000000000000000000" pitchFamily="2" charset="2"/>
              <a:buChar char="Ø"/>
            </a:pPr>
            <a:r>
              <a:rPr lang="en-US" sz="3200" dirty="0">
                <a:solidFill>
                  <a:schemeClr val="tx2"/>
                </a:solidFill>
              </a:rPr>
              <a:t>Dynamics –'Why' (Forces)</a:t>
            </a:r>
          </a:p>
        </p:txBody>
      </p:sp>
    </p:spTree>
    <p:extLst>
      <p:ext uri="{BB962C8B-B14F-4D97-AF65-F5344CB8AC3E}">
        <p14:creationId xmlns:p14="http://schemas.microsoft.com/office/powerpoint/2010/main" val="2373517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9A5535B2-21DA-4CBF-BD61-E4BA2FE99607}"/>
              </a:ext>
            </a:extLst>
          </p:cNvPr>
          <p:cNvSpPr txBox="1">
            <a:spLocks noChangeArrowheads="1"/>
          </p:cNvSpPr>
          <p:nvPr/>
        </p:nvSpPr>
        <p:spPr bwMode="auto">
          <a:xfrm>
            <a:off x="4440319" y="42494"/>
            <a:ext cx="365743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Frictional forces</a:t>
            </a:r>
          </a:p>
        </p:txBody>
      </p:sp>
      <p:sp>
        <p:nvSpPr>
          <p:cNvPr id="4" name="Text Box 2">
            <a:extLst>
              <a:ext uri="{FF2B5EF4-FFF2-40B4-BE49-F238E27FC236}">
                <a16:creationId xmlns:a16="http://schemas.microsoft.com/office/drawing/2014/main" id="{F7BD548B-2762-41BB-A23C-D000F0C0A03F}"/>
              </a:ext>
            </a:extLst>
          </p:cNvPr>
          <p:cNvSpPr txBox="1">
            <a:spLocks noChangeArrowheads="1"/>
          </p:cNvSpPr>
          <p:nvPr/>
        </p:nvSpPr>
        <p:spPr bwMode="auto">
          <a:xfrm>
            <a:off x="3221037" y="1470127"/>
            <a:ext cx="3179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Friction affects Motion</a:t>
            </a:r>
          </a:p>
        </p:txBody>
      </p:sp>
      <p:grpSp>
        <p:nvGrpSpPr>
          <p:cNvPr id="5" name="Group 3">
            <a:extLst>
              <a:ext uri="{FF2B5EF4-FFF2-40B4-BE49-F238E27FC236}">
                <a16:creationId xmlns:a16="http://schemas.microsoft.com/office/drawing/2014/main" id="{81E0A92F-4C6A-4EEA-9DF1-28F6E21D0A09}"/>
              </a:ext>
            </a:extLst>
          </p:cNvPr>
          <p:cNvGrpSpPr>
            <a:grpSpLocks/>
          </p:cNvGrpSpPr>
          <p:nvPr/>
        </p:nvGrpSpPr>
        <p:grpSpPr bwMode="auto">
          <a:xfrm>
            <a:off x="6802437" y="1470991"/>
            <a:ext cx="2667000" cy="685800"/>
            <a:chOff x="1728" y="1200"/>
            <a:chExt cx="1680" cy="432"/>
          </a:xfrm>
        </p:grpSpPr>
        <p:sp>
          <p:nvSpPr>
            <p:cNvPr id="6" name="Rectangle 4">
              <a:extLst>
                <a:ext uri="{FF2B5EF4-FFF2-40B4-BE49-F238E27FC236}">
                  <a16:creationId xmlns:a16="http://schemas.microsoft.com/office/drawing/2014/main" id="{E2F977A3-BD22-4857-AAC3-A4A667536488}"/>
                </a:ext>
              </a:extLst>
            </p:cNvPr>
            <p:cNvSpPr>
              <a:spLocks noChangeArrowheads="1"/>
            </p:cNvSpPr>
            <p:nvPr/>
          </p:nvSpPr>
          <p:spPr bwMode="auto">
            <a:xfrm>
              <a:off x="2160" y="1200"/>
              <a:ext cx="672"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solidFill>
                  <a:schemeClr val="accent5"/>
                </a:solidFill>
                <a:latin typeface="Times New Roman" panose="02020603050405020304" pitchFamily="18" charset="0"/>
                <a:cs typeface="Times New Roman" panose="02020603050405020304" pitchFamily="18" charset="0"/>
              </a:endParaRPr>
            </a:p>
          </p:txBody>
        </p:sp>
        <p:sp>
          <p:nvSpPr>
            <p:cNvPr id="7" name="Line 5">
              <a:extLst>
                <a:ext uri="{FF2B5EF4-FFF2-40B4-BE49-F238E27FC236}">
                  <a16:creationId xmlns:a16="http://schemas.microsoft.com/office/drawing/2014/main" id="{86D6AC56-8FD9-43E7-AF4A-6E2045B6BE39}"/>
                </a:ext>
              </a:extLst>
            </p:cNvPr>
            <p:cNvSpPr>
              <a:spLocks noChangeShapeType="1"/>
            </p:cNvSpPr>
            <p:nvPr/>
          </p:nvSpPr>
          <p:spPr bwMode="auto">
            <a:xfrm>
              <a:off x="1728" y="1632"/>
              <a:ext cx="1680" cy="0"/>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8" name="Line 6">
              <a:extLst>
                <a:ext uri="{FF2B5EF4-FFF2-40B4-BE49-F238E27FC236}">
                  <a16:creationId xmlns:a16="http://schemas.microsoft.com/office/drawing/2014/main" id="{1A718E68-D435-418C-9B27-9869FEA27ED6}"/>
                </a:ext>
              </a:extLst>
            </p:cNvPr>
            <p:cNvSpPr>
              <a:spLocks noChangeShapeType="1"/>
            </p:cNvSpPr>
            <p:nvPr/>
          </p:nvSpPr>
          <p:spPr bwMode="auto">
            <a:xfrm>
              <a:off x="2832" y="1392"/>
              <a:ext cx="48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9" name="Line 7">
              <a:extLst>
                <a:ext uri="{FF2B5EF4-FFF2-40B4-BE49-F238E27FC236}">
                  <a16:creationId xmlns:a16="http://schemas.microsoft.com/office/drawing/2014/main" id="{EFA2A7E1-5BB1-4E7B-ABCC-3BDBF05846F4}"/>
                </a:ext>
              </a:extLst>
            </p:cNvPr>
            <p:cNvSpPr>
              <a:spLocks noChangeShapeType="1"/>
            </p:cNvSpPr>
            <p:nvPr/>
          </p:nvSpPr>
          <p:spPr bwMode="auto">
            <a:xfrm flipH="1">
              <a:off x="1920" y="1632"/>
              <a:ext cx="24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grpSp>
      <p:sp>
        <p:nvSpPr>
          <p:cNvPr id="10" name="Text Box 8">
            <a:extLst>
              <a:ext uri="{FF2B5EF4-FFF2-40B4-BE49-F238E27FC236}">
                <a16:creationId xmlns:a16="http://schemas.microsoft.com/office/drawing/2014/main" id="{28BCB6C3-5699-42A8-913E-7EF33F70F1F9}"/>
              </a:ext>
            </a:extLst>
          </p:cNvPr>
          <p:cNvSpPr txBox="1">
            <a:spLocks noChangeArrowheads="1"/>
          </p:cNvSpPr>
          <p:nvPr/>
        </p:nvSpPr>
        <p:spPr bwMode="auto">
          <a:xfrm>
            <a:off x="9393237" y="1547191"/>
            <a:ext cx="37221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F</a:t>
            </a:r>
          </a:p>
        </p:txBody>
      </p:sp>
      <p:sp>
        <p:nvSpPr>
          <p:cNvPr id="11" name="Text Box 9">
            <a:extLst>
              <a:ext uri="{FF2B5EF4-FFF2-40B4-BE49-F238E27FC236}">
                <a16:creationId xmlns:a16="http://schemas.microsoft.com/office/drawing/2014/main" id="{0C012854-1DF4-4210-85F1-AC0C90CE1382}"/>
              </a:ext>
            </a:extLst>
          </p:cNvPr>
          <p:cNvSpPr txBox="1">
            <a:spLocks noChangeArrowheads="1"/>
          </p:cNvSpPr>
          <p:nvPr/>
        </p:nvSpPr>
        <p:spPr bwMode="auto">
          <a:xfrm>
            <a:off x="6802437" y="2309191"/>
            <a:ext cx="12350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F</a:t>
            </a:r>
            <a:r>
              <a:rPr lang="en-US" altLang="en-US" sz="2400" b="1" baseline="-25000">
                <a:solidFill>
                  <a:schemeClr val="accent5"/>
                </a:solidFill>
                <a:latin typeface="Times New Roman" panose="02020603050405020304" pitchFamily="18" charset="0"/>
                <a:cs typeface="Times New Roman" panose="02020603050405020304" pitchFamily="18" charset="0"/>
              </a:rPr>
              <a:t>friction</a:t>
            </a:r>
          </a:p>
        </p:txBody>
      </p:sp>
      <p:sp>
        <p:nvSpPr>
          <p:cNvPr id="12" name="Text Box 10">
            <a:extLst>
              <a:ext uri="{FF2B5EF4-FFF2-40B4-BE49-F238E27FC236}">
                <a16:creationId xmlns:a16="http://schemas.microsoft.com/office/drawing/2014/main" id="{C2122733-786E-41B8-81CF-BAF17F5F8283}"/>
              </a:ext>
            </a:extLst>
          </p:cNvPr>
          <p:cNvSpPr txBox="1">
            <a:spLocks noChangeArrowheads="1"/>
          </p:cNvSpPr>
          <p:nvPr/>
        </p:nvSpPr>
        <p:spPr bwMode="auto">
          <a:xfrm>
            <a:off x="7793037" y="1623391"/>
            <a:ext cx="4000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M</a:t>
            </a:r>
          </a:p>
        </p:txBody>
      </p:sp>
      <p:sp>
        <p:nvSpPr>
          <p:cNvPr id="13" name="Text Box 11">
            <a:extLst>
              <a:ext uri="{FF2B5EF4-FFF2-40B4-BE49-F238E27FC236}">
                <a16:creationId xmlns:a16="http://schemas.microsoft.com/office/drawing/2014/main" id="{11BD4CDC-F4D1-4373-91DD-254E017C1C28}"/>
              </a:ext>
            </a:extLst>
          </p:cNvPr>
          <p:cNvSpPr txBox="1">
            <a:spLocks noChangeArrowheads="1"/>
          </p:cNvSpPr>
          <p:nvPr/>
        </p:nvSpPr>
        <p:spPr bwMode="auto">
          <a:xfrm>
            <a:off x="3221037" y="2613991"/>
            <a:ext cx="27558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Friction always act </a:t>
            </a:r>
          </a:p>
          <a:p>
            <a:r>
              <a:rPr lang="en-US" altLang="en-US" sz="2400" b="1" dirty="0">
                <a:solidFill>
                  <a:schemeClr val="accent5"/>
                </a:solidFill>
                <a:latin typeface="Times New Roman" panose="02020603050405020304" pitchFamily="18" charset="0"/>
                <a:cs typeface="Times New Roman" panose="02020603050405020304" pitchFamily="18" charset="0"/>
              </a:rPr>
              <a:t>to oppose motion</a:t>
            </a:r>
          </a:p>
        </p:txBody>
      </p:sp>
      <p:grpSp>
        <p:nvGrpSpPr>
          <p:cNvPr id="14" name="Group 12">
            <a:extLst>
              <a:ext uri="{FF2B5EF4-FFF2-40B4-BE49-F238E27FC236}">
                <a16:creationId xmlns:a16="http://schemas.microsoft.com/office/drawing/2014/main" id="{B7D32CB8-89E8-4901-9D11-F9A6D8F8A6A1}"/>
              </a:ext>
            </a:extLst>
          </p:cNvPr>
          <p:cNvGrpSpPr>
            <a:grpSpLocks/>
          </p:cNvGrpSpPr>
          <p:nvPr/>
        </p:nvGrpSpPr>
        <p:grpSpPr bwMode="auto">
          <a:xfrm>
            <a:off x="6650037" y="2994991"/>
            <a:ext cx="2819400" cy="685800"/>
            <a:chOff x="1872" y="2544"/>
            <a:chExt cx="1776" cy="432"/>
          </a:xfrm>
        </p:grpSpPr>
        <p:sp>
          <p:nvSpPr>
            <p:cNvPr id="15" name="Rectangle 13">
              <a:extLst>
                <a:ext uri="{FF2B5EF4-FFF2-40B4-BE49-F238E27FC236}">
                  <a16:creationId xmlns:a16="http://schemas.microsoft.com/office/drawing/2014/main" id="{4A07DAB4-BABB-490D-B02F-A627B557AF7E}"/>
                </a:ext>
              </a:extLst>
            </p:cNvPr>
            <p:cNvSpPr>
              <a:spLocks noChangeArrowheads="1"/>
            </p:cNvSpPr>
            <p:nvPr/>
          </p:nvSpPr>
          <p:spPr bwMode="auto">
            <a:xfrm>
              <a:off x="2400" y="2544"/>
              <a:ext cx="672"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solidFill>
                  <a:schemeClr val="accent5"/>
                </a:solidFill>
                <a:latin typeface="Times New Roman" panose="02020603050405020304" pitchFamily="18" charset="0"/>
                <a:cs typeface="Times New Roman" panose="02020603050405020304" pitchFamily="18" charset="0"/>
              </a:endParaRPr>
            </a:p>
          </p:txBody>
        </p:sp>
        <p:sp>
          <p:nvSpPr>
            <p:cNvPr id="16" name="Line 14">
              <a:extLst>
                <a:ext uri="{FF2B5EF4-FFF2-40B4-BE49-F238E27FC236}">
                  <a16:creationId xmlns:a16="http://schemas.microsoft.com/office/drawing/2014/main" id="{15DBAD43-BC32-494B-9DCB-2C0B61709444}"/>
                </a:ext>
              </a:extLst>
            </p:cNvPr>
            <p:cNvSpPr>
              <a:spLocks noChangeShapeType="1"/>
            </p:cNvSpPr>
            <p:nvPr/>
          </p:nvSpPr>
          <p:spPr bwMode="auto">
            <a:xfrm>
              <a:off x="1968" y="2976"/>
              <a:ext cx="1680" cy="0"/>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17" name="Line 15">
              <a:extLst>
                <a:ext uri="{FF2B5EF4-FFF2-40B4-BE49-F238E27FC236}">
                  <a16:creationId xmlns:a16="http://schemas.microsoft.com/office/drawing/2014/main" id="{B301D141-8F95-4470-A89B-ED071400F508}"/>
                </a:ext>
              </a:extLst>
            </p:cNvPr>
            <p:cNvSpPr>
              <a:spLocks noChangeShapeType="1"/>
            </p:cNvSpPr>
            <p:nvPr/>
          </p:nvSpPr>
          <p:spPr bwMode="auto">
            <a:xfrm flipH="1">
              <a:off x="1872" y="2736"/>
              <a:ext cx="52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18" name="Line 16">
              <a:extLst>
                <a:ext uri="{FF2B5EF4-FFF2-40B4-BE49-F238E27FC236}">
                  <a16:creationId xmlns:a16="http://schemas.microsoft.com/office/drawing/2014/main" id="{3D2E9337-72C2-498D-9E57-99D28650926E}"/>
                </a:ext>
              </a:extLst>
            </p:cNvPr>
            <p:cNvSpPr>
              <a:spLocks noChangeShapeType="1"/>
            </p:cNvSpPr>
            <p:nvPr/>
          </p:nvSpPr>
          <p:spPr bwMode="auto">
            <a:xfrm>
              <a:off x="3072" y="2976"/>
              <a:ext cx="2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sz="2400">
                <a:solidFill>
                  <a:schemeClr val="accent5"/>
                </a:solidFill>
                <a:latin typeface="Times New Roman" panose="02020603050405020304" pitchFamily="18" charset="0"/>
                <a:cs typeface="Times New Roman" panose="02020603050405020304" pitchFamily="18" charset="0"/>
              </a:endParaRPr>
            </a:p>
          </p:txBody>
        </p:sp>
      </p:grpSp>
      <p:sp>
        <p:nvSpPr>
          <p:cNvPr id="19" name="Rectangle 17">
            <a:extLst>
              <a:ext uri="{FF2B5EF4-FFF2-40B4-BE49-F238E27FC236}">
                <a16:creationId xmlns:a16="http://schemas.microsoft.com/office/drawing/2014/main" id="{90C1F520-C0DE-4CCB-915A-7F06E64B436A}"/>
              </a:ext>
            </a:extLst>
          </p:cNvPr>
          <p:cNvSpPr>
            <a:spLocks noChangeArrowheads="1"/>
          </p:cNvSpPr>
          <p:nvPr/>
        </p:nvSpPr>
        <p:spPr bwMode="auto">
          <a:xfrm>
            <a:off x="8631237" y="3833191"/>
            <a:ext cx="1024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F</a:t>
            </a:r>
            <a:r>
              <a:rPr lang="en-US" altLang="en-US" sz="2400" b="1" baseline="-25000">
                <a:solidFill>
                  <a:schemeClr val="accent5"/>
                </a:solidFill>
                <a:latin typeface="Times New Roman" panose="02020603050405020304" pitchFamily="18" charset="0"/>
                <a:cs typeface="Times New Roman" panose="02020603050405020304" pitchFamily="18" charset="0"/>
              </a:rPr>
              <a:t>friction</a:t>
            </a:r>
          </a:p>
        </p:txBody>
      </p:sp>
      <p:sp>
        <p:nvSpPr>
          <p:cNvPr id="20" name="Rectangle 18">
            <a:extLst>
              <a:ext uri="{FF2B5EF4-FFF2-40B4-BE49-F238E27FC236}">
                <a16:creationId xmlns:a16="http://schemas.microsoft.com/office/drawing/2014/main" id="{51848E6B-5F22-4097-9D3B-E248F79DE877}"/>
              </a:ext>
            </a:extLst>
          </p:cNvPr>
          <p:cNvSpPr>
            <a:spLocks noChangeArrowheads="1"/>
          </p:cNvSpPr>
          <p:nvPr/>
        </p:nvSpPr>
        <p:spPr bwMode="auto">
          <a:xfrm>
            <a:off x="6269037" y="3147391"/>
            <a:ext cx="37221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F</a:t>
            </a:r>
          </a:p>
        </p:txBody>
      </p:sp>
      <p:sp>
        <p:nvSpPr>
          <p:cNvPr id="21" name="Rectangle 19">
            <a:extLst>
              <a:ext uri="{FF2B5EF4-FFF2-40B4-BE49-F238E27FC236}">
                <a16:creationId xmlns:a16="http://schemas.microsoft.com/office/drawing/2014/main" id="{E3778E85-307E-4CAC-833F-42E7ECF8DF4F}"/>
              </a:ext>
            </a:extLst>
          </p:cNvPr>
          <p:cNvSpPr>
            <a:spLocks noChangeArrowheads="1"/>
          </p:cNvSpPr>
          <p:nvPr/>
        </p:nvSpPr>
        <p:spPr bwMode="auto">
          <a:xfrm>
            <a:off x="7793037" y="3223591"/>
            <a:ext cx="4748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M</a:t>
            </a:r>
          </a:p>
        </p:txBody>
      </p:sp>
      <p:sp>
        <p:nvSpPr>
          <p:cNvPr id="22" name="Text Box 20">
            <a:extLst>
              <a:ext uri="{FF2B5EF4-FFF2-40B4-BE49-F238E27FC236}">
                <a16:creationId xmlns:a16="http://schemas.microsoft.com/office/drawing/2014/main" id="{B126E684-05CB-432A-9355-F9A4D47A4513}"/>
              </a:ext>
            </a:extLst>
          </p:cNvPr>
          <p:cNvSpPr txBox="1">
            <a:spLocks noChangeArrowheads="1"/>
          </p:cNvSpPr>
          <p:nvPr/>
        </p:nvSpPr>
        <p:spPr bwMode="auto">
          <a:xfrm>
            <a:off x="2992437" y="4442791"/>
            <a:ext cx="179889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To Move M </a:t>
            </a:r>
          </a:p>
        </p:txBody>
      </p:sp>
      <p:sp>
        <p:nvSpPr>
          <p:cNvPr id="23" name="AutoShape 21">
            <a:extLst>
              <a:ext uri="{FF2B5EF4-FFF2-40B4-BE49-F238E27FC236}">
                <a16:creationId xmlns:a16="http://schemas.microsoft.com/office/drawing/2014/main" id="{2AC7A11D-9DAE-4833-8DE1-6F32DDABEC22}"/>
              </a:ext>
            </a:extLst>
          </p:cNvPr>
          <p:cNvSpPr>
            <a:spLocks noChangeArrowheads="1"/>
          </p:cNvSpPr>
          <p:nvPr/>
        </p:nvSpPr>
        <p:spPr bwMode="auto">
          <a:xfrm>
            <a:off x="4725917" y="4583523"/>
            <a:ext cx="838200" cy="228600"/>
          </a:xfrm>
          <a:prstGeom prst="rightArrow">
            <a:avLst>
              <a:gd name="adj1" fmla="val 50000"/>
              <a:gd name="adj2" fmla="val 91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24" name="Text Box 22">
            <a:extLst>
              <a:ext uri="{FF2B5EF4-FFF2-40B4-BE49-F238E27FC236}">
                <a16:creationId xmlns:a16="http://schemas.microsoft.com/office/drawing/2014/main" id="{5BF4BC03-BAD7-416C-B369-93C61EF16E8F}"/>
              </a:ext>
            </a:extLst>
          </p:cNvPr>
          <p:cNvSpPr txBox="1">
            <a:spLocks noChangeArrowheads="1"/>
          </p:cNvSpPr>
          <p:nvPr/>
        </p:nvSpPr>
        <p:spPr bwMode="auto">
          <a:xfrm>
            <a:off x="5507037" y="4442791"/>
            <a:ext cx="46955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Pull force F  must be greater than </a:t>
            </a:r>
          </a:p>
        </p:txBody>
      </p:sp>
      <p:sp>
        <p:nvSpPr>
          <p:cNvPr id="25" name="Rectangle 23">
            <a:extLst>
              <a:ext uri="{FF2B5EF4-FFF2-40B4-BE49-F238E27FC236}">
                <a16:creationId xmlns:a16="http://schemas.microsoft.com/office/drawing/2014/main" id="{D858D4DA-91A2-4FCA-B806-F47ABF325C95}"/>
              </a:ext>
            </a:extLst>
          </p:cNvPr>
          <p:cNvSpPr>
            <a:spLocks noChangeArrowheads="1"/>
          </p:cNvSpPr>
          <p:nvPr/>
        </p:nvSpPr>
        <p:spPr bwMode="auto">
          <a:xfrm>
            <a:off x="9966400" y="4429539"/>
            <a:ext cx="1024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err="1">
                <a:solidFill>
                  <a:schemeClr val="accent5"/>
                </a:solidFill>
                <a:latin typeface="Times New Roman" panose="02020603050405020304" pitchFamily="18" charset="0"/>
                <a:cs typeface="Times New Roman" panose="02020603050405020304" pitchFamily="18" charset="0"/>
              </a:rPr>
              <a:t>F</a:t>
            </a:r>
            <a:r>
              <a:rPr lang="en-US" altLang="en-US" sz="2400" b="1" baseline="-25000" dirty="0" err="1">
                <a:solidFill>
                  <a:schemeClr val="accent5"/>
                </a:solidFill>
                <a:latin typeface="Times New Roman" panose="02020603050405020304" pitchFamily="18" charset="0"/>
                <a:cs typeface="Times New Roman" panose="02020603050405020304" pitchFamily="18" charset="0"/>
              </a:rPr>
              <a:t>friction</a:t>
            </a:r>
            <a:endParaRPr lang="en-US" altLang="en-US" sz="2400" b="1" baseline="-25000" dirty="0">
              <a:solidFill>
                <a:schemeClr val="accent5"/>
              </a:solidFill>
              <a:latin typeface="Times New Roman" panose="02020603050405020304" pitchFamily="18" charset="0"/>
              <a:cs typeface="Times New Roman" panose="02020603050405020304" pitchFamily="18" charset="0"/>
            </a:endParaRPr>
          </a:p>
        </p:txBody>
      </p:sp>
      <p:sp>
        <p:nvSpPr>
          <p:cNvPr id="26" name="Text Box 24">
            <a:extLst>
              <a:ext uri="{FF2B5EF4-FFF2-40B4-BE49-F238E27FC236}">
                <a16:creationId xmlns:a16="http://schemas.microsoft.com/office/drawing/2014/main" id="{6BDF69CA-D171-4BAC-839C-3F6664E7340A}"/>
              </a:ext>
            </a:extLst>
          </p:cNvPr>
          <p:cNvSpPr txBox="1">
            <a:spLocks noChangeArrowheads="1"/>
          </p:cNvSpPr>
          <p:nvPr/>
        </p:nvSpPr>
        <p:spPr bwMode="auto">
          <a:xfrm>
            <a:off x="2989125" y="5218043"/>
            <a:ext cx="28007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To maintain motion</a:t>
            </a:r>
          </a:p>
        </p:txBody>
      </p:sp>
      <p:sp>
        <p:nvSpPr>
          <p:cNvPr id="27" name="AutoShape 25">
            <a:extLst>
              <a:ext uri="{FF2B5EF4-FFF2-40B4-BE49-F238E27FC236}">
                <a16:creationId xmlns:a16="http://schemas.microsoft.com/office/drawing/2014/main" id="{B695F9AF-8991-4F15-BFE4-50B222AD29E9}"/>
              </a:ext>
            </a:extLst>
          </p:cNvPr>
          <p:cNvSpPr>
            <a:spLocks noChangeArrowheads="1"/>
          </p:cNvSpPr>
          <p:nvPr/>
        </p:nvSpPr>
        <p:spPr bwMode="auto">
          <a:xfrm>
            <a:off x="5726596" y="5348403"/>
            <a:ext cx="685800" cy="228600"/>
          </a:xfrm>
          <a:prstGeom prst="rightArrow">
            <a:avLst>
              <a:gd name="adj1" fmla="val 50000"/>
              <a:gd name="adj2" fmla="val 7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28" name="Text Box 26">
            <a:extLst>
              <a:ext uri="{FF2B5EF4-FFF2-40B4-BE49-F238E27FC236}">
                <a16:creationId xmlns:a16="http://schemas.microsoft.com/office/drawing/2014/main" id="{F18DE2BB-CA29-44B4-9AA7-F2DDAD484B60}"/>
              </a:ext>
            </a:extLst>
          </p:cNvPr>
          <p:cNvSpPr txBox="1">
            <a:spLocks noChangeArrowheads="1"/>
          </p:cNvSpPr>
          <p:nvPr/>
        </p:nvSpPr>
        <p:spPr bwMode="auto">
          <a:xfrm>
            <a:off x="6345237" y="5204791"/>
            <a:ext cx="36295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F need to be only equal to</a:t>
            </a:r>
            <a:r>
              <a:rPr lang="en-US" altLang="en-US" sz="2400">
                <a:solidFill>
                  <a:schemeClr val="accent5"/>
                </a:solidFill>
                <a:latin typeface="Times New Roman" panose="02020603050405020304" pitchFamily="18" charset="0"/>
                <a:cs typeface="Times New Roman" panose="02020603050405020304" pitchFamily="18" charset="0"/>
              </a:rPr>
              <a:t> </a:t>
            </a:r>
          </a:p>
        </p:txBody>
      </p:sp>
      <p:sp>
        <p:nvSpPr>
          <p:cNvPr id="29" name="Rectangle 27">
            <a:extLst>
              <a:ext uri="{FF2B5EF4-FFF2-40B4-BE49-F238E27FC236}">
                <a16:creationId xmlns:a16="http://schemas.microsoft.com/office/drawing/2014/main" id="{19175EB5-D15E-4CB5-A20F-199E8CC60CCD}"/>
              </a:ext>
            </a:extLst>
          </p:cNvPr>
          <p:cNvSpPr>
            <a:spLocks noChangeArrowheads="1"/>
          </p:cNvSpPr>
          <p:nvPr/>
        </p:nvSpPr>
        <p:spPr bwMode="auto">
          <a:xfrm>
            <a:off x="9765455" y="5191539"/>
            <a:ext cx="1024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err="1">
                <a:solidFill>
                  <a:schemeClr val="accent5"/>
                </a:solidFill>
                <a:latin typeface="Times New Roman" panose="02020603050405020304" pitchFamily="18" charset="0"/>
                <a:cs typeface="Times New Roman" panose="02020603050405020304" pitchFamily="18" charset="0"/>
              </a:rPr>
              <a:t>F</a:t>
            </a:r>
            <a:r>
              <a:rPr lang="en-US" altLang="en-US" sz="2400" b="1" baseline="-25000" dirty="0" err="1">
                <a:solidFill>
                  <a:schemeClr val="accent5"/>
                </a:solidFill>
                <a:latin typeface="Times New Roman" panose="02020603050405020304" pitchFamily="18" charset="0"/>
                <a:cs typeface="Times New Roman" panose="02020603050405020304" pitchFamily="18" charset="0"/>
              </a:rPr>
              <a:t>friction</a:t>
            </a:r>
            <a:endParaRPr lang="en-US" altLang="en-US" sz="2400" b="1" baseline="-25000" dirty="0">
              <a:solidFill>
                <a:schemeClr val="accent5"/>
              </a:solidFill>
              <a:latin typeface="Times New Roman" panose="02020603050405020304" pitchFamily="18" charset="0"/>
              <a:cs typeface="Times New Roman" panose="02020603050405020304" pitchFamily="18" charset="0"/>
            </a:endParaRPr>
          </a:p>
        </p:txBody>
      </p:sp>
      <p:sp>
        <p:nvSpPr>
          <p:cNvPr id="30" name="Text Box 28">
            <a:extLst>
              <a:ext uri="{FF2B5EF4-FFF2-40B4-BE49-F238E27FC236}">
                <a16:creationId xmlns:a16="http://schemas.microsoft.com/office/drawing/2014/main" id="{0E0CFC91-2EC7-4D51-AB3D-6169789CDDAA}"/>
              </a:ext>
            </a:extLst>
          </p:cNvPr>
          <p:cNvSpPr txBox="1">
            <a:spLocks noChangeArrowheads="1"/>
          </p:cNvSpPr>
          <p:nvPr/>
        </p:nvSpPr>
        <p:spPr bwMode="auto">
          <a:xfrm>
            <a:off x="4973637" y="6042991"/>
            <a:ext cx="2438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i.e</a:t>
            </a:r>
            <a:r>
              <a:rPr lang="en-US" altLang="en-US" sz="2400">
                <a:solidFill>
                  <a:schemeClr val="accent5"/>
                </a:solidFill>
                <a:latin typeface="Times New Roman" panose="02020603050405020304" pitchFamily="18" charset="0"/>
                <a:cs typeface="Times New Roman" panose="02020603050405020304" pitchFamily="18" charset="0"/>
              </a:rPr>
              <a:t> </a:t>
            </a:r>
            <a:r>
              <a:rPr lang="en-US" altLang="en-US" sz="2400" b="1">
                <a:solidFill>
                  <a:schemeClr val="accent5"/>
                </a:solidFill>
                <a:latin typeface="Times New Roman" panose="02020603050405020304" pitchFamily="18" charset="0"/>
                <a:cs typeface="Times New Roman" panose="02020603050405020304" pitchFamily="18" charset="0"/>
              </a:rPr>
              <a:t>Net force is zero</a:t>
            </a:r>
          </a:p>
        </p:txBody>
      </p:sp>
      <p:sp>
        <p:nvSpPr>
          <p:cNvPr id="31" name="AutoShape 29">
            <a:extLst>
              <a:ext uri="{FF2B5EF4-FFF2-40B4-BE49-F238E27FC236}">
                <a16:creationId xmlns:a16="http://schemas.microsoft.com/office/drawing/2014/main" id="{FCDDC16E-371E-4760-B08E-E0F96CE1552D}"/>
              </a:ext>
            </a:extLst>
          </p:cNvPr>
          <p:cNvSpPr>
            <a:spLocks noChangeArrowheads="1"/>
          </p:cNvSpPr>
          <p:nvPr/>
        </p:nvSpPr>
        <p:spPr bwMode="auto">
          <a:xfrm>
            <a:off x="7107237" y="6172198"/>
            <a:ext cx="838200" cy="228601"/>
          </a:xfrm>
          <a:prstGeom prst="rightArrow">
            <a:avLst>
              <a:gd name="adj1" fmla="val 50000"/>
              <a:gd name="adj2" fmla="val 7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solidFill>
                <a:schemeClr val="accent5"/>
              </a:solidFill>
              <a:latin typeface="Times New Roman" panose="02020603050405020304" pitchFamily="18" charset="0"/>
              <a:cs typeface="Times New Roman" panose="02020603050405020304" pitchFamily="18" charset="0"/>
            </a:endParaRPr>
          </a:p>
        </p:txBody>
      </p:sp>
      <p:sp>
        <p:nvSpPr>
          <p:cNvPr id="32" name="Text Box 30">
            <a:extLst>
              <a:ext uri="{FF2B5EF4-FFF2-40B4-BE49-F238E27FC236}">
                <a16:creationId xmlns:a16="http://schemas.microsoft.com/office/drawing/2014/main" id="{ECD3AAC4-629E-4F43-86CC-E1B5F40D730F}"/>
              </a:ext>
            </a:extLst>
          </p:cNvPr>
          <p:cNvSpPr txBox="1">
            <a:spLocks noChangeArrowheads="1"/>
          </p:cNvSpPr>
          <p:nvPr/>
        </p:nvSpPr>
        <p:spPr bwMode="auto">
          <a:xfrm>
            <a:off x="8174037" y="6042991"/>
            <a:ext cx="246734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Constant velocity</a:t>
            </a:r>
          </a:p>
        </p:txBody>
      </p:sp>
    </p:spTree>
    <p:extLst>
      <p:ext uri="{BB962C8B-B14F-4D97-AF65-F5344CB8AC3E}">
        <p14:creationId xmlns:p14="http://schemas.microsoft.com/office/powerpoint/2010/main" val="1778816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a:extLst>
              <a:ext uri="{FF2B5EF4-FFF2-40B4-BE49-F238E27FC236}">
                <a16:creationId xmlns:a16="http://schemas.microsoft.com/office/drawing/2014/main" id="{8D561E74-AABE-474A-AD8D-AA2B6814EAFA}"/>
              </a:ext>
            </a:extLst>
          </p:cNvPr>
          <p:cNvSpPr txBox="1">
            <a:spLocks noChangeArrowheads="1"/>
          </p:cNvSpPr>
          <p:nvPr/>
        </p:nvSpPr>
        <p:spPr bwMode="auto">
          <a:xfrm>
            <a:off x="3949313" y="0"/>
            <a:ext cx="50886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Frictional forces and Drag</a:t>
            </a:r>
          </a:p>
        </p:txBody>
      </p:sp>
      <p:sp>
        <p:nvSpPr>
          <p:cNvPr id="10" name="Text Box 3">
            <a:extLst>
              <a:ext uri="{FF2B5EF4-FFF2-40B4-BE49-F238E27FC236}">
                <a16:creationId xmlns:a16="http://schemas.microsoft.com/office/drawing/2014/main" id="{76040B9C-FCE1-4D53-B39F-4AD6D789E962}"/>
              </a:ext>
            </a:extLst>
          </p:cNvPr>
          <p:cNvSpPr txBox="1">
            <a:spLocks noChangeArrowheads="1"/>
          </p:cNvSpPr>
          <p:nvPr/>
        </p:nvSpPr>
        <p:spPr bwMode="auto">
          <a:xfrm>
            <a:off x="3307323" y="1366769"/>
            <a:ext cx="888467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b="1" i="1" dirty="0">
                <a:solidFill>
                  <a:schemeClr val="accent5"/>
                </a:solidFill>
                <a:latin typeface="Times New Roman" panose="02020603050405020304" pitchFamily="18" charset="0"/>
                <a:cs typeface="Times New Roman" panose="02020603050405020304" pitchFamily="18" charset="0"/>
              </a:rPr>
              <a:t>Terminal velocity</a:t>
            </a:r>
            <a:r>
              <a:rPr lang="en-US" altLang="en-US" sz="2400" b="1" dirty="0">
                <a:solidFill>
                  <a:schemeClr val="accent5"/>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en-US" sz="2400" b="1" dirty="0">
                <a:solidFill>
                  <a:schemeClr val="accent5"/>
                </a:solidFill>
                <a:latin typeface="Times New Roman" panose="02020603050405020304" pitchFamily="18" charset="0"/>
                <a:cs typeface="Times New Roman" panose="02020603050405020304" pitchFamily="18" charset="0"/>
              </a:rPr>
              <a:t>:When air drag is not negligible the acceleration of fall is less than g</a:t>
            </a:r>
          </a:p>
        </p:txBody>
      </p:sp>
      <p:sp>
        <p:nvSpPr>
          <p:cNvPr id="11" name="Oval 4">
            <a:extLst>
              <a:ext uri="{FF2B5EF4-FFF2-40B4-BE49-F238E27FC236}">
                <a16:creationId xmlns:a16="http://schemas.microsoft.com/office/drawing/2014/main" id="{83F9FD9A-64FD-4AD5-97EC-482B382FC939}"/>
              </a:ext>
            </a:extLst>
          </p:cNvPr>
          <p:cNvSpPr>
            <a:spLocks noChangeArrowheads="1"/>
          </p:cNvSpPr>
          <p:nvPr/>
        </p:nvSpPr>
        <p:spPr bwMode="auto">
          <a:xfrm>
            <a:off x="3588195" y="3863012"/>
            <a:ext cx="762000" cy="762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chemeClr val="accent5"/>
              </a:solidFill>
              <a:latin typeface="Times New Roman" panose="02020603050405020304" pitchFamily="18" charset="0"/>
              <a:cs typeface="Times New Roman" panose="02020603050405020304" pitchFamily="18" charset="0"/>
            </a:endParaRPr>
          </a:p>
        </p:txBody>
      </p:sp>
      <p:sp>
        <p:nvSpPr>
          <p:cNvPr id="12" name="Line 5">
            <a:extLst>
              <a:ext uri="{FF2B5EF4-FFF2-40B4-BE49-F238E27FC236}">
                <a16:creationId xmlns:a16="http://schemas.microsoft.com/office/drawing/2014/main" id="{5DA9CD91-4260-4EE2-BADF-71A0A994FB2B}"/>
              </a:ext>
            </a:extLst>
          </p:cNvPr>
          <p:cNvSpPr>
            <a:spLocks noChangeShapeType="1"/>
          </p:cNvSpPr>
          <p:nvPr/>
        </p:nvSpPr>
        <p:spPr bwMode="auto">
          <a:xfrm>
            <a:off x="3969195" y="4548812"/>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solidFill>
                <a:schemeClr val="accent5"/>
              </a:solidFill>
              <a:latin typeface="Times New Roman" panose="02020603050405020304" pitchFamily="18" charset="0"/>
              <a:cs typeface="Times New Roman" panose="02020603050405020304" pitchFamily="18" charset="0"/>
            </a:endParaRPr>
          </a:p>
        </p:txBody>
      </p:sp>
      <p:sp>
        <p:nvSpPr>
          <p:cNvPr id="13" name="Text Box 6">
            <a:extLst>
              <a:ext uri="{FF2B5EF4-FFF2-40B4-BE49-F238E27FC236}">
                <a16:creationId xmlns:a16="http://schemas.microsoft.com/office/drawing/2014/main" id="{6CFA1912-318C-431E-8673-3516EB552E34}"/>
              </a:ext>
            </a:extLst>
          </p:cNvPr>
          <p:cNvSpPr txBox="1">
            <a:spLocks noChangeArrowheads="1"/>
          </p:cNvSpPr>
          <p:nvPr/>
        </p:nvSpPr>
        <p:spPr bwMode="auto">
          <a:xfrm>
            <a:off x="3490349" y="5112374"/>
            <a:ext cx="1047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weight</a:t>
            </a:r>
          </a:p>
        </p:txBody>
      </p:sp>
      <p:sp>
        <p:nvSpPr>
          <p:cNvPr id="14" name="Line 7">
            <a:extLst>
              <a:ext uri="{FF2B5EF4-FFF2-40B4-BE49-F238E27FC236}">
                <a16:creationId xmlns:a16="http://schemas.microsoft.com/office/drawing/2014/main" id="{BE31CD3F-3D23-4305-BB77-5E6676CF498C}"/>
              </a:ext>
            </a:extLst>
          </p:cNvPr>
          <p:cNvSpPr>
            <a:spLocks noChangeShapeType="1"/>
          </p:cNvSpPr>
          <p:nvPr/>
        </p:nvSpPr>
        <p:spPr bwMode="auto">
          <a:xfrm flipV="1">
            <a:off x="3969195" y="3482012"/>
            <a:ext cx="0" cy="381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solidFill>
                <a:schemeClr val="accent5"/>
              </a:solidFill>
              <a:latin typeface="Times New Roman" panose="02020603050405020304" pitchFamily="18" charset="0"/>
              <a:cs typeface="Times New Roman" panose="02020603050405020304" pitchFamily="18" charset="0"/>
            </a:endParaRPr>
          </a:p>
        </p:txBody>
      </p:sp>
      <p:sp>
        <p:nvSpPr>
          <p:cNvPr id="15" name="Text Box 8">
            <a:extLst>
              <a:ext uri="{FF2B5EF4-FFF2-40B4-BE49-F238E27FC236}">
                <a16:creationId xmlns:a16="http://schemas.microsoft.com/office/drawing/2014/main" id="{A914A0F6-7641-42D5-AA5E-D655EF29CB07}"/>
              </a:ext>
            </a:extLst>
          </p:cNvPr>
          <p:cNvSpPr txBox="1">
            <a:spLocks noChangeArrowheads="1"/>
          </p:cNvSpPr>
          <p:nvPr/>
        </p:nvSpPr>
        <p:spPr bwMode="auto">
          <a:xfrm>
            <a:off x="3490349" y="3024812"/>
            <a:ext cx="1241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air drag</a:t>
            </a:r>
          </a:p>
        </p:txBody>
      </p:sp>
      <p:sp>
        <p:nvSpPr>
          <p:cNvPr id="16" name="Text Box 9">
            <a:extLst>
              <a:ext uri="{FF2B5EF4-FFF2-40B4-BE49-F238E27FC236}">
                <a16:creationId xmlns:a16="http://schemas.microsoft.com/office/drawing/2014/main" id="{C0983E99-6766-4279-A123-2B1A2AC37FD4}"/>
              </a:ext>
            </a:extLst>
          </p:cNvPr>
          <p:cNvSpPr txBox="1">
            <a:spLocks noChangeArrowheads="1"/>
          </p:cNvSpPr>
          <p:nvPr/>
        </p:nvSpPr>
        <p:spPr bwMode="auto">
          <a:xfrm>
            <a:off x="5125445" y="3064567"/>
            <a:ext cx="5529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Downward Net Force = weight – air drag</a:t>
            </a:r>
          </a:p>
        </p:txBody>
      </p:sp>
      <p:sp>
        <p:nvSpPr>
          <p:cNvPr id="17" name="Text Box 10">
            <a:extLst>
              <a:ext uri="{FF2B5EF4-FFF2-40B4-BE49-F238E27FC236}">
                <a16:creationId xmlns:a16="http://schemas.microsoft.com/office/drawing/2014/main" id="{F128790A-3393-48A0-A428-54731E5636ED}"/>
              </a:ext>
            </a:extLst>
          </p:cNvPr>
          <p:cNvSpPr txBox="1">
            <a:spLocks noChangeArrowheads="1"/>
          </p:cNvSpPr>
          <p:nvPr/>
        </p:nvSpPr>
        <p:spPr bwMode="auto">
          <a:xfrm>
            <a:off x="5201645" y="3826567"/>
            <a:ext cx="55274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When falling high distances the air drag </a:t>
            </a:r>
          </a:p>
          <a:p>
            <a:r>
              <a:rPr lang="en-US" altLang="en-US" sz="2400" b="1">
                <a:solidFill>
                  <a:schemeClr val="accent5"/>
                </a:solidFill>
                <a:latin typeface="Times New Roman" panose="02020603050405020304" pitchFamily="18" charset="0"/>
                <a:cs typeface="Times New Roman" panose="02020603050405020304" pitchFamily="18" charset="0"/>
              </a:rPr>
              <a:t>builds up to equal weight</a:t>
            </a:r>
          </a:p>
        </p:txBody>
      </p:sp>
      <p:sp>
        <p:nvSpPr>
          <p:cNvPr id="18" name="Text Box 11">
            <a:extLst>
              <a:ext uri="{FF2B5EF4-FFF2-40B4-BE49-F238E27FC236}">
                <a16:creationId xmlns:a16="http://schemas.microsoft.com/office/drawing/2014/main" id="{DB6E2B44-C6F1-444C-B307-853A89D69CD7}"/>
              </a:ext>
            </a:extLst>
          </p:cNvPr>
          <p:cNvSpPr txBox="1">
            <a:spLocks noChangeArrowheads="1"/>
          </p:cNvSpPr>
          <p:nvPr/>
        </p:nvSpPr>
        <p:spPr bwMode="auto">
          <a:xfrm>
            <a:off x="6252570" y="5236267"/>
            <a:ext cx="1847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solidFill>
                <a:schemeClr val="accent5"/>
              </a:solidFill>
              <a:latin typeface="Times New Roman" panose="02020603050405020304" pitchFamily="18" charset="0"/>
              <a:cs typeface="Times New Roman" panose="02020603050405020304" pitchFamily="18" charset="0"/>
            </a:endParaRPr>
          </a:p>
        </p:txBody>
      </p:sp>
      <p:sp>
        <p:nvSpPr>
          <p:cNvPr id="19" name="Text Box 13">
            <a:extLst>
              <a:ext uri="{FF2B5EF4-FFF2-40B4-BE49-F238E27FC236}">
                <a16:creationId xmlns:a16="http://schemas.microsoft.com/office/drawing/2014/main" id="{684F0847-81ED-47EE-B661-FD9318BF25F1}"/>
              </a:ext>
            </a:extLst>
          </p:cNvPr>
          <p:cNvSpPr txBox="1">
            <a:spLocks noChangeArrowheads="1"/>
          </p:cNvSpPr>
          <p:nvPr/>
        </p:nvSpPr>
        <p:spPr bwMode="auto">
          <a:xfrm>
            <a:off x="6420845" y="4817167"/>
            <a:ext cx="185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Net force = 0</a:t>
            </a:r>
          </a:p>
        </p:txBody>
      </p:sp>
      <p:sp>
        <p:nvSpPr>
          <p:cNvPr id="20" name="Text Box 14">
            <a:extLst>
              <a:ext uri="{FF2B5EF4-FFF2-40B4-BE49-F238E27FC236}">
                <a16:creationId xmlns:a16="http://schemas.microsoft.com/office/drawing/2014/main" id="{388A7B95-0A6A-4FC1-8EE7-26E9F0291A45}"/>
              </a:ext>
            </a:extLst>
          </p:cNvPr>
          <p:cNvSpPr txBox="1">
            <a:spLocks noChangeArrowheads="1"/>
          </p:cNvSpPr>
          <p:nvPr/>
        </p:nvSpPr>
        <p:spPr bwMode="auto">
          <a:xfrm>
            <a:off x="5414370" y="5391842"/>
            <a:ext cx="4767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5"/>
                </a:solidFill>
                <a:latin typeface="Times New Roman" panose="02020603050405020304" pitchFamily="18" charset="0"/>
                <a:cs typeface="Times New Roman" panose="02020603050405020304" pitchFamily="18" charset="0"/>
              </a:rPr>
              <a:t>Object reaches its </a:t>
            </a:r>
            <a:r>
              <a:rPr lang="en-US" altLang="en-US" sz="2400" b="1" u="sng">
                <a:solidFill>
                  <a:schemeClr val="accent5"/>
                </a:solidFill>
                <a:latin typeface="Times New Roman" panose="02020603050405020304" pitchFamily="18" charset="0"/>
                <a:cs typeface="Times New Roman" panose="02020603050405020304" pitchFamily="18" charset="0"/>
              </a:rPr>
              <a:t>terminal velocity</a:t>
            </a:r>
          </a:p>
        </p:txBody>
      </p:sp>
    </p:spTree>
    <p:extLst>
      <p:ext uri="{BB962C8B-B14F-4D97-AF65-F5344CB8AC3E}">
        <p14:creationId xmlns:p14="http://schemas.microsoft.com/office/powerpoint/2010/main" val="228079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3CDCC1CA-88F8-4A15-9621-16DD4BECD1E8}"/>
              </a:ext>
            </a:extLst>
          </p:cNvPr>
          <p:cNvSpPr txBox="1">
            <a:spLocks noChangeArrowheads="1"/>
          </p:cNvSpPr>
          <p:nvPr/>
        </p:nvSpPr>
        <p:spPr bwMode="auto">
          <a:xfrm>
            <a:off x="3952461" y="1406525"/>
            <a:ext cx="5867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sz="2400">
              <a:solidFill>
                <a:schemeClr val="accent5"/>
              </a:solidFill>
              <a:latin typeface="Times New Roman" panose="02020603050405020304" pitchFamily="18" charset="0"/>
              <a:cs typeface="Times New Roman" panose="02020603050405020304" pitchFamily="18" charset="0"/>
            </a:endParaRPr>
          </a:p>
        </p:txBody>
      </p:sp>
      <p:graphicFrame>
        <p:nvGraphicFramePr>
          <p:cNvPr id="5" name="Group 3">
            <a:extLst>
              <a:ext uri="{FF2B5EF4-FFF2-40B4-BE49-F238E27FC236}">
                <a16:creationId xmlns:a16="http://schemas.microsoft.com/office/drawing/2014/main" id="{E9A95669-27DF-4DCA-BA83-E0465CD18DAC}"/>
              </a:ext>
            </a:extLst>
          </p:cNvPr>
          <p:cNvGraphicFramePr>
            <a:graphicFrameLocks noGrp="1"/>
          </p:cNvGraphicFramePr>
          <p:nvPr>
            <p:extLst>
              <p:ext uri="{D42A27DB-BD31-4B8C-83A1-F6EECF244321}">
                <p14:modId xmlns:p14="http://schemas.microsoft.com/office/powerpoint/2010/main" val="2528563648"/>
              </p:ext>
            </p:extLst>
          </p:nvPr>
        </p:nvGraphicFramePr>
        <p:xfrm>
          <a:off x="2961860" y="1025525"/>
          <a:ext cx="8010940" cy="5176492"/>
        </p:xfrm>
        <a:graphic>
          <a:graphicData uri="http://schemas.openxmlformats.org/drawingml/2006/table">
            <a:tbl>
              <a:tblPr/>
              <a:tblGrid>
                <a:gridCol w="1665505">
                  <a:extLst>
                    <a:ext uri="{9D8B030D-6E8A-4147-A177-3AD203B41FA5}">
                      <a16:colId xmlns:a16="http://schemas.microsoft.com/office/drawing/2014/main" val="3443408137"/>
                    </a:ext>
                  </a:extLst>
                </a:gridCol>
                <a:gridCol w="2142101">
                  <a:extLst>
                    <a:ext uri="{9D8B030D-6E8A-4147-A177-3AD203B41FA5}">
                      <a16:colId xmlns:a16="http://schemas.microsoft.com/office/drawing/2014/main" val="3758130093"/>
                    </a:ext>
                  </a:extLst>
                </a:gridCol>
                <a:gridCol w="1902942">
                  <a:extLst>
                    <a:ext uri="{9D8B030D-6E8A-4147-A177-3AD203B41FA5}">
                      <a16:colId xmlns:a16="http://schemas.microsoft.com/office/drawing/2014/main" val="50210258"/>
                    </a:ext>
                  </a:extLst>
                </a:gridCol>
                <a:gridCol w="2300392">
                  <a:extLst>
                    <a:ext uri="{9D8B030D-6E8A-4147-A177-3AD203B41FA5}">
                      <a16:colId xmlns:a16="http://schemas.microsoft.com/office/drawing/2014/main" val="4159499925"/>
                    </a:ext>
                  </a:extLst>
                </a:gridCol>
              </a:tblGrid>
              <a:tr h="1042961">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Force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Frictional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Force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Net Force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Acceleration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04404666"/>
                  </a:ext>
                </a:extLst>
              </a:tr>
              <a:tr h="103338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50 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rPr>
                        <a:t>0 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249898"/>
                  </a:ext>
                </a:extLst>
              </a:tr>
              <a:tr h="1031775">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0 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5 m/s</a:t>
                      </a:r>
                      <a:r>
                        <a:rPr kumimoji="0" lang="en-US" altLang="en-US" sz="2800" b="1" i="0" u="none" strike="noStrike" cap="none" normalizeH="0" baseline="30000">
                          <a:ln>
                            <a:noFill/>
                          </a:ln>
                          <a:solidFill>
                            <a:schemeClr val="tx1"/>
                          </a:solidFill>
                          <a:effectLst/>
                          <a:latin typeface="Times New Roman" panose="02020603050405020304" pitchFamily="18" charset="0"/>
                        </a:rPr>
                        <a:t>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51779778"/>
                  </a:ext>
                </a:extLst>
              </a:tr>
              <a:tr h="103499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60 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30 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52304640"/>
                  </a:ext>
                </a:extLst>
              </a:tr>
              <a:tr h="103338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dirty="0">
                          <a:ln>
                            <a:noFill/>
                          </a:ln>
                          <a:solidFill>
                            <a:schemeClr val="tx1"/>
                          </a:solidFill>
                          <a:effectLst/>
                          <a:latin typeface="Times New Roman" panose="02020603050405020304" pitchFamily="18" charset="0"/>
                        </a:rPr>
                        <a:t>60 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tx1"/>
                          </a:solidFill>
                          <a:effectLst/>
                          <a:latin typeface="Times New Roman" panose="02020603050405020304" pitchFamily="18" charset="0"/>
                        </a:rPr>
                        <a:t>60 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dirty="0">
                        <a:ln>
                          <a:noFill/>
                        </a:ln>
                        <a:solidFill>
                          <a:schemeClr val="tx1"/>
                        </a:solidFill>
                        <a:effectLst/>
                        <a:latin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61085677"/>
                  </a:ext>
                </a:extLst>
              </a:tr>
            </a:tbl>
          </a:graphicData>
        </a:graphic>
      </p:graphicFrame>
      <p:sp>
        <p:nvSpPr>
          <p:cNvPr id="6" name="Text Box 35">
            <a:extLst>
              <a:ext uri="{FF2B5EF4-FFF2-40B4-BE49-F238E27FC236}">
                <a16:creationId xmlns:a16="http://schemas.microsoft.com/office/drawing/2014/main" id="{B675331D-C0B3-40F8-A0A2-8BCFD3725845}"/>
              </a:ext>
            </a:extLst>
          </p:cNvPr>
          <p:cNvSpPr txBox="1">
            <a:spLocks noChangeArrowheads="1"/>
          </p:cNvSpPr>
          <p:nvPr/>
        </p:nvSpPr>
        <p:spPr bwMode="auto">
          <a:xfrm>
            <a:off x="3479386" y="6400800"/>
            <a:ext cx="3740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solidFill>
                  <a:schemeClr val="accent5"/>
                </a:solidFill>
                <a:latin typeface="Times New Roman" panose="02020603050405020304" pitchFamily="18" charset="0"/>
                <a:cs typeface="Times New Roman" panose="02020603050405020304" pitchFamily="18" charset="0"/>
              </a:rPr>
              <a:t>Use F= m</a:t>
            </a:r>
            <a:r>
              <a:rPr lang="en-US" altLang="en-US" sz="2400" b="1" i="1" dirty="0">
                <a:solidFill>
                  <a:schemeClr val="accent5"/>
                </a:solidFill>
                <a:latin typeface="Times New Roman" panose="02020603050405020304" pitchFamily="18" charset="0"/>
                <a:cs typeface="Times New Roman" panose="02020603050405020304" pitchFamily="18" charset="0"/>
              </a:rPr>
              <a:t>a</a:t>
            </a:r>
            <a:r>
              <a:rPr lang="en-US" altLang="en-US" sz="2400" b="1" dirty="0">
                <a:solidFill>
                  <a:schemeClr val="accent5"/>
                </a:solidFill>
                <a:latin typeface="Times New Roman" panose="02020603050405020304" pitchFamily="18" charset="0"/>
                <a:cs typeface="Times New Roman" panose="02020603050405020304" pitchFamily="18" charset="0"/>
              </a:rPr>
              <a:t>  with  m = 15 kg</a:t>
            </a:r>
          </a:p>
        </p:txBody>
      </p:sp>
      <p:sp>
        <p:nvSpPr>
          <p:cNvPr id="7" name="Text Box 2">
            <a:extLst>
              <a:ext uri="{FF2B5EF4-FFF2-40B4-BE49-F238E27FC236}">
                <a16:creationId xmlns:a16="http://schemas.microsoft.com/office/drawing/2014/main" id="{A5A05BE3-946A-4259-AD9D-F0CD02E62B0B}"/>
              </a:ext>
            </a:extLst>
          </p:cNvPr>
          <p:cNvSpPr txBox="1">
            <a:spLocks noChangeArrowheads="1"/>
          </p:cNvSpPr>
          <p:nvPr/>
        </p:nvSpPr>
        <p:spPr bwMode="auto">
          <a:xfrm>
            <a:off x="4113226" y="-134471"/>
            <a:ext cx="50886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Frictional forces and Drag</a:t>
            </a:r>
          </a:p>
        </p:txBody>
      </p:sp>
    </p:spTree>
    <p:extLst>
      <p:ext uri="{BB962C8B-B14F-4D97-AF65-F5344CB8AC3E}">
        <p14:creationId xmlns:p14="http://schemas.microsoft.com/office/powerpoint/2010/main" val="1367964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DC60DAD6-DA54-41D7-A313-4CFD5FCA2839}"/>
              </a:ext>
            </a:extLst>
          </p:cNvPr>
          <p:cNvSpPr txBox="1">
            <a:spLocks noChangeArrowheads="1"/>
          </p:cNvSpPr>
          <p:nvPr/>
        </p:nvSpPr>
        <p:spPr bwMode="auto">
          <a:xfrm>
            <a:off x="3578088" y="-13252"/>
            <a:ext cx="59899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Third Law of motion </a:t>
            </a:r>
          </a:p>
        </p:txBody>
      </p:sp>
      <p:sp>
        <p:nvSpPr>
          <p:cNvPr id="2" name="Rectangle 1">
            <a:extLst>
              <a:ext uri="{FF2B5EF4-FFF2-40B4-BE49-F238E27FC236}">
                <a16:creationId xmlns:a16="http://schemas.microsoft.com/office/drawing/2014/main" id="{A79B3EB7-CBE9-419F-8552-D399229314A3}"/>
              </a:ext>
            </a:extLst>
          </p:cNvPr>
          <p:cNvSpPr/>
          <p:nvPr/>
        </p:nvSpPr>
        <p:spPr>
          <a:xfrm>
            <a:off x="2875720" y="874764"/>
            <a:ext cx="9051235" cy="4154984"/>
          </a:xfrm>
          <a:prstGeom prst="rect">
            <a:avLst/>
          </a:prstGeom>
        </p:spPr>
        <p:txBody>
          <a:bodyPr wrap="square">
            <a:spAutoFit/>
          </a:bodyPr>
          <a:lstStyle/>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Newton’s 3</a:t>
            </a:r>
            <a:r>
              <a:rPr lang="en-US" sz="2400" baseline="30000" dirty="0">
                <a:solidFill>
                  <a:schemeClr val="accent5"/>
                </a:solidFill>
                <a:latin typeface="Times New Roman" panose="02020603050405020304" pitchFamily="18" charset="0"/>
                <a:cs typeface="Times New Roman" panose="02020603050405020304" pitchFamily="18" charset="0"/>
              </a:rPr>
              <a:t>rd</a:t>
            </a:r>
            <a:r>
              <a:rPr lang="en-US" sz="2400" dirty="0">
                <a:solidFill>
                  <a:schemeClr val="accent5"/>
                </a:solidFill>
                <a:latin typeface="Times New Roman" panose="02020603050405020304" pitchFamily="18" charset="0"/>
                <a:cs typeface="Times New Roman" panose="02020603050405020304" pitchFamily="18" charset="0"/>
              </a:rPr>
              <a:t>  Law: Whenever one body exerts a force on a second body, the second body exerts an oppositely directed force of equal magnitude on the first body.</a:t>
            </a:r>
          </a:p>
          <a:p>
            <a:pPr marL="285750" indent="-28575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Forces always come in action-reaction pairs!</a:t>
            </a:r>
          </a:p>
          <a:p>
            <a:pPr marL="285750" indent="-28575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Since the action force &amp; reaction force are acting on different objects, you will never have both the action force &amp; its reaction force on the same free-body diagram. </a:t>
            </a: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***Newton’s 3st law can appear to be violated if you can’t see the resulting movement of a massive object.</a:t>
            </a:r>
          </a:p>
          <a:p>
            <a:endParaRPr lang="en-US" sz="2400" dirty="0">
              <a:solidFill>
                <a:schemeClr val="accent5"/>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CDF5451-FD52-4D25-9717-35CBC6E106EA}"/>
              </a:ext>
            </a:extLst>
          </p:cNvPr>
          <p:cNvPicPr>
            <a:picLocks noChangeAspect="1"/>
          </p:cNvPicPr>
          <p:nvPr/>
        </p:nvPicPr>
        <p:blipFill>
          <a:blip r:embed="rId2"/>
          <a:stretch>
            <a:fillRect/>
          </a:stretch>
        </p:blipFill>
        <p:spPr>
          <a:xfrm>
            <a:off x="3418150" y="4876734"/>
            <a:ext cx="3154929" cy="1981266"/>
          </a:xfrm>
          <a:prstGeom prst="rect">
            <a:avLst/>
          </a:prstGeom>
        </p:spPr>
      </p:pic>
      <p:pic>
        <p:nvPicPr>
          <p:cNvPr id="6" name="Picture 5">
            <a:extLst>
              <a:ext uri="{FF2B5EF4-FFF2-40B4-BE49-F238E27FC236}">
                <a16:creationId xmlns:a16="http://schemas.microsoft.com/office/drawing/2014/main" id="{2B43F1AA-2A94-4858-B2A2-98511F839A2E}"/>
              </a:ext>
            </a:extLst>
          </p:cNvPr>
          <p:cNvPicPr>
            <a:picLocks noChangeAspect="1"/>
          </p:cNvPicPr>
          <p:nvPr/>
        </p:nvPicPr>
        <p:blipFill>
          <a:blip r:embed="rId3"/>
          <a:stretch>
            <a:fillRect/>
          </a:stretch>
        </p:blipFill>
        <p:spPr>
          <a:xfrm>
            <a:off x="8114139" y="4876734"/>
            <a:ext cx="3154929" cy="2021976"/>
          </a:xfrm>
          <a:prstGeom prst="rect">
            <a:avLst/>
          </a:prstGeom>
        </p:spPr>
      </p:pic>
    </p:spTree>
    <p:extLst>
      <p:ext uri="{BB962C8B-B14F-4D97-AF65-F5344CB8AC3E}">
        <p14:creationId xmlns:p14="http://schemas.microsoft.com/office/powerpoint/2010/main" val="2645606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74A8910E-A79D-4B21-A7A5-3FD938B6B1B4}"/>
              </a:ext>
            </a:extLst>
          </p:cNvPr>
          <p:cNvSpPr txBox="1">
            <a:spLocks noChangeArrowheads="1"/>
          </p:cNvSpPr>
          <p:nvPr/>
        </p:nvSpPr>
        <p:spPr bwMode="auto">
          <a:xfrm>
            <a:off x="3578088" y="-13252"/>
            <a:ext cx="59899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Third Law of motion </a:t>
            </a:r>
            <a:endPar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97842011-75CE-4945-BB45-0E7890399CB7}"/>
                  </a:ext>
                </a:extLst>
              </p:cNvPr>
              <p:cNvSpPr/>
              <p:nvPr/>
            </p:nvSpPr>
            <p:spPr>
              <a:xfrm>
                <a:off x="2173357" y="633079"/>
                <a:ext cx="10018643" cy="6192080"/>
              </a:xfrm>
              <a:prstGeom prst="rect">
                <a:avLst/>
              </a:prstGeom>
            </p:spPr>
            <p:txBody>
              <a:bodyPr wrap="square">
                <a:spAutoFit/>
              </a:bodyPr>
              <a:lstStyle/>
              <a:p>
                <a:r>
                  <a:rPr lang="en-US" sz="2400" dirty="0">
                    <a:solidFill>
                      <a:schemeClr val="accent5"/>
                    </a:solidFill>
                    <a:latin typeface="Times New Roman" panose="02020603050405020304" pitchFamily="18" charset="0"/>
                    <a:cs typeface="Times New Roman" panose="02020603050405020304" pitchFamily="18" charset="0"/>
                  </a:rPr>
                  <a:t>Example: An Astronaut “pushes” on the spacecraft and Spacecraft “responds” by pushing on the Astronaut. Suppose that the magnitude of the force, 30 N. If the mass of the spacecraft is 10,000 kg and the mass of the astronaut is 90 kg, what are the accelerations?</a:t>
                </a: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Solution: </a:t>
                </a:r>
              </a:p>
              <a:p>
                <a:r>
                  <a:rPr lang="en-US" sz="2400" dirty="0">
                    <a:solidFill>
                      <a:schemeClr val="accent5"/>
                    </a:solidFill>
                    <a:latin typeface="Times New Roman" panose="02020603050405020304" pitchFamily="18" charset="0"/>
                    <a:cs typeface="Times New Roman" panose="02020603050405020304" pitchFamily="18" charset="0"/>
                  </a:rPr>
                  <a:t>On the Spacecraft Σ</a:t>
                </a:r>
                <a:r>
                  <a:rPr lang="en-US" sz="2400" i="1" dirty="0">
                    <a:solidFill>
                      <a:schemeClr val="accent5"/>
                    </a:solidFill>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b="1" i="1">
                            <a:solidFill>
                              <a:schemeClr val="accent5"/>
                            </a:solidFill>
                            <a:latin typeface="Cambria Math" panose="02040503050406030204" pitchFamily="18" charset="0"/>
                            <a:cs typeface="Times New Roman" panose="02020603050405020304" pitchFamily="18" charset="0"/>
                          </a:rPr>
                        </m:ctrlPr>
                      </m:sSubPr>
                      <m:e>
                        <m:r>
                          <a:rPr lang="en-US" sz="2400" b="1" i="1">
                            <a:solidFill>
                              <a:schemeClr val="accent5"/>
                            </a:solidFill>
                            <a:latin typeface="Cambria Math" panose="02040503050406030204" pitchFamily="18" charset="0"/>
                            <a:cs typeface="Times New Roman" panose="02020603050405020304" pitchFamily="18" charset="0"/>
                          </a:rPr>
                          <m:t>𝑭</m:t>
                        </m:r>
                      </m:e>
                      <m:sub>
                        <m:r>
                          <a:rPr lang="en-US" sz="2400" b="1" i="1" smtClean="0">
                            <a:solidFill>
                              <a:schemeClr val="accent5"/>
                            </a:solidFill>
                            <a:latin typeface="Cambria Math" panose="02040503050406030204" pitchFamily="18" charset="0"/>
                            <a:cs typeface="Times New Roman" panose="02020603050405020304" pitchFamily="18" charset="0"/>
                          </a:rPr>
                          <m:t>𝒙</m:t>
                        </m:r>
                        <m:r>
                          <a:rPr lang="en-US" sz="2400" b="1" i="1" smtClean="0">
                            <a:solidFill>
                              <a:schemeClr val="accent5"/>
                            </a:solidFill>
                            <a:latin typeface="Cambria Math" panose="02040503050406030204" pitchFamily="18" charset="0"/>
                            <a:cs typeface="Times New Roman" panose="02020603050405020304" pitchFamily="18" charset="0"/>
                          </a:rPr>
                          <m:t>,</m:t>
                        </m:r>
                        <m:r>
                          <a:rPr lang="en-US" sz="2400" b="1" i="1" smtClean="0">
                            <a:solidFill>
                              <a:schemeClr val="accent5"/>
                            </a:solidFill>
                            <a:latin typeface="Cambria Math" panose="02040503050406030204" pitchFamily="18" charset="0"/>
                            <a:cs typeface="Times New Roman" panose="02020603050405020304" pitchFamily="18" charset="0"/>
                          </a:rPr>
                          <m:t>𝑺</m:t>
                        </m:r>
                      </m:sub>
                    </m:sSub>
                  </m:oMath>
                </a14:m>
                <a:r>
                  <a:rPr lang="en-US" sz="2400" dirty="0">
                    <a:solidFill>
                      <a:schemeClr val="accent5"/>
                    </a:solidFill>
                    <a:latin typeface="Times New Roman" panose="02020603050405020304" pitchFamily="18" charset="0"/>
                    <a:cs typeface="Times New Roman" panose="02020603050405020304" pitchFamily="18" charset="0"/>
                  </a:rPr>
                  <a:t> = +</a:t>
                </a:r>
                <a:r>
                  <a:rPr lang="en-US" sz="2400" i="1" dirty="0">
                    <a:solidFill>
                      <a:schemeClr val="accent5"/>
                    </a:solidFill>
                    <a:latin typeface="Times New Roman" panose="02020603050405020304" pitchFamily="18" charset="0"/>
                    <a:cs typeface="Times New Roman" panose="02020603050405020304" pitchFamily="18" charset="0"/>
                  </a:rPr>
                  <a:t>P</a:t>
                </a:r>
                <a:r>
                  <a:rPr lang="en-US" sz="2400" dirty="0">
                    <a:solidFill>
                      <a:schemeClr val="accent5"/>
                    </a:solidFill>
                    <a:latin typeface="Times New Roman" panose="02020603050405020304" pitchFamily="18" charset="0"/>
                    <a:cs typeface="Times New Roman" panose="02020603050405020304" pitchFamily="18" charset="0"/>
                  </a:rPr>
                  <a:t>. ( on one object)</a:t>
                </a:r>
              </a:p>
              <a:p>
                <a:r>
                  <a:rPr lang="en-US" sz="2400" dirty="0">
                    <a:solidFill>
                      <a:schemeClr val="accent5"/>
                    </a:solidFill>
                    <a:latin typeface="Times New Roman" panose="02020603050405020304" pitchFamily="18" charset="0"/>
                    <a:cs typeface="Times New Roman" panose="02020603050405020304" pitchFamily="18" charset="0"/>
                  </a:rPr>
                  <a:t>On the Astronaut Σ </a:t>
                </a:r>
                <a14:m>
                  <m:oMath xmlns:m="http://schemas.openxmlformats.org/officeDocument/2006/math">
                    <m:sSub>
                      <m:sSubPr>
                        <m:ctrlPr>
                          <a:rPr lang="en-US" sz="2400" b="1" i="1">
                            <a:solidFill>
                              <a:schemeClr val="accent5"/>
                            </a:solidFill>
                            <a:latin typeface="Cambria Math" panose="02040503050406030204" pitchFamily="18" charset="0"/>
                            <a:cs typeface="Times New Roman" panose="02020603050405020304" pitchFamily="18" charset="0"/>
                          </a:rPr>
                        </m:ctrlPr>
                      </m:sSubPr>
                      <m:e>
                        <m:r>
                          <a:rPr lang="en-US" sz="2400" b="1" i="1">
                            <a:solidFill>
                              <a:schemeClr val="accent5"/>
                            </a:solidFill>
                            <a:latin typeface="Cambria Math" panose="02040503050406030204" pitchFamily="18" charset="0"/>
                            <a:cs typeface="Times New Roman" panose="02020603050405020304" pitchFamily="18" charset="0"/>
                          </a:rPr>
                          <m:t>𝑭</m:t>
                        </m:r>
                      </m:e>
                      <m:sub>
                        <m:r>
                          <a:rPr lang="en-US" sz="2400" b="1" i="1" smtClean="0">
                            <a:solidFill>
                              <a:schemeClr val="accent5"/>
                            </a:solidFill>
                            <a:latin typeface="Cambria Math" panose="02040503050406030204" pitchFamily="18" charset="0"/>
                            <a:cs typeface="Times New Roman" panose="02020603050405020304" pitchFamily="18" charset="0"/>
                          </a:rPr>
                          <m:t>𝑨</m:t>
                        </m:r>
                        <m:r>
                          <a:rPr lang="en-US" sz="2400" b="1" i="1">
                            <a:solidFill>
                              <a:schemeClr val="accent5"/>
                            </a:solidFill>
                            <a:latin typeface="Cambria Math" panose="02040503050406030204" pitchFamily="18" charset="0"/>
                            <a:cs typeface="Times New Roman" panose="02020603050405020304" pitchFamily="18" charset="0"/>
                          </a:rPr>
                          <m:t>,</m:t>
                        </m:r>
                        <m:r>
                          <a:rPr lang="en-US" sz="2400" b="1" i="1">
                            <a:solidFill>
                              <a:schemeClr val="accent5"/>
                            </a:solidFill>
                            <a:latin typeface="Cambria Math" panose="02040503050406030204" pitchFamily="18" charset="0"/>
                            <a:cs typeface="Times New Roman" panose="02020603050405020304" pitchFamily="18" charset="0"/>
                          </a:rPr>
                          <m:t>𝑺</m:t>
                        </m:r>
                      </m:sub>
                    </m:sSub>
                  </m:oMath>
                </a14:m>
                <a:r>
                  <a:rPr lang="en-US" sz="2400" i="1" dirty="0">
                    <a:solidFill>
                      <a:schemeClr val="accent5"/>
                    </a:solidFill>
                    <a:latin typeface="Times New Roman" panose="02020603050405020304" pitchFamily="18" charset="0"/>
                    <a:cs typeface="Times New Roman" panose="02020603050405020304" pitchFamily="18" charset="0"/>
                  </a:rPr>
                  <a:t> </a:t>
                </a:r>
                <a:r>
                  <a:rPr lang="en-US" sz="2400" dirty="0">
                    <a:solidFill>
                      <a:schemeClr val="accent5"/>
                    </a:solidFill>
                    <a:latin typeface="Times New Roman" panose="02020603050405020304" pitchFamily="18" charset="0"/>
                    <a:cs typeface="Times New Roman" panose="02020603050405020304" pitchFamily="18" charset="0"/>
                  </a:rPr>
                  <a:t>= −</a:t>
                </a:r>
                <a:r>
                  <a:rPr lang="en-US" sz="2400" i="1" dirty="0">
                    <a:solidFill>
                      <a:schemeClr val="accent5"/>
                    </a:solidFill>
                    <a:latin typeface="Times New Roman" panose="02020603050405020304" pitchFamily="18" charset="0"/>
                    <a:cs typeface="Times New Roman" panose="02020603050405020304" pitchFamily="18" charset="0"/>
                  </a:rPr>
                  <a:t>P</a:t>
                </a:r>
                <a:r>
                  <a:rPr lang="en-US" sz="2400" dirty="0">
                    <a:solidFill>
                      <a:schemeClr val="accent5"/>
                    </a:solidFill>
                    <a:latin typeface="Times New Roman" panose="02020603050405020304" pitchFamily="18" charset="0"/>
                    <a:cs typeface="Times New Roman" panose="02020603050405020304" pitchFamily="18" charset="0"/>
                  </a:rPr>
                  <a:t>. (on a second object)</a:t>
                </a: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Spacecraft acceleration: </a:t>
                </a:r>
                <a:r>
                  <a:rPr lang="en-US" sz="2400" b="1" i="1" dirty="0">
                    <a:solidFill>
                      <a:schemeClr val="accent5"/>
                    </a:solidFill>
                    <a:latin typeface="Times New Roman" panose="02020603050405020304" pitchFamily="18" charset="0"/>
                    <a:cs typeface="Times New Roman" panose="02020603050405020304" pitchFamily="18" charset="0"/>
                  </a:rPr>
                  <a:t>a </a:t>
                </a:r>
                <a:r>
                  <a:rPr lang="en-US" sz="2400" dirty="0">
                    <a:solidFill>
                      <a:schemeClr val="accent5"/>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dirty="0" smtClean="0">
                            <a:solidFill>
                              <a:schemeClr val="accent5"/>
                            </a:solidFill>
                            <a:latin typeface="Cambria Math" panose="02040503050406030204" pitchFamily="18" charset="0"/>
                            <a:cs typeface="Times New Roman" panose="02020603050405020304" pitchFamily="18" charset="0"/>
                          </a:rPr>
                        </m:ctrlPr>
                      </m:fPr>
                      <m:num>
                        <m:r>
                          <m:rPr>
                            <m:nor/>
                          </m:rPr>
                          <a:rPr lang="en-US" sz="2400" dirty="0">
                            <a:solidFill>
                              <a:schemeClr val="accent5"/>
                            </a:solidFill>
                            <a:latin typeface="Times New Roman" panose="02020603050405020304" pitchFamily="18" charset="0"/>
                            <a:cs typeface="Times New Roman" panose="02020603050405020304" pitchFamily="18" charset="0"/>
                          </a:rPr>
                          <m:t>+</m:t>
                        </m:r>
                        <m:r>
                          <m:rPr>
                            <m:nor/>
                          </m:rPr>
                          <a:rPr lang="en-US" sz="2400" i="1" dirty="0">
                            <a:solidFill>
                              <a:schemeClr val="accent5"/>
                            </a:solidFill>
                            <a:latin typeface="Times New Roman" panose="02020603050405020304" pitchFamily="18" charset="0"/>
                            <a:cs typeface="Times New Roman" panose="02020603050405020304" pitchFamily="18" charset="0"/>
                          </a:rPr>
                          <m:t>P</m:t>
                        </m:r>
                      </m:num>
                      <m:den>
                        <m:r>
                          <a:rPr lang="en-US" sz="2400" i="1" dirty="0">
                            <a:solidFill>
                              <a:schemeClr val="accent5"/>
                            </a:solidFill>
                            <a:latin typeface="Cambria Math" panose="02040503050406030204" pitchFamily="18" charset="0"/>
                            <a:cs typeface="Times New Roman" panose="02020603050405020304" pitchFamily="18" charset="0"/>
                          </a:rPr>
                          <m:t>𝑚</m:t>
                        </m:r>
                      </m:den>
                    </m:f>
                    <m:r>
                      <a:rPr lang="en-US" sz="2400" i="1" dirty="0">
                        <a:solidFill>
                          <a:schemeClr val="accent5"/>
                        </a:solidFill>
                        <a:latin typeface="Cambria Math" panose="02040503050406030204" pitchFamily="18" charset="0"/>
                        <a:cs typeface="Times New Roman" panose="02020603050405020304" pitchFamily="18" charset="0"/>
                      </a:rPr>
                      <m:t>=</m:t>
                    </m:r>
                    <m:f>
                      <m:fPr>
                        <m:ctrlPr>
                          <a:rPr lang="en-US" sz="2400" i="1" dirty="0">
                            <a:solidFill>
                              <a:schemeClr val="accent5"/>
                            </a:solidFill>
                            <a:latin typeface="Cambria Math" panose="02040503050406030204" pitchFamily="18" charset="0"/>
                            <a:cs typeface="Times New Roman" panose="02020603050405020304" pitchFamily="18" charset="0"/>
                          </a:rPr>
                        </m:ctrlPr>
                      </m:fPr>
                      <m:num>
                        <m:r>
                          <a:rPr lang="en-US" sz="2400" b="1" i="1" dirty="0">
                            <a:solidFill>
                              <a:schemeClr val="accent5"/>
                            </a:solidFill>
                            <a:latin typeface="Cambria Math" panose="02040503050406030204" pitchFamily="18" charset="0"/>
                            <a:cs typeface="Times New Roman" panose="02020603050405020304" pitchFamily="18" charset="0"/>
                          </a:rPr>
                          <m:t>+ </m:t>
                        </m:r>
                        <m:r>
                          <a:rPr lang="en-US" sz="2400" b="1" i="1" dirty="0" smtClean="0">
                            <a:solidFill>
                              <a:schemeClr val="accent5"/>
                            </a:solidFill>
                            <a:latin typeface="Cambria Math" panose="02040503050406030204" pitchFamily="18" charset="0"/>
                            <a:cs typeface="Times New Roman" panose="02020603050405020304" pitchFamily="18" charset="0"/>
                          </a:rPr>
                          <m:t>𝟑</m:t>
                        </m:r>
                        <m:r>
                          <a:rPr lang="en-US" sz="2400" b="1" i="1" dirty="0">
                            <a:solidFill>
                              <a:schemeClr val="accent5"/>
                            </a:solidFill>
                            <a:latin typeface="Cambria Math" panose="02040503050406030204" pitchFamily="18" charset="0"/>
                            <a:cs typeface="Times New Roman" panose="02020603050405020304" pitchFamily="18" charset="0"/>
                          </a:rPr>
                          <m:t>𝟎</m:t>
                        </m:r>
                        <m:r>
                          <a:rPr lang="en-US" sz="2400" b="1" i="1" dirty="0">
                            <a:solidFill>
                              <a:schemeClr val="accent5"/>
                            </a:solidFill>
                            <a:latin typeface="Cambria Math" panose="02040503050406030204" pitchFamily="18" charset="0"/>
                            <a:cs typeface="Times New Roman" panose="02020603050405020304" pitchFamily="18" charset="0"/>
                          </a:rPr>
                          <m:t> </m:t>
                        </m:r>
                        <m:r>
                          <a:rPr lang="en-US" sz="2400" b="1" i="1" dirty="0">
                            <a:solidFill>
                              <a:schemeClr val="accent5"/>
                            </a:solidFill>
                            <a:latin typeface="Cambria Math" panose="02040503050406030204" pitchFamily="18" charset="0"/>
                            <a:cs typeface="Times New Roman" panose="02020603050405020304" pitchFamily="18" charset="0"/>
                          </a:rPr>
                          <m:t>𝑵</m:t>
                        </m:r>
                      </m:num>
                      <m:den>
                        <m:r>
                          <a:rPr lang="en-US" sz="2400" b="1" i="1" dirty="0" smtClean="0">
                            <a:solidFill>
                              <a:schemeClr val="accent5"/>
                            </a:solidFill>
                            <a:latin typeface="Cambria Math" panose="02040503050406030204" pitchFamily="18" charset="0"/>
                            <a:cs typeface="Times New Roman" panose="02020603050405020304" pitchFamily="18" charset="0"/>
                          </a:rPr>
                          <m:t>𝟏𝟎𝟎𝟎𝟎</m:t>
                        </m:r>
                        <m:r>
                          <a:rPr lang="en-US" sz="2400" b="1" i="1">
                            <a:solidFill>
                              <a:schemeClr val="accent5"/>
                            </a:solidFill>
                            <a:latin typeface="Cambria Math" panose="02040503050406030204" pitchFamily="18" charset="0"/>
                            <a:cs typeface="Times New Roman" panose="02020603050405020304" pitchFamily="18" charset="0"/>
                          </a:rPr>
                          <m:t>𝒌𝒈</m:t>
                        </m:r>
                      </m:den>
                    </m:f>
                    <m:r>
                      <a:rPr lang="en-US" sz="2400" dirty="0">
                        <a:solidFill>
                          <a:schemeClr val="accent5"/>
                        </a:solidFill>
                        <a:latin typeface="Cambria Math" panose="02040503050406030204" pitchFamily="18" charset="0"/>
                        <a:cs typeface="Times New Roman" panose="02020603050405020304" pitchFamily="18" charset="0"/>
                      </a:rPr>
                      <m:t>= +0.0</m:t>
                    </m:r>
                    <m:r>
                      <a:rPr lang="en-US" sz="2400" b="0" i="0" dirty="0" smtClean="0">
                        <a:solidFill>
                          <a:schemeClr val="accent5"/>
                        </a:solidFill>
                        <a:latin typeface="Cambria Math" panose="02040503050406030204" pitchFamily="18" charset="0"/>
                        <a:cs typeface="Times New Roman" panose="02020603050405020304" pitchFamily="18" charset="0"/>
                      </a:rPr>
                      <m:t>03</m:t>
                    </m:r>
                    <m:r>
                      <a:rPr lang="en-US" sz="2400" dirty="0">
                        <a:solidFill>
                          <a:schemeClr val="accent5"/>
                        </a:solidFill>
                        <a:latin typeface="Cambria Math" panose="02040503050406030204" pitchFamily="18" charset="0"/>
                        <a:cs typeface="Times New Roman" panose="02020603050405020304" pitchFamily="18" charset="0"/>
                      </a:rPr>
                      <m:t> </m:t>
                    </m:r>
                    <m:r>
                      <m:rPr>
                        <m:nor/>
                      </m:rPr>
                      <a:rPr lang="en-US" altLang="en-US" sz="2400" dirty="0">
                        <a:solidFill>
                          <a:schemeClr val="accent5"/>
                        </a:solidFill>
                        <a:latin typeface="Times New Roman" panose="02020603050405020304" pitchFamily="18" charset="0"/>
                        <a:cs typeface="Times New Roman" panose="02020603050405020304" pitchFamily="18" charset="0"/>
                      </a:rPr>
                      <m:t>m</m:t>
                    </m:r>
                    <m:r>
                      <m:rPr>
                        <m:nor/>
                      </m:rPr>
                      <a:rPr lang="en-US" altLang="en-US" sz="2400" dirty="0">
                        <a:solidFill>
                          <a:schemeClr val="accent5"/>
                        </a:solidFill>
                        <a:latin typeface="Times New Roman" panose="02020603050405020304" pitchFamily="18" charset="0"/>
                        <a:cs typeface="Times New Roman" panose="02020603050405020304" pitchFamily="18" charset="0"/>
                      </a:rPr>
                      <m:t>/</m:t>
                    </m:r>
                    <m:sSup>
                      <m:sSupPr>
                        <m:ctrlPr>
                          <a:rPr lang="en-US" altLang="en-US" sz="2400" i="1">
                            <a:solidFill>
                              <a:schemeClr val="accent5"/>
                            </a:solidFill>
                            <a:latin typeface="Cambria Math" panose="02040503050406030204" pitchFamily="18" charset="0"/>
                          </a:rPr>
                        </m:ctrlPr>
                      </m:sSupPr>
                      <m:e>
                        <m:r>
                          <a:rPr lang="en-US" altLang="en-US" sz="2400" i="1">
                            <a:solidFill>
                              <a:schemeClr val="accent5"/>
                            </a:solidFill>
                            <a:latin typeface="Cambria Math" panose="02040503050406030204" pitchFamily="18" charset="0"/>
                          </a:rPr>
                          <m:t>𝑠</m:t>
                        </m:r>
                      </m:e>
                      <m:sup>
                        <m:r>
                          <a:rPr lang="en-US" altLang="en-US" sz="2400" i="1">
                            <a:solidFill>
                              <a:schemeClr val="accent5"/>
                            </a:solidFill>
                            <a:latin typeface="Cambria Math" panose="02040503050406030204" pitchFamily="18" charset="0"/>
                          </a:rPr>
                          <m:t>2</m:t>
                        </m:r>
                      </m:sup>
                    </m:sSup>
                  </m:oMath>
                </a14:m>
                <a:r>
                  <a:rPr lang="en-US" sz="2400" dirty="0">
                    <a:solidFill>
                      <a:schemeClr val="accent5"/>
                    </a:solidFill>
                    <a:latin typeface="Times New Roman" panose="02020603050405020304" pitchFamily="18" charset="0"/>
                    <a:cs typeface="Times New Roman" panose="02020603050405020304" pitchFamily="18" charset="0"/>
                  </a:rPr>
                  <a:t> or 3 </a:t>
                </a:r>
                <a14:m>
                  <m:oMath xmlns:m="http://schemas.openxmlformats.org/officeDocument/2006/math">
                    <m:r>
                      <m:rPr>
                        <m:sty m:val="p"/>
                      </m:rPr>
                      <a:rPr lang="en-US" altLang="en-US" sz="2400" b="0" i="0" dirty="0" smtClean="0">
                        <a:solidFill>
                          <a:schemeClr val="accent5"/>
                        </a:solidFill>
                        <a:latin typeface="Cambria Math" panose="02040503050406030204" pitchFamily="18" charset="0"/>
                        <a:cs typeface="Times New Roman" panose="02020603050405020304" pitchFamily="18" charset="0"/>
                      </a:rPr>
                      <m:t>m</m:t>
                    </m:r>
                    <m:r>
                      <m:rPr>
                        <m:nor/>
                      </m:rPr>
                      <a:rPr lang="en-US" altLang="en-US" sz="2400" dirty="0">
                        <a:solidFill>
                          <a:schemeClr val="accent5"/>
                        </a:solidFill>
                        <a:latin typeface="Times New Roman" panose="02020603050405020304" pitchFamily="18" charset="0"/>
                        <a:cs typeface="Times New Roman" panose="02020603050405020304" pitchFamily="18" charset="0"/>
                      </a:rPr>
                      <m:t>m</m:t>
                    </m:r>
                    <m:r>
                      <m:rPr>
                        <m:nor/>
                      </m:rPr>
                      <a:rPr lang="en-US" altLang="en-US" sz="2400" dirty="0">
                        <a:solidFill>
                          <a:schemeClr val="accent5"/>
                        </a:solidFill>
                        <a:latin typeface="Times New Roman" panose="02020603050405020304" pitchFamily="18" charset="0"/>
                        <a:cs typeface="Times New Roman" panose="02020603050405020304" pitchFamily="18" charset="0"/>
                      </a:rPr>
                      <m:t>/</m:t>
                    </m:r>
                    <m:sSup>
                      <m:sSupPr>
                        <m:ctrlPr>
                          <a:rPr lang="en-US" altLang="en-US" sz="2400" i="1">
                            <a:solidFill>
                              <a:schemeClr val="accent5"/>
                            </a:solidFill>
                            <a:latin typeface="Cambria Math" panose="02040503050406030204" pitchFamily="18" charset="0"/>
                          </a:rPr>
                        </m:ctrlPr>
                      </m:sSupPr>
                      <m:e>
                        <m:r>
                          <a:rPr lang="en-US" altLang="en-US" sz="2400" i="1">
                            <a:solidFill>
                              <a:schemeClr val="accent5"/>
                            </a:solidFill>
                            <a:latin typeface="Cambria Math" panose="02040503050406030204" pitchFamily="18" charset="0"/>
                          </a:rPr>
                          <m:t>𝑠</m:t>
                        </m:r>
                      </m:e>
                      <m:sup>
                        <m:r>
                          <a:rPr lang="en-US" altLang="en-US" sz="2400" i="1">
                            <a:solidFill>
                              <a:schemeClr val="accent5"/>
                            </a:solidFill>
                            <a:latin typeface="Cambria Math" panose="02040503050406030204" pitchFamily="18" charset="0"/>
                          </a:rPr>
                          <m:t>2</m:t>
                        </m:r>
                      </m:sup>
                    </m:sSup>
                  </m:oMath>
                </a14:m>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Astronaut acceleration: </a:t>
                </a:r>
                <a:r>
                  <a:rPr lang="en-US" sz="2400" b="1" i="1" dirty="0">
                    <a:solidFill>
                      <a:schemeClr val="accent5"/>
                    </a:solidFill>
                    <a:latin typeface="Times New Roman" panose="02020603050405020304" pitchFamily="18" charset="0"/>
                    <a:cs typeface="Times New Roman" panose="02020603050405020304" pitchFamily="18" charset="0"/>
                  </a:rPr>
                  <a:t>a </a:t>
                </a:r>
                <a:r>
                  <a:rPr lang="en-US" sz="2400" dirty="0">
                    <a:solidFill>
                      <a:schemeClr val="accent5"/>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400" i="1" dirty="0">
                            <a:solidFill>
                              <a:schemeClr val="accent5"/>
                            </a:solidFill>
                            <a:latin typeface="Cambria Math" panose="02040503050406030204" pitchFamily="18" charset="0"/>
                            <a:cs typeface="Times New Roman" panose="02020603050405020304" pitchFamily="18" charset="0"/>
                          </a:rPr>
                        </m:ctrlPr>
                      </m:fPr>
                      <m:num>
                        <m:r>
                          <m:rPr>
                            <m:nor/>
                          </m:rPr>
                          <a:rPr lang="en-US" sz="2400" b="0" i="0" dirty="0" smtClean="0">
                            <a:solidFill>
                              <a:schemeClr val="accent5"/>
                            </a:solidFill>
                            <a:latin typeface="Times New Roman" panose="02020603050405020304" pitchFamily="18" charset="0"/>
                            <a:cs typeface="Times New Roman" panose="02020603050405020304" pitchFamily="18" charset="0"/>
                          </a:rPr>
                          <m:t>-</m:t>
                        </m:r>
                        <m:r>
                          <m:rPr>
                            <m:nor/>
                          </m:rPr>
                          <a:rPr lang="en-US" sz="2400" i="1" dirty="0">
                            <a:solidFill>
                              <a:schemeClr val="accent5"/>
                            </a:solidFill>
                            <a:latin typeface="Times New Roman" panose="02020603050405020304" pitchFamily="18" charset="0"/>
                            <a:cs typeface="Times New Roman" panose="02020603050405020304" pitchFamily="18" charset="0"/>
                          </a:rPr>
                          <m:t>P</m:t>
                        </m:r>
                      </m:num>
                      <m:den>
                        <m:r>
                          <a:rPr lang="en-US" sz="2400" i="1" dirty="0">
                            <a:solidFill>
                              <a:schemeClr val="accent5"/>
                            </a:solidFill>
                            <a:latin typeface="Cambria Math" panose="02040503050406030204" pitchFamily="18" charset="0"/>
                            <a:cs typeface="Times New Roman" panose="02020603050405020304" pitchFamily="18" charset="0"/>
                          </a:rPr>
                          <m:t>𝑚</m:t>
                        </m:r>
                      </m:den>
                    </m:f>
                    <m:r>
                      <a:rPr lang="en-US" sz="2400" i="1" dirty="0">
                        <a:solidFill>
                          <a:schemeClr val="accent5"/>
                        </a:solidFill>
                        <a:latin typeface="Cambria Math" panose="02040503050406030204" pitchFamily="18" charset="0"/>
                        <a:cs typeface="Times New Roman" panose="02020603050405020304" pitchFamily="18" charset="0"/>
                      </a:rPr>
                      <m:t>=</m:t>
                    </m:r>
                    <m:f>
                      <m:fPr>
                        <m:ctrlPr>
                          <a:rPr lang="en-US" sz="2400" i="1" dirty="0">
                            <a:solidFill>
                              <a:schemeClr val="accent5"/>
                            </a:solidFill>
                            <a:latin typeface="Cambria Math" panose="02040503050406030204" pitchFamily="18" charset="0"/>
                            <a:cs typeface="Times New Roman" panose="02020603050405020304" pitchFamily="18" charset="0"/>
                          </a:rPr>
                        </m:ctrlPr>
                      </m:fPr>
                      <m:num>
                        <m:r>
                          <a:rPr lang="en-US" sz="2400" b="1" i="1" dirty="0">
                            <a:solidFill>
                              <a:schemeClr val="accent5"/>
                            </a:solidFill>
                            <a:latin typeface="Cambria Math" panose="02040503050406030204" pitchFamily="18" charset="0"/>
                            <a:cs typeface="Times New Roman" panose="02020603050405020304" pitchFamily="18" charset="0"/>
                          </a:rPr>
                          <m:t>+ </m:t>
                        </m:r>
                        <m:r>
                          <a:rPr lang="en-US" sz="2400" b="1" i="1" dirty="0" smtClean="0">
                            <a:solidFill>
                              <a:schemeClr val="accent5"/>
                            </a:solidFill>
                            <a:latin typeface="Cambria Math" panose="02040503050406030204" pitchFamily="18" charset="0"/>
                            <a:cs typeface="Times New Roman" panose="02020603050405020304" pitchFamily="18" charset="0"/>
                          </a:rPr>
                          <m:t>𝟑</m:t>
                        </m:r>
                        <m:r>
                          <a:rPr lang="en-US" sz="2400" b="1" i="1" dirty="0">
                            <a:solidFill>
                              <a:schemeClr val="accent5"/>
                            </a:solidFill>
                            <a:latin typeface="Cambria Math" panose="02040503050406030204" pitchFamily="18" charset="0"/>
                            <a:cs typeface="Times New Roman" panose="02020603050405020304" pitchFamily="18" charset="0"/>
                          </a:rPr>
                          <m:t>𝟎</m:t>
                        </m:r>
                        <m:r>
                          <a:rPr lang="en-US" sz="2400" b="1" i="1" dirty="0">
                            <a:solidFill>
                              <a:schemeClr val="accent5"/>
                            </a:solidFill>
                            <a:latin typeface="Cambria Math" panose="02040503050406030204" pitchFamily="18" charset="0"/>
                            <a:cs typeface="Times New Roman" panose="02020603050405020304" pitchFamily="18" charset="0"/>
                          </a:rPr>
                          <m:t> </m:t>
                        </m:r>
                        <m:r>
                          <a:rPr lang="en-US" sz="2400" b="1" i="1" dirty="0">
                            <a:solidFill>
                              <a:schemeClr val="accent5"/>
                            </a:solidFill>
                            <a:latin typeface="Cambria Math" panose="02040503050406030204" pitchFamily="18" charset="0"/>
                            <a:cs typeface="Times New Roman" panose="02020603050405020304" pitchFamily="18" charset="0"/>
                          </a:rPr>
                          <m:t>𝑵</m:t>
                        </m:r>
                      </m:num>
                      <m:den>
                        <m:r>
                          <a:rPr lang="en-US" sz="2400" b="1" i="1" dirty="0" smtClean="0">
                            <a:solidFill>
                              <a:schemeClr val="accent5"/>
                            </a:solidFill>
                            <a:latin typeface="Cambria Math" panose="02040503050406030204" pitchFamily="18" charset="0"/>
                            <a:cs typeface="Times New Roman" panose="02020603050405020304" pitchFamily="18" charset="0"/>
                          </a:rPr>
                          <m:t>𝟗𝟎</m:t>
                        </m:r>
                        <m:r>
                          <a:rPr lang="en-US" sz="2400" b="1" i="1">
                            <a:solidFill>
                              <a:schemeClr val="accent5"/>
                            </a:solidFill>
                            <a:latin typeface="Cambria Math" panose="02040503050406030204" pitchFamily="18" charset="0"/>
                            <a:cs typeface="Times New Roman" panose="02020603050405020304" pitchFamily="18" charset="0"/>
                          </a:rPr>
                          <m:t> </m:t>
                        </m:r>
                        <m:r>
                          <a:rPr lang="en-US" sz="2400" b="1" i="1">
                            <a:solidFill>
                              <a:schemeClr val="accent5"/>
                            </a:solidFill>
                            <a:latin typeface="Cambria Math" panose="02040503050406030204" pitchFamily="18" charset="0"/>
                            <a:cs typeface="Times New Roman" panose="02020603050405020304" pitchFamily="18" charset="0"/>
                          </a:rPr>
                          <m:t>𝒌𝒈</m:t>
                        </m:r>
                      </m:den>
                    </m:f>
                    <m:r>
                      <a:rPr lang="en-US" sz="2400" b="0" i="0" smtClean="0">
                        <a:solidFill>
                          <a:schemeClr val="accent5"/>
                        </a:solidFill>
                        <a:latin typeface="Cambria Math" panose="02040503050406030204" pitchFamily="18" charset="0"/>
                        <a:cs typeface="Times New Roman" panose="02020603050405020304" pitchFamily="18" charset="0"/>
                      </a:rPr>
                      <m:t>= </m:t>
                    </m:r>
                    <m:r>
                      <a:rPr lang="en-US" sz="2400" dirty="0">
                        <a:solidFill>
                          <a:schemeClr val="accent5"/>
                        </a:solidFill>
                        <a:latin typeface="Cambria Math" panose="02040503050406030204" pitchFamily="18" charset="0"/>
                        <a:cs typeface="Times New Roman" panose="02020603050405020304" pitchFamily="18" charset="0"/>
                      </a:rPr>
                      <m:t>+0.</m:t>
                    </m:r>
                    <m:r>
                      <a:rPr lang="en-US" sz="2400" b="0" i="0" dirty="0" smtClean="0">
                        <a:solidFill>
                          <a:schemeClr val="accent5"/>
                        </a:solidFill>
                        <a:latin typeface="Cambria Math" panose="02040503050406030204" pitchFamily="18" charset="0"/>
                        <a:cs typeface="Times New Roman" panose="02020603050405020304" pitchFamily="18" charset="0"/>
                      </a:rPr>
                      <m:t>3</m:t>
                    </m:r>
                    <m:r>
                      <a:rPr lang="en-US" sz="2400" dirty="0">
                        <a:solidFill>
                          <a:schemeClr val="accent5"/>
                        </a:solidFill>
                        <a:latin typeface="Cambria Math" panose="02040503050406030204" pitchFamily="18" charset="0"/>
                        <a:cs typeface="Times New Roman" panose="02020603050405020304" pitchFamily="18" charset="0"/>
                      </a:rPr>
                      <m:t> </m:t>
                    </m:r>
                    <m:r>
                      <m:rPr>
                        <m:nor/>
                      </m:rPr>
                      <a:rPr lang="en-US" altLang="en-US" sz="2400" dirty="0">
                        <a:solidFill>
                          <a:schemeClr val="accent5"/>
                        </a:solidFill>
                        <a:latin typeface="Times New Roman" panose="02020603050405020304" pitchFamily="18" charset="0"/>
                        <a:cs typeface="Times New Roman" panose="02020603050405020304" pitchFamily="18" charset="0"/>
                      </a:rPr>
                      <m:t>m</m:t>
                    </m:r>
                    <m:r>
                      <m:rPr>
                        <m:nor/>
                      </m:rPr>
                      <a:rPr lang="en-US" altLang="en-US" sz="2400" dirty="0">
                        <a:solidFill>
                          <a:schemeClr val="accent5"/>
                        </a:solidFill>
                        <a:latin typeface="Times New Roman" panose="02020603050405020304" pitchFamily="18" charset="0"/>
                        <a:cs typeface="Times New Roman" panose="02020603050405020304" pitchFamily="18" charset="0"/>
                      </a:rPr>
                      <m:t>/</m:t>
                    </m:r>
                    <m:sSup>
                      <m:sSupPr>
                        <m:ctrlPr>
                          <a:rPr lang="en-US" altLang="en-US" sz="2400" i="1">
                            <a:solidFill>
                              <a:schemeClr val="accent5"/>
                            </a:solidFill>
                            <a:latin typeface="Cambria Math" panose="02040503050406030204" pitchFamily="18" charset="0"/>
                          </a:rPr>
                        </m:ctrlPr>
                      </m:sSupPr>
                      <m:e>
                        <m:r>
                          <a:rPr lang="en-US" altLang="en-US" sz="2400" i="1">
                            <a:solidFill>
                              <a:schemeClr val="accent5"/>
                            </a:solidFill>
                            <a:latin typeface="Cambria Math" panose="02040503050406030204" pitchFamily="18" charset="0"/>
                          </a:rPr>
                          <m:t>𝑠</m:t>
                        </m:r>
                      </m:e>
                      <m:sup>
                        <m:r>
                          <a:rPr lang="en-US" altLang="en-US" sz="2400" i="1">
                            <a:solidFill>
                              <a:schemeClr val="accent5"/>
                            </a:solidFill>
                            <a:latin typeface="Cambria Math" panose="02040503050406030204" pitchFamily="18" charset="0"/>
                          </a:rPr>
                          <m:t>2</m:t>
                        </m:r>
                      </m:sup>
                    </m:sSup>
                  </m:oMath>
                </a14:m>
                <a:r>
                  <a:rPr lang="en-US" sz="2400" dirty="0">
                    <a:solidFill>
                      <a:schemeClr val="accent5"/>
                    </a:solidFill>
                    <a:latin typeface="Times New Roman" panose="02020603050405020304" pitchFamily="18" charset="0"/>
                    <a:cs typeface="Times New Roman" panose="02020603050405020304" pitchFamily="18" charset="0"/>
                  </a:rPr>
                  <a:t> </a:t>
                </a:r>
                <a14:m>
                  <m:oMath xmlns:m="http://schemas.openxmlformats.org/officeDocument/2006/math">
                    <m:r>
                      <a:rPr lang="en-US" altLang="en-US" sz="1200" i="1">
                        <a:solidFill>
                          <a:schemeClr val="accent5"/>
                        </a:solidFill>
                        <a:latin typeface="Cambria Math" panose="02040503050406030204" pitchFamily="18" charset="0"/>
                      </a:rPr>
                      <m:t>(100 </m:t>
                    </m:r>
                    <m:r>
                      <a:rPr lang="en-US" altLang="en-US" sz="1200" i="1">
                        <a:solidFill>
                          <a:schemeClr val="accent5"/>
                        </a:solidFill>
                        <a:latin typeface="Cambria Math" panose="02040503050406030204" pitchFamily="18" charset="0"/>
                      </a:rPr>
                      <m:t>𝑡𝑖𝑚𝑒𝑠</m:t>
                    </m:r>
                    <m:r>
                      <a:rPr lang="en-US" altLang="en-US" sz="1200" i="1">
                        <a:solidFill>
                          <a:schemeClr val="accent5"/>
                        </a:solidFill>
                        <a:latin typeface="Cambria Math" panose="02040503050406030204" pitchFamily="18" charset="0"/>
                      </a:rPr>
                      <m:t> </m:t>
                    </m:r>
                    <m:r>
                      <a:rPr lang="en-US" altLang="en-US" sz="1200" i="1">
                        <a:solidFill>
                          <a:schemeClr val="accent5"/>
                        </a:solidFill>
                        <a:latin typeface="Cambria Math" panose="02040503050406030204" pitchFamily="18" charset="0"/>
                      </a:rPr>
                      <m:t>𝑙𝑎𝑟𝑔𝑒𝑟</m:t>
                    </m:r>
                    <m:r>
                      <a:rPr lang="en-US" altLang="en-US" sz="1200" i="1">
                        <a:solidFill>
                          <a:schemeClr val="accent5"/>
                        </a:solidFill>
                        <a:latin typeface="Cambria Math" panose="02040503050406030204" pitchFamily="18" charset="0"/>
                      </a:rPr>
                      <m:t> </m:t>
                    </m:r>
                    <m:r>
                      <a:rPr lang="en-US" altLang="en-US" sz="1200" i="1">
                        <a:solidFill>
                          <a:schemeClr val="accent5"/>
                        </a:solidFill>
                        <a:latin typeface="Cambria Math" panose="02040503050406030204" pitchFamily="18" charset="0"/>
                      </a:rPr>
                      <m:t>𝑡h𝑎𝑛</m:t>
                    </m:r>
                    <m:r>
                      <a:rPr lang="en-US" altLang="en-US" sz="1200" i="1">
                        <a:solidFill>
                          <a:schemeClr val="accent5"/>
                        </a:solidFill>
                        <a:latin typeface="Cambria Math" panose="02040503050406030204" pitchFamily="18" charset="0"/>
                      </a:rPr>
                      <m:t> </m:t>
                    </m:r>
                    <m:r>
                      <a:rPr lang="en-US" altLang="en-US" sz="1200" i="1">
                        <a:solidFill>
                          <a:schemeClr val="accent5"/>
                        </a:solidFill>
                        <a:latin typeface="Cambria Math" panose="02040503050406030204" pitchFamily="18" charset="0"/>
                      </a:rPr>
                      <m:t>𝑡h𝑒</m:t>
                    </m:r>
                    <m:r>
                      <a:rPr lang="en-US" altLang="en-US" sz="1200" i="1">
                        <a:solidFill>
                          <a:schemeClr val="accent5"/>
                        </a:solidFill>
                        <a:latin typeface="Cambria Math" panose="02040503050406030204" pitchFamily="18" charset="0"/>
                      </a:rPr>
                      <m:t> </m:t>
                    </m:r>
                    <m:r>
                      <a:rPr lang="en-US" altLang="en-US" sz="1200" i="1">
                        <a:solidFill>
                          <a:schemeClr val="accent5"/>
                        </a:solidFill>
                        <a:latin typeface="Cambria Math" panose="02040503050406030204" pitchFamily="18" charset="0"/>
                      </a:rPr>
                      <m:t>𝑠𝑝𝑎𝑐𝑒𝑐𝑟𝑎𝑓𝑡</m:t>
                    </m:r>
                    <m:r>
                      <a:rPr lang="en-US" altLang="en-US" sz="1200" i="1">
                        <a:solidFill>
                          <a:schemeClr val="accent5"/>
                        </a:solidFill>
                        <a:latin typeface="Cambria Math" panose="02040503050406030204" pitchFamily="18" charset="0"/>
                      </a:rPr>
                      <m:t>)</m:t>
                    </m:r>
                  </m:oMath>
                </a14:m>
                <a:endParaRPr lang="en-US" sz="18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97842011-75CE-4945-BB45-0E7890399CB7}"/>
                  </a:ext>
                </a:extLst>
              </p:cNvPr>
              <p:cNvSpPr>
                <a:spLocks noRot="1" noChangeAspect="1" noMove="1" noResize="1" noEditPoints="1" noAdjustHandles="1" noChangeArrowheads="1" noChangeShapeType="1" noTextEdit="1"/>
              </p:cNvSpPr>
              <p:nvPr/>
            </p:nvSpPr>
            <p:spPr>
              <a:xfrm>
                <a:off x="2173357" y="633079"/>
                <a:ext cx="10018643" cy="6192080"/>
              </a:xfrm>
              <a:prstGeom prst="rect">
                <a:avLst/>
              </a:prstGeom>
              <a:blipFill>
                <a:blip r:embed="rId2"/>
                <a:stretch>
                  <a:fillRect l="-974" t="-787"/>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906BF550-DF4F-4639-B7B1-309B34572135}"/>
              </a:ext>
            </a:extLst>
          </p:cNvPr>
          <p:cNvPicPr>
            <a:picLocks noChangeAspect="1"/>
          </p:cNvPicPr>
          <p:nvPr/>
        </p:nvPicPr>
        <p:blipFill>
          <a:blip r:embed="rId3"/>
          <a:stretch>
            <a:fillRect/>
          </a:stretch>
        </p:blipFill>
        <p:spPr>
          <a:xfrm>
            <a:off x="8565649" y="1958098"/>
            <a:ext cx="3626355" cy="2361234"/>
          </a:xfrm>
          <a:prstGeom prst="rect">
            <a:avLst/>
          </a:prstGeom>
        </p:spPr>
      </p:pic>
      <p:pic>
        <p:nvPicPr>
          <p:cNvPr id="7" name="Picture 6">
            <a:extLst>
              <a:ext uri="{FF2B5EF4-FFF2-40B4-BE49-F238E27FC236}">
                <a16:creationId xmlns:a16="http://schemas.microsoft.com/office/drawing/2014/main" id="{D85876D2-007B-49A4-9F45-16FC36AC67C5}"/>
              </a:ext>
            </a:extLst>
          </p:cNvPr>
          <p:cNvPicPr>
            <a:picLocks noChangeAspect="1"/>
          </p:cNvPicPr>
          <p:nvPr/>
        </p:nvPicPr>
        <p:blipFill>
          <a:blip r:embed="rId4"/>
          <a:stretch>
            <a:fillRect/>
          </a:stretch>
        </p:blipFill>
        <p:spPr>
          <a:xfrm>
            <a:off x="6096000" y="1944846"/>
            <a:ext cx="2574712" cy="1646531"/>
          </a:xfrm>
          <a:prstGeom prst="rect">
            <a:avLst/>
          </a:prstGeom>
        </p:spPr>
      </p:pic>
    </p:spTree>
    <p:extLst>
      <p:ext uri="{BB962C8B-B14F-4D97-AF65-F5344CB8AC3E}">
        <p14:creationId xmlns:p14="http://schemas.microsoft.com/office/powerpoint/2010/main" val="3915372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74A8910E-A79D-4B21-A7A5-3FD938B6B1B4}"/>
              </a:ext>
            </a:extLst>
          </p:cNvPr>
          <p:cNvSpPr txBox="1">
            <a:spLocks noChangeArrowheads="1"/>
          </p:cNvSpPr>
          <p:nvPr/>
        </p:nvSpPr>
        <p:spPr bwMode="auto">
          <a:xfrm>
            <a:off x="3578088" y="-13252"/>
            <a:ext cx="59899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Law of Gravitation</a:t>
            </a:r>
          </a:p>
        </p:txBody>
      </p:sp>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C85F652B-0113-4D7C-856F-9EC5131AB602}"/>
                  </a:ext>
                </a:extLst>
              </p:cNvPr>
              <p:cNvSpPr/>
              <p:nvPr/>
            </p:nvSpPr>
            <p:spPr>
              <a:xfrm>
                <a:off x="2862468" y="978869"/>
                <a:ext cx="9037983" cy="4189545"/>
              </a:xfrm>
              <a:prstGeom prst="rect">
                <a:avLst/>
              </a:prstGeom>
            </p:spPr>
            <p:txBody>
              <a:bodyPr wrap="square">
                <a:spAutoFit/>
              </a:bodyPr>
              <a:lstStyle/>
              <a:p>
                <a:r>
                  <a:rPr lang="en-US" sz="2400" dirty="0">
                    <a:solidFill>
                      <a:schemeClr val="accent5"/>
                    </a:solidFill>
                    <a:latin typeface="Times New Roman" panose="02020603050405020304" pitchFamily="18" charset="0"/>
                    <a:cs typeface="Times New Roman" panose="02020603050405020304" pitchFamily="18" charset="0"/>
                  </a:rPr>
                  <a:t>For two particles that have masses </a:t>
                </a:r>
                <a14:m>
                  <m:oMath xmlns:m="http://schemas.openxmlformats.org/officeDocument/2006/math">
                    <m:sSub>
                      <m:sSubPr>
                        <m:ctrlPr>
                          <a:rPr lang="en-US" sz="2400" i="1">
                            <a:solidFill>
                              <a:schemeClr val="accent5"/>
                            </a:solidFill>
                            <a:latin typeface="Cambria Math" panose="02040503050406030204" pitchFamily="18" charset="0"/>
                            <a:cs typeface="Times New Roman" panose="02020603050405020304" pitchFamily="18" charset="0"/>
                          </a:rPr>
                        </m:ctrlPr>
                      </m:sSubPr>
                      <m:e>
                        <m:r>
                          <m:rPr>
                            <m:nor/>
                          </m:rPr>
                          <a:rPr lang="en-US" sz="2400" i="1" dirty="0">
                            <a:solidFill>
                              <a:schemeClr val="accent5"/>
                            </a:solidFill>
                            <a:latin typeface="Times New Roman" panose="02020603050405020304" pitchFamily="18" charset="0"/>
                            <a:cs typeface="Times New Roman" panose="02020603050405020304" pitchFamily="18" charset="0"/>
                          </a:rPr>
                          <m:t>m</m:t>
                        </m:r>
                      </m:e>
                      <m:sub>
                        <m:r>
                          <a:rPr lang="en-US" sz="2400" i="1">
                            <a:solidFill>
                              <a:schemeClr val="accent5"/>
                            </a:solidFill>
                            <a:latin typeface="Cambria Math" panose="02040503050406030204" pitchFamily="18" charset="0"/>
                            <a:cs typeface="Times New Roman" panose="02020603050405020304" pitchFamily="18" charset="0"/>
                          </a:rPr>
                          <m:t>1</m:t>
                        </m:r>
                      </m:sub>
                    </m:sSub>
                    <m:r>
                      <a:rPr lang="en-US" sz="2400" i="1">
                        <a:solidFill>
                          <a:schemeClr val="accent5"/>
                        </a:solidFill>
                        <a:latin typeface="Cambria Math" panose="02040503050406030204" pitchFamily="18" charset="0"/>
                        <a:cs typeface="Times New Roman" panose="02020603050405020304" pitchFamily="18" charset="0"/>
                      </a:rPr>
                      <m:t> </m:t>
                    </m:r>
                  </m:oMath>
                </a14:m>
                <a:r>
                  <a:rPr lang="en-US" sz="2400" dirty="0">
                    <a:solidFill>
                      <a:schemeClr val="accent5"/>
                    </a:solidFill>
                    <a:latin typeface="Times New Roman" panose="02020603050405020304" pitchFamily="18" charset="0"/>
                    <a:cs typeface="Times New Roman" panose="02020603050405020304" pitchFamily="18" charset="0"/>
                  </a:rPr>
                  <a:t>and </a:t>
                </a:r>
                <a14:m>
                  <m:oMath xmlns:m="http://schemas.openxmlformats.org/officeDocument/2006/math">
                    <m:sSub>
                      <m:sSubPr>
                        <m:ctrlPr>
                          <a:rPr lang="en-US" sz="2400" i="1">
                            <a:solidFill>
                              <a:schemeClr val="accent5"/>
                            </a:solidFill>
                            <a:latin typeface="Cambria Math" panose="02040503050406030204" pitchFamily="18" charset="0"/>
                            <a:cs typeface="Times New Roman" panose="02020603050405020304" pitchFamily="18" charset="0"/>
                          </a:rPr>
                        </m:ctrlPr>
                      </m:sSubPr>
                      <m:e>
                        <m:r>
                          <m:rPr>
                            <m:nor/>
                          </m:rPr>
                          <a:rPr lang="en-US" sz="2400" i="1" dirty="0">
                            <a:solidFill>
                              <a:schemeClr val="accent5"/>
                            </a:solidFill>
                            <a:latin typeface="Times New Roman" panose="02020603050405020304" pitchFamily="18" charset="0"/>
                            <a:cs typeface="Times New Roman" panose="02020603050405020304" pitchFamily="18" charset="0"/>
                          </a:rPr>
                          <m:t>m</m:t>
                        </m:r>
                      </m:e>
                      <m:sub>
                        <m:r>
                          <a:rPr lang="en-US" sz="2400" b="0" i="1" dirty="0" smtClean="0">
                            <a:solidFill>
                              <a:schemeClr val="accent5"/>
                            </a:solidFill>
                            <a:latin typeface="Cambria Math" panose="02040503050406030204" pitchFamily="18" charset="0"/>
                            <a:cs typeface="Times New Roman" panose="02020603050405020304" pitchFamily="18" charset="0"/>
                          </a:rPr>
                          <m:t>2</m:t>
                        </m:r>
                      </m:sub>
                    </m:sSub>
                  </m:oMath>
                </a14:m>
                <a:r>
                  <a:rPr lang="en-US" sz="2400" i="1" dirty="0">
                    <a:solidFill>
                      <a:schemeClr val="accent5"/>
                    </a:solidFill>
                    <a:latin typeface="Times New Roman" panose="02020603050405020304" pitchFamily="18" charset="0"/>
                    <a:cs typeface="Times New Roman" panose="02020603050405020304" pitchFamily="18" charset="0"/>
                  </a:rPr>
                  <a:t> </a:t>
                </a:r>
                <a:r>
                  <a:rPr lang="en-US" sz="2400" dirty="0">
                    <a:solidFill>
                      <a:schemeClr val="accent5"/>
                    </a:solidFill>
                    <a:latin typeface="Times New Roman" panose="02020603050405020304" pitchFamily="18" charset="0"/>
                    <a:cs typeface="Times New Roman" panose="02020603050405020304" pitchFamily="18" charset="0"/>
                  </a:rPr>
                  <a:t>and are separated by a distance </a:t>
                </a:r>
                <a:r>
                  <a:rPr lang="en-US" sz="2400" i="1" dirty="0">
                    <a:solidFill>
                      <a:schemeClr val="accent5"/>
                    </a:solidFill>
                    <a:latin typeface="Times New Roman" panose="02020603050405020304" pitchFamily="18" charset="0"/>
                    <a:cs typeface="Times New Roman" panose="02020603050405020304" pitchFamily="18" charset="0"/>
                  </a:rPr>
                  <a:t>r</a:t>
                </a:r>
                <a:r>
                  <a:rPr lang="en-US" sz="2400" dirty="0">
                    <a:solidFill>
                      <a:schemeClr val="accent5"/>
                    </a:solidFill>
                    <a:latin typeface="Times New Roman" panose="02020603050405020304" pitchFamily="18" charset="0"/>
                    <a:cs typeface="Times New Roman" panose="02020603050405020304" pitchFamily="18" charset="0"/>
                  </a:rPr>
                  <a:t>, the force has a magnitude given by</a:t>
                </a: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F = </a:t>
                </a:r>
                <a14:m>
                  <m:oMath xmlns:m="http://schemas.openxmlformats.org/officeDocument/2006/math">
                    <m:f>
                      <m:fPr>
                        <m:ctrlP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en-US" sz="28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80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G</m:t>
                            </m:r>
                            <m:r>
                              <m:rPr>
                                <m:nor/>
                              </m:rP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m:t>
                            </m:r>
                          </m:e>
                          <m:sub>
                            <m:r>
                              <a:rPr lang="en-US" sz="2800" b="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m:t>
                            </m:r>
                          </m:sub>
                        </m:sSub>
                        <m:sSub>
                          <m:sSubPr>
                            <m:ctrlPr>
                              <a:rPr lang="en-US" sz="28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m:t>
                            </m:r>
                          </m:e>
                          <m:sub>
                            <m:r>
                              <a:rPr lang="en-US" sz="2800" b="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b>
                        </m:sSub>
                      </m:num>
                      <m:den>
                        <m:sSup>
                          <m:sSupPr>
                            <m:ctrlPr>
                              <a:rPr lang="en-US" sz="280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2800" b="1"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𝒓</m:t>
                            </m:r>
                          </m:e>
                          <m:sup>
                            <m:r>
                              <a:rPr lang="en-US" sz="28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p>
                        </m:sSup>
                      </m:den>
                    </m:f>
                  </m:oMath>
                </a14:m>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a:t>
                </a:r>
                <a:r>
                  <a:rPr lang="en-US" sz="24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G = 6.673 x </a:t>
                </a:r>
                <a14:m>
                  <m:oMath xmlns:m="http://schemas.openxmlformats.org/officeDocument/2006/math">
                    <m:sSup>
                      <m:sSupPr>
                        <m:ctrlPr>
                          <a:rPr lang="en-US" sz="240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10</m:t>
                        </m:r>
                      </m:e>
                      <m:sup>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−11</m:t>
                        </m:r>
                      </m:sup>
                    </m:sSup>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𝑁</m:t>
                    </m:r>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f>
                      <m:fPr>
                        <m:ctrlP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𝑚</m:t>
                            </m:r>
                          </m:e>
                          <m:sup>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p>
                        </m:sSup>
                      </m:num>
                      <m:den>
                        <m:sSup>
                          <m:sSupPr>
                            <m:ctrlPr>
                              <a:rPr lang="en-US"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𝑘𝑔</m:t>
                            </m:r>
                          </m:e>
                          <m:sup>
                            <m:r>
                              <a:rPr lang="en-US"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p>
                        </m:sSup>
                      </m:den>
                    </m:f>
                  </m:oMath>
                </a14:m>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a:t>
                </a:r>
              </a:p>
              <a:p>
                <a:endPar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endParaRPr>
              </a:p>
              <a:p>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mg = </a:t>
                </a:r>
                <a14:m>
                  <m:oMath xmlns:m="http://schemas.openxmlformats.org/officeDocument/2006/math">
                    <m:f>
                      <m:fPr>
                        <m:ctrlP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en-US" sz="28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8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GmM</m:t>
                            </m:r>
                          </m:e>
                          <m:sub>
                            <m:r>
                              <a:rPr lang="en-US" sz="2800" b="0" i="1" dirty="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𝐸</m:t>
                            </m:r>
                          </m:sub>
                        </m:sSub>
                      </m:num>
                      <m:den>
                        <m:sSubSup>
                          <m:sSubSupPr>
                            <m:ctrlPr>
                              <a:rPr lang="en-US" sz="2800" b="1" i="1" smtClean="0">
                                <a:solidFill>
                                  <a:schemeClr val="tx1"/>
                                </a:solidFill>
                                <a:latin typeface="Cambria Math" panose="02040503050406030204" pitchFamily="18" charset="0"/>
                                <a:cs typeface="Times New Roman" panose="02020603050405020304" pitchFamily="18" charset="0"/>
                              </a:rPr>
                            </m:ctrlPr>
                          </m:sSubSupPr>
                          <m:e>
                            <m:r>
                              <a:rPr lang="en-US" sz="2800" b="1" i="1">
                                <a:solidFill>
                                  <a:schemeClr val="tx1"/>
                                </a:solidFill>
                                <a:latin typeface="Cambria Math" panose="02040503050406030204" pitchFamily="18" charset="0"/>
                                <a:cs typeface="Times New Roman" panose="02020603050405020304" pitchFamily="18" charset="0"/>
                              </a:rPr>
                              <m:t>𝑹</m:t>
                            </m:r>
                          </m:e>
                          <m:sub>
                            <m:r>
                              <a:rPr lang="en-US" sz="2800" b="1" i="1">
                                <a:solidFill>
                                  <a:schemeClr val="tx1"/>
                                </a:solidFill>
                                <a:latin typeface="Cambria Math" panose="02040503050406030204" pitchFamily="18" charset="0"/>
                                <a:cs typeface="Times New Roman" panose="02020603050405020304" pitchFamily="18" charset="0"/>
                              </a:rPr>
                              <m:t>𝑬</m:t>
                            </m:r>
                          </m:sub>
                          <m:sup>
                            <m:r>
                              <a:rPr lang="en-US" sz="2800" b="1" i="1">
                                <a:solidFill>
                                  <a:schemeClr val="tx1"/>
                                </a:solidFill>
                                <a:latin typeface="Cambria Math" panose="02040503050406030204" pitchFamily="18" charset="0"/>
                                <a:cs typeface="Times New Roman" panose="02020603050405020304" pitchFamily="18" charset="0"/>
                              </a:rPr>
                              <m:t>𝟐</m:t>
                            </m:r>
                          </m:sup>
                        </m:sSubSup>
                      </m:den>
                    </m:f>
                  </m:oMath>
                </a14:m>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a:t>
                </a:r>
                <a:r>
                  <a:rPr lang="en-US" sz="24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or, </a:t>
                </a:r>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g = </a:t>
                </a:r>
                <a14:m>
                  <m:oMath xmlns:m="http://schemas.openxmlformats.org/officeDocument/2006/math">
                    <m:f>
                      <m:fPr>
                        <m:ctrlP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en-US" sz="28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8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GM</m:t>
                            </m:r>
                          </m:e>
                          <m:sub>
                            <m: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𝐸</m:t>
                            </m:r>
                          </m:sub>
                        </m:sSub>
                      </m:num>
                      <m:den>
                        <m:sSubSup>
                          <m:sSubSupPr>
                            <m:ctrlPr>
                              <a:rPr lang="en-US" sz="2800" b="1" i="1">
                                <a:solidFill>
                                  <a:schemeClr val="tx1"/>
                                </a:solidFill>
                                <a:latin typeface="Cambria Math" panose="02040503050406030204" pitchFamily="18" charset="0"/>
                                <a:cs typeface="Times New Roman" panose="02020603050405020304" pitchFamily="18" charset="0"/>
                              </a:rPr>
                            </m:ctrlPr>
                          </m:sSubSupPr>
                          <m:e>
                            <m:r>
                              <a:rPr lang="en-US" sz="2800" b="1" i="1">
                                <a:solidFill>
                                  <a:schemeClr val="tx1"/>
                                </a:solidFill>
                                <a:latin typeface="Cambria Math" panose="02040503050406030204" pitchFamily="18" charset="0"/>
                                <a:cs typeface="Times New Roman" panose="02020603050405020304" pitchFamily="18" charset="0"/>
                              </a:rPr>
                              <m:t>𝑹</m:t>
                            </m:r>
                          </m:e>
                          <m:sub>
                            <m:r>
                              <a:rPr lang="en-US" sz="2800" b="1" i="1">
                                <a:solidFill>
                                  <a:schemeClr val="tx1"/>
                                </a:solidFill>
                                <a:latin typeface="Cambria Math" panose="02040503050406030204" pitchFamily="18" charset="0"/>
                                <a:cs typeface="Times New Roman" panose="02020603050405020304" pitchFamily="18" charset="0"/>
                              </a:rPr>
                              <m:t>𝑬</m:t>
                            </m:r>
                          </m:sub>
                          <m:sup>
                            <m:r>
                              <a:rPr lang="en-US" sz="2800" b="1" i="1">
                                <a:solidFill>
                                  <a:schemeClr val="tx1"/>
                                </a:solidFill>
                                <a:latin typeface="Cambria Math" panose="02040503050406030204" pitchFamily="18" charset="0"/>
                                <a:cs typeface="Times New Roman" panose="02020603050405020304" pitchFamily="18" charset="0"/>
                              </a:rPr>
                              <m:t>𝟐</m:t>
                            </m:r>
                          </m:sup>
                        </m:sSubSup>
                      </m:den>
                    </m:f>
                  </m:oMath>
                </a14:m>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a:t>
                </a:r>
                <a:r>
                  <a:rPr lang="en-US" sz="2400"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9.81</a:t>
                </a:r>
                <a:r>
                  <a:rPr lang="en-US" altLang="en-US" sz="2800" dirty="0">
                    <a:solidFill>
                      <a:schemeClr val="accent5"/>
                    </a:solidFill>
                    <a:cs typeface="Times New Roman" panose="02020603050405020304" pitchFamily="18" charset="0"/>
                  </a:rPr>
                  <a:t> </a:t>
                </a:r>
                <a14:m>
                  <m:oMath xmlns:m="http://schemas.openxmlformats.org/officeDocument/2006/math">
                    <m:r>
                      <m:rPr>
                        <m:nor/>
                      </m:rPr>
                      <a:rPr lang="en-US" altLang="en-US" sz="2400" dirty="0" smtClean="0">
                        <a:solidFill>
                          <a:schemeClr val="tx1"/>
                        </a:solidFill>
                        <a:latin typeface="Times New Roman" panose="02020603050405020304" pitchFamily="18" charset="0"/>
                        <a:cs typeface="Times New Roman" panose="02020603050405020304" pitchFamily="18" charset="0"/>
                      </a:rPr>
                      <m:t>m</m:t>
                    </m:r>
                    <m:r>
                      <m:rPr>
                        <m:nor/>
                      </m:rPr>
                      <a:rPr lang="en-US" altLang="en-US" sz="2400" dirty="0" smtClean="0">
                        <a:solidFill>
                          <a:schemeClr val="tx1"/>
                        </a:solidFill>
                        <a:latin typeface="Times New Roman" panose="02020603050405020304" pitchFamily="18" charset="0"/>
                        <a:cs typeface="Times New Roman" panose="02020603050405020304" pitchFamily="18" charset="0"/>
                      </a:rPr>
                      <m:t>/</m:t>
                    </m:r>
                    <m:sSup>
                      <m:sSupPr>
                        <m:ctrlPr>
                          <a:rPr lang="en-US" altLang="en-US" sz="2400" i="1">
                            <a:solidFill>
                              <a:schemeClr val="tx1"/>
                            </a:solidFill>
                            <a:latin typeface="Cambria Math" panose="02040503050406030204" pitchFamily="18" charset="0"/>
                          </a:rPr>
                        </m:ctrlPr>
                      </m:sSupPr>
                      <m:e>
                        <m:r>
                          <a:rPr lang="en-US" altLang="en-US" sz="2400" i="1">
                            <a:solidFill>
                              <a:schemeClr val="tx1"/>
                            </a:solidFill>
                            <a:latin typeface="Cambria Math" panose="02040503050406030204" pitchFamily="18" charset="0"/>
                          </a:rPr>
                          <m:t>𝑠</m:t>
                        </m:r>
                      </m:e>
                      <m:sup>
                        <m:r>
                          <a:rPr lang="en-US" altLang="en-US" sz="2400" i="1">
                            <a:solidFill>
                              <a:schemeClr val="tx1"/>
                            </a:solidFill>
                            <a:latin typeface="Cambria Math" panose="02040503050406030204" pitchFamily="18" charset="0"/>
                          </a:rPr>
                          <m:t>2</m:t>
                        </m:r>
                      </m:sup>
                    </m:sSup>
                    <m:r>
                      <a:rPr lang="en-US" altLang="en-US" sz="2400" i="1">
                        <a:solidFill>
                          <a:schemeClr val="tx1"/>
                        </a:solidFill>
                        <a:latin typeface="Cambria Math" panose="02040503050406030204" pitchFamily="18" charset="0"/>
                      </a:rPr>
                      <m:t> </m:t>
                    </m:r>
                  </m:oMath>
                </a14:m>
                <a:r>
                  <a:rPr lang="en-US" sz="2800" i="1" dirty="0">
                    <a:solidFill>
                      <a:schemeClr val="tx1"/>
                    </a:solidFill>
                    <a:latin typeface="Cambria Math" panose="02040503050406030204" pitchFamily="18" charset="0"/>
                    <a:ea typeface="Cambria Math" panose="02040503050406030204" pitchFamily="18" charset="0"/>
                    <a:cs typeface="Times New Roman" panose="02020603050405020304" pitchFamily="18" charset="0"/>
                  </a:rPr>
                  <a:t>	</a:t>
                </a:r>
                <a:endParaRPr lang="en-US" sz="2800" i="1" dirty="0">
                  <a:solidFill>
                    <a:schemeClr val="accent5"/>
                  </a:solidFill>
                  <a:latin typeface="Times New Roman" panose="02020603050405020304" pitchFamily="18" charset="0"/>
                  <a:ea typeface="Cambria Math" panose="020405030504060302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ea typeface="Cambria Math" panose="02040503050406030204" pitchFamily="18" charset="0"/>
                  <a:cs typeface="Times New Roman" panose="02020603050405020304" pitchFamily="18" charset="0"/>
                </a:endParaRPr>
              </a:p>
              <a:p>
                <a:r>
                  <a:rPr lang="en-US" sz="2400" dirty="0">
                    <a:solidFill>
                      <a:schemeClr val="accent5"/>
                    </a:solidFill>
                    <a:latin typeface="Times New Roman" panose="02020603050405020304" pitchFamily="18" charset="0"/>
                    <a:ea typeface="Cambria Math" panose="02040503050406030204" pitchFamily="18" charset="0"/>
                    <a:cs typeface="Times New Roman" panose="02020603050405020304" pitchFamily="18" charset="0"/>
                  </a:rPr>
                  <a:t>The </a:t>
                </a:r>
                <a:r>
                  <a:rPr lang="en-US" sz="2400" dirty="0">
                    <a:solidFill>
                      <a:schemeClr val="accent5"/>
                    </a:solidFill>
                    <a:latin typeface="Times New Roman" panose="02020603050405020304" pitchFamily="18" charset="0"/>
                    <a:cs typeface="Times New Roman" panose="02020603050405020304" pitchFamily="18" charset="0"/>
                  </a:rPr>
                  <a:t>same magnitude of force acts on each mass, no matter what the values of the masses.</a:t>
                </a:r>
              </a:p>
            </p:txBody>
          </p:sp>
        </mc:Choice>
        <mc:Fallback>
          <p:sp>
            <p:nvSpPr>
              <p:cNvPr id="2" name="Rectangle 1">
                <a:extLst>
                  <a:ext uri="{FF2B5EF4-FFF2-40B4-BE49-F238E27FC236}">
                    <a16:creationId xmlns:a16="http://schemas.microsoft.com/office/drawing/2014/main" id="{C85F652B-0113-4D7C-856F-9EC5131AB602}"/>
                  </a:ext>
                </a:extLst>
              </p:cNvPr>
              <p:cNvSpPr>
                <a:spLocks noRot="1" noChangeAspect="1" noMove="1" noResize="1" noEditPoints="1" noAdjustHandles="1" noChangeArrowheads="1" noChangeShapeType="1" noTextEdit="1"/>
              </p:cNvSpPr>
              <p:nvPr/>
            </p:nvSpPr>
            <p:spPr>
              <a:xfrm>
                <a:off x="2862468" y="978869"/>
                <a:ext cx="9037983" cy="4189545"/>
              </a:xfrm>
              <a:prstGeom prst="rect">
                <a:avLst/>
              </a:prstGeom>
              <a:blipFill>
                <a:blip r:embed="rId2"/>
                <a:stretch>
                  <a:fillRect l="-1080" t="-1164" b="-2475"/>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DEEA9DDF-7B1D-47D9-ABF1-BAD379E39826}"/>
              </a:ext>
            </a:extLst>
          </p:cNvPr>
          <p:cNvPicPr>
            <a:picLocks noChangeAspect="1"/>
          </p:cNvPicPr>
          <p:nvPr/>
        </p:nvPicPr>
        <p:blipFill>
          <a:blip r:embed="rId3"/>
          <a:stretch>
            <a:fillRect/>
          </a:stretch>
        </p:blipFill>
        <p:spPr>
          <a:xfrm>
            <a:off x="3800063" y="5365120"/>
            <a:ext cx="5546032" cy="1344069"/>
          </a:xfrm>
          <a:prstGeom prst="rect">
            <a:avLst/>
          </a:prstGeom>
        </p:spPr>
      </p:pic>
      <p:sp>
        <p:nvSpPr>
          <p:cNvPr id="7" name="Arrow: Right 6">
            <a:extLst>
              <a:ext uri="{FF2B5EF4-FFF2-40B4-BE49-F238E27FC236}">
                <a16:creationId xmlns:a16="http://schemas.microsoft.com/office/drawing/2014/main" id="{7F859733-52F2-4872-AC17-42A1FAA38B90}"/>
              </a:ext>
            </a:extLst>
          </p:cNvPr>
          <p:cNvSpPr/>
          <p:nvPr/>
        </p:nvSpPr>
        <p:spPr>
          <a:xfrm rot="5400000">
            <a:off x="5693660" y="2933506"/>
            <a:ext cx="261339" cy="1722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6109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74A8910E-A79D-4B21-A7A5-3FD938B6B1B4}"/>
              </a:ext>
            </a:extLst>
          </p:cNvPr>
          <p:cNvSpPr txBox="1">
            <a:spLocks noChangeArrowheads="1"/>
          </p:cNvSpPr>
          <p:nvPr/>
        </p:nvSpPr>
        <p:spPr bwMode="auto">
          <a:xfrm>
            <a:off x="3578088" y="-13252"/>
            <a:ext cx="5989982"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Law of Gravitation </a:t>
            </a:r>
          </a:p>
          <a:p>
            <a:pPr algn="ctr"/>
            <a:r>
              <a:rPr lang="en-US" sz="24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Relation Between Mass and Weight</a:t>
            </a:r>
            <a:endParaRPr lang="en-US" altLang="en-US" sz="24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D0E10246-3B1D-403E-88A2-9A080E6D12E1}"/>
                  </a:ext>
                </a:extLst>
              </p:cNvPr>
              <p:cNvSpPr/>
              <p:nvPr/>
            </p:nvSpPr>
            <p:spPr>
              <a:xfrm>
                <a:off x="2743200" y="1123406"/>
                <a:ext cx="8295861" cy="5314596"/>
              </a:xfrm>
              <a:prstGeom prst="rect">
                <a:avLst/>
              </a:prstGeom>
            </p:spPr>
            <p:txBody>
              <a:bodyPr wrap="square">
                <a:spAutoFit/>
              </a:bodyPr>
              <a:lstStyle/>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Gravity acts between objects that have mass.</a:t>
                </a:r>
              </a:p>
              <a:p>
                <a:pPr marL="342900"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The gravitational force is always attractive along a </a:t>
                </a:r>
              </a:p>
              <a:p>
                <a:r>
                  <a:rPr lang="en-US" sz="2400" dirty="0">
                    <a:solidFill>
                      <a:schemeClr val="accent5"/>
                    </a:solidFill>
                    <a:latin typeface="Times New Roman" panose="02020603050405020304" pitchFamily="18" charset="0"/>
                    <a:cs typeface="Times New Roman" panose="02020603050405020304" pitchFamily="18" charset="0"/>
                  </a:rPr>
                  <a:t>     line between objects.</a:t>
                </a:r>
              </a:p>
              <a:p>
                <a:pPr marL="342900"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Gravity is always pulling you down towards Earth. </a:t>
                </a:r>
              </a:p>
              <a:p>
                <a:r>
                  <a:rPr lang="en-US" sz="2400" dirty="0">
                    <a:solidFill>
                      <a:schemeClr val="accent5"/>
                    </a:solidFill>
                    <a:latin typeface="Times New Roman" panose="02020603050405020304" pitchFamily="18" charset="0"/>
                    <a:cs typeface="Times New Roman" panose="02020603050405020304" pitchFamily="18" charset="0"/>
                  </a:rPr>
                  <a:t>     Use </a:t>
                </a:r>
                <a14:m>
                  <m:oMath xmlns:m="http://schemas.openxmlformats.org/officeDocument/2006/math">
                    <m:r>
                      <a:rPr lang="en-US" sz="2400" b="1" i="0" smtClean="0">
                        <a:solidFill>
                          <a:schemeClr val="accent5"/>
                        </a:solidFill>
                        <a:latin typeface="Cambria Math" panose="02040503050406030204" pitchFamily="18" charset="0"/>
                        <a:cs typeface="Times New Roman" panose="02020603050405020304" pitchFamily="18" charset="0"/>
                      </a:rPr>
                      <m:t>𝐠</m:t>
                    </m:r>
                    <m:r>
                      <a:rPr lang="en-US" sz="2400" b="1" i="0" smtClean="0">
                        <a:solidFill>
                          <a:schemeClr val="accent5"/>
                        </a:solidFill>
                        <a:latin typeface="Cambria Math" panose="02040503050406030204" pitchFamily="18" charset="0"/>
                        <a:cs typeface="Times New Roman" panose="02020603050405020304" pitchFamily="18" charset="0"/>
                      </a:rPr>
                      <m:t>=</m:t>
                    </m:r>
                    <m:r>
                      <a:rPr lang="en-US" sz="2400" b="1" i="1">
                        <a:solidFill>
                          <a:schemeClr val="accent5"/>
                        </a:solidFill>
                        <a:latin typeface="Cambria Math" panose="02040503050406030204" pitchFamily="18" charset="0"/>
                        <a:cs typeface="Times New Roman" panose="02020603050405020304" pitchFamily="18" charset="0"/>
                      </a:rPr>
                      <m:t>𝟗</m:t>
                    </m:r>
                    <m:r>
                      <a:rPr lang="en-US" sz="2400" b="1" i="1">
                        <a:solidFill>
                          <a:schemeClr val="accent5"/>
                        </a:solidFill>
                        <a:latin typeface="Cambria Math" panose="02040503050406030204" pitchFamily="18" charset="0"/>
                        <a:cs typeface="Times New Roman" panose="02020603050405020304" pitchFamily="18" charset="0"/>
                      </a:rPr>
                      <m:t>.</m:t>
                    </m:r>
                    <m:r>
                      <a:rPr lang="en-US" sz="2400" b="1" i="1">
                        <a:solidFill>
                          <a:schemeClr val="accent5"/>
                        </a:solidFill>
                        <a:latin typeface="Cambria Math" panose="02040503050406030204" pitchFamily="18" charset="0"/>
                        <a:cs typeface="Times New Roman" panose="02020603050405020304" pitchFamily="18" charset="0"/>
                      </a:rPr>
                      <m:t>𝟖</m:t>
                    </m:r>
                    <m:r>
                      <m:rPr>
                        <m:nor/>
                      </m:rPr>
                      <a:rPr lang="en-US" sz="2400" b="1">
                        <a:solidFill>
                          <a:schemeClr val="accent5"/>
                        </a:solidFill>
                        <a:latin typeface="Cambria Math" panose="02040503050406030204" pitchFamily="18" charset="0"/>
                        <a:cs typeface="Times New Roman" panose="02020603050405020304" pitchFamily="18" charset="0"/>
                      </a:rPr>
                      <m:t> </m:t>
                    </m:r>
                    <m:r>
                      <m:rPr>
                        <m:nor/>
                      </m:rPr>
                      <a:rPr lang="en-US" altLang="en-US" sz="2400" b="1" dirty="0">
                        <a:solidFill>
                          <a:schemeClr val="accent5"/>
                        </a:solidFill>
                        <a:latin typeface="Times New Roman" panose="02020603050405020304" pitchFamily="18" charset="0"/>
                        <a:cs typeface="Times New Roman" panose="02020603050405020304" pitchFamily="18" charset="0"/>
                      </a:rPr>
                      <m:t>m</m:t>
                    </m:r>
                    <m:r>
                      <m:rPr>
                        <m:nor/>
                      </m:rPr>
                      <a:rPr lang="en-US" altLang="en-US" sz="2400" b="1" dirty="0">
                        <a:solidFill>
                          <a:schemeClr val="accent5"/>
                        </a:solidFill>
                        <a:latin typeface="Times New Roman" panose="02020603050405020304" pitchFamily="18" charset="0"/>
                        <a:cs typeface="Times New Roman" panose="02020603050405020304" pitchFamily="18" charset="0"/>
                      </a:rPr>
                      <m:t>/</m:t>
                    </m:r>
                    <m:sSup>
                      <m:sSupPr>
                        <m:ctrlPr>
                          <a:rPr lang="en-US" altLang="en-US" sz="2400" b="1" i="1">
                            <a:solidFill>
                              <a:schemeClr val="accent5"/>
                            </a:solidFill>
                            <a:latin typeface="Cambria Math" panose="02040503050406030204" pitchFamily="18" charset="0"/>
                          </a:rPr>
                        </m:ctrlPr>
                      </m:sSupPr>
                      <m:e>
                        <m:r>
                          <a:rPr lang="en-US" altLang="en-US" sz="2400" b="1" i="1">
                            <a:solidFill>
                              <a:schemeClr val="accent5"/>
                            </a:solidFill>
                            <a:latin typeface="Cambria Math" panose="02040503050406030204" pitchFamily="18" charset="0"/>
                          </a:rPr>
                          <m:t>𝒔</m:t>
                        </m:r>
                      </m:e>
                      <m:sup>
                        <m:r>
                          <a:rPr lang="en-US" altLang="en-US" sz="2400" b="1" i="1">
                            <a:solidFill>
                              <a:schemeClr val="accent5"/>
                            </a:solidFill>
                            <a:latin typeface="Cambria Math" panose="02040503050406030204" pitchFamily="18" charset="0"/>
                          </a:rPr>
                          <m:t>𝟐</m:t>
                        </m:r>
                      </m:sup>
                    </m:sSup>
                  </m:oMath>
                </a14:m>
                <a:r>
                  <a:rPr lang="en-US" sz="2400" dirty="0">
                    <a:solidFill>
                      <a:schemeClr val="accent5"/>
                    </a:solidFill>
                    <a:latin typeface="Times New Roman" panose="02020603050405020304" pitchFamily="18" charset="0"/>
                    <a:cs typeface="Times New Roman" panose="02020603050405020304" pitchFamily="18" charset="0"/>
                  </a:rPr>
                  <a:t> then put sign on force.</a:t>
                </a:r>
              </a:p>
              <a:p>
                <a:pPr marL="342900"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Weight is defined as: </a:t>
                </a:r>
                <a:endParaRPr lang="en-US" sz="2400" b="1" i="1" dirty="0">
                  <a:solidFill>
                    <a:schemeClr val="accent5"/>
                  </a:solidFill>
                  <a:latin typeface="Cambria Math" panose="02040503050406030204" pitchFamily="18" charset="0"/>
                  <a:cs typeface="Times New Roman" panose="02020603050405020304" pitchFamily="18" charset="0"/>
                </a:endParaRPr>
              </a:p>
              <a:p>
                <a:r>
                  <a:rPr lang="en-US" sz="2400" b="1" i="1" dirty="0">
                    <a:solidFill>
                      <a:schemeClr val="accent5"/>
                    </a:solidFill>
                    <a:latin typeface="Cambria Math" panose="02040503050406030204" pitchFamily="18" charset="0"/>
                    <a:cs typeface="Times New Roman" panose="02020603050405020304" pitchFamily="18" charset="0"/>
                  </a:rPr>
                  <a:t>	</a:t>
                </a:r>
                <a14:m>
                  <m:oMath xmlns:m="http://schemas.openxmlformats.org/officeDocument/2006/math">
                    <m:sSub>
                      <m:sSubPr>
                        <m:ctrlPr>
                          <a:rPr lang="en-US" sz="2400" b="1" i="1" smtClean="0">
                            <a:solidFill>
                              <a:schemeClr val="accent5"/>
                            </a:solidFill>
                            <a:latin typeface="Cambria Math" panose="02040503050406030204" pitchFamily="18" charset="0"/>
                            <a:cs typeface="Times New Roman" panose="02020603050405020304" pitchFamily="18" charset="0"/>
                          </a:rPr>
                        </m:ctrlPr>
                      </m:sSubPr>
                      <m:e>
                        <m:r>
                          <a:rPr lang="en-US" sz="2400" b="1" i="1" smtClean="0">
                            <a:solidFill>
                              <a:schemeClr val="accent5"/>
                            </a:solidFill>
                            <a:latin typeface="Cambria Math" panose="02040503050406030204" pitchFamily="18" charset="0"/>
                            <a:cs typeface="Times New Roman" panose="02020603050405020304" pitchFamily="18" charset="0"/>
                          </a:rPr>
                          <m:t>𝑾</m:t>
                        </m:r>
                        <m:r>
                          <a:rPr lang="en-US" sz="2400" b="1" i="1" smtClean="0">
                            <a:solidFill>
                              <a:schemeClr val="accent5"/>
                            </a:solidFill>
                            <a:latin typeface="Cambria Math" panose="02040503050406030204" pitchFamily="18" charset="0"/>
                            <a:cs typeface="Times New Roman" panose="02020603050405020304" pitchFamily="18" charset="0"/>
                          </a:rPr>
                          <m:t>=</m:t>
                        </m:r>
                        <m:r>
                          <a:rPr lang="en-US" sz="2400" b="1" i="1">
                            <a:solidFill>
                              <a:schemeClr val="accent5"/>
                            </a:solidFill>
                            <a:latin typeface="Cambria Math" panose="02040503050406030204" pitchFamily="18" charset="0"/>
                            <a:cs typeface="Times New Roman" panose="02020603050405020304" pitchFamily="18" charset="0"/>
                          </a:rPr>
                          <m:t>𝑭</m:t>
                        </m:r>
                      </m:e>
                      <m:sub>
                        <m:r>
                          <a:rPr lang="en-US" sz="2400" b="1" i="1" smtClean="0">
                            <a:solidFill>
                              <a:schemeClr val="accent5"/>
                            </a:solidFill>
                            <a:latin typeface="Cambria Math" panose="02040503050406030204" pitchFamily="18" charset="0"/>
                            <a:cs typeface="Times New Roman" panose="02020603050405020304" pitchFamily="18" charset="0"/>
                          </a:rPr>
                          <m:t>𝒈𝒓𝒂𝒗𝒊𝒕𝒚</m:t>
                        </m:r>
                      </m:sub>
                    </m:sSub>
                    <m:r>
                      <a:rPr lang="en-US" sz="2400" b="1" i="1" smtClean="0">
                        <a:solidFill>
                          <a:schemeClr val="accent5"/>
                        </a:solidFill>
                        <a:latin typeface="Cambria Math" panose="02040503050406030204" pitchFamily="18" charset="0"/>
                        <a:cs typeface="Times New Roman" panose="02020603050405020304" pitchFamily="18" charset="0"/>
                      </a:rPr>
                      <m:t>=</m:t>
                    </m:r>
                    <m:r>
                      <a:rPr lang="en-US" sz="2400" b="1" i="1" smtClean="0">
                        <a:solidFill>
                          <a:schemeClr val="accent5"/>
                        </a:solidFill>
                        <a:latin typeface="Cambria Math" panose="02040503050406030204" pitchFamily="18" charset="0"/>
                        <a:cs typeface="Times New Roman" panose="02020603050405020304" pitchFamily="18" charset="0"/>
                      </a:rPr>
                      <m:t>𝒎𝒈</m:t>
                    </m:r>
                  </m:oMath>
                </a14:m>
                <a:endParaRPr lang="en-US" sz="2400" b="1" i="1" dirty="0">
                  <a:solidFill>
                    <a:schemeClr val="accent5"/>
                  </a:solidFill>
                  <a:latin typeface="Cambria Math" panose="02040503050406030204" pitchFamily="18" charset="0"/>
                  <a:cs typeface="Times New Roman" panose="02020603050405020304" pitchFamily="18" charset="0"/>
                </a:endParaRPr>
              </a:p>
              <a:p>
                <a:r>
                  <a:rPr lang="en-US" sz="2400" b="1" dirty="0">
                    <a:solidFill>
                      <a:schemeClr val="accent5"/>
                    </a:solidFill>
                    <a:cs typeface="Times New Roman" panose="02020603050405020304" pitchFamily="18" charset="0"/>
                  </a:rPr>
                  <a:t>	</a:t>
                </a:r>
                <a14:m>
                  <m:oMath xmlns:m="http://schemas.openxmlformats.org/officeDocument/2006/math">
                    <m:r>
                      <a:rPr lang="en-US" sz="2400" b="1" i="1">
                        <a:solidFill>
                          <a:schemeClr val="accent5"/>
                        </a:solidFill>
                        <a:latin typeface="Cambria Math" panose="02040503050406030204" pitchFamily="18" charset="0"/>
                        <a:cs typeface="Times New Roman" panose="02020603050405020304" pitchFamily="18" charset="0"/>
                      </a:rPr>
                      <m:t>𝑾</m:t>
                    </m:r>
                    <m:r>
                      <a:rPr lang="en-US" sz="2400" b="1" i="1">
                        <a:solidFill>
                          <a:schemeClr val="accent5"/>
                        </a:solidFill>
                        <a:latin typeface="Cambria Math" panose="02040503050406030204" pitchFamily="18" charset="0"/>
                        <a:cs typeface="Times New Roman" panose="02020603050405020304" pitchFamily="18" charset="0"/>
                      </a:rPr>
                      <m:t> </m:t>
                    </m:r>
                    <m:d>
                      <m:dPr>
                        <m:ctrlPr>
                          <a:rPr lang="en-US" sz="2400" b="1" i="1" smtClean="0">
                            <a:solidFill>
                              <a:schemeClr val="accent5"/>
                            </a:solidFill>
                            <a:latin typeface="Cambria Math" panose="02040503050406030204" pitchFamily="18" charset="0"/>
                            <a:cs typeface="Times New Roman" panose="02020603050405020304" pitchFamily="18" charset="0"/>
                          </a:rPr>
                        </m:ctrlPr>
                      </m:dPr>
                      <m:e>
                        <m:r>
                          <a:rPr lang="en-US" sz="2400" b="1" i="1" smtClean="0">
                            <a:solidFill>
                              <a:schemeClr val="accent5"/>
                            </a:solidFill>
                            <a:latin typeface="Cambria Math" panose="02040503050406030204" pitchFamily="18" charset="0"/>
                            <a:cs typeface="Times New Roman" panose="02020603050405020304" pitchFamily="18" charset="0"/>
                          </a:rPr>
                          <m:t>𝒊𝒏</m:t>
                        </m:r>
                        <m:r>
                          <a:rPr lang="en-US" sz="2400" b="1" i="1" smtClean="0">
                            <a:solidFill>
                              <a:schemeClr val="accent5"/>
                            </a:solidFill>
                            <a:latin typeface="Cambria Math" panose="02040503050406030204" pitchFamily="18" charset="0"/>
                            <a:cs typeface="Times New Roman" panose="02020603050405020304" pitchFamily="18" charset="0"/>
                          </a:rPr>
                          <m:t> </m:t>
                        </m:r>
                        <m:r>
                          <a:rPr lang="en-US" sz="2400" b="1" i="1" smtClean="0">
                            <a:solidFill>
                              <a:schemeClr val="accent5"/>
                            </a:solidFill>
                            <a:latin typeface="Cambria Math" panose="02040503050406030204" pitchFamily="18" charset="0"/>
                            <a:cs typeface="Times New Roman" panose="02020603050405020304" pitchFamily="18" charset="0"/>
                          </a:rPr>
                          <m:t>𝑵</m:t>
                        </m:r>
                      </m:e>
                    </m:d>
                    <m:r>
                      <a:rPr lang="en-US" sz="2400" b="1" i="1" smtClean="0">
                        <a:solidFill>
                          <a:schemeClr val="accent5"/>
                        </a:solidFill>
                        <a:latin typeface="Cambria Math" panose="02040503050406030204" pitchFamily="18" charset="0"/>
                        <a:cs typeface="Times New Roman" panose="02020603050405020304" pitchFamily="18" charset="0"/>
                      </a:rPr>
                      <m:t>= </m:t>
                    </m:r>
                    <m:r>
                      <a:rPr lang="en-US" sz="2400" b="1" i="1">
                        <a:solidFill>
                          <a:schemeClr val="accent5"/>
                        </a:solidFill>
                        <a:latin typeface="Cambria Math" panose="02040503050406030204" pitchFamily="18" charset="0"/>
                        <a:cs typeface="Times New Roman" panose="02020603050405020304" pitchFamily="18" charset="0"/>
                      </a:rPr>
                      <m:t>𝒎</m:t>
                    </m:r>
                    <m:d>
                      <m:dPr>
                        <m:ctrlPr>
                          <a:rPr lang="en-US" sz="2400" b="1" i="1" smtClean="0">
                            <a:solidFill>
                              <a:schemeClr val="accent5"/>
                            </a:solidFill>
                            <a:latin typeface="Cambria Math" panose="02040503050406030204" pitchFamily="18" charset="0"/>
                            <a:cs typeface="Times New Roman" panose="02020603050405020304" pitchFamily="18" charset="0"/>
                          </a:rPr>
                        </m:ctrlPr>
                      </m:dPr>
                      <m:e>
                        <m:r>
                          <a:rPr lang="en-US" sz="2400" b="1" i="1" smtClean="0">
                            <a:solidFill>
                              <a:schemeClr val="accent5"/>
                            </a:solidFill>
                            <a:latin typeface="Cambria Math" panose="02040503050406030204" pitchFamily="18" charset="0"/>
                            <a:cs typeface="Times New Roman" panose="02020603050405020304" pitchFamily="18" charset="0"/>
                          </a:rPr>
                          <m:t>𝒊𝒏</m:t>
                        </m:r>
                        <m:r>
                          <a:rPr lang="en-US" sz="2400" b="1" i="1" smtClean="0">
                            <a:solidFill>
                              <a:schemeClr val="accent5"/>
                            </a:solidFill>
                            <a:latin typeface="Cambria Math" panose="02040503050406030204" pitchFamily="18" charset="0"/>
                            <a:cs typeface="Times New Roman" panose="02020603050405020304" pitchFamily="18" charset="0"/>
                          </a:rPr>
                          <m:t> </m:t>
                        </m:r>
                        <m:r>
                          <a:rPr lang="en-US" sz="2400" b="1" i="1" smtClean="0">
                            <a:solidFill>
                              <a:schemeClr val="accent5"/>
                            </a:solidFill>
                            <a:latin typeface="Cambria Math" panose="02040503050406030204" pitchFamily="18" charset="0"/>
                            <a:cs typeface="Times New Roman" panose="02020603050405020304" pitchFamily="18" charset="0"/>
                          </a:rPr>
                          <m:t>𝒌𝒈</m:t>
                        </m:r>
                      </m:e>
                    </m:d>
                    <m:r>
                      <a:rPr lang="en-US" sz="2400" b="1" i="1" smtClean="0">
                        <a:solidFill>
                          <a:schemeClr val="accent5"/>
                        </a:solidFill>
                        <a:latin typeface="Cambria Math" panose="02040503050406030204" pitchFamily="18" charset="0"/>
                        <a:cs typeface="Times New Roman" panose="02020603050405020304" pitchFamily="18" charset="0"/>
                      </a:rPr>
                      <m:t> </m:t>
                    </m:r>
                    <m:r>
                      <a:rPr lang="en-US" sz="2400" b="1" i="1" smtClean="0">
                        <a:solidFill>
                          <a:schemeClr val="accent5"/>
                        </a:solidFill>
                        <a:latin typeface="Cambria Math" panose="02040503050406030204" pitchFamily="18" charset="0"/>
                        <a:cs typeface="Times New Roman" panose="02020603050405020304" pitchFamily="18" charset="0"/>
                      </a:rPr>
                      <m:t>𝒙</m:t>
                    </m:r>
                    <m:r>
                      <a:rPr lang="en-US" sz="2400" b="1" i="1" smtClean="0">
                        <a:solidFill>
                          <a:schemeClr val="accent5"/>
                        </a:solidFill>
                        <a:latin typeface="Cambria Math" panose="02040503050406030204" pitchFamily="18" charset="0"/>
                        <a:cs typeface="Times New Roman" panose="02020603050405020304" pitchFamily="18" charset="0"/>
                      </a:rPr>
                      <m:t> </m:t>
                    </m:r>
                    <m:r>
                      <a:rPr lang="en-US" sz="2400" b="1" i="1" smtClean="0">
                        <a:solidFill>
                          <a:schemeClr val="accent5"/>
                        </a:solidFill>
                        <a:latin typeface="Cambria Math" panose="02040503050406030204" pitchFamily="18" charset="0"/>
                        <a:cs typeface="Times New Roman" panose="02020603050405020304" pitchFamily="18" charset="0"/>
                      </a:rPr>
                      <m:t>𝟗</m:t>
                    </m:r>
                    <m:r>
                      <a:rPr lang="en-US" sz="2400" b="1" i="1" smtClean="0">
                        <a:solidFill>
                          <a:schemeClr val="accent5"/>
                        </a:solidFill>
                        <a:latin typeface="Cambria Math" panose="02040503050406030204" pitchFamily="18" charset="0"/>
                        <a:cs typeface="Times New Roman" panose="02020603050405020304" pitchFamily="18" charset="0"/>
                      </a:rPr>
                      <m:t>.</m:t>
                    </m:r>
                    <m:r>
                      <a:rPr lang="en-US" sz="2400" b="1" i="1" smtClean="0">
                        <a:solidFill>
                          <a:schemeClr val="accent5"/>
                        </a:solidFill>
                        <a:latin typeface="Cambria Math" panose="02040503050406030204" pitchFamily="18" charset="0"/>
                        <a:cs typeface="Times New Roman" panose="02020603050405020304" pitchFamily="18" charset="0"/>
                      </a:rPr>
                      <m:t>𝟖</m:t>
                    </m:r>
                    <m:r>
                      <m:rPr>
                        <m:nor/>
                      </m:rPr>
                      <a:rPr lang="en-US" sz="2400" b="1" i="0" smtClean="0">
                        <a:solidFill>
                          <a:schemeClr val="accent5"/>
                        </a:solidFill>
                        <a:latin typeface="Cambria Math" panose="02040503050406030204" pitchFamily="18" charset="0"/>
                        <a:cs typeface="Times New Roman" panose="02020603050405020304" pitchFamily="18" charset="0"/>
                      </a:rPr>
                      <m:t> </m:t>
                    </m:r>
                    <m:r>
                      <m:rPr>
                        <m:nor/>
                      </m:rPr>
                      <a:rPr lang="en-US" altLang="en-US" sz="2400" b="1" dirty="0" smtClean="0">
                        <a:solidFill>
                          <a:schemeClr val="accent5"/>
                        </a:solidFill>
                        <a:latin typeface="Times New Roman" panose="02020603050405020304" pitchFamily="18" charset="0"/>
                        <a:cs typeface="Times New Roman" panose="02020603050405020304" pitchFamily="18" charset="0"/>
                      </a:rPr>
                      <m:t>m</m:t>
                    </m:r>
                    <m:r>
                      <m:rPr>
                        <m:nor/>
                      </m:rPr>
                      <a:rPr lang="en-US" altLang="en-US" sz="2400" b="1" dirty="0" smtClean="0">
                        <a:solidFill>
                          <a:schemeClr val="accent5"/>
                        </a:solidFill>
                        <a:latin typeface="Times New Roman" panose="02020603050405020304" pitchFamily="18" charset="0"/>
                        <a:cs typeface="Times New Roman" panose="02020603050405020304" pitchFamily="18" charset="0"/>
                      </a:rPr>
                      <m:t>/</m:t>
                    </m:r>
                    <m:sSup>
                      <m:sSupPr>
                        <m:ctrlPr>
                          <a:rPr lang="en-US" altLang="en-US" sz="2400" b="1" i="1">
                            <a:solidFill>
                              <a:schemeClr val="accent5"/>
                            </a:solidFill>
                            <a:latin typeface="Cambria Math" panose="02040503050406030204" pitchFamily="18" charset="0"/>
                          </a:rPr>
                        </m:ctrlPr>
                      </m:sSupPr>
                      <m:e>
                        <m:r>
                          <a:rPr lang="en-US" altLang="en-US" sz="2400" b="1" i="1">
                            <a:solidFill>
                              <a:schemeClr val="accent5"/>
                            </a:solidFill>
                            <a:latin typeface="Cambria Math" panose="02040503050406030204" pitchFamily="18" charset="0"/>
                          </a:rPr>
                          <m:t>𝒔</m:t>
                        </m:r>
                      </m:e>
                      <m:sup>
                        <m:r>
                          <a:rPr lang="en-US" altLang="en-US" sz="2400" b="1" i="1">
                            <a:solidFill>
                              <a:schemeClr val="accent5"/>
                            </a:solidFill>
                            <a:latin typeface="Cambria Math" panose="02040503050406030204" pitchFamily="18" charset="0"/>
                          </a:rPr>
                          <m:t>𝟐</m:t>
                        </m:r>
                      </m:sup>
                    </m:sSup>
                  </m:oMath>
                </a14:m>
                <a:endParaRPr lang="en-US" sz="2400" b="1" dirty="0">
                  <a:solidFill>
                    <a:schemeClr val="accent5"/>
                  </a:solidFill>
                </a:endParaRPr>
              </a:p>
              <a:p>
                <a:pPr marL="342900"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Therefore, weight depends on where you are Mass of an (unchanged) object is constant.</a:t>
                </a:r>
              </a:p>
            </p:txBody>
          </p:sp>
        </mc:Choice>
        <mc:Fallback>
          <p:sp>
            <p:nvSpPr>
              <p:cNvPr id="3" name="Rectangle 2">
                <a:extLst>
                  <a:ext uri="{FF2B5EF4-FFF2-40B4-BE49-F238E27FC236}">
                    <a16:creationId xmlns:a16="http://schemas.microsoft.com/office/drawing/2014/main" id="{D0E10246-3B1D-403E-88A2-9A080E6D12E1}"/>
                  </a:ext>
                </a:extLst>
              </p:cNvPr>
              <p:cNvSpPr>
                <a:spLocks noRot="1" noChangeAspect="1" noMove="1" noResize="1" noEditPoints="1" noAdjustHandles="1" noChangeArrowheads="1" noChangeShapeType="1" noTextEdit="1"/>
              </p:cNvSpPr>
              <p:nvPr/>
            </p:nvSpPr>
            <p:spPr>
              <a:xfrm>
                <a:off x="2743200" y="1123406"/>
                <a:ext cx="8295861" cy="5314596"/>
              </a:xfrm>
              <a:prstGeom prst="rect">
                <a:avLst/>
              </a:prstGeom>
              <a:blipFill>
                <a:blip r:embed="rId2"/>
                <a:stretch>
                  <a:fillRect l="-955" t="-917" b="-172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C1236A14-D699-4A58-B0A3-A312883D95AA}"/>
              </a:ext>
            </a:extLst>
          </p:cNvPr>
          <p:cNvPicPr>
            <a:picLocks noChangeAspect="1"/>
          </p:cNvPicPr>
          <p:nvPr/>
        </p:nvPicPr>
        <p:blipFill>
          <a:blip r:embed="rId3"/>
          <a:stretch>
            <a:fillRect/>
          </a:stretch>
        </p:blipFill>
        <p:spPr>
          <a:xfrm>
            <a:off x="9448800" y="1422433"/>
            <a:ext cx="2743200" cy="3710976"/>
          </a:xfrm>
          <a:prstGeom prst="rect">
            <a:avLst/>
          </a:prstGeom>
        </p:spPr>
      </p:pic>
    </p:spTree>
    <p:extLst>
      <p:ext uri="{BB962C8B-B14F-4D97-AF65-F5344CB8AC3E}">
        <p14:creationId xmlns:p14="http://schemas.microsoft.com/office/powerpoint/2010/main" val="4124586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42CAF105-158B-4887-A18E-347871CA5866}"/>
              </a:ext>
            </a:extLst>
          </p:cNvPr>
          <p:cNvSpPr txBox="1">
            <a:spLocks noChangeArrowheads="1"/>
          </p:cNvSpPr>
          <p:nvPr/>
        </p:nvSpPr>
        <p:spPr bwMode="auto">
          <a:xfrm>
            <a:off x="4201105" y="0"/>
            <a:ext cx="339239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Concept of Force</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89FA7084-E0D5-4CF6-9DC2-37344DDB6D02}"/>
                  </a:ext>
                </a:extLst>
              </p:cNvPr>
              <p:cNvSpPr/>
              <p:nvPr/>
            </p:nvSpPr>
            <p:spPr>
              <a:xfrm>
                <a:off x="2425149" y="856357"/>
                <a:ext cx="9766852" cy="5693866"/>
              </a:xfrm>
              <a:prstGeom prst="rect">
                <a:avLst/>
              </a:prstGeom>
            </p:spPr>
            <p:txBody>
              <a:bodyPr wrap="square">
                <a:spAutoFit/>
              </a:bodyPr>
              <a:lstStyle/>
              <a:p>
                <a:r>
                  <a:rPr lang="en-US" sz="2400" dirty="0">
                    <a:solidFill>
                      <a:schemeClr val="accent5"/>
                    </a:solidFill>
                    <a:latin typeface="Times New Roman" panose="02020603050405020304" pitchFamily="18" charset="0"/>
                    <a:cs typeface="Times New Roman" panose="02020603050405020304" pitchFamily="18" charset="0"/>
                  </a:rPr>
                  <a:t>A </a:t>
                </a:r>
                <a:r>
                  <a:rPr lang="en-US" sz="2400" b="1" i="1" dirty="0">
                    <a:solidFill>
                      <a:schemeClr val="accent5"/>
                    </a:solidFill>
                    <a:latin typeface="Times New Roman" panose="02020603050405020304" pitchFamily="18" charset="0"/>
                    <a:cs typeface="Times New Roman" panose="02020603050405020304" pitchFamily="18" charset="0"/>
                  </a:rPr>
                  <a:t>force </a:t>
                </a:r>
                <a:r>
                  <a:rPr lang="en-US" sz="2400" dirty="0">
                    <a:solidFill>
                      <a:schemeClr val="accent5"/>
                    </a:solidFill>
                    <a:latin typeface="Times New Roman" panose="02020603050405020304" pitchFamily="18" charset="0"/>
                    <a:cs typeface="Times New Roman" panose="02020603050405020304" pitchFamily="18" charset="0"/>
                  </a:rPr>
                  <a:t>is a push or a pull acting on an object. A force is a </a:t>
                </a:r>
                <a:r>
                  <a:rPr lang="en-US" sz="2400" dirty="0">
                    <a:solidFill>
                      <a:srgbClr val="C00000"/>
                    </a:solidFill>
                    <a:latin typeface="Times New Roman" panose="02020603050405020304" pitchFamily="18" charset="0"/>
                    <a:cs typeface="Times New Roman" panose="02020603050405020304" pitchFamily="18" charset="0"/>
                  </a:rPr>
                  <a:t>vector</a:t>
                </a:r>
                <a:r>
                  <a:rPr lang="en-US" sz="2400" dirty="0">
                    <a:solidFill>
                      <a:schemeClr val="accent5"/>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400" b="1" i="1" dirty="0">
                    <a:solidFill>
                      <a:schemeClr val="accent5"/>
                    </a:solidFill>
                    <a:latin typeface="Times New Roman" panose="02020603050405020304" pitchFamily="18" charset="0"/>
                    <a:cs typeface="Times New Roman" panose="02020603050405020304" pitchFamily="18" charset="0"/>
                  </a:rPr>
                  <a:t>Contact forces </a:t>
                </a:r>
                <a:r>
                  <a:rPr lang="en-US" sz="2400" dirty="0">
                    <a:solidFill>
                      <a:schemeClr val="accent5"/>
                    </a:solidFill>
                    <a:latin typeface="Times New Roman" panose="02020603050405020304" pitchFamily="18" charset="0"/>
                    <a:cs typeface="Times New Roman" panose="02020603050405020304" pitchFamily="18" charset="0"/>
                  </a:rPr>
                  <a:t>arise from physical contact, and are due to a stretch or compression at the point of contact.</a:t>
                </a:r>
              </a:p>
              <a:p>
                <a:pPr marL="342900" indent="-342900">
                  <a:buFont typeface="Arial" panose="020B0604020202020204" pitchFamily="34" charset="0"/>
                  <a:buChar char="•"/>
                </a:pPr>
                <a:r>
                  <a:rPr lang="en-US" sz="2400" b="1" i="1" dirty="0">
                    <a:solidFill>
                      <a:schemeClr val="accent5"/>
                    </a:solidFill>
                    <a:latin typeface="Times New Roman" panose="02020603050405020304" pitchFamily="18" charset="0"/>
                    <a:cs typeface="Times New Roman" panose="02020603050405020304" pitchFamily="18" charset="0"/>
                  </a:rPr>
                  <a:t>Action-at-a-distance forces </a:t>
                </a:r>
                <a:r>
                  <a:rPr lang="en-US" sz="2400" dirty="0">
                    <a:solidFill>
                      <a:schemeClr val="accent5"/>
                    </a:solidFill>
                    <a:latin typeface="Times New Roman" panose="02020603050405020304" pitchFamily="18" charset="0"/>
                    <a:cs typeface="Times New Roman" panose="02020603050405020304" pitchFamily="18" charset="0"/>
                  </a:rPr>
                  <a:t>do not require contact and include gravity and forces due to charged particles</a:t>
                </a:r>
              </a:p>
              <a:p>
                <a:pPr marL="342900" indent="-342900">
                  <a:buFont typeface="Arial" panose="020B0604020202020204" pitchFamily="34" charset="0"/>
                  <a:buChar char="•"/>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Arrow are used to represent force vector is </a:t>
                </a:r>
              </a:p>
              <a:p>
                <a:r>
                  <a:rPr lang="en-US" sz="2400" dirty="0">
                    <a:solidFill>
                      <a:schemeClr val="accent5"/>
                    </a:solidFill>
                    <a:latin typeface="Times New Roman" panose="02020603050405020304" pitchFamily="18" charset="0"/>
                    <a:cs typeface="Times New Roman" panose="02020603050405020304" pitchFamily="18" charset="0"/>
                  </a:rPr>
                  <a:t>    proportional to the magnitude of the force.</a:t>
                </a:r>
              </a:p>
              <a:p>
                <a:pPr marL="342900" indent="-342900">
                  <a:buFont typeface="Arial" panose="020B0604020202020204" pitchFamily="34" charset="0"/>
                  <a:buChar char="•"/>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SI Unit of force is </a:t>
                </a:r>
                <a:r>
                  <a:rPr lang="en-US" sz="2400" i="1" dirty="0">
                    <a:solidFill>
                      <a:schemeClr val="accent5"/>
                    </a:solidFill>
                    <a:latin typeface="Times New Roman" panose="02020603050405020304" pitchFamily="18" charset="0"/>
                    <a:cs typeface="Times New Roman" panose="02020603050405020304" pitchFamily="18" charset="0"/>
                  </a:rPr>
                  <a:t>Newton (N).</a:t>
                </a:r>
              </a:p>
              <a:p>
                <a:pPr marL="342900" indent="-342900">
                  <a:buFont typeface="Arial" panose="020B0604020202020204" pitchFamily="34" charset="0"/>
                  <a:buChar char="•"/>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en-US" sz="2400" dirty="0">
                    <a:solidFill>
                      <a:schemeClr val="accent5"/>
                    </a:solidFill>
                    <a:latin typeface="Times New Roman" panose="02020603050405020304" pitchFamily="18" charset="0"/>
                    <a:cs typeface="Times New Roman" panose="02020603050405020304" pitchFamily="18" charset="0"/>
                  </a:rPr>
                  <a:t>Often, more than one force acts on an object. </a:t>
                </a:r>
              </a:p>
              <a:p>
                <a:pPr lvl="1"/>
                <a:r>
                  <a:rPr lang="en-US" sz="2400" dirty="0">
                    <a:solidFill>
                      <a:schemeClr val="accent5"/>
                    </a:solidFill>
                    <a:latin typeface="Times New Roman" panose="02020603050405020304" pitchFamily="18" charset="0"/>
                    <a:cs typeface="Times New Roman" panose="02020603050405020304" pitchFamily="18" charset="0"/>
                  </a:rPr>
                  <a:t>    The </a:t>
                </a:r>
                <a:r>
                  <a:rPr lang="en-US" sz="2400" b="1" i="1" dirty="0">
                    <a:solidFill>
                      <a:schemeClr val="accent5"/>
                    </a:solidFill>
                    <a:latin typeface="Times New Roman" panose="02020603050405020304" pitchFamily="18" charset="0"/>
                    <a:cs typeface="Times New Roman" panose="02020603050405020304" pitchFamily="18" charset="0"/>
                  </a:rPr>
                  <a:t>net force</a:t>
                </a:r>
                <a:r>
                  <a:rPr lang="en-US" sz="2400" i="1" dirty="0">
                    <a:solidFill>
                      <a:schemeClr val="accent5"/>
                    </a:solidFill>
                    <a:latin typeface="Times New Roman" panose="02020603050405020304" pitchFamily="18" charset="0"/>
                    <a:cs typeface="Times New Roman" panose="02020603050405020304" pitchFamily="18" charset="0"/>
                  </a:rPr>
                  <a:t> </a:t>
                </a:r>
                <a:r>
                  <a:rPr lang="en-US" sz="2400" dirty="0">
                    <a:solidFill>
                      <a:schemeClr val="accent5"/>
                    </a:solidFill>
                    <a:latin typeface="Times New Roman" panose="02020603050405020304" pitchFamily="18" charset="0"/>
                    <a:cs typeface="Times New Roman" panose="02020603050405020304" pitchFamily="18" charset="0"/>
                  </a:rPr>
                  <a:t>is the vector sum of all of the forces</a:t>
                </a:r>
              </a:p>
              <a:p>
                <a:pPr lvl="1"/>
                <a:r>
                  <a:rPr lang="en-US" sz="2400" dirty="0">
                    <a:solidFill>
                      <a:schemeClr val="accent5"/>
                    </a:solidFill>
                    <a:latin typeface="Times New Roman" panose="02020603050405020304" pitchFamily="18" charset="0"/>
                    <a:cs typeface="Times New Roman" panose="02020603050405020304" pitchFamily="18" charset="0"/>
                  </a:rPr>
                  <a:t>     acting on an object. </a:t>
                </a:r>
                <a14:m>
                  <m:oMath xmlns:m="http://schemas.openxmlformats.org/officeDocument/2006/math">
                    <m:sSub>
                      <m:sSubPr>
                        <m:ctrlPr>
                          <a:rPr lang="en-US" sz="2800" i="1" smtClean="0">
                            <a:solidFill>
                              <a:schemeClr val="tx1"/>
                            </a:solidFill>
                            <a:latin typeface="Cambria Math" panose="02040503050406030204" pitchFamily="18" charset="0"/>
                            <a:cs typeface="Times New Roman" panose="02020603050405020304" pitchFamily="18" charset="0"/>
                          </a:rPr>
                        </m:ctrlPr>
                      </m:sSubPr>
                      <m:e>
                        <m:r>
                          <a:rPr lang="en-US" sz="2800" b="0" i="1" smtClean="0">
                            <a:solidFill>
                              <a:schemeClr val="tx1"/>
                            </a:solidFill>
                            <a:latin typeface="Cambria Math" panose="02040503050406030204" pitchFamily="18" charset="0"/>
                            <a:cs typeface="Times New Roman" panose="02020603050405020304" pitchFamily="18" charset="0"/>
                          </a:rPr>
                          <m:t>𝐹</m:t>
                        </m:r>
                      </m:e>
                      <m:sub>
                        <m:r>
                          <a:rPr lang="en-US" sz="2800" b="0" i="1" smtClean="0">
                            <a:solidFill>
                              <a:schemeClr val="tx1"/>
                            </a:solidFill>
                            <a:latin typeface="Cambria Math" panose="02040503050406030204" pitchFamily="18" charset="0"/>
                            <a:cs typeface="Times New Roman" panose="02020603050405020304" pitchFamily="18" charset="0"/>
                          </a:rPr>
                          <m:t>𝑛𝑒𝑡</m:t>
                        </m:r>
                      </m:sub>
                    </m:sSub>
                    <m:r>
                      <a:rPr lang="en-US" sz="2800" b="0" i="1" smtClean="0">
                        <a:solidFill>
                          <a:schemeClr val="tx1"/>
                        </a:solidFill>
                        <a:latin typeface="Cambria Math" panose="02040503050406030204" pitchFamily="18" charset="0"/>
                        <a:cs typeface="Times New Roman" panose="02020603050405020304" pitchFamily="18" charset="0"/>
                      </a:rPr>
                      <m:t>= </m:t>
                    </m:r>
                    <m:nary>
                      <m:naryPr>
                        <m:chr m:val="∑"/>
                        <m:subHide m:val="on"/>
                        <m:supHide m:val="on"/>
                        <m:ctrlPr>
                          <a:rPr lang="en-US" sz="2800" b="0" i="1" smtClean="0">
                            <a:solidFill>
                              <a:schemeClr val="tx1"/>
                            </a:solidFill>
                            <a:latin typeface="Cambria Math" panose="02040503050406030204" pitchFamily="18" charset="0"/>
                            <a:cs typeface="Times New Roman" panose="02020603050405020304" pitchFamily="18" charset="0"/>
                          </a:rPr>
                        </m:ctrlPr>
                      </m:naryPr>
                      <m:sub/>
                      <m:sup/>
                      <m:e>
                        <m:sSub>
                          <m:sSubPr>
                            <m:ctrlPr>
                              <a:rPr lang="en-US" sz="2800" b="0" i="1" smtClean="0">
                                <a:solidFill>
                                  <a:schemeClr val="tx1"/>
                                </a:solidFill>
                                <a:latin typeface="Cambria Math" panose="02040503050406030204" pitchFamily="18" charset="0"/>
                                <a:cs typeface="Times New Roman" panose="02020603050405020304" pitchFamily="18" charset="0"/>
                              </a:rPr>
                            </m:ctrlPr>
                          </m:sSubPr>
                          <m:e>
                            <m:r>
                              <a:rPr lang="en-US" sz="2800" b="0" i="1" smtClean="0">
                                <a:solidFill>
                                  <a:schemeClr val="tx1"/>
                                </a:solidFill>
                                <a:latin typeface="Cambria Math" panose="02040503050406030204" pitchFamily="18" charset="0"/>
                                <a:cs typeface="Times New Roman" panose="02020603050405020304" pitchFamily="18" charset="0"/>
                              </a:rPr>
                              <m:t>𝐹</m:t>
                            </m:r>
                          </m:e>
                          <m:sub>
                            <m:r>
                              <a:rPr lang="en-US" sz="2800" b="0" i="1" smtClean="0">
                                <a:solidFill>
                                  <a:schemeClr val="tx1"/>
                                </a:solidFill>
                                <a:latin typeface="Cambria Math" panose="02040503050406030204" pitchFamily="18" charset="0"/>
                                <a:cs typeface="Times New Roman" panose="02020603050405020304" pitchFamily="18" charset="0"/>
                              </a:rPr>
                              <m:t>𝑖</m:t>
                            </m:r>
                          </m:sub>
                        </m:sSub>
                      </m:e>
                    </m:nary>
                  </m:oMath>
                </a14:m>
                <a:endParaRPr lang="en-US" sz="2400" dirty="0">
                  <a:solidFill>
                    <a:schemeClr val="tx1"/>
                  </a:solidFill>
                  <a:latin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89FA7084-E0D5-4CF6-9DC2-37344DDB6D02}"/>
                  </a:ext>
                </a:extLst>
              </p:cNvPr>
              <p:cNvSpPr>
                <a:spLocks noRot="1" noChangeAspect="1" noMove="1" noResize="1" noEditPoints="1" noAdjustHandles="1" noChangeArrowheads="1" noChangeShapeType="1" noTextEdit="1"/>
              </p:cNvSpPr>
              <p:nvPr/>
            </p:nvSpPr>
            <p:spPr>
              <a:xfrm>
                <a:off x="2425149" y="856357"/>
                <a:ext cx="9766852" cy="5693866"/>
              </a:xfrm>
              <a:prstGeom prst="rect">
                <a:avLst/>
              </a:prstGeom>
              <a:blipFill>
                <a:blip r:embed="rId2"/>
                <a:stretch>
                  <a:fillRect l="-999" t="-856" b="-117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981C566-54FA-48CA-BD9B-5145E930F717}"/>
              </a:ext>
            </a:extLst>
          </p:cNvPr>
          <p:cNvPicPr>
            <a:picLocks noChangeAspect="1"/>
          </p:cNvPicPr>
          <p:nvPr/>
        </p:nvPicPr>
        <p:blipFill>
          <a:blip r:embed="rId3"/>
          <a:stretch>
            <a:fillRect/>
          </a:stretch>
        </p:blipFill>
        <p:spPr>
          <a:xfrm>
            <a:off x="8900388" y="2373803"/>
            <a:ext cx="3198847" cy="1601852"/>
          </a:xfrm>
          <a:prstGeom prst="rect">
            <a:avLst/>
          </a:prstGeom>
        </p:spPr>
      </p:pic>
      <p:pic>
        <p:nvPicPr>
          <p:cNvPr id="6" name="Picture 5">
            <a:extLst>
              <a:ext uri="{FF2B5EF4-FFF2-40B4-BE49-F238E27FC236}">
                <a16:creationId xmlns:a16="http://schemas.microsoft.com/office/drawing/2014/main" id="{BE167B3D-EC30-47D6-8344-022C7511BD4E}"/>
              </a:ext>
            </a:extLst>
          </p:cNvPr>
          <p:cNvPicPr>
            <a:picLocks noChangeAspect="1"/>
          </p:cNvPicPr>
          <p:nvPr/>
        </p:nvPicPr>
        <p:blipFill>
          <a:blip r:embed="rId4"/>
          <a:stretch>
            <a:fillRect/>
          </a:stretch>
        </p:blipFill>
        <p:spPr>
          <a:xfrm>
            <a:off x="9275847" y="4053715"/>
            <a:ext cx="2447925" cy="1366078"/>
          </a:xfrm>
          <a:prstGeom prst="rect">
            <a:avLst/>
          </a:prstGeom>
        </p:spPr>
      </p:pic>
      <p:pic>
        <p:nvPicPr>
          <p:cNvPr id="7" name="Picture 6">
            <a:extLst>
              <a:ext uri="{FF2B5EF4-FFF2-40B4-BE49-F238E27FC236}">
                <a16:creationId xmlns:a16="http://schemas.microsoft.com/office/drawing/2014/main" id="{C31D8B1D-4152-4742-A669-941C92E3D01F}"/>
              </a:ext>
            </a:extLst>
          </p:cNvPr>
          <p:cNvPicPr>
            <a:picLocks noChangeAspect="1"/>
          </p:cNvPicPr>
          <p:nvPr/>
        </p:nvPicPr>
        <p:blipFill>
          <a:blip r:embed="rId5"/>
          <a:stretch>
            <a:fillRect/>
          </a:stretch>
        </p:blipFill>
        <p:spPr>
          <a:xfrm>
            <a:off x="9720144" y="5497853"/>
            <a:ext cx="1559333" cy="1366078"/>
          </a:xfrm>
          <a:prstGeom prst="rect">
            <a:avLst/>
          </a:prstGeom>
        </p:spPr>
      </p:pic>
      <p:pic>
        <p:nvPicPr>
          <p:cNvPr id="8" name="Picture 7">
            <a:extLst>
              <a:ext uri="{FF2B5EF4-FFF2-40B4-BE49-F238E27FC236}">
                <a16:creationId xmlns:a16="http://schemas.microsoft.com/office/drawing/2014/main" id="{E779D87F-8F4F-4A10-A245-370AC7E4899D}"/>
              </a:ext>
            </a:extLst>
          </p:cNvPr>
          <p:cNvPicPr>
            <a:picLocks noChangeAspect="1"/>
          </p:cNvPicPr>
          <p:nvPr/>
        </p:nvPicPr>
        <p:blipFill>
          <a:blip r:embed="rId6"/>
          <a:stretch>
            <a:fillRect/>
          </a:stretch>
        </p:blipFill>
        <p:spPr>
          <a:xfrm>
            <a:off x="4946354" y="4723502"/>
            <a:ext cx="2299292" cy="444846"/>
          </a:xfrm>
          <a:prstGeom prst="rect">
            <a:avLst/>
          </a:prstGeom>
        </p:spPr>
      </p:pic>
    </p:spTree>
    <p:extLst>
      <p:ext uri="{BB962C8B-B14F-4D97-AF65-F5344CB8AC3E}">
        <p14:creationId xmlns:p14="http://schemas.microsoft.com/office/powerpoint/2010/main" val="602535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A5540D68-0C0D-4641-BFAE-C3E2C1FEB895}"/>
              </a:ext>
            </a:extLst>
          </p:cNvPr>
          <p:cNvSpPr txBox="1">
            <a:spLocks noChangeArrowheads="1"/>
          </p:cNvSpPr>
          <p:nvPr/>
        </p:nvSpPr>
        <p:spPr bwMode="auto">
          <a:xfrm>
            <a:off x="4201105" y="0"/>
            <a:ext cx="44393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How to measure Force</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6AE05CFF-44FD-4E77-AE4D-E0EC03D048DC}"/>
                  </a:ext>
                </a:extLst>
              </p:cNvPr>
              <p:cNvSpPr/>
              <p:nvPr/>
            </p:nvSpPr>
            <p:spPr>
              <a:xfrm>
                <a:off x="2769705" y="3526863"/>
                <a:ext cx="9090991" cy="3198761"/>
              </a:xfrm>
              <a:prstGeom prst="rect">
                <a:avLst/>
              </a:prstGeom>
            </p:spPr>
            <p:txBody>
              <a:bodyPr wrap="square">
                <a:spAutoFit/>
              </a:bodyPr>
              <a:lstStyle/>
              <a:p>
                <a:pPr marL="285750" indent="-28575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Spring scale: Larger force = Larger stretch (a.k.a. displacement (</a:t>
                </a:r>
                <a:r>
                  <a:rPr lang="en-US" sz="2400" dirty="0" err="1">
                    <a:solidFill>
                      <a:schemeClr val="accent5"/>
                    </a:solidFill>
                    <a:latin typeface="Times New Roman" panose="02020603050405020304" pitchFamily="18" charset="0"/>
                    <a:cs typeface="Times New Roman" panose="02020603050405020304" pitchFamily="18" charset="0"/>
                  </a:rPr>
                  <a:t>Δ</a:t>
                </a:r>
                <a:r>
                  <a:rPr lang="en-US" sz="2800" i="1" dirty="0" err="1">
                    <a:solidFill>
                      <a:schemeClr val="accent5"/>
                    </a:solidFill>
                    <a:latin typeface="Times New Roman" panose="02020603050405020304" pitchFamily="18" charset="0"/>
                    <a:cs typeface="Times New Roman" panose="02020603050405020304" pitchFamily="18" charset="0"/>
                  </a:rPr>
                  <a:t>x</a:t>
                </a:r>
                <a:r>
                  <a:rPr lang="en-US" sz="2400" dirty="0">
                    <a:solidFill>
                      <a:schemeClr val="accent5"/>
                    </a:solidFill>
                    <a:latin typeface="Times New Roman" panose="02020603050405020304" pitchFamily="18" charset="0"/>
                    <a:cs typeface="Times New Roman" panose="02020603050405020304" pitchFamily="18" charset="0"/>
                  </a:rPr>
                  <a:t>)). On a budget? Can use a rubber band!</a:t>
                </a:r>
              </a:p>
              <a:p>
                <a:endParaRPr lang="en-US" sz="2400" dirty="0">
                  <a:solidFill>
                    <a:schemeClr val="accent5"/>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If you know </a:t>
                </a:r>
                <a14:m>
                  <m:oMath xmlns:m="http://schemas.openxmlformats.org/officeDocument/2006/math">
                    <m:sSub>
                      <m:sSubPr>
                        <m:ctrlPr>
                          <a:rPr lang="en-US" sz="2400" i="1">
                            <a:solidFill>
                              <a:schemeClr val="accent5"/>
                            </a:solidFill>
                            <a:latin typeface="Cambria Math" panose="02040503050406030204" pitchFamily="18" charset="0"/>
                            <a:cs typeface="Times New Roman" panose="02020603050405020304" pitchFamily="18" charset="0"/>
                          </a:rPr>
                        </m:ctrlPr>
                      </m:sSubPr>
                      <m:e>
                        <m:r>
                          <a:rPr lang="en-US" sz="2400" b="0" i="1" smtClean="0">
                            <a:solidFill>
                              <a:schemeClr val="accent5"/>
                            </a:solidFill>
                            <a:latin typeface="Cambria Math" panose="02040503050406030204" pitchFamily="18" charset="0"/>
                            <a:cs typeface="Times New Roman" panose="02020603050405020304" pitchFamily="18" charset="0"/>
                          </a:rPr>
                          <m:t>𝑘</m:t>
                        </m:r>
                      </m:e>
                      <m:sub>
                        <m:r>
                          <a:rPr lang="en-US" sz="2400" b="0" i="1" smtClean="0">
                            <a:solidFill>
                              <a:schemeClr val="accent5"/>
                            </a:solidFill>
                            <a:latin typeface="Cambria Math" panose="02040503050406030204" pitchFamily="18" charset="0"/>
                            <a:cs typeface="Times New Roman" panose="02020603050405020304" pitchFamily="18" charset="0"/>
                          </a:rPr>
                          <m:t>𝑠𝑝𝑟𝑖𝑛𝑔</m:t>
                        </m:r>
                      </m:sub>
                    </m:sSub>
                  </m:oMath>
                </a14:m>
                <a:r>
                  <a:rPr lang="en-US" sz="2400" dirty="0">
                    <a:solidFill>
                      <a:schemeClr val="accent5"/>
                    </a:solidFill>
                    <a:latin typeface="Times New Roman" panose="02020603050405020304" pitchFamily="18" charset="0"/>
                    <a:cs typeface="Times New Roman" panose="02020603050405020304" pitchFamily="18" charset="0"/>
                  </a:rPr>
                  <a:t> and &amp; </a:t>
                </a:r>
                <a:r>
                  <a:rPr lang="en-US" sz="2400" b="1" i="1" dirty="0">
                    <a:solidFill>
                      <a:schemeClr val="accent5"/>
                    </a:solidFill>
                    <a:latin typeface="Times New Roman" panose="02020603050405020304" pitchFamily="18" charset="0"/>
                    <a:cs typeface="Times New Roman" panose="02020603050405020304" pitchFamily="18" charset="0"/>
                  </a:rPr>
                  <a:t>g, </a:t>
                </a:r>
                <a:r>
                  <a:rPr lang="en-US" sz="2400" dirty="0">
                    <a:solidFill>
                      <a:schemeClr val="accent5"/>
                    </a:solidFill>
                    <a:latin typeface="Times New Roman" panose="02020603050405020304" pitchFamily="18" charset="0"/>
                    <a:cs typeface="Times New Roman" panose="02020603050405020304" pitchFamily="18" charset="0"/>
                  </a:rPr>
                  <a:t>Equilibrium: Spring force balances gravity force </a:t>
                </a:r>
              </a:p>
              <a:p>
                <a:r>
                  <a:rPr lang="en-US" sz="24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m:rPr>
                            <m:nor/>
                          </m:rPr>
                          <a:rPr lang="en-US" sz="2400" b="1" i="1" dirty="0">
                            <a:latin typeface="Times New Roman" panose="02020603050405020304" pitchFamily="18" charset="0"/>
                            <a:cs typeface="Times New Roman" panose="02020603050405020304" pitchFamily="18" charset="0"/>
                          </a:rPr>
                          <m:t>F</m:t>
                        </m:r>
                      </m:e>
                      <m:sub>
                        <m:r>
                          <a:rPr lang="en-US" sz="2400" b="0" i="1" smtClean="0">
                            <a:latin typeface="Cambria Math" panose="02040503050406030204" pitchFamily="18" charset="0"/>
                            <a:cs typeface="Times New Roman" panose="02020603050405020304" pitchFamily="18" charset="0"/>
                          </a:rPr>
                          <m:t>𝑠𝑝𝑟𝑖𝑛𝑔</m:t>
                        </m:r>
                      </m:sub>
                    </m:sSub>
                    <m:r>
                      <a:rPr lang="en-US" sz="2400" i="1">
                        <a:latin typeface="Cambria Math" panose="02040503050406030204" pitchFamily="18" charset="0"/>
                        <a:cs typeface="Times New Roman" panose="02020603050405020304" pitchFamily="18" charset="0"/>
                      </a:rPr>
                      <m:t> </m:t>
                    </m:r>
                  </m:oMath>
                </a14:m>
                <a:r>
                  <a:rPr lang="en-US" sz="24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𝑘</m:t>
                        </m:r>
                      </m:e>
                      <m:sub>
                        <m:r>
                          <a:rPr lang="en-US" sz="2400" i="1">
                            <a:latin typeface="Cambria Math" panose="02040503050406030204" pitchFamily="18" charset="0"/>
                            <a:cs typeface="Times New Roman" panose="02020603050405020304" pitchFamily="18" charset="0"/>
                          </a:rPr>
                          <m:t>𝑠𝑝𝑟𝑖𝑛𝑔</m:t>
                        </m:r>
                      </m:sub>
                    </m:sSub>
                    <m:r>
                      <a:rPr lang="en-US" sz="2400" i="1">
                        <a:latin typeface="Cambria Math" panose="02040503050406030204" pitchFamily="18" charset="0"/>
                        <a:cs typeface="Times New Roman" panose="02020603050405020304" pitchFamily="18" charset="0"/>
                      </a:rPr>
                      <m:t> </m:t>
                    </m:r>
                  </m:oMath>
                </a14:m>
                <a:r>
                  <a:rPr lang="el-GR" sz="2400" dirty="0">
                    <a:latin typeface="Times New Roman" panose="02020603050405020304" pitchFamily="18" charset="0"/>
                    <a:cs typeface="Times New Roman" panose="02020603050405020304" pitchFamily="18" charset="0"/>
                  </a:rPr>
                  <a:t>Δ</a:t>
                </a:r>
                <a:r>
                  <a:rPr lang="en-US" sz="2400" b="1" i="1" dirty="0">
                    <a:latin typeface="Times New Roman" panose="02020603050405020304" pitchFamily="18" charset="0"/>
                    <a:cs typeface="Times New Roman" panose="02020603050405020304" pitchFamily="18" charset="0"/>
                  </a:rPr>
                  <a:t>x </a:t>
                </a:r>
                <a:r>
                  <a:rPr lang="en-US" sz="2400" dirty="0">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m</a:t>
                </a:r>
                <a:r>
                  <a:rPr lang="en-US" sz="2400" b="1" i="1" dirty="0">
                    <a:latin typeface="Times New Roman" panose="02020603050405020304" pitchFamily="18" charset="0"/>
                    <a:cs typeface="Times New Roman" panose="02020603050405020304" pitchFamily="18" charset="0"/>
                  </a:rPr>
                  <a:t>g </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m:rPr>
                            <m:nor/>
                          </m:rPr>
                          <a:rPr lang="en-US" sz="2400" b="1" i="1" dirty="0">
                            <a:latin typeface="Times New Roman" panose="02020603050405020304" pitchFamily="18" charset="0"/>
                            <a:cs typeface="Times New Roman" panose="02020603050405020304" pitchFamily="18" charset="0"/>
                          </a:rPr>
                          <m:t>F</m:t>
                        </m:r>
                      </m:e>
                      <m:sub>
                        <m:r>
                          <a:rPr lang="en-US" sz="2400" b="0" i="1" dirty="0" smtClean="0">
                            <a:latin typeface="Cambria Math" panose="02040503050406030204" pitchFamily="18" charset="0"/>
                            <a:cs typeface="Times New Roman" panose="02020603050405020304" pitchFamily="18" charset="0"/>
                          </a:rPr>
                          <m:t>𝑔𝑟𝑎𝑣𝑖𝑡𝑦</m:t>
                        </m:r>
                      </m:sub>
                    </m:sSub>
                  </m:oMath>
                </a14:m>
                <a:endParaRPr lang="en-US" sz="2400" dirty="0">
                  <a:latin typeface="Times New Roman" panose="02020603050405020304" pitchFamily="18" charset="0"/>
                  <a:cs typeface="Times New Roman" panose="02020603050405020304" pitchFamily="18" charset="0"/>
                </a:endParaRPr>
              </a:p>
              <a:p>
                <a:r>
                  <a:rPr lang="en-US" sz="2400" i="1" dirty="0">
                    <a:latin typeface="Times New Roman" panose="02020603050405020304" pitchFamily="18" charset="0"/>
                    <a:cs typeface="Times New Roman" panose="02020603050405020304" pitchFamily="18" charset="0"/>
                  </a:rPr>
                  <a:t>	m</a:t>
                </a:r>
                <a:r>
                  <a:rPr lang="en-US" sz="24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US" sz="2400" i="1">
                            <a:latin typeface="Cambria Math" panose="02040503050406030204" pitchFamily="18" charset="0"/>
                            <a:cs typeface="Times New Roman" panose="02020603050405020304" pitchFamily="18" charset="0"/>
                          </a:rPr>
                        </m:ctrlPr>
                      </m:sSubPr>
                      <m:e>
                        <m:r>
                          <a:rPr lang="en-US" sz="2400" i="1">
                            <a:latin typeface="Cambria Math" panose="02040503050406030204" pitchFamily="18" charset="0"/>
                            <a:cs typeface="Times New Roman" panose="02020603050405020304" pitchFamily="18" charset="0"/>
                          </a:rPr>
                          <m:t>𝑘</m:t>
                        </m:r>
                      </m:e>
                      <m:sub>
                        <m:r>
                          <a:rPr lang="en-US" sz="2400" i="1">
                            <a:latin typeface="Cambria Math" panose="02040503050406030204" pitchFamily="18" charset="0"/>
                            <a:cs typeface="Times New Roman" panose="02020603050405020304" pitchFamily="18" charset="0"/>
                          </a:rPr>
                          <m:t>𝑠𝑝𝑟𝑖𝑛𝑔</m:t>
                        </m:r>
                      </m:sub>
                    </m:sSub>
                    <m:r>
                      <a:rPr lang="en-US" sz="2400" i="1">
                        <a:latin typeface="Cambria Math" panose="02040503050406030204" pitchFamily="18" charset="0"/>
                        <a:cs typeface="Times New Roman" panose="02020603050405020304" pitchFamily="18" charset="0"/>
                      </a:rPr>
                      <m:t> </m:t>
                    </m:r>
                  </m:oMath>
                </a14:m>
                <a:r>
                  <a:rPr lang="en-US" sz="2400" dirty="0" err="1">
                    <a:latin typeface="Times New Roman" panose="02020603050405020304" pitchFamily="18" charset="0"/>
                    <a:cs typeface="Times New Roman" panose="02020603050405020304" pitchFamily="18" charset="0"/>
                  </a:rPr>
                  <a:t>Δ</a:t>
                </a:r>
                <a:r>
                  <a:rPr lang="en-US" sz="2400" b="1" i="1" dirty="0" err="1">
                    <a:latin typeface="Times New Roman" panose="02020603050405020304" pitchFamily="18" charset="0"/>
                    <a:cs typeface="Times New Roman" panose="02020603050405020304" pitchFamily="18" charset="0"/>
                  </a:rPr>
                  <a:t>x</a:t>
                </a:r>
                <a:r>
                  <a:rPr lang="en-US" sz="2400" dirty="0">
                    <a:latin typeface="Times New Roman" panose="02020603050405020304" pitchFamily="18" charset="0"/>
                    <a:cs typeface="Times New Roman" panose="02020603050405020304" pitchFamily="18" charset="0"/>
                  </a:rPr>
                  <a:t>)/</a:t>
                </a:r>
                <a:r>
                  <a:rPr lang="en-US" sz="2400" b="1" i="1" dirty="0">
                    <a:latin typeface="Times New Roman" panose="02020603050405020304" pitchFamily="18" charset="0"/>
                    <a:cs typeface="Times New Roman" panose="02020603050405020304" pitchFamily="18" charset="0"/>
                  </a:rPr>
                  <a:t>g</a:t>
                </a:r>
                <a:r>
                  <a:rPr lang="en-US" sz="2400" dirty="0">
                    <a:latin typeface="Times New Roman" panose="02020603050405020304" pitchFamily="18" charset="0"/>
                    <a:cs typeface="Times New Roman" panose="02020603050405020304" pitchFamily="18" charset="0"/>
                  </a:rPr>
                  <a:t>…… </a:t>
                </a:r>
                <a:r>
                  <a:rPr lang="en-US" sz="2400" dirty="0" err="1">
                    <a:solidFill>
                      <a:schemeClr val="accent5"/>
                    </a:solidFill>
                    <a:latin typeface="Times New Roman" panose="02020603050405020304" pitchFamily="18" charset="0"/>
                    <a:cs typeface="Times New Roman" panose="02020603050405020304" pitchFamily="18" charset="0"/>
                  </a:rPr>
                  <a:t>Δ</a:t>
                </a:r>
                <a:r>
                  <a:rPr lang="en-US" sz="2400" b="1" i="1" dirty="0" err="1">
                    <a:solidFill>
                      <a:schemeClr val="accent5"/>
                    </a:solidFill>
                    <a:latin typeface="Times New Roman" panose="02020603050405020304" pitchFamily="18" charset="0"/>
                    <a:cs typeface="Times New Roman" panose="02020603050405020304" pitchFamily="18" charset="0"/>
                  </a:rPr>
                  <a:t>x</a:t>
                </a:r>
                <a:r>
                  <a:rPr lang="en-US" sz="2400" b="1" i="1" dirty="0">
                    <a:solidFill>
                      <a:schemeClr val="accent5"/>
                    </a:solidFill>
                    <a:latin typeface="Times New Roman" panose="02020603050405020304" pitchFamily="18" charset="0"/>
                    <a:cs typeface="Times New Roman" panose="02020603050405020304" pitchFamily="18" charset="0"/>
                  </a:rPr>
                  <a:t> </a:t>
                </a:r>
                <a:r>
                  <a:rPr lang="en-US" sz="2400" dirty="0">
                    <a:solidFill>
                      <a:schemeClr val="accent5"/>
                    </a:solidFill>
                    <a:latin typeface="Times New Roman" panose="02020603050405020304" pitchFamily="18" charset="0"/>
                    <a:cs typeface="Times New Roman" panose="02020603050405020304" pitchFamily="18" charset="0"/>
                  </a:rPr>
                  <a:t>gives us the mass </a:t>
                </a:r>
                <a:r>
                  <a:rPr lang="en-US" sz="2400" i="1" dirty="0">
                    <a:solidFill>
                      <a:schemeClr val="accent5"/>
                    </a:solidFill>
                    <a:latin typeface="Times New Roman" panose="02020603050405020304" pitchFamily="18" charset="0"/>
                    <a:cs typeface="Times New Roman" panose="02020603050405020304" pitchFamily="18" charset="0"/>
                  </a:rPr>
                  <a:t>m!</a:t>
                </a:r>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6AE05CFF-44FD-4E77-AE4D-E0EC03D048DC}"/>
                  </a:ext>
                </a:extLst>
              </p:cNvPr>
              <p:cNvSpPr>
                <a:spLocks noRot="1" noChangeAspect="1" noMove="1" noResize="1" noEditPoints="1" noAdjustHandles="1" noChangeArrowheads="1" noChangeShapeType="1" noTextEdit="1"/>
              </p:cNvSpPr>
              <p:nvPr/>
            </p:nvSpPr>
            <p:spPr>
              <a:xfrm>
                <a:off x="2769705" y="3526863"/>
                <a:ext cx="9090991" cy="3198761"/>
              </a:xfrm>
              <a:prstGeom prst="rect">
                <a:avLst/>
              </a:prstGeom>
              <a:blipFill>
                <a:blip r:embed="rId2"/>
                <a:stretch>
                  <a:fillRect l="-871" t="-2099" r="-670"/>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1D43A255-E266-4AB8-94D6-43DC3D1C0738}"/>
              </a:ext>
            </a:extLst>
          </p:cNvPr>
          <p:cNvPicPr>
            <a:picLocks noChangeAspect="1"/>
          </p:cNvPicPr>
          <p:nvPr/>
        </p:nvPicPr>
        <p:blipFill>
          <a:blip r:embed="rId3"/>
          <a:stretch>
            <a:fillRect/>
          </a:stretch>
        </p:blipFill>
        <p:spPr>
          <a:xfrm>
            <a:off x="3483796" y="944664"/>
            <a:ext cx="6389073" cy="2297118"/>
          </a:xfrm>
          <a:prstGeom prst="rect">
            <a:avLst/>
          </a:prstGeom>
        </p:spPr>
      </p:pic>
    </p:spTree>
    <p:extLst>
      <p:ext uri="{BB962C8B-B14F-4D97-AF65-F5344CB8AC3E}">
        <p14:creationId xmlns:p14="http://schemas.microsoft.com/office/powerpoint/2010/main" val="2838308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2847A524-90A8-448F-9BD6-0DE4E71768E7}"/>
              </a:ext>
            </a:extLst>
          </p:cNvPr>
          <p:cNvSpPr txBox="1">
            <a:spLocks noChangeArrowheads="1"/>
          </p:cNvSpPr>
          <p:nvPr/>
        </p:nvSpPr>
        <p:spPr bwMode="auto">
          <a:xfrm>
            <a:off x="3578088" y="-13252"/>
            <a:ext cx="598998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First Law of motion </a:t>
            </a:r>
          </a:p>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Law of Inertia</a:t>
            </a: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295B22D0-12C4-4394-899D-727785EEDFE5}"/>
                  </a:ext>
                </a:extLst>
              </p:cNvPr>
              <p:cNvSpPr/>
              <p:nvPr/>
            </p:nvSpPr>
            <p:spPr>
              <a:xfrm>
                <a:off x="2438400" y="1444488"/>
                <a:ext cx="9753601" cy="5315988"/>
              </a:xfrm>
              <a:prstGeom prst="rect">
                <a:avLst/>
              </a:prstGeom>
            </p:spPr>
            <p:txBody>
              <a:bodyPr wrap="square">
                <a:spAutoFit/>
              </a:bodyPr>
              <a:lstStyle/>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Newton’s 1</a:t>
                </a:r>
                <a:r>
                  <a:rPr lang="en-US" sz="2400" baseline="30000" dirty="0">
                    <a:solidFill>
                      <a:schemeClr val="accent5"/>
                    </a:solidFill>
                    <a:latin typeface="Times New Roman" panose="02020603050405020304" pitchFamily="18" charset="0"/>
                    <a:cs typeface="Times New Roman" panose="02020603050405020304" pitchFamily="18" charset="0"/>
                  </a:rPr>
                  <a:t>st</a:t>
                </a:r>
                <a:r>
                  <a:rPr lang="en-US" sz="2400" dirty="0">
                    <a:solidFill>
                      <a:schemeClr val="accent5"/>
                    </a:solidFill>
                    <a:latin typeface="Times New Roman" panose="02020603050405020304" pitchFamily="18" charset="0"/>
                    <a:cs typeface="Times New Roman" panose="02020603050405020304" pitchFamily="18" charset="0"/>
                  </a:rPr>
                  <a:t> Law: A body at rest remains at rest, or, if in motion, remains in motion at a constant velocity, </a:t>
                </a:r>
                <a:r>
                  <a:rPr lang="en-US" sz="2400" b="1" i="1" dirty="0">
                    <a:solidFill>
                      <a:schemeClr val="accent5"/>
                    </a:solidFill>
                    <a:latin typeface="Times New Roman" panose="02020603050405020304" pitchFamily="18" charset="0"/>
                    <a:cs typeface="Times New Roman" panose="02020603050405020304" pitchFamily="18" charset="0"/>
                  </a:rPr>
                  <a:t>unless </a:t>
                </a:r>
                <a:r>
                  <a:rPr lang="en-US" sz="2400" dirty="0">
                    <a:solidFill>
                      <a:schemeClr val="accent5"/>
                    </a:solidFill>
                    <a:latin typeface="Times New Roman" panose="02020603050405020304" pitchFamily="18" charset="0"/>
                    <a:cs typeface="Times New Roman" panose="02020603050405020304" pitchFamily="18" charset="0"/>
                  </a:rPr>
                  <a:t>acted upon by a net external force, </a:t>
                </a:r>
                <a14:m>
                  <m:oMath xmlns:m="http://schemas.openxmlformats.org/officeDocument/2006/math">
                    <m:sSub>
                      <m:sSubPr>
                        <m:ctrlPr>
                          <a:rPr lang="en-US" sz="2400" b="1" i="1">
                            <a:solidFill>
                              <a:schemeClr val="accent5"/>
                            </a:solidFill>
                            <a:latin typeface="Cambria Math" panose="02040503050406030204" pitchFamily="18" charset="0"/>
                            <a:cs typeface="Times New Roman" panose="02020603050405020304" pitchFamily="18" charset="0"/>
                          </a:rPr>
                        </m:ctrlPr>
                      </m:sSubPr>
                      <m:e>
                        <m:r>
                          <a:rPr lang="en-US" sz="2400" b="1" i="1">
                            <a:solidFill>
                              <a:schemeClr val="accent5"/>
                            </a:solidFill>
                            <a:latin typeface="Cambria Math" panose="02040503050406030204" pitchFamily="18" charset="0"/>
                            <a:cs typeface="Times New Roman" panose="02020603050405020304" pitchFamily="18" charset="0"/>
                          </a:rPr>
                          <m:t>𝑭</m:t>
                        </m:r>
                      </m:e>
                      <m:sub>
                        <m:r>
                          <a:rPr lang="en-US" sz="2400" b="1" i="1">
                            <a:solidFill>
                              <a:schemeClr val="accent5"/>
                            </a:solidFill>
                            <a:latin typeface="Cambria Math" panose="02040503050406030204" pitchFamily="18" charset="0"/>
                            <a:cs typeface="Times New Roman" panose="02020603050405020304" pitchFamily="18" charset="0"/>
                          </a:rPr>
                          <m:t>𝒏𝒆𝒕</m:t>
                        </m:r>
                      </m:sub>
                    </m:sSub>
                  </m:oMath>
                </a14:m>
                <a:r>
                  <a:rPr lang="en-US" sz="2400" dirty="0">
                    <a:solidFill>
                      <a:schemeClr val="accent5"/>
                    </a:solidFill>
                    <a:latin typeface="Times New Roman" panose="02020603050405020304" pitchFamily="18" charset="0"/>
                    <a:cs typeface="Times New Roman" panose="02020603050405020304" pitchFamily="18" charset="0"/>
                  </a:rPr>
                  <a:t>. </a:t>
                </a:r>
              </a:p>
              <a:p>
                <a:r>
                  <a:rPr lang="en-US" sz="2400" dirty="0">
                    <a:solidFill>
                      <a:schemeClr val="accent5"/>
                    </a:solidFill>
                    <a:latin typeface="Times New Roman" panose="02020603050405020304" pitchFamily="18" charset="0"/>
                    <a:cs typeface="Times New Roman" panose="02020603050405020304" pitchFamily="18" charset="0"/>
                  </a:rPr>
                  <a:t>				So,</a:t>
                </a:r>
              </a:p>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Newton’s 1</a:t>
                </a:r>
                <a:r>
                  <a:rPr lang="en-US" sz="2400" baseline="30000" dirty="0">
                    <a:solidFill>
                      <a:schemeClr val="accent5"/>
                    </a:solidFill>
                    <a:latin typeface="Times New Roman" panose="02020603050405020304" pitchFamily="18" charset="0"/>
                    <a:cs typeface="Times New Roman" panose="02020603050405020304" pitchFamily="18" charset="0"/>
                  </a:rPr>
                  <a:t>st</a:t>
                </a:r>
                <a:r>
                  <a:rPr lang="en-US" sz="2400" dirty="0">
                    <a:solidFill>
                      <a:schemeClr val="accent5"/>
                    </a:solidFill>
                    <a:latin typeface="Times New Roman" panose="02020603050405020304" pitchFamily="18" charset="0"/>
                    <a:cs typeface="Times New Roman" panose="02020603050405020304" pitchFamily="18" charset="0"/>
                  </a:rPr>
                  <a:t> Law: So if the </a:t>
                </a:r>
                <a14:m>
                  <m:oMath xmlns:m="http://schemas.openxmlformats.org/officeDocument/2006/math">
                    <m:sSub>
                      <m:sSubPr>
                        <m:ctrlPr>
                          <a:rPr lang="en-US" sz="2400" b="1" i="1">
                            <a:solidFill>
                              <a:schemeClr val="accent5"/>
                            </a:solidFill>
                            <a:latin typeface="Cambria Math" panose="02040503050406030204" pitchFamily="18" charset="0"/>
                            <a:cs typeface="Times New Roman" panose="02020603050405020304" pitchFamily="18" charset="0"/>
                          </a:rPr>
                        </m:ctrlPr>
                      </m:sSubPr>
                      <m:e>
                        <m:r>
                          <a:rPr lang="en-US" sz="2400" b="1" i="1">
                            <a:solidFill>
                              <a:schemeClr val="accent5"/>
                            </a:solidFill>
                            <a:latin typeface="Cambria Math" panose="02040503050406030204" pitchFamily="18" charset="0"/>
                            <a:cs typeface="Times New Roman" panose="02020603050405020304" pitchFamily="18" charset="0"/>
                          </a:rPr>
                          <m:t>𝑭</m:t>
                        </m:r>
                      </m:e>
                      <m:sub>
                        <m:r>
                          <a:rPr lang="en-US" sz="2400" b="1" i="1">
                            <a:solidFill>
                              <a:schemeClr val="accent5"/>
                            </a:solidFill>
                            <a:latin typeface="Cambria Math" panose="02040503050406030204" pitchFamily="18" charset="0"/>
                            <a:cs typeface="Times New Roman" panose="02020603050405020304" pitchFamily="18" charset="0"/>
                          </a:rPr>
                          <m:t>𝒏𝒆𝒕</m:t>
                        </m:r>
                      </m:sub>
                    </m:sSub>
                  </m:oMath>
                </a14:m>
                <a:r>
                  <a:rPr lang="en-US" sz="2400" dirty="0">
                    <a:solidFill>
                      <a:schemeClr val="accent5"/>
                    </a:solidFill>
                    <a:latin typeface="Times New Roman" panose="02020603050405020304" pitchFamily="18" charset="0"/>
                    <a:cs typeface="Times New Roman" panose="02020603050405020304" pitchFamily="18" charset="0"/>
                  </a:rPr>
                  <a:t> acting on a object is NOT ZERO, the velocity (magnitude, or direction, or both) must change… Newton’s 1</a:t>
                </a:r>
                <a:r>
                  <a:rPr lang="en-US" sz="2400" baseline="30000" dirty="0">
                    <a:solidFill>
                      <a:schemeClr val="accent5"/>
                    </a:solidFill>
                    <a:latin typeface="Times New Roman" panose="02020603050405020304" pitchFamily="18" charset="0"/>
                    <a:cs typeface="Times New Roman" panose="02020603050405020304" pitchFamily="18" charset="0"/>
                  </a:rPr>
                  <a:t>st</a:t>
                </a:r>
                <a:r>
                  <a:rPr lang="en-US" sz="2400" dirty="0">
                    <a:solidFill>
                      <a:schemeClr val="accent5"/>
                    </a:solidFill>
                    <a:latin typeface="Times New Roman" panose="02020603050405020304" pitchFamily="18" charset="0"/>
                    <a:cs typeface="Times New Roman" panose="02020603050405020304" pitchFamily="18" charset="0"/>
                  </a:rPr>
                  <a:t> law is just a special case of </a:t>
                </a:r>
                <a14:m>
                  <m:oMath xmlns:m="http://schemas.openxmlformats.org/officeDocument/2006/math">
                    <m:sSub>
                      <m:sSubPr>
                        <m:ctrlPr>
                          <a:rPr lang="en-US" sz="2400" b="1" i="1" smtClean="0">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a:solidFill>
                          <a:schemeClr val="tx1"/>
                        </a:solidFill>
                        <a:latin typeface="Cambria Math" panose="02040503050406030204" pitchFamily="18" charset="0"/>
                        <a:cs typeface="Times New Roman" panose="02020603050405020304" pitchFamily="18" charset="0"/>
                      </a:rPr>
                      <m:t> </m:t>
                    </m:r>
                  </m:oMath>
                </a14:m>
                <a:r>
                  <a:rPr lang="en-US" sz="2400" dirty="0">
                    <a:solidFill>
                      <a:schemeClr val="tx1"/>
                    </a:solidFill>
                    <a:latin typeface="Times New Roman" panose="02020603050405020304" pitchFamily="18" charset="0"/>
                    <a:cs typeface="Times New Roman" panose="02020603050405020304" pitchFamily="18" charset="0"/>
                  </a:rPr>
                  <a:t>=</a:t>
                </a:r>
                <a:r>
                  <a:rPr lang="en-US" sz="2400" i="1" dirty="0">
                    <a:solidFill>
                      <a:schemeClr val="tx1"/>
                    </a:solidFill>
                    <a:latin typeface="Times New Roman" panose="02020603050405020304" pitchFamily="18" charset="0"/>
                    <a:cs typeface="Times New Roman" panose="02020603050405020304" pitchFamily="18" charset="0"/>
                  </a:rPr>
                  <a:t>m</a:t>
                </a:r>
                <a:r>
                  <a:rPr lang="en-US" sz="2400" b="1" i="1" dirty="0">
                    <a:solidFill>
                      <a:schemeClr val="tx1"/>
                    </a:solidFill>
                    <a:latin typeface="Times New Roman" panose="02020603050405020304" pitchFamily="18" charset="0"/>
                    <a:cs typeface="Times New Roman" panose="02020603050405020304" pitchFamily="18" charset="0"/>
                  </a:rPr>
                  <a:t>a</a:t>
                </a:r>
                <a:r>
                  <a:rPr lang="en-US" sz="2400" b="1" i="1" dirty="0">
                    <a:solidFill>
                      <a:schemeClr val="accent5"/>
                    </a:solidFill>
                    <a:latin typeface="Times New Roman" panose="02020603050405020304" pitchFamily="18" charset="0"/>
                    <a:cs typeface="Times New Roman" panose="02020603050405020304" pitchFamily="18" charset="0"/>
                  </a:rPr>
                  <a:t> </a:t>
                </a:r>
                <a:r>
                  <a:rPr lang="en-US" sz="2400" dirty="0">
                    <a:solidFill>
                      <a:schemeClr val="accent5"/>
                    </a:solidFill>
                    <a:latin typeface="Times New Roman" panose="02020603050405020304" pitchFamily="18" charset="0"/>
                    <a:cs typeface="Times New Roman" panose="02020603050405020304" pitchFamily="18" charset="0"/>
                  </a:rPr>
                  <a:t>( Newton’s 2</a:t>
                </a:r>
                <a:r>
                  <a:rPr lang="en-US" sz="2400" baseline="30000" dirty="0">
                    <a:solidFill>
                      <a:schemeClr val="accent5"/>
                    </a:solidFill>
                    <a:latin typeface="Times New Roman" panose="02020603050405020304" pitchFamily="18" charset="0"/>
                    <a:cs typeface="Times New Roman" panose="02020603050405020304" pitchFamily="18" charset="0"/>
                  </a:rPr>
                  <a:t>nd</a:t>
                </a:r>
                <a:r>
                  <a:rPr lang="en-US" sz="2400" dirty="0">
                    <a:solidFill>
                      <a:schemeClr val="accent5"/>
                    </a:solidFill>
                    <a:latin typeface="Times New Roman" panose="02020603050405020304" pitchFamily="18" charset="0"/>
                    <a:cs typeface="Times New Roman" panose="02020603050405020304" pitchFamily="18" charset="0"/>
                  </a:rPr>
                  <a:t> Law), where </a:t>
                </a:r>
                <a14:m>
                  <m:oMath xmlns:m="http://schemas.openxmlformats.org/officeDocument/2006/math">
                    <m:sSub>
                      <m:sSubPr>
                        <m:ctrlPr>
                          <a:rPr lang="en-US" sz="2400" b="1" i="1" smtClean="0">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a:solidFill>
                          <a:schemeClr val="tx1"/>
                        </a:solidFill>
                        <a:latin typeface="Cambria Math" panose="02040503050406030204" pitchFamily="18" charset="0"/>
                        <a:cs typeface="Times New Roman" panose="02020603050405020304" pitchFamily="18" charset="0"/>
                      </a:rPr>
                      <m:t> </m:t>
                    </m:r>
                  </m:oMath>
                </a14:m>
                <a:r>
                  <a:rPr lang="en-US" sz="2400" dirty="0">
                    <a:solidFill>
                      <a:schemeClr val="tx1"/>
                    </a:solidFill>
                    <a:latin typeface="Times New Roman" panose="02020603050405020304" pitchFamily="18" charset="0"/>
                    <a:cs typeface="Times New Roman" panose="02020603050405020304" pitchFamily="18" charset="0"/>
                  </a:rPr>
                  <a:t>=0</a:t>
                </a:r>
                <a:r>
                  <a:rPr lang="en-US" sz="2400" dirty="0">
                    <a:solidFill>
                      <a:schemeClr val="accent5"/>
                    </a:solidFill>
                    <a:latin typeface="Times New Roman" panose="02020603050405020304" pitchFamily="18" charset="0"/>
                    <a:cs typeface="Times New Roman" panose="02020603050405020304" pitchFamily="18" charset="0"/>
                  </a:rPr>
                  <a:t>.</a:t>
                </a:r>
              </a:p>
              <a:p>
                <a:pPr marL="342900" lvl="2"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lvl="2"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Newton’s 1st law is often called the law of inertia. </a:t>
                </a:r>
              </a:p>
              <a:p>
                <a:pPr marL="342900" lvl="2"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lvl="2" indent="-342900">
                  <a:buFont typeface="Wingdings" panose="05000000000000000000" pitchFamily="2" charset="2"/>
                  <a:buChar char="Ø"/>
                </a:pPr>
                <a:r>
                  <a:rPr lang="en-US" sz="2400" i="1" dirty="0">
                    <a:solidFill>
                      <a:schemeClr val="accent5"/>
                    </a:solidFill>
                    <a:latin typeface="Times New Roman" panose="02020603050405020304" pitchFamily="18" charset="0"/>
                    <a:cs typeface="Times New Roman" panose="02020603050405020304" pitchFamily="18" charset="0"/>
                  </a:rPr>
                  <a:t>Inertia </a:t>
                </a:r>
                <a:r>
                  <a:rPr lang="en-US" sz="2400" dirty="0">
                    <a:solidFill>
                      <a:schemeClr val="accent5"/>
                    </a:solidFill>
                    <a:latin typeface="Times New Roman" panose="02020603050405020304" pitchFamily="18" charset="0"/>
                    <a:cs typeface="Times New Roman" panose="02020603050405020304" pitchFamily="18" charset="0"/>
                  </a:rPr>
                  <a:t>is the natural tendency of an object to remain at rest or in motion at a constant speed along a straight line.</a:t>
                </a:r>
              </a:p>
              <a:p>
                <a:pPr lvl="2"/>
                <a:endParaRPr lang="en-US" sz="2400" dirty="0">
                  <a:solidFill>
                    <a:schemeClr val="accent5"/>
                  </a:solidFill>
                  <a:latin typeface="Times New Roman" panose="02020603050405020304" pitchFamily="18" charset="0"/>
                  <a:cs typeface="Times New Roman" panose="02020603050405020304" pitchFamily="18" charset="0"/>
                </a:endParaRPr>
              </a:p>
              <a:p>
                <a:pPr marL="342900" lvl="2"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The </a:t>
                </a:r>
                <a:r>
                  <a:rPr lang="en-US" sz="2400" i="1" dirty="0">
                    <a:solidFill>
                      <a:schemeClr val="accent5"/>
                    </a:solidFill>
                    <a:latin typeface="Times New Roman" panose="02020603050405020304" pitchFamily="18" charset="0"/>
                    <a:cs typeface="Times New Roman" panose="02020603050405020304" pitchFamily="18" charset="0"/>
                  </a:rPr>
                  <a:t>mass </a:t>
                </a:r>
                <a:r>
                  <a:rPr lang="en-US" sz="2400" dirty="0">
                    <a:solidFill>
                      <a:schemeClr val="accent5"/>
                    </a:solidFill>
                    <a:latin typeface="Times New Roman" panose="02020603050405020304" pitchFamily="18" charset="0"/>
                    <a:cs typeface="Times New Roman" panose="02020603050405020304" pitchFamily="18" charset="0"/>
                  </a:rPr>
                  <a:t>of an object is a quantitative measure of inertia.</a:t>
                </a:r>
              </a:p>
            </p:txBody>
          </p:sp>
        </mc:Choice>
        <mc:Fallback>
          <p:sp>
            <p:nvSpPr>
              <p:cNvPr id="3" name="Rectangle 2">
                <a:extLst>
                  <a:ext uri="{FF2B5EF4-FFF2-40B4-BE49-F238E27FC236}">
                    <a16:creationId xmlns:a16="http://schemas.microsoft.com/office/drawing/2014/main" id="{295B22D0-12C4-4394-899D-727785EEDFE5}"/>
                  </a:ext>
                </a:extLst>
              </p:cNvPr>
              <p:cNvSpPr>
                <a:spLocks noRot="1" noChangeAspect="1" noMove="1" noResize="1" noEditPoints="1" noAdjustHandles="1" noChangeArrowheads="1" noChangeShapeType="1" noTextEdit="1"/>
              </p:cNvSpPr>
              <p:nvPr/>
            </p:nvSpPr>
            <p:spPr>
              <a:xfrm>
                <a:off x="2438400" y="1444488"/>
                <a:ext cx="9753601" cy="5315988"/>
              </a:xfrm>
              <a:prstGeom prst="rect">
                <a:avLst/>
              </a:prstGeom>
              <a:blipFill>
                <a:blip r:embed="rId2"/>
                <a:stretch>
                  <a:fillRect l="-813" t="-917" r="-1250" b="-688"/>
                </a:stretch>
              </a:blipFill>
            </p:spPr>
            <p:txBody>
              <a:bodyPr/>
              <a:lstStyle/>
              <a:p>
                <a:r>
                  <a:rPr lang="en-US">
                    <a:noFill/>
                  </a:rPr>
                  <a:t> </a:t>
                </a:r>
              </a:p>
            </p:txBody>
          </p:sp>
        </mc:Fallback>
      </mc:AlternateContent>
    </p:spTree>
    <p:extLst>
      <p:ext uri="{BB962C8B-B14F-4D97-AF65-F5344CB8AC3E}">
        <p14:creationId xmlns:p14="http://schemas.microsoft.com/office/powerpoint/2010/main" val="3599128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488C04F0-C1AC-4D93-931A-CE7B6246C97B}"/>
              </a:ext>
            </a:extLst>
          </p:cNvPr>
          <p:cNvSpPr txBox="1">
            <a:spLocks noChangeArrowheads="1"/>
          </p:cNvSpPr>
          <p:nvPr/>
        </p:nvSpPr>
        <p:spPr bwMode="auto">
          <a:xfrm>
            <a:off x="4572165" y="0"/>
            <a:ext cx="35911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Mass and Inertia</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9FA8165F-03E9-4184-81EC-F4B8EB4C33BF}"/>
                  </a:ext>
                </a:extLst>
              </p:cNvPr>
              <p:cNvSpPr/>
              <p:nvPr/>
            </p:nvSpPr>
            <p:spPr>
              <a:xfrm>
                <a:off x="2663688" y="1126435"/>
                <a:ext cx="9276522" cy="4893647"/>
              </a:xfrm>
              <a:prstGeom prst="rect">
                <a:avLst/>
              </a:prstGeom>
            </p:spPr>
            <p:txBody>
              <a:bodyPr wrap="square">
                <a:spAutoFit/>
              </a:bodyPr>
              <a:lstStyle/>
              <a:p>
                <a:pPr marL="285750" indent="-285750">
                  <a:buFont typeface="Wingdings" panose="05000000000000000000" pitchFamily="2" charset="2"/>
                  <a:buChar char="Ø"/>
                </a:pPr>
                <a:r>
                  <a:rPr lang="en-US" altLang="en-US" sz="2400" dirty="0">
                    <a:solidFill>
                      <a:schemeClr val="accent5"/>
                    </a:solidFill>
                    <a:latin typeface="Times New Roman" panose="02020603050405020304" pitchFamily="18" charset="0"/>
                    <a:cs typeface="Times New Roman" panose="02020603050405020304" pitchFamily="18" charset="0"/>
                  </a:rPr>
                  <a:t>Mass is the amount of material (number and kind of atoms) in an object.</a:t>
                </a:r>
              </a:p>
              <a:p>
                <a:pPr marL="285750" indent="-285750">
                  <a:buFont typeface="Wingdings" panose="05000000000000000000" pitchFamily="2" charset="2"/>
                  <a:buChar char="Ø"/>
                </a:pPr>
                <a:endParaRPr lang="en-US" altLang="en-US" sz="2400" dirty="0">
                  <a:solidFill>
                    <a:schemeClr val="accent5"/>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altLang="en-US" sz="2400" dirty="0">
                    <a:solidFill>
                      <a:schemeClr val="accent5"/>
                    </a:solidFill>
                    <a:latin typeface="Times New Roman" panose="02020603050405020304" pitchFamily="18" charset="0"/>
                    <a:cs typeface="Times New Roman" panose="02020603050405020304" pitchFamily="18" charset="0"/>
                  </a:rPr>
                  <a:t>Mass is a also measure of inertia because, mass resists acceleration. For a given force, acceleration produced is </a:t>
                </a:r>
                <a:r>
                  <a:rPr lang="en-US" altLang="en-US" sz="2400" u="sng" dirty="0">
                    <a:solidFill>
                      <a:schemeClr val="accent5"/>
                    </a:solidFill>
                    <a:latin typeface="Times New Roman" panose="02020603050405020304" pitchFamily="18" charset="0"/>
                    <a:cs typeface="Times New Roman" panose="02020603050405020304" pitchFamily="18" charset="0"/>
                  </a:rPr>
                  <a:t>inversely</a:t>
                </a:r>
                <a:r>
                  <a:rPr lang="en-US" altLang="en-US" sz="2400" dirty="0">
                    <a:solidFill>
                      <a:schemeClr val="accent5"/>
                    </a:solidFill>
                    <a:latin typeface="Times New Roman" panose="02020603050405020304" pitchFamily="18" charset="0"/>
                    <a:cs typeface="Times New Roman" panose="02020603050405020304" pitchFamily="18" charset="0"/>
                  </a:rPr>
                  <a:t> proportional to mass,</a:t>
                </a:r>
              </a:p>
              <a:p>
                <a:pPr marL="342900" indent="-342900">
                  <a:buFont typeface="Wingdings" panose="05000000000000000000" pitchFamily="2" charset="2"/>
                  <a:buChar char="Ø"/>
                </a:pPr>
                <a:endParaRPr lang="en-US" altLang="en-US" sz="2400" dirty="0">
                  <a:solidFill>
                    <a:schemeClr val="accent5"/>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altLang="en-US" sz="2400" dirty="0">
                  <a:solidFill>
                    <a:schemeClr val="accent5"/>
                  </a:solidFill>
                  <a:latin typeface="Times New Roman" panose="02020603050405020304" pitchFamily="18" charset="0"/>
                  <a:cs typeface="Times New Roman" panose="02020603050405020304" pitchFamily="18" charset="0"/>
                </a:endParaRPr>
              </a:p>
              <a:p>
                <a:endParaRPr lang="en-US" altLang="en-US" sz="2400" dirty="0">
                  <a:solidFill>
                    <a:schemeClr val="accent5"/>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en-US" sz="2400" dirty="0">
                    <a:solidFill>
                      <a:schemeClr val="accent5"/>
                    </a:solidFill>
                    <a:latin typeface="Times New Roman" panose="02020603050405020304" pitchFamily="18" charset="0"/>
                    <a:cs typeface="Times New Roman" panose="02020603050405020304" pitchFamily="18" charset="0"/>
                  </a:rPr>
                  <a:t>SI Units for mass is Kilogram (kg).</a:t>
                </a:r>
              </a:p>
              <a:p>
                <a:endParaRPr lang="en-US" altLang="en-US" sz="2400" dirty="0">
                  <a:solidFill>
                    <a:schemeClr val="accent5"/>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en-US" sz="2400" b="1" dirty="0">
                    <a:solidFill>
                      <a:srgbClr val="C00000"/>
                    </a:solidFill>
                    <a:latin typeface="Times New Roman" panose="02020603050405020304" pitchFamily="18" charset="0"/>
                    <a:cs typeface="Times New Roman" panose="02020603050405020304" pitchFamily="18" charset="0"/>
                  </a:rPr>
                  <a:t>Mass is  </a:t>
                </a:r>
                <a:r>
                  <a:rPr lang="en-US" altLang="en-US" sz="2400" b="1" i="1" u="sng" dirty="0">
                    <a:solidFill>
                      <a:srgbClr val="C00000"/>
                    </a:solidFill>
                    <a:latin typeface="Times New Roman" panose="02020603050405020304" pitchFamily="18" charset="0"/>
                    <a:cs typeface="Times New Roman" panose="02020603050405020304" pitchFamily="18" charset="0"/>
                  </a:rPr>
                  <a:t>NOT</a:t>
                </a:r>
                <a:r>
                  <a:rPr lang="en-US" altLang="en-US" sz="2400" b="1" dirty="0">
                    <a:solidFill>
                      <a:srgbClr val="C00000"/>
                    </a:solidFill>
                    <a:latin typeface="Times New Roman" panose="02020603050405020304" pitchFamily="18" charset="0"/>
                    <a:cs typeface="Times New Roman" panose="02020603050405020304" pitchFamily="18" charset="0"/>
                  </a:rPr>
                  <a:t>  weight!</a:t>
                </a:r>
                <a:r>
                  <a:rPr lang="en-US" altLang="en-US" sz="2400" dirty="0">
                    <a:solidFill>
                      <a:schemeClr val="accent5"/>
                    </a:solidFill>
                    <a:latin typeface="Times New Roman" panose="02020603050405020304" pitchFamily="18" charset="0"/>
                    <a:cs typeface="Times New Roman" panose="02020603050405020304" pitchFamily="18" charset="0"/>
                  </a:rPr>
                  <a:t> </a:t>
                </a:r>
              </a:p>
              <a:p>
                <a:r>
                  <a:rPr lang="en-US" altLang="en-US" sz="2400" dirty="0">
                    <a:solidFill>
                      <a:schemeClr val="accent5"/>
                    </a:solidFill>
                    <a:latin typeface="Times New Roman" panose="02020603050405020304" pitchFamily="18" charset="0"/>
                    <a:cs typeface="Times New Roman" panose="02020603050405020304" pitchFamily="18" charset="0"/>
                  </a:rPr>
                  <a:t>    </a:t>
                </a:r>
                <a:r>
                  <a:rPr lang="en-US" altLang="en-US" sz="2400" dirty="0">
                    <a:solidFill>
                      <a:schemeClr val="accent5"/>
                    </a:solidFill>
                  </a:rPr>
                  <a:t>A 1 kg mass has a weight of 9.8 N (</a:t>
                </a:r>
                <a:r>
                  <a:rPr lang="en-US" altLang="en-US" sz="2400" b="1" i="1" dirty="0">
                    <a:solidFill>
                      <a:schemeClr val="tx1"/>
                    </a:solidFill>
                  </a:rPr>
                  <a:t>W= mg</a:t>
                </a:r>
                <a:r>
                  <a:rPr lang="en-US" altLang="en-US" sz="2400" dirty="0">
                    <a:solidFill>
                      <a:schemeClr val="accent5"/>
                    </a:solidFill>
                  </a:rPr>
                  <a:t>, where g = 9.8 m/</a:t>
                </a:r>
                <a14:m>
                  <m:oMath xmlns:m="http://schemas.openxmlformats.org/officeDocument/2006/math">
                    <m:sSup>
                      <m:sSupPr>
                        <m:ctrlPr>
                          <a:rPr lang="en-US" altLang="en-US" sz="2400" i="1" smtClean="0">
                            <a:solidFill>
                              <a:schemeClr val="accent5"/>
                            </a:solidFill>
                            <a:latin typeface="Cambria Math" panose="02040503050406030204" pitchFamily="18" charset="0"/>
                          </a:rPr>
                        </m:ctrlPr>
                      </m:sSupPr>
                      <m:e>
                        <m:r>
                          <a:rPr lang="en-US" altLang="en-US" sz="2400" b="0" i="1" smtClean="0">
                            <a:solidFill>
                              <a:schemeClr val="accent5"/>
                            </a:solidFill>
                            <a:latin typeface="Cambria Math" panose="02040503050406030204" pitchFamily="18" charset="0"/>
                          </a:rPr>
                          <m:t>𝑠</m:t>
                        </m:r>
                      </m:e>
                      <m:sup>
                        <m:r>
                          <a:rPr lang="en-US" altLang="en-US" sz="2400" b="0" i="1" smtClean="0">
                            <a:solidFill>
                              <a:schemeClr val="accent5"/>
                            </a:solidFill>
                            <a:latin typeface="Cambria Math" panose="02040503050406030204" pitchFamily="18" charset="0"/>
                          </a:rPr>
                          <m:t>2</m:t>
                        </m:r>
                      </m:sup>
                    </m:sSup>
                  </m:oMath>
                </a14:m>
                <a:r>
                  <a:rPr lang="en-US" altLang="en-US" sz="2400" dirty="0">
                    <a:solidFill>
                      <a:schemeClr val="accent5"/>
                    </a:solidFill>
                  </a:rPr>
                  <a:t>)</a:t>
                </a:r>
              </a:p>
              <a:p>
                <a:pPr marL="285750" indent="-28575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9FA8165F-03E9-4184-81EC-F4B8EB4C33BF}"/>
                  </a:ext>
                </a:extLst>
              </p:cNvPr>
              <p:cNvSpPr>
                <a:spLocks noRot="1" noChangeAspect="1" noMove="1" noResize="1" noEditPoints="1" noAdjustHandles="1" noChangeArrowheads="1" noChangeShapeType="1" noTextEdit="1"/>
              </p:cNvSpPr>
              <p:nvPr/>
            </p:nvSpPr>
            <p:spPr>
              <a:xfrm>
                <a:off x="2663688" y="1126435"/>
                <a:ext cx="9276522" cy="4893647"/>
              </a:xfrm>
              <a:prstGeom prst="rect">
                <a:avLst/>
              </a:prstGeom>
              <a:blipFill>
                <a:blip r:embed="rId2"/>
                <a:stretch>
                  <a:fillRect l="-920" t="-996" r="-1643"/>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6BBCAFE8-77A0-473D-BCD1-ADB9E868421B}"/>
              </a:ext>
            </a:extLst>
          </p:cNvPr>
          <p:cNvPicPr>
            <a:picLocks noChangeAspect="1"/>
          </p:cNvPicPr>
          <p:nvPr/>
        </p:nvPicPr>
        <p:blipFill>
          <a:blip r:embed="rId3"/>
          <a:stretch>
            <a:fillRect/>
          </a:stretch>
        </p:blipFill>
        <p:spPr>
          <a:xfrm>
            <a:off x="5576752" y="3322984"/>
            <a:ext cx="1038496" cy="544068"/>
          </a:xfrm>
          <a:prstGeom prst="rect">
            <a:avLst/>
          </a:prstGeom>
        </p:spPr>
      </p:pic>
    </p:spTree>
    <p:extLst>
      <p:ext uri="{BB962C8B-B14F-4D97-AF65-F5344CB8AC3E}">
        <p14:creationId xmlns:p14="http://schemas.microsoft.com/office/powerpoint/2010/main" val="227601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3D496C5-B5E6-4CC8-A194-D3D6EA2EDD26}"/>
              </a:ext>
            </a:extLst>
          </p:cNvPr>
          <p:cNvSpPr txBox="1">
            <a:spLocks noChangeArrowheads="1"/>
          </p:cNvSpPr>
          <p:nvPr/>
        </p:nvSpPr>
        <p:spPr bwMode="auto">
          <a:xfrm>
            <a:off x="3578087" y="-13252"/>
            <a:ext cx="705015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Second Law of motion </a:t>
            </a:r>
          </a:p>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Law of Inertia</a:t>
            </a: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DF32B521-24D5-418B-980F-31975CD0DDD7}"/>
                  </a:ext>
                </a:extLst>
              </p:cNvPr>
              <p:cNvSpPr/>
              <p:nvPr/>
            </p:nvSpPr>
            <p:spPr>
              <a:xfrm>
                <a:off x="2743199" y="1576290"/>
                <a:ext cx="9223513" cy="5262979"/>
              </a:xfrm>
              <a:prstGeom prst="rect">
                <a:avLst/>
              </a:prstGeom>
            </p:spPr>
            <p:txBody>
              <a:bodyPr wrap="square">
                <a:spAutoFit/>
              </a:bodyPr>
              <a:lstStyle/>
              <a:p>
                <a:pPr marL="342900" marR="2220" lvl="1"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Newton’s 2</a:t>
                </a:r>
                <a:r>
                  <a:rPr lang="en-US" sz="2400" baseline="30000" dirty="0">
                    <a:solidFill>
                      <a:schemeClr val="accent5"/>
                    </a:solidFill>
                    <a:latin typeface="Times New Roman" panose="02020603050405020304" pitchFamily="18" charset="0"/>
                    <a:cs typeface="Times New Roman" panose="02020603050405020304" pitchFamily="18" charset="0"/>
                  </a:rPr>
                  <a:t>nd</a:t>
                </a:r>
                <a:r>
                  <a:rPr lang="en-US" sz="2400" dirty="0">
                    <a:solidFill>
                      <a:schemeClr val="accent5"/>
                    </a:solidFill>
                    <a:latin typeface="Times New Roman" panose="02020603050405020304" pitchFamily="18" charset="0"/>
                    <a:cs typeface="Times New Roman" panose="02020603050405020304" pitchFamily="18" charset="0"/>
                  </a:rPr>
                  <a:t> Law: When a </a:t>
                </a:r>
                <a:r>
                  <a:rPr lang="en-US" sz="2400" b="1" i="1" dirty="0">
                    <a:solidFill>
                      <a:schemeClr val="accent5"/>
                    </a:solidFill>
                    <a:latin typeface="Times New Roman" panose="02020603050405020304" pitchFamily="18" charset="0"/>
                    <a:cs typeface="Times New Roman" panose="02020603050405020304" pitchFamily="18" charset="0"/>
                  </a:rPr>
                  <a:t>net external </a:t>
                </a:r>
                <a:r>
                  <a:rPr lang="en-US" sz="2400" dirty="0">
                    <a:solidFill>
                      <a:schemeClr val="accent5"/>
                    </a:solidFill>
                    <a:latin typeface="Times New Roman" panose="02020603050405020304" pitchFamily="18" charset="0"/>
                    <a:cs typeface="Times New Roman" panose="02020603050405020304" pitchFamily="18" charset="0"/>
                  </a:rPr>
                  <a:t>force acts on an object of mass </a:t>
                </a:r>
                <a:r>
                  <a:rPr lang="en-US" sz="2400" i="1" dirty="0">
                    <a:solidFill>
                      <a:schemeClr val="accent5"/>
                    </a:solidFill>
                    <a:latin typeface="Times New Roman" panose="02020603050405020304" pitchFamily="18" charset="0"/>
                    <a:cs typeface="Times New Roman" panose="02020603050405020304" pitchFamily="18" charset="0"/>
                  </a:rPr>
                  <a:t>m</a:t>
                </a:r>
                <a:r>
                  <a:rPr lang="en-US" sz="2400" dirty="0">
                    <a:solidFill>
                      <a:schemeClr val="accent5"/>
                    </a:solidFill>
                    <a:latin typeface="Times New Roman" panose="02020603050405020304" pitchFamily="18" charset="0"/>
                    <a:cs typeface="Times New Roman" panose="02020603050405020304" pitchFamily="18" charset="0"/>
                  </a:rPr>
                  <a:t>, the acceleration </a:t>
                </a:r>
                <a:r>
                  <a:rPr lang="en-US" sz="2400" b="1" dirty="0">
                    <a:solidFill>
                      <a:schemeClr val="accent5"/>
                    </a:solidFill>
                    <a:latin typeface="Times New Roman" panose="02020603050405020304" pitchFamily="18" charset="0"/>
                    <a:cs typeface="Times New Roman" panose="02020603050405020304" pitchFamily="18" charset="0"/>
                  </a:rPr>
                  <a:t>a </a:t>
                </a:r>
                <a:r>
                  <a:rPr lang="en-US" sz="2400" dirty="0">
                    <a:solidFill>
                      <a:schemeClr val="accent5"/>
                    </a:solidFill>
                    <a:latin typeface="Times New Roman" panose="02020603050405020304" pitchFamily="18" charset="0"/>
                    <a:cs typeface="Times New Roman" panose="02020603050405020304" pitchFamily="18" charset="0"/>
                  </a:rPr>
                  <a:t>that results is directly proportional to the net force  and has a magnitude that is inversely proportional to the mass. </a:t>
                </a:r>
              </a:p>
              <a:p>
                <a:pPr marL="342900" marR="2220" lvl="1"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The direction of the acceleration, </a:t>
                </a:r>
                <a:r>
                  <a:rPr lang="en-US" sz="2400" b="1" i="1" dirty="0">
                    <a:solidFill>
                      <a:schemeClr val="tx1"/>
                    </a:solidFill>
                    <a:latin typeface="Times New Roman" panose="02020603050405020304" pitchFamily="18" charset="0"/>
                    <a:cs typeface="Times New Roman" panose="02020603050405020304" pitchFamily="18" charset="0"/>
                  </a:rPr>
                  <a:t>a</a:t>
                </a:r>
                <a:r>
                  <a:rPr lang="en-US" sz="2400" dirty="0">
                    <a:solidFill>
                      <a:schemeClr val="accent5"/>
                    </a:solidFill>
                    <a:latin typeface="Times New Roman" panose="02020603050405020304" pitchFamily="18" charset="0"/>
                    <a:cs typeface="Times New Roman" panose="02020603050405020304" pitchFamily="18" charset="0"/>
                  </a:rPr>
                  <a:t> is the same as the direction of the net force, </a:t>
                </a:r>
                <a14:m>
                  <m:oMath xmlns:m="http://schemas.openxmlformats.org/officeDocument/2006/math">
                    <m:sSub>
                      <m:sSubPr>
                        <m:ctrlPr>
                          <a:rPr lang="en-US" sz="2400" b="1" i="1">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smtClean="0">
                        <a:solidFill>
                          <a:schemeClr val="accent5"/>
                        </a:solidFill>
                        <a:latin typeface="Cambria Math" panose="02040503050406030204" pitchFamily="18" charset="0"/>
                        <a:cs typeface="Times New Roman" panose="02020603050405020304" pitchFamily="18" charset="0"/>
                      </a:rPr>
                      <m:t>.</m:t>
                    </m:r>
                  </m:oMath>
                </a14:m>
                <a:endParaRPr lang="en-US" sz="2400" b="1"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endParaRPr lang="en-US" sz="2400" b="1"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The 2</a:t>
                </a:r>
                <a:r>
                  <a:rPr lang="en-US" sz="2400" baseline="30000" dirty="0">
                    <a:solidFill>
                      <a:schemeClr val="accent5"/>
                    </a:solidFill>
                    <a:latin typeface="Times New Roman" panose="02020603050405020304" pitchFamily="18" charset="0"/>
                    <a:cs typeface="Times New Roman" panose="02020603050405020304" pitchFamily="18" charset="0"/>
                  </a:rPr>
                  <a:t>nd</a:t>
                </a:r>
                <a:r>
                  <a:rPr lang="en-US" sz="2400" dirty="0">
                    <a:solidFill>
                      <a:schemeClr val="accent5"/>
                    </a:solidFill>
                    <a:latin typeface="Times New Roman" panose="02020603050405020304" pitchFamily="18" charset="0"/>
                    <a:cs typeface="Times New Roman" panose="02020603050405020304" pitchFamily="18" charset="0"/>
                  </a:rPr>
                  <a:t> law is a more general statement than Newtons’ 1</a:t>
                </a:r>
                <a:r>
                  <a:rPr lang="en-US" sz="2400" baseline="30000" dirty="0">
                    <a:solidFill>
                      <a:schemeClr val="accent5"/>
                    </a:solidFill>
                    <a:latin typeface="Times New Roman" panose="02020603050405020304" pitchFamily="18" charset="0"/>
                    <a:cs typeface="Times New Roman" panose="02020603050405020304" pitchFamily="18" charset="0"/>
                  </a:rPr>
                  <a:t>st</a:t>
                </a:r>
                <a:r>
                  <a:rPr lang="en-US" sz="2400" dirty="0">
                    <a:solidFill>
                      <a:schemeClr val="accent5"/>
                    </a:solidFill>
                    <a:latin typeface="Times New Roman" panose="02020603050405020304" pitchFamily="18" charset="0"/>
                    <a:cs typeface="Times New Roman" panose="02020603050405020304" pitchFamily="18" charset="0"/>
                  </a:rPr>
                  <a:t> law of motion, which it encompasses. Since, </a:t>
                </a:r>
                <a14:m>
                  <m:oMath xmlns:m="http://schemas.openxmlformats.org/officeDocument/2006/math">
                    <m:sSub>
                      <m:sSubPr>
                        <m:ctrlPr>
                          <a:rPr lang="en-US" sz="2400" b="1" i="1">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a:solidFill>
                          <a:schemeClr val="tx1"/>
                        </a:solidFill>
                        <a:latin typeface="Cambria Math" panose="02040503050406030204" pitchFamily="18" charset="0"/>
                        <a:cs typeface="Times New Roman" panose="02020603050405020304" pitchFamily="18" charset="0"/>
                      </a:rPr>
                      <m:t> </m:t>
                    </m:r>
                  </m:oMath>
                </a14:m>
                <a:r>
                  <a:rPr lang="en-US" sz="2400" dirty="0">
                    <a:solidFill>
                      <a:schemeClr val="tx1"/>
                    </a:solidFill>
                    <a:latin typeface="Times New Roman" panose="02020603050405020304" pitchFamily="18" charset="0"/>
                    <a:cs typeface="Times New Roman" panose="02020603050405020304" pitchFamily="18" charset="0"/>
                  </a:rPr>
                  <a:t>=</a:t>
                </a:r>
                <a:r>
                  <a:rPr lang="en-US" sz="2400" i="1" dirty="0">
                    <a:solidFill>
                      <a:schemeClr val="tx1"/>
                    </a:solidFill>
                    <a:latin typeface="Times New Roman" panose="02020603050405020304" pitchFamily="18" charset="0"/>
                    <a:cs typeface="Times New Roman" panose="02020603050405020304" pitchFamily="18" charset="0"/>
                  </a:rPr>
                  <a:t>m</a:t>
                </a:r>
                <a:r>
                  <a:rPr lang="en-US" sz="2400" b="1" i="1" dirty="0">
                    <a:solidFill>
                      <a:schemeClr val="tx1"/>
                    </a:solidFill>
                    <a:latin typeface="Times New Roman" panose="02020603050405020304" pitchFamily="18" charset="0"/>
                    <a:cs typeface="Times New Roman" panose="02020603050405020304" pitchFamily="18" charset="0"/>
                  </a:rPr>
                  <a:t>a</a:t>
                </a:r>
                <a:r>
                  <a:rPr lang="en-US" sz="2400" dirty="0">
                    <a:solidFill>
                      <a:schemeClr val="accent5"/>
                    </a:solidFill>
                    <a:latin typeface="Times New Roman" panose="02020603050405020304" pitchFamily="18" charset="0"/>
                    <a:cs typeface="Times New Roman" panose="02020603050405020304" pitchFamily="18" charset="0"/>
                  </a:rPr>
                  <a:t>, and if </a:t>
                </a:r>
                <a14:m>
                  <m:oMath xmlns:m="http://schemas.openxmlformats.org/officeDocument/2006/math">
                    <m:sSub>
                      <m:sSubPr>
                        <m:ctrlPr>
                          <a:rPr lang="en-US" sz="2400" b="1" i="1">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a:solidFill>
                          <a:schemeClr val="tx1"/>
                        </a:solidFill>
                        <a:latin typeface="Cambria Math" panose="02040503050406030204" pitchFamily="18" charset="0"/>
                        <a:cs typeface="Times New Roman" panose="02020603050405020304" pitchFamily="18" charset="0"/>
                      </a:rPr>
                      <m:t> </m:t>
                    </m:r>
                  </m:oMath>
                </a14:m>
                <a:r>
                  <a:rPr lang="en-US" sz="2400" dirty="0">
                    <a:solidFill>
                      <a:schemeClr val="tx1"/>
                    </a:solidFill>
                    <a:latin typeface="Times New Roman" panose="02020603050405020304" pitchFamily="18" charset="0"/>
                    <a:cs typeface="Times New Roman" panose="02020603050405020304" pitchFamily="18" charset="0"/>
                  </a:rPr>
                  <a:t>=0 </a:t>
                </a:r>
                <a:r>
                  <a:rPr lang="en-US" sz="2400" dirty="0">
                    <a:solidFill>
                      <a:schemeClr val="accent5"/>
                    </a:solidFill>
                    <a:latin typeface="Times New Roman" panose="02020603050405020304" pitchFamily="18" charset="0"/>
                    <a:cs typeface="Times New Roman" panose="02020603050405020304" pitchFamily="18" charset="0"/>
                  </a:rPr>
                  <a:t>, then </a:t>
                </a:r>
                <a:r>
                  <a:rPr lang="en-US" sz="2400" b="1" i="1" dirty="0">
                    <a:solidFill>
                      <a:schemeClr val="tx1"/>
                    </a:solidFill>
                    <a:latin typeface="Times New Roman" panose="02020603050405020304" pitchFamily="18" charset="0"/>
                    <a:cs typeface="Times New Roman" panose="02020603050405020304" pitchFamily="18" charset="0"/>
                  </a:rPr>
                  <a:t>a= 0</a:t>
                </a:r>
                <a:r>
                  <a:rPr lang="en-US" sz="2400" dirty="0">
                    <a:solidFill>
                      <a:schemeClr val="accent5"/>
                    </a:solidFill>
                    <a:latin typeface="Times New Roman" panose="02020603050405020304" pitchFamily="18" charset="0"/>
                    <a:cs typeface="Times New Roman" panose="02020603050405020304" pitchFamily="18" charset="0"/>
                  </a:rPr>
                  <a:t>; i.e. constant or uniform motion.</a:t>
                </a:r>
              </a:p>
              <a:p>
                <a:pPr marL="342900" marR="2220" lvl="1"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a:p>
                <a:pPr marL="342900" marR="2220" lvl="1" indent="-342900">
                  <a:buFont typeface="Wingdings" panose="05000000000000000000" pitchFamily="2" charset="2"/>
                  <a:buChar char="Ø"/>
                </a:pPr>
                <a:endParaRPr lang="en-US" sz="2400" dirty="0">
                  <a:solidFill>
                    <a:schemeClr val="accent5"/>
                  </a:solidFill>
                  <a:latin typeface="Times New Roman" panose="02020603050405020304" pitchFamily="18" charset="0"/>
                  <a:cs typeface="Times New Roman" panose="02020603050405020304" pitchFamily="18" charset="0"/>
                </a:endParaRPr>
              </a:p>
            </p:txBody>
          </p:sp>
        </mc:Choice>
        <mc:Fallback>
          <p:sp>
            <p:nvSpPr>
              <p:cNvPr id="3" name="Rectangle 2">
                <a:extLst>
                  <a:ext uri="{FF2B5EF4-FFF2-40B4-BE49-F238E27FC236}">
                    <a16:creationId xmlns:a16="http://schemas.microsoft.com/office/drawing/2014/main" id="{DF32B521-24D5-418B-980F-31975CD0DDD7}"/>
                  </a:ext>
                </a:extLst>
              </p:cNvPr>
              <p:cNvSpPr>
                <a:spLocks noRot="1" noChangeAspect="1" noMove="1" noResize="1" noEditPoints="1" noAdjustHandles="1" noChangeArrowheads="1" noChangeShapeType="1" noTextEdit="1"/>
              </p:cNvSpPr>
              <p:nvPr/>
            </p:nvSpPr>
            <p:spPr>
              <a:xfrm>
                <a:off x="2743199" y="1576290"/>
                <a:ext cx="9223513" cy="5262979"/>
              </a:xfrm>
              <a:prstGeom prst="rect">
                <a:avLst/>
              </a:prstGeom>
              <a:blipFill>
                <a:blip r:embed="rId2"/>
                <a:stretch>
                  <a:fillRect l="-859" t="-927" r="-1586"/>
                </a:stretch>
              </a:blipFill>
            </p:spPr>
            <p:txBody>
              <a:bodyPr/>
              <a:lstStyle/>
              <a:p>
                <a:r>
                  <a:rPr lang="en-US">
                    <a:noFill/>
                  </a:rPr>
                  <a:t> </a:t>
                </a:r>
              </a:p>
            </p:txBody>
          </p:sp>
        </mc:Fallback>
      </mc:AlternateContent>
      <p:sp>
        <p:nvSpPr>
          <p:cNvPr id="5" name="Text Box 7">
            <a:extLst>
              <a:ext uri="{FF2B5EF4-FFF2-40B4-BE49-F238E27FC236}">
                <a16:creationId xmlns:a16="http://schemas.microsoft.com/office/drawing/2014/main" id="{9CA59F5E-1B3D-4594-A212-8407C6431A12}"/>
              </a:ext>
            </a:extLst>
          </p:cNvPr>
          <p:cNvSpPr txBox="1">
            <a:spLocks noChangeArrowheads="1"/>
          </p:cNvSpPr>
          <p:nvPr/>
        </p:nvSpPr>
        <p:spPr bwMode="auto">
          <a:xfrm>
            <a:off x="6589718" y="3046006"/>
            <a:ext cx="6508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800" dirty="0">
                <a:solidFill>
                  <a:schemeClr val="accent5"/>
                </a:solidFill>
              </a:rPr>
              <a:t>or</a:t>
            </a: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86275BA0-224B-42F5-AD67-B693EEA3FCAF}"/>
                  </a:ext>
                </a:extLst>
              </p:cNvPr>
              <p:cNvSpPr/>
              <p:nvPr/>
            </p:nvSpPr>
            <p:spPr>
              <a:xfrm>
                <a:off x="8128898" y="3046006"/>
                <a:ext cx="1758528" cy="523220"/>
              </a:xfrm>
              <a:prstGeom prst="rect">
                <a:avLst/>
              </a:prstGeom>
            </p:spPr>
            <p:txBody>
              <a:bodyPr wrap="square">
                <a:spAutoFit/>
              </a:bodyPr>
              <a:lstStyle/>
              <a:p>
                <a14:m>
                  <m:oMath xmlns:m="http://schemas.openxmlformats.org/officeDocument/2006/math">
                    <m:sSub>
                      <m:sSubPr>
                        <m:ctrlPr>
                          <a:rPr lang="en-US" sz="2800" b="1" i="1">
                            <a:solidFill>
                              <a:schemeClr val="tx1"/>
                            </a:solidFill>
                            <a:latin typeface="Cambria Math" panose="02040503050406030204" pitchFamily="18" charset="0"/>
                            <a:cs typeface="Times New Roman" panose="02020603050405020304" pitchFamily="18" charset="0"/>
                          </a:rPr>
                        </m:ctrlPr>
                      </m:sSubPr>
                      <m:e>
                        <m:r>
                          <a:rPr lang="en-US" sz="2800" b="1" i="1">
                            <a:solidFill>
                              <a:schemeClr val="tx1"/>
                            </a:solidFill>
                            <a:latin typeface="Cambria Math" panose="02040503050406030204" pitchFamily="18" charset="0"/>
                            <a:cs typeface="Times New Roman" panose="02020603050405020304" pitchFamily="18" charset="0"/>
                          </a:rPr>
                          <m:t>𝑭</m:t>
                        </m:r>
                      </m:e>
                      <m:sub>
                        <m:r>
                          <a:rPr lang="en-US" sz="2800" b="1" i="1">
                            <a:solidFill>
                              <a:schemeClr val="tx1"/>
                            </a:solidFill>
                            <a:latin typeface="Cambria Math" panose="02040503050406030204" pitchFamily="18" charset="0"/>
                            <a:cs typeface="Times New Roman" panose="02020603050405020304" pitchFamily="18" charset="0"/>
                          </a:rPr>
                          <m:t>𝒏𝒆𝒕</m:t>
                        </m:r>
                      </m:sub>
                    </m:sSub>
                    <m:r>
                      <a:rPr lang="en-US" sz="2800" b="1" i="1">
                        <a:solidFill>
                          <a:schemeClr val="tx1"/>
                        </a:solidFill>
                        <a:latin typeface="Cambria Math" panose="02040503050406030204" pitchFamily="18" charset="0"/>
                        <a:cs typeface="Times New Roman" panose="02020603050405020304" pitchFamily="18" charset="0"/>
                      </a:rPr>
                      <m:t> </m:t>
                    </m:r>
                  </m:oMath>
                </a14:m>
                <a:r>
                  <a:rPr lang="en-US" sz="2800" dirty="0">
                    <a:solidFill>
                      <a:schemeClr val="tx1"/>
                    </a:solidFill>
                    <a:latin typeface="Times New Roman" panose="02020603050405020304" pitchFamily="18" charset="0"/>
                    <a:cs typeface="Times New Roman" panose="02020603050405020304" pitchFamily="18" charset="0"/>
                  </a:rPr>
                  <a:t>=</a:t>
                </a:r>
                <a:r>
                  <a:rPr lang="en-US" sz="2800" i="1" dirty="0">
                    <a:solidFill>
                      <a:schemeClr val="tx1"/>
                    </a:solidFill>
                    <a:latin typeface="Times New Roman" panose="02020603050405020304" pitchFamily="18" charset="0"/>
                    <a:cs typeface="Times New Roman" panose="02020603050405020304" pitchFamily="18" charset="0"/>
                  </a:rPr>
                  <a:t>m</a:t>
                </a:r>
                <a:r>
                  <a:rPr lang="en-US" sz="2800" b="1" i="1" dirty="0">
                    <a:solidFill>
                      <a:schemeClr val="tx1"/>
                    </a:solidFill>
                    <a:latin typeface="Times New Roman" panose="02020603050405020304" pitchFamily="18" charset="0"/>
                    <a:cs typeface="Times New Roman" panose="02020603050405020304" pitchFamily="18" charset="0"/>
                  </a:rPr>
                  <a:t>a</a:t>
                </a:r>
                <a:endParaRPr lang="en-US" sz="2800" dirty="0"/>
              </a:p>
            </p:txBody>
          </p:sp>
        </mc:Choice>
        <mc:Fallback>
          <p:sp>
            <p:nvSpPr>
              <p:cNvPr id="7" name="Rectangle 6">
                <a:extLst>
                  <a:ext uri="{FF2B5EF4-FFF2-40B4-BE49-F238E27FC236}">
                    <a16:creationId xmlns:a16="http://schemas.microsoft.com/office/drawing/2014/main" id="{86275BA0-224B-42F5-AD67-B693EEA3FCAF}"/>
                  </a:ext>
                </a:extLst>
              </p:cNvPr>
              <p:cNvSpPr>
                <a:spLocks noRot="1" noChangeAspect="1" noMove="1" noResize="1" noEditPoints="1" noAdjustHandles="1" noChangeArrowheads="1" noChangeShapeType="1" noTextEdit="1"/>
              </p:cNvSpPr>
              <p:nvPr/>
            </p:nvSpPr>
            <p:spPr>
              <a:xfrm>
                <a:off x="8128898" y="3046006"/>
                <a:ext cx="1758528" cy="523220"/>
              </a:xfrm>
              <a:prstGeom prst="rect">
                <a:avLst/>
              </a:prstGeom>
              <a:blipFill>
                <a:blip r:embed="rId3"/>
                <a:stretch>
                  <a:fillRect t="-12791" b="-3139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B10DA248-37F7-457A-98C9-22D164AA6242}"/>
                  </a:ext>
                </a:extLst>
              </p:cNvPr>
              <p:cNvSpPr/>
              <p:nvPr/>
            </p:nvSpPr>
            <p:spPr>
              <a:xfrm>
                <a:off x="4291085" y="2897435"/>
                <a:ext cx="1758528" cy="801630"/>
              </a:xfrm>
              <a:prstGeom prst="rect">
                <a:avLst/>
              </a:prstGeom>
            </p:spPr>
            <p:txBody>
              <a:bodyPr wrap="square">
                <a:spAutoFit/>
              </a:bodyPr>
              <a:lstStyle/>
              <a:p>
                <a:r>
                  <a:rPr lang="en-US" sz="3200" b="1" i="1" dirty="0">
                    <a:solidFill>
                      <a:schemeClr val="tx1"/>
                    </a:solidFill>
                    <a:latin typeface="Times New Roman" panose="02020603050405020304" pitchFamily="18" charset="0"/>
                    <a:cs typeface="Times New Roman" panose="02020603050405020304" pitchFamily="18" charset="0"/>
                  </a:rPr>
                  <a:t>a </a:t>
                </a:r>
                <a:r>
                  <a:rPr lang="en-US" sz="32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3200" i="1" dirty="0" smtClean="0">
                            <a:solidFill>
                              <a:schemeClr val="tx1"/>
                            </a:solidFill>
                            <a:latin typeface="Cambria Math" panose="02040503050406030204" pitchFamily="18" charset="0"/>
                            <a:cs typeface="Times New Roman" panose="02020603050405020304" pitchFamily="18" charset="0"/>
                          </a:rPr>
                        </m:ctrlPr>
                      </m:fPr>
                      <m:num>
                        <m:sSub>
                          <m:sSubPr>
                            <m:ctrlPr>
                              <a:rPr lang="en-US" sz="3200" b="1" i="1">
                                <a:solidFill>
                                  <a:schemeClr val="tx1"/>
                                </a:solidFill>
                                <a:latin typeface="Cambria Math" panose="02040503050406030204" pitchFamily="18" charset="0"/>
                                <a:cs typeface="Times New Roman" panose="02020603050405020304" pitchFamily="18" charset="0"/>
                              </a:rPr>
                            </m:ctrlPr>
                          </m:sSubPr>
                          <m:e>
                            <m:r>
                              <a:rPr lang="en-US" sz="3200" b="1" i="1">
                                <a:solidFill>
                                  <a:schemeClr val="tx1"/>
                                </a:solidFill>
                                <a:latin typeface="Cambria Math" panose="02040503050406030204" pitchFamily="18" charset="0"/>
                                <a:cs typeface="Times New Roman" panose="02020603050405020304" pitchFamily="18" charset="0"/>
                              </a:rPr>
                              <m:t>𝑭</m:t>
                            </m:r>
                          </m:e>
                          <m:sub>
                            <m:r>
                              <a:rPr lang="en-US" sz="3200" b="1" i="1">
                                <a:solidFill>
                                  <a:schemeClr val="tx1"/>
                                </a:solidFill>
                                <a:latin typeface="Cambria Math" panose="02040503050406030204" pitchFamily="18" charset="0"/>
                                <a:cs typeface="Times New Roman" panose="02020603050405020304" pitchFamily="18" charset="0"/>
                              </a:rPr>
                              <m:t>𝒏𝒆𝒕</m:t>
                            </m:r>
                          </m:sub>
                        </m:sSub>
                      </m:num>
                      <m:den>
                        <m:r>
                          <a:rPr lang="en-US" sz="3200" b="0" i="1" dirty="0" smtClean="0">
                            <a:solidFill>
                              <a:schemeClr val="tx1"/>
                            </a:solidFill>
                            <a:latin typeface="Cambria Math" panose="02040503050406030204" pitchFamily="18" charset="0"/>
                            <a:cs typeface="Times New Roman" panose="02020603050405020304" pitchFamily="18" charset="0"/>
                          </a:rPr>
                          <m:t>𝑚</m:t>
                        </m:r>
                      </m:den>
                    </m:f>
                  </m:oMath>
                </a14:m>
                <a:endParaRPr lang="en-US" sz="3200" dirty="0"/>
              </a:p>
            </p:txBody>
          </p:sp>
        </mc:Choice>
        <mc:Fallback>
          <p:sp>
            <p:nvSpPr>
              <p:cNvPr id="8" name="Rectangle 7">
                <a:extLst>
                  <a:ext uri="{FF2B5EF4-FFF2-40B4-BE49-F238E27FC236}">
                    <a16:creationId xmlns:a16="http://schemas.microsoft.com/office/drawing/2014/main" id="{B10DA248-37F7-457A-98C9-22D164AA6242}"/>
                  </a:ext>
                </a:extLst>
              </p:cNvPr>
              <p:cNvSpPr>
                <a:spLocks noRot="1" noChangeAspect="1" noMove="1" noResize="1" noEditPoints="1" noAdjustHandles="1" noChangeArrowheads="1" noChangeShapeType="1" noTextEdit="1"/>
              </p:cNvSpPr>
              <p:nvPr/>
            </p:nvSpPr>
            <p:spPr>
              <a:xfrm>
                <a:off x="4291085" y="2897435"/>
                <a:ext cx="1758528" cy="801630"/>
              </a:xfrm>
              <a:prstGeom prst="rect">
                <a:avLst/>
              </a:prstGeom>
              <a:blipFill>
                <a:blip r:embed="rId4"/>
                <a:stretch>
                  <a:fillRect l="-9028" b="-9091"/>
                </a:stretch>
              </a:blipFill>
            </p:spPr>
            <p:txBody>
              <a:bodyPr/>
              <a:lstStyle/>
              <a:p>
                <a:r>
                  <a:rPr lang="en-US">
                    <a:noFill/>
                  </a:rPr>
                  <a:t> </a:t>
                </a:r>
              </a:p>
            </p:txBody>
          </p:sp>
        </mc:Fallback>
      </mc:AlternateContent>
    </p:spTree>
    <p:extLst>
      <p:ext uri="{BB962C8B-B14F-4D97-AF65-F5344CB8AC3E}">
        <p14:creationId xmlns:p14="http://schemas.microsoft.com/office/powerpoint/2010/main" val="1717850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87910A0-48DE-495C-B8C2-6B7BAE090ED3}"/>
              </a:ext>
            </a:extLst>
          </p:cNvPr>
          <p:cNvSpPr/>
          <p:nvPr/>
        </p:nvSpPr>
        <p:spPr>
          <a:xfrm>
            <a:off x="2504661" y="1187077"/>
            <a:ext cx="9687339" cy="5262979"/>
          </a:xfrm>
          <a:prstGeom prst="rect">
            <a:avLst/>
          </a:prstGeom>
        </p:spPr>
        <p:txBody>
          <a:bodyPr wrap="square">
            <a:spAutoFit/>
          </a:bodyPr>
          <a:lstStyle/>
          <a:p>
            <a:r>
              <a:rPr lang="en-US" altLang="en-US" sz="2400" dirty="0">
                <a:solidFill>
                  <a:schemeClr val="accent5"/>
                </a:solidFill>
                <a:latin typeface="Times New Roman" panose="02020603050405020304" pitchFamily="18" charset="0"/>
                <a:cs typeface="Times New Roman" panose="02020603050405020304" pitchFamily="18" charset="0"/>
              </a:rPr>
              <a:t>Concept questions: </a:t>
            </a:r>
          </a:p>
          <a:p>
            <a:pPr marL="342900" indent="-342900">
              <a:buFont typeface="Arial" panose="020B0604020202020204" pitchFamily="34" charset="0"/>
              <a:buChar char="•"/>
            </a:pPr>
            <a:r>
              <a:rPr lang="en-US" altLang="en-US" sz="2400" dirty="0">
                <a:solidFill>
                  <a:schemeClr val="accent5"/>
                </a:solidFill>
                <a:latin typeface="Times New Roman" panose="02020603050405020304" pitchFamily="18" charset="0"/>
                <a:cs typeface="Times New Roman" panose="02020603050405020304" pitchFamily="18" charset="0"/>
              </a:rPr>
              <a:t>Suppose you push with the same force on two wagons. What is the acceleration of wagon B </a:t>
            </a:r>
            <a:r>
              <a:rPr lang="en-US" altLang="en-US" sz="2400" b="1" i="1" dirty="0">
                <a:solidFill>
                  <a:schemeClr val="accent5"/>
                </a:solidFill>
                <a:latin typeface="Times New Roman" panose="02020603050405020304" pitchFamily="18" charset="0"/>
                <a:cs typeface="Times New Roman" panose="02020603050405020304" pitchFamily="18" charset="0"/>
              </a:rPr>
              <a:t>compared to </a:t>
            </a:r>
            <a:r>
              <a:rPr lang="en-US" altLang="en-US" sz="2400" dirty="0">
                <a:solidFill>
                  <a:schemeClr val="accent5"/>
                </a:solidFill>
                <a:latin typeface="Times New Roman" panose="02020603050405020304" pitchFamily="18" charset="0"/>
                <a:cs typeface="Times New Roman" panose="02020603050405020304" pitchFamily="18" charset="0"/>
              </a:rPr>
              <a:t>that of wagon A? Justify your answer.</a:t>
            </a:r>
          </a:p>
          <a:p>
            <a:pPr marL="0" indent="0" algn="ctr" eaLnBrk="1" hangingPunct="1">
              <a:buFontTx/>
              <a:buNone/>
            </a:pPr>
            <a:r>
              <a:rPr lang="en-US" altLang="en-US" sz="2400" dirty="0">
                <a:solidFill>
                  <a:schemeClr val="accent5"/>
                </a:solidFill>
                <a:latin typeface="Times New Roman" panose="02020603050405020304" pitchFamily="18" charset="0"/>
                <a:cs typeface="Times New Roman" panose="02020603050405020304" pitchFamily="18" charset="0"/>
              </a:rPr>
              <a:t>Wagon A has a mass of 10 kg </a:t>
            </a:r>
          </a:p>
          <a:p>
            <a:pPr marL="0" indent="0" algn="ctr" eaLnBrk="1" hangingPunct="1">
              <a:buFontTx/>
              <a:buNone/>
            </a:pPr>
            <a:r>
              <a:rPr lang="en-US" altLang="en-US" sz="2400" dirty="0">
                <a:solidFill>
                  <a:schemeClr val="accent5"/>
                </a:solidFill>
                <a:latin typeface="Times New Roman" panose="02020603050405020304" pitchFamily="18" charset="0"/>
                <a:cs typeface="Times New Roman" panose="02020603050405020304" pitchFamily="18" charset="0"/>
              </a:rPr>
              <a:t>and wagon B has a mass of 40 kg. </a:t>
            </a:r>
          </a:p>
          <a:p>
            <a:pPr marL="0" indent="0" algn="ctr" eaLnBrk="1" hangingPunct="1">
              <a:buFontTx/>
              <a:buNone/>
            </a:pPr>
            <a:endParaRPr lang="en-US" altLang="en-US" sz="2400" dirty="0">
              <a:solidFill>
                <a:schemeClr val="accent5"/>
              </a:solidFill>
              <a:latin typeface="Times New Roman" panose="02020603050405020304" pitchFamily="18" charset="0"/>
              <a:cs typeface="Times New Roman" panose="02020603050405020304" pitchFamily="18" charset="0"/>
            </a:endParaRPr>
          </a:p>
          <a:p>
            <a:pPr eaLnBrk="1" hangingPunct="1"/>
            <a:endParaRPr lang="en-US" altLang="en-US" sz="2400" dirty="0">
              <a:solidFill>
                <a:schemeClr val="accent5"/>
              </a:solidFill>
              <a:latin typeface="Times New Roman" panose="02020603050405020304" pitchFamily="18" charset="0"/>
              <a:cs typeface="Times New Roman" panose="02020603050405020304" pitchFamily="18" charset="0"/>
            </a:endParaRPr>
          </a:p>
          <a:p>
            <a:pPr marL="342900" indent="-342900" eaLnBrk="1" hangingPunct="1">
              <a:buFont typeface="Arial" panose="020B0604020202020204" pitchFamily="34" charset="0"/>
              <a:buChar char="•"/>
            </a:pPr>
            <a:r>
              <a:rPr lang="en-US" altLang="en-US" sz="2400" dirty="0">
                <a:solidFill>
                  <a:schemeClr val="accent5"/>
                </a:solidFill>
                <a:latin typeface="Times New Roman" panose="02020603050405020304" pitchFamily="18" charset="0"/>
                <a:cs typeface="Times New Roman" panose="02020603050405020304" pitchFamily="18" charset="0"/>
              </a:rPr>
              <a:t>Does the mass of an object affect the force of gravity on it?  </a:t>
            </a:r>
          </a:p>
          <a:p>
            <a:pPr marL="0" indent="0" eaLnBrk="1" hangingPunct="1">
              <a:buFontTx/>
              <a:buNone/>
            </a:pPr>
            <a:endParaRPr lang="en-US" altLang="en-US" sz="2400" dirty="0">
              <a:solidFill>
                <a:schemeClr val="accent5"/>
              </a:solidFill>
              <a:latin typeface="Times New Roman" panose="02020603050405020304" pitchFamily="18" charset="0"/>
              <a:cs typeface="Times New Roman" panose="02020603050405020304" pitchFamily="18" charset="0"/>
            </a:endParaRPr>
          </a:p>
          <a:p>
            <a:pPr marL="0" indent="0" eaLnBrk="1" hangingPunct="1">
              <a:buFontTx/>
              <a:buNone/>
            </a:pPr>
            <a:endParaRPr lang="en-US" altLang="en-US" sz="2400" dirty="0">
              <a:solidFill>
                <a:schemeClr val="accent5"/>
              </a:solidFill>
              <a:latin typeface="Times New Roman" panose="02020603050405020304" pitchFamily="18" charset="0"/>
              <a:cs typeface="Times New Roman" panose="02020603050405020304" pitchFamily="18" charset="0"/>
            </a:endParaRPr>
          </a:p>
          <a:p>
            <a:pPr marL="342900" indent="-342900" eaLnBrk="1" hangingPunct="1">
              <a:buFont typeface="Arial" panose="020B0604020202020204" pitchFamily="34" charset="0"/>
              <a:buChar char="•"/>
            </a:pPr>
            <a:r>
              <a:rPr lang="en-US" altLang="en-US" sz="2400" dirty="0">
                <a:solidFill>
                  <a:schemeClr val="accent5"/>
                </a:solidFill>
                <a:latin typeface="Times New Roman" panose="02020603050405020304" pitchFamily="18" charset="0"/>
                <a:cs typeface="Times New Roman" panose="02020603050405020304" pitchFamily="18" charset="0"/>
              </a:rPr>
              <a:t>Does the mass of an object affect the rate of acceleration caused by gravity?</a:t>
            </a:r>
          </a:p>
          <a:p>
            <a:pPr marL="0" indent="0" eaLnBrk="1" hangingPunct="1">
              <a:buFontTx/>
              <a:buNone/>
            </a:pPr>
            <a:endParaRPr lang="en-US" altLang="en-US" sz="2400" dirty="0">
              <a:solidFill>
                <a:schemeClr val="accent5"/>
              </a:solidFill>
              <a:latin typeface="Times New Roman" panose="02020603050405020304" pitchFamily="18" charset="0"/>
              <a:cs typeface="Times New Roman" panose="02020603050405020304" pitchFamily="18" charset="0"/>
            </a:endParaRPr>
          </a:p>
        </p:txBody>
      </p:sp>
      <p:sp>
        <p:nvSpPr>
          <p:cNvPr id="4" name="Text Box 2">
            <a:extLst>
              <a:ext uri="{FF2B5EF4-FFF2-40B4-BE49-F238E27FC236}">
                <a16:creationId xmlns:a16="http://schemas.microsoft.com/office/drawing/2014/main" id="{3E9E250E-38A1-457C-B086-9B2F2F1019B6}"/>
              </a:ext>
            </a:extLst>
          </p:cNvPr>
          <p:cNvSpPr txBox="1">
            <a:spLocks noChangeArrowheads="1"/>
          </p:cNvSpPr>
          <p:nvPr/>
        </p:nvSpPr>
        <p:spPr bwMode="auto">
          <a:xfrm>
            <a:off x="3578087" y="-13252"/>
            <a:ext cx="705015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Newton’s Second Law of motion </a:t>
            </a:r>
          </a:p>
          <a:p>
            <a:pPr algn="ctr"/>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Law of Inertia</a:t>
            </a:r>
          </a:p>
        </p:txBody>
      </p:sp>
    </p:spTree>
    <p:extLst>
      <p:ext uri="{BB962C8B-B14F-4D97-AF65-F5344CB8AC3E}">
        <p14:creationId xmlns:p14="http://schemas.microsoft.com/office/powerpoint/2010/main" val="3173012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D9DFB1CB-BD51-40A7-930C-68C4A228B224}"/>
              </a:ext>
            </a:extLst>
          </p:cNvPr>
          <p:cNvSpPr txBox="1">
            <a:spLocks noChangeArrowheads="1"/>
          </p:cNvSpPr>
          <p:nvPr/>
        </p:nvSpPr>
        <p:spPr bwMode="auto">
          <a:xfrm>
            <a:off x="4572165" y="0"/>
            <a:ext cx="37369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Free-body diagram </a:t>
            </a: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BD8FFDC6-FB9E-4F7A-9478-F219434024F3}"/>
                  </a:ext>
                </a:extLst>
              </p:cNvPr>
              <p:cNvSpPr/>
              <p:nvPr/>
            </p:nvSpPr>
            <p:spPr>
              <a:xfrm>
                <a:off x="2955234" y="1085094"/>
                <a:ext cx="9064487" cy="5571141"/>
              </a:xfrm>
              <a:prstGeom prst="rect">
                <a:avLst/>
              </a:prstGeom>
            </p:spPr>
            <p:txBody>
              <a:bodyPr wrap="square">
                <a:spAutoFit/>
              </a:bodyPr>
              <a:lstStyle/>
              <a:p>
                <a:pPr marL="342900" indent="-342900">
                  <a:buFont typeface="Wingdings" panose="05000000000000000000" pitchFamily="2" charset="2"/>
                  <a:buChar char="Ø"/>
                </a:pPr>
                <a:r>
                  <a:rPr lang="en-US" sz="2400" dirty="0">
                    <a:solidFill>
                      <a:schemeClr val="accent5"/>
                    </a:solidFill>
                    <a:latin typeface="Times New Roman" panose="02020603050405020304" pitchFamily="18" charset="0"/>
                    <a:cs typeface="Times New Roman" panose="02020603050405020304" pitchFamily="18" charset="0"/>
                  </a:rPr>
                  <a:t>A </a:t>
                </a:r>
                <a:r>
                  <a:rPr lang="en-US" sz="2400" b="1" i="1" dirty="0">
                    <a:solidFill>
                      <a:schemeClr val="accent5"/>
                    </a:solidFill>
                    <a:latin typeface="Times New Roman" panose="02020603050405020304" pitchFamily="18" charset="0"/>
                    <a:cs typeface="Times New Roman" panose="02020603050405020304" pitchFamily="18" charset="0"/>
                  </a:rPr>
                  <a:t>free-body-diagram </a:t>
                </a:r>
                <a:r>
                  <a:rPr lang="en-US" sz="2400" dirty="0">
                    <a:solidFill>
                      <a:schemeClr val="accent5"/>
                    </a:solidFill>
                    <a:latin typeface="Times New Roman" panose="02020603050405020304" pitchFamily="18" charset="0"/>
                    <a:cs typeface="Times New Roman" panose="02020603050405020304" pitchFamily="18" charset="0"/>
                  </a:rPr>
                  <a:t>is a diagram that represents the object and the forces that act on it.</a:t>
                </a: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The net force in this case is: </a:t>
                </a:r>
                <a14:m>
                  <m:oMath xmlns:m="http://schemas.openxmlformats.org/officeDocument/2006/math">
                    <m:sSub>
                      <m:sSubPr>
                        <m:ctrlPr>
                          <a:rPr lang="en-US" sz="2400" b="1" i="1">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1" i="1">
                        <a:solidFill>
                          <a:schemeClr val="tx1"/>
                        </a:solidFill>
                        <a:latin typeface="Cambria Math" panose="02040503050406030204" pitchFamily="18" charset="0"/>
                        <a:cs typeface="Times New Roman" panose="02020603050405020304" pitchFamily="18" charset="0"/>
                      </a:rPr>
                      <m:t> </m:t>
                    </m:r>
                  </m:oMath>
                </a14:m>
                <a:r>
                  <a:rPr lang="pt-BR" sz="2400" b="1" i="1" dirty="0">
                    <a:solidFill>
                      <a:schemeClr val="tx1"/>
                    </a:solidFill>
                    <a:latin typeface="Times New Roman" panose="02020603050405020304" pitchFamily="18" charset="0"/>
                    <a:cs typeface="Times New Roman" panose="02020603050405020304" pitchFamily="18" charset="0"/>
                  </a:rPr>
                  <a:t>= 275 N + 395 N – 560 N = +110 N</a:t>
                </a:r>
              </a:p>
              <a:p>
                <a:r>
                  <a:rPr lang="en-US" sz="2400" dirty="0">
                    <a:solidFill>
                      <a:schemeClr val="accent5"/>
                    </a:solidFill>
                    <a:latin typeface="Times New Roman" panose="02020603050405020304" pitchFamily="18" charset="0"/>
                    <a:cs typeface="Times New Roman" panose="02020603050405020304" pitchFamily="18" charset="0"/>
                  </a:rPr>
                  <a:t>And </a:t>
                </a:r>
                <a14:m>
                  <m:oMath xmlns:m="http://schemas.openxmlformats.org/officeDocument/2006/math">
                    <m:sSub>
                      <m:sSubPr>
                        <m:ctrlPr>
                          <a:rPr lang="en-US" sz="2400" b="1" i="1">
                            <a:solidFill>
                              <a:schemeClr val="tx1"/>
                            </a:solidFill>
                            <a:latin typeface="Cambria Math" panose="02040503050406030204" pitchFamily="18" charset="0"/>
                            <a:cs typeface="Times New Roman" panose="02020603050405020304" pitchFamily="18" charset="0"/>
                          </a:rPr>
                        </m:ctrlPr>
                      </m:sSubPr>
                      <m:e>
                        <m:r>
                          <a:rPr lang="en-US" sz="2400" b="1" i="1">
                            <a:solidFill>
                              <a:schemeClr val="tx1"/>
                            </a:solidFill>
                            <a:latin typeface="Cambria Math" panose="02040503050406030204" pitchFamily="18" charset="0"/>
                            <a:cs typeface="Times New Roman" panose="02020603050405020304" pitchFamily="18" charset="0"/>
                          </a:rPr>
                          <m:t>𝑭</m:t>
                        </m:r>
                      </m:e>
                      <m:sub>
                        <m:r>
                          <a:rPr lang="en-US" sz="2400" b="1" i="1">
                            <a:solidFill>
                              <a:schemeClr val="tx1"/>
                            </a:solidFill>
                            <a:latin typeface="Cambria Math" panose="02040503050406030204" pitchFamily="18" charset="0"/>
                            <a:cs typeface="Times New Roman" panose="02020603050405020304" pitchFamily="18" charset="0"/>
                          </a:rPr>
                          <m:t>𝒏𝒆𝒕</m:t>
                        </m:r>
                      </m:sub>
                    </m:sSub>
                    <m:r>
                      <a:rPr lang="en-US" sz="2400" b="0" i="0" smtClean="0">
                        <a:solidFill>
                          <a:schemeClr val="tx1"/>
                        </a:solidFill>
                        <a:latin typeface="Cambria Math" panose="02040503050406030204" pitchFamily="18" charset="0"/>
                        <a:cs typeface="Times New Roman" panose="02020603050405020304" pitchFamily="18" charset="0"/>
                      </a:rPr>
                      <m:t> </m:t>
                    </m:r>
                  </m:oMath>
                </a14:m>
                <a:r>
                  <a:rPr lang="en-US" sz="2400" dirty="0">
                    <a:solidFill>
                      <a:schemeClr val="accent5"/>
                    </a:solidFill>
                    <a:latin typeface="Times New Roman" panose="02020603050405020304" pitchFamily="18" charset="0"/>
                    <a:cs typeface="Times New Roman" panose="02020603050405020304" pitchFamily="18" charset="0"/>
                  </a:rPr>
                  <a:t>is directed along the </a:t>
                </a:r>
                <a:r>
                  <a:rPr lang="en-US" sz="2400" b="1" i="1" dirty="0">
                    <a:solidFill>
                      <a:schemeClr val="tx1"/>
                    </a:solidFill>
                    <a:latin typeface="Times New Roman" panose="02020603050405020304" pitchFamily="18" charset="0"/>
                    <a:cs typeface="Times New Roman" panose="02020603050405020304" pitchFamily="18" charset="0"/>
                  </a:rPr>
                  <a:t>+ x</a:t>
                </a:r>
                <a:r>
                  <a:rPr lang="en-US" sz="2400" dirty="0">
                    <a:solidFill>
                      <a:schemeClr val="accent5"/>
                    </a:solidFill>
                    <a:latin typeface="Times New Roman" panose="02020603050405020304" pitchFamily="18" charset="0"/>
                    <a:cs typeface="Times New Roman" panose="02020603050405020304" pitchFamily="18" charset="0"/>
                  </a:rPr>
                  <a:t> axis.</a:t>
                </a:r>
              </a:p>
              <a:p>
                <a:r>
                  <a:rPr lang="en-US" sz="2400" dirty="0">
                    <a:solidFill>
                      <a:schemeClr val="accent5"/>
                    </a:solidFill>
                    <a:latin typeface="Times New Roman" panose="02020603050405020304" pitchFamily="18" charset="0"/>
                    <a:cs typeface="Times New Roman" panose="02020603050405020304" pitchFamily="18" charset="0"/>
                  </a:rPr>
                  <a:t>If the mass of the car is 2200 kg then, by Newton’s second law, the acceleration is: </a:t>
                </a:r>
                <a:r>
                  <a:rPr lang="en-US" sz="2800" b="1" i="1" dirty="0">
                    <a:solidFill>
                      <a:schemeClr val="tx1"/>
                    </a:solidFill>
                    <a:latin typeface="Times New Roman" panose="02020603050405020304" pitchFamily="18" charset="0"/>
                    <a:cs typeface="Times New Roman" panose="02020603050405020304" pitchFamily="18" charset="0"/>
                  </a:rPr>
                  <a:t>a </a:t>
                </a:r>
                <a:r>
                  <a:rPr lang="en-US" sz="28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800" i="1" dirty="0">
                            <a:solidFill>
                              <a:schemeClr val="tx1"/>
                            </a:solidFill>
                            <a:latin typeface="Cambria Math" panose="02040503050406030204" pitchFamily="18" charset="0"/>
                            <a:cs typeface="Times New Roman" panose="02020603050405020304" pitchFamily="18" charset="0"/>
                          </a:rPr>
                        </m:ctrlPr>
                      </m:fPr>
                      <m:num>
                        <m:sSub>
                          <m:sSubPr>
                            <m:ctrlPr>
                              <a:rPr lang="en-US" sz="2800" b="1" i="1">
                                <a:solidFill>
                                  <a:schemeClr val="tx1"/>
                                </a:solidFill>
                                <a:latin typeface="Cambria Math" panose="02040503050406030204" pitchFamily="18" charset="0"/>
                                <a:cs typeface="Times New Roman" panose="02020603050405020304" pitchFamily="18" charset="0"/>
                              </a:rPr>
                            </m:ctrlPr>
                          </m:sSubPr>
                          <m:e>
                            <m:r>
                              <a:rPr lang="en-US" sz="2800" b="1" i="1">
                                <a:solidFill>
                                  <a:schemeClr val="tx1"/>
                                </a:solidFill>
                                <a:latin typeface="Cambria Math" panose="02040503050406030204" pitchFamily="18" charset="0"/>
                                <a:cs typeface="Times New Roman" panose="02020603050405020304" pitchFamily="18" charset="0"/>
                              </a:rPr>
                              <m:t>𝑭</m:t>
                            </m:r>
                          </m:e>
                          <m:sub>
                            <m:r>
                              <a:rPr lang="en-US" sz="2800" b="1" i="1">
                                <a:solidFill>
                                  <a:schemeClr val="tx1"/>
                                </a:solidFill>
                                <a:latin typeface="Cambria Math" panose="02040503050406030204" pitchFamily="18" charset="0"/>
                                <a:cs typeface="Times New Roman" panose="02020603050405020304" pitchFamily="18" charset="0"/>
                              </a:rPr>
                              <m:t>𝒏𝒆𝒕</m:t>
                            </m:r>
                          </m:sub>
                        </m:sSub>
                      </m:num>
                      <m:den>
                        <m:r>
                          <a:rPr lang="en-US" sz="2800" i="1" dirty="0">
                            <a:solidFill>
                              <a:schemeClr val="tx1"/>
                            </a:solidFill>
                            <a:latin typeface="Cambria Math" panose="02040503050406030204" pitchFamily="18" charset="0"/>
                            <a:cs typeface="Times New Roman" panose="02020603050405020304" pitchFamily="18" charset="0"/>
                          </a:rPr>
                          <m:t>𝑚</m:t>
                        </m:r>
                      </m:den>
                    </m:f>
                    <m:r>
                      <a:rPr lang="en-US" sz="2800" b="0" i="1" dirty="0" smtClean="0">
                        <a:solidFill>
                          <a:schemeClr val="tx1"/>
                        </a:solidFill>
                        <a:latin typeface="Cambria Math" panose="02040503050406030204" pitchFamily="18" charset="0"/>
                        <a:cs typeface="Times New Roman" panose="02020603050405020304" pitchFamily="18" charset="0"/>
                      </a:rPr>
                      <m:t>=</m:t>
                    </m:r>
                    <m:f>
                      <m:fPr>
                        <m:ctrlPr>
                          <a:rPr lang="en-US" sz="2800" i="1" dirty="0">
                            <a:solidFill>
                              <a:schemeClr val="tx1"/>
                            </a:solidFill>
                            <a:latin typeface="Cambria Math" panose="02040503050406030204" pitchFamily="18" charset="0"/>
                            <a:cs typeface="Times New Roman" panose="02020603050405020304" pitchFamily="18" charset="0"/>
                          </a:rPr>
                        </m:ctrlPr>
                      </m:fPr>
                      <m:num>
                        <m:r>
                          <a:rPr lang="en-US" sz="2800" b="1" i="1" dirty="0" smtClean="0">
                            <a:solidFill>
                              <a:schemeClr val="tx1"/>
                            </a:solidFill>
                            <a:latin typeface="Cambria Math" panose="02040503050406030204" pitchFamily="18" charset="0"/>
                            <a:cs typeface="Times New Roman" panose="02020603050405020304" pitchFamily="18" charset="0"/>
                          </a:rPr>
                          <m:t>+ </m:t>
                        </m:r>
                        <m:r>
                          <a:rPr lang="en-US" sz="2800" b="1" i="1" dirty="0" smtClean="0">
                            <a:solidFill>
                              <a:schemeClr val="tx1"/>
                            </a:solidFill>
                            <a:latin typeface="Cambria Math" panose="02040503050406030204" pitchFamily="18" charset="0"/>
                            <a:cs typeface="Times New Roman" panose="02020603050405020304" pitchFamily="18" charset="0"/>
                          </a:rPr>
                          <m:t>𝟏𝟏𝟎</m:t>
                        </m:r>
                        <m:r>
                          <a:rPr lang="en-US" sz="2800" b="1" i="1" dirty="0" smtClean="0">
                            <a:solidFill>
                              <a:schemeClr val="tx1"/>
                            </a:solidFill>
                            <a:latin typeface="Cambria Math" panose="02040503050406030204" pitchFamily="18" charset="0"/>
                            <a:cs typeface="Times New Roman" panose="02020603050405020304" pitchFamily="18" charset="0"/>
                          </a:rPr>
                          <m:t> </m:t>
                        </m:r>
                        <m:r>
                          <a:rPr lang="en-US" sz="2800" b="1" i="1" dirty="0" smtClean="0">
                            <a:solidFill>
                              <a:schemeClr val="tx1"/>
                            </a:solidFill>
                            <a:latin typeface="Cambria Math" panose="02040503050406030204" pitchFamily="18" charset="0"/>
                            <a:cs typeface="Times New Roman" panose="02020603050405020304" pitchFamily="18" charset="0"/>
                          </a:rPr>
                          <m:t>𝑵</m:t>
                        </m:r>
                      </m:num>
                      <m:den>
                        <m:r>
                          <a:rPr lang="en-US" sz="2800" b="1" i="1" smtClean="0">
                            <a:solidFill>
                              <a:schemeClr val="tx1"/>
                            </a:solidFill>
                            <a:latin typeface="Cambria Math" panose="02040503050406030204" pitchFamily="18" charset="0"/>
                            <a:cs typeface="Times New Roman" panose="02020603050405020304" pitchFamily="18" charset="0"/>
                          </a:rPr>
                          <m:t>𝟐𝟐𝟎𝟎</m:t>
                        </m:r>
                        <m:r>
                          <a:rPr lang="en-US" sz="2800" b="1" i="1" smtClean="0">
                            <a:solidFill>
                              <a:schemeClr val="tx1"/>
                            </a:solidFill>
                            <a:latin typeface="Cambria Math" panose="02040503050406030204" pitchFamily="18" charset="0"/>
                            <a:cs typeface="Times New Roman" panose="02020603050405020304" pitchFamily="18" charset="0"/>
                          </a:rPr>
                          <m:t> </m:t>
                        </m:r>
                        <m:r>
                          <a:rPr lang="en-US" sz="2800" b="1" i="1" smtClean="0">
                            <a:solidFill>
                              <a:schemeClr val="tx1"/>
                            </a:solidFill>
                            <a:latin typeface="Cambria Math" panose="02040503050406030204" pitchFamily="18" charset="0"/>
                            <a:cs typeface="Times New Roman" panose="02020603050405020304" pitchFamily="18" charset="0"/>
                          </a:rPr>
                          <m:t>𝒌𝒈</m:t>
                        </m:r>
                      </m:den>
                    </m:f>
                    <m:r>
                      <a:rPr lang="en-US" sz="2800" b="0" i="0" dirty="0" smtClean="0">
                        <a:solidFill>
                          <a:schemeClr val="tx1"/>
                        </a:solidFill>
                        <a:latin typeface="Cambria Math" panose="02040503050406030204" pitchFamily="18" charset="0"/>
                        <a:cs typeface="Times New Roman" panose="02020603050405020304" pitchFamily="18" charset="0"/>
                      </a:rPr>
                      <m:t>= +0.05 </m:t>
                    </m:r>
                    <m:r>
                      <m:rPr>
                        <m:nor/>
                      </m:rPr>
                      <a:rPr lang="en-US" altLang="en-US" sz="2800" dirty="0" smtClean="0">
                        <a:solidFill>
                          <a:schemeClr val="tx1"/>
                        </a:solidFill>
                      </a:rPr>
                      <m:t>m</m:t>
                    </m:r>
                    <m:r>
                      <m:rPr>
                        <m:nor/>
                      </m:rPr>
                      <a:rPr lang="en-US" altLang="en-US" sz="2800" dirty="0" smtClean="0">
                        <a:solidFill>
                          <a:schemeClr val="tx1"/>
                        </a:solidFill>
                      </a:rPr>
                      <m:t>/</m:t>
                    </m:r>
                    <m:sSup>
                      <m:sSupPr>
                        <m:ctrlPr>
                          <a:rPr lang="en-US" altLang="en-US" sz="2800" i="1">
                            <a:solidFill>
                              <a:schemeClr val="tx1"/>
                            </a:solidFill>
                            <a:latin typeface="Cambria Math" panose="02040503050406030204" pitchFamily="18" charset="0"/>
                          </a:rPr>
                        </m:ctrlPr>
                      </m:sSupPr>
                      <m:e>
                        <m:r>
                          <a:rPr lang="en-US" altLang="en-US" sz="2800" i="1">
                            <a:solidFill>
                              <a:schemeClr val="tx1"/>
                            </a:solidFill>
                            <a:latin typeface="Cambria Math" panose="02040503050406030204" pitchFamily="18" charset="0"/>
                          </a:rPr>
                          <m:t>𝑠</m:t>
                        </m:r>
                      </m:e>
                      <m:sup>
                        <m:r>
                          <a:rPr lang="en-US" altLang="en-US" sz="2800" i="1">
                            <a:solidFill>
                              <a:schemeClr val="tx1"/>
                            </a:solidFill>
                            <a:latin typeface="Cambria Math" panose="02040503050406030204" pitchFamily="18" charset="0"/>
                          </a:rPr>
                          <m:t>2</m:t>
                        </m:r>
                      </m:sup>
                    </m:sSup>
                  </m:oMath>
                </a14:m>
                <a:endParaRPr lang="en-US" sz="2800" dirty="0">
                  <a:solidFill>
                    <a:schemeClr val="tx1"/>
                  </a:solidFill>
                </a:endParaRPr>
              </a:p>
              <a:p>
                <a:endParaRPr lang="en-US" sz="2400" dirty="0">
                  <a:solidFill>
                    <a:schemeClr val="accent5"/>
                  </a:solidFill>
                  <a:latin typeface="Times New Roman" panose="02020603050405020304" pitchFamily="18" charset="0"/>
                  <a:cs typeface="Times New Roman" panose="02020603050405020304" pitchFamily="18" charset="0"/>
                </a:endParaRPr>
              </a:p>
              <a:p>
                <a:r>
                  <a:rPr lang="en-US" sz="2400" dirty="0">
                    <a:solidFill>
                      <a:schemeClr val="accent5"/>
                    </a:solidFill>
                    <a:latin typeface="Times New Roman" panose="02020603050405020304" pitchFamily="18" charset="0"/>
                    <a:cs typeface="Times New Roman" panose="02020603050405020304" pitchFamily="18" charset="0"/>
                  </a:rPr>
                  <a:t>**Connecting dynamics to kinematics: If starting from rest, how far the car will go after 10s of pushing! </a:t>
                </a:r>
                <a:r>
                  <a:rPr lang="en-US" sz="2400" i="1" dirty="0">
                    <a:solidFill>
                      <a:schemeClr val="accent5"/>
                    </a:solidFill>
                    <a:latin typeface="Times New Roman" panose="02020603050405020304" pitchFamily="18" charset="0"/>
                    <a:cs typeface="Times New Roman" panose="02020603050405020304" pitchFamily="18" charset="0"/>
                  </a:rPr>
                  <a:t>(Answer: 2.5 m)</a:t>
                </a:r>
                <a:endParaRPr lang="en-US" sz="2400" dirty="0">
                  <a:solidFill>
                    <a:schemeClr val="accent5"/>
                  </a:solidFill>
                  <a:latin typeface="Times New Roman" panose="02020603050405020304" pitchFamily="18" charset="0"/>
                  <a:cs typeface="Times New Roman" panose="02020603050405020304" pitchFamily="18" charset="0"/>
                </a:endParaRPr>
              </a:p>
            </p:txBody>
          </p:sp>
        </mc:Choice>
        <mc:Fallback>
          <p:sp>
            <p:nvSpPr>
              <p:cNvPr id="3" name="Rectangle 2">
                <a:extLst>
                  <a:ext uri="{FF2B5EF4-FFF2-40B4-BE49-F238E27FC236}">
                    <a16:creationId xmlns:a16="http://schemas.microsoft.com/office/drawing/2014/main" id="{BD8FFDC6-FB9E-4F7A-9478-F219434024F3}"/>
                  </a:ext>
                </a:extLst>
              </p:cNvPr>
              <p:cNvSpPr>
                <a:spLocks noRot="1" noChangeAspect="1" noMove="1" noResize="1" noEditPoints="1" noAdjustHandles="1" noChangeArrowheads="1" noChangeShapeType="1" noTextEdit="1"/>
              </p:cNvSpPr>
              <p:nvPr/>
            </p:nvSpPr>
            <p:spPr>
              <a:xfrm>
                <a:off x="2955234" y="1085094"/>
                <a:ext cx="9064487" cy="5571141"/>
              </a:xfrm>
              <a:prstGeom prst="rect">
                <a:avLst/>
              </a:prstGeom>
              <a:blipFill>
                <a:blip r:embed="rId2"/>
                <a:stretch>
                  <a:fillRect l="-1076" t="-875" r="-202" b="-153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5800D059-AF25-452C-8FBD-54152173871E}"/>
              </a:ext>
            </a:extLst>
          </p:cNvPr>
          <p:cNvPicPr>
            <a:picLocks noChangeAspect="1"/>
          </p:cNvPicPr>
          <p:nvPr/>
        </p:nvPicPr>
        <p:blipFill>
          <a:blip r:embed="rId3"/>
          <a:stretch>
            <a:fillRect/>
          </a:stretch>
        </p:blipFill>
        <p:spPr>
          <a:xfrm>
            <a:off x="2955234" y="2066080"/>
            <a:ext cx="4173285" cy="1561700"/>
          </a:xfrm>
          <a:prstGeom prst="rect">
            <a:avLst/>
          </a:prstGeom>
        </p:spPr>
      </p:pic>
      <p:pic>
        <p:nvPicPr>
          <p:cNvPr id="6" name="Picture 5">
            <a:extLst>
              <a:ext uri="{FF2B5EF4-FFF2-40B4-BE49-F238E27FC236}">
                <a16:creationId xmlns:a16="http://schemas.microsoft.com/office/drawing/2014/main" id="{597C8A63-8D08-43A5-9003-CDF2F4A96E10}"/>
              </a:ext>
            </a:extLst>
          </p:cNvPr>
          <p:cNvPicPr>
            <a:picLocks noChangeAspect="1"/>
          </p:cNvPicPr>
          <p:nvPr/>
        </p:nvPicPr>
        <p:blipFill>
          <a:blip r:embed="rId4"/>
          <a:stretch>
            <a:fillRect/>
          </a:stretch>
        </p:blipFill>
        <p:spPr>
          <a:xfrm>
            <a:off x="8733393" y="1639062"/>
            <a:ext cx="3286328" cy="2038859"/>
          </a:xfrm>
          <a:prstGeom prst="rect">
            <a:avLst/>
          </a:prstGeom>
        </p:spPr>
      </p:pic>
      <p:sp>
        <p:nvSpPr>
          <p:cNvPr id="7" name="Arrow: Right 6">
            <a:extLst>
              <a:ext uri="{FF2B5EF4-FFF2-40B4-BE49-F238E27FC236}">
                <a16:creationId xmlns:a16="http://schemas.microsoft.com/office/drawing/2014/main" id="{56F96611-BB69-4B9E-BD13-D5A9657E1E5B}"/>
              </a:ext>
            </a:extLst>
          </p:cNvPr>
          <p:cNvSpPr/>
          <p:nvPr/>
        </p:nvSpPr>
        <p:spPr>
          <a:xfrm>
            <a:off x="7368209" y="2625262"/>
            <a:ext cx="940904" cy="384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6008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9A5535B2-21DA-4CBF-BD61-E4BA2FE99607}"/>
              </a:ext>
            </a:extLst>
          </p:cNvPr>
          <p:cNvSpPr txBox="1">
            <a:spLocks noChangeArrowheads="1"/>
          </p:cNvSpPr>
          <p:nvPr/>
        </p:nvSpPr>
        <p:spPr bwMode="auto">
          <a:xfrm>
            <a:off x="3936060" y="13250"/>
            <a:ext cx="34984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System of interest</a:t>
            </a:r>
          </a:p>
        </p:txBody>
      </p:sp>
      <p:sp>
        <p:nvSpPr>
          <p:cNvPr id="4" name="Rectangle 3">
            <a:extLst>
              <a:ext uri="{FF2B5EF4-FFF2-40B4-BE49-F238E27FC236}">
                <a16:creationId xmlns:a16="http://schemas.microsoft.com/office/drawing/2014/main" id="{9C8B7DF1-6120-4BB0-ADFF-0893EEC07E90}"/>
              </a:ext>
            </a:extLst>
          </p:cNvPr>
          <p:cNvSpPr/>
          <p:nvPr/>
        </p:nvSpPr>
        <p:spPr>
          <a:xfrm>
            <a:off x="2835965" y="990886"/>
            <a:ext cx="6970643" cy="1569660"/>
          </a:xfrm>
          <a:prstGeom prst="rect">
            <a:avLst/>
          </a:prstGeom>
        </p:spPr>
        <p:txBody>
          <a:bodyPr wrap="square">
            <a:spAutoFit/>
          </a:bodyPr>
          <a:lstStyle/>
          <a:p>
            <a:r>
              <a:rPr lang="en-US" sz="2400" dirty="0">
                <a:solidFill>
                  <a:schemeClr val="accent5"/>
                </a:solidFill>
                <a:latin typeface="Times New Roman" panose="02020603050405020304" pitchFamily="18" charset="0"/>
                <a:cs typeface="Times New Roman" panose="02020603050405020304" pitchFamily="18" charset="0"/>
              </a:rPr>
              <a:t>Choosing the correct system:</a:t>
            </a:r>
          </a:p>
          <a:p>
            <a:pPr marL="342900" indent="-34290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The system of interest is the stuff we care about</a:t>
            </a:r>
          </a:p>
          <a:p>
            <a:pPr marL="342900" indent="-34290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Need to define “the system” before solving problem</a:t>
            </a:r>
          </a:p>
          <a:p>
            <a:pPr marL="342900" indent="-342900">
              <a:buFont typeface="Arial" panose="020B0604020202020204" pitchFamily="34" charset="0"/>
              <a:buChar char="•"/>
            </a:pPr>
            <a:r>
              <a:rPr lang="en-US" sz="2400" dirty="0">
                <a:solidFill>
                  <a:schemeClr val="accent5"/>
                </a:solidFill>
                <a:latin typeface="Times New Roman" panose="02020603050405020304" pitchFamily="18" charset="0"/>
                <a:cs typeface="Times New Roman" panose="02020603050405020304" pitchFamily="18" charset="0"/>
              </a:rPr>
              <a:t>It’s possible to have systems within a system</a:t>
            </a:r>
          </a:p>
        </p:txBody>
      </p:sp>
      <p:pic>
        <p:nvPicPr>
          <p:cNvPr id="5" name="Picture 4">
            <a:extLst>
              <a:ext uri="{FF2B5EF4-FFF2-40B4-BE49-F238E27FC236}">
                <a16:creationId xmlns:a16="http://schemas.microsoft.com/office/drawing/2014/main" id="{932FC589-D96F-417C-8738-CE227B698303}"/>
              </a:ext>
            </a:extLst>
          </p:cNvPr>
          <p:cNvPicPr>
            <a:picLocks noChangeAspect="1"/>
          </p:cNvPicPr>
          <p:nvPr/>
        </p:nvPicPr>
        <p:blipFill>
          <a:blip r:embed="rId2"/>
          <a:stretch>
            <a:fillRect/>
          </a:stretch>
        </p:blipFill>
        <p:spPr>
          <a:xfrm>
            <a:off x="2835965" y="2891851"/>
            <a:ext cx="5040633" cy="3600656"/>
          </a:xfrm>
          <a:prstGeom prst="rect">
            <a:avLst/>
          </a:prstGeom>
        </p:spPr>
      </p:pic>
      <p:pic>
        <p:nvPicPr>
          <p:cNvPr id="6" name="Picture 5">
            <a:extLst>
              <a:ext uri="{FF2B5EF4-FFF2-40B4-BE49-F238E27FC236}">
                <a16:creationId xmlns:a16="http://schemas.microsoft.com/office/drawing/2014/main" id="{7ED7CEBA-3458-488D-8031-F33A134C92DE}"/>
              </a:ext>
            </a:extLst>
          </p:cNvPr>
          <p:cNvPicPr>
            <a:picLocks noChangeAspect="1"/>
          </p:cNvPicPr>
          <p:nvPr/>
        </p:nvPicPr>
        <p:blipFill>
          <a:blip r:embed="rId3"/>
          <a:stretch>
            <a:fillRect/>
          </a:stretch>
        </p:blipFill>
        <p:spPr>
          <a:xfrm>
            <a:off x="9008810" y="2891851"/>
            <a:ext cx="1595596" cy="3419719"/>
          </a:xfrm>
          <a:prstGeom prst="rect">
            <a:avLst/>
          </a:prstGeom>
        </p:spPr>
      </p:pic>
    </p:spTree>
    <p:extLst>
      <p:ext uri="{BB962C8B-B14F-4D97-AF65-F5344CB8AC3E}">
        <p14:creationId xmlns:p14="http://schemas.microsoft.com/office/powerpoint/2010/main" val="707367116"/>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1140</TotalTime>
  <Words>1153</Words>
  <Application>Microsoft Office PowerPoint</Application>
  <PresentationFormat>Widescreen</PresentationFormat>
  <Paragraphs>176</Paragraphs>
  <Slides>16</Slides>
  <Notes>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16</vt:i4>
      </vt:variant>
    </vt:vector>
  </HeadingPairs>
  <TitlesOfParts>
    <vt:vector size="29" baseType="lpstr">
      <vt:lpstr>Arial</vt:lpstr>
      <vt:lpstr>Cambria Math</vt:lpstr>
      <vt:lpstr>Century Gothic</vt:lpstr>
      <vt:lpstr>Comfortaa</vt:lpstr>
      <vt:lpstr>Permanent Marker</vt:lpstr>
      <vt:lpstr>Proxima Nova</vt:lpstr>
      <vt:lpstr>Proxima Nova Semibold</vt:lpstr>
      <vt:lpstr>Times New Roman</vt:lpstr>
      <vt:lpstr>Wingdings</vt:lpstr>
      <vt:lpstr>Wingdings 3</vt:lpstr>
      <vt:lpstr>SKETCH LESSON</vt:lpstr>
      <vt:lpstr>Slidesgo Final Pages</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145</cp:revision>
  <dcterms:created xsi:type="dcterms:W3CDTF">2020-05-02T18:19:18Z</dcterms:created>
  <dcterms:modified xsi:type="dcterms:W3CDTF">2020-05-22T02:21:24Z</dcterms:modified>
</cp:coreProperties>
</file>