
<file path=[Content_Types].xml><?xml version="1.0" encoding="utf-8"?>
<Types xmlns="http://schemas.openxmlformats.org/package/2006/content-types">
  <Default Extension="tmp" ContentType="image/png"/>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3" r:id="rId2"/>
    <p:sldId id="285" r:id="rId3"/>
    <p:sldId id="323" r:id="rId4"/>
    <p:sldId id="324" r:id="rId5"/>
    <p:sldId id="325" r:id="rId6"/>
    <p:sldId id="326" r:id="rId7"/>
    <p:sldId id="327" r:id="rId8"/>
    <p:sldId id="328" r:id="rId9"/>
    <p:sldId id="329" r:id="rId10"/>
    <p:sldId id="333" r:id="rId11"/>
    <p:sldId id="330" r:id="rId12"/>
    <p:sldId id="331" r:id="rId13"/>
    <p:sldId id="332" r:id="rId14"/>
    <p:sldId id="295" r:id="rId15"/>
    <p:sldId id="296" r:id="rId16"/>
    <p:sldId id="297" r:id="rId17"/>
    <p:sldId id="299" r:id="rId18"/>
    <p:sldId id="298" r:id="rId19"/>
    <p:sldId id="300" r:id="rId20"/>
    <p:sldId id="301" r:id="rId21"/>
    <p:sldId id="279" r:id="rId22"/>
    <p:sldId id="271" r:id="rId23"/>
    <p:sldId id="256"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2" autoAdjust="0"/>
    <p:restoredTop sz="94660"/>
  </p:normalViewPr>
  <p:slideViewPr>
    <p:cSldViewPr snapToGrid="0">
      <p:cViewPr varScale="1">
        <p:scale>
          <a:sx n="111" d="100"/>
          <a:sy n="111" d="100"/>
        </p:scale>
        <p:origin x="32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21A9A38E-BDC9-4FE7-91BA-AEEB62496472}"/>
    <pc:docChg chg="modSld">
      <pc:chgData name="Mubin, Shafat" userId="67a2c79f-e628-46c3-a23a-ed41267b09e5" providerId="ADAL" clId="{21A9A38E-BDC9-4FE7-91BA-AEEB62496472}" dt="2017-10-13T01:20:49.927" v="11" actId="20577"/>
      <pc:docMkLst>
        <pc:docMk/>
      </pc:docMkLst>
      <pc:sldChg chg="modSp">
        <pc:chgData name="Mubin, Shafat" userId="67a2c79f-e628-46c3-a23a-ed41267b09e5" providerId="ADAL" clId="{21A9A38E-BDC9-4FE7-91BA-AEEB62496472}" dt="2017-10-13T01:20:49.927" v="11" actId="20577"/>
        <pc:sldMkLst>
          <pc:docMk/>
          <pc:sldMk cId="2525579040" sldId="283"/>
        </pc:sldMkLst>
        <pc:spChg chg="mod">
          <ac:chgData name="Mubin, Shafat" userId="67a2c79f-e628-46c3-a23a-ed41267b09e5" providerId="ADAL" clId="{21A9A38E-BDC9-4FE7-91BA-AEEB62496472}" dt="2017-10-13T01:20:49.927" v="11" actId="20577"/>
          <ac:spMkLst>
            <pc:docMk/>
            <pc:sldMk cId="2525579040" sldId="283"/>
            <ac:spMk id="2" creationId="{00000000-0000-0000-0000-000000000000}"/>
          </ac:spMkLst>
        </pc:spChg>
      </pc:sldChg>
    </pc:docChg>
  </pc:docChgLst>
  <pc:docChgLst>
    <pc:chgData name="Mubin, Shafat" userId="67a2c79f-e628-46c3-a23a-ed41267b09e5" providerId="ADAL" clId="{31B73E6D-6EFC-42D9-953C-EDC8F04DF8F9}"/>
    <pc:docChg chg="custSel modSld">
      <pc:chgData name="Mubin, Shafat" userId="67a2c79f-e628-46c3-a23a-ed41267b09e5" providerId="ADAL" clId="{31B73E6D-6EFC-42D9-953C-EDC8F04DF8F9}" dt="2017-11-27T14:40:32.994" v="39" actId="20577"/>
      <pc:docMkLst>
        <pc:docMk/>
      </pc:docMkLst>
      <pc:sldChg chg="modSp">
        <pc:chgData name="Mubin, Shafat" userId="67a2c79f-e628-46c3-a23a-ed41267b09e5" providerId="ADAL" clId="{31B73E6D-6EFC-42D9-953C-EDC8F04DF8F9}" dt="2017-11-27T14:40:32.994" v="39" actId="20577"/>
        <pc:sldMkLst>
          <pc:docMk/>
          <pc:sldMk cId="2525579040" sldId="283"/>
        </pc:sldMkLst>
        <pc:spChg chg="mod">
          <ac:chgData name="Mubin, Shafat" userId="67a2c79f-e628-46c3-a23a-ed41267b09e5" providerId="ADAL" clId="{31B73E6D-6EFC-42D9-953C-EDC8F04DF8F9}" dt="2017-11-27T14:40:32.994" v="39" actId="20577"/>
          <ac:spMkLst>
            <pc:docMk/>
            <pc:sldMk cId="2525579040" sldId="283"/>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716D37-940E-4778-80FE-949305817C9F}" type="datetimeFigureOut">
              <a:rPr lang="en-US" smtClean="0"/>
              <a:t>6/18/2022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5504E-3F51-42EA-BAB3-0AFDEA73FDA0}" type="slidenum">
              <a:rPr lang="en-US" smtClean="0"/>
              <a:t>‹#›</a:t>
            </a:fld>
            <a:endParaRPr lang="en-US"/>
          </a:p>
        </p:txBody>
      </p:sp>
    </p:spTree>
    <p:extLst>
      <p:ext uri="{BB962C8B-B14F-4D97-AF65-F5344CB8AC3E}">
        <p14:creationId xmlns:p14="http://schemas.microsoft.com/office/powerpoint/2010/main" val="2458107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26E8FAF-A201-4374-AD0A-DE1C45C8269B}" type="slidenum">
              <a:rPr lang="en-US" altLang="en-US"/>
              <a:pPr/>
              <a:t>3</a:t>
            </a:fld>
            <a:endParaRPr lang="en-US" alt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73038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218E1F25-B7B8-4910-B494-84CA46D14F38}" type="slidenum">
              <a:rPr lang="en-US" altLang="en-US"/>
              <a:pPr/>
              <a:t>8</a:t>
            </a:fld>
            <a:endParaRPr lang="en-US" alt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519499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77942A81-BBE8-43F6-8F48-7F7D10256E90}" type="slidenum">
              <a:rPr lang="en-US" altLang="en-US"/>
              <a:pPr/>
              <a:t>11</a:t>
            </a:fld>
            <a:endParaRPr lang="en-US" alt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3246785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1C4569C-956C-4D46-93C6-8572E025B1D2}"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610020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B4DF7-A2B0-4A2B-9DDB-5A6BEC90E3B8}"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12231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F5D05A-FA7E-4802-B2E3-672E8DE9F458}"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649936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ABB2A1-1EAD-4AA0-9079-CBDF7094778A}"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230704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8C5A60-C0BC-4CBF-99DC-3A85DC60DAA5}"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42283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AD2DAEE-B9DD-4FDD-9369-912371C88C16}"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74485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5AC192-AC78-4796-8A90-1224A6CF9871}" type="datetime1">
              <a:rPr lang="en-US" smtClean="0"/>
              <a:t>6/18/2022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752776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E6BE44-3AB3-42B2-A69D-EF5E39837E52}" type="datetime1">
              <a:rPr lang="en-US" smtClean="0"/>
              <a:t>6/18/2022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107496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512999-72B4-47E7-886C-1A2BEEA86B0C}" type="datetime1">
              <a:rPr lang="en-US" smtClean="0"/>
              <a:t>6/18/2022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442761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6882EFB-87F6-4E07-92F2-9218ED21CF2E}"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86546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6C27D7-F45F-4CD9-BF41-7F46F1CAF60E}"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534239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6DE10-76D1-456C-8B43-E24D22A66F6B}" type="datetime1">
              <a:rPr lang="en-US" smtClean="0"/>
              <a:t>6/18/2022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F10542-A44D-4C9F-B005-EEB4A5BD4D37}" type="slidenum">
              <a:rPr lang="en-US" smtClean="0"/>
              <a:t>‹#›</a:t>
            </a:fld>
            <a:endParaRPr lang="en-US"/>
          </a:p>
        </p:txBody>
      </p:sp>
    </p:spTree>
    <p:extLst>
      <p:ext uri="{BB962C8B-B14F-4D97-AF65-F5344CB8AC3E}">
        <p14:creationId xmlns:p14="http://schemas.microsoft.com/office/powerpoint/2010/main" val="286331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1-TW4arw0-c"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12.png"/><Relationship Id="rId5" Type="http://schemas.openxmlformats.org/officeDocument/2006/relationships/image" Target="../media/image80.png"/></Relationships>
</file>

<file path=ppt/slides/_rels/slide11.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notesSlide" Target="../notesSlides/notesSlide3.xml"/><Relationship Id="rId7" Type="http://schemas.openxmlformats.org/officeDocument/2006/relationships/image" Target="../media/image2700.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60.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31.png"/><Relationship Id="rId5" Type="http://schemas.openxmlformats.org/officeDocument/2006/relationships/image" Target="../media/image300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33.png"/><Relationship Id="rId5"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hyperlink" Target="https://phet.colorado.edu/sims/html/energy-skate-park-basics/latest/energy-skate-park-basics_en.html"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7" Type="http://schemas.openxmlformats.org/officeDocument/2006/relationships/image" Target="../media/image170.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0.png"/><Relationship Id="rId5" Type="http://schemas.openxmlformats.org/officeDocument/2006/relationships/image" Target="../media/image39.png"/></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43.png"/><Relationship Id="rId5" Type="http://schemas.openxmlformats.org/officeDocument/2006/relationships/image" Target="../media/image42.png"/><Relationship Id="rId9" Type="http://schemas.openxmlformats.org/officeDocument/2006/relationships/image" Target="../media/image180.png"/></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90.png"/><Relationship Id="rId5"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10.png"/></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image" Target="../media/image120.png"/></Relationships>
</file>

<file path=ppt/slides/_rels/slide2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hyperlink" Target="https://phet.colorado.edu/en/simulation/legacy/energy-forms-and-chang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phet.colorado.edu/en/simulation/energy-skate-park-basics" TargetMode="External"/><Relationship Id="rId5" Type="http://schemas.openxmlformats.org/officeDocument/2006/relationships/image" Target="../media/image48.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7" Type="http://schemas.openxmlformats.org/officeDocument/2006/relationships/image" Target="../media/image70.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52.png"/><Relationship Id="rId10" Type="http://schemas.openxmlformats.org/officeDocument/2006/relationships/image" Target="../media/image1000.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image" Target="../media/image110.png"/><Relationship Id="rId10" Type="http://schemas.openxmlformats.org/officeDocument/2006/relationships/image" Target="../media/image6.png"/><Relationship Id="rId9" Type="http://schemas.openxmlformats.org/officeDocument/2006/relationships/image" Target="../media/image140.pn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2.xml"/><Relationship Id="rId7"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7"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40.png"/><Relationship Id="rId5" Type="http://schemas.openxmlformats.org/officeDocument/2006/relationships/hyperlink" Target="https://phet.colorado.edu/sims/html/hookes-law/latest/hookes-law_en.html" TargetMode="External"/><Relationship Id="rId4" Type="http://schemas.openxmlformats.org/officeDocument/2006/relationships/image" Target="../media/image230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4135" y="1633651"/>
            <a:ext cx="9144000" cy="4087879"/>
          </a:xfrm>
        </p:spPr>
        <p:txBody>
          <a:bodyPr>
            <a:normAutofit fontScale="90000"/>
          </a:bodyPr>
          <a:lstStyle/>
          <a:p>
            <a:r>
              <a:rPr lang="en-US" sz="4000" dirty="0"/>
              <a:t>PHYS </a:t>
            </a:r>
            <a:r>
              <a:rPr lang="en-US" sz="4000" dirty="0" smtClean="0"/>
              <a:t>1111K</a:t>
            </a:r>
            <a:r>
              <a:rPr lang="en-US" sz="4000" dirty="0"/>
              <a:t/>
            </a:r>
            <a:br>
              <a:rPr lang="en-US" sz="4000" dirty="0"/>
            </a:br>
            <a:r>
              <a:rPr lang="en-US" sz="4000" dirty="0"/>
              <a:t/>
            </a:r>
            <a:br>
              <a:rPr lang="en-US" sz="4000" dirty="0"/>
            </a:br>
            <a:r>
              <a:rPr lang="en-US" sz="4000" dirty="0"/>
              <a:t>Lectures </a:t>
            </a:r>
            <a:r>
              <a:rPr lang="en-US" sz="4000" dirty="0" smtClean="0"/>
              <a:t>17-18</a:t>
            </a:r>
            <a:br>
              <a:rPr lang="en-US" sz="4000" dirty="0" smtClean="0"/>
            </a:br>
            <a:r>
              <a:rPr lang="en-US" dirty="0"/>
              <a:t/>
            </a:r>
            <a:br>
              <a:rPr lang="en-US" dirty="0"/>
            </a:br>
            <a:r>
              <a:rPr lang="en-US" sz="4000" dirty="0" err="1" smtClean="0">
                <a:solidFill>
                  <a:schemeClr val="bg1">
                    <a:lumMod val="50000"/>
                  </a:schemeClr>
                </a:solidFill>
              </a:rPr>
              <a:t>OpenStax</a:t>
            </a:r>
            <a:r>
              <a:rPr lang="en-US" sz="4000" dirty="0" smtClean="0">
                <a:solidFill>
                  <a:schemeClr val="bg1">
                    <a:lumMod val="50000"/>
                  </a:schemeClr>
                </a:solidFill>
              </a:rPr>
              <a:t> </a:t>
            </a:r>
            <a:r>
              <a:rPr lang="en-US" sz="4000" dirty="0">
                <a:solidFill>
                  <a:schemeClr val="bg1">
                    <a:lumMod val="50000"/>
                  </a:schemeClr>
                </a:solidFill>
              </a:rPr>
              <a:t>Chapter </a:t>
            </a:r>
            <a:r>
              <a:rPr lang="en-US" sz="4000" dirty="0" smtClean="0">
                <a:solidFill>
                  <a:schemeClr val="bg1">
                    <a:lumMod val="50000"/>
                  </a:schemeClr>
                </a:solidFill>
              </a:rPr>
              <a:t>7</a:t>
            </a:r>
            <a:br>
              <a:rPr lang="en-US" sz="4000" dirty="0" smtClean="0">
                <a:solidFill>
                  <a:schemeClr val="bg1">
                    <a:lumMod val="50000"/>
                  </a:schemeClr>
                </a:solidFill>
              </a:rPr>
            </a:br>
            <a:r>
              <a:rPr lang="en-US" sz="4000" dirty="0">
                <a:solidFill>
                  <a:schemeClr val="bg1">
                    <a:lumMod val="50000"/>
                  </a:schemeClr>
                </a:solidFill>
              </a:rPr>
              <a:t/>
            </a:r>
            <a:br>
              <a:rPr lang="en-US" sz="4000" dirty="0">
                <a:solidFill>
                  <a:schemeClr val="bg1">
                    <a:lumMod val="50000"/>
                  </a:schemeClr>
                </a:solidFill>
              </a:rPr>
            </a:br>
            <a:r>
              <a:rPr lang="en-US" sz="3100" b="1" dirty="0" err="1" smtClean="0">
                <a:latin typeface="+mn-lt"/>
              </a:rPr>
              <a:t>Youtube</a:t>
            </a:r>
            <a:r>
              <a:rPr lang="en-US" sz="3100" b="1" dirty="0">
                <a:latin typeface="+mn-lt"/>
              </a:rPr>
              <a:t>: </a:t>
            </a:r>
            <a:r>
              <a:rPr lang="en-US" sz="3100" b="1" dirty="0">
                <a:latin typeface="+mn-lt"/>
                <a:hlinkClick r:id="rId2"/>
              </a:rPr>
              <a:t>https://</a:t>
            </a:r>
            <a:r>
              <a:rPr lang="en-US" sz="3100" b="1" dirty="0" smtClean="0">
                <a:latin typeface="+mn-lt"/>
                <a:hlinkClick r:id="rId2"/>
              </a:rPr>
              <a:t>youtu.be/1-TW4arw0-c</a:t>
            </a:r>
            <a:r>
              <a:rPr lang="en-US" sz="3100" b="1" dirty="0" smtClean="0">
                <a:latin typeface="+mn-lt"/>
              </a:rPr>
              <a:t> </a:t>
            </a:r>
            <a:r>
              <a:rPr lang="en-US" sz="4000" dirty="0"/>
              <a:t/>
            </a:r>
            <a:br>
              <a:rPr lang="en-US" sz="4000" dirty="0"/>
            </a:br>
            <a:endParaRPr lang="en-US" sz="4000" dirty="0"/>
          </a:p>
        </p:txBody>
      </p:sp>
      <p:sp>
        <p:nvSpPr>
          <p:cNvPr id="3" name="Slide Number Placeholder 2"/>
          <p:cNvSpPr>
            <a:spLocks noGrp="1"/>
          </p:cNvSpPr>
          <p:nvPr>
            <p:ph type="sldNum" sz="quarter" idx="12"/>
          </p:nvPr>
        </p:nvSpPr>
        <p:spPr/>
        <p:txBody>
          <a:bodyPr/>
          <a:lstStyle/>
          <a:p>
            <a:fld id="{870BF99F-B08F-4F3B-8557-B37C3B949DA5}" type="slidenum">
              <a:rPr lang="en-US" smtClean="0"/>
              <a:t>1</a:t>
            </a:fld>
            <a:endParaRPr lang="en-US"/>
          </a:p>
        </p:txBody>
      </p:sp>
    </p:spTree>
    <p:extLst>
      <p:ext uri="{BB962C8B-B14F-4D97-AF65-F5344CB8AC3E}">
        <p14:creationId xmlns:p14="http://schemas.microsoft.com/office/powerpoint/2010/main" val="25255790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33588"/>
          </a:xfrm>
        </p:spPr>
        <p:txBody>
          <a:bodyPr/>
          <a:lstStyle/>
          <a:p>
            <a:r>
              <a:rPr lang="en-US" dirty="0" smtClean="0"/>
              <a:t>Calculating Spring Energy from Work Done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750777" y="1715975"/>
                <a:ext cx="3136423" cy="4270758"/>
              </a:xfrm>
              <a:ln>
                <a:solidFill>
                  <a:schemeClr val="tx1"/>
                </a:solidFill>
              </a:ln>
            </p:spPr>
            <p:txBody>
              <a:bodyPr>
                <a:normAutofit/>
              </a:bodyPr>
              <a:lstStyle/>
              <a:p>
                <a:pPr marL="0" indent="0" algn="just">
                  <a:lnSpc>
                    <a:spcPct val="150000"/>
                  </a:lnSpc>
                  <a:buNone/>
                </a:pPr>
                <a14:m>
                  <m:oMathPara xmlns:m="http://schemas.openxmlformats.org/officeDocument/2006/math">
                    <m:oMathParaPr>
                      <m:jc m:val="center"/>
                    </m:oMathParaPr>
                    <m:oMath xmlns:m="http://schemas.openxmlformats.org/officeDocument/2006/math">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Area</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of</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triangle</m:t>
                      </m:r>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d>
                        <m:dPr>
                          <m:ctrlPr>
                            <a:rPr lang="en-US" sz="2100" b="0" i="1" smtClean="0">
                              <a:latin typeface="Cambria Math" panose="02040503050406030204" pitchFamily="18" charset="0"/>
                            </a:rPr>
                          </m:ctrlPr>
                        </m:dPr>
                        <m:e>
                          <m:r>
                            <m:rPr>
                              <m:sty m:val="p"/>
                            </m:rPr>
                            <a:rPr lang="en-US" sz="2100" b="0" i="0" smtClean="0">
                              <a:latin typeface="Cambria Math" panose="02040503050406030204" pitchFamily="18" charset="0"/>
                            </a:rPr>
                            <m:t>base</m:t>
                          </m:r>
                        </m:e>
                      </m:d>
                      <m:d>
                        <m:dPr>
                          <m:ctrlPr>
                            <a:rPr lang="en-US" sz="2100" b="0" i="1" smtClean="0">
                              <a:latin typeface="Cambria Math" panose="02040503050406030204" pitchFamily="18" charset="0"/>
                            </a:rPr>
                          </m:ctrlPr>
                        </m:dPr>
                        <m:e>
                          <m:r>
                            <m:rPr>
                              <m:sty m:val="p"/>
                            </m:rPr>
                            <a:rPr lang="en-US" sz="2100" b="0" i="0" smtClean="0">
                              <a:latin typeface="Cambria Math" panose="02040503050406030204" pitchFamily="18" charset="0"/>
                            </a:rPr>
                            <m:t>height</m:t>
                          </m:r>
                        </m:e>
                      </m:d>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r>
                        <a:rPr lang="en-US" sz="2100" b="0" i="0" smtClean="0">
                          <a:latin typeface="Cambria Math" panose="02040503050406030204" pitchFamily="18" charset="0"/>
                        </a:rPr>
                        <m:t> </m:t>
                      </m:r>
                      <m:r>
                        <m:rPr>
                          <m:sty m:val="p"/>
                        </m:rPr>
                        <a:rPr lang="en-US" sz="2100" b="0" i="0" smtClean="0">
                          <a:latin typeface="Cambria Math" panose="02040503050406030204" pitchFamily="18" charset="0"/>
                        </a:rPr>
                        <m:t>x</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F</m:t>
                      </m:r>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r>
                        <a:rPr lang="en-US" sz="2100" b="0" i="0" smtClean="0">
                          <a:latin typeface="Cambria Math" panose="02040503050406030204" pitchFamily="18" charset="0"/>
                        </a:rPr>
                        <m:t> </m:t>
                      </m:r>
                      <m:r>
                        <m:rPr>
                          <m:sty m:val="p"/>
                        </m:rPr>
                        <a:rPr lang="en-US" sz="2100" b="0" i="0" smtClean="0">
                          <a:latin typeface="Cambria Math" panose="02040503050406030204" pitchFamily="18" charset="0"/>
                        </a:rPr>
                        <m:t>x</m:t>
                      </m:r>
                      <m:r>
                        <a:rPr lang="en-US" sz="2100" b="0" i="0" smtClean="0">
                          <a:latin typeface="Cambria Math" panose="02040503050406030204" pitchFamily="18" charset="0"/>
                        </a:rPr>
                        <m:t> </m:t>
                      </m:r>
                      <m:d>
                        <m:dPr>
                          <m:ctrlPr>
                            <a:rPr lang="en-US" sz="2100" b="0" i="1" smtClean="0">
                              <a:latin typeface="Cambria Math" panose="02040503050406030204" pitchFamily="18" charset="0"/>
                            </a:rPr>
                          </m:ctrlPr>
                        </m:dPr>
                        <m:e>
                          <m:r>
                            <m:rPr>
                              <m:sty m:val="p"/>
                            </m:rPr>
                            <a:rPr lang="en-US" sz="2100" b="0" i="0" smtClean="0">
                              <a:latin typeface="Cambria Math" panose="02040503050406030204" pitchFamily="18" charset="0"/>
                            </a:rPr>
                            <m:t>k</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x</m:t>
                          </m:r>
                        </m:e>
                      </m:d>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1" i="1" smtClean="0">
                              <a:latin typeface="Cambria Math" panose="02040503050406030204" pitchFamily="18" charset="0"/>
                            </a:rPr>
                          </m:ctrlPr>
                        </m:sSubPr>
                        <m:e>
                          <m:r>
                            <a:rPr lang="en-US" sz="2100" b="1" i="0" smtClean="0">
                              <a:latin typeface="Cambria Math" panose="02040503050406030204" pitchFamily="18" charset="0"/>
                            </a:rPr>
                            <m:t>𝐔</m:t>
                          </m:r>
                        </m:e>
                        <m:sub>
                          <m:r>
                            <a:rPr lang="en-US" sz="2100" b="1" i="0" smtClean="0">
                              <a:latin typeface="Cambria Math" panose="02040503050406030204" pitchFamily="18" charset="0"/>
                            </a:rPr>
                            <m:t>𝐬𝐩</m:t>
                          </m:r>
                        </m:sub>
                      </m:sSub>
                      <m:r>
                        <a:rPr lang="en-US" sz="2100" b="1" i="0" smtClean="0">
                          <a:latin typeface="Cambria Math" panose="02040503050406030204" pitchFamily="18" charset="0"/>
                        </a:rPr>
                        <m:t>=</m:t>
                      </m:r>
                      <m:f>
                        <m:fPr>
                          <m:ctrlPr>
                            <a:rPr lang="en-US" sz="2100" b="1" i="1" smtClean="0">
                              <a:latin typeface="Cambria Math" panose="02040503050406030204" pitchFamily="18" charset="0"/>
                            </a:rPr>
                          </m:ctrlPr>
                        </m:fPr>
                        <m:num>
                          <m:r>
                            <a:rPr lang="en-US" sz="2100" b="1" i="0" smtClean="0">
                              <a:latin typeface="Cambria Math" panose="02040503050406030204" pitchFamily="18" charset="0"/>
                            </a:rPr>
                            <m:t>𝟏</m:t>
                          </m:r>
                        </m:num>
                        <m:den>
                          <m:r>
                            <a:rPr lang="en-US" sz="2100" b="1" i="0" smtClean="0">
                              <a:latin typeface="Cambria Math" panose="02040503050406030204" pitchFamily="18" charset="0"/>
                            </a:rPr>
                            <m:t>𝟐</m:t>
                          </m:r>
                        </m:den>
                      </m:f>
                      <m:r>
                        <a:rPr lang="en-US" sz="2100" b="1" i="0" smtClean="0">
                          <a:latin typeface="Cambria Math" panose="02040503050406030204" pitchFamily="18" charset="0"/>
                        </a:rPr>
                        <m:t>𝐤</m:t>
                      </m:r>
                      <m:r>
                        <a:rPr lang="en-US" sz="2100" b="1" i="0" smtClean="0">
                          <a:latin typeface="Cambria Math" panose="02040503050406030204" pitchFamily="18" charset="0"/>
                        </a:rPr>
                        <m:t> </m:t>
                      </m:r>
                      <m:sSup>
                        <m:sSupPr>
                          <m:ctrlPr>
                            <a:rPr lang="en-US" sz="2100" b="1" i="1" smtClean="0">
                              <a:latin typeface="Cambria Math" panose="02040503050406030204" pitchFamily="18" charset="0"/>
                            </a:rPr>
                          </m:ctrlPr>
                        </m:sSupPr>
                        <m:e>
                          <m:r>
                            <a:rPr lang="en-US" sz="2100" b="1" i="0" smtClean="0">
                              <a:latin typeface="Cambria Math" panose="02040503050406030204" pitchFamily="18" charset="0"/>
                            </a:rPr>
                            <m:t>𝐱</m:t>
                          </m:r>
                        </m:e>
                        <m:sup>
                          <m:r>
                            <a:rPr lang="en-US" sz="2100" b="1" i="0" smtClean="0">
                              <a:latin typeface="Cambria Math" panose="02040503050406030204" pitchFamily="18" charset="0"/>
                            </a:rPr>
                            <m:t>𝟐</m:t>
                          </m:r>
                        </m:sup>
                      </m:sSup>
                    </m:oMath>
                  </m:oMathPara>
                </a14:m>
                <a:endParaRPr lang="en-US" sz="21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750777" y="1715975"/>
                <a:ext cx="3136423" cy="4270758"/>
              </a:xfrm>
              <a:blipFill>
                <a:blip r:embed="rId5"/>
                <a:stretch>
                  <a:fillRect/>
                </a:stretch>
              </a:blipFill>
              <a:ln>
                <a:solidFill>
                  <a:schemeClr val="tx1"/>
                </a:solidFill>
              </a:ln>
            </p:spPr>
            <p:txBody>
              <a:bodyPr/>
              <a:lstStyle/>
              <a:p>
                <a:r>
                  <a:rPr lang="en-US">
                    <a:noFill/>
                  </a:rPr>
                  <a:t> </a:t>
                </a:r>
              </a:p>
            </p:txBody>
          </p:sp>
        </mc:Fallback>
      </mc:AlternateContent>
      <p:sp>
        <p:nvSpPr>
          <p:cNvPr id="4" name="Slide Number Placeholder 3"/>
          <p:cNvSpPr>
            <a:spLocks noGrp="1"/>
          </p:cNvSpPr>
          <p:nvPr>
            <p:ph type="sldNum" sz="quarter" idx="12"/>
          </p:nvPr>
        </p:nvSpPr>
        <p:spPr>
          <a:xfrm>
            <a:off x="10784114" y="6356350"/>
            <a:ext cx="569686" cy="365125"/>
          </a:xfrm>
        </p:spPr>
        <p:txBody>
          <a:bodyPr/>
          <a:lstStyle/>
          <a:p>
            <a:fld id="{98824AD8-1C69-4270-9C54-9A2C7DE4BDDA}" type="slidenum">
              <a:rPr lang="en-US" smtClean="0"/>
              <a:t>10</a:t>
            </a:fld>
            <a:endParaRPr lang="en-US"/>
          </a:p>
        </p:txBody>
      </p:sp>
      <mc:AlternateContent xmlns:mc="http://schemas.openxmlformats.org/markup-compatibility/2006" xmlns:a14="http://schemas.microsoft.com/office/drawing/2010/main">
        <mc:Choice Requires="a14">
          <p:sp>
            <p:nvSpPr>
              <p:cNvPr id="7" name="Rectangle 2"/>
              <p:cNvSpPr>
                <a:spLocks/>
              </p:cNvSpPr>
              <p:nvPr/>
            </p:nvSpPr>
            <p:spPr bwMode="auto">
              <a:xfrm>
                <a:off x="489859" y="1743528"/>
                <a:ext cx="3037112" cy="4612821"/>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marL="342900" indent="-342900" algn="l">
                  <a:buFont typeface="Arial" panose="020B0604020202020204" pitchFamily="34" charset="0"/>
                  <a:buChar char="•"/>
                </a:pPr>
                <a:r>
                  <a:rPr lang="en-US" altLang="en-US" sz="2200" dirty="0" smtClean="0">
                    <a:latin typeface="Arial" panose="020B0604020202020204" pitchFamily="34" charset="0"/>
                  </a:rPr>
                  <a:t>Spring force is not constant (Hooke’s law) </a:t>
                </a:r>
              </a:p>
              <a:p>
                <a:pPr algn="l"/>
                <a14:m>
                  <m:oMathPara xmlns:m="http://schemas.openxmlformats.org/officeDocument/2006/math">
                    <m:oMathParaPr>
                      <m:jc m:val="centerGroup"/>
                    </m:oMathParaPr>
                    <m:oMath xmlns:m="http://schemas.openxmlformats.org/officeDocument/2006/math">
                      <m:sSub>
                        <m:sSubPr>
                          <m:ctrlPr>
                            <a:rPr lang="en-US" altLang="en-US" sz="2200" b="0" i="1" smtClean="0">
                              <a:latin typeface="Cambria Math" panose="02040503050406030204" pitchFamily="18" charset="0"/>
                            </a:rPr>
                          </m:ctrlPr>
                        </m:sSubPr>
                        <m:e>
                          <m:r>
                            <a:rPr lang="en-US" altLang="en-US" sz="2200" b="0" i="1" smtClean="0">
                              <a:latin typeface="Cambria Math" panose="02040503050406030204" pitchFamily="18" charset="0"/>
                            </a:rPr>
                            <m:t>𝐹</m:t>
                          </m:r>
                        </m:e>
                        <m:sub>
                          <m:r>
                            <a:rPr lang="en-US" altLang="en-US" sz="2200" b="0" i="1" smtClean="0">
                              <a:latin typeface="Cambria Math" panose="02040503050406030204" pitchFamily="18" charset="0"/>
                            </a:rPr>
                            <m:t>𝑠𝑝</m:t>
                          </m:r>
                        </m:sub>
                      </m:sSub>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𝑘</m:t>
                      </m:r>
                      <m:r>
                        <m:rPr>
                          <m:sty m:val="p"/>
                        </m:rPr>
                        <a:rPr lang="en-US" altLang="en-US" sz="2200" b="0" i="0" smtClean="0">
                          <a:latin typeface="Cambria Math" panose="02040503050406030204" pitchFamily="18" charset="0"/>
                        </a:rPr>
                        <m:t>Δ</m:t>
                      </m:r>
                      <m:r>
                        <a:rPr lang="en-US" altLang="en-US" sz="2200" b="0" i="1" smtClean="0">
                          <a:latin typeface="Cambria Math" panose="02040503050406030204" pitchFamily="18" charset="0"/>
                        </a:rPr>
                        <m:t>𝑥</m:t>
                      </m:r>
                    </m:oMath>
                  </m:oMathPara>
                </a14:m>
                <a:endParaRPr lang="en-US" altLang="en-US" sz="2200" dirty="0" smtClean="0">
                  <a:latin typeface="Arial" panose="020B0604020202020204" pitchFamily="34" charset="0"/>
                </a:endParaRPr>
              </a:p>
              <a:p>
                <a:endParaRPr lang="en-US" altLang="en-US" sz="2200" dirty="0" smtClean="0">
                  <a:latin typeface="Arial" panose="020B0604020202020204" pitchFamily="34" charset="0"/>
                </a:endParaRPr>
              </a:p>
              <a:p>
                <a:pPr marL="342900" indent="-342900" algn="l">
                  <a:buFont typeface="Arial" panose="020B0604020202020204" pitchFamily="34" charset="0"/>
                  <a:buChar char="•"/>
                </a:pPr>
                <a:r>
                  <a:rPr lang="en-US" altLang="en-US" sz="2200" dirty="0" smtClean="0">
                    <a:latin typeface="Arial" panose="020B0604020202020204" pitchFamily="34" charset="0"/>
                  </a:rPr>
                  <a:t>Therefore, work done is </a:t>
                </a:r>
                <a:r>
                  <a:rPr lang="en-US" altLang="en-US" sz="2200" b="1" dirty="0" smtClean="0">
                    <a:latin typeface="Arial" panose="020B0604020202020204" pitchFamily="34" charset="0"/>
                  </a:rPr>
                  <a:t>not</a:t>
                </a:r>
                <a:r>
                  <a:rPr lang="en-US" altLang="en-US" sz="2200" dirty="0" smtClean="0">
                    <a:latin typeface="Arial" panose="020B0604020202020204" pitchFamily="34" charset="0"/>
                  </a:rPr>
                  <a:t> simply </a:t>
                </a:r>
                <a14:m>
                  <m:oMath xmlns:m="http://schemas.openxmlformats.org/officeDocument/2006/math">
                    <m:r>
                      <a:rPr lang="en-US" altLang="en-US" sz="2200" b="0" i="1" smtClean="0">
                        <a:latin typeface="Cambria Math" panose="02040503050406030204" pitchFamily="18" charset="0"/>
                      </a:rPr>
                      <m:t>𝐹</m:t>
                    </m:r>
                    <m:r>
                      <m:rPr>
                        <m:sty m:val="p"/>
                      </m:rPr>
                      <a:rPr lang="en-US" altLang="en-US" sz="2200" b="0" i="0" smtClean="0">
                        <a:latin typeface="Cambria Math" panose="02040503050406030204" pitchFamily="18" charset="0"/>
                      </a:rPr>
                      <m:t>Δ</m:t>
                    </m:r>
                    <m:r>
                      <a:rPr lang="en-US" altLang="en-US" sz="2200" b="0" i="1" smtClean="0">
                        <a:latin typeface="Cambria Math" panose="02040503050406030204" pitchFamily="18" charset="0"/>
                      </a:rPr>
                      <m:t>𝑥</m:t>
                    </m:r>
                    <m:func>
                      <m:funcPr>
                        <m:ctrlPr>
                          <a:rPr lang="en-US" altLang="en-US" sz="2200" b="0" i="1" smtClean="0">
                            <a:latin typeface="Cambria Math" panose="02040503050406030204" pitchFamily="18" charset="0"/>
                          </a:rPr>
                        </m:ctrlPr>
                      </m:funcPr>
                      <m:fName>
                        <m:r>
                          <m:rPr>
                            <m:sty m:val="p"/>
                          </m:rPr>
                          <a:rPr lang="en-US" altLang="en-US" sz="2200" b="0" i="0" smtClean="0">
                            <a:latin typeface="Cambria Math" panose="02040503050406030204" pitchFamily="18" charset="0"/>
                          </a:rPr>
                          <m:t>cos</m:t>
                        </m:r>
                      </m:fName>
                      <m:e>
                        <m:r>
                          <a:rPr lang="en-US" altLang="en-US" sz="2200" b="0" i="1" smtClean="0">
                            <a:latin typeface="Cambria Math" panose="02040503050406030204" pitchFamily="18" charset="0"/>
                          </a:rPr>
                          <m:t>𝜃</m:t>
                        </m:r>
                      </m:e>
                    </m:func>
                  </m:oMath>
                </a14:m>
                <a:endParaRPr lang="en-US" altLang="en-US" sz="2200" dirty="0" smtClean="0">
                  <a:latin typeface="Arial" panose="020B0604020202020204" pitchFamily="34" charset="0"/>
                </a:endParaRPr>
              </a:p>
              <a:p>
                <a:pPr marL="342900" indent="-342900" algn="l">
                  <a:buFont typeface="Arial" panose="020B0604020202020204" pitchFamily="34" charset="0"/>
                  <a:buChar char="•"/>
                </a:pPr>
                <a:endParaRPr lang="en-US" altLang="en-US" sz="2200" dirty="0">
                  <a:latin typeface="Arial" panose="020B0604020202020204" pitchFamily="34" charset="0"/>
                </a:endParaRPr>
              </a:p>
              <a:p>
                <a:pPr marL="342900" indent="-342900" algn="l">
                  <a:buFont typeface="Arial" panose="020B0604020202020204" pitchFamily="34" charset="0"/>
                  <a:buChar char="•"/>
                </a:pPr>
                <a:r>
                  <a:rPr lang="en-US" altLang="en-US" sz="2200" dirty="0" smtClean="0">
                    <a:latin typeface="Arial" panose="020B0604020202020204" pitchFamily="34" charset="0"/>
                  </a:rPr>
                  <a:t>Instead, work done by a spring is the </a:t>
                </a:r>
                <a:r>
                  <a:rPr lang="en-US" altLang="en-US" sz="2200" b="1" dirty="0" smtClean="0">
                    <a:latin typeface="Arial" panose="020B0604020202020204" pitchFamily="34" charset="0"/>
                  </a:rPr>
                  <a:t>area under the force-displacement graph</a:t>
                </a:r>
                <a:endParaRPr lang="en-US" altLang="en-US" sz="2200" dirty="0" smtClean="0">
                  <a:latin typeface="Arial" panose="020B0604020202020204" pitchFamily="34" charset="0"/>
                </a:endParaRPr>
              </a:p>
              <a:p>
                <a:pPr marL="342900" indent="-342900" algn="l">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7" name="Rectangle 2"/>
              <p:cNvSpPr>
                <a:spLocks noRot="1" noChangeAspect="1" noMove="1" noResize="1" noEditPoints="1" noAdjustHandles="1" noChangeArrowheads="1" noChangeShapeType="1" noTextEdit="1"/>
              </p:cNvSpPr>
              <p:nvPr/>
            </p:nvSpPr>
            <p:spPr bwMode="auto">
              <a:xfrm>
                <a:off x="489859" y="1743528"/>
                <a:ext cx="3037112" cy="4612821"/>
              </a:xfrm>
              <a:prstGeom prst="rect">
                <a:avLst/>
              </a:prstGeom>
              <a:blipFill>
                <a:blip r:embed="rId6"/>
                <a:stretch>
                  <a:fillRect l="-5210" t="-1717" r="-6814" b="-60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pic>
        <p:nvPicPr>
          <p:cNvPr id="1026" name="Picture 2" descr="See the source im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06852" y="1743528"/>
            <a:ext cx="4558608" cy="320265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5" name="Isosceles Triangle 4"/>
          <p:cNvSpPr/>
          <p:nvPr/>
        </p:nvSpPr>
        <p:spPr>
          <a:xfrm>
            <a:off x="4282385" y="2233271"/>
            <a:ext cx="4064000" cy="2278743"/>
          </a:xfrm>
          <a:prstGeom prst="triangle">
            <a:avLst>
              <a:gd name="adj" fmla="val 99999"/>
            </a:avLst>
          </a:prstGeom>
          <a:solidFill>
            <a:srgbClr val="FF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9" descr="08_17Figure"/>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0161" b="3572"/>
          <a:stretch/>
        </p:blipFill>
        <p:spPr bwMode="auto">
          <a:xfrm rot="5400000" flipH="1" flipV="1">
            <a:off x="5303622" y="4066710"/>
            <a:ext cx="1670504" cy="363902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324746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P spid="5"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583026" y="509314"/>
            <a:ext cx="46062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a:t>
            </a:r>
          </a:p>
        </p:txBody>
      </p:sp>
      <p:sp>
        <p:nvSpPr>
          <p:cNvPr id="27650" name="Rectangle 2"/>
          <p:cNvSpPr>
            <a:spLocks/>
          </p:cNvSpPr>
          <p:nvPr/>
        </p:nvSpPr>
        <p:spPr bwMode="auto">
          <a:xfrm>
            <a:off x="850448" y="1092312"/>
            <a:ext cx="10617754" cy="1220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en-US" sz="2400" dirty="0">
                <a:latin typeface="Arial" panose="020B0604020202020204" pitchFamily="34" charset="0"/>
              </a:rPr>
              <a:t>A </a:t>
            </a:r>
            <a:r>
              <a:rPr lang="en-US" altLang="en-US" sz="2400" b="1" dirty="0">
                <a:latin typeface="Arial" panose="020B0604020202020204" pitchFamily="34" charset="0"/>
              </a:rPr>
              <a:t>200 g</a:t>
            </a:r>
            <a:r>
              <a:rPr lang="en-US" altLang="en-US" sz="2400" dirty="0">
                <a:latin typeface="Arial" panose="020B0604020202020204" pitchFamily="34" charset="0"/>
              </a:rPr>
              <a:t> block on a frictionless surface is pushed against a spring with spring constant </a:t>
            </a:r>
            <a:r>
              <a:rPr lang="en-US" altLang="en-US" sz="2400" b="1" dirty="0">
                <a:latin typeface="Arial" panose="020B0604020202020204" pitchFamily="34" charset="0"/>
              </a:rPr>
              <a:t>500 N/m</a:t>
            </a:r>
            <a:r>
              <a:rPr lang="en-US" altLang="en-US" sz="2400" dirty="0">
                <a:latin typeface="Arial" panose="020B0604020202020204" pitchFamily="34" charset="0"/>
              </a:rPr>
              <a:t>, compressing the spring by </a:t>
            </a:r>
            <a:r>
              <a:rPr lang="en-US" altLang="en-US" sz="2400" b="1" dirty="0">
                <a:latin typeface="Arial" panose="020B0604020202020204" pitchFamily="34" charset="0"/>
              </a:rPr>
              <a:t>2.0 cm</a:t>
            </a:r>
            <a:r>
              <a:rPr lang="en-US" altLang="en-US" sz="2400" dirty="0">
                <a:latin typeface="Arial" panose="020B0604020202020204" pitchFamily="34" charset="0"/>
              </a:rPr>
              <a:t>. When the block is released, at what speed does it shoot away from the spring?</a:t>
            </a:r>
          </a:p>
        </p:txBody>
      </p:sp>
      <mc:AlternateContent xmlns:mc="http://schemas.openxmlformats.org/markup-compatibility/2006" xmlns:a14="http://schemas.microsoft.com/office/drawing/2010/main">
        <mc:Choice Requires="a14">
          <p:sp>
            <p:nvSpPr>
              <p:cNvPr id="4" name="TextBox 3"/>
              <p:cNvSpPr txBox="1"/>
              <p:nvPr/>
            </p:nvSpPr>
            <p:spPr>
              <a:xfrm>
                <a:off x="3602210" y="2596488"/>
                <a:ext cx="4210786" cy="1728550"/>
              </a:xfrm>
              <a:prstGeom prst="rect">
                <a:avLst/>
              </a:prstGeom>
              <a:noFill/>
              <a:ln>
                <a:solidFill>
                  <a:schemeClr val="tx1"/>
                </a:solidFill>
                <a:prstDash val="dash"/>
              </a:ln>
            </p:spPr>
            <p:txBody>
              <a:bodyPr wrap="square" rtlCol="0">
                <a:spAutoFit/>
              </a:bodyPr>
              <a:lstStyle/>
              <a:p>
                <a:pPr>
                  <a:spcAft>
                    <a:spcPts val="600"/>
                  </a:spcAft>
                </a:pPr>
                <a:r>
                  <a:rPr lang="en-US" sz="2400" b="1" dirty="0"/>
                  <a:t>Initial energy:</a:t>
                </a:r>
                <a:r>
                  <a:rPr lang="en-US" sz="2400" dirty="0"/>
                  <a:t>	 only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sp</m:t>
                        </m:r>
                      </m:sub>
                    </m:sSub>
                  </m:oMath>
                </a14:m>
                <a:endParaRPr lang="en-US" sz="2400" dirty="0"/>
              </a:p>
              <a:p>
                <a:pPr algn="ctr">
                  <a:spcAft>
                    <a:spcPts val="1200"/>
                  </a:spcAft>
                </a:pPr>
                <a14:m>
                  <m:oMath xmlns:m="http://schemas.openxmlformats.org/officeDocument/2006/math">
                    <m:r>
                      <m:rPr>
                        <m:sty m:val="p"/>
                      </m:rPr>
                      <a:rPr lang="en-US" sz="2400" b="0" i="0" smtClean="0">
                        <a:latin typeface="Cambria Math" panose="02040503050406030204" pitchFamily="18" charset="0"/>
                      </a:rPr>
                      <m:t>k</m:t>
                    </m:r>
                    <m:r>
                      <a:rPr lang="en-US" sz="2400" b="0" i="0" smtClean="0">
                        <a:latin typeface="Cambria Math" panose="02040503050406030204" pitchFamily="18" charset="0"/>
                      </a:rPr>
                      <m:t>=500 </m:t>
                    </m:r>
                    <m:r>
                      <m:rPr>
                        <m:sty m:val="p"/>
                      </m:rPr>
                      <a:rPr lang="en-US" sz="2400" b="0" i="0" smtClean="0">
                        <a:latin typeface="Cambria Math" panose="02040503050406030204" pitchFamily="18" charset="0"/>
                      </a:rPr>
                      <m:t>N</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=0.02 </m:t>
                    </m:r>
                    <m:r>
                      <m:rPr>
                        <m:sty m:val="p"/>
                      </m:rPr>
                      <a:rPr lang="en-US" sz="2400" b="0" i="0" smtClean="0">
                        <a:latin typeface="Cambria Math" panose="02040503050406030204" pitchFamily="18" charset="0"/>
                      </a:rPr>
                      <m:t>m</m:t>
                    </m:r>
                  </m:oMath>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sp</m:t>
                          </m:r>
                        </m:sub>
                      </m:sSub>
                      <m:r>
                        <a:rPr lang="en-US" sz="2200" b="0" i="0" smtClean="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m:rPr>
                          <m:sty m:val="p"/>
                        </m:rPr>
                        <a:rPr lang="en-US" sz="2200" i="0" smtClean="0">
                          <a:latin typeface="Cambria Math" panose="02040503050406030204" pitchFamily="18" charset="0"/>
                        </a:rPr>
                        <m:t>k</m:t>
                      </m:r>
                      <m:sSubSup>
                        <m:sSubSupPr>
                          <m:ctrlPr>
                            <a:rPr lang="en-US" sz="2200" b="0" i="1" smtClean="0">
                              <a:latin typeface="Cambria Math" panose="02040503050406030204" pitchFamily="18" charset="0"/>
                            </a:rPr>
                          </m:ctrlPr>
                        </m:sSubSup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3602210" y="2596488"/>
                <a:ext cx="4210786" cy="1728550"/>
              </a:xfrm>
              <a:prstGeom prst="rect">
                <a:avLst/>
              </a:prstGeom>
              <a:blipFill>
                <a:blip r:embed="rId6"/>
                <a:stretch>
                  <a:fillRect l="-2165" t="-2105"/>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602210" y="4609051"/>
                <a:ext cx="4211699" cy="1653594"/>
              </a:xfrm>
              <a:prstGeom prst="rect">
                <a:avLst/>
              </a:prstGeom>
              <a:noFill/>
              <a:ln>
                <a:solidFill>
                  <a:schemeClr val="tx1"/>
                </a:solidFill>
                <a:prstDash val="dash"/>
              </a:ln>
            </p:spPr>
            <p:txBody>
              <a:bodyPr wrap="square" rtlCol="0">
                <a:spAutoFit/>
              </a:bodyPr>
              <a:lstStyle/>
              <a:p>
                <a:pPr>
                  <a:spcAft>
                    <a:spcPts val="600"/>
                  </a:spcAft>
                </a:pPr>
                <a:r>
                  <a:rPr lang="en-US" sz="2400" b="1" dirty="0"/>
                  <a:t>Final energy:</a:t>
                </a:r>
                <a:r>
                  <a:rPr lang="en-US" sz="2400" dirty="0"/>
                  <a:t>	only </a:t>
                </a:r>
                <a14:m>
                  <m:oMath xmlns:m="http://schemas.openxmlformats.org/officeDocument/2006/math">
                    <m:r>
                      <m:rPr>
                        <m:sty m:val="p"/>
                      </m:rPr>
                      <a:rPr lang="en-US" sz="2400" b="0" i="0" smtClean="0">
                        <a:latin typeface="Cambria Math" panose="02040503050406030204" pitchFamily="18" charset="0"/>
                      </a:rPr>
                      <m:t>K</m:t>
                    </m:r>
                  </m:oMath>
                </a14:m>
                <a:endParaRPr lang="en-US" sz="2400" dirty="0"/>
              </a:p>
              <a:p>
                <a:pPr>
                  <a:spcAft>
                    <a:spcPts val="600"/>
                  </a:spcAft>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v</m:t>
                          </m:r>
                        </m:e>
                        <m:sub>
                          <m:r>
                            <m:rPr>
                              <m:sty m:val="p"/>
                            </m:rPr>
                            <a:rPr lang="en-US" sz="2400">
                              <a:latin typeface="Cambria Math" panose="02040503050406030204" pitchFamily="18" charset="0"/>
                            </a:rPr>
                            <m:t>f</m:t>
                          </m:r>
                        </m:sub>
                      </m:sSub>
                      <m:r>
                        <a:rPr lang="en-US" sz="2400">
                          <a:latin typeface="Cambria Math" panose="02040503050406030204" pitchFamily="18" charset="0"/>
                        </a:rPr>
                        <m:t>= ?</m:t>
                      </m:r>
                    </m:oMath>
                  </m:oMathPara>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3602210" y="4609051"/>
                <a:ext cx="4211699" cy="1653594"/>
              </a:xfrm>
              <a:prstGeom prst="rect">
                <a:avLst/>
              </a:prstGeom>
              <a:blipFill>
                <a:blip r:embed="rId7"/>
                <a:stretch>
                  <a:fillRect l="-2165" t="-256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8165431" y="2378717"/>
                <a:ext cx="3328736" cy="4281108"/>
              </a:xfrm>
              <a:prstGeom prst="rect">
                <a:avLst/>
              </a:prstGeom>
              <a:noFill/>
              <a:ln>
                <a:solidFill>
                  <a:schemeClr val="tx1"/>
                </a:solidFill>
              </a:ln>
            </p:spPr>
            <p:txBody>
              <a:bodyPr wrap="square" rtlCol="0">
                <a:spAutoFit/>
              </a:bodyPr>
              <a:lstStyle/>
              <a:p>
                <a:pPr algn="ctr">
                  <a:spcAft>
                    <a:spcPts val="600"/>
                  </a:spcAft>
                </a:pPr>
                <a:r>
                  <a:rPr lang="en-US" sz="2200" b="1" dirty="0"/>
                  <a:t>Conservation of Energy:</a:t>
                </a:r>
              </a:p>
              <a:p>
                <a:pPr>
                  <a:spcAft>
                    <a:spcPts val="12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oMath>
                </a14:m>
                <a:endParaRPr lang="en-US" sz="220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r>
                        <m:rPr>
                          <m:sty m:val="p"/>
                        </m:rPr>
                        <a:rPr lang="en-US" sz="2200">
                          <a:latin typeface="Cambria Math" panose="02040503050406030204" pitchFamily="18" charset="0"/>
                        </a:rPr>
                        <m:t>k</m:t>
                      </m:r>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x</m:t>
                          </m:r>
                        </m:e>
                        <m:sub>
                          <m:r>
                            <m:rPr>
                              <m:sty m:val="p"/>
                            </m:rPr>
                            <a:rPr lang="en-US" sz="2200">
                              <a:latin typeface="Cambria Math" panose="02040503050406030204" pitchFamily="18" charset="0"/>
                            </a:rPr>
                            <m:t>i</m:t>
                          </m:r>
                        </m:sub>
                        <m:sup>
                          <m:r>
                            <a:rPr lang="en-US" sz="2200">
                              <a:latin typeface="Cambria Math" panose="02040503050406030204" pitchFamily="18" charset="0"/>
                            </a:rPr>
                            <m:t>2</m:t>
                          </m:r>
                        </m:sup>
                      </m:sSubSup>
                      <m:r>
                        <a:rPr lang="en-US" sz="2200" b="0" i="1" smtClean="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a:latin typeface="Cambria Math" panose="02040503050406030204" pitchFamily="18" charset="0"/>
                            </a:rPr>
                            <m:t>2</m:t>
                          </m:r>
                        </m:sup>
                      </m:sSubSup>
                    </m:oMath>
                  </m:oMathPara>
                </a14:m>
                <a:endParaRPr lang="en-US" sz="2200" i="1"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ad>
                        <m:radPr>
                          <m:degHide m:val="on"/>
                          <m:ctrlPr>
                            <a:rPr lang="en-US" sz="2200" b="0" i="1" smtClean="0">
                              <a:latin typeface="Cambria Math" panose="02040503050406030204" pitchFamily="18" charset="0"/>
                            </a:rPr>
                          </m:ctrlPr>
                        </m:radPr>
                        <m:deg/>
                        <m:e>
                          <m:f>
                            <m:fPr>
                              <m:ctrlPr>
                                <a:rPr lang="en-US" sz="2200" i="1">
                                  <a:latin typeface="Cambria Math" panose="02040503050406030204" pitchFamily="18" charset="0"/>
                                </a:rPr>
                              </m:ctrlPr>
                            </m:fPr>
                            <m:num>
                              <m:r>
                                <m:rPr>
                                  <m:sty m:val="p"/>
                                </m:rPr>
                                <a:rPr lang="en-US" sz="2200">
                                  <a:latin typeface="Cambria Math" panose="02040503050406030204" pitchFamily="18" charset="0"/>
                                </a:rPr>
                                <m:t>k</m:t>
                              </m:r>
                            </m:num>
                            <m:den>
                              <m:r>
                                <m:rPr>
                                  <m:sty m:val="p"/>
                                </m:rPr>
                                <a:rPr lang="en-US" sz="2200">
                                  <a:latin typeface="Cambria Math" panose="02040503050406030204" pitchFamily="18" charset="0"/>
                                </a:rPr>
                                <m:t>m</m:t>
                              </m:r>
                            </m:den>
                          </m:f>
                        </m:e>
                      </m:ra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f</m:t>
                          </m:r>
                        </m:sub>
                      </m:sSub>
                      <m:r>
                        <a:rPr lang="en-US" sz="2200">
                          <a:latin typeface="Cambria Math" panose="02040503050406030204" pitchFamily="18" charset="0"/>
                        </a:rPr>
                        <m:t>=</m:t>
                      </m:r>
                      <m:r>
                        <a:rPr lang="en-US" sz="2200" b="0" i="1" smtClean="0">
                          <a:latin typeface="Cambria Math" panose="02040503050406030204" pitchFamily="18" charset="0"/>
                        </a:rPr>
                        <m:t>(0.02)</m:t>
                      </m:r>
                      <m:rad>
                        <m:radPr>
                          <m:degHide m:val="on"/>
                          <m:ctrlPr>
                            <a:rPr lang="en-US" sz="2200" i="1">
                              <a:latin typeface="Cambria Math" panose="02040503050406030204" pitchFamily="18" charset="0"/>
                            </a:rPr>
                          </m:ctrlPr>
                        </m:radPr>
                        <m:deg/>
                        <m:e>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500</m:t>
                                  </m:r>
                                </m:num>
                                <m:den>
                                  <m:r>
                                    <a:rPr lang="en-US" sz="2200" b="0" i="1" smtClean="0">
                                      <a:latin typeface="Cambria Math" panose="02040503050406030204" pitchFamily="18" charset="0"/>
                                    </a:rPr>
                                    <m:t>0.2</m:t>
                                  </m:r>
                                </m:den>
                              </m:f>
                            </m:e>
                          </m:d>
                        </m:e>
                      </m:rad>
                    </m:oMath>
                  </m:oMathPara>
                </a14:m>
                <a:endParaRPr lang="en-US" sz="2200"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a:rPr lang="en-US" sz="2200" b="1" i="1" smtClean="0">
                          <a:latin typeface="Cambria Math" panose="02040503050406030204" pitchFamily="18" charset="0"/>
                        </a:rPr>
                        <m:t>𝟏</m:t>
                      </m:r>
                      <m:r>
                        <a:rPr lang="en-US" sz="2200" b="1" i="1"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m:t>
                      </m:r>
                      <m:r>
                        <a:rPr lang="en-US" sz="2200" b="1" i="0" smtClean="0">
                          <a:latin typeface="Cambria Math" panose="02040503050406030204" pitchFamily="18" charset="0"/>
                        </a:rPr>
                        <m:t>𝐬</m:t>
                      </m:r>
                    </m:oMath>
                  </m:oMathPara>
                </a14:m>
                <a:endParaRPr lang="en-US" sz="2200" b="1" dirty="0">
                  <a:latin typeface="Cambria Math" panose="020405030504060302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8165431" y="2378717"/>
                <a:ext cx="3328736" cy="4281108"/>
              </a:xfrm>
              <a:prstGeom prst="rect">
                <a:avLst/>
              </a:prstGeom>
              <a:blipFill>
                <a:blip r:embed="rId8"/>
                <a:stretch>
                  <a:fillRect t="-852" b="-852"/>
                </a:stretch>
              </a:blipFill>
              <a:ln>
                <a:solidFill>
                  <a:schemeClr val="tx1"/>
                </a:solidFill>
              </a:ln>
            </p:spPr>
            <p:txBody>
              <a:bodyPr/>
              <a:lstStyle/>
              <a:p>
                <a:r>
                  <a:rPr lang="en-US">
                    <a:noFill/>
                  </a:rPr>
                  <a:t> </a:t>
                </a:r>
              </a:p>
            </p:txBody>
          </p:sp>
        </mc:Fallback>
      </mc:AlternateContent>
      <p:grpSp>
        <p:nvGrpSpPr>
          <p:cNvPr id="22" name="Group 21"/>
          <p:cNvGrpSpPr/>
          <p:nvPr/>
        </p:nvGrpSpPr>
        <p:grpSpPr>
          <a:xfrm>
            <a:off x="727405" y="2549307"/>
            <a:ext cx="2731367" cy="3441808"/>
            <a:chOff x="727405" y="2549307"/>
            <a:chExt cx="2731367" cy="3441808"/>
          </a:xfrm>
        </p:grpSpPr>
        <p:grpSp>
          <p:nvGrpSpPr>
            <p:cNvPr id="7" name="Group 6"/>
            <p:cNvGrpSpPr/>
            <p:nvPr/>
          </p:nvGrpSpPr>
          <p:grpSpPr>
            <a:xfrm>
              <a:off x="727405" y="4880581"/>
              <a:ext cx="2731367" cy="1110534"/>
              <a:chOff x="6230167" y="1412330"/>
              <a:chExt cx="3636495" cy="1478546"/>
            </a:xfrm>
          </p:grpSpPr>
          <p:grpSp>
            <p:nvGrpSpPr>
              <p:cNvPr id="8" name="Group 7"/>
              <p:cNvGrpSpPr/>
              <p:nvPr/>
            </p:nvGrpSpPr>
            <p:grpSpPr>
              <a:xfrm>
                <a:off x="6230167" y="1412330"/>
                <a:ext cx="3636495" cy="1478546"/>
                <a:chOff x="6254099" y="2289264"/>
                <a:chExt cx="3636495" cy="1478546"/>
              </a:xfrm>
            </p:grpSpPr>
            <p:pic>
              <p:nvPicPr>
                <p:cNvPr id="11" name="Picture 10"/>
                <p:cNvPicPr>
                  <a:picLocks noChangeAspect="1"/>
                </p:cNvPicPr>
                <p:nvPr/>
              </p:nvPicPr>
              <p:blipFill rotWithShape="1">
                <a:blip r:embed="rId9"/>
                <a:srcRect l="1" t="3577" r="40991" b="15707"/>
                <a:stretch/>
              </p:blipFill>
              <p:spPr>
                <a:xfrm rot="16200000">
                  <a:off x="7298668" y="1244695"/>
                  <a:ext cx="1478546" cy="3567684"/>
                </a:xfrm>
                <a:prstGeom prst="rect">
                  <a:avLst/>
                </a:prstGeom>
              </p:spPr>
            </p:pic>
            <p:sp>
              <p:nvSpPr>
                <p:cNvPr id="12" name="Rectangle 11"/>
                <p:cNvSpPr/>
                <p:nvPr/>
              </p:nvSpPr>
              <p:spPr>
                <a:xfrm>
                  <a:off x="8457021" y="2316709"/>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637295" y="2316708"/>
                  <a:ext cx="253299" cy="11801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745705" y="2549307"/>
              <a:ext cx="2203352" cy="3383280"/>
              <a:chOff x="745705" y="2549307"/>
              <a:chExt cx="2203352" cy="3383280"/>
            </a:xfrm>
          </p:grpSpPr>
          <p:grpSp>
            <p:nvGrpSpPr>
              <p:cNvPr id="14" name="Group 13"/>
              <p:cNvGrpSpPr/>
              <p:nvPr/>
            </p:nvGrpSpPr>
            <p:grpSpPr>
              <a:xfrm>
                <a:off x="745705" y="2549307"/>
                <a:ext cx="2058973" cy="3383280"/>
                <a:chOff x="6262251" y="2438611"/>
                <a:chExt cx="2616590" cy="4299550"/>
              </a:xfrm>
            </p:grpSpPr>
            <p:grpSp>
              <p:nvGrpSpPr>
                <p:cNvPr id="15" name="Group 14"/>
                <p:cNvGrpSpPr/>
                <p:nvPr/>
              </p:nvGrpSpPr>
              <p:grpSpPr>
                <a:xfrm>
                  <a:off x="6262251" y="2838066"/>
                  <a:ext cx="2616590" cy="1478546"/>
                  <a:chOff x="6096003" y="2289263"/>
                  <a:chExt cx="2616590" cy="1478546"/>
                </a:xfrm>
              </p:grpSpPr>
              <p:pic>
                <p:nvPicPr>
                  <p:cNvPr id="19" name="Picture 18"/>
                  <p:cNvPicPr>
                    <a:picLocks noChangeAspect="1"/>
                  </p:cNvPicPr>
                  <p:nvPr/>
                </p:nvPicPr>
                <p:blipFill rotWithShape="1">
                  <a:blip r:embed="rId9"/>
                  <a:srcRect l="1" r="40991" b="41070"/>
                  <a:stretch/>
                </p:blipFill>
                <p:spPr>
                  <a:xfrm rot="16200000">
                    <a:off x="6227310" y="2157956"/>
                    <a:ext cx="1478546" cy="1741159"/>
                  </a:xfrm>
                  <a:prstGeom prst="rect">
                    <a:avLst/>
                  </a:prstGeom>
                </p:spPr>
              </p:pic>
              <p:sp>
                <p:nvSpPr>
                  <p:cNvPr id="20" name="Rectangle 19"/>
                  <p:cNvSpPr/>
                  <p:nvPr/>
                </p:nvSpPr>
                <p:spPr>
                  <a:xfrm>
                    <a:off x="7545352" y="2312371"/>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 name="Straight Connector 17"/>
                <p:cNvCxnSpPr/>
                <p:nvPr/>
              </p:nvCxnSpPr>
              <p:spPr>
                <a:xfrm flipH="1">
                  <a:off x="8317672" y="2438611"/>
                  <a:ext cx="0" cy="429955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p:nvCxnSpPr>
            <p:spPr>
              <a:xfrm flipH="1">
                <a:off x="2949057" y="2596488"/>
                <a:ext cx="0" cy="3325284"/>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2" name="Slide Number Placeholder 1"/>
          <p:cNvSpPr>
            <a:spLocks noGrp="1"/>
          </p:cNvSpPr>
          <p:nvPr>
            <p:ph type="sldNum" sz="quarter" idx="12"/>
          </p:nvPr>
        </p:nvSpPr>
        <p:spPr/>
        <p:txBody>
          <a:bodyPr/>
          <a:lstStyle/>
          <a:p>
            <a:fld id="{98824AD8-1C69-4270-9C54-9A2C7DE4BDDA}" type="slidenum">
              <a:rPr lang="en-US" smtClean="0"/>
              <a:t>11</a:t>
            </a:fld>
            <a:endParaRPr lang="en-US"/>
          </a:p>
        </p:txBody>
      </p:sp>
    </p:spTree>
    <p:custDataLst>
      <p:tags r:id="rId1"/>
    </p:custDataLst>
    <p:extLst>
      <p:ext uri="{BB962C8B-B14F-4D97-AF65-F5344CB8AC3E}">
        <p14:creationId xmlns:p14="http://schemas.microsoft.com/office/powerpoint/2010/main" val="15151646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611091"/>
            <a:ext cx="10515600" cy="757822"/>
          </a:xfrm>
        </p:spPr>
        <p:txBody>
          <a:bodyPr/>
          <a:lstStyle/>
          <a:p>
            <a:r>
              <a:rPr lang="en-US" dirty="0"/>
              <a:t>Problem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1" y="1957137"/>
                <a:ext cx="4199020" cy="4120388"/>
              </a:xfrm>
            </p:spPr>
            <p:txBody>
              <a:bodyPr>
                <a:normAutofit/>
              </a:bodyPr>
              <a:lstStyle/>
              <a:p>
                <a:pPr marL="0" indent="0" algn="just">
                  <a:lnSpc>
                    <a:spcPct val="100000"/>
                  </a:lnSpc>
                  <a:spcBef>
                    <a:spcPts val="0"/>
                  </a:spcBef>
                  <a:spcAft>
                    <a:spcPts val="300"/>
                  </a:spcAft>
                  <a:buNone/>
                </a:pPr>
                <a:r>
                  <a:rPr lang="en-US" sz="2400" dirty="0"/>
                  <a:t>A cart of mass </a:t>
                </a:r>
                <a:r>
                  <a:rPr lang="en-US" sz="2400" b="1" dirty="0"/>
                  <a:t>10 kg</a:t>
                </a:r>
                <a:r>
                  <a:rPr lang="en-US" sz="2400" dirty="0"/>
                  <a:t> rolls down a hill of height </a:t>
                </a:r>
                <a:r>
                  <a:rPr lang="en-US" sz="2400" b="1" dirty="0"/>
                  <a:t>4 m</a:t>
                </a:r>
                <a:r>
                  <a:rPr lang="en-US" sz="2400" dirty="0"/>
                  <a:t> and hits a spring located at the bottom of the hill. The spring was originally at its equilibrium length, and after the collision, it is compressed by </a:t>
                </a:r>
                <a:r>
                  <a:rPr lang="en-US" sz="2400" b="1" dirty="0"/>
                  <a:t>2 m</a:t>
                </a:r>
                <a:r>
                  <a:rPr lang="en-US" sz="2400" dirty="0"/>
                  <a:t>. What is the spring constant </a:t>
                </a:r>
                <a14:m>
                  <m:oMath xmlns:m="http://schemas.openxmlformats.org/officeDocument/2006/math">
                    <m:r>
                      <m:rPr>
                        <m:sty m:val="p"/>
                      </m:rPr>
                      <a:rPr lang="en-US" sz="2400" b="0" i="0" smtClean="0">
                        <a:latin typeface="Cambria Math" panose="02040503050406030204" pitchFamily="18" charset="0"/>
                      </a:rPr>
                      <m:t>k</m:t>
                    </m:r>
                  </m:oMath>
                </a14:m>
                <a:r>
                  <a:rPr lang="en-US" sz="2400" dirty="0"/>
                  <a:t> of the spring? Assume there is no energy loss by friction before the collision.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1" y="1957137"/>
                <a:ext cx="4199020" cy="4120388"/>
              </a:xfrm>
              <a:blipFill>
                <a:blip r:embed="rId5"/>
                <a:stretch>
                  <a:fillRect l="-2326" t="-1183" r="-2326" b="-32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835317" y="2954924"/>
                <a:ext cx="5518484" cy="3596690"/>
              </a:xfrm>
              <a:prstGeom prst="rect">
                <a:avLst/>
              </a:prstGeom>
              <a:ln>
                <a:solidFill>
                  <a:schemeClr val="tx1"/>
                </a:solidFill>
              </a:ln>
            </p:spPr>
            <p:txBody>
              <a:bodyPr wrap="square">
                <a:spAutoFit/>
              </a:bodyPr>
              <a:lstStyle/>
              <a:p>
                <a:pPr marL="457200" marR="0">
                  <a:spcBef>
                    <a:spcPts val="0"/>
                  </a:spcBef>
                  <a:spcAft>
                    <a:spcPts val="1200"/>
                  </a:spcAft>
                </a:pPr>
                <a:r>
                  <a:rPr lang="en-US" sz="2200" dirty="0">
                    <a:solidFill>
                      <a:schemeClr val="tx1"/>
                    </a:solidFill>
                    <a:ea typeface="Times" panose="02020603050405020304" pitchFamily="18" charset="0"/>
                    <a:cs typeface="Times New Roman" panose="02020603050405020304" pitchFamily="18" charset="0"/>
                  </a:rPr>
                  <a:t>Conservation of energy:	</a:t>
                </a: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f</m:t>
                        </m:r>
                      </m:sub>
                    </m:sSub>
                  </m:oMath>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g</m:t>
                          </m:r>
                        </m:sub>
                      </m:sSub>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sp</m:t>
                          </m:r>
                        </m:sub>
                      </m:sSub>
                    </m:oMath>
                  </m:oMathPara>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mgy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1</m:t>
                          </m:r>
                        </m:num>
                        <m:den>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den>
                      </m:f>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k</m:t>
                      </m:r>
                      <m:sSubSup>
                        <m:sSub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oMath>
                  </m:oMathPara>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i="1" smtClean="0">
                          <a:latin typeface="Cambria Math" panose="02040503050406030204" pitchFamily="18" charset="0"/>
                          <a:ea typeface="Times" panose="02020603050405020304" pitchFamily="18" charset="0"/>
                          <a:cs typeface="Calibri" panose="020F0502020204030204" pitchFamily="34" charset="0"/>
                        </a:rPr>
                        <m:t>⇒</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m:t>
                              </m:r>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gy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num>
                        <m:den>
                          <m:sSubSup>
                            <m:sSub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den>
                      </m:f>
                    </m:oMath>
                  </m:oMathPara>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(10)</m:t>
                          </m:r>
                          <m:d>
                            <m:d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
                            <m:d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4</m:t>
                              </m:r>
                            </m:e>
                          </m:d>
                        </m:num>
                        <m:den>
                          <m:sSup>
                            <m:sSup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sSupPr>
                            <m:e>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e>
                            <m:sup>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p>
                        </m:den>
                      </m:f>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a:solidFill>
                            <a:schemeClr val="tx1"/>
                          </a:solidFill>
                          <a:latin typeface="Cambria Math" panose="02040503050406030204" pitchFamily="18" charset="0"/>
                          <a:ea typeface="Times" panose="02020603050405020304" pitchFamily="18" charset="0"/>
                          <a:cs typeface="Calibri" panose="020F0502020204030204" pitchFamily="34" charset="0"/>
                        </a:rPr>
                        <m:t>𝟏𝟗𝟔</m:t>
                      </m:r>
                      <m:r>
                        <a:rPr lang="en-US" sz="2200" b="1" i="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𝐍</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𝐦</m:t>
                      </m:r>
                    </m:oMath>
                  </m:oMathPara>
                </a14:m>
                <a:endParaRPr lang="en-US" sz="2200" b="1" dirty="0">
                  <a:solidFill>
                    <a:schemeClr val="tx1"/>
                  </a:solidFill>
                  <a:ea typeface="Times"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5835317" y="2954924"/>
                <a:ext cx="5518484" cy="3596690"/>
              </a:xfrm>
              <a:prstGeom prst="rect">
                <a:avLst/>
              </a:prstGeom>
              <a:blipFill>
                <a:blip r:embed="rId6"/>
                <a:stretch>
                  <a:fillRect t="-1014"/>
                </a:stretch>
              </a:blipFill>
              <a:ln>
                <a:solidFill>
                  <a:schemeClr val="tx1"/>
                </a:solidFill>
              </a:ln>
            </p:spPr>
            <p:txBody>
              <a:bodyPr/>
              <a:lstStyle/>
              <a:p>
                <a:r>
                  <a:rPr lang="en-US">
                    <a:noFill/>
                  </a:rPr>
                  <a:t> </a:t>
                </a:r>
              </a:p>
            </p:txBody>
          </p:sp>
        </mc:Fallback>
      </mc:AlternateContent>
      <p:pic>
        <p:nvPicPr>
          <p:cNvPr id="5" name="Picture 4"/>
          <p:cNvPicPr>
            <a:picLocks noChangeAspect="1"/>
          </p:cNvPicPr>
          <p:nvPr/>
        </p:nvPicPr>
        <p:blipFill>
          <a:blip r:embed="rId7"/>
          <a:stretch>
            <a:fillRect/>
          </a:stretch>
        </p:blipFill>
        <p:spPr>
          <a:xfrm>
            <a:off x="5460516" y="611091"/>
            <a:ext cx="6127900" cy="2035856"/>
          </a:xfrm>
          <a:prstGeom prst="rect">
            <a:avLst/>
          </a:prstGeom>
        </p:spPr>
      </p:pic>
      <p:sp>
        <p:nvSpPr>
          <p:cNvPr id="6" name="Slide Number Placeholder 5"/>
          <p:cNvSpPr>
            <a:spLocks noGrp="1"/>
          </p:cNvSpPr>
          <p:nvPr>
            <p:ph type="sldNum" sz="quarter" idx="12"/>
          </p:nvPr>
        </p:nvSpPr>
        <p:spPr/>
        <p:txBody>
          <a:bodyPr/>
          <a:lstStyle/>
          <a:p>
            <a:fld id="{98824AD8-1C69-4270-9C54-9A2C7DE4BDDA}" type="slidenum">
              <a:rPr lang="en-US" smtClean="0"/>
              <a:t>12</a:t>
            </a:fld>
            <a:endParaRPr lang="en-US"/>
          </a:p>
        </p:txBody>
      </p:sp>
    </p:spTree>
    <p:custDataLst>
      <p:tags r:id="rId1"/>
    </p:custDataLst>
    <p:extLst>
      <p:ext uri="{BB962C8B-B14F-4D97-AF65-F5344CB8AC3E}">
        <p14:creationId xmlns:p14="http://schemas.microsoft.com/office/powerpoint/2010/main" val="2521434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863" y="418587"/>
            <a:ext cx="10515600" cy="757822"/>
          </a:xfrm>
        </p:spPr>
        <p:txBody>
          <a:bodyPr/>
          <a:lstStyle/>
          <a:p>
            <a:r>
              <a:rPr lang="en-US" dirty="0"/>
              <a:t>Problem 3</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176409"/>
                <a:ext cx="10776283" cy="2307905"/>
              </a:xfrm>
            </p:spPr>
            <p:txBody>
              <a:bodyPr>
                <a:normAutofit/>
              </a:bodyPr>
              <a:lstStyle/>
              <a:p>
                <a:pPr marL="0" indent="0" algn="just">
                  <a:lnSpc>
                    <a:spcPct val="110000"/>
                  </a:lnSpc>
                  <a:spcBef>
                    <a:spcPts val="0"/>
                  </a:spcBef>
                  <a:spcAft>
                    <a:spcPts val="300"/>
                  </a:spcAft>
                  <a:buNone/>
                </a:pPr>
                <a:r>
                  <a:rPr lang="en-US" sz="2400" dirty="0"/>
                  <a:t>A spring of spring constant </a:t>
                </a:r>
                <a14:m>
                  <m:oMath xmlns:m="http://schemas.openxmlformats.org/officeDocument/2006/math">
                    <m:r>
                      <a:rPr lang="en-US" sz="2400" b="1" i="0" smtClean="0">
                        <a:latin typeface="Cambria Math" panose="02040503050406030204" pitchFamily="18" charset="0"/>
                      </a:rPr>
                      <m:t>𝐤</m:t>
                    </m:r>
                    <m:r>
                      <a:rPr lang="en-US" sz="2400" b="1" i="0" smtClean="0">
                        <a:latin typeface="Cambria Math" panose="02040503050406030204" pitchFamily="18" charset="0"/>
                      </a:rPr>
                      <m:t>=</m:t>
                    </m:r>
                    <m:r>
                      <a:rPr lang="en-US" sz="2400" b="1" i="0" smtClean="0">
                        <a:latin typeface="Cambria Math" panose="02040503050406030204" pitchFamily="18" charset="0"/>
                      </a:rPr>
                      <m:t>𝟑𝟎𝟎</m:t>
                    </m:r>
                    <m:r>
                      <a:rPr lang="en-US" sz="2400" b="1" i="0" smtClean="0">
                        <a:latin typeface="Cambria Math" panose="02040503050406030204" pitchFamily="18" charset="0"/>
                      </a:rPr>
                      <m:t> </m:t>
                    </m:r>
                    <m:r>
                      <a:rPr lang="en-US" sz="2400" b="1" i="0" smtClean="0">
                        <a:latin typeface="Cambria Math" panose="02040503050406030204" pitchFamily="18" charset="0"/>
                      </a:rPr>
                      <m:t>𝐍</m:t>
                    </m:r>
                    <m:r>
                      <a:rPr lang="en-US" sz="2400" b="1" i="0" smtClean="0">
                        <a:latin typeface="Cambria Math" panose="02040503050406030204" pitchFamily="18" charset="0"/>
                      </a:rPr>
                      <m:t>/</m:t>
                    </m:r>
                    <m:r>
                      <a:rPr lang="en-US" sz="2400" b="1" i="0" smtClean="0">
                        <a:latin typeface="Cambria Math" panose="02040503050406030204" pitchFamily="18" charset="0"/>
                      </a:rPr>
                      <m:t>𝐦</m:t>
                    </m:r>
                  </m:oMath>
                </a14:m>
                <a:r>
                  <a:rPr lang="en-US" sz="2400" b="1" dirty="0"/>
                  <a:t> </a:t>
                </a:r>
                <a:r>
                  <a:rPr lang="en-US" sz="2400" dirty="0"/>
                  <a:t>is compressed to a distance of </a:t>
                </a:r>
                <a:r>
                  <a:rPr lang="en-US" sz="2400" b="1" dirty="0"/>
                  <a:t>6 cm</a:t>
                </a:r>
                <a:r>
                  <a:rPr lang="en-US" sz="2400" dirty="0"/>
                  <a:t>. A ball of mass </a:t>
                </a:r>
                <a:r>
                  <a:rPr lang="en-US" sz="2400" b="1" dirty="0"/>
                  <a:t>0.2 kg </a:t>
                </a:r>
                <a:r>
                  <a:rPr lang="en-US" sz="2400" dirty="0"/>
                  <a:t>is placed on top of the spring. The spring is then released and the ball is launched vertically upwards.</a:t>
                </a:r>
              </a:p>
              <a:p>
                <a:pPr marL="0" indent="0" algn="just">
                  <a:lnSpc>
                    <a:spcPct val="110000"/>
                  </a:lnSpc>
                  <a:spcBef>
                    <a:spcPts val="0"/>
                  </a:spcBef>
                  <a:spcAft>
                    <a:spcPts val="300"/>
                  </a:spcAft>
                  <a:buNone/>
                </a:pPr>
                <a:r>
                  <a:rPr lang="en-US" sz="2400" dirty="0"/>
                  <a:t>How high above the point of release does the ball travel (ignore air resistance)?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176409"/>
                <a:ext cx="10776283" cy="2307905"/>
              </a:xfrm>
              <a:blipFill>
                <a:blip r:embed="rId5"/>
                <a:stretch>
                  <a:fillRect l="-905" t="-1319" r="-9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907632" y="3484314"/>
                <a:ext cx="5706979" cy="2493055"/>
              </a:xfrm>
              <a:prstGeom prst="rect">
                <a:avLst/>
              </a:prstGeom>
              <a:ln>
                <a:solidFill>
                  <a:schemeClr val="tx1"/>
                </a:solidFill>
              </a:ln>
            </p:spPr>
            <p:txBody>
              <a:bodyPr wrap="square">
                <a:spAutoFit/>
              </a:bodyPr>
              <a:lstStyle/>
              <a:p>
                <a:pPr marL="176213" marR="0">
                  <a:spcBef>
                    <a:spcPts val="0"/>
                  </a:spcBef>
                  <a:spcAft>
                    <a:spcPts val="600"/>
                  </a:spcAft>
                </a:pPr>
                <a:r>
                  <a:rPr lang="en-US" sz="2200" dirty="0">
                    <a:solidFill>
                      <a:schemeClr val="tx1"/>
                    </a:solidFill>
                    <a:ea typeface="Times" panose="02020603050405020304" pitchFamily="18" charset="0"/>
                    <a:cs typeface="Times New Roman" panose="02020603050405020304" pitchFamily="18" charset="0"/>
                  </a:rPr>
                  <a:t>a)  Conservation of energy:	</a:t>
                </a: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f</m:t>
                        </m:r>
                      </m:sub>
                    </m:sSub>
                  </m:oMath>
                </a14:m>
                <a:endParaRPr lang="en-US" sz="2200" dirty="0">
                  <a:solidFill>
                    <a:schemeClr val="tx1"/>
                  </a:solidFill>
                  <a:ea typeface="Times" panose="02020603050405020304" pitchFamily="18" charset="0"/>
                  <a:cs typeface="Times New Roman" panose="02020603050405020304" pitchFamily="18" charset="0"/>
                </a:endParaRPr>
              </a:p>
              <a:p>
                <a:pPr marL="577850" marR="0">
                  <a:spcBef>
                    <a:spcPts val="0"/>
                  </a:spcBef>
                  <a:spcAft>
                    <a:spcPts val="6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sp</m:t>
                          </m:r>
                        </m:sub>
                      </m:sSub>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g</m:t>
                          </m:r>
                        </m:sub>
                      </m:sSub>
                    </m:oMath>
                  </m:oMathPara>
                </a14:m>
                <a:endParaRPr lang="en-US" sz="2200" dirty="0">
                  <a:solidFill>
                    <a:schemeClr val="tx1"/>
                  </a:solidFill>
                  <a:ea typeface="Times" panose="02020603050405020304" pitchFamily="18" charset="0"/>
                  <a:cs typeface="Times New Roman" panose="02020603050405020304" pitchFamily="18" charset="0"/>
                </a:endParaRPr>
              </a:p>
              <a:p>
                <a:pPr marL="577850" marR="0">
                  <a:spcBef>
                    <a:spcPts val="0"/>
                  </a:spcBef>
                  <a:spcAft>
                    <a:spcPts val="6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f>
                            <m:fPr>
                              <m:ctrlPr>
                                <a:rPr lang="en-US" sz="2200" i="1">
                                  <a:latin typeface="Cambria Math" panose="02040503050406030204" pitchFamily="18" charset="0"/>
                                  <a:ea typeface="Times" panose="02020603050405020304" pitchFamily="18" charset="0"/>
                                  <a:cs typeface="Calibri" panose="020F0502020204030204" pitchFamily="34" charset="0"/>
                                </a:rPr>
                              </m:ctrlPr>
                            </m:fPr>
                            <m:num>
                              <m:r>
                                <a:rPr lang="en-US" sz="2200">
                                  <a:latin typeface="Cambria Math" panose="02040503050406030204" pitchFamily="18" charset="0"/>
                                  <a:ea typeface="Times" panose="02020603050405020304" pitchFamily="18" charset="0"/>
                                  <a:cs typeface="Calibri" panose="020F0502020204030204" pitchFamily="34" charset="0"/>
                                </a:rPr>
                                <m:t>1</m:t>
                              </m:r>
                            </m:num>
                            <m:den>
                              <m:r>
                                <a:rPr lang="en-US" sz="2200">
                                  <a:latin typeface="Cambria Math" panose="02040503050406030204" pitchFamily="18" charset="0"/>
                                  <a:ea typeface="Times" panose="02020603050405020304" pitchFamily="18" charset="0"/>
                                  <a:cs typeface="Calibri" panose="020F0502020204030204" pitchFamily="34" charset="0"/>
                                </a:rPr>
                                <m:t>2</m:t>
                              </m:r>
                            </m:den>
                          </m:f>
                          <m:r>
                            <m:rPr>
                              <m:sty m:val="p"/>
                            </m:rPr>
                            <a:rPr lang="en-US" sz="2200">
                              <a:latin typeface="Cambria Math" panose="02040503050406030204" pitchFamily="18" charset="0"/>
                              <a:ea typeface="Times" panose="02020603050405020304" pitchFamily="18" charset="0"/>
                              <a:cs typeface="Calibri" panose="020F0502020204030204" pitchFamily="34" charset="0"/>
                            </a:rPr>
                            <m:t>k</m:t>
                          </m:r>
                          <m:sSubSup>
                            <m:sSubSupPr>
                              <m:ctrlPr>
                                <a:rPr lang="en-US" sz="2200" i="1">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latin typeface="Cambria Math" panose="02040503050406030204" pitchFamily="18" charset="0"/>
                                  <a:ea typeface="Times" panose="02020603050405020304" pitchFamily="18" charset="0"/>
                                  <a:cs typeface="Calibri" panose="020F0502020204030204" pitchFamily="34" charset="0"/>
                                </a:rPr>
                                <m:t>i</m:t>
                              </m:r>
                            </m:sub>
                            <m:sup>
                              <m:r>
                                <a:rPr lang="en-US" sz="2200">
                                  <a:latin typeface="Cambria Math" panose="02040503050406030204" pitchFamily="18" charset="0"/>
                                  <a:ea typeface="Times" panose="02020603050405020304" pitchFamily="18" charset="0"/>
                                  <a:cs typeface="Calibri" panose="020F0502020204030204" pitchFamily="34" charset="0"/>
                                </a:rPr>
                                <m:t>2</m:t>
                              </m:r>
                            </m:sup>
                          </m:sSubSup>
                          <m:r>
                            <a:rPr lang="en-US" sz="2200" b="0" i="0" smtClean="0">
                              <a:latin typeface="Cambria Math" panose="02040503050406030204" pitchFamily="18" charset="0"/>
                              <a:ea typeface="Times" panose="02020603050405020304" pitchFamily="18" charset="0"/>
                              <a:cs typeface="Calibri" panose="020F0502020204030204" pitchFamily="34" charset="0"/>
                            </a:rPr>
                            <m:t>=</m:t>
                          </m:r>
                          <m:r>
                            <m:rPr>
                              <m:sty m:val="p"/>
                            </m:rPr>
                            <a:rPr lang="en-US" sz="2200" i="0" smtClean="0">
                              <a:solidFill>
                                <a:schemeClr val="tx1"/>
                              </a:solidFill>
                              <a:latin typeface="Cambria Math" panose="02040503050406030204" pitchFamily="18" charset="0"/>
                              <a:ea typeface="Times" panose="02020603050405020304" pitchFamily="18" charset="0"/>
                              <a:cs typeface="Calibri" panose="020F0502020204030204" pitchFamily="34" charset="0"/>
                            </a:rPr>
                            <m:t>mgy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Sub>
                    </m:oMath>
                  </m:oMathPara>
                </a14:m>
                <a:endParaRPr lang="en-US" sz="2200" dirty="0">
                  <a:solidFill>
                    <a:schemeClr val="tx1"/>
                  </a:solidFill>
                  <a:ea typeface="Times" panose="02020603050405020304" pitchFamily="18" charset="0"/>
                  <a:cs typeface="Times New Roman" panose="02020603050405020304" pitchFamily="18" charset="0"/>
                </a:endParaRPr>
              </a:p>
              <a:p>
                <a:pPr marL="577850" marR="0">
                  <a:spcBef>
                    <a:spcPts val="0"/>
                  </a:spcBef>
                  <a:spcAft>
                    <a:spcPts val="600"/>
                  </a:spcAft>
                </a:pPr>
                <a14:m>
                  <m:oMathPara xmlns:m="http://schemas.openxmlformats.org/officeDocument/2006/math">
                    <m:oMathParaPr>
                      <m:jc m:val="left"/>
                    </m:oMathParaPr>
                    <m:oMath xmlns:m="http://schemas.openxmlformats.org/officeDocument/2006/math">
                      <m:r>
                        <a:rPr lang="en-US" sz="2200" i="1" smtClean="0">
                          <a:latin typeface="Cambria Math" panose="02040503050406030204" pitchFamily="18" charset="0"/>
                          <a:ea typeface="Times" panose="02020603050405020304" pitchFamily="18" charset="0"/>
                          <a:cs typeface="Calibri" panose="020F0502020204030204" pitchFamily="34" charset="0"/>
                        </a:rPr>
                        <m:t>⇒</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Sub>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sSubSup>
                            <m:sSub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up>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num>
                        <m:den>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mg</m:t>
                          </m:r>
                        </m:den>
                      </m:f>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300</m:t>
                              </m:r>
                            </m:e>
                          </m:d>
                          <m:sSup>
                            <m:s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pPr>
                            <m:e>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0.06</m:t>
                                  </m:r>
                                </m:e>
                              </m:d>
                            </m:e>
                            <m:sup>
                              <m: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p>
                        </m:num>
                        <m:den>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0.2</m:t>
                              </m:r>
                            </m:e>
                          </m:d>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en>
                      </m:f>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𝟎</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𝟐𝟕</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𝐦</m:t>
                      </m:r>
                    </m:oMath>
                  </m:oMathPara>
                </a14:m>
                <a:endParaRPr lang="en-US" sz="2200" b="1" dirty="0">
                  <a:solidFill>
                    <a:schemeClr val="tx1"/>
                  </a:solidFill>
                  <a:ea typeface="Times"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907632" y="3484314"/>
                <a:ext cx="5706979" cy="2493055"/>
              </a:xfrm>
              <a:prstGeom prst="rect">
                <a:avLst/>
              </a:prstGeom>
              <a:blipFill>
                <a:blip r:embed="rId6"/>
                <a:stretch>
                  <a:fillRect t="-1460"/>
                </a:stretch>
              </a:blipFill>
              <a:ln>
                <a:solidFill>
                  <a:schemeClr val="tx1"/>
                </a:solidFill>
              </a:ln>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98824AD8-1C69-4270-9C54-9A2C7DE4BDDA}" type="slidenum">
              <a:rPr lang="en-US" smtClean="0"/>
              <a:t>13</a:t>
            </a:fld>
            <a:endParaRPr lang="en-US"/>
          </a:p>
        </p:txBody>
      </p:sp>
    </p:spTree>
    <p:custDataLst>
      <p:tags r:id="rId1"/>
    </p:custDataLst>
    <p:extLst>
      <p:ext uri="{BB962C8B-B14F-4D97-AF65-F5344CB8AC3E}">
        <p14:creationId xmlns:p14="http://schemas.microsoft.com/office/powerpoint/2010/main" val="31121778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done by Friction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572126"/>
                <a:ext cx="10515600" cy="4812631"/>
              </a:xfrm>
            </p:spPr>
            <p:txBody>
              <a:bodyPr>
                <a:normAutofit/>
              </a:bodyPr>
              <a:lstStyle/>
              <a:p>
                <a:pPr algn="just"/>
                <a:r>
                  <a:rPr lang="en-US" sz="2600" dirty="0"/>
                  <a:t>If an object slides on a surface opposed by frictional force, the object slows down, i.e. loses kinetic energy</a:t>
                </a:r>
              </a:p>
              <a:p>
                <a:pPr algn="just">
                  <a:spcAft>
                    <a:spcPts val="600"/>
                  </a:spcAft>
                </a:pPr>
                <a:r>
                  <a:rPr lang="en-US" sz="2600" dirty="0"/>
                  <a:t>This is because friction does </a:t>
                </a:r>
                <a:r>
                  <a:rPr lang="en-US" sz="2600" u="sng" dirty="0"/>
                  <a:t>negative</a:t>
                </a:r>
                <a:r>
                  <a:rPr lang="en-US" sz="2600" dirty="0"/>
                  <a:t> work on the object and removes kinetic energy (as thermal energy)</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W</m:t>
                          </m:r>
                        </m:e>
                        <m:sub>
                          <m:r>
                            <m:rPr>
                              <m:sty m:val="p"/>
                            </m:rPr>
                            <a:rPr lang="en-US" b="0" i="0" smtClean="0">
                              <a:latin typeface="Cambria Math" panose="02040503050406030204" pitchFamily="18" charset="0"/>
                            </a:rPr>
                            <m:t>fric</m:t>
                          </m:r>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m:rPr>
                              <m:sty m:val="p"/>
                            </m:rPr>
                            <a:rPr lang="en-US" b="0" i="0" smtClean="0">
                              <a:latin typeface="Cambria Math" panose="02040503050406030204" pitchFamily="18" charset="0"/>
                            </a:rPr>
                            <m:t>fric</m:t>
                          </m:r>
                        </m:sub>
                      </m:sSub>
                      <m:r>
                        <a:rPr lang="en-US" b="0" i="0" smtClean="0">
                          <a:latin typeface="Cambria Math" panose="02040503050406030204" pitchFamily="18" charset="0"/>
                        </a:rPr>
                        <m:t> </m:t>
                      </m:r>
                      <m:r>
                        <m:rPr>
                          <m:sty m:val="p"/>
                        </m:rPr>
                        <a:rPr lang="en-US" b="0" i="0" smtClean="0">
                          <a:latin typeface="Cambria Math" panose="02040503050406030204" pitchFamily="18" charset="0"/>
                        </a:rPr>
                        <m:t>Δx</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m:rPr>
                              <m:sty m:val="p"/>
                            </m:rPr>
                            <a:rPr lang="en-US" b="0" i="0" smtClean="0">
                              <a:latin typeface="Cambria Math" panose="02040503050406030204" pitchFamily="18" charset="0"/>
                            </a:rPr>
                            <m:t>θ</m:t>
                          </m:r>
                        </m:e>
                      </m:func>
                    </m:oMath>
                  </m:oMathPara>
                </a14:m>
                <a:endParaRPr lang="en-US" dirty="0"/>
              </a:p>
              <a:p>
                <a:pPr marL="0" indent="0" algn="ctr">
                  <a:spcAft>
                    <a:spcPts val="1200"/>
                  </a:spcAft>
                  <a:buNone/>
                </a:pPr>
                <a:r>
                  <a:rPr lang="en-US" sz="2400" dirty="0"/>
                  <a:t> Since friction always points opposite to direction of motion, </a:t>
                </a:r>
                <a14:m>
                  <m:oMath xmlns:m="http://schemas.openxmlformats.org/officeDocument/2006/math">
                    <m:r>
                      <m:rPr>
                        <m:sty m:val="p"/>
                      </m:rPr>
                      <a:rPr lang="en-US" sz="2400" b="0" i="0" smtClean="0">
                        <a:latin typeface="Cambria Math" panose="02040503050406030204" pitchFamily="18" charset="0"/>
                      </a:rPr>
                      <m:t>θ</m:t>
                    </m:r>
                    <m:r>
                      <a:rPr lang="en-US" sz="2400" b="0" i="0" smtClean="0">
                        <a:latin typeface="Cambria Math" panose="02040503050406030204" pitchFamily="18" charset="0"/>
                      </a:rPr>
                      <m:t>=180°</m:t>
                    </m:r>
                  </m:oMath>
                </a14:m>
                <a:endParaRPr lang="en-US" sz="2400" dirty="0"/>
              </a:p>
              <a:p>
                <a:pPr marL="0" indent="0">
                  <a:spcAft>
                    <a:spcPts val="1200"/>
                  </a:spcAft>
                  <a:buNone/>
                </a:pPr>
                <a14:m>
                  <m:oMathPara xmlns:m="http://schemas.openxmlformats.org/officeDocument/2006/math">
                    <m:oMathParaPr>
                      <m:jc m:val="centerGroup"/>
                    </m:oMathParaPr>
                    <m:oMath xmlns:m="http://schemas.openxmlformats.org/officeDocument/2006/math">
                      <m:r>
                        <m:rPr>
                          <m:sty m:val="p"/>
                        </m:rPr>
                        <a:rPr lang="en-US" sz="3200" b="0" i="0" smtClean="0">
                          <a:latin typeface="Cambria Math" panose="02040503050406030204" pitchFamily="18" charset="0"/>
                        </a:rPr>
                        <m:t>i</m:t>
                      </m:r>
                      <m:r>
                        <a:rPr lang="en-US" sz="3200" b="0" i="0" smtClean="0">
                          <a:latin typeface="Cambria Math" panose="02040503050406030204" pitchFamily="18" charset="0"/>
                        </a:rPr>
                        <m:t>.</m:t>
                      </m:r>
                      <m:r>
                        <m:rPr>
                          <m:sty m:val="p"/>
                        </m:rPr>
                        <a:rPr lang="en-US" sz="3200" b="0" i="0" smtClean="0">
                          <a:latin typeface="Cambria Math" panose="02040503050406030204" pitchFamily="18" charset="0"/>
                        </a:rPr>
                        <m:t>e</m:t>
                      </m:r>
                      <m:r>
                        <a:rPr lang="en-US" sz="3200" b="0" i="0" smtClean="0">
                          <a:latin typeface="Cambria Math" panose="02040503050406030204" pitchFamily="18" charset="0"/>
                        </a:rPr>
                        <m:t>. </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𝐖</m:t>
                          </m:r>
                        </m:e>
                        <m:sub>
                          <m:r>
                            <a:rPr lang="en-US" sz="3200" b="1" i="0" smtClean="0">
                              <a:latin typeface="Cambria Math" panose="02040503050406030204" pitchFamily="18" charset="0"/>
                            </a:rPr>
                            <m:t>𝐟𝐫𝐢𝐜</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𝐅</m:t>
                          </m:r>
                        </m:e>
                        <m:sub>
                          <m:r>
                            <a:rPr lang="en-US" sz="3200" b="1" i="0" smtClean="0">
                              <a:latin typeface="Cambria Math" panose="02040503050406030204" pitchFamily="18" charset="0"/>
                            </a:rPr>
                            <m:t>𝐟𝐫𝐢𝐜</m:t>
                          </m:r>
                        </m:sub>
                      </m:sSub>
                      <m:r>
                        <a:rPr lang="en-US" sz="3200" b="1" i="0" smtClean="0">
                          <a:latin typeface="Cambria Math" panose="02040503050406030204" pitchFamily="18" charset="0"/>
                        </a:rPr>
                        <m:t> </m:t>
                      </m:r>
                      <m:r>
                        <a:rPr lang="en-US" sz="3200" b="1" i="0" smtClean="0">
                          <a:latin typeface="Cambria Math" panose="02040503050406030204" pitchFamily="18" charset="0"/>
                        </a:rPr>
                        <m:t>𝚫</m:t>
                      </m:r>
                      <m:r>
                        <a:rPr lang="en-US" sz="3200" b="1" i="0" smtClean="0">
                          <a:latin typeface="Cambria Math" panose="02040503050406030204" pitchFamily="18" charset="0"/>
                        </a:rPr>
                        <m:t>𝐱</m:t>
                      </m:r>
                    </m:oMath>
                  </m:oMathPara>
                </a14:m>
                <a:endParaRPr lang="en-US" b="1" dirty="0"/>
              </a:p>
              <a:p>
                <a:r>
                  <a:rPr lang="en-US" sz="2400" dirty="0"/>
                  <a:t>Unlike gravitational and spring forces, friction always removes energy</a:t>
                </a:r>
              </a:p>
              <a:p>
                <a:r>
                  <a:rPr lang="en-US" sz="2400" dirty="0"/>
                  <a:t>Friction is a </a:t>
                </a:r>
                <a:r>
                  <a:rPr lang="en-US" sz="2400" b="1" dirty="0"/>
                  <a:t>dissipative (</a:t>
                </a:r>
                <a:r>
                  <a:rPr lang="en-US" sz="2400" dirty="0"/>
                  <a:t>or</a:t>
                </a:r>
                <a:r>
                  <a:rPr lang="en-US" sz="2400" b="1" dirty="0"/>
                  <a:t> non-conservative)</a:t>
                </a:r>
                <a:r>
                  <a:rPr lang="en-US" sz="2400" dirty="0"/>
                  <a:t> force</a:t>
                </a:r>
              </a:p>
              <a:p>
                <a:pPr marL="0"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572126"/>
                <a:ext cx="10515600" cy="4812631"/>
              </a:xfrm>
              <a:blipFill>
                <a:blip r:embed="rId4"/>
                <a:stretch>
                  <a:fillRect l="-928" t="-1901" r="-98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14</a:t>
            </a:fld>
            <a:endParaRPr lang="en-US"/>
          </a:p>
        </p:txBody>
      </p:sp>
    </p:spTree>
    <p:extLst>
      <p:ext uri="{BB962C8B-B14F-4D97-AF65-F5344CB8AC3E}">
        <p14:creationId xmlns:p14="http://schemas.microsoft.com/office/powerpoint/2010/main" val="1797551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54075"/>
          </a:xfrm>
        </p:spPr>
        <p:txBody>
          <a:bodyPr/>
          <a:lstStyle/>
          <a:p>
            <a:r>
              <a:rPr lang="en-US" dirty="0"/>
              <a:t>Energy Loss by Friction</a:t>
            </a:r>
          </a:p>
        </p:txBody>
      </p:sp>
      <p:pic>
        <p:nvPicPr>
          <p:cNvPr id="5" name="Picture 4"/>
          <p:cNvPicPr>
            <a:picLocks noChangeAspect="1"/>
          </p:cNvPicPr>
          <p:nvPr/>
        </p:nvPicPr>
        <p:blipFill rotWithShape="1">
          <a:blip r:embed="rId2"/>
          <a:srcRect t="9000" b="12281"/>
          <a:stretch/>
        </p:blipFill>
        <p:spPr>
          <a:xfrm>
            <a:off x="2290721" y="1540043"/>
            <a:ext cx="8489574" cy="5012199"/>
          </a:xfrm>
          <a:prstGeom prst="rect">
            <a:avLst/>
          </a:prstGeom>
        </p:spPr>
      </p:pic>
      <p:sp>
        <p:nvSpPr>
          <p:cNvPr id="6" name="Rectangle 5"/>
          <p:cNvSpPr/>
          <p:nvPr/>
        </p:nvSpPr>
        <p:spPr>
          <a:xfrm>
            <a:off x="6400800" y="468996"/>
            <a:ext cx="5101389" cy="646331"/>
          </a:xfrm>
          <a:prstGeom prst="rect">
            <a:avLst/>
          </a:prstGeom>
        </p:spPr>
        <p:txBody>
          <a:bodyPr wrap="square">
            <a:spAutoFit/>
          </a:bodyPr>
          <a:lstStyle/>
          <a:p>
            <a:r>
              <a:rPr lang="en-US" dirty="0">
                <a:hlinkClick r:id="rId3"/>
              </a:rPr>
              <a:t>https://phet.colorado.edu/sims/html/energy-skate-park-basics/latest/energy-skate-park-basics_en.html</a:t>
            </a:r>
            <a:r>
              <a:rPr lang="en-US" dirty="0"/>
              <a:t> </a:t>
            </a:r>
          </a:p>
        </p:txBody>
      </p:sp>
      <p:sp>
        <p:nvSpPr>
          <p:cNvPr id="3" name="Slide Number Placeholder 2"/>
          <p:cNvSpPr>
            <a:spLocks noGrp="1"/>
          </p:cNvSpPr>
          <p:nvPr>
            <p:ph type="sldNum" sz="quarter" idx="12"/>
          </p:nvPr>
        </p:nvSpPr>
        <p:spPr/>
        <p:txBody>
          <a:bodyPr/>
          <a:lstStyle/>
          <a:p>
            <a:fld id="{6BF10542-A44D-4C9F-B005-EEB4A5BD4D37}" type="slidenum">
              <a:rPr lang="en-US" smtClean="0"/>
              <a:t>15</a:t>
            </a:fld>
            <a:endParaRPr lang="en-US"/>
          </a:p>
        </p:txBody>
      </p:sp>
    </p:spTree>
    <p:extLst>
      <p:ext uri="{BB962C8B-B14F-4D97-AF65-F5344CB8AC3E}">
        <p14:creationId xmlns:p14="http://schemas.microsoft.com/office/powerpoint/2010/main" val="27078161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Conservation of Energy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51548" y="1825625"/>
                <a:ext cx="9861884" cy="4351338"/>
              </a:xfrm>
            </p:spPr>
            <p:txBody>
              <a:bodyPr/>
              <a:lstStyle/>
              <a:p>
                <a:pPr>
                  <a:spcAft>
                    <a:spcPts val="1200"/>
                  </a:spcAft>
                </a:pPr>
                <a:r>
                  <a:rPr lang="en-US" dirty="0"/>
                  <a:t>If friction = 0:	conservation of energy applies, i.e.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𝑓</m:t>
                        </m:r>
                      </m:sub>
                    </m:sSub>
                  </m:oMath>
                </a14:m>
                <a:endParaRPr lang="en-US" dirty="0"/>
              </a:p>
              <a:p>
                <a:pPr>
                  <a:spcAft>
                    <a:spcPts val="1200"/>
                  </a:spcAft>
                </a:pPr>
                <a:r>
                  <a:rPr lang="en-US" dirty="0"/>
                  <a:t>If friction</a:t>
                </a:r>
                <a14:m>
                  <m:oMath xmlns:m="http://schemas.openxmlformats.org/officeDocument/2006/math">
                    <m:r>
                      <a:rPr lang="en-US" b="0" i="1" smtClean="0">
                        <a:latin typeface="Cambria Math" panose="02040503050406030204" pitchFamily="18" charset="0"/>
                      </a:rPr>
                      <m:t>≠</m:t>
                    </m:r>
                  </m:oMath>
                </a14:m>
                <a:r>
                  <a:rPr lang="en-US" dirty="0"/>
                  <a:t> 0:	conservation of energy does not apply</a:t>
                </a:r>
              </a:p>
              <a:p>
                <a:pPr marL="457200" lvl="1" indent="0">
                  <a:spcAft>
                    <a:spcPts val="1200"/>
                  </a:spcAft>
                  <a:buNone/>
                </a:pPr>
                <a:r>
                  <a:rPr lang="en-US" sz="2800" dirty="0"/>
                  <a:t>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𝑓</m:t>
                        </m:r>
                      </m:sub>
                    </m:sSub>
                  </m:oMath>
                </a14:m>
                <a:endParaRPr lang="en-US" sz="2800" dirty="0"/>
              </a:p>
              <a:p>
                <a:pPr marL="228600" lvl="1">
                  <a:spcAft>
                    <a:spcPts val="1200"/>
                  </a:spcAft>
                </a:pPr>
                <a:r>
                  <a:rPr lang="en-US" sz="2800" dirty="0"/>
                  <a:t>Energy loss by friction has to be incorporated:</a:t>
                </a:r>
              </a:p>
              <a:p>
                <a:pPr marL="0" lvl="1" indent="0">
                  <a:spcAft>
                    <a:spcPts val="2400"/>
                  </a:spcAft>
                  <a:buNone/>
                </a:pPr>
                <a14:m>
                  <m:oMathPara xmlns:m="http://schemas.openxmlformats.org/officeDocument/2006/math">
                    <m:oMathParaPr>
                      <m:jc m:val="centerGroup"/>
                    </m:oMathParaPr>
                    <m:oMath xmlns:m="http://schemas.openxmlformats.org/officeDocument/2006/math">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𝐟</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𝐢</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𝐖</m:t>
                          </m:r>
                        </m:e>
                        <m:sub>
                          <m:r>
                            <a:rPr lang="en-US" sz="3200" b="1" i="0" smtClean="0">
                              <a:latin typeface="Cambria Math" panose="02040503050406030204" pitchFamily="18" charset="0"/>
                            </a:rPr>
                            <m:t>𝐟𝐫𝐢𝐜</m:t>
                          </m:r>
                        </m:sub>
                      </m:sSub>
                    </m:oMath>
                  </m:oMathPara>
                </a14:m>
                <a:endParaRPr lang="en-US" sz="2800" b="1" dirty="0"/>
              </a:p>
              <a:p>
                <a:pPr marL="0" lvl="1" indent="0">
                  <a:spcAft>
                    <a:spcPts val="1800"/>
                  </a:spcAft>
                  <a:buNone/>
                </a:pPr>
                <a14:m>
                  <m:oMathPara xmlns:m="http://schemas.openxmlformats.org/officeDocument/2006/math">
                    <m:oMathParaPr>
                      <m:jc m:val="centerGroup"/>
                    </m:oMathParaPr>
                    <m:oMath xmlns:m="http://schemas.openxmlformats.org/officeDocument/2006/math">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𝐟</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𝐢</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m:t>
                          </m:r>
                          <m:r>
                            <a:rPr lang="en-US" sz="3200" b="1" i="0" smtClean="0">
                              <a:latin typeface="Cambria Math" panose="02040503050406030204" pitchFamily="18" charset="0"/>
                            </a:rPr>
                            <m:t>𝐅</m:t>
                          </m:r>
                        </m:e>
                        <m:sub>
                          <m:r>
                            <a:rPr lang="en-US" sz="3200" b="1" i="0" smtClean="0">
                              <a:latin typeface="Cambria Math" panose="02040503050406030204" pitchFamily="18" charset="0"/>
                            </a:rPr>
                            <m:t>𝐟𝐫𝐢𝐜</m:t>
                          </m:r>
                        </m:sub>
                      </m:sSub>
                      <m:r>
                        <a:rPr lang="en-US" sz="3200" b="1" i="0" smtClean="0">
                          <a:latin typeface="Cambria Math" panose="02040503050406030204" pitchFamily="18" charset="0"/>
                        </a:rPr>
                        <m:t>𝚫</m:t>
                      </m:r>
                      <m:r>
                        <a:rPr lang="en-US" sz="3200" b="1" i="0" smtClean="0">
                          <a:latin typeface="Cambria Math" panose="02040503050406030204" pitchFamily="18" charset="0"/>
                        </a:rPr>
                        <m:t>𝐱</m:t>
                      </m:r>
                    </m:oMath>
                  </m:oMathPara>
                </a14:m>
                <a:endParaRPr lang="en-US" sz="3200" b="1" dirty="0"/>
              </a:p>
              <a:p>
                <a:pPr marL="0" lvl="1" indent="0">
                  <a:buNone/>
                </a:pPr>
                <a:endParaRPr lang="en-US" sz="28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51548" y="1825625"/>
                <a:ext cx="9861884" cy="4351338"/>
              </a:xfrm>
              <a:blipFill>
                <a:blip r:embed="rId4"/>
                <a:stretch>
                  <a:fillRect l="-1113" t="-196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16</a:t>
            </a:fld>
            <a:endParaRPr lang="en-US"/>
          </a:p>
        </p:txBody>
      </p:sp>
    </p:spTree>
    <p:extLst>
      <p:ext uri="{BB962C8B-B14F-4D97-AF65-F5344CB8AC3E}">
        <p14:creationId xmlns:p14="http://schemas.microsoft.com/office/powerpoint/2010/main" val="33233657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6789"/>
            <a:ext cx="10515600" cy="1325563"/>
          </a:xfrm>
        </p:spPr>
        <p:txBody>
          <a:bodyPr/>
          <a:lstStyle/>
          <a:p>
            <a:r>
              <a:rPr lang="en-US" dirty="0"/>
              <a:t>Problem 1</a:t>
            </a:r>
          </a:p>
        </p:txBody>
      </p:sp>
      <p:sp>
        <p:nvSpPr>
          <p:cNvPr id="3" name="Content Placeholder 2"/>
          <p:cNvSpPr>
            <a:spLocks noGrp="1"/>
          </p:cNvSpPr>
          <p:nvPr>
            <p:ph idx="1"/>
          </p:nvPr>
        </p:nvSpPr>
        <p:spPr>
          <a:xfrm>
            <a:off x="838199" y="1265044"/>
            <a:ext cx="10920663" cy="1318628"/>
          </a:xfrm>
        </p:spPr>
        <p:txBody>
          <a:bodyPr>
            <a:normAutofit/>
          </a:bodyPr>
          <a:lstStyle/>
          <a:p>
            <a:pPr marL="0" indent="0">
              <a:lnSpc>
                <a:spcPct val="100000"/>
              </a:lnSpc>
              <a:spcBef>
                <a:spcPts val="0"/>
              </a:spcBef>
              <a:spcAft>
                <a:spcPts val="300"/>
              </a:spcAft>
              <a:buNone/>
            </a:pPr>
            <a:r>
              <a:rPr lang="en-US" sz="2400" dirty="0"/>
              <a:t>A </a:t>
            </a:r>
            <a:r>
              <a:rPr lang="en-US" sz="2400" b="1" dirty="0"/>
              <a:t>10-kg</a:t>
            </a:r>
            <a:r>
              <a:rPr lang="en-US" sz="2400" dirty="0"/>
              <a:t> desk is being pulled by a person at </a:t>
            </a:r>
            <a:r>
              <a:rPr lang="en-US" sz="2400" b="1" dirty="0"/>
              <a:t>5 m/s </a:t>
            </a:r>
            <a:r>
              <a:rPr lang="en-US" sz="2400" dirty="0"/>
              <a:t>along a flat wooden surface (</a:t>
            </a:r>
            <a:r>
              <a:rPr lang="en-US" sz="2400" b="1" dirty="0"/>
              <a:t>µ=0.20</a:t>
            </a:r>
            <a:r>
              <a:rPr lang="en-US" sz="2400" dirty="0"/>
              <a:t>)  when suddenly the rope breaks.  After the rope has broken, how far will the desk slide before stopping? </a:t>
            </a:r>
          </a:p>
        </p:txBody>
      </p:sp>
      <p:grpSp>
        <p:nvGrpSpPr>
          <p:cNvPr id="28" name="Group 27"/>
          <p:cNvGrpSpPr/>
          <p:nvPr/>
        </p:nvGrpSpPr>
        <p:grpSpPr>
          <a:xfrm rot="19577768">
            <a:off x="1120442" y="2907300"/>
            <a:ext cx="3984629" cy="2906374"/>
            <a:chOff x="3426824" y="2904162"/>
            <a:chExt cx="2477313" cy="1823702"/>
          </a:xfrm>
        </p:grpSpPr>
        <p:grpSp>
          <p:nvGrpSpPr>
            <p:cNvPr id="4" name="Group 3"/>
            <p:cNvGrpSpPr/>
            <p:nvPr/>
          </p:nvGrpSpPr>
          <p:grpSpPr>
            <a:xfrm>
              <a:off x="3426824" y="2904162"/>
              <a:ext cx="2477313" cy="1823702"/>
              <a:chOff x="2580208" y="3860242"/>
              <a:chExt cx="3407509" cy="1963712"/>
            </a:xfrm>
          </p:grpSpPr>
          <p:grpSp>
            <p:nvGrpSpPr>
              <p:cNvPr id="5" name="Group 4"/>
              <p:cNvGrpSpPr/>
              <p:nvPr/>
            </p:nvGrpSpPr>
            <p:grpSpPr>
              <a:xfrm>
                <a:off x="2634917" y="3860242"/>
                <a:ext cx="3352800" cy="1963712"/>
                <a:chOff x="3224463" y="4003951"/>
                <a:chExt cx="3352800" cy="1963712"/>
              </a:xfrm>
            </p:grpSpPr>
            <p:cxnSp>
              <p:nvCxnSpPr>
                <p:cNvPr id="13" name="Straight Connector 12"/>
                <p:cNvCxnSpPr/>
                <p:nvPr/>
              </p:nvCxnSpPr>
              <p:spPr>
                <a:xfrm>
                  <a:off x="3224463" y="4138863"/>
                  <a:ext cx="3352800" cy="1828800"/>
                </a:xfrm>
                <a:prstGeom prst="line">
                  <a:avLst/>
                </a:prstGeom>
              </p:spPr>
              <p:style>
                <a:lnRef idx="1">
                  <a:schemeClr val="dk1"/>
                </a:lnRef>
                <a:fillRef idx="0">
                  <a:schemeClr val="dk1"/>
                </a:fillRef>
                <a:effectRef idx="0">
                  <a:schemeClr val="dk1"/>
                </a:effectRef>
                <a:fontRef idx="minor">
                  <a:schemeClr val="tx1"/>
                </a:fontRef>
              </p:style>
            </p:cxnSp>
            <p:sp>
              <p:nvSpPr>
                <p:cNvPr id="18" name="Rectangle: Rounded Corners 17"/>
                <p:cNvSpPr/>
                <p:nvPr/>
              </p:nvSpPr>
              <p:spPr>
                <a:xfrm rot="2062023">
                  <a:off x="5311903" y="4825945"/>
                  <a:ext cx="965193" cy="657202"/>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10 kg</a:t>
                  </a:r>
                </a:p>
              </p:txBody>
            </p:sp>
            <p:cxnSp>
              <p:nvCxnSpPr>
                <p:cNvPr id="20" name="Straight Connector 19"/>
                <p:cNvCxnSpPr/>
                <p:nvPr/>
              </p:nvCxnSpPr>
              <p:spPr>
                <a:xfrm>
                  <a:off x="3573893" y="4003951"/>
                  <a:ext cx="1633403" cy="867513"/>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2580208" y="4366495"/>
                <a:ext cx="1618261" cy="734468"/>
                <a:chOff x="-561265" y="4775695"/>
                <a:chExt cx="1618261" cy="734468"/>
              </a:xfrm>
            </p:grpSpPr>
            <p:cxnSp>
              <p:nvCxnSpPr>
                <p:cNvPr id="8" name="Straight Arrow Connector 7"/>
                <p:cNvCxnSpPr/>
                <p:nvPr/>
              </p:nvCxnSpPr>
              <p:spPr>
                <a:xfrm>
                  <a:off x="-336604" y="4775695"/>
                  <a:ext cx="1393600" cy="7344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rot="2022232">
                      <a:off x="-561265" y="5136957"/>
                      <a:ext cx="1240271" cy="349027"/>
                    </a:xfrm>
                    <a:prstGeom prst="rect">
                      <a:avLst/>
                    </a:prstGeom>
                    <a:noFill/>
                    <a:ln>
                      <a:noFill/>
                      <a:prstDash val="dash"/>
                    </a:ln>
                  </p:spPr>
                  <p:txBody>
                    <a:bodyPr wrap="square" rtlCol="0">
                      <a:spAutoFit/>
                    </a:bodyPr>
                    <a:lstStyle/>
                    <a:p>
                      <a:pPr algn="ctr">
                        <a:spcAft>
                          <a:spcPts val="600"/>
                        </a:spcAft>
                      </a:pPr>
                      <a14:m>
                        <m:oMath xmlns:m="http://schemas.openxmlformats.org/officeDocument/2006/math">
                          <m:r>
                            <m:rPr>
                              <m:sty m:val="p"/>
                            </m:rPr>
                            <a:rPr lang="en-US" sz="2000" b="0" i="0" smtClean="0">
                              <a:latin typeface="Cambria Math" panose="02040503050406030204" pitchFamily="18" charset="0"/>
                            </a:rPr>
                            <m:t>Δ</m:t>
                          </m:r>
                        </m:oMath>
                      </a14:m>
                      <a:r>
                        <a:rPr lang="en-US" sz="2000" b="0" i="0" dirty="0"/>
                        <a:t>x=?</a:t>
                      </a:r>
                      <a:endParaRPr lang="en-US" sz="2000" dirty="0"/>
                    </a:p>
                  </p:txBody>
                </p:sp>
              </mc:Choice>
              <mc:Fallback xmlns="">
                <p:sp>
                  <p:nvSpPr>
                    <p:cNvPr id="9" name="TextBox 8"/>
                    <p:cNvSpPr txBox="1">
                      <a:spLocks noRot="1" noChangeAspect="1" noMove="1" noResize="1" noEditPoints="1" noAdjustHandles="1" noChangeArrowheads="1" noChangeShapeType="1" noTextEdit="1"/>
                    </p:cNvSpPr>
                    <p:nvPr/>
                  </p:nvSpPr>
                  <p:spPr>
                    <a:xfrm rot="2022232">
                      <a:off x="-561265" y="5136957"/>
                      <a:ext cx="1240271" cy="349027"/>
                    </a:xfrm>
                    <a:prstGeom prst="rect">
                      <a:avLst/>
                    </a:prstGeom>
                    <a:blipFill>
                      <a:blip r:embed="rId5"/>
                      <a:stretch>
                        <a:fillRect t="-5882"/>
                      </a:stretch>
                    </a:blipFill>
                    <a:ln>
                      <a:noFill/>
                      <a:prstDash val="dash"/>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7" name="TextBox 26"/>
                <p:cNvSpPr txBox="1"/>
                <p:nvPr/>
              </p:nvSpPr>
              <p:spPr>
                <a:xfrm rot="2022232">
                  <a:off x="4028414" y="2983845"/>
                  <a:ext cx="1149822" cy="251062"/>
                </a:xfrm>
                <a:prstGeom prst="rect">
                  <a:avLst/>
                </a:prstGeom>
                <a:noFill/>
                <a:ln>
                  <a:noFill/>
                  <a:prstDash val="dash"/>
                </a:ln>
              </p:spPr>
              <p:txBody>
                <a:bodyPr wrap="square" rtlCol="0">
                  <a:spAutoFit/>
                </a:bodyPr>
                <a:lstStyle/>
                <a:p>
                  <a:pPr algn="ctr">
                    <a:spcAft>
                      <a:spcPts val="600"/>
                    </a:spcAft>
                  </a:pPr>
                  <a14:m>
                    <m:oMath xmlns:m="http://schemas.openxmlformats.org/officeDocument/2006/math">
                      <m:sSub>
                        <m:sSubPr>
                          <m:ctrlPr>
                            <a:rPr lang="en-US" sz="2000" b="0" i="1" smtClean="0">
                              <a:solidFill>
                                <a:srgbClr val="0070C0"/>
                              </a:solidFill>
                              <a:latin typeface="Cambria Math" panose="02040503050406030204" pitchFamily="18" charset="0"/>
                            </a:rPr>
                          </m:ctrlPr>
                        </m:sSubPr>
                        <m:e>
                          <m:r>
                            <m:rPr>
                              <m:sty m:val="p"/>
                            </m:rPr>
                            <a:rPr lang="en-US" sz="2000" b="0" i="0" smtClean="0">
                              <a:solidFill>
                                <a:srgbClr val="0070C0"/>
                              </a:solidFill>
                              <a:latin typeface="Cambria Math" panose="02040503050406030204" pitchFamily="18" charset="0"/>
                            </a:rPr>
                            <m:t>v</m:t>
                          </m:r>
                        </m:e>
                        <m:sub>
                          <m:r>
                            <m:rPr>
                              <m:sty m:val="p"/>
                            </m:rPr>
                            <a:rPr lang="en-US" sz="2000" b="0" i="0" smtClean="0">
                              <a:solidFill>
                                <a:srgbClr val="0070C0"/>
                              </a:solidFill>
                              <a:latin typeface="Cambria Math" panose="02040503050406030204" pitchFamily="18" charset="0"/>
                            </a:rPr>
                            <m:t>i</m:t>
                          </m:r>
                        </m:sub>
                      </m:sSub>
                    </m:oMath>
                  </a14:m>
                  <a:r>
                    <a:rPr lang="en-US" sz="2000" b="0" i="0" dirty="0">
                      <a:solidFill>
                        <a:srgbClr val="0070C0"/>
                      </a:solidFill>
                    </a:rPr>
                    <a:t> = 5 m/s</a:t>
                  </a:r>
                  <a:endParaRPr lang="en-US" sz="2000" dirty="0">
                    <a:solidFill>
                      <a:srgbClr val="0070C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rot="2022232">
                  <a:off x="4028414" y="2983845"/>
                  <a:ext cx="1149822" cy="251062"/>
                </a:xfrm>
                <a:prstGeom prst="rect">
                  <a:avLst/>
                </a:prstGeom>
                <a:blipFill>
                  <a:blip r:embed="rId6"/>
                  <a:stretch>
                    <a:fillRect t="-9091" b="-25758"/>
                  </a:stretch>
                </a:blipFill>
                <a:ln>
                  <a:noFill/>
                  <a:prstDash val="dash"/>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a:xfrm>
                <a:off x="5950283" y="2551066"/>
                <a:ext cx="5744411" cy="3566233"/>
              </a:xfrm>
              <a:prstGeom prst="rect">
                <a:avLst/>
              </a:prstGeom>
              <a:solidFill>
                <a:schemeClr val="bg1">
                  <a:lumMod val="85000"/>
                </a:schemeClr>
              </a:solid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a:rPr lang="en-US" sz="2200" i="1" smtClean="0">
                        <a:latin typeface="Cambria Math" panose="02040503050406030204" pitchFamily="18" charset="0"/>
                      </a:rPr>
                      <m:t>0</m:t>
                    </m:r>
                  </m:oMath>
                </a14:m>
                <a:r>
                  <a:rPr lang="en-US" sz="2200" dirty="0">
                    <a:latin typeface="Cambria Math" panose="02040503050406030204" pitchFamily="18" charset="0"/>
                  </a:rPr>
                  <a:t>    ;    </a:t>
                </a:r>
                <a14:m>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K</m:t>
                    </m:r>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i</m:t>
                        </m:r>
                      </m:sub>
                      <m:sup>
                        <m:r>
                          <a:rPr lang="en-US" sz="2200" b="0" i="0" smtClean="0">
                            <a:latin typeface="Cambria Math" panose="02040503050406030204" pitchFamily="18" charset="0"/>
                          </a:rPr>
                          <m:t>2</m:t>
                        </m:r>
                      </m:sup>
                    </m:sSubSup>
                  </m:oMath>
                </a14:m>
                <a:endParaRPr lang="en-US" sz="22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fric</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μN</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μmg</m:t>
                    </m:r>
                  </m:oMath>
                </a14:m>
                <a:endParaRPr lang="en-US" sz="2200" b="0" i="0" dirty="0">
                  <a:latin typeface="Cambria Math" panose="02040503050406030204" pitchFamily="18" charset="0"/>
                </a:endParaRPr>
              </a:p>
              <a:p>
                <a:pPr>
                  <a:spcAft>
                    <a:spcPts val="1200"/>
                  </a:spcAft>
                </a:pPr>
                <a:r>
                  <a:rPr lang="en-US" sz="2200" dirty="0"/>
                  <a:t>Work-energy:  </a:t>
                </a:r>
                <a14:m>
                  <m:oMath xmlns:m="http://schemas.openxmlformats.org/officeDocument/2006/math">
                    <m:sSub>
                      <m:sSubPr>
                        <m:ctrlPr>
                          <a:rPr lang="en-US" sz="2200" i="1" smtClean="0">
                            <a:latin typeface="Cambria Math" panose="02040503050406030204" pitchFamily="18" charset="0"/>
                          </a:rPr>
                        </m:ctrlPr>
                      </m:sSubPr>
                      <m:e>
                        <m:r>
                          <m:rPr>
                            <m:sty m:val="p"/>
                          </m:rPr>
                          <a:rPr lang="en-US" sz="2200" b="0" i="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b="0" i="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a:rPr lang="en-US" sz="2200" b="0" i="0" smtClean="0">
                            <a:latin typeface="Cambria Math" panose="02040503050406030204" pitchFamily="18" charset="0"/>
                          </a:rPr>
                          <m:t>−</m:t>
                        </m:r>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Fric</m:t>
                        </m:r>
                      </m:sub>
                    </m:sSub>
                    <m:r>
                      <m:rPr>
                        <m:sty m:val="p"/>
                      </m:rPr>
                      <a:rPr lang="en-US" sz="2200" b="0" i="0" smtClean="0">
                        <a:latin typeface="Cambria Math" panose="02040503050406030204" pitchFamily="18" charset="0"/>
                      </a:rPr>
                      <m:t>Δx</m:t>
                    </m:r>
                  </m:oMath>
                </a14:m>
                <a:endParaRPr lang="en-US" sz="2200" dirty="0"/>
              </a:p>
              <a:p>
                <a:pPr marL="336550">
                  <a:spcAft>
                    <a:spcPts val="12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r>
                        <a:rPr lang="en-US" sz="2200" i="1" smtClean="0">
                          <a:latin typeface="Cambria Math" panose="02040503050406030204" pitchFamily="18" charset="0"/>
                        </a:rPr>
                        <m:t>0</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m</m:t>
                      </m:r>
                      <m:sSubSup>
                        <m:sSubSupPr>
                          <m:ctrlPr>
                            <a:rPr lang="en-US" sz="2200" b="0" i="1" smtClean="0">
                              <a:latin typeface="Cambria Math" panose="02040503050406030204" pitchFamily="18" charset="0"/>
                            </a:rPr>
                          </m:ctrlPr>
                        </m:sSubSup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up>
                          <m:r>
                            <a:rPr lang="en-US" sz="2200" b="0" i="0" smtClean="0">
                              <a:latin typeface="Cambria Math" panose="02040503050406030204" pitchFamily="18" charset="0"/>
                            </a:rPr>
                            <m:t>2</m:t>
                          </m:r>
                        </m:sup>
                      </m:sSubSup>
                      <m:r>
                        <a:rPr lang="en-US" sz="2200" b="0" i="0" smtClean="0">
                          <a:latin typeface="Cambria Math" panose="02040503050406030204" pitchFamily="18" charset="0"/>
                        </a:rPr>
                        <m:t>=−</m:t>
                      </m:r>
                      <m:r>
                        <m:rPr>
                          <m:sty m:val="p"/>
                        </m:rPr>
                        <a:rPr lang="en-US" sz="2200" i="0">
                          <a:latin typeface="Cambria Math" panose="02040503050406030204" pitchFamily="18" charset="0"/>
                        </a:rPr>
                        <m:t>μmg</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oMath>
                  </m:oMathPara>
                </a14:m>
                <a:endParaRPr lang="en-US" sz="2200" dirty="0"/>
              </a:p>
              <a:p>
                <a:pPr marL="336550">
                  <a:spcAft>
                    <a:spcPts val="1200"/>
                  </a:spcAft>
                </a:pPr>
                <a14:m>
                  <m:oMathPara xmlns:m="http://schemas.openxmlformats.org/officeDocument/2006/math">
                    <m:oMathParaPr>
                      <m:jc m:val="left"/>
                    </m:oMathParaPr>
                    <m:oMath xmlns:m="http://schemas.openxmlformats.org/officeDocument/2006/math">
                      <m:r>
                        <a:rPr lang="en-US" sz="2200" i="0">
                          <a:latin typeface="Cambria Math" panose="02040503050406030204" pitchFamily="18" charset="0"/>
                        </a:rPr>
                        <m:t>⇒</m:t>
                      </m:r>
                      <m:r>
                        <a:rPr lang="en-US" sz="2200" b="0" i="0" smtClean="0">
                          <a:latin typeface="Cambria Math" panose="02040503050406030204" pitchFamily="18" charset="0"/>
                        </a:rPr>
                        <m:t> </m:t>
                      </m:r>
                      <m:r>
                        <m:rPr>
                          <m:sty m:val="p"/>
                        </m:rPr>
                        <a:rPr lang="en-US" sz="2200" i="0" smtClean="0">
                          <a:latin typeface="Cambria Math" panose="02040503050406030204" pitchFamily="18" charset="0"/>
                        </a:rPr>
                        <m:t>Δ</m:t>
                      </m:r>
                      <m:r>
                        <m:rPr>
                          <m:sty m:val="p"/>
                        </m:rPr>
                        <a:rPr lang="en-US" sz="2200" b="0" i="0" smtClean="0">
                          <a:latin typeface="Cambria Math" panose="02040503050406030204" pitchFamily="18" charset="0"/>
                        </a:rPr>
                        <m:t>x</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m:rPr>
                              <m:sty m:val="p"/>
                            </m:rPr>
                            <a:rPr lang="en-US" sz="2200" b="0" i="0" smtClean="0">
                              <a:latin typeface="Cambria Math" panose="02040503050406030204" pitchFamily="18" charset="0"/>
                            </a:rPr>
                            <m:t>m</m:t>
                          </m:r>
                          <m:sSubSup>
                            <m:sSubSupPr>
                              <m:ctrlPr>
                                <a:rPr lang="en-US" sz="2200" i="1">
                                  <a:latin typeface="Cambria Math" panose="02040503050406030204" pitchFamily="18" charset="0"/>
                                </a:rPr>
                              </m:ctrlPr>
                            </m:sSubSupPr>
                            <m:e>
                              <m:r>
                                <m:rPr>
                                  <m:sty m:val="p"/>
                                </m:rPr>
                                <a:rPr lang="en-US" sz="2200" i="0">
                                  <a:latin typeface="Cambria Math" panose="02040503050406030204" pitchFamily="18" charset="0"/>
                                </a:rPr>
                                <m:t>v</m:t>
                              </m:r>
                            </m:e>
                            <m:sub>
                              <m:r>
                                <m:rPr>
                                  <m:sty m:val="p"/>
                                </m:rPr>
                                <a:rPr lang="en-US" sz="2200" b="0" i="0" smtClean="0">
                                  <a:latin typeface="Cambria Math" panose="02040503050406030204" pitchFamily="18" charset="0"/>
                                </a:rPr>
                                <m:t>i</m:t>
                              </m:r>
                            </m:sub>
                            <m:sup>
                              <m:r>
                                <a:rPr lang="en-US" sz="2200" i="0">
                                  <a:latin typeface="Cambria Math" panose="02040503050406030204" pitchFamily="18" charset="0"/>
                                </a:rPr>
                                <m:t>2</m:t>
                              </m:r>
                            </m:sup>
                          </m:sSubSup>
                        </m:num>
                        <m:den>
                          <m:r>
                            <a:rPr lang="en-US" sz="2200" b="0" i="0" smtClean="0">
                              <a:latin typeface="Cambria Math" panose="02040503050406030204" pitchFamily="18" charset="0"/>
                            </a:rPr>
                            <m:t>−</m:t>
                          </m:r>
                          <m:r>
                            <m:rPr>
                              <m:sty m:val="p"/>
                            </m:rPr>
                            <a:rPr lang="en-US" sz="2200" b="0" i="0" smtClean="0">
                              <a:latin typeface="Cambria Math" panose="02040503050406030204" pitchFamily="18" charset="0"/>
                            </a:rPr>
                            <m:t>μmg</m:t>
                          </m:r>
                        </m:den>
                      </m:f>
                      <m:r>
                        <a:rPr lang="en-US" sz="2200" b="0" i="0" smtClean="0">
                          <a:latin typeface="Cambria Math" panose="02040503050406030204" pitchFamily="18" charset="0"/>
                        </a:rPr>
                        <m:t>=</m:t>
                      </m:r>
                      <m:f>
                        <m:fPr>
                          <m:ctrlPr>
                            <a:rPr lang="en-US" sz="2200" i="1">
                              <a:latin typeface="Cambria Math" panose="02040503050406030204" pitchFamily="18" charset="0"/>
                            </a:rPr>
                          </m:ctrlPr>
                        </m:fPr>
                        <m:num>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a:rPr lang="en-US" sz="2200" b="0" i="0"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0" smtClean="0">
                                  <a:latin typeface="Cambria Math" panose="02040503050406030204" pitchFamily="18" charset="0"/>
                                </a:rPr>
                                <m:t>5</m:t>
                              </m:r>
                            </m:e>
                            <m:sup>
                              <m:r>
                                <a:rPr lang="en-US" sz="2200" b="0" i="0" smtClean="0">
                                  <a:latin typeface="Cambria Math" panose="02040503050406030204" pitchFamily="18" charset="0"/>
                                </a:rPr>
                                <m:t>2</m:t>
                              </m:r>
                            </m:sup>
                          </m:sSup>
                          <m:r>
                            <a:rPr lang="en-US" sz="2200" b="0" i="0" smtClean="0">
                              <a:latin typeface="Cambria Math" panose="02040503050406030204" pitchFamily="18" charset="0"/>
                            </a:rPr>
                            <m:t>)</m:t>
                          </m:r>
                        </m:num>
                        <m:den>
                          <m:r>
                            <a:rPr lang="en-US" sz="2200" b="0" i="0" smtClean="0">
                              <a:latin typeface="Cambria Math" panose="02040503050406030204" pitchFamily="18" charset="0"/>
                            </a:rPr>
                            <m:t>(0.2)(9.8)</m:t>
                          </m:r>
                        </m:den>
                      </m:f>
                      <m:r>
                        <a:rPr lang="en-US" sz="2200" b="0" i="0" smtClean="0">
                          <a:latin typeface="Cambria Math" panose="02040503050406030204" pitchFamily="18" charset="0"/>
                        </a:rPr>
                        <m:t>=</m:t>
                      </m:r>
                      <m:r>
                        <a:rPr lang="en-US" sz="2200" b="1" i="0" smtClean="0">
                          <a:latin typeface="Cambria Math" panose="02040503050406030204" pitchFamily="18" charset="0"/>
                        </a:rPr>
                        <m:t>𝟔</m:t>
                      </m:r>
                      <m:r>
                        <a:rPr lang="en-US" sz="2200" b="1" i="0" smtClean="0">
                          <a:latin typeface="Cambria Math" panose="02040503050406030204" pitchFamily="18" charset="0"/>
                        </a:rPr>
                        <m:t>.</m:t>
                      </m:r>
                      <m:r>
                        <a:rPr lang="en-US" sz="2200" b="1" i="0" smtClean="0">
                          <a:latin typeface="Cambria Math" panose="02040503050406030204" pitchFamily="18" charset="0"/>
                        </a:rPr>
                        <m:t>𝟑𝟕</m:t>
                      </m:r>
                      <m:r>
                        <a:rPr lang="en-US" sz="2200" b="1" i="0"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 </m:t>
                      </m:r>
                    </m:oMath>
                  </m:oMathPara>
                </a14:m>
                <a:endParaRPr lang="en-US" sz="2200"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5950283" y="2551066"/>
                <a:ext cx="5744411" cy="3566233"/>
              </a:xfrm>
              <a:prstGeom prst="rect">
                <a:avLst/>
              </a:prstGeom>
              <a:blipFill>
                <a:blip r:embed="rId7"/>
                <a:stretch>
                  <a:fillRect l="-1271"/>
                </a:stretch>
              </a:blipFill>
              <a:ln>
                <a:solidFill>
                  <a:schemeClr val="tx1"/>
                </a:solidFill>
                <a:prstDash val="solid"/>
              </a:ln>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6BF10542-A44D-4C9F-B005-EEB4A5BD4D37}" type="slidenum">
              <a:rPr lang="en-US" smtClean="0"/>
              <a:t>17</a:t>
            </a:fld>
            <a:endParaRPr lang="en-US"/>
          </a:p>
        </p:txBody>
      </p:sp>
    </p:spTree>
    <p:custDataLst>
      <p:tags r:id="rId1"/>
    </p:custDataLst>
    <p:extLst>
      <p:ext uri="{BB962C8B-B14F-4D97-AF65-F5344CB8AC3E}">
        <p14:creationId xmlns:p14="http://schemas.microsoft.com/office/powerpoint/2010/main" val="12944224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6789"/>
            <a:ext cx="10515600" cy="1325563"/>
          </a:xfrm>
        </p:spPr>
        <p:txBody>
          <a:bodyPr/>
          <a:lstStyle/>
          <a:p>
            <a:r>
              <a:rPr lang="en-US" dirty="0"/>
              <a:t>Problem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265044"/>
                <a:ext cx="10776284" cy="1318628"/>
              </a:xfrm>
            </p:spPr>
            <p:txBody>
              <a:bodyPr>
                <a:normAutofit/>
              </a:bodyPr>
              <a:lstStyle/>
              <a:p>
                <a:pPr marL="0" indent="0">
                  <a:lnSpc>
                    <a:spcPct val="100000"/>
                  </a:lnSpc>
                  <a:spcBef>
                    <a:spcPts val="0"/>
                  </a:spcBef>
                  <a:spcAft>
                    <a:spcPts val="300"/>
                  </a:spcAft>
                  <a:buNone/>
                </a:pPr>
                <a:r>
                  <a:rPr lang="en-US" sz="2400" dirty="0"/>
                  <a:t>A </a:t>
                </a:r>
                <a:r>
                  <a:rPr lang="en-US" sz="2400" b="1" dirty="0"/>
                  <a:t>10-kg</a:t>
                </a:r>
                <a:r>
                  <a:rPr lang="en-US" sz="2400" dirty="0"/>
                  <a:t> desk is being pulled by a person at </a:t>
                </a:r>
                <a:r>
                  <a:rPr lang="en-US" sz="2400" b="1" dirty="0"/>
                  <a:t>5 m/s </a:t>
                </a:r>
                <a:r>
                  <a:rPr lang="en-US" sz="2400" dirty="0"/>
                  <a:t>up a 10</a:t>
                </a:r>
                <a14:m>
                  <m:oMath xmlns:m="http://schemas.openxmlformats.org/officeDocument/2006/math">
                    <m:r>
                      <a:rPr lang="en-US" sz="2400" b="0" i="1" smtClean="0">
                        <a:latin typeface="Cambria Math" panose="02040503050406030204" pitchFamily="18" charset="0"/>
                      </a:rPr>
                      <m:t>°</m:t>
                    </m:r>
                  </m:oMath>
                </a14:m>
                <a:r>
                  <a:rPr lang="en-US" sz="2400" dirty="0"/>
                  <a:t> wooden ramp (</a:t>
                </a:r>
                <a:r>
                  <a:rPr lang="en-US" sz="2400" b="1" dirty="0"/>
                  <a:t>µ=0.20</a:t>
                </a:r>
                <a:r>
                  <a:rPr lang="en-US" sz="2400" dirty="0"/>
                  <a:t>)  when suddenly the rope breaks.  After the rope has broken, how far will the desk slide </a:t>
                </a:r>
                <a:r>
                  <a:rPr lang="en-US" sz="2400" u="sng" dirty="0"/>
                  <a:t>up</a:t>
                </a:r>
                <a:r>
                  <a:rPr lang="en-US" sz="2400" dirty="0"/>
                  <a:t> the hill before stopping?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265044"/>
                <a:ext cx="10776284" cy="1318628"/>
              </a:xfrm>
              <a:blipFill>
                <a:blip r:embed="rId5"/>
                <a:stretch>
                  <a:fillRect l="-905" t="-3704" b="-926"/>
                </a:stretch>
              </a:blipFill>
            </p:spPr>
            <p:txBody>
              <a:bodyPr/>
              <a:lstStyle/>
              <a:p>
                <a:r>
                  <a:rPr lang="en-US">
                    <a:noFill/>
                  </a:rPr>
                  <a:t> </a:t>
                </a:r>
              </a:p>
            </p:txBody>
          </p:sp>
        </mc:Fallback>
      </mc:AlternateContent>
      <p:grpSp>
        <p:nvGrpSpPr>
          <p:cNvPr id="28" name="Group 27"/>
          <p:cNvGrpSpPr/>
          <p:nvPr/>
        </p:nvGrpSpPr>
        <p:grpSpPr>
          <a:xfrm>
            <a:off x="943980" y="2865741"/>
            <a:ext cx="3984629" cy="2966526"/>
            <a:chOff x="3426824" y="2904164"/>
            <a:chExt cx="2477313" cy="1861446"/>
          </a:xfrm>
        </p:grpSpPr>
        <p:grpSp>
          <p:nvGrpSpPr>
            <p:cNvPr id="4" name="Group 3"/>
            <p:cNvGrpSpPr/>
            <p:nvPr/>
          </p:nvGrpSpPr>
          <p:grpSpPr>
            <a:xfrm>
              <a:off x="3426824" y="2904164"/>
              <a:ext cx="2477313" cy="1861446"/>
              <a:chOff x="2580208" y="3860242"/>
              <a:chExt cx="3407509" cy="2004353"/>
            </a:xfrm>
          </p:grpSpPr>
          <p:grpSp>
            <p:nvGrpSpPr>
              <p:cNvPr id="5" name="Group 4"/>
              <p:cNvGrpSpPr/>
              <p:nvPr/>
            </p:nvGrpSpPr>
            <p:grpSpPr>
              <a:xfrm>
                <a:off x="2634917" y="3860242"/>
                <a:ext cx="3352800" cy="2004353"/>
                <a:chOff x="3224463" y="4003951"/>
                <a:chExt cx="3352800" cy="2004353"/>
              </a:xfrm>
            </p:grpSpPr>
            <p:cxnSp>
              <p:nvCxnSpPr>
                <p:cNvPr id="13" name="Straight Connector 12"/>
                <p:cNvCxnSpPr/>
                <p:nvPr/>
              </p:nvCxnSpPr>
              <p:spPr>
                <a:xfrm>
                  <a:off x="3224463" y="4138863"/>
                  <a:ext cx="3352800" cy="1828800"/>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729903" y="5967663"/>
                  <a:ext cx="284736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5207296" y="5665185"/>
                      <a:ext cx="988539" cy="343119"/>
                    </a:xfrm>
                    <a:prstGeom prst="rect">
                      <a:avLst/>
                    </a:prstGeom>
                    <a:noFill/>
                    <a:ln>
                      <a:noFill/>
                      <a:prstDash val="dash"/>
                    </a:ln>
                  </p:spPr>
                  <p:txBody>
                    <a:bodyPr wrap="square" rtlCol="0">
                      <a:spAutoFit/>
                    </a:bodyPr>
                    <a:lstStyle/>
                    <a:p>
                      <a:pPr algn="ctr">
                        <a:spcAft>
                          <a:spcPts val="600"/>
                        </a:spcAft>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𝜃</m:t>
                            </m:r>
                            <m:r>
                              <a:rPr lang="en-US" sz="2200" b="0" i="1" smtClean="0">
                                <a:latin typeface="Cambria Math" panose="02040503050406030204" pitchFamily="18" charset="0"/>
                              </a:rPr>
                              <m:t>=10°</m:t>
                            </m:r>
                          </m:oMath>
                        </m:oMathPara>
                      </a14:m>
                      <a:endParaRPr lang="en-US" sz="2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5207296" y="5665185"/>
                      <a:ext cx="988539" cy="343119"/>
                    </a:xfrm>
                    <a:prstGeom prst="rect">
                      <a:avLst/>
                    </a:prstGeom>
                    <a:blipFill>
                      <a:blip r:embed="rId6"/>
                      <a:stretch>
                        <a:fillRect/>
                      </a:stretch>
                    </a:blipFill>
                    <a:ln>
                      <a:noFill/>
                      <a:prstDash val="dash"/>
                    </a:ln>
                  </p:spPr>
                  <p:txBody>
                    <a:bodyPr/>
                    <a:lstStyle/>
                    <a:p>
                      <a:r>
                        <a:rPr lang="en-US">
                          <a:noFill/>
                        </a:rPr>
                        <a:t> </a:t>
                      </a:r>
                    </a:p>
                  </p:txBody>
                </p:sp>
              </mc:Fallback>
            </mc:AlternateContent>
            <p:sp>
              <p:nvSpPr>
                <p:cNvPr id="18" name="Rectangle: Rounded Corners 17"/>
                <p:cNvSpPr/>
                <p:nvPr/>
              </p:nvSpPr>
              <p:spPr>
                <a:xfrm rot="2062023">
                  <a:off x="5311903" y="4825945"/>
                  <a:ext cx="965193" cy="657202"/>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10 kg</a:t>
                  </a:r>
                </a:p>
              </p:txBody>
            </p:sp>
            <p:cxnSp>
              <p:nvCxnSpPr>
                <p:cNvPr id="20" name="Straight Connector 19"/>
                <p:cNvCxnSpPr/>
                <p:nvPr/>
              </p:nvCxnSpPr>
              <p:spPr>
                <a:xfrm>
                  <a:off x="3573893" y="4003951"/>
                  <a:ext cx="1633403" cy="867513"/>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2580208" y="4366495"/>
                <a:ext cx="1618261" cy="734468"/>
                <a:chOff x="-561265" y="4775695"/>
                <a:chExt cx="1618261" cy="734468"/>
              </a:xfrm>
            </p:grpSpPr>
            <p:cxnSp>
              <p:nvCxnSpPr>
                <p:cNvPr id="8" name="Straight Arrow Connector 7"/>
                <p:cNvCxnSpPr/>
                <p:nvPr/>
              </p:nvCxnSpPr>
              <p:spPr>
                <a:xfrm>
                  <a:off x="-336604" y="4775695"/>
                  <a:ext cx="1393600" cy="7344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561265" y="5136957"/>
                      <a:ext cx="1240271" cy="349027"/>
                    </a:xfrm>
                    <a:prstGeom prst="rect">
                      <a:avLst/>
                    </a:prstGeom>
                    <a:noFill/>
                    <a:ln>
                      <a:noFill/>
                      <a:prstDash val="dash"/>
                    </a:ln>
                  </p:spPr>
                  <p:txBody>
                    <a:bodyPr wrap="square" rtlCol="0">
                      <a:spAutoFit/>
                    </a:bodyPr>
                    <a:lstStyle/>
                    <a:p>
                      <a:pPr algn="ctr">
                        <a:spcAft>
                          <a:spcPts val="600"/>
                        </a:spcAft>
                      </a:pPr>
                      <a14:m>
                        <m:oMath xmlns:m="http://schemas.openxmlformats.org/officeDocument/2006/math">
                          <m:r>
                            <m:rPr>
                              <m:sty m:val="p"/>
                            </m:rPr>
                            <a:rPr lang="en-US" sz="2000" b="0" i="0" smtClean="0">
                              <a:latin typeface="Cambria Math" panose="02040503050406030204" pitchFamily="18" charset="0"/>
                            </a:rPr>
                            <m:t>Δ</m:t>
                          </m:r>
                        </m:oMath>
                      </a14:m>
                      <a:r>
                        <a:rPr lang="en-US" sz="2000" b="0" i="0" dirty="0"/>
                        <a:t>x=?</a:t>
                      </a:r>
                      <a:endParaRPr lang="en-US"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561265" y="5136957"/>
                      <a:ext cx="1240271" cy="349027"/>
                    </a:xfrm>
                    <a:prstGeom prst="rect">
                      <a:avLst/>
                    </a:prstGeom>
                    <a:blipFill>
                      <a:blip r:embed="rId7"/>
                      <a:stretch>
                        <a:fillRect t="-7143"/>
                      </a:stretch>
                    </a:blipFill>
                    <a:ln>
                      <a:noFill/>
                      <a:prstDash val="dash"/>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7" name="TextBox 26"/>
                <p:cNvSpPr txBox="1"/>
                <p:nvPr/>
              </p:nvSpPr>
              <p:spPr>
                <a:xfrm>
                  <a:off x="4028414" y="2983845"/>
                  <a:ext cx="1149822" cy="251062"/>
                </a:xfrm>
                <a:prstGeom prst="rect">
                  <a:avLst/>
                </a:prstGeom>
                <a:noFill/>
                <a:ln>
                  <a:noFill/>
                  <a:prstDash val="dash"/>
                </a:ln>
              </p:spPr>
              <p:txBody>
                <a:bodyPr wrap="square" rtlCol="0">
                  <a:spAutoFit/>
                </a:bodyPr>
                <a:lstStyle/>
                <a:p>
                  <a:pPr algn="ctr">
                    <a:spcAft>
                      <a:spcPts val="600"/>
                    </a:spcAft>
                  </a:pPr>
                  <a14:m>
                    <m:oMath xmlns:m="http://schemas.openxmlformats.org/officeDocument/2006/math">
                      <m:sSub>
                        <m:sSubPr>
                          <m:ctrlPr>
                            <a:rPr lang="en-US" sz="2000" b="0" i="1" smtClean="0">
                              <a:solidFill>
                                <a:srgbClr val="0070C0"/>
                              </a:solidFill>
                              <a:latin typeface="Cambria Math" panose="02040503050406030204" pitchFamily="18" charset="0"/>
                            </a:rPr>
                          </m:ctrlPr>
                        </m:sSubPr>
                        <m:e>
                          <m:r>
                            <m:rPr>
                              <m:sty m:val="p"/>
                            </m:rPr>
                            <a:rPr lang="en-US" sz="2000" b="0" i="0" smtClean="0">
                              <a:solidFill>
                                <a:srgbClr val="0070C0"/>
                              </a:solidFill>
                              <a:latin typeface="Cambria Math" panose="02040503050406030204" pitchFamily="18" charset="0"/>
                            </a:rPr>
                            <m:t>v</m:t>
                          </m:r>
                        </m:e>
                        <m:sub>
                          <m:r>
                            <m:rPr>
                              <m:sty m:val="p"/>
                            </m:rPr>
                            <a:rPr lang="en-US" sz="2000" b="0" i="0" smtClean="0">
                              <a:solidFill>
                                <a:srgbClr val="0070C0"/>
                              </a:solidFill>
                              <a:latin typeface="Cambria Math" panose="02040503050406030204" pitchFamily="18" charset="0"/>
                            </a:rPr>
                            <m:t>i</m:t>
                          </m:r>
                        </m:sub>
                      </m:sSub>
                    </m:oMath>
                  </a14:m>
                  <a:r>
                    <a:rPr lang="en-US" sz="2000" b="0" i="0" dirty="0">
                      <a:solidFill>
                        <a:srgbClr val="0070C0"/>
                      </a:solidFill>
                    </a:rPr>
                    <a:t> = 5 m/s</a:t>
                  </a:r>
                  <a:endParaRPr lang="en-US" sz="2000" dirty="0">
                    <a:solidFill>
                      <a:srgbClr val="0070C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4028414" y="2983845"/>
                  <a:ext cx="1149822" cy="251062"/>
                </a:xfrm>
                <a:prstGeom prst="rect">
                  <a:avLst/>
                </a:prstGeom>
                <a:blipFill>
                  <a:blip r:embed="rId8"/>
                  <a:stretch>
                    <a:fillRect t="-9091" b="-25758"/>
                  </a:stretch>
                </a:blipFill>
                <a:ln>
                  <a:noFill/>
                  <a:prstDash val="dash"/>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a:xfrm>
                <a:off x="5638546" y="2363461"/>
                <a:ext cx="5715254" cy="4216795"/>
              </a:xfrm>
              <a:prstGeom prst="rect">
                <a:avLst/>
              </a:prstGeom>
              <a:solidFill>
                <a:schemeClr val="bg1">
                  <a:lumMod val="85000"/>
                </a:schemeClr>
              </a:solidFill>
              <a:ln>
                <a:solidFill>
                  <a:schemeClr val="tx1"/>
                </a:solidFill>
                <a:prstDash val="solid"/>
              </a:ln>
            </p:spPr>
            <p:txBody>
              <a:bodyPr wrap="square" rtlCol="0">
                <a:spAutoFit/>
              </a:bodyPr>
              <a:lstStyle/>
              <a:p>
                <a:pPr marL="342900" indent="-342900">
                  <a:spcAft>
                    <a:spcPts val="600"/>
                  </a:spcAft>
                  <a:buFont typeface="Arial" panose="020B0604020202020204" pitchFamily="34" charset="0"/>
                  <a:buChar char="•"/>
                </a:pPr>
                <a14:m>
                  <m:oMath xmlns:m="http://schemas.openxmlformats.org/officeDocument/2006/math">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g</m:t>
                        </m:r>
                      </m:sub>
                    </m:sSub>
                    <m:r>
                      <a:rPr lang="en-US" sz="2100" b="0" i="0" smtClean="0">
                        <a:latin typeface="Cambria Math" panose="02040503050406030204" pitchFamily="18" charset="0"/>
                      </a:rPr>
                      <m:t>=</m:t>
                    </m:r>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mgy</m:t>
                        </m:r>
                      </m:e>
                      <m:sub>
                        <m:r>
                          <m:rPr>
                            <m:sty m:val="p"/>
                          </m:rPr>
                          <a:rPr lang="en-US" sz="2100" b="0" i="0" smtClean="0">
                            <a:latin typeface="Cambria Math" panose="02040503050406030204" pitchFamily="18" charset="0"/>
                          </a:rPr>
                          <m:t>f</m:t>
                        </m:r>
                      </m:sub>
                    </m:sSub>
                  </m:oMath>
                </a14:m>
                <a:r>
                  <a:rPr lang="en-US" sz="2100" dirty="0">
                    <a:latin typeface="Cambria Math" panose="02040503050406030204" pitchFamily="18" charset="0"/>
                  </a:rPr>
                  <a:t>  ;  </a:t>
                </a:r>
                <a14:m>
                  <m:oMath xmlns:m="http://schemas.openxmlformats.org/officeDocument/2006/math">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i</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K</m:t>
                    </m:r>
                    <m:r>
                      <a:rPr lang="en-US" sz="2100" b="0" i="0" smtClean="0">
                        <a:latin typeface="Cambria Math" panose="02040503050406030204" pitchFamily="18" charset="0"/>
                      </a:rPr>
                      <m:t>=</m:t>
                    </m:r>
                    <m:f>
                      <m:fPr>
                        <m:ctrlPr>
                          <a:rPr lang="en-US" sz="210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sSubSup>
                      <m:sSubSupPr>
                        <m:ctrlPr>
                          <a:rPr lang="en-US" sz="2100" i="1" smtClean="0">
                            <a:latin typeface="Cambria Math" panose="02040503050406030204" pitchFamily="18" charset="0"/>
                          </a:rPr>
                        </m:ctrlPr>
                      </m:sSubSupPr>
                      <m:e>
                        <m:r>
                          <m:rPr>
                            <m:sty m:val="p"/>
                          </m:rPr>
                          <a:rPr lang="en-US" sz="2100" b="0" i="0" smtClean="0">
                            <a:latin typeface="Cambria Math" panose="02040503050406030204" pitchFamily="18" charset="0"/>
                          </a:rPr>
                          <m:t>mv</m:t>
                        </m:r>
                      </m:e>
                      <m:sub>
                        <m:r>
                          <m:rPr>
                            <m:sty m:val="p"/>
                          </m:rPr>
                          <a:rPr lang="en-US" sz="2100" b="0" i="0" smtClean="0">
                            <a:latin typeface="Cambria Math" panose="02040503050406030204" pitchFamily="18" charset="0"/>
                          </a:rPr>
                          <m:t>i</m:t>
                        </m:r>
                      </m:sub>
                      <m:sup>
                        <m:r>
                          <a:rPr lang="en-US" sz="2100" b="0" i="0" smtClean="0">
                            <a:latin typeface="Cambria Math" panose="02040503050406030204" pitchFamily="18" charset="0"/>
                          </a:rPr>
                          <m:t>2</m:t>
                        </m:r>
                      </m:sup>
                    </m:sSubSup>
                  </m:oMath>
                </a14:m>
                <a:endParaRPr lang="en-US" sz="2100" dirty="0">
                  <a:latin typeface="Cambria Math" panose="02040503050406030204" pitchFamily="18" charset="0"/>
                </a:endParaRPr>
              </a:p>
              <a:p>
                <a:pPr marL="342900" indent="-342900">
                  <a:spcAft>
                    <a:spcPts val="600"/>
                  </a:spcAft>
                  <a:buFont typeface="Arial" panose="020B0604020202020204" pitchFamily="34" charset="0"/>
                  <a:buChar char="•"/>
                </a:pPr>
                <a14:m>
                  <m:oMath xmlns:m="http://schemas.openxmlformats.org/officeDocument/2006/math">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F</m:t>
                        </m:r>
                      </m:e>
                      <m:sub>
                        <m:r>
                          <m:rPr>
                            <m:sty m:val="p"/>
                          </m:rPr>
                          <a:rPr lang="en-US" sz="2100" b="0" i="0" smtClean="0">
                            <a:latin typeface="Cambria Math" panose="02040503050406030204" pitchFamily="18" charset="0"/>
                          </a:rPr>
                          <m:t>fric</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μN</m:t>
                    </m:r>
                    <m:r>
                      <a:rPr lang="en-US" sz="2100" b="0" i="0" smtClean="0">
                        <a:latin typeface="Cambria Math" panose="02040503050406030204" pitchFamily="18" charset="0"/>
                      </a:rPr>
                      <m:t>=</m:t>
                    </m:r>
                    <m:r>
                      <m:rPr>
                        <m:sty m:val="p"/>
                      </m:rPr>
                      <a:rPr lang="en-US" sz="2100" b="0" i="0" smtClean="0">
                        <a:latin typeface="Cambria Math" panose="02040503050406030204" pitchFamily="18" charset="0"/>
                      </a:rPr>
                      <m:t>μ</m:t>
                    </m:r>
                    <m:r>
                      <a:rPr lang="en-US" sz="2100" b="0" i="0" smtClean="0">
                        <a:latin typeface="Cambria Math" panose="02040503050406030204" pitchFamily="18" charset="0"/>
                      </a:rPr>
                      <m:t>(</m:t>
                    </m:r>
                    <m:r>
                      <m:rPr>
                        <m:sty m:val="p"/>
                      </m:rPr>
                      <a:rPr lang="en-US" sz="2100" b="0" i="0" smtClean="0">
                        <a:latin typeface="Cambria Math" panose="02040503050406030204" pitchFamily="18" charset="0"/>
                      </a:rPr>
                      <m:t>mg</m:t>
                    </m:r>
                    <m:func>
                      <m:funcPr>
                        <m:ctrlPr>
                          <a:rPr lang="en-US" sz="2100" b="0" i="1" smtClean="0">
                            <a:latin typeface="Cambria Math" panose="02040503050406030204" pitchFamily="18" charset="0"/>
                          </a:rPr>
                        </m:ctrlPr>
                      </m:funcPr>
                      <m:fName>
                        <m:r>
                          <m:rPr>
                            <m:sty m:val="p"/>
                          </m:rPr>
                          <a:rPr lang="en-US" sz="2100" b="0" i="0" smtClean="0">
                            <a:latin typeface="Cambria Math" panose="02040503050406030204" pitchFamily="18" charset="0"/>
                          </a:rPr>
                          <m:t>cos</m:t>
                        </m:r>
                      </m:fName>
                      <m:e>
                        <m:r>
                          <m:rPr>
                            <m:sty m:val="p"/>
                          </m:rPr>
                          <a:rPr lang="en-US" sz="2100" b="0" i="0" smtClean="0">
                            <a:latin typeface="Cambria Math" panose="02040503050406030204" pitchFamily="18" charset="0"/>
                          </a:rPr>
                          <m:t>θ</m:t>
                        </m:r>
                      </m:e>
                    </m:func>
                    <m:r>
                      <a:rPr lang="en-US" sz="2100" b="0" i="1" smtClean="0">
                        <a:latin typeface="Cambria Math" panose="02040503050406030204" pitchFamily="18" charset="0"/>
                      </a:rPr>
                      <m:t>)</m:t>
                    </m:r>
                  </m:oMath>
                </a14:m>
                <a:endParaRPr lang="en-US" sz="21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y</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Δx</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sin</m:t>
                    </m:r>
                    <m:r>
                      <a:rPr lang="en-US" sz="2100" b="0" i="0" smtClean="0">
                        <a:latin typeface="Cambria Math" panose="02040503050406030204" pitchFamily="18" charset="0"/>
                      </a:rPr>
                      <m:t> </m:t>
                    </m:r>
                    <m:r>
                      <a:rPr lang="en-US" sz="2100" b="0" i="1" smtClean="0">
                        <a:latin typeface="Cambria Math" panose="02040503050406030204" pitchFamily="18" charset="0"/>
                      </a:rPr>
                      <m:t>𝜃</m:t>
                    </m:r>
                  </m:oMath>
                </a14:m>
                <a:endParaRPr lang="en-US" sz="2100" dirty="0">
                  <a:latin typeface="Cambria Math" panose="02040503050406030204" pitchFamily="18" charset="0"/>
                </a:endParaRPr>
              </a:p>
              <a:p>
                <a:pPr>
                  <a:spcAft>
                    <a:spcPts val="600"/>
                  </a:spcAft>
                </a:pPr>
                <a:r>
                  <a:rPr lang="en-US" sz="2100" dirty="0"/>
                  <a:t>Work-energy:   </a:t>
                </a:r>
                <a14:m>
                  <m:oMath xmlns:m="http://schemas.openxmlformats.org/officeDocument/2006/math">
                    <m:sSub>
                      <m:sSubPr>
                        <m:ctrlPr>
                          <a:rPr lang="en-US" sz="2100" i="1" smtClean="0">
                            <a:latin typeface="Cambria Math" panose="02040503050406030204" pitchFamily="18" charset="0"/>
                          </a:rPr>
                        </m:ctrlPr>
                      </m:sSubPr>
                      <m:e>
                        <m:r>
                          <m:rPr>
                            <m:sty m:val="p"/>
                          </m:rPr>
                          <a:rPr lang="en-US" sz="2100" b="0" i="0">
                            <a:latin typeface="Cambria Math" panose="02040503050406030204" pitchFamily="18" charset="0"/>
                          </a:rPr>
                          <m:t>U</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sSub>
                      <m:sSubPr>
                        <m:ctrlPr>
                          <a:rPr lang="en-US" sz="2100" i="1">
                            <a:latin typeface="Cambria Math" panose="02040503050406030204" pitchFamily="18" charset="0"/>
                          </a:rPr>
                        </m:ctrlPr>
                      </m:sSubPr>
                      <m:e>
                        <m:r>
                          <m:rPr>
                            <m:sty m:val="p"/>
                          </m:rPr>
                          <a:rPr lang="en-US" sz="2100" b="0" i="0">
                            <a:latin typeface="Cambria Math" panose="02040503050406030204" pitchFamily="18" charset="0"/>
                          </a:rPr>
                          <m:t>U</m:t>
                        </m:r>
                      </m:e>
                      <m:sub>
                        <m:r>
                          <m:rPr>
                            <m:sty m:val="p"/>
                          </m:rPr>
                          <a:rPr lang="en-US" sz="2100" b="0" i="0" smtClean="0">
                            <a:latin typeface="Cambria Math" panose="02040503050406030204" pitchFamily="18" charset="0"/>
                          </a:rPr>
                          <m:t>i</m:t>
                        </m:r>
                      </m:sub>
                    </m:sSub>
                    <m:r>
                      <a:rPr lang="en-US" sz="2100" b="0" i="0" smtClean="0">
                        <a:latin typeface="Cambria Math" panose="02040503050406030204" pitchFamily="18" charset="0"/>
                      </a:rPr>
                      <m:t>=</m:t>
                    </m:r>
                    <m:sSub>
                      <m:sSubPr>
                        <m:ctrlPr>
                          <a:rPr lang="en-US" sz="2100" i="1" smtClean="0">
                            <a:latin typeface="Cambria Math" panose="02040503050406030204" pitchFamily="18" charset="0"/>
                          </a:rPr>
                        </m:ctrlPr>
                      </m:sSubPr>
                      <m:e>
                        <m:r>
                          <a:rPr lang="en-US" sz="2100" b="0" i="0" smtClean="0">
                            <a:latin typeface="Cambria Math" panose="02040503050406030204" pitchFamily="18" charset="0"/>
                          </a:rPr>
                          <m:t>−</m:t>
                        </m:r>
                        <m:r>
                          <m:rPr>
                            <m:sty m:val="p"/>
                          </m:rPr>
                          <a:rPr lang="en-US" sz="2100" b="0" i="0" smtClean="0">
                            <a:latin typeface="Cambria Math" panose="02040503050406030204" pitchFamily="18" charset="0"/>
                          </a:rPr>
                          <m:t>F</m:t>
                        </m:r>
                      </m:e>
                      <m:sub>
                        <m:r>
                          <m:rPr>
                            <m:sty m:val="p"/>
                          </m:rPr>
                          <a:rPr lang="en-US" sz="2100" b="0" i="0" smtClean="0">
                            <a:latin typeface="Cambria Math" panose="02040503050406030204" pitchFamily="18" charset="0"/>
                          </a:rPr>
                          <m:t>Fric</m:t>
                        </m:r>
                      </m:sub>
                    </m:sSub>
                    <m:r>
                      <m:rPr>
                        <m:sty m:val="p"/>
                      </m:rPr>
                      <a:rPr lang="en-US" sz="2100" b="0" i="0" smtClean="0">
                        <a:latin typeface="Cambria Math" panose="02040503050406030204" pitchFamily="18" charset="0"/>
                      </a:rPr>
                      <m:t>Δx</m:t>
                    </m:r>
                  </m:oMath>
                </a14:m>
                <a:endParaRPr lang="en-US" sz="2100" dirty="0"/>
              </a:p>
              <a:p>
                <a:pPr marL="577850">
                  <a:spcAft>
                    <a:spcPts val="600"/>
                  </a:spcAft>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 </m:t>
                      </m:r>
                      <m:r>
                        <m:rPr>
                          <m:sty m:val="p"/>
                        </m:rPr>
                        <a:rPr lang="en-US" sz="2100" i="0" smtClean="0">
                          <a:latin typeface="Cambria Math" panose="02040503050406030204" pitchFamily="18" charset="0"/>
                        </a:rPr>
                        <m:t>m</m:t>
                      </m:r>
                      <m:r>
                        <m:rPr>
                          <m:sty m:val="p"/>
                        </m:rPr>
                        <a:rPr lang="en-US" sz="2100" b="0" i="0" smtClean="0">
                          <a:latin typeface="Cambria Math" panose="02040503050406030204" pitchFamily="18" charset="0"/>
                        </a:rPr>
                        <m:t>g</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y</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r>
                        <m:rPr>
                          <m:sty m:val="p"/>
                        </m:rPr>
                        <a:rPr lang="en-US" sz="2100" b="0" i="0" smtClean="0">
                          <a:latin typeface="Cambria Math" panose="02040503050406030204" pitchFamily="18" charset="0"/>
                        </a:rPr>
                        <m:t>m</m:t>
                      </m:r>
                      <m:sSubSup>
                        <m:sSubSupPr>
                          <m:ctrlPr>
                            <a:rPr lang="en-US" sz="2100" b="0" i="1" smtClean="0">
                              <a:latin typeface="Cambria Math" panose="02040503050406030204" pitchFamily="18" charset="0"/>
                            </a:rPr>
                          </m:ctrlPr>
                        </m:sSubSupPr>
                        <m:e>
                          <m:r>
                            <m:rPr>
                              <m:sty m:val="p"/>
                            </m:rPr>
                            <a:rPr lang="en-US" sz="2100" b="0" i="0" smtClean="0">
                              <a:latin typeface="Cambria Math" panose="02040503050406030204" pitchFamily="18" charset="0"/>
                            </a:rPr>
                            <m:t>v</m:t>
                          </m:r>
                        </m:e>
                        <m:sub>
                          <m:r>
                            <m:rPr>
                              <m:sty m:val="p"/>
                            </m:rPr>
                            <a:rPr lang="en-US" sz="2100" b="0" i="0" smtClean="0">
                              <a:latin typeface="Cambria Math" panose="02040503050406030204" pitchFamily="18" charset="0"/>
                            </a:rPr>
                            <m:t>f</m:t>
                          </m:r>
                        </m:sub>
                        <m:sup>
                          <m:r>
                            <a:rPr lang="en-US" sz="2100" b="0" i="0" smtClean="0">
                              <a:latin typeface="Cambria Math" panose="02040503050406030204" pitchFamily="18" charset="0"/>
                            </a:rPr>
                            <m:t>2</m:t>
                          </m:r>
                        </m:sup>
                      </m:sSubSup>
                      <m:r>
                        <a:rPr lang="en-US" sz="2100" b="0" i="0" smtClean="0">
                          <a:latin typeface="Cambria Math" panose="02040503050406030204" pitchFamily="18" charset="0"/>
                        </a:rPr>
                        <m:t>=−(</m:t>
                      </m:r>
                      <m:r>
                        <m:rPr>
                          <m:sty m:val="p"/>
                        </m:rPr>
                        <a:rPr lang="en-US" sz="2100" i="0">
                          <a:latin typeface="Cambria Math" panose="02040503050406030204" pitchFamily="18" charset="0"/>
                        </a:rPr>
                        <m:t>μmg</m:t>
                      </m:r>
                      <m:func>
                        <m:funcPr>
                          <m:ctrlPr>
                            <a:rPr lang="en-US" sz="2100" i="1">
                              <a:latin typeface="Cambria Math" panose="02040503050406030204" pitchFamily="18" charset="0"/>
                            </a:rPr>
                          </m:ctrlPr>
                        </m:funcPr>
                        <m:fName>
                          <m:r>
                            <m:rPr>
                              <m:sty m:val="p"/>
                            </m:rPr>
                            <a:rPr lang="en-US" sz="2100" i="0">
                              <a:latin typeface="Cambria Math" panose="02040503050406030204" pitchFamily="18" charset="0"/>
                            </a:rPr>
                            <m:t>cos</m:t>
                          </m:r>
                        </m:fName>
                        <m:e>
                          <m:r>
                            <m:rPr>
                              <m:sty m:val="p"/>
                            </m:rPr>
                            <a:rPr lang="en-US" sz="2100" i="0">
                              <a:latin typeface="Cambria Math" panose="02040503050406030204" pitchFamily="18" charset="0"/>
                            </a:rPr>
                            <m:t>θ</m:t>
                          </m:r>
                        </m:e>
                      </m:func>
                      <m:r>
                        <a:rPr lang="en-US" sz="2100" b="0" i="0" smtClean="0">
                          <a:latin typeface="Cambria Math" panose="02040503050406030204" pitchFamily="18" charset="0"/>
                        </a:rPr>
                        <m:t>)(</m:t>
                      </m:r>
                      <m:r>
                        <m:rPr>
                          <m:sty m:val="p"/>
                        </m:rPr>
                        <a:rPr lang="en-US" sz="2100" b="0" i="0" smtClean="0">
                          <a:latin typeface="Cambria Math" panose="02040503050406030204" pitchFamily="18" charset="0"/>
                        </a:rPr>
                        <m:t>Δx</m:t>
                      </m:r>
                      <m:r>
                        <a:rPr lang="en-US" sz="2100" b="0" i="0" smtClean="0">
                          <a:latin typeface="Cambria Math" panose="02040503050406030204" pitchFamily="18" charset="0"/>
                        </a:rPr>
                        <m:t>)</m:t>
                      </m:r>
                    </m:oMath>
                  </m:oMathPara>
                </a14:m>
                <a:endParaRPr lang="en-US" sz="2100" dirty="0"/>
              </a:p>
              <a:p>
                <a:pPr marL="577850">
                  <a:spcAft>
                    <a:spcPts val="600"/>
                  </a:spcAft>
                </a:pPr>
                <a14:m>
                  <m:oMathPara xmlns:m="http://schemas.openxmlformats.org/officeDocument/2006/math">
                    <m:oMathParaPr>
                      <m:jc m:val="left"/>
                    </m:oMathParaPr>
                    <m:oMath xmlns:m="http://schemas.openxmlformats.org/officeDocument/2006/math">
                      <m:r>
                        <a:rPr lang="en-US" sz="2100" i="0">
                          <a:latin typeface="Cambria Math" panose="02040503050406030204" pitchFamily="18" charset="0"/>
                        </a:rPr>
                        <m:t>⇒</m:t>
                      </m:r>
                      <m:r>
                        <m:rPr>
                          <m:sty m:val="p"/>
                        </m:rPr>
                        <a:rPr lang="en-US" sz="2100">
                          <a:latin typeface="Cambria Math" panose="02040503050406030204" pitchFamily="18" charset="0"/>
                        </a:rPr>
                        <m:t>g</m:t>
                      </m:r>
                      <m:d>
                        <m:dPr>
                          <m:ctrlPr>
                            <a:rPr lang="en-US" sz="2100" b="0" i="1" smtClean="0">
                              <a:latin typeface="Cambria Math" panose="02040503050406030204" pitchFamily="18" charset="0"/>
                            </a:rPr>
                          </m:ctrlPr>
                        </m:dPr>
                        <m:e>
                          <m:r>
                            <m:rPr>
                              <m:sty m:val="p"/>
                            </m:rPr>
                            <a:rPr lang="en-US" sz="2100">
                              <a:latin typeface="Cambria Math" panose="02040503050406030204" pitchFamily="18" charset="0"/>
                            </a:rPr>
                            <m:t>Δx</m:t>
                          </m:r>
                          <m:r>
                            <a:rPr lang="en-US" sz="2100">
                              <a:latin typeface="Cambria Math" panose="02040503050406030204" pitchFamily="18" charset="0"/>
                            </a:rPr>
                            <m:t> </m:t>
                          </m:r>
                          <m:r>
                            <m:rPr>
                              <m:sty m:val="p"/>
                            </m:rPr>
                            <a:rPr lang="en-US" sz="2100">
                              <a:latin typeface="Cambria Math" panose="02040503050406030204" pitchFamily="18" charset="0"/>
                            </a:rPr>
                            <m:t>sin</m:t>
                          </m:r>
                          <m:r>
                            <a:rPr lang="en-US" sz="2100">
                              <a:latin typeface="Cambria Math" panose="02040503050406030204" pitchFamily="18" charset="0"/>
                            </a:rPr>
                            <m:t> </m:t>
                          </m:r>
                          <m:r>
                            <a:rPr lang="en-US" sz="2100" i="1">
                              <a:latin typeface="Cambria Math" panose="02040503050406030204" pitchFamily="18" charset="0"/>
                            </a:rPr>
                            <m:t>𝜃</m:t>
                          </m:r>
                        </m:e>
                      </m:d>
                      <m:r>
                        <a:rPr lang="en-US" sz="2100" b="0" i="1" smtClean="0">
                          <a:latin typeface="Cambria Math" panose="02040503050406030204" pitchFamily="18" charset="0"/>
                        </a:rPr>
                        <m:t>+</m:t>
                      </m:r>
                      <m:r>
                        <m:rPr>
                          <m:sty m:val="p"/>
                        </m:rPr>
                        <a:rPr lang="en-US" sz="2100">
                          <a:latin typeface="Cambria Math" panose="02040503050406030204" pitchFamily="18" charset="0"/>
                        </a:rPr>
                        <m:t>μg</m:t>
                      </m:r>
                      <m:func>
                        <m:funcPr>
                          <m:ctrlPr>
                            <a:rPr lang="en-US" sz="2100" i="1">
                              <a:latin typeface="Cambria Math" panose="02040503050406030204" pitchFamily="18" charset="0"/>
                            </a:rPr>
                          </m:ctrlPr>
                        </m:funcPr>
                        <m:fName>
                          <m:r>
                            <m:rPr>
                              <m:sty m:val="p"/>
                            </m:rPr>
                            <a:rPr lang="en-US" sz="2100">
                              <a:latin typeface="Cambria Math" panose="02040503050406030204" pitchFamily="18" charset="0"/>
                            </a:rPr>
                            <m:t>cos</m:t>
                          </m:r>
                        </m:fName>
                        <m:e>
                          <m:r>
                            <m:rPr>
                              <m:sty m:val="p"/>
                            </m:rPr>
                            <a:rPr lang="en-US" sz="2100">
                              <a:latin typeface="Cambria Math" panose="02040503050406030204" pitchFamily="18" charset="0"/>
                            </a:rPr>
                            <m:t>θ</m:t>
                          </m:r>
                        </m:e>
                      </m:func>
                      <m:r>
                        <a:rPr lang="en-US" sz="2100">
                          <a:latin typeface="Cambria Math" panose="02040503050406030204" pitchFamily="18" charset="0"/>
                        </a:rPr>
                        <m:t> (</m:t>
                      </m:r>
                      <m:r>
                        <m:rPr>
                          <m:sty m:val="p"/>
                        </m:rPr>
                        <a:rPr lang="en-US" sz="2100">
                          <a:latin typeface="Cambria Math" panose="02040503050406030204" pitchFamily="18" charset="0"/>
                        </a:rPr>
                        <m:t>Δx</m:t>
                      </m:r>
                      <m:r>
                        <a:rPr lang="en-US" sz="2100">
                          <a:latin typeface="Cambria Math" panose="02040503050406030204" pitchFamily="18" charset="0"/>
                        </a:rPr>
                        <m:t>)−</m:t>
                      </m:r>
                      <m:f>
                        <m:fPr>
                          <m:ctrlPr>
                            <a:rPr lang="en-US" sz="2100" i="1">
                              <a:latin typeface="Cambria Math" panose="02040503050406030204" pitchFamily="18" charset="0"/>
                            </a:rPr>
                          </m:ctrlPr>
                        </m:fPr>
                        <m:num>
                          <m:r>
                            <a:rPr lang="en-US" sz="2100">
                              <a:latin typeface="Cambria Math" panose="02040503050406030204" pitchFamily="18" charset="0"/>
                            </a:rPr>
                            <m:t>1</m:t>
                          </m:r>
                        </m:num>
                        <m:den>
                          <m:r>
                            <a:rPr lang="en-US" sz="2100">
                              <a:latin typeface="Cambria Math" panose="02040503050406030204" pitchFamily="18" charset="0"/>
                            </a:rPr>
                            <m:t>2</m:t>
                          </m:r>
                        </m:den>
                      </m:f>
                      <m:sSubSup>
                        <m:sSubSupPr>
                          <m:ctrlPr>
                            <a:rPr lang="en-US" sz="2100" i="1">
                              <a:latin typeface="Cambria Math" panose="02040503050406030204" pitchFamily="18" charset="0"/>
                            </a:rPr>
                          </m:ctrlPr>
                        </m:sSubSupPr>
                        <m:e>
                          <m:r>
                            <m:rPr>
                              <m:sty m:val="p"/>
                            </m:rPr>
                            <a:rPr lang="en-US" sz="2100">
                              <a:latin typeface="Cambria Math" panose="02040503050406030204" pitchFamily="18" charset="0"/>
                            </a:rPr>
                            <m:t>v</m:t>
                          </m:r>
                        </m:e>
                        <m:sub>
                          <m:r>
                            <m:rPr>
                              <m:sty m:val="p"/>
                            </m:rPr>
                            <a:rPr lang="en-US" sz="2100">
                              <a:latin typeface="Cambria Math" panose="02040503050406030204" pitchFamily="18" charset="0"/>
                            </a:rPr>
                            <m:t>f</m:t>
                          </m:r>
                        </m:sub>
                        <m:sup>
                          <m:r>
                            <a:rPr lang="en-US" sz="2100">
                              <a:latin typeface="Cambria Math" panose="02040503050406030204" pitchFamily="18" charset="0"/>
                            </a:rPr>
                            <m:t>2</m:t>
                          </m:r>
                        </m:sup>
                      </m:sSubSup>
                      <m:r>
                        <a:rPr lang="en-US" sz="2100">
                          <a:latin typeface="Cambria Math" panose="02040503050406030204" pitchFamily="18" charset="0"/>
                        </a:rPr>
                        <m:t>=</m:t>
                      </m:r>
                      <m:r>
                        <a:rPr lang="en-US" sz="2100" b="0" i="1" smtClean="0">
                          <a:latin typeface="Cambria Math" panose="02040503050406030204" pitchFamily="18" charset="0"/>
                        </a:rPr>
                        <m:t>0</m:t>
                      </m:r>
                    </m:oMath>
                  </m:oMathPara>
                </a14:m>
                <a:endParaRPr lang="en-US" sz="2100" dirty="0"/>
              </a:p>
              <a:p>
                <a:pPr marL="577850">
                  <a:spcAft>
                    <a:spcPts val="600"/>
                  </a:spcAft>
                </a:pPr>
                <a14:m>
                  <m:oMathPara xmlns:m="http://schemas.openxmlformats.org/officeDocument/2006/math">
                    <m:oMathParaPr>
                      <m:jc m:val="left"/>
                    </m:oMathParaPr>
                    <m:oMath xmlns:m="http://schemas.openxmlformats.org/officeDocument/2006/math">
                      <m:r>
                        <a:rPr lang="en-US" sz="2100" b="0" i="1" smtClean="0">
                          <a:latin typeface="Cambria Math" panose="02040503050406030204" pitchFamily="18" charset="0"/>
                        </a:rPr>
                        <m:t>⇒  </m:t>
                      </m:r>
                      <m:r>
                        <m:rPr>
                          <m:sty m:val="p"/>
                        </m:rPr>
                        <a:rPr lang="en-US" sz="2100" b="0" i="0" smtClean="0">
                          <a:latin typeface="Cambria Math" panose="02040503050406030204" pitchFamily="18" charset="0"/>
                        </a:rPr>
                        <m:t>Δx</m:t>
                      </m:r>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sSubSup>
                            <m:sSubSupPr>
                              <m:ctrlPr>
                                <a:rPr lang="en-US" sz="2100" b="0" i="1" smtClean="0">
                                  <a:latin typeface="Cambria Math" panose="02040503050406030204" pitchFamily="18" charset="0"/>
                                </a:rPr>
                              </m:ctrlPr>
                            </m:sSubSupPr>
                            <m:e>
                              <m:r>
                                <m:rPr>
                                  <m:sty m:val="p"/>
                                </m:rPr>
                                <a:rPr lang="en-US" sz="2100" b="0" i="0" smtClean="0">
                                  <a:latin typeface="Cambria Math" panose="02040503050406030204" pitchFamily="18" charset="0"/>
                                </a:rPr>
                                <m:t>v</m:t>
                              </m:r>
                            </m:e>
                            <m:sub>
                              <m:r>
                                <m:rPr>
                                  <m:sty m:val="p"/>
                                </m:rPr>
                                <a:rPr lang="en-US" sz="2100" b="0" i="0" smtClean="0">
                                  <a:latin typeface="Cambria Math" panose="02040503050406030204" pitchFamily="18" charset="0"/>
                                </a:rPr>
                                <m:t>f</m:t>
                              </m:r>
                            </m:sub>
                            <m:sup>
                              <m:r>
                                <a:rPr lang="en-US" sz="2100" b="0" i="0" smtClean="0">
                                  <a:latin typeface="Cambria Math" panose="02040503050406030204" pitchFamily="18" charset="0"/>
                                </a:rPr>
                                <m:t>2</m:t>
                              </m:r>
                            </m:sup>
                          </m:sSubSup>
                        </m:num>
                        <m:den>
                          <m:r>
                            <m:rPr>
                              <m:sty m:val="p"/>
                            </m:rPr>
                            <a:rPr lang="en-US" sz="2100" b="0" i="0" smtClean="0">
                              <a:latin typeface="Cambria Math" panose="02040503050406030204" pitchFamily="18" charset="0"/>
                            </a:rPr>
                            <m:t>g</m:t>
                          </m:r>
                          <m:func>
                            <m:funcPr>
                              <m:ctrlPr>
                                <a:rPr lang="en-US" sz="2100" b="0" i="1" smtClean="0">
                                  <a:latin typeface="Cambria Math" panose="02040503050406030204" pitchFamily="18" charset="0"/>
                                </a:rPr>
                              </m:ctrlPr>
                            </m:funcPr>
                            <m:fName>
                              <m:r>
                                <m:rPr>
                                  <m:sty m:val="p"/>
                                </m:rPr>
                                <a:rPr lang="en-US" sz="2100" b="0" i="0" smtClean="0">
                                  <a:latin typeface="Cambria Math" panose="02040503050406030204" pitchFamily="18" charset="0"/>
                                </a:rPr>
                                <m:t>sin</m:t>
                              </m:r>
                            </m:fName>
                            <m:e>
                              <m:r>
                                <m:rPr>
                                  <m:sty m:val="p"/>
                                </m:rPr>
                                <a:rPr lang="en-US" sz="2100" b="0" i="0" smtClean="0">
                                  <a:latin typeface="Cambria Math" panose="02040503050406030204" pitchFamily="18" charset="0"/>
                                </a:rPr>
                                <m:t>θ</m:t>
                              </m:r>
                            </m:e>
                          </m:func>
                          <m:r>
                            <a:rPr lang="en-US" sz="2100" b="0" i="0" smtClean="0">
                              <a:latin typeface="Cambria Math" panose="02040503050406030204" pitchFamily="18" charset="0"/>
                            </a:rPr>
                            <m:t>+</m:t>
                          </m:r>
                          <m:r>
                            <m:rPr>
                              <m:sty m:val="p"/>
                            </m:rPr>
                            <a:rPr lang="en-US" sz="2100" b="0" i="0" smtClean="0">
                              <a:latin typeface="Cambria Math" panose="02040503050406030204" pitchFamily="18" charset="0"/>
                            </a:rPr>
                            <m:t>μg</m:t>
                          </m:r>
                          <m:func>
                            <m:funcPr>
                              <m:ctrlPr>
                                <a:rPr lang="en-US" sz="2100" b="0" i="1" smtClean="0">
                                  <a:latin typeface="Cambria Math" panose="02040503050406030204" pitchFamily="18" charset="0"/>
                                </a:rPr>
                              </m:ctrlPr>
                            </m:funcPr>
                            <m:fName>
                              <m:r>
                                <m:rPr>
                                  <m:sty m:val="p"/>
                                </m:rPr>
                                <a:rPr lang="en-US" sz="2100" b="0" i="0" smtClean="0">
                                  <a:latin typeface="Cambria Math" panose="02040503050406030204" pitchFamily="18" charset="0"/>
                                </a:rPr>
                                <m:t>cos</m:t>
                              </m:r>
                            </m:fName>
                            <m:e>
                              <m:r>
                                <m:rPr>
                                  <m:sty m:val="p"/>
                                </m:rPr>
                                <a:rPr lang="en-US" sz="2100" b="0" i="0" smtClean="0">
                                  <a:latin typeface="Cambria Math" panose="02040503050406030204" pitchFamily="18" charset="0"/>
                                </a:rPr>
                                <m:t>θ</m:t>
                              </m:r>
                            </m:e>
                          </m:func>
                        </m:den>
                      </m:f>
                      <m:r>
                        <a:rPr lang="en-US" sz="2100" b="0" i="0" smtClean="0">
                          <a:latin typeface="Cambria Math" panose="02040503050406030204" pitchFamily="18" charset="0"/>
                        </a:rPr>
                        <m:t>=</m:t>
                      </m:r>
                      <m:r>
                        <a:rPr lang="en-US" sz="2100" b="1" i="0" smtClean="0">
                          <a:latin typeface="Cambria Math" panose="02040503050406030204" pitchFamily="18" charset="0"/>
                        </a:rPr>
                        <m:t>𝟑</m:t>
                      </m:r>
                      <m:r>
                        <a:rPr lang="en-US" sz="2100" b="1" i="0" smtClean="0">
                          <a:latin typeface="Cambria Math" panose="02040503050406030204" pitchFamily="18" charset="0"/>
                        </a:rPr>
                        <m:t>.</m:t>
                      </m:r>
                      <m:r>
                        <a:rPr lang="en-US" sz="2100" b="1" i="0" smtClean="0">
                          <a:latin typeface="Cambria Math" panose="02040503050406030204" pitchFamily="18" charset="0"/>
                        </a:rPr>
                        <m:t>𝟒𝟒</m:t>
                      </m:r>
                      <m:r>
                        <a:rPr lang="en-US" sz="2100" b="1" i="0" smtClean="0">
                          <a:latin typeface="Cambria Math" panose="02040503050406030204" pitchFamily="18" charset="0"/>
                        </a:rPr>
                        <m:t> </m:t>
                      </m:r>
                      <m:r>
                        <a:rPr lang="en-US" sz="2100" b="1" i="0" smtClean="0">
                          <a:latin typeface="Cambria Math" panose="02040503050406030204" pitchFamily="18" charset="0"/>
                        </a:rPr>
                        <m:t>𝐦</m:t>
                      </m:r>
                    </m:oMath>
                  </m:oMathPara>
                </a14:m>
                <a:endParaRPr lang="en-US" sz="2100"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5638546" y="2363461"/>
                <a:ext cx="5715254" cy="4216795"/>
              </a:xfrm>
              <a:prstGeom prst="rect">
                <a:avLst/>
              </a:prstGeom>
              <a:blipFill>
                <a:blip r:embed="rId9"/>
                <a:stretch>
                  <a:fillRect l="-1170"/>
                </a:stretch>
              </a:blipFill>
              <a:ln>
                <a:solidFill>
                  <a:schemeClr val="tx1"/>
                </a:solidFill>
                <a:prstDash val="solid"/>
              </a:ln>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6BF10542-A44D-4C9F-B005-EEB4A5BD4D37}" type="slidenum">
              <a:rPr lang="en-US" smtClean="0"/>
              <a:t>18</a:t>
            </a:fld>
            <a:endParaRPr lang="en-US"/>
          </a:p>
        </p:txBody>
      </p:sp>
    </p:spTree>
    <p:custDataLst>
      <p:tags r:id="rId1"/>
    </p:custDataLst>
    <p:extLst>
      <p:ext uri="{BB962C8B-B14F-4D97-AF65-F5344CB8AC3E}">
        <p14:creationId xmlns:p14="http://schemas.microsoft.com/office/powerpoint/2010/main" val="8716295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611091"/>
            <a:ext cx="10515600" cy="757822"/>
          </a:xfrm>
        </p:spPr>
        <p:txBody>
          <a:bodyPr/>
          <a:lstStyle/>
          <a:p>
            <a:r>
              <a:rPr lang="en-US" dirty="0"/>
              <a:t>Problem 3</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1" y="1629019"/>
                <a:ext cx="4263188" cy="4454371"/>
              </a:xfrm>
            </p:spPr>
            <p:txBody>
              <a:bodyPr>
                <a:noAutofit/>
              </a:bodyPr>
              <a:lstStyle/>
              <a:p>
                <a:pPr marL="0" indent="0" algn="just">
                  <a:lnSpc>
                    <a:spcPct val="100000"/>
                  </a:lnSpc>
                  <a:spcBef>
                    <a:spcPts val="0"/>
                  </a:spcBef>
                  <a:spcAft>
                    <a:spcPts val="300"/>
                  </a:spcAft>
                  <a:buNone/>
                </a:pPr>
                <a:r>
                  <a:rPr lang="en-US" sz="2200" dirty="0"/>
                  <a:t>A cart of mass </a:t>
                </a:r>
                <a:r>
                  <a:rPr lang="en-US" sz="2200" b="1" dirty="0"/>
                  <a:t>10 kg</a:t>
                </a:r>
                <a:r>
                  <a:rPr lang="en-US" sz="2200" dirty="0"/>
                  <a:t> rolls down a hill of height </a:t>
                </a:r>
                <a:r>
                  <a:rPr lang="en-US" sz="2200" b="1" dirty="0"/>
                  <a:t>4 m</a:t>
                </a:r>
                <a:r>
                  <a:rPr lang="en-US" sz="2200" dirty="0"/>
                  <a:t> and hits a spring located at the bottom of the hill. The spring was originally at its equilibrium length, and after the collision, it is compressed by </a:t>
                </a:r>
                <a:r>
                  <a:rPr lang="en-US" sz="2200" b="1" dirty="0"/>
                  <a:t>2 m</a:t>
                </a:r>
                <a:r>
                  <a:rPr lang="en-US" sz="2200" dirty="0"/>
                  <a:t>. The track is frictionless, except for a rough zone at the bottom of the hill having a length of </a:t>
                </a:r>
                <a:r>
                  <a:rPr lang="en-US" sz="2200" b="1" dirty="0"/>
                  <a:t>0.5 m</a:t>
                </a:r>
                <a:r>
                  <a:rPr lang="en-US" sz="2200" dirty="0"/>
                  <a:t>. In this rough zone, there is friction between the cart and the track with </a:t>
                </a:r>
                <a:r>
                  <a:rPr lang="en-US" sz="2200" b="1" dirty="0"/>
                  <a:t>µ = 0.25</a:t>
                </a:r>
                <a:r>
                  <a:rPr lang="en-US" sz="2200" dirty="0"/>
                  <a:t>. What is the spring constant </a:t>
                </a:r>
                <a14:m>
                  <m:oMath xmlns:m="http://schemas.openxmlformats.org/officeDocument/2006/math">
                    <m:r>
                      <m:rPr>
                        <m:sty m:val="p"/>
                      </m:rPr>
                      <a:rPr lang="en-US" sz="2200" b="0" i="0" smtClean="0">
                        <a:latin typeface="Cambria Math" panose="02040503050406030204" pitchFamily="18" charset="0"/>
                      </a:rPr>
                      <m:t>k</m:t>
                    </m:r>
                  </m:oMath>
                </a14:m>
                <a:r>
                  <a:rPr lang="en-US" sz="2200" dirty="0"/>
                  <a:t> of the spring?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1" y="1629019"/>
                <a:ext cx="4263188" cy="4454371"/>
              </a:xfrm>
              <a:blipFill>
                <a:blip r:embed="rId5"/>
                <a:stretch>
                  <a:fillRect l="-1860" t="-958" r="-1717" b="-27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460516" y="2858672"/>
                <a:ext cx="6127900" cy="3803862"/>
              </a:xfrm>
              <a:prstGeom prst="rect">
                <a:avLst/>
              </a:prstGeom>
              <a:ln>
                <a:solidFill>
                  <a:schemeClr val="tx1"/>
                </a:solidFill>
              </a:ln>
            </p:spPr>
            <p:txBody>
              <a:bodyPr wrap="square">
                <a:spAutoFit/>
              </a:bodyPr>
              <a:lstStyle/>
              <a:p>
                <a:pPr marL="465138" marR="0" indent="-401638">
                  <a:spcBef>
                    <a:spcPts val="0"/>
                  </a:spcBef>
                  <a:spcAft>
                    <a:spcPts val="1200"/>
                  </a:spcAft>
                </a:pPr>
                <a:r>
                  <a:rPr lang="en-US" sz="2100" dirty="0" smtClean="0">
                    <a:solidFill>
                      <a:schemeClr val="tx1"/>
                    </a:solidFill>
                    <a:ea typeface="Times" panose="02020603050405020304" pitchFamily="18" charset="0"/>
                    <a:cs typeface="Times New Roman" panose="02020603050405020304" pitchFamily="18" charset="0"/>
                  </a:rPr>
                  <a:t>Work-energy:	</a:t>
                </a:r>
                <a14:m>
                  <m:oMath xmlns:m="http://schemas.openxmlformats.org/officeDocument/2006/math">
                    <m:sSub>
                      <m:sSubPr>
                        <m:ctrlPr>
                          <a:rPr lang="en-US" sz="2100" i="1">
                            <a:latin typeface="Cambria Math" panose="02040503050406030204" pitchFamily="18" charset="0"/>
                          </a:rPr>
                        </m:ctrlPr>
                      </m:sSubPr>
                      <m:e>
                        <m:r>
                          <m:rPr>
                            <m:sty m:val="p"/>
                          </m:rPr>
                          <a:rPr lang="en-US" sz="2100" i="0">
                            <a:latin typeface="Cambria Math" panose="02040503050406030204" pitchFamily="18" charset="0"/>
                          </a:rPr>
                          <m:t>U</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sSub>
                      <m:sSubPr>
                        <m:ctrlPr>
                          <a:rPr lang="en-US" sz="2100" i="1">
                            <a:latin typeface="Cambria Math" panose="02040503050406030204" pitchFamily="18" charset="0"/>
                          </a:rPr>
                        </m:ctrlPr>
                      </m:sSubPr>
                      <m:e>
                        <m:r>
                          <m:rPr>
                            <m:sty m:val="p"/>
                          </m:rPr>
                          <a:rPr lang="en-US" sz="2100" i="0">
                            <a:latin typeface="Cambria Math" panose="02040503050406030204" pitchFamily="18" charset="0"/>
                          </a:rPr>
                          <m:t>U</m:t>
                        </m:r>
                      </m:e>
                      <m:sub>
                        <m:r>
                          <m:rPr>
                            <m:sty m:val="p"/>
                          </m:rPr>
                          <a:rPr lang="en-US" sz="2100" b="0" i="0" smtClean="0">
                            <a:latin typeface="Cambria Math" panose="02040503050406030204" pitchFamily="18" charset="0"/>
                          </a:rPr>
                          <m:t>i</m:t>
                        </m:r>
                      </m:sub>
                    </m:sSub>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W</m:t>
                        </m:r>
                      </m:e>
                      <m:sub>
                        <m:r>
                          <m:rPr>
                            <m:sty m:val="p"/>
                          </m:rPr>
                          <a:rPr lang="en-US" sz="2100" b="0" i="0" smtClean="0">
                            <a:latin typeface="Cambria Math" panose="02040503050406030204" pitchFamily="18" charset="0"/>
                          </a:rPr>
                          <m:t>fric</m:t>
                        </m:r>
                      </m:sub>
                    </m:sSub>
                  </m:oMath>
                </a14:m>
                <a:endParaRPr lang="en-US" sz="2100" dirty="0">
                  <a:solidFill>
                    <a:schemeClr val="tx1"/>
                  </a:solidFill>
                  <a:ea typeface="Times" panose="02020603050405020304" pitchFamily="18" charset="0"/>
                  <a:cs typeface="Times New Roman" panose="02020603050405020304" pitchFamily="18" charset="0"/>
                </a:endParaRPr>
              </a:p>
              <a:p>
                <a:pPr marL="465138" indent="-401638">
                  <a:spcAft>
                    <a:spcPts val="1200"/>
                  </a:spcAft>
                </a:pPr>
                <a14:m>
                  <m:oMathPara xmlns:m="http://schemas.openxmlformats.org/officeDocument/2006/math">
                    <m:oMathParaPr>
                      <m:jc m:val="left"/>
                    </m:oMathParaPr>
                    <m:oMath xmlns:m="http://schemas.openxmlformats.org/officeDocument/2006/math">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10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sp</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g</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100">
                          <a:latin typeface="Cambria Math" panose="02040503050406030204" pitchFamily="18" charset="0"/>
                        </a:rPr>
                        <m:t>−</m:t>
                      </m:r>
                      <m:sSub>
                        <m:sSubPr>
                          <m:ctrlPr>
                            <a:rPr lang="en-US" sz="2100" i="1">
                              <a:latin typeface="Cambria Math" panose="02040503050406030204" pitchFamily="18" charset="0"/>
                            </a:rPr>
                          </m:ctrlPr>
                        </m:sSubPr>
                        <m:e>
                          <m:r>
                            <m:rPr>
                              <m:sty m:val="p"/>
                            </m:rPr>
                            <a:rPr lang="en-US" sz="2100">
                              <a:latin typeface="Cambria Math" panose="02040503050406030204" pitchFamily="18" charset="0"/>
                            </a:rPr>
                            <m:t>F</m:t>
                          </m:r>
                        </m:e>
                        <m:sub>
                          <m:r>
                            <m:rPr>
                              <m:sty m:val="p"/>
                            </m:rPr>
                            <a:rPr lang="en-US" sz="2100">
                              <a:latin typeface="Cambria Math" panose="02040503050406030204" pitchFamily="18" charset="0"/>
                            </a:rPr>
                            <m:t>fric</m:t>
                          </m:r>
                        </m:sub>
                      </m:sSub>
                      <m:r>
                        <m:rPr>
                          <m:sty m:val="p"/>
                        </m:rPr>
                        <a:rPr lang="en-US" sz="2100" b="0" i="0" smtClean="0">
                          <a:latin typeface="Cambria Math" panose="02040503050406030204" pitchFamily="18" charset="0"/>
                        </a:rPr>
                        <m:t>d</m:t>
                      </m:r>
                    </m:oMath>
                  </m:oMathPara>
                </a14:m>
                <a:endParaRPr lang="en-US" sz="2100" dirty="0">
                  <a:solidFill>
                    <a:schemeClr val="tx1"/>
                  </a:solidFill>
                  <a:ea typeface="Times" panose="02020603050405020304" pitchFamily="18" charset="0"/>
                  <a:cs typeface="Times New Roman" panose="02020603050405020304" pitchFamily="18" charset="0"/>
                </a:endParaRPr>
              </a:p>
              <a:p>
                <a:pPr marL="465138" marR="0" indent="-401638">
                  <a:spcBef>
                    <a:spcPts val="0"/>
                  </a:spcBef>
                  <a:spcAft>
                    <a:spcPts val="1200"/>
                  </a:spcAft>
                </a:pPr>
                <a14:m>
                  <m:oMathPara xmlns:m="http://schemas.openxmlformats.org/officeDocument/2006/math">
                    <m:oMathParaPr>
                      <m:jc m:val="left"/>
                    </m:oMathParaPr>
                    <m:oMath xmlns:m="http://schemas.openxmlformats.org/officeDocument/2006/math">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mgy</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1</m:t>
                          </m:r>
                        </m:num>
                        <m:den>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den>
                      </m:f>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k</m:t>
                      </m:r>
                      <m:sSubSup>
                        <m:sSubSup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μmgd</m:t>
                      </m:r>
                    </m:oMath>
                  </m:oMathPara>
                </a14:m>
                <a:endParaRPr lang="en-US" sz="2100" dirty="0">
                  <a:solidFill>
                    <a:schemeClr val="tx1"/>
                  </a:solidFill>
                  <a:ea typeface="Times" panose="02020603050405020304" pitchFamily="18" charset="0"/>
                  <a:cs typeface="Times New Roman" panose="02020603050405020304" pitchFamily="18" charset="0"/>
                </a:endParaRPr>
              </a:p>
              <a:p>
                <a:pPr marL="465138" marR="0" indent="-401638">
                  <a:spcBef>
                    <a:spcPts val="0"/>
                  </a:spcBef>
                  <a:spcAft>
                    <a:spcPts val="1200"/>
                  </a:spcAft>
                </a:pPr>
                <a14:m>
                  <m:oMathPara xmlns:m="http://schemas.openxmlformats.org/officeDocument/2006/math">
                    <m:oMathParaPr>
                      <m:jc m:val="left"/>
                    </m:oMathParaPr>
                    <m:oMath xmlns:m="http://schemas.openxmlformats.org/officeDocument/2006/math">
                      <m:r>
                        <a:rPr lang="en-US" sz="2100" i="1" smtClean="0">
                          <a:latin typeface="Cambria Math" panose="02040503050406030204" pitchFamily="18" charset="0"/>
                          <a:ea typeface="Times" panose="02020603050405020304" pitchFamily="18" charset="0"/>
                          <a:cs typeface="Calibri" panose="020F0502020204030204" pitchFamily="34" charset="0"/>
                        </a:rPr>
                        <m:t>⇒</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  </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m:t>
                              </m:r>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gy</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μmgd</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num>
                        <m:den>
                          <m:sSubSup>
                            <m:sSubSup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den>
                      </m:f>
                    </m:oMath>
                  </m:oMathPara>
                </a14:m>
                <a:endParaRPr lang="en-US" sz="2100" dirty="0">
                  <a:solidFill>
                    <a:schemeClr val="tx1"/>
                  </a:solidFill>
                  <a:ea typeface="Times" panose="02020603050405020304" pitchFamily="18" charset="0"/>
                  <a:cs typeface="Times New Roman" panose="02020603050405020304" pitchFamily="18" charset="0"/>
                </a:endParaRPr>
              </a:p>
              <a:p>
                <a:pPr marL="465138" marR="0" indent="-401638">
                  <a:spcBef>
                    <a:spcPts val="0"/>
                  </a:spcBef>
                  <a:spcAft>
                    <a:spcPts val="1200"/>
                  </a:spcAft>
                </a:pPr>
                <a14:m>
                  <m:oMathPara xmlns:m="http://schemas.openxmlformats.org/officeDocument/2006/math">
                    <m:oMathParaPr>
                      <m:jc m:val="left"/>
                    </m:oMathParaPr>
                    <m:oMath xmlns:m="http://schemas.openxmlformats.org/officeDocument/2006/math">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10</m:t>
                              </m:r>
                            </m:e>
                          </m:d>
                          <m:d>
                            <m:d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
                            <m:d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4</m:t>
                              </m:r>
                            </m:e>
                          </m:d>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0.25</m:t>
                              </m:r>
                            </m:e>
                          </m:d>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10</m:t>
                              </m:r>
                            </m:e>
                          </m:d>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0.5</m:t>
                              </m:r>
                            </m:e>
                          </m:d>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num>
                        <m:den>
                          <m:sSup>
                            <m:sSup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sSupPr>
                            <m:e>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e>
                            <m:sup>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p>
                        </m:den>
                      </m:f>
                    </m:oMath>
                  </m:oMathPara>
                </a14:m>
                <a:endParaRPr lang="en-US" sz="2100" dirty="0">
                  <a:solidFill>
                    <a:schemeClr val="tx1"/>
                  </a:solidFill>
                  <a:ea typeface="Times" panose="02020603050405020304" pitchFamily="18" charset="0"/>
                  <a:cs typeface="Calibri" panose="020F0502020204030204" pitchFamily="34" charset="0"/>
                </a:endParaRPr>
              </a:p>
              <a:p>
                <a:pPr marL="465138" marR="0" indent="-401638">
                  <a:spcBef>
                    <a:spcPts val="0"/>
                  </a:spcBef>
                </a:pPr>
                <a14:m>
                  <m:oMathPara xmlns:m="http://schemas.openxmlformats.org/officeDocument/2006/math">
                    <m:oMathParaPr>
                      <m:jc m:val="left"/>
                    </m:oMathParaPr>
                    <m:oMath xmlns:m="http://schemas.openxmlformats.org/officeDocument/2006/math">
                      <m:r>
                        <a:rPr lang="en-US" sz="2100" b="1"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  </m:t>
                      </m:r>
                      <m:r>
                        <m:rPr>
                          <m:sty m:val="p"/>
                        </m:rP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k</m:t>
                      </m:r>
                      <m: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=189</m:t>
                      </m:r>
                      <m:r>
                        <a:rPr lang="en-US" sz="2100" b="1"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m:t>
                      </m:r>
                      <m: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9  </m:t>
                      </m:r>
                      <m:r>
                        <m:rPr>
                          <m:sty m:val="p"/>
                        </m:rP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N</m:t>
                      </m:r>
                      <m: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m:t>
                      </m:r>
                      <m:r>
                        <m:rPr>
                          <m:sty m:val="p"/>
                        </m:rP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m</m:t>
                      </m:r>
                    </m:oMath>
                  </m:oMathPara>
                </a14:m>
                <a:endParaRPr lang="en-US" sz="2100" b="1" dirty="0">
                  <a:solidFill>
                    <a:schemeClr val="tx1"/>
                  </a:solidFill>
                  <a:ea typeface="Times"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5460516" y="2858672"/>
                <a:ext cx="6127900" cy="3803862"/>
              </a:xfrm>
              <a:prstGeom prst="rect">
                <a:avLst/>
              </a:prstGeom>
              <a:blipFill>
                <a:blip r:embed="rId6"/>
                <a:stretch>
                  <a:fillRect l="-99" t="-799" b="-319"/>
                </a:stretch>
              </a:blipFill>
              <a:ln>
                <a:solidFill>
                  <a:schemeClr val="tx1"/>
                </a:solidFill>
              </a:ln>
            </p:spPr>
            <p:txBody>
              <a:bodyPr/>
              <a:lstStyle/>
              <a:p>
                <a:r>
                  <a:rPr lang="en-US">
                    <a:noFill/>
                  </a:rPr>
                  <a:t> </a:t>
                </a:r>
              </a:p>
            </p:txBody>
          </p:sp>
        </mc:Fallback>
      </mc:AlternateContent>
      <p:pic>
        <p:nvPicPr>
          <p:cNvPr id="5" name="Picture 4"/>
          <p:cNvPicPr>
            <a:picLocks noChangeAspect="1"/>
          </p:cNvPicPr>
          <p:nvPr/>
        </p:nvPicPr>
        <p:blipFill>
          <a:blip r:embed="rId7"/>
          <a:stretch>
            <a:fillRect/>
          </a:stretch>
        </p:blipFill>
        <p:spPr>
          <a:xfrm>
            <a:off x="5460516" y="611091"/>
            <a:ext cx="6127900" cy="2035856"/>
          </a:xfrm>
          <a:prstGeom prst="rect">
            <a:avLst/>
          </a:prstGeom>
        </p:spPr>
      </p:pic>
      <p:cxnSp>
        <p:nvCxnSpPr>
          <p:cNvPr id="7" name="Straight Connector 6"/>
          <p:cNvCxnSpPr/>
          <p:nvPr/>
        </p:nvCxnSpPr>
        <p:spPr>
          <a:xfrm>
            <a:off x="8213558" y="2470484"/>
            <a:ext cx="7218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7599751" y="1973006"/>
                <a:ext cx="1849429" cy="400109"/>
              </a:xfrm>
              <a:prstGeom prst="rect">
                <a:avLst/>
              </a:prstGeom>
              <a:noFill/>
              <a:ln>
                <a:noFill/>
                <a:prstDash val="dash"/>
              </a:ln>
            </p:spPr>
            <p:txBody>
              <a:bodyPr wrap="square" rtlCol="0">
                <a:spAutoFit/>
              </a:bodyPr>
              <a:lstStyle/>
              <a:p>
                <a:pPr algn="ctr">
                  <a:spcAft>
                    <a:spcPts val="600"/>
                  </a:spcAft>
                </a:pPr>
                <a14:m>
                  <m:oMath xmlns:m="http://schemas.openxmlformats.org/officeDocument/2006/math">
                    <m:r>
                      <m:rPr>
                        <m:sty m:val="p"/>
                      </m:rPr>
                      <a:rPr lang="en-US" sz="2000" b="0" i="0" smtClean="0">
                        <a:solidFill>
                          <a:srgbClr val="FF0000"/>
                        </a:solidFill>
                        <a:latin typeface="Cambria Math" panose="02040503050406030204" pitchFamily="18" charset="0"/>
                      </a:rPr>
                      <m:t>d</m:t>
                    </m:r>
                  </m:oMath>
                </a14:m>
                <a:r>
                  <a:rPr lang="en-US" sz="2000" b="0" i="0" dirty="0">
                    <a:solidFill>
                      <a:srgbClr val="FF0000"/>
                    </a:solidFill>
                  </a:rPr>
                  <a:t> = 0.5 m</a:t>
                </a:r>
                <a:endParaRPr lang="en-US" sz="20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599751" y="1973006"/>
                <a:ext cx="1849429" cy="400109"/>
              </a:xfrm>
              <a:prstGeom prst="rect">
                <a:avLst/>
              </a:prstGeom>
              <a:blipFill>
                <a:blip r:embed="rId8"/>
                <a:stretch>
                  <a:fillRect t="-9231" b="-27692"/>
                </a:stretch>
              </a:blipFill>
              <a:ln>
                <a:noFill/>
                <a:prstDash val="dash"/>
              </a:ln>
            </p:spPr>
            <p:txBody>
              <a:bodyPr/>
              <a:lstStyle/>
              <a:p>
                <a:r>
                  <a:rPr lang="en-US">
                    <a:noFill/>
                  </a:rPr>
                  <a:t> </a:t>
                </a:r>
              </a:p>
            </p:txBody>
          </p:sp>
        </mc:Fallback>
      </mc:AlternateContent>
      <p:sp>
        <p:nvSpPr>
          <p:cNvPr id="6" name="Slide Number Placeholder 5"/>
          <p:cNvSpPr>
            <a:spLocks noGrp="1"/>
          </p:cNvSpPr>
          <p:nvPr>
            <p:ph type="sldNum" sz="quarter" idx="12"/>
          </p:nvPr>
        </p:nvSpPr>
        <p:spPr>
          <a:xfrm>
            <a:off x="11764187" y="6509442"/>
            <a:ext cx="366712" cy="306184"/>
          </a:xfrm>
        </p:spPr>
        <p:txBody>
          <a:bodyPr/>
          <a:lstStyle/>
          <a:p>
            <a:fld id="{6BF10542-A44D-4C9F-B005-EEB4A5BD4D37}" type="slidenum">
              <a:rPr lang="en-US" smtClean="0"/>
              <a:t>19</a:t>
            </a:fld>
            <a:endParaRPr lang="en-US" dirty="0"/>
          </a:p>
        </p:txBody>
      </p:sp>
    </p:spTree>
    <p:custDataLst>
      <p:tags r:id="rId1"/>
    </p:custDataLst>
    <p:extLst>
      <p:ext uri="{BB962C8B-B14F-4D97-AF65-F5344CB8AC3E}">
        <p14:creationId xmlns:p14="http://schemas.microsoft.com/office/powerpoint/2010/main" val="14018861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Last Class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728158" cy="4351338"/>
              </a:xfrm>
            </p:spPr>
            <p:txBody>
              <a:bodyPr>
                <a:normAutofit/>
              </a:bodyPr>
              <a:lstStyle/>
              <a:p>
                <a:r>
                  <a:rPr lang="en-US" sz="2400" dirty="0" smtClean="0"/>
                  <a:t>W = F </a:t>
                </a:r>
                <a14:m>
                  <m:oMath xmlns:m="http://schemas.openxmlformats.org/officeDocument/2006/math">
                    <m:r>
                      <m:rPr>
                        <m:sty m:val="p"/>
                      </m:rPr>
                      <a:rPr lang="en-US" sz="2400" b="0" i="0" smtClean="0">
                        <a:latin typeface="Cambria Math" panose="02040503050406030204" pitchFamily="18" charset="0"/>
                      </a:rPr>
                      <m:t>Δ</m:t>
                    </m:r>
                  </m:oMath>
                </a14:m>
                <a:r>
                  <a:rPr lang="en-US" sz="2400" dirty="0"/>
                  <a:t>x </a:t>
                </a:r>
                <a14:m>
                  <m:oMath xmlns:m="http://schemas.openxmlformats.org/officeDocument/2006/math">
                    <m:func>
                      <m:funcPr>
                        <m:ctrlPr>
                          <a:rPr lang="en-US" sz="2400" b="0" i="1" dirty="0" smtClean="0">
                            <a:latin typeface="Cambria Math" panose="02040503050406030204" pitchFamily="18" charset="0"/>
                          </a:rPr>
                        </m:ctrlPr>
                      </m:funcPr>
                      <m:fName>
                        <m:r>
                          <m:rPr>
                            <m:sty m:val="p"/>
                          </m:rPr>
                          <a:rPr lang="en-US" sz="2400" b="0" i="0" dirty="0" smtClean="0">
                            <a:latin typeface="Cambria Math" panose="02040503050406030204" pitchFamily="18" charset="0"/>
                          </a:rPr>
                          <m:t>cos</m:t>
                        </m:r>
                      </m:fName>
                      <m:e>
                        <m:r>
                          <m:rPr>
                            <m:sty m:val="p"/>
                          </m:rPr>
                          <a:rPr lang="en-US" sz="2400" b="0" i="0" dirty="0" smtClean="0">
                            <a:latin typeface="Cambria Math" panose="02040503050406030204" pitchFamily="18" charset="0"/>
                          </a:rPr>
                          <m:t>θ</m:t>
                        </m:r>
                      </m:e>
                    </m:func>
                  </m:oMath>
                </a14:m>
                <a:r>
                  <a:rPr lang="en-US" sz="2400" dirty="0"/>
                  <a:t> = </a:t>
                </a:r>
                <a14:m>
                  <m:oMath xmlns:m="http://schemas.openxmlformats.org/officeDocument/2006/math">
                    <m:r>
                      <m:rPr>
                        <m:sty m:val="p"/>
                      </m:rPr>
                      <a:rPr lang="en-US" sz="2400" b="0" i="0" smtClean="0">
                        <a:latin typeface="Cambria Math" panose="02040503050406030204" pitchFamily="18" charset="0"/>
                      </a:rPr>
                      <m:t>Δ</m:t>
                    </m:r>
                  </m:oMath>
                </a14:m>
                <a:r>
                  <a:rPr lang="en-US" sz="2400" dirty="0"/>
                  <a:t>U</a:t>
                </a:r>
              </a:p>
              <a:p>
                <a:pPr marL="0" indent="0">
                  <a:buNone/>
                </a:pPr>
                <a:endParaRPr lang="en-US" sz="2400" dirty="0"/>
              </a:p>
              <a:p>
                <a:r>
                  <a:rPr lang="en-US" sz="2400" dirty="0" smtClean="0"/>
                  <a:t>Types </a:t>
                </a:r>
                <a:r>
                  <a:rPr lang="en-US" sz="2400" dirty="0"/>
                  <a:t>of energy:</a:t>
                </a:r>
              </a:p>
              <a:p>
                <a:pPr marL="0" indent="0">
                  <a:buNone/>
                </a:pPr>
                <a:r>
                  <a:rPr lang="en-US" sz="2400" dirty="0"/>
                  <a:t>	- </a:t>
                </a:r>
                <a:r>
                  <a:rPr lang="en-US" sz="2400" dirty="0" smtClean="0"/>
                  <a:t>Kinetic and potential</a:t>
                </a:r>
              </a:p>
              <a:p>
                <a:pPr marL="0" indent="0">
                  <a:buNone/>
                </a:pPr>
                <a:r>
                  <a:rPr lang="en-US" sz="2400" dirty="0"/>
                  <a:t>	</a:t>
                </a:r>
                <a:r>
                  <a:rPr lang="en-US" sz="2400" dirty="0" smtClean="0"/>
                  <a:t>- Various forms of potential energy </a:t>
                </a:r>
                <a:r>
                  <a:rPr lang="en-US" sz="1800" dirty="0" smtClean="0"/>
                  <a:t>(gravitational, spring, chemical, electrical, etc.)</a:t>
                </a:r>
              </a:p>
              <a:p>
                <a:pPr marL="0" indent="0">
                  <a:buNone/>
                </a:pPr>
                <a:r>
                  <a:rPr lang="en-US" sz="1800" dirty="0" smtClean="0"/>
                  <a:t>	</a:t>
                </a:r>
                <a:r>
                  <a:rPr lang="en-US" sz="2400" dirty="0" smtClean="0"/>
                  <a:t>- Kinetic energy:	</a:t>
                </a:r>
                <a14:m>
                  <m:oMath xmlns:m="http://schemas.openxmlformats.org/officeDocument/2006/math">
                    <m:r>
                      <m:rPr>
                        <m:sty m:val="p"/>
                      </m:rPr>
                      <a:rPr lang="en-US" sz="2400" b="0" i="0" smtClean="0">
                        <a:latin typeface="Cambria Math" panose="02040503050406030204" pitchFamily="18" charset="0"/>
                      </a:rPr>
                      <m:t>K</m:t>
                    </m:r>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m</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v</m:t>
                        </m:r>
                      </m:e>
                      <m:sup>
                        <m:r>
                          <a:rPr lang="en-US" sz="2400" b="0" i="0" smtClean="0">
                            <a:latin typeface="Cambria Math" panose="02040503050406030204" pitchFamily="18" charset="0"/>
                          </a:rPr>
                          <m:t>2</m:t>
                        </m:r>
                      </m:sup>
                    </m:sSup>
                  </m:oMath>
                </a14:m>
                <a:endParaRPr lang="en-US" sz="2400" b="0" dirty="0" smtClean="0"/>
              </a:p>
              <a:p>
                <a:pPr marL="0" indent="0">
                  <a:buNone/>
                </a:pPr>
                <a:r>
                  <a:rPr lang="en-US" sz="1800" dirty="0" smtClean="0"/>
                  <a:t>	</a:t>
                </a:r>
                <a:r>
                  <a:rPr lang="en-US" sz="2400" dirty="0" smtClean="0"/>
                  <a:t>- Gravitational PE: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mgy</m:t>
                    </m:r>
                  </m:oMath>
                </a14:m>
                <a:r>
                  <a:rPr lang="en-US" sz="1800" dirty="0" smtClean="0"/>
                  <a:t>	</a:t>
                </a:r>
                <a:r>
                  <a:rPr lang="en-US" sz="2000" dirty="0" smtClean="0"/>
                  <a:t>(measured from a reference point </a:t>
                </a:r>
                <a14:m>
                  <m:oMath xmlns:m="http://schemas.openxmlformats.org/officeDocument/2006/math">
                    <m:r>
                      <a:rPr lang="en-US" sz="2000" i="1" dirty="0" smtClean="0">
                        <a:latin typeface="Cambria Math" panose="02040503050406030204" pitchFamily="18" charset="0"/>
                      </a:rPr>
                      <m:t>𝑦</m:t>
                    </m:r>
                    <m:r>
                      <a:rPr lang="en-US" sz="2000" i="1" dirty="0" smtClean="0">
                        <a:latin typeface="Cambria Math" panose="02040503050406030204" pitchFamily="18" charset="0"/>
                      </a:rPr>
                      <m:t>=0</m:t>
                    </m:r>
                  </m:oMath>
                </a14:m>
                <a:r>
                  <a:rPr lang="en-US" sz="2000" dirty="0" smtClean="0"/>
                  <a:t>)</a:t>
                </a:r>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728158" cy="4351338"/>
              </a:xfrm>
              <a:blipFill>
                <a:blip r:embed="rId4"/>
                <a:stretch>
                  <a:fillRect l="-796" t="-196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2</a:t>
            </a:fld>
            <a:endParaRPr lang="en-US"/>
          </a:p>
        </p:txBody>
      </p:sp>
    </p:spTree>
    <p:extLst>
      <p:ext uri="{BB962C8B-B14F-4D97-AF65-F5344CB8AC3E}">
        <p14:creationId xmlns:p14="http://schemas.microsoft.com/office/powerpoint/2010/main" val="23548311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3579" y="545431"/>
            <a:ext cx="9095874" cy="4524315"/>
          </a:xfrm>
          <a:prstGeom prst="rect">
            <a:avLst/>
          </a:prstGeom>
          <a:noFill/>
        </p:spPr>
        <p:txBody>
          <a:bodyPr wrap="square" rtlCol="0">
            <a:spAutoFit/>
          </a:bodyPr>
          <a:lstStyle/>
          <a:p>
            <a:pPr>
              <a:lnSpc>
                <a:spcPct val="200000"/>
              </a:lnSpc>
            </a:pPr>
            <a:r>
              <a:rPr lang="en-US" sz="3600" dirty="0"/>
              <a:t>Related topics that will not be covered in class:</a:t>
            </a:r>
          </a:p>
          <a:p>
            <a:pPr marL="977900" indent="-512763">
              <a:lnSpc>
                <a:spcPct val="200000"/>
              </a:lnSpc>
              <a:buFontTx/>
              <a:buChar char="-"/>
            </a:pPr>
            <a:r>
              <a:rPr lang="en-US" sz="3600" dirty="0"/>
              <a:t>Rotational kinetic energy</a:t>
            </a:r>
          </a:p>
          <a:p>
            <a:pPr marL="977900" indent="-512763">
              <a:lnSpc>
                <a:spcPct val="200000"/>
              </a:lnSpc>
              <a:buFontTx/>
              <a:buChar char="-"/>
            </a:pPr>
            <a:r>
              <a:rPr lang="en-US" sz="3600" dirty="0"/>
              <a:t>Conservation of angular momentum</a:t>
            </a:r>
          </a:p>
          <a:p>
            <a:pPr marL="977900" indent="-512763">
              <a:lnSpc>
                <a:spcPct val="200000"/>
              </a:lnSpc>
              <a:buFontTx/>
              <a:buChar char="-"/>
            </a:pPr>
            <a:r>
              <a:rPr lang="en-US" sz="3600" dirty="0"/>
              <a:t>Elastic and inelastic </a:t>
            </a:r>
            <a:r>
              <a:rPr lang="en-US" sz="3600" dirty="0" smtClean="0"/>
              <a:t>collisions</a:t>
            </a:r>
            <a:endParaRPr lang="en-US" sz="3600" dirty="0"/>
          </a:p>
        </p:txBody>
      </p:sp>
      <p:sp>
        <p:nvSpPr>
          <p:cNvPr id="3" name="Slide Number Placeholder 2"/>
          <p:cNvSpPr>
            <a:spLocks noGrp="1"/>
          </p:cNvSpPr>
          <p:nvPr>
            <p:ph type="sldNum" sz="quarter" idx="12"/>
          </p:nvPr>
        </p:nvSpPr>
        <p:spPr/>
        <p:txBody>
          <a:bodyPr/>
          <a:lstStyle/>
          <a:p>
            <a:fld id="{6BF10542-A44D-4C9F-B005-EEB4A5BD4D37}" type="slidenum">
              <a:rPr lang="en-US" smtClean="0"/>
              <a:t>20</a:t>
            </a:fld>
            <a:endParaRPr lang="en-US"/>
          </a:p>
        </p:txBody>
      </p:sp>
    </p:spTree>
    <p:extLst>
      <p:ext uri="{BB962C8B-B14F-4D97-AF65-F5344CB8AC3E}">
        <p14:creationId xmlns:p14="http://schemas.microsoft.com/office/powerpoint/2010/main" val="1110523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p:cNvSpPr>
          <p:nvPr/>
        </p:nvSpPr>
        <p:spPr bwMode="auto">
          <a:xfrm>
            <a:off x="692754" y="310754"/>
            <a:ext cx="604637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Energy</a:t>
            </a:r>
          </a:p>
        </p:txBody>
      </p:sp>
      <p:sp>
        <p:nvSpPr>
          <p:cNvPr id="6" name="Rectangle 4"/>
          <p:cNvSpPr>
            <a:spLocks/>
          </p:cNvSpPr>
          <p:nvPr/>
        </p:nvSpPr>
        <p:spPr bwMode="auto">
          <a:xfrm>
            <a:off x="1067659" y="1160331"/>
            <a:ext cx="10209345" cy="96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160" dirty="0">
                <a:latin typeface="Arial" panose="020B0604020202020204" pitchFamily="34" charset="0"/>
              </a:rPr>
              <a:t>A ball (solid sphere) of mass M and radius R is rolling down a ramp of height h. Describe the kinds of energy present in the system.</a:t>
            </a:r>
          </a:p>
        </p:txBody>
      </p:sp>
      <p:pic>
        <p:nvPicPr>
          <p:cNvPr id="7" name="Picture 6" descr="1026"/>
          <p:cNvPicPr>
            <a:picLocks noChangeAspect="1" noChangeArrowheads="1"/>
          </p:cNvPicPr>
          <p:nvPr/>
        </p:nvPicPr>
        <p:blipFill rotWithShape="1">
          <a:blip r:embed="rId2">
            <a:extLst>
              <a:ext uri="{28A0092B-C50C-407E-A947-70E740481C1C}">
                <a14:useLocalDpi xmlns:a14="http://schemas.microsoft.com/office/drawing/2010/main" val="0"/>
              </a:ext>
            </a:extLst>
          </a:blip>
          <a:srcRect b="8414"/>
          <a:stretch/>
        </p:blipFill>
        <p:spPr bwMode="auto">
          <a:xfrm>
            <a:off x="4289552" y="2025586"/>
            <a:ext cx="3137882" cy="218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8" name="Rectangle 4"/>
              <p:cNvSpPr>
                <a:spLocks/>
              </p:cNvSpPr>
              <p:nvPr/>
            </p:nvSpPr>
            <p:spPr bwMode="auto">
              <a:xfrm>
                <a:off x="692754" y="4606183"/>
                <a:ext cx="11151717" cy="1657884"/>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algn="l">
                  <a:spcAft>
                    <a:spcPts val="600"/>
                  </a:spcAft>
                </a:pPr>
                <a:r>
                  <a:rPr lang="en-US" altLang="en-US" sz="2160" dirty="0">
                    <a:latin typeface="Arial" panose="020B0604020202020204" pitchFamily="34" charset="0"/>
                  </a:rPr>
                  <a:t>Gravitational potential energy       </a:t>
                </a:r>
                <a14:m>
                  <m:oMath xmlns:m="http://schemas.openxmlformats.org/officeDocument/2006/math">
                    <m:sSub>
                      <m:sSubPr>
                        <m:ctrlPr>
                          <a:rPr lang="en-US" altLang="en-US" sz="2160" i="1" smtClean="0">
                            <a:latin typeface="Cambria Math" panose="02040503050406030204" pitchFamily="18" charset="0"/>
                          </a:rPr>
                        </m:ctrlPr>
                      </m:sSubPr>
                      <m:e>
                        <m:r>
                          <m:rPr>
                            <m:sty m:val="p"/>
                          </m:rPr>
                          <a:rPr lang="en-US" altLang="en-US" sz="2160" b="0" i="0" smtClean="0">
                            <a:latin typeface="Cambria Math" panose="02040503050406030204" pitchFamily="18" charset="0"/>
                          </a:rPr>
                          <m:t>U</m:t>
                        </m:r>
                      </m:e>
                      <m:sub>
                        <m:r>
                          <m:rPr>
                            <m:sty m:val="p"/>
                          </m:rPr>
                          <a:rPr lang="en-US" altLang="en-US" sz="2160" b="0" i="0" smtClean="0">
                            <a:latin typeface="Cambria Math" panose="02040503050406030204" pitchFamily="18" charset="0"/>
                          </a:rPr>
                          <m:t>g</m:t>
                        </m:r>
                      </m:sub>
                    </m:sSub>
                    <m:r>
                      <a:rPr lang="en-US" altLang="en-US" sz="2160" b="0" i="0" smtClean="0">
                        <a:latin typeface="Cambria Math" panose="02040503050406030204" pitchFamily="18" charset="0"/>
                      </a:rPr>
                      <m:t>=</m:t>
                    </m:r>
                    <m:r>
                      <m:rPr>
                        <m:sty m:val="p"/>
                      </m:rPr>
                      <a:rPr lang="en-US" altLang="en-US" sz="2160" b="0" i="0" smtClean="0">
                        <a:latin typeface="Cambria Math" panose="02040503050406030204" pitchFamily="18" charset="0"/>
                      </a:rPr>
                      <m:t>Mgh</m:t>
                    </m:r>
                  </m:oMath>
                </a14:m>
                <a:endParaRPr lang="en-US" altLang="en-US" sz="2160" dirty="0">
                  <a:latin typeface="Arial" panose="020B0604020202020204" pitchFamily="34" charset="0"/>
                </a:endParaRPr>
              </a:p>
              <a:p>
                <a:pPr>
                  <a:spcAft>
                    <a:spcPts val="600"/>
                  </a:spcAft>
                </a:pPr>
                <a:r>
                  <a:rPr lang="en-US" altLang="en-US" sz="2160" dirty="0">
                    <a:latin typeface="Arial" panose="020B0604020202020204" pitchFamily="34" charset="0"/>
                  </a:rPr>
                  <a:t>Translational kinetic energy          </a:t>
                </a:r>
                <a14:m>
                  <m:oMath xmlns:m="http://schemas.openxmlformats.org/officeDocument/2006/math">
                    <m:r>
                      <m:rPr>
                        <m:sty m:val="p"/>
                      </m:rPr>
                      <a:rPr lang="en-US" altLang="en-US" sz="2160" i="0" smtClean="0">
                        <a:latin typeface="Cambria Math" panose="02040503050406030204" pitchFamily="18" charset="0"/>
                      </a:rPr>
                      <m:t>K</m:t>
                    </m:r>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sSub>
                          <m:sSubPr>
                            <m:ctrlPr>
                              <a:rPr lang="en-US" altLang="en-US" sz="2160" b="0" i="1" smtClean="0">
                                <a:latin typeface="Cambria Math" panose="02040503050406030204" pitchFamily="18" charset="0"/>
                              </a:rPr>
                            </m:ctrlPr>
                          </m:sSubPr>
                          <m:e>
                            <m:r>
                              <m:rPr>
                                <m:sty m:val="p"/>
                              </m:rPr>
                              <a:rPr lang="en-US" altLang="en-US" sz="2160" b="0" i="0" smtClean="0">
                                <a:latin typeface="Cambria Math" panose="02040503050406030204" pitchFamily="18" charset="0"/>
                              </a:rPr>
                              <m:t>v</m:t>
                            </m:r>
                          </m:e>
                          <m:sub>
                            <m:r>
                              <m:rPr>
                                <m:sty m:val="p"/>
                              </m:rPr>
                              <a:rPr lang="en-US" altLang="en-US" sz="2160" b="0" i="0" smtClean="0">
                                <a:latin typeface="Cambria Math" panose="02040503050406030204" pitchFamily="18" charset="0"/>
                              </a:rPr>
                              <m:t>CM</m:t>
                            </m:r>
                          </m:sub>
                        </m:sSub>
                      </m:e>
                      <m:sup>
                        <m:r>
                          <a:rPr lang="en-US" altLang="en-US" sz="2160" b="0" i="0" smtClean="0">
                            <a:latin typeface="Cambria Math" panose="02040503050406030204" pitchFamily="18" charset="0"/>
                          </a:rPr>
                          <m:t>2</m:t>
                        </m:r>
                      </m:sup>
                    </m:sSup>
                  </m:oMath>
                </a14:m>
                <a:endParaRPr lang="en-US" altLang="en-US" sz="2160" b="0" dirty="0">
                  <a:latin typeface="Arial" panose="020B0604020202020204" pitchFamily="34" charset="0"/>
                </a:endParaRPr>
              </a:p>
              <a:p>
                <a:pPr>
                  <a:spcAft>
                    <a:spcPts val="600"/>
                  </a:spcAft>
                </a:pPr>
                <a:r>
                  <a:rPr lang="en-US" altLang="en-US" sz="2160" dirty="0">
                    <a:latin typeface="Arial" panose="020B0604020202020204" pitchFamily="34" charset="0"/>
                  </a:rPr>
                  <a:t>Rotational kinetic energy          </a:t>
                </a:r>
                <a14:m>
                  <m:oMath xmlns:m="http://schemas.openxmlformats.org/officeDocument/2006/math">
                    <m:sSub>
                      <m:sSubPr>
                        <m:ctrlPr>
                          <a:rPr lang="en-US" altLang="en-US" sz="2160" i="1" smtClean="0">
                            <a:latin typeface="Cambria Math" panose="02040503050406030204" pitchFamily="18" charset="0"/>
                          </a:rPr>
                        </m:ctrlPr>
                      </m:sSubPr>
                      <m:e>
                        <m:r>
                          <m:rPr>
                            <m:sty m:val="p"/>
                          </m:rPr>
                          <a:rPr lang="en-US" altLang="en-US" sz="2160" i="0" smtClean="0">
                            <a:latin typeface="Cambria Math" panose="02040503050406030204" pitchFamily="18" charset="0"/>
                          </a:rPr>
                          <m:t>K</m:t>
                        </m:r>
                      </m:e>
                      <m:sub>
                        <m:r>
                          <m:rPr>
                            <m:sty m:val="p"/>
                          </m:rPr>
                          <a:rPr lang="en-US" altLang="en-US" sz="2160" b="0" i="0" smtClean="0">
                            <a:latin typeface="Cambria Math" panose="02040503050406030204" pitchFamily="18" charset="0"/>
                          </a:rPr>
                          <m:t>rot</m:t>
                        </m:r>
                      </m:sub>
                    </m:sSub>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r>
                      <m:rPr>
                        <m:sty m:val="p"/>
                      </m:rPr>
                      <a:rPr lang="en-US" altLang="en-US" sz="2160" b="0" i="0" smtClean="0">
                        <a:latin typeface="Cambria Math" panose="02040503050406030204" pitchFamily="18" charset="0"/>
                      </a:rPr>
                      <m:t>I</m:t>
                    </m:r>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ea typeface="Cambria Math" panose="02040503050406030204" pitchFamily="18" charset="0"/>
                          </a:rPr>
                          <m:t>ω</m:t>
                        </m:r>
                      </m:e>
                      <m:sup>
                        <m:r>
                          <a:rPr lang="en-US" altLang="en-US" sz="2160" b="0" i="0" smtClean="0">
                            <a:latin typeface="Cambria Math" panose="02040503050406030204" pitchFamily="18" charset="0"/>
                          </a:rPr>
                          <m:t>2</m:t>
                        </m:r>
                      </m:sup>
                    </m:sSup>
                  </m:oMath>
                </a14:m>
                <a:r>
                  <a:rPr lang="en-US" altLang="en-US" sz="2160" dirty="0">
                    <a:latin typeface="Arial" panose="020B0604020202020204" pitchFamily="34" charset="0"/>
                  </a:rPr>
                  <a:t>= </a:t>
                </a:r>
                <a14:m>
                  <m:oMath xmlns:m="http://schemas.openxmlformats.org/officeDocument/2006/math">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d>
                      <m:dPr>
                        <m:ctrlPr>
                          <a:rPr lang="en-US" altLang="en-US" sz="2160" b="0" i="1" smtClean="0">
                            <a:latin typeface="Cambria Math" panose="02040503050406030204" pitchFamily="18" charset="0"/>
                          </a:rPr>
                        </m:ctrlPr>
                      </m:dPr>
                      <m:e>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2</m:t>
                            </m:r>
                          </m:num>
                          <m:den>
                            <m:r>
                              <a:rPr lang="en-US" altLang="en-US" sz="2160" b="0" i="0" smtClean="0">
                                <a:latin typeface="Cambria Math" panose="02040503050406030204" pitchFamily="18" charset="0"/>
                              </a:rPr>
                              <m:t>5</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rPr>
                              <m:t>R</m:t>
                            </m:r>
                          </m:e>
                          <m:sup>
                            <m:r>
                              <a:rPr lang="en-US" altLang="en-US" sz="2160" b="0" i="0" smtClean="0">
                                <a:latin typeface="Cambria Math" panose="02040503050406030204" pitchFamily="18" charset="0"/>
                              </a:rPr>
                              <m:t>2</m:t>
                            </m:r>
                          </m:sup>
                        </m:sSup>
                      </m:e>
                    </m:d>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ea typeface="Cambria Math" panose="02040503050406030204" pitchFamily="18" charset="0"/>
                          </a:rPr>
                          <m:t>ω</m:t>
                        </m:r>
                      </m:e>
                      <m:sup>
                        <m:r>
                          <a:rPr lang="en-US" altLang="en-US" sz="2160" b="0" i="0" smtClean="0">
                            <a:latin typeface="Cambria Math" panose="02040503050406030204" pitchFamily="18" charset="0"/>
                          </a:rPr>
                          <m:t>2</m:t>
                        </m:r>
                      </m:sup>
                    </m:sSup>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d>
                      <m:dPr>
                        <m:ctrlPr>
                          <a:rPr lang="en-US" altLang="en-US" sz="2160" b="0" i="1" smtClean="0">
                            <a:latin typeface="Cambria Math" panose="02040503050406030204" pitchFamily="18" charset="0"/>
                          </a:rPr>
                        </m:ctrlPr>
                      </m:dPr>
                      <m:e>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2</m:t>
                            </m:r>
                          </m:num>
                          <m:den>
                            <m:r>
                              <a:rPr lang="en-US" altLang="en-US" sz="2160" b="0" i="0" smtClean="0">
                                <a:latin typeface="Cambria Math" panose="02040503050406030204" pitchFamily="18" charset="0"/>
                              </a:rPr>
                              <m:t>5</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rPr>
                              <m:t>R</m:t>
                            </m:r>
                          </m:e>
                          <m:sup>
                            <m:r>
                              <a:rPr lang="en-US" altLang="en-US" sz="2160" b="0" i="0" smtClean="0">
                                <a:latin typeface="Cambria Math" panose="02040503050406030204" pitchFamily="18" charset="0"/>
                              </a:rPr>
                              <m:t>2</m:t>
                            </m:r>
                          </m:sup>
                        </m:sSup>
                      </m:e>
                    </m:d>
                    <m:sSup>
                      <m:sSupPr>
                        <m:ctrlPr>
                          <a:rPr lang="en-US" altLang="en-US" sz="2160" b="0" i="1" smtClean="0">
                            <a:latin typeface="Cambria Math" panose="02040503050406030204" pitchFamily="18" charset="0"/>
                          </a:rPr>
                        </m:ctrlPr>
                      </m:sSupPr>
                      <m:e>
                        <m:d>
                          <m:dPr>
                            <m:ctrlPr>
                              <a:rPr lang="en-US" altLang="en-US" sz="2160" b="0" i="1" smtClean="0">
                                <a:latin typeface="Cambria Math" panose="02040503050406030204" pitchFamily="18" charset="0"/>
                              </a:rPr>
                            </m:ctrlPr>
                          </m:dPr>
                          <m:e>
                            <m:f>
                              <m:fPr>
                                <m:ctrlPr>
                                  <a:rPr lang="en-US" altLang="en-US" sz="2160" b="0" i="1" smtClean="0">
                                    <a:latin typeface="Cambria Math" panose="02040503050406030204" pitchFamily="18" charset="0"/>
                                  </a:rPr>
                                </m:ctrlPr>
                              </m:fPr>
                              <m:num>
                                <m:sSub>
                                  <m:sSubPr>
                                    <m:ctrlPr>
                                      <a:rPr lang="en-US" altLang="en-US" sz="2160" b="0" i="1" smtClean="0">
                                        <a:latin typeface="Cambria Math" panose="02040503050406030204" pitchFamily="18" charset="0"/>
                                      </a:rPr>
                                    </m:ctrlPr>
                                  </m:sSubPr>
                                  <m:e>
                                    <m:r>
                                      <m:rPr>
                                        <m:sty m:val="p"/>
                                      </m:rPr>
                                      <a:rPr lang="en-US" altLang="en-US" sz="2160" b="0" i="0" smtClean="0">
                                        <a:latin typeface="Cambria Math" panose="02040503050406030204" pitchFamily="18" charset="0"/>
                                      </a:rPr>
                                      <m:t>v</m:t>
                                    </m:r>
                                  </m:e>
                                  <m:sub>
                                    <m:r>
                                      <m:rPr>
                                        <m:sty m:val="p"/>
                                      </m:rPr>
                                      <a:rPr lang="en-US" altLang="en-US" sz="2160" b="0" i="0" smtClean="0">
                                        <a:latin typeface="Cambria Math" panose="02040503050406030204" pitchFamily="18" charset="0"/>
                                      </a:rPr>
                                      <m:t>CM</m:t>
                                    </m:r>
                                  </m:sub>
                                </m:sSub>
                              </m:num>
                              <m:den>
                                <m:r>
                                  <m:rPr>
                                    <m:sty m:val="p"/>
                                  </m:rPr>
                                  <a:rPr lang="en-US" altLang="en-US" sz="2160" b="0" i="0" smtClean="0">
                                    <a:latin typeface="Cambria Math" panose="02040503050406030204" pitchFamily="18" charset="0"/>
                                  </a:rPr>
                                  <m:t>R</m:t>
                                </m:r>
                              </m:den>
                            </m:f>
                          </m:e>
                        </m:d>
                      </m:e>
                      <m:sup>
                        <m:r>
                          <a:rPr lang="en-US" altLang="en-US" sz="2160" b="0" i="0" smtClean="0">
                            <a:latin typeface="Cambria Math" panose="02040503050406030204" pitchFamily="18" charset="0"/>
                          </a:rPr>
                          <m:t>2</m:t>
                        </m:r>
                      </m:sup>
                    </m:sSup>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5</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sSub>
                          <m:sSubPr>
                            <m:ctrlPr>
                              <a:rPr lang="en-US" altLang="en-US" sz="2160" b="0" i="1" smtClean="0">
                                <a:latin typeface="Cambria Math" panose="02040503050406030204" pitchFamily="18" charset="0"/>
                              </a:rPr>
                            </m:ctrlPr>
                          </m:sSubPr>
                          <m:e>
                            <m:r>
                              <m:rPr>
                                <m:sty m:val="p"/>
                              </m:rPr>
                              <a:rPr lang="en-US" altLang="en-US" sz="2160" b="0" i="0" smtClean="0">
                                <a:latin typeface="Cambria Math" panose="02040503050406030204" pitchFamily="18" charset="0"/>
                              </a:rPr>
                              <m:t>v</m:t>
                            </m:r>
                          </m:e>
                          <m:sub>
                            <m:r>
                              <m:rPr>
                                <m:sty m:val="p"/>
                              </m:rPr>
                              <a:rPr lang="en-US" altLang="en-US" sz="2160" b="0" i="0" smtClean="0">
                                <a:latin typeface="Cambria Math" panose="02040503050406030204" pitchFamily="18" charset="0"/>
                              </a:rPr>
                              <m:t>CM</m:t>
                            </m:r>
                          </m:sub>
                        </m:sSub>
                      </m:e>
                      <m:sup>
                        <m:r>
                          <a:rPr lang="en-US" altLang="en-US" sz="2160" b="0" i="0" smtClean="0">
                            <a:latin typeface="Cambria Math" panose="02040503050406030204" pitchFamily="18" charset="0"/>
                          </a:rPr>
                          <m:t>2</m:t>
                        </m:r>
                      </m:sup>
                    </m:sSup>
                  </m:oMath>
                </a14:m>
                <a:endParaRPr lang="en-US" altLang="en-US" sz="2160" dirty="0">
                  <a:latin typeface="Arial" panose="020B0604020202020204" pitchFamily="34" charset="0"/>
                </a:endParaRPr>
              </a:p>
              <a:p>
                <a:pPr algn="l">
                  <a:spcAft>
                    <a:spcPts val="600"/>
                  </a:spcAft>
                </a:pPr>
                <a:endParaRPr lang="en-US" altLang="en-US" sz="2160" dirty="0">
                  <a:latin typeface="Arial" panose="020B0604020202020204" pitchFamily="34" charset="0"/>
                </a:endParaRPr>
              </a:p>
            </p:txBody>
          </p:sp>
        </mc:Choice>
        <mc:Fallback xmlns="">
          <p:sp>
            <p:nvSpPr>
              <p:cNvPr id="8" name="Rectangle 4"/>
              <p:cNvSpPr>
                <a:spLocks noRot="1" noChangeAspect="1" noMove="1" noResize="1" noEditPoints="1" noAdjustHandles="1" noChangeArrowheads="1" noChangeShapeType="1" noTextEdit="1"/>
              </p:cNvSpPr>
              <p:nvPr/>
            </p:nvSpPr>
            <p:spPr bwMode="auto">
              <a:xfrm>
                <a:off x="692754" y="4606183"/>
                <a:ext cx="11151717" cy="1657884"/>
              </a:xfrm>
              <a:prstGeom prst="rect">
                <a:avLst/>
              </a:prstGeom>
              <a:blipFill>
                <a:blip r:embed="rId5"/>
                <a:stretch>
                  <a:fillRect l="-1531" t="-514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21</a:t>
            </a:fld>
            <a:endParaRPr lang="en-US"/>
          </a:p>
        </p:txBody>
      </p:sp>
    </p:spTree>
    <p:extLst>
      <p:ext uri="{BB962C8B-B14F-4D97-AF65-F5344CB8AC3E}">
        <p14:creationId xmlns:p14="http://schemas.microsoft.com/office/powerpoint/2010/main" val="36368622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6040" y="1545336"/>
            <a:ext cx="4248912" cy="3919728"/>
          </a:xfrm>
          <a:prstGeom prst="rect">
            <a:avLst/>
          </a:prstGeom>
        </p:spPr>
      </p:pic>
      <p:sp>
        <p:nvSpPr>
          <p:cNvPr id="5" name="Rectangle 2"/>
          <p:cNvSpPr>
            <a:spLocks/>
          </p:cNvSpPr>
          <p:nvPr/>
        </p:nvSpPr>
        <p:spPr bwMode="auto">
          <a:xfrm>
            <a:off x="692754" y="310754"/>
            <a:ext cx="604637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Angular Momentum</a:t>
            </a:r>
          </a:p>
        </p:txBody>
      </p:sp>
      <mc:AlternateContent xmlns:mc="http://schemas.openxmlformats.org/markup-compatibility/2006" xmlns:a14="http://schemas.microsoft.com/office/drawing/2010/main">
        <mc:Choice Requires="a14">
          <p:sp>
            <p:nvSpPr>
              <p:cNvPr id="6" name="Rectangle 5"/>
              <p:cNvSpPr/>
              <p:nvPr/>
            </p:nvSpPr>
            <p:spPr>
              <a:xfrm>
                <a:off x="1284517" y="1545336"/>
                <a:ext cx="3257110" cy="400110"/>
              </a:xfrm>
              <a:prstGeom prst="rect">
                <a:avLst/>
              </a:prstGeom>
            </p:spPr>
            <p:txBody>
              <a:bodyPr wrap="none">
                <a:spAutoFit/>
              </a:bodyPr>
              <a:lstStyle/>
              <a:p>
                <a:r>
                  <a:rPr lang="en-US" altLang="en-US" sz="2000" dirty="0">
                    <a:latin typeface="Arial" panose="020B0604020202020204" pitchFamily="34" charset="0"/>
                  </a:rPr>
                  <a:t>Angular Momentum </a:t>
                </a:r>
                <a14:m>
                  <m:oMath xmlns:m="http://schemas.openxmlformats.org/officeDocument/2006/math">
                    <m:r>
                      <a:rPr lang="en-US" altLang="en-US" sz="2000" b="0" i="1" smtClean="0">
                        <a:latin typeface="Cambria Math" panose="02040503050406030204" pitchFamily="18" charset="0"/>
                      </a:rPr>
                      <m:t>𝐿</m:t>
                    </m:r>
                    <m:r>
                      <a:rPr lang="en-US" altLang="en-US" sz="2000" b="0" i="1" smtClean="0">
                        <a:latin typeface="Cambria Math" panose="02040503050406030204" pitchFamily="18" charset="0"/>
                      </a:rPr>
                      <m:t>=</m:t>
                    </m:r>
                    <m:r>
                      <a:rPr lang="en-US" altLang="en-US" sz="2000" b="0" i="1" smtClean="0">
                        <a:latin typeface="Cambria Math" panose="02040503050406030204" pitchFamily="18" charset="0"/>
                      </a:rPr>
                      <m:t>𝐼</m:t>
                    </m:r>
                    <m:r>
                      <a:rPr lang="en-US" altLang="en-US" sz="2000" b="0" i="1" smtClean="0">
                        <a:latin typeface="Cambria Math" panose="02040503050406030204" pitchFamily="18" charset="0"/>
                        <a:ea typeface="Cambria Math" panose="02040503050406030204" pitchFamily="18" charset="0"/>
                      </a:rPr>
                      <m:t>𝜔</m:t>
                    </m:r>
                  </m:oMath>
                </a14:m>
                <a:endParaRPr lang="en-US" altLang="en-US" sz="2000" dirty="0">
                  <a:latin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284517" y="1545336"/>
                <a:ext cx="3257110" cy="400110"/>
              </a:xfrm>
              <a:prstGeom prst="rect">
                <a:avLst/>
              </a:prstGeom>
              <a:blipFill rotWithShape="0">
                <a:blip r:embed="rId5"/>
                <a:stretch>
                  <a:fillRect l="-2060" t="-7692" b="-2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01033" y="2409646"/>
                <a:ext cx="5041983" cy="2246769"/>
              </a:xfrm>
              <a:prstGeom prst="rect">
                <a:avLst/>
              </a:prstGeom>
            </p:spPr>
            <p:txBody>
              <a:bodyPr wrap="square">
                <a:spAutoFit/>
              </a:bodyPr>
              <a:lstStyle/>
              <a:p>
                <a:r>
                  <a:rPr lang="en-US" altLang="en-US" sz="2000" dirty="0">
                    <a:latin typeface="Arial" panose="020B0604020202020204" pitchFamily="34" charset="0"/>
                  </a:rPr>
                  <a:t>e.g. In the case of an ice skater spinning on frictionless ice, there is no external torque acting on her, hence angular momentum has to be conserved even when she brings her arms closer to her body. Since </a:t>
                </a:r>
                <a14:m>
                  <m:oMath xmlns:m="http://schemas.openxmlformats.org/officeDocument/2006/math">
                    <m:r>
                      <a:rPr lang="en-US" altLang="en-US" sz="2000" i="1" dirty="0" smtClean="0">
                        <a:latin typeface="Cambria Math" panose="02040503050406030204" pitchFamily="18" charset="0"/>
                      </a:rPr>
                      <m:t>𝐿</m:t>
                    </m:r>
                  </m:oMath>
                </a14:m>
                <a:r>
                  <a:rPr lang="en-US" altLang="en-US" sz="2000" dirty="0">
                    <a:latin typeface="Arial" panose="020B0604020202020204" pitchFamily="34" charset="0"/>
                  </a:rPr>
                  <a:t> is constant and </a:t>
                </a:r>
                <a14:m>
                  <m:oMath xmlns:m="http://schemas.openxmlformats.org/officeDocument/2006/math">
                    <m:r>
                      <a:rPr lang="en-US" altLang="en-US" sz="2000" i="1" dirty="0" smtClean="0">
                        <a:latin typeface="Cambria Math" panose="02040503050406030204" pitchFamily="18" charset="0"/>
                      </a:rPr>
                      <m:t>𝐼</m:t>
                    </m:r>
                  </m:oMath>
                </a14:m>
                <a:r>
                  <a:rPr lang="en-US" altLang="en-US" sz="2000" dirty="0">
                    <a:latin typeface="Arial" panose="020B0604020202020204" pitchFamily="34" charset="0"/>
                  </a:rPr>
                  <a:t> changes, </a:t>
                </a:r>
                <a14:m>
                  <m:oMath xmlns:m="http://schemas.openxmlformats.org/officeDocument/2006/math">
                    <m:r>
                      <a:rPr lang="en-US" altLang="en-US" sz="2000" i="1" smtClean="0">
                        <a:latin typeface="Cambria Math" panose="02040503050406030204" pitchFamily="18" charset="0"/>
                        <a:ea typeface="Cambria Math" panose="02040503050406030204" pitchFamily="18" charset="0"/>
                      </a:rPr>
                      <m:t>𝜔</m:t>
                    </m:r>
                    <m:r>
                      <a:rPr lang="en-US" altLang="en-US" sz="2000" b="0" i="1" smtClean="0">
                        <a:latin typeface="Cambria Math" panose="02040503050406030204" pitchFamily="18" charset="0"/>
                        <a:ea typeface="Cambria Math" panose="02040503050406030204" pitchFamily="18" charset="0"/>
                      </a:rPr>
                      <m:t> </m:t>
                    </m:r>
                  </m:oMath>
                </a14:m>
                <a:r>
                  <a:rPr lang="en-US" altLang="en-US" sz="2000" dirty="0">
                    <a:latin typeface="Arial" panose="020B0604020202020204" pitchFamily="34" charset="0"/>
                  </a:rPr>
                  <a:t> also changes</a:t>
                </a:r>
                <a:endParaRPr lang="en-US" sz="2000" dirty="0"/>
              </a:p>
            </p:txBody>
          </p:sp>
        </mc:Choice>
        <mc:Fallback xmlns="">
          <p:sp>
            <p:nvSpPr>
              <p:cNvPr id="7" name="Rectangle 6"/>
              <p:cNvSpPr>
                <a:spLocks noRot="1" noChangeAspect="1" noMove="1" noResize="1" noEditPoints="1" noAdjustHandles="1" noChangeArrowheads="1" noChangeShapeType="1" noTextEdit="1"/>
              </p:cNvSpPr>
              <p:nvPr/>
            </p:nvSpPr>
            <p:spPr>
              <a:xfrm>
                <a:off x="801033" y="2409646"/>
                <a:ext cx="5041983" cy="2246769"/>
              </a:xfrm>
              <a:prstGeom prst="rect">
                <a:avLst/>
              </a:prstGeom>
              <a:blipFill rotWithShape="0">
                <a:blip r:embed="rId6"/>
                <a:stretch>
                  <a:fillRect l="-1208" t="-1084" b="-3523"/>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22</a:t>
            </a:fld>
            <a:endParaRPr lang="en-US"/>
          </a:p>
        </p:txBody>
      </p:sp>
    </p:spTree>
    <p:extLst>
      <p:ext uri="{BB962C8B-B14F-4D97-AF65-F5344CB8AC3E}">
        <p14:creationId xmlns:p14="http://schemas.microsoft.com/office/powerpoint/2010/main" val="10108258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2754" y="1154144"/>
            <a:ext cx="10920126" cy="1015663"/>
          </a:xfrm>
          <a:prstGeom prst="rect">
            <a:avLst/>
          </a:prstGeom>
        </p:spPr>
        <p:txBody>
          <a:bodyPr wrap="square">
            <a:spAutoFit/>
          </a:bodyPr>
          <a:lstStyle/>
          <a:p>
            <a:r>
              <a:rPr lang="en-US" sz="2000" b="0" i="0" spc="-1" dirty="0">
                <a:effectLst/>
                <a:latin typeface="Arial" panose="020B0604020202020204" pitchFamily="34" charset="0"/>
                <a:cs typeface="Arial" panose="020B0604020202020204" pitchFamily="34" charset="0"/>
              </a:rPr>
              <a:t>A </a:t>
            </a:r>
            <a:r>
              <a:rPr lang="en-US" sz="2000" b="0" i="0" dirty="0">
                <a:effectLst/>
                <a:latin typeface="Arial" panose="020B0604020202020204" pitchFamily="34" charset="0"/>
                <a:cs typeface="Arial" panose="020B0604020202020204" pitchFamily="34" charset="0"/>
              </a:rPr>
              <a:t>2.0 kg</a:t>
            </a:r>
            <a:r>
              <a:rPr lang="en-US" sz="2000" b="0" i="0" spc="-1" dirty="0">
                <a:effectLst/>
                <a:latin typeface="Arial" panose="020B0604020202020204" pitchFamily="34" charset="0"/>
                <a:cs typeface="Arial" panose="020B0604020202020204" pitchFamily="34" charset="0"/>
              </a:rPr>
              <a:t>, </a:t>
            </a:r>
            <a:r>
              <a:rPr lang="en-US" sz="2000" b="0" i="0" dirty="0">
                <a:effectLst/>
                <a:latin typeface="Arial" panose="020B0604020202020204" pitchFamily="34" charset="0"/>
                <a:cs typeface="Arial" panose="020B0604020202020204" pitchFamily="34" charset="0"/>
              </a:rPr>
              <a:t>20 cm diameter turntable rotates at 100 rpm </a:t>
            </a:r>
            <a:r>
              <a:rPr lang="en-US" sz="2000" b="0" i="0" spc="1" dirty="0">
                <a:effectLst/>
                <a:latin typeface="Arial" panose="020B0604020202020204" pitchFamily="34" charset="0"/>
                <a:cs typeface="Arial" panose="020B0604020202020204" pitchFamily="34" charset="0"/>
              </a:rPr>
              <a:t>on </a:t>
            </a:r>
            <a:r>
              <a:rPr lang="en-US" sz="2000" b="0" i="0" dirty="0">
                <a:effectLst/>
                <a:latin typeface="Arial" panose="020B0604020202020204" pitchFamily="34" charset="0"/>
                <a:cs typeface="Arial" panose="020B0604020202020204" pitchFamily="34" charset="0"/>
              </a:rPr>
              <a:t>frictionless bearings</a:t>
            </a:r>
            <a:r>
              <a:rPr lang="en-US" sz="2000" b="0" i="0" spc="1" dirty="0">
                <a:effectLst/>
                <a:latin typeface="Arial" panose="020B0604020202020204" pitchFamily="34" charset="0"/>
                <a:cs typeface="Arial" panose="020B0604020202020204" pitchFamily="34" charset="0"/>
              </a:rPr>
              <a:t>. Two 500 </a:t>
            </a:r>
            <a:r>
              <a:rPr lang="en-US" sz="2000" b="0" i="0" dirty="0">
                <a:effectLst/>
                <a:latin typeface="Arial" panose="020B0604020202020204" pitchFamily="34" charset="0"/>
                <a:cs typeface="Arial" panose="020B0604020202020204" pitchFamily="34" charset="0"/>
              </a:rPr>
              <a:t>g blocks fall from above, hit the turntable simultaneously at opposite ends of a diagonal, and stick. What is the turntable’s </a:t>
            </a:r>
            <a:r>
              <a:rPr lang="en-US" sz="2000" b="0" i="0" spc="-1" dirty="0">
                <a:effectLst/>
                <a:latin typeface="Arial" panose="020B0604020202020204" pitchFamily="34" charset="0"/>
                <a:cs typeface="Arial" panose="020B0604020202020204" pitchFamily="34" charset="0"/>
              </a:rPr>
              <a:t>angular speed</a:t>
            </a:r>
            <a:r>
              <a:rPr lang="en-US" sz="2000" b="0" i="0" dirty="0">
                <a:effectLst/>
                <a:latin typeface="Arial" panose="020B0604020202020204" pitchFamily="34" charset="0"/>
                <a:cs typeface="Arial" panose="020B0604020202020204" pitchFamily="34" charset="0"/>
              </a:rPr>
              <a:t> just after this </a:t>
            </a:r>
            <a:r>
              <a:rPr lang="en-US" sz="2000" b="0" i="0" spc="-20" dirty="0">
                <a:effectLst/>
                <a:latin typeface="Arial" panose="020B0604020202020204" pitchFamily="34" charset="0"/>
                <a:cs typeface="Arial" panose="020B0604020202020204" pitchFamily="34" charset="0"/>
              </a:rPr>
              <a:t>event?</a:t>
            </a:r>
            <a:endParaRPr lang="en-US" sz="2000" dirty="0">
              <a:latin typeface="Arial" panose="020B0604020202020204" pitchFamily="34" charset="0"/>
              <a:cs typeface="Arial" panose="020B0604020202020204" pitchFamily="34" charset="0"/>
            </a:endParaRPr>
          </a:p>
        </p:txBody>
      </p:sp>
      <p:sp>
        <p:nvSpPr>
          <p:cNvPr id="5" name="Rectangle 2"/>
          <p:cNvSpPr>
            <a:spLocks/>
          </p:cNvSpPr>
          <p:nvPr/>
        </p:nvSpPr>
        <p:spPr bwMode="auto">
          <a:xfrm>
            <a:off x="692754" y="310754"/>
            <a:ext cx="604637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Angular Momentum</a:t>
            </a:r>
          </a:p>
        </p:txBody>
      </p:sp>
      <p:pic>
        <p:nvPicPr>
          <p:cNvPr id="6" name="Picture 5"/>
          <p:cNvPicPr>
            <a:picLocks noChangeAspect="1"/>
          </p:cNvPicPr>
          <p:nvPr/>
        </p:nvPicPr>
        <p:blipFill>
          <a:blip r:embed="rId2"/>
          <a:stretch>
            <a:fillRect/>
          </a:stretch>
        </p:blipFill>
        <p:spPr>
          <a:xfrm>
            <a:off x="1859529" y="2544567"/>
            <a:ext cx="7998845" cy="3877796"/>
          </a:xfrm>
          <a:prstGeom prst="rect">
            <a:avLst/>
          </a:prstGeom>
        </p:spPr>
      </p:pic>
      <p:sp>
        <p:nvSpPr>
          <p:cNvPr id="2" name="Slide Number Placeholder 1"/>
          <p:cNvSpPr>
            <a:spLocks noGrp="1"/>
          </p:cNvSpPr>
          <p:nvPr>
            <p:ph type="sldNum" sz="quarter" idx="12"/>
          </p:nvPr>
        </p:nvSpPr>
        <p:spPr/>
        <p:txBody>
          <a:bodyPr/>
          <a:lstStyle/>
          <a:p>
            <a:fld id="{6BF10542-A44D-4C9F-B005-EEB4A5BD4D37}" type="slidenum">
              <a:rPr lang="en-US" smtClean="0"/>
              <a:t>23</a:t>
            </a:fld>
            <a:endParaRPr lang="en-US"/>
          </a:p>
        </p:txBody>
      </p:sp>
    </p:spTree>
    <p:extLst>
      <p:ext uri="{BB962C8B-B14F-4D97-AF65-F5344CB8AC3E}">
        <p14:creationId xmlns:p14="http://schemas.microsoft.com/office/powerpoint/2010/main" val="41771570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lum bright="-20000" contrast="20000"/>
          </a:blip>
          <a:srcRect l="5363" r="16499"/>
          <a:stretch/>
        </p:blipFill>
        <p:spPr>
          <a:xfrm>
            <a:off x="692754" y="1006926"/>
            <a:ext cx="6715712" cy="5429436"/>
          </a:xfrm>
          <a:prstGeom prst="rect">
            <a:avLst/>
          </a:prstGeom>
        </p:spPr>
      </p:pic>
      <p:sp>
        <p:nvSpPr>
          <p:cNvPr id="3" name="Rectangle 2"/>
          <p:cNvSpPr>
            <a:spLocks/>
          </p:cNvSpPr>
          <p:nvPr/>
        </p:nvSpPr>
        <p:spPr bwMode="auto">
          <a:xfrm>
            <a:off x="692754" y="310754"/>
            <a:ext cx="46062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Collisions</a:t>
            </a:r>
          </a:p>
        </p:txBody>
      </p:sp>
      <p:sp>
        <p:nvSpPr>
          <p:cNvPr id="4" name="Slide Number Placeholder 3"/>
          <p:cNvSpPr>
            <a:spLocks noGrp="1"/>
          </p:cNvSpPr>
          <p:nvPr>
            <p:ph type="sldNum" sz="quarter" idx="12"/>
          </p:nvPr>
        </p:nvSpPr>
        <p:spPr/>
        <p:txBody>
          <a:bodyPr/>
          <a:lstStyle/>
          <a:p>
            <a:fld id="{6BF10542-A44D-4C9F-B005-EEB4A5BD4D37}" type="slidenum">
              <a:rPr lang="en-US" smtClean="0"/>
              <a:t>24</a:t>
            </a:fld>
            <a:endParaRPr lang="en-US"/>
          </a:p>
        </p:txBody>
      </p:sp>
    </p:spTree>
    <p:extLst>
      <p:ext uri="{BB962C8B-B14F-4D97-AF65-F5344CB8AC3E}">
        <p14:creationId xmlns:p14="http://schemas.microsoft.com/office/powerpoint/2010/main" val="27379011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692754" y="394621"/>
            <a:ext cx="4606290" cy="5372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energy</a:t>
            </a:r>
          </a:p>
        </p:txBody>
      </p:sp>
      <p:sp>
        <p:nvSpPr>
          <p:cNvPr id="5" name="Rectangle 4"/>
          <p:cNvSpPr/>
          <p:nvPr/>
        </p:nvSpPr>
        <p:spPr>
          <a:xfrm>
            <a:off x="1127760" y="1165967"/>
            <a:ext cx="10786872" cy="707886"/>
          </a:xfrm>
          <a:prstGeom prst="rect">
            <a:avLst/>
          </a:prstGeom>
        </p:spPr>
        <p:txBody>
          <a:bodyPr wrap="square">
            <a:spAutoFit/>
          </a:bodyPr>
          <a:lstStyle/>
          <a:p>
            <a:r>
              <a:rPr lang="en-US" sz="2000" dirty="0">
                <a:latin typeface="Arial" panose="020B0604020202020204" pitchFamily="34" charset="0"/>
              </a:rPr>
              <a:t>If the system is isolated – i.e., no external forces or torques, the total energy of the system is conserved</a:t>
            </a:r>
            <a:endParaRPr lang="en-US" sz="2000" dirty="0"/>
          </a:p>
        </p:txBody>
      </p:sp>
      <p:pic>
        <p:nvPicPr>
          <p:cNvPr id="2" name="Picture 1"/>
          <p:cNvPicPr>
            <a:picLocks noChangeAspect="1"/>
          </p:cNvPicPr>
          <p:nvPr/>
        </p:nvPicPr>
        <p:blipFill>
          <a:blip r:embed="rId3"/>
          <a:stretch>
            <a:fillRect/>
          </a:stretch>
        </p:blipFill>
        <p:spPr>
          <a:xfrm>
            <a:off x="2547037" y="3035750"/>
            <a:ext cx="7097926" cy="786500"/>
          </a:xfrm>
          <a:prstGeom prst="rect">
            <a:avLst/>
          </a:prstGeom>
        </p:spPr>
      </p:pic>
      <p:sp>
        <p:nvSpPr>
          <p:cNvPr id="6" name="Rectangle 5"/>
          <p:cNvSpPr/>
          <p:nvPr/>
        </p:nvSpPr>
        <p:spPr>
          <a:xfrm>
            <a:off x="1127760" y="4783943"/>
            <a:ext cx="10786872" cy="400110"/>
          </a:xfrm>
          <a:prstGeom prst="rect">
            <a:avLst/>
          </a:prstGeom>
        </p:spPr>
        <p:txBody>
          <a:bodyPr wrap="square">
            <a:spAutoFit/>
          </a:bodyPr>
          <a:lstStyle/>
          <a:p>
            <a:r>
              <a:rPr lang="en-US" sz="2000" dirty="0">
                <a:latin typeface="Arial" panose="020B0604020202020204" pitchFamily="34" charset="0"/>
              </a:rPr>
              <a:t>Initial energy of the system = Final energy of the system</a:t>
            </a:r>
            <a:endParaRPr lang="en-US" sz="2000" dirty="0"/>
          </a:p>
        </p:txBody>
      </p:sp>
      <p:sp>
        <p:nvSpPr>
          <p:cNvPr id="3" name="Slide Number Placeholder 2"/>
          <p:cNvSpPr>
            <a:spLocks noGrp="1"/>
          </p:cNvSpPr>
          <p:nvPr>
            <p:ph type="sldNum" sz="quarter" idx="12"/>
          </p:nvPr>
        </p:nvSpPr>
        <p:spPr/>
        <p:txBody>
          <a:bodyPr/>
          <a:lstStyle/>
          <a:p>
            <a:fld id="{98824AD8-1C69-4270-9C54-9A2C7DE4BDDA}" type="slidenum">
              <a:rPr lang="en-US" smtClean="0"/>
              <a:t>3</a:t>
            </a:fld>
            <a:endParaRPr lang="en-US"/>
          </a:p>
        </p:txBody>
      </p:sp>
    </p:spTree>
    <p:extLst>
      <p:ext uri="{BB962C8B-B14F-4D97-AF65-F5344CB8AC3E}">
        <p14:creationId xmlns:p14="http://schemas.microsoft.com/office/powerpoint/2010/main" val="24015662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Conversions</a:t>
            </a:r>
          </a:p>
        </p:txBody>
      </p:sp>
      <p:sp>
        <p:nvSpPr>
          <p:cNvPr id="3" name="Content Placeholder 2"/>
          <p:cNvSpPr>
            <a:spLocks noGrp="1"/>
          </p:cNvSpPr>
          <p:nvPr>
            <p:ph idx="1"/>
          </p:nvPr>
        </p:nvSpPr>
        <p:spPr>
          <a:xfrm>
            <a:off x="838200" y="1825625"/>
            <a:ext cx="3637547" cy="4351338"/>
          </a:xfrm>
        </p:spPr>
        <p:txBody>
          <a:bodyPr/>
          <a:lstStyle/>
          <a:p>
            <a:r>
              <a:rPr lang="en-US" dirty="0">
                <a:hlinkClick r:id="rId2"/>
              </a:rPr>
              <a:t>https://phet.colorado.edu/en/simulation/legacy/energy-forms-and-changes</a:t>
            </a:r>
            <a:r>
              <a:rPr lang="en-US" dirty="0"/>
              <a:t> </a:t>
            </a:r>
          </a:p>
        </p:txBody>
      </p:sp>
      <p:pic>
        <p:nvPicPr>
          <p:cNvPr id="4" name="Picture 3" descr="Energy Forms and Changes (1.0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460916"/>
            <a:ext cx="6400800" cy="4550569"/>
          </a:xfrm>
          <a:prstGeom prst="rect">
            <a:avLst/>
          </a:prstGeom>
        </p:spPr>
      </p:pic>
      <p:sp>
        <p:nvSpPr>
          <p:cNvPr id="5" name="Slide Number Placeholder 4"/>
          <p:cNvSpPr>
            <a:spLocks noGrp="1"/>
          </p:cNvSpPr>
          <p:nvPr>
            <p:ph type="sldNum" sz="quarter" idx="12"/>
          </p:nvPr>
        </p:nvSpPr>
        <p:spPr/>
        <p:txBody>
          <a:bodyPr/>
          <a:lstStyle/>
          <a:p>
            <a:fld id="{98824AD8-1C69-4270-9C54-9A2C7DE4BDDA}" type="slidenum">
              <a:rPr lang="en-US" smtClean="0"/>
              <a:t>4</a:t>
            </a:fld>
            <a:endParaRPr lang="en-US"/>
          </a:p>
        </p:txBody>
      </p:sp>
    </p:spTree>
    <p:extLst>
      <p:ext uri="{BB962C8B-B14F-4D97-AF65-F5344CB8AC3E}">
        <p14:creationId xmlns:p14="http://schemas.microsoft.com/office/powerpoint/2010/main" val="15914042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523" t="8944" r="252" b="12541"/>
          <a:stretch/>
        </p:blipFill>
        <p:spPr>
          <a:xfrm>
            <a:off x="2165524" y="1683901"/>
            <a:ext cx="7957044" cy="4722231"/>
          </a:xfrm>
          <a:prstGeom prst="rect">
            <a:avLst/>
          </a:prstGeom>
          <a:effectLst/>
        </p:spPr>
      </p:pic>
      <mc:AlternateContent xmlns:mc="http://schemas.openxmlformats.org/markup-compatibility/2006" xmlns:a14="http://schemas.microsoft.com/office/drawing/2010/main">
        <mc:Choice Requires="a14">
          <p:sp>
            <p:nvSpPr>
              <p:cNvPr id="2" name="Title 1"/>
              <p:cNvSpPr>
                <a:spLocks noGrp="1"/>
              </p:cNvSpPr>
              <p:nvPr>
                <p:ph type="title"/>
              </p:nvPr>
            </p:nvSpPr>
            <p:spPr>
              <a:xfrm>
                <a:off x="648930" y="167720"/>
                <a:ext cx="4949766" cy="1676603"/>
              </a:xfrm>
            </p:spPr>
            <p:txBody>
              <a:bodyPr>
                <a:normAutofit/>
              </a:bodyPr>
              <a:lstStyle/>
              <a:p>
                <a:pPr algn="ctr"/>
                <a14:m>
                  <m:oMath xmlns:m="http://schemas.openxmlformats.org/officeDocument/2006/math">
                    <m:r>
                      <m:rPr>
                        <m:sty m:val="p"/>
                      </m:rPr>
                      <a:rPr lang="en-US" b="0" i="0" smtClean="0">
                        <a:latin typeface="Cambria Math" panose="02040503050406030204" pitchFamily="18" charset="0"/>
                      </a:rPr>
                      <m:t>K</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oMath>
                </a14:m>
                <a:r>
                  <a:rPr lang="en-US" dirty="0"/>
                  <a:t> Conversion</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648930" y="167720"/>
                <a:ext cx="4949766" cy="1676603"/>
              </a:xfrm>
              <a:blipFill>
                <a:blip r:embed="rId5"/>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5598696" y="645073"/>
            <a:ext cx="3946357" cy="721895"/>
          </a:xfrm>
        </p:spPr>
        <p:txBody>
          <a:bodyPr>
            <a:normAutofit/>
          </a:bodyPr>
          <a:lstStyle/>
          <a:p>
            <a:pPr marL="0" indent="0">
              <a:buNone/>
            </a:pPr>
            <a:r>
              <a:rPr lang="en-US" sz="1800" dirty="0">
                <a:hlinkClick r:id="rId6"/>
              </a:rPr>
              <a:t>https://phet.colorado.edu/en/simulation/energy-skate-park-basics</a:t>
            </a:r>
            <a:r>
              <a:rPr lang="en-US" sz="1800" dirty="0"/>
              <a:t> </a:t>
            </a:r>
          </a:p>
        </p:txBody>
      </p:sp>
      <p:sp>
        <p:nvSpPr>
          <p:cNvPr id="4" name="Slide Number Placeholder 3"/>
          <p:cNvSpPr>
            <a:spLocks noGrp="1"/>
          </p:cNvSpPr>
          <p:nvPr>
            <p:ph type="sldNum" sz="quarter" idx="12"/>
          </p:nvPr>
        </p:nvSpPr>
        <p:spPr/>
        <p:txBody>
          <a:bodyPr/>
          <a:lstStyle/>
          <a:p>
            <a:fld id="{98824AD8-1C69-4270-9C54-9A2C7DE4BDDA}" type="slidenum">
              <a:rPr lang="en-US" smtClean="0"/>
              <a:t>5</a:t>
            </a:fld>
            <a:endParaRPr lang="en-US"/>
          </a:p>
        </p:txBody>
      </p:sp>
    </p:spTree>
    <p:extLst>
      <p:ext uri="{BB962C8B-B14F-4D97-AF65-F5344CB8AC3E}">
        <p14:creationId xmlns:p14="http://schemas.microsoft.com/office/powerpoint/2010/main" val="25814069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365125"/>
                <a:ext cx="10515600" cy="838033"/>
              </a:xfrm>
            </p:spPr>
            <p:txBody>
              <a:bodyPr/>
              <a:lstStyle/>
              <a:p>
                <a:pPr algn="ctr"/>
                <a14:m>
                  <m:oMath xmlns:m="http://schemas.openxmlformats.org/officeDocument/2006/math">
                    <m:r>
                      <m:rPr>
                        <m:sty m:val="p"/>
                      </m:rPr>
                      <a:rPr lang="en-US" b="0" i="0" smtClean="0">
                        <a:latin typeface="Cambria Math" panose="02040503050406030204" pitchFamily="18" charset="0"/>
                      </a:rPr>
                      <m:t>K</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oMath>
                </a14:m>
                <a:r>
                  <a:rPr lang="en-US" dirty="0"/>
                  <a:t> Conversion [1]</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365125"/>
                <a:ext cx="10515600" cy="838033"/>
              </a:xfrm>
              <a:blipFill>
                <a:blip r:embed="rId5"/>
                <a:stretch>
                  <a:fillRect t="-16058" b="-25547"/>
                </a:stretch>
              </a:blipFill>
            </p:spPr>
            <p:txBody>
              <a:bodyPr/>
              <a:lstStyle/>
              <a:p>
                <a:r>
                  <a:rPr lang="en-US">
                    <a:noFill/>
                  </a:rPr>
                  <a:t> </a:t>
                </a:r>
              </a:p>
            </p:txBody>
          </p:sp>
        </mc:Fallback>
      </mc:AlternateContent>
      <p:pic>
        <p:nvPicPr>
          <p:cNvPr id="4" name="Picture 3"/>
          <p:cNvPicPr>
            <a:picLocks noChangeAspect="1"/>
          </p:cNvPicPr>
          <p:nvPr/>
        </p:nvPicPr>
        <p:blipFill rotWithShape="1">
          <a:blip r:embed="rId6"/>
          <a:srcRect l="24211" t="21754" r="25088" b="22000"/>
          <a:stretch/>
        </p:blipFill>
        <p:spPr>
          <a:xfrm>
            <a:off x="568655" y="1493194"/>
            <a:ext cx="3486828" cy="2885023"/>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689811" y="4712504"/>
                <a:ext cx="2977251" cy="1467197"/>
              </a:xfrm>
              <a:prstGeom prst="rect">
                <a:avLst/>
              </a:prstGeom>
              <a:noFill/>
              <a:ln>
                <a:solidFill>
                  <a:schemeClr val="tx1"/>
                </a:solidFill>
                <a:prstDash val="dash"/>
              </a:ln>
            </p:spPr>
            <p:txBody>
              <a:bodyPr wrap="square" rtlCol="0">
                <a:spAutoFit/>
              </a:bodyPr>
              <a:lstStyle/>
              <a:p>
                <a:pPr algn="ctr">
                  <a:spcAft>
                    <a:spcPts val="600"/>
                  </a:spcAft>
                </a:pPr>
                <a:r>
                  <a:rPr lang="en-US" sz="2400" b="1" dirty="0"/>
                  <a:t>Initial energy:</a:t>
                </a:r>
                <a:r>
                  <a:rPr lang="en-US" sz="2400" dirty="0"/>
                  <a:t>	only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oMath>
                </a14:m>
                <a:endParaRPr lang="en-US" sz="2400" dirty="0"/>
              </a:p>
              <a:p>
                <a:pPr algn="ctr">
                  <a:spcAft>
                    <a:spcPts val="1200"/>
                  </a:spcAft>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=6 </m:t>
                      </m:r>
                      <m:r>
                        <m:rPr>
                          <m:sty m:val="p"/>
                        </m:rPr>
                        <a:rPr lang="en-US" sz="2400" b="0" i="0" smtClean="0">
                          <a:latin typeface="Cambria Math" panose="02040503050406030204" pitchFamily="18" charset="0"/>
                        </a:rPr>
                        <m:t>m</m:t>
                      </m:r>
                    </m:oMath>
                  </m:oMathPara>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i</m:t>
                          </m:r>
                        </m:sub>
                      </m:sSub>
                    </m:oMath>
                  </m:oMathPara>
                </a14:m>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689811" y="4712504"/>
                <a:ext cx="2977251" cy="1467197"/>
              </a:xfrm>
              <a:prstGeom prst="rect">
                <a:avLst/>
              </a:prstGeom>
              <a:blipFill>
                <a:blip r:embed="rId7"/>
                <a:stretch>
                  <a:fillRect l="-2444" t="-2469" b="-2058"/>
                </a:stretch>
              </a:blipFill>
              <a:ln>
                <a:solidFill>
                  <a:schemeClr val="tx1"/>
                </a:solidFill>
                <a:prstDash val="dash"/>
              </a:ln>
            </p:spPr>
            <p:txBody>
              <a:bodyPr/>
              <a:lstStyle/>
              <a:p>
                <a:r>
                  <a:rPr lang="en-US">
                    <a:noFill/>
                  </a:rPr>
                  <a:t> </a:t>
                </a:r>
              </a:p>
            </p:txBody>
          </p:sp>
        </mc:Fallback>
      </mc:AlternateContent>
      <p:pic>
        <p:nvPicPr>
          <p:cNvPr id="6" name="Picture 5"/>
          <p:cNvPicPr>
            <a:picLocks noChangeAspect="1"/>
          </p:cNvPicPr>
          <p:nvPr/>
        </p:nvPicPr>
        <p:blipFill rotWithShape="1">
          <a:blip r:embed="rId8"/>
          <a:srcRect l="23859" t="29240" r="25790" b="22807"/>
          <a:stretch/>
        </p:blipFill>
        <p:spPr>
          <a:xfrm>
            <a:off x="4460619" y="1493194"/>
            <a:ext cx="3861150" cy="2885023"/>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460618" y="4668253"/>
                <a:ext cx="3817107" cy="1683218"/>
              </a:xfrm>
              <a:prstGeom prst="rect">
                <a:avLst/>
              </a:prstGeom>
              <a:noFill/>
              <a:ln>
                <a:solidFill>
                  <a:schemeClr val="tx1"/>
                </a:solidFill>
                <a:prstDash val="dash"/>
              </a:ln>
            </p:spPr>
            <p:txBody>
              <a:bodyPr wrap="square" rtlCol="0">
                <a:spAutoFit/>
              </a:bodyPr>
              <a:lstStyle/>
              <a:p>
                <a:pPr>
                  <a:spcAft>
                    <a:spcPts val="600"/>
                  </a:spcAft>
                </a:pPr>
                <a:r>
                  <a:rPr lang="en-US" sz="2400" b="1" dirty="0"/>
                  <a:t>Final energy:</a:t>
                </a:r>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K</m:t>
                    </m:r>
                  </m:oMath>
                </a14:m>
                <a:endParaRPr lang="en-US" sz="2400"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=2 </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 ?</m:t>
                    </m:r>
                  </m:oMath>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4460618" y="4668253"/>
                <a:ext cx="3817107" cy="1683218"/>
              </a:xfrm>
              <a:prstGeom prst="rect">
                <a:avLst/>
              </a:prstGeom>
              <a:blipFill>
                <a:blip r:embed="rId9"/>
                <a:stretch>
                  <a:fillRect l="-2389" t="-2158"/>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646695" y="1816166"/>
                <a:ext cx="3328736" cy="4146007"/>
              </a:xfrm>
              <a:prstGeom prst="rect">
                <a:avLst/>
              </a:prstGeom>
              <a:noFill/>
              <a:ln>
                <a:solidFill>
                  <a:schemeClr val="tx1"/>
                </a:solidFill>
              </a:ln>
            </p:spPr>
            <p:txBody>
              <a:bodyPr wrap="square" rtlCol="0">
                <a:spAutoFit/>
              </a:bodyPr>
              <a:lstStyle/>
              <a:p>
                <a:pPr algn="ctr">
                  <a:spcAft>
                    <a:spcPts val="600"/>
                  </a:spcAft>
                </a:pPr>
                <a:r>
                  <a:rPr lang="en-US" sz="2200" b="1" dirty="0"/>
                  <a:t>Conservation of Energy:</a:t>
                </a:r>
              </a:p>
              <a:p>
                <a:pPr>
                  <a:spcAft>
                    <a:spcPts val="12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oMath>
                </a14:m>
                <a:endParaRPr lang="en-US" sz="2200" dirty="0"/>
              </a:p>
              <a:p>
                <a:pPr>
                  <a:spcAft>
                    <a:spcPts val="12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r>
                        <a:rPr lang="en-US" sz="2200" b="0" i="1"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f</m:t>
                          </m:r>
                        </m:sub>
                      </m:sSub>
                      <m:r>
                        <a:rPr lang="en-US" sz="220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a:latin typeface="Cambria Math" panose="02040503050406030204" pitchFamily="18" charset="0"/>
                            </a:rPr>
                            <m:t>f</m:t>
                          </m:r>
                        </m:sub>
                        <m:sup>
                          <m:r>
                            <a:rPr lang="en-US" sz="2200">
                              <a:latin typeface="Cambria Math" panose="02040503050406030204" pitchFamily="18" charset="0"/>
                            </a:rPr>
                            <m:t>2</m:t>
                          </m:r>
                        </m:sup>
                      </m:sSubSup>
                    </m:oMath>
                  </m:oMathPara>
                </a14:m>
                <a:endParaRPr lang="en-US" sz="2200"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i="0">
                              <a:latin typeface="Cambria Math" panose="02040503050406030204" pitchFamily="18" charset="0"/>
                            </a:rPr>
                            <m:t>mv</m:t>
                          </m:r>
                        </m:e>
                        <m:sub>
                          <m:r>
                            <m:rPr>
                              <m:sty m:val="p"/>
                            </m:rPr>
                            <a:rPr lang="en-US" sz="2200" i="0">
                              <a:latin typeface="Cambria Math" panose="02040503050406030204" pitchFamily="18" charset="0"/>
                            </a:rPr>
                            <m:t>f</m:t>
                          </m:r>
                        </m:sub>
                        <m:sup>
                          <m:r>
                            <a:rPr lang="en-US" sz="2200" i="0">
                              <a:latin typeface="Cambria Math" panose="02040503050406030204" pitchFamily="18" charset="0"/>
                            </a:rPr>
                            <m:t>2</m:t>
                          </m:r>
                        </m:sup>
                      </m:sSubSup>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i</m:t>
                              </m:r>
                            </m:sub>
                          </m:sSub>
                        </m:e>
                      </m: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a:latin typeface="Cambria Math" panose="02040503050406030204" pitchFamily="18" charset="0"/>
                        </a:rPr>
                        <m:t>=</m:t>
                      </m:r>
                      <m:rad>
                        <m:radPr>
                          <m:degHide m:val="on"/>
                          <m:ctrlPr>
                            <a:rPr lang="en-US" sz="2200" b="0" i="1" smtClean="0">
                              <a:latin typeface="Cambria Math" panose="02040503050406030204" pitchFamily="18" charset="0"/>
                            </a:rPr>
                          </m:ctrlPr>
                        </m:radPr>
                        <m:deg/>
                        <m:e>
                          <m:r>
                            <a:rPr lang="en-US" sz="2200" b="0" i="1" smtClean="0">
                              <a:latin typeface="Cambria Math" panose="02040503050406030204" pitchFamily="18" charset="0"/>
                            </a:rPr>
                            <m:t>2</m:t>
                          </m:r>
                          <m:r>
                            <m:rPr>
                              <m:sty m:val="p"/>
                            </m:rPr>
                            <a:rPr lang="en-US" sz="2200">
                              <a:latin typeface="Cambria Math" panose="02040503050406030204" pitchFamily="18" charset="0"/>
                            </a:rPr>
                            <m:t>g</m:t>
                          </m:r>
                          <m:d>
                            <m:dPr>
                              <m:ctrlPr>
                                <a:rPr lang="en-US" sz="2200" i="1">
                                  <a:latin typeface="Cambria Math" panose="02040503050406030204" pitchFamily="18" charset="0"/>
                                </a:rPr>
                              </m:ctrlPr>
                            </m:dPr>
                            <m:e>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f</m:t>
                                  </m:r>
                                </m:sub>
                              </m:sSub>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e>
                          </m:d>
                        </m:e>
                      </m:ra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f</m:t>
                          </m:r>
                        </m:sub>
                      </m:sSub>
                      <m:r>
                        <a:rPr lang="en-US" sz="2200">
                          <a:latin typeface="Cambria Math" panose="02040503050406030204" pitchFamily="18" charset="0"/>
                        </a:rPr>
                        <m:t>=</m:t>
                      </m:r>
                      <m:rad>
                        <m:radPr>
                          <m:degHide m:val="on"/>
                          <m:ctrlPr>
                            <a:rPr lang="en-US" sz="2200" i="1">
                              <a:latin typeface="Cambria Math" panose="02040503050406030204" pitchFamily="18" charset="0"/>
                            </a:rPr>
                          </m:ctrlPr>
                        </m:radPr>
                        <m:deg/>
                        <m:e>
                          <m:r>
                            <a:rPr lang="en-US" sz="2200" i="1">
                              <a:latin typeface="Cambria Math" panose="02040503050406030204" pitchFamily="18" charset="0"/>
                            </a:rPr>
                            <m:t>2</m:t>
                          </m:r>
                          <m:r>
                            <m:rPr>
                              <m:sty m:val="p"/>
                            </m:rPr>
                            <a:rPr lang="en-US" sz="2200">
                              <a:latin typeface="Cambria Math" panose="02040503050406030204" pitchFamily="18" charset="0"/>
                            </a:rPr>
                            <m:t>g</m:t>
                          </m:r>
                          <m:d>
                            <m:dPr>
                              <m:ctrlPr>
                                <a:rPr lang="en-US" sz="2200" i="1">
                                  <a:latin typeface="Cambria Math" panose="02040503050406030204" pitchFamily="18" charset="0"/>
                                </a:rPr>
                              </m:ctrlPr>
                            </m:dPr>
                            <m:e>
                              <m:r>
                                <a:rPr lang="en-US" sz="2200" b="0" i="1" smtClean="0">
                                  <a:latin typeface="Cambria Math" panose="02040503050406030204" pitchFamily="18" charset="0"/>
                                </a:rPr>
                                <m:t>6</m:t>
                              </m:r>
                              <m:r>
                                <a:rPr lang="en-US" sz="2200">
                                  <a:latin typeface="Cambria Math" panose="02040503050406030204" pitchFamily="18" charset="0"/>
                                </a:rPr>
                                <m:t>−</m:t>
                              </m:r>
                              <m:r>
                                <a:rPr lang="en-US" sz="2200" i="1" smtClean="0">
                                  <a:latin typeface="Cambria Math" panose="02040503050406030204" pitchFamily="18" charset="0"/>
                                </a:rPr>
                                <m:t>2</m:t>
                              </m:r>
                            </m:e>
                          </m:d>
                        </m:e>
                      </m:rad>
                    </m:oMath>
                  </m:oMathPara>
                </a14:m>
                <a:endParaRPr lang="en-US" sz="2200"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a:rPr lang="en-US" sz="2200" b="1" i="1" smtClean="0">
                          <a:latin typeface="Cambria Math" panose="02040503050406030204" pitchFamily="18" charset="0"/>
                        </a:rPr>
                        <m:t>𝟖</m:t>
                      </m:r>
                      <m:r>
                        <a:rPr lang="en-US" sz="2200" b="1" i="1" smtClean="0">
                          <a:latin typeface="Cambria Math" panose="02040503050406030204" pitchFamily="18" charset="0"/>
                        </a:rPr>
                        <m:t>.</m:t>
                      </m:r>
                      <m:r>
                        <a:rPr lang="en-US" sz="2200" b="1" i="1" smtClean="0">
                          <a:latin typeface="Cambria Math" panose="02040503050406030204" pitchFamily="18" charset="0"/>
                        </a:rPr>
                        <m:t>𝟖𝟓</m:t>
                      </m:r>
                      <m:r>
                        <a:rPr lang="en-US" sz="2200" b="1" i="1"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m:t>
                      </m:r>
                      <m:r>
                        <a:rPr lang="en-US" sz="2200" b="1" i="0" smtClean="0">
                          <a:latin typeface="Cambria Math" panose="02040503050406030204" pitchFamily="18" charset="0"/>
                        </a:rPr>
                        <m:t>𝐬</m:t>
                      </m:r>
                    </m:oMath>
                  </m:oMathPara>
                </a14:m>
                <a:endParaRPr lang="en-US" sz="2200" b="1" dirty="0">
                  <a:latin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646695" y="1816166"/>
                <a:ext cx="3328736" cy="4146007"/>
              </a:xfrm>
              <a:prstGeom prst="rect">
                <a:avLst/>
              </a:prstGeom>
              <a:blipFill>
                <a:blip r:embed="rId10"/>
                <a:stretch>
                  <a:fillRect t="-880"/>
                </a:stretch>
              </a:blipFill>
              <a:ln>
                <a:solidFill>
                  <a:schemeClr val="tx1"/>
                </a:solidFill>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98824AD8-1C69-4270-9C54-9A2C7DE4BDDA}" type="slidenum">
              <a:rPr lang="en-US" smtClean="0"/>
              <a:t>6</a:t>
            </a:fld>
            <a:endParaRPr lang="en-US"/>
          </a:p>
        </p:txBody>
      </p:sp>
    </p:spTree>
    <p:custDataLst>
      <p:tags r:id="rId1"/>
    </p:custDataLst>
    <p:extLst>
      <p:ext uri="{BB962C8B-B14F-4D97-AF65-F5344CB8AC3E}">
        <p14:creationId xmlns:p14="http://schemas.microsoft.com/office/powerpoint/2010/main" val="26512339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365125"/>
                <a:ext cx="10515600" cy="838033"/>
              </a:xfrm>
            </p:spPr>
            <p:txBody>
              <a:bodyPr/>
              <a:lstStyle/>
              <a:p>
                <a:pPr algn="ctr"/>
                <a14:m>
                  <m:oMath xmlns:m="http://schemas.openxmlformats.org/officeDocument/2006/math">
                    <m:r>
                      <m:rPr>
                        <m:sty m:val="p"/>
                      </m:rPr>
                      <a:rPr lang="en-US" b="0" i="0" smtClean="0">
                        <a:latin typeface="Cambria Math" panose="02040503050406030204" pitchFamily="18" charset="0"/>
                      </a:rPr>
                      <m:t>K</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oMath>
                </a14:m>
                <a:r>
                  <a:rPr lang="en-US" dirty="0"/>
                  <a:t> Conversion [2]</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365125"/>
                <a:ext cx="10515600" cy="838033"/>
              </a:xfrm>
              <a:blipFill>
                <a:blip r:embed="rId5"/>
                <a:stretch>
                  <a:fillRect t="-16058" b="-25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36883" y="4616252"/>
                <a:ext cx="3850105" cy="1730538"/>
              </a:xfrm>
              <a:prstGeom prst="rect">
                <a:avLst/>
              </a:prstGeom>
              <a:noFill/>
              <a:ln>
                <a:solidFill>
                  <a:schemeClr val="tx1"/>
                </a:solidFill>
                <a:prstDash val="dash"/>
              </a:ln>
            </p:spPr>
            <p:txBody>
              <a:bodyPr wrap="square" rtlCol="0">
                <a:spAutoFit/>
              </a:bodyPr>
              <a:lstStyle/>
              <a:p>
                <a:pPr algn="ctr">
                  <a:spcAft>
                    <a:spcPts val="600"/>
                  </a:spcAft>
                </a:pPr>
                <a:r>
                  <a:rPr lang="en-US" sz="2400" b="1" dirty="0"/>
                  <a:t>Initial energy:</a:t>
                </a:r>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K</m:t>
                    </m:r>
                  </m:oMath>
                </a14:m>
                <a:endParaRPr lang="en-US" sz="2400" dirty="0"/>
              </a:p>
              <a:p>
                <a:pPr algn="ctr">
                  <a:spcAft>
                    <a:spcPts val="12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=2 </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=8.85 </m:t>
                    </m:r>
                    <m:r>
                      <m:rPr>
                        <m:sty m:val="p"/>
                      </m:rPr>
                      <a:rPr lang="en-US" sz="2400" b="0" i="0" smtClean="0">
                        <a:latin typeface="Cambria Math" panose="02040503050406030204" pitchFamily="18" charset="0"/>
                      </a:rPr>
                      <m:t>m</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s</m:t>
                    </m:r>
                  </m:oMath>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b="0" i="0" smtClean="0">
                              <a:latin typeface="Cambria Math" panose="02040503050406030204" pitchFamily="18" charset="0"/>
                            </a:rPr>
                            <m:t>i</m:t>
                          </m:r>
                        </m:sub>
                      </m:sSub>
                      <m:r>
                        <a:rPr lang="en-US" sz="220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i</m:t>
                          </m:r>
                        </m:sub>
                        <m:sup>
                          <m:r>
                            <a:rPr lang="en-US" sz="2200">
                              <a:latin typeface="Cambria Math" panose="02040503050406030204" pitchFamily="18" charset="0"/>
                            </a:rPr>
                            <m:t>2</m:t>
                          </m:r>
                        </m:sup>
                      </m:sSubSup>
                    </m:oMath>
                  </m:oMathPara>
                </a14:m>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336883" y="4616252"/>
                <a:ext cx="3850105" cy="1730538"/>
              </a:xfrm>
              <a:prstGeom prst="rect">
                <a:avLst/>
              </a:prstGeom>
              <a:blipFill>
                <a:blip r:embed="rId6"/>
                <a:stretch>
                  <a:fillRect t="-2098"/>
                </a:stretch>
              </a:blipFill>
              <a:ln>
                <a:solidFill>
                  <a:schemeClr val="tx1"/>
                </a:solidFill>
                <a:prstDash val="dash"/>
              </a:ln>
            </p:spPr>
            <p:txBody>
              <a:bodyPr/>
              <a:lstStyle/>
              <a:p>
                <a:r>
                  <a:rPr lang="en-US">
                    <a:noFill/>
                  </a:rPr>
                  <a:t> </a:t>
                </a:r>
              </a:p>
            </p:txBody>
          </p:sp>
        </mc:Fallback>
      </mc:AlternateContent>
      <p:pic>
        <p:nvPicPr>
          <p:cNvPr id="6" name="Picture 5"/>
          <p:cNvPicPr>
            <a:picLocks noChangeAspect="1"/>
          </p:cNvPicPr>
          <p:nvPr/>
        </p:nvPicPr>
        <p:blipFill rotWithShape="1">
          <a:blip r:embed="rId7"/>
          <a:srcRect l="23859" t="29240" r="25790" b="22807"/>
          <a:stretch/>
        </p:blipFill>
        <p:spPr>
          <a:xfrm>
            <a:off x="488492" y="1637573"/>
            <a:ext cx="3540812" cy="2645669"/>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460618" y="4668253"/>
                <a:ext cx="3817107" cy="1653594"/>
              </a:xfrm>
              <a:prstGeom prst="rect">
                <a:avLst/>
              </a:prstGeom>
              <a:noFill/>
              <a:ln>
                <a:solidFill>
                  <a:schemeClr val="tx1"/>
                </a:solidFill>
                <a:prstDash val="dash"/>
              </a:ln>
            </p:spPr>
            <p:txBody>
              <a:bodyPr wrap="square" rtlCol="0">
                <a:spAutoFit/>
              </a:bodyPr>
              <a:lstStyle/>
              <a:p>
                <a:pPr>
                  <a:spcAft>
                    <a:spcPts val="600"/>
                  </a:spcAft>
                </a:pPr>
                <a:r>
                  <a:rPr lang="en-US" sz="2400" b="1" dirty="0"/>
                  <a:t>Final energy:</a:t>
                </a:r>
                <a:r>
                  <a:rPr lang="en-US" sz="2400" dirty="0"/>
                  <a:t>	only </a:t>
                </a:r>
                <a14:m>
                  <m:oMath xmlns:m="http://schemas.openxmlformats.org/officeDocument/2006/math">
                    <m:r>
                      <m:rPr>
                        <m:sty m:val="p"/>
                      </m:rPr>
                      <a:rPr lang="en-US" sz="2400" b="0" i="0" smtClean="0">
                        <a:latin typeface="Cambria Math" panose="02040503050406030204" pitchFamily="18" charset="0"/>
                      </a:rPr>
                      <m:t>K</m:t>
                    </m:r>
                  </m:oMath>
                </a14:m>
                <a:endParaRPr lang="en-US" sz="2400" dirty="0"/>
              </a:p>
              <a:p>
                <a:pPr>
                  <a:spcAft>
                    <a:spcPts val="600"/>
                  </a:spcAft>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y</m:t>
                          </m:r>
                        </m:e>
                        <m:sub>
                          <m:r>
                            <m:rPr>
                              <m:sty m:val="p"/>
                            </m:rPr>
                            <a:rPr lang="en-US" sz="2400">
                              <a:latin typeface="Cambria Math" panose="02040503050406030204" pitchFamily="18" charset="0"/>
                            </a:rPr>
                            <m:t>f</m:t>
                          </m:r>
                        </m:sub>
                      </m:sSub>
                      <m:r>
                        <a:rPr lang="en-US" sz="2400">
                          <a:latin typeface="Cambria Math" panose="02040503050406030204" pitchFamily="18" charset="0"/>
                        </a:rPr>
                        <m:t>=</m:t>
                      </m:r>
                      <m:r>
                        <a:rPr lang="en-US" sz="2400" b="0" i="0" smtClean="0">
                          <a:latin typeface="Cambria Math" panose="02040503050406030204" pitchFamily="18" charset="0"/>
                        </a:rPr>
                        <m:t>0</m:t>
                      </m:r>
                      <m:r>
                        <a:rPr lang="en-US" sz="2400">
                          <a:latin typeface="Cambria Math" panose="02040503050406030204" pitchFamily="18" charset="0"/>
                        </a:rPr>
                        <m:t> </m:t>
                      </m:r>
                      <m:r>
                        <m:rPr>
                          <m:sty m:val="p"/>
                        </m:rPr>
                        <a:rPr lang="en-US" sz="2400">
                          <a:latin typeface="Cambria Math" panose="02040503050406030204" pitchFamily="18" charset="0"/>
                        </a:rPr>
                        <m:t>m</m:t>
                      </m:r>
                      <m:r>
                        <m:rPr>
                          <m:nor/>
                        </m:rPr>
                        <a:rPr lang="en-US" sz="2400" dirty="0"/>
                        <m:t> , </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v</m:t>
                          </m:r>
                        </m:e>
                        <m:sub>
                          <m:r>
                            <m:rPr>
                              <m:sty m:val="p"/>
                            </m:rPr>
                            <a:rPr lang="en-US" sz="2400">
                              <a:latin typeface="Cambria Math" panose="02040503050406030204" pitchFamily="18" charset="0"/>
                            </a:rPr>
                            <m:t>f</m:t>
                          </m:r>
                        </m:sub>
                      </m:sSub>
                      <m:r>
                        <a:rPr lang="en-US" sz="2400">
                          <a:latin typeface="Cambria Math" panose="02040503050406030204" pitchFamily="18" charset="0"/>
                        </a:rPr>
                        <m:t>= ?</m:t>
                      </m:r>
                    </m:oMath>
                  </m:oMathPara>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4460618" y="4668253"/>
                <a:ext cx="3817107" cy="1653594"/>
              </a:xfrm>
              <a:prstGeom prst="rect">
                <a:avLst/>
              </a:prstGeom>
              <a:blipFill>
                <a:blip r:embed="rId8"/>
                <a:stretch>
                  <a:fillRect l="-2389" t="-256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598569" y="1864292"/>
                <a:ext cx="3328736" cy="4124462"/>
              </a:xfrm>
              <a:prstGeom prst="rect">
                <a:avLst/>
              </a:prstGeom>
              <a:noFill/>
              <a:ln>
                <a:solidFill>
                  <a:schemeClr val="tx1"/>
                </a:solidFill>
              </a:ln>
            </p:spPr>
            <p:txBody>
              <a:bodyPr wrap="square" rtlCol="0">
                <a:spAutoFit/>
              </a:bodyPr>
              <a:lstStyle/>
              <a:p>
                <a:pPr algn="ctr">
                  <a:spcAft>
                    <a:spcPts val="600"/>
                  </a:spcAft>
                </a:pPr>
                <a:r>
                  <a:rPr lang="en-US" sz="2200" b="1" dirty="0"/>
                  <a:t>Conservation of Energy:</a:t>
                </a:r>
              </a:p>
              <a:p>
                <a:pPr>
                  <a:spcAft>
                    <a:spcPts val="12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oMath>
                </a14:m>
                <a:endParaRPr lang="en-US" sz="2200" dirty="0"/>
              </a:p>
              <a:p>
                <a:pPr>
                  <a:spcAft>
                    <a:spcPts val="12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b="0" i="0" smtClean="0">
                              <a:latin typeface="Cambria Math" panose="02040503050406030204" pitchFamily="18" charset="0"/>
                            </a:rPr>
                            <m:t>i</m:t>
                          </m:r>
                        </m:sub>
                      </m:sSub>
                      <m:r>
                        <a:rPr lang="en-US" sz="220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i</m:t>
                          </m:r>
                        </m:sub>
                        <m:sup>
                          <m:r>
                            <a:rPr lang="en-US" sz="2200">
                              <a:latin typeface="Cambria Math" panose="02040503050406030204" pitchFamily="18" charset="0"/>
                            </a:rPr>
                            <m:t>2</m:t>
                          </m:r>
                        </m:sup>
                      </m:sSubSup>
                      <m:r>
                        <a:rPr lang="en-US" sz="2200" b="0" i="1" smtClean="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a:latin typeface="Cambria Math" panose="02040503050406030204" pitchFamily="18" charset="0"/>
                            </a:rPr>
                            <m:t>2</m:t>
                          </m:r>
                        </m:sup>
                      </m:sSubSup>
                    </m:oMath>
                  </m:oMathPara>
                </a14:m>
                <a:endParaRPr lang="en-US" sz="2200"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i="0">
                          <a:latin typeface="Cambria Math" panose="02040503050406030204" pitchFamily="18" charset="0"/>
                        </a:rPr>
                        <m:t>⇒</m:t>
                      </m:r>
                      <m:sSubSup>
                        <m:sSubSupPr>
                          <m:ctrlPr>
                            <a:rPr lang="en-US" sz="2200" i="1">
                              <a:latin typeface="Cambria Math" panose="02040503050406030204" pitchFamily="18" charset="0"/>
                            </a:rPr>
                          </m:ctrlPr>
                        </m:sSubSupPr>
                        <m:e>
                          <m:r>
                            <m:rPr>
                              <m:sty m:val="p"/>
                            </m:rPr>
                            <a:rPr lang="en-US" sz="2200" i="0">
                              <a:latin typeface="Cambria Math" panose="02040503050406030204" pitchFamily="18" charset="0"/>
                            </a:rPr>
                            <m:t>v</m:t>
                          </m:r>
                        </m:e>
                        <m:sub>
                          <m:r>
                            <m:rPr>
                              <m:sty m:val="p"/>
                            </m:rPr>
                            <a:rPr lang="en-US" sz="2200" b="0" i="0" smtClean="0">
                              <a:latin typeface="Cambria Math" panose="02040503050406030204" pitchFamily="18" charset="0"/>
                            </a:rPr>
                            <m:t>f</m:t>
                          </m:r>
                        </m:sub>
                        <m:sup>
                          <m:r>
                            <a:rPr lang="en-US" sz="2200" i="0">
                              <a:latin typeface="Cambria Math" panose="02040503050406030204" pitchFamily="18" charset="0"/>
                            </a:rPr>
                            <m:t>2</m:t>
                          </m:r>
                        </m:sup>
                      </m:sSubSup>
                      <m:r>
                        <a:rPr lang="en-US" sz="2200" b="0" i="0" smtClean="0">
                          <a:latin typeface="Cambria Math" panose="02040503050406030204" pitchFamily="18" charset="0"/>
                        </a:rPr>
                        <m:t>=2</m:t>
                      </m:r>
                      <m:r>
                        <m:rPr>
                          <m:sty m:val="p"/>
                        </m:rPr>
                        <a:rPr lang="en-US" sz="2200">
                          <a:latin typeface="Cambria Math" panose="02040503050406030204" pitchFamily="18" charset="0"/>
                        </a:rPr>
                        <m:t>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i</m:t>
                          </m:r>
                        </m:sub>
                        <m:sup>
                          <m:r>
                            <a:rPr lang="en-US" sz="2200">
                              <a:latin typeface="Cambria Math" panose="02040503050406030204" pitchFamily="18" charset="0"/>
                            </a:rPr>
                            <m:t>2</m:t>
                          </m:r>
                        </m:sup>
                      </m:sSubSup>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a:latin typeface="Cambria Math" panose="02040503050406030204" pitchFamily="18" charset="0"/>
                        </a:rPr>
                        <m:t>=</m:t>
                      </m:r>
                      <m:rad>
                        <m:radPr>
                          <m:degHide m:val="on"/>
                          <m:ctrlPr>
                            <a:rPr lang="en-US" sz="2200" b="0" i="1" smtClean="0">
                              <a:latin typeface="Cambria Math" panose="02040503050406030204" pitchFamily="18" charset="0"/>
                            </a:rPr>
                          </m:ctrlPr>
                        </m:radPr>
                        <m:deg/>
                        <m:e>
                          <m:r>
                            <a:rPr lang="en-US" sz="2200">
                              <a:latin typeface="Cambria Math" panose="02040503050406030204" pitchFamily="18" charset="0"/>
                            </a:rPr>
                            <m:t>2</m:t>
                          </m:r>
                          <m:r>
                            <m:rPr>
                              <m:sty m:val="p"/>
                            </m:rPr>
                            <a:rPr lang="en-US" sz="2200">
                              <a:latin typeface="Cambria Math" panose="02040503050406030204" pitchFamily="18" charset="0"/>
                            </a:rPr>
                            <m:t>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i</m:t>
                              </m:r>
                            </m:sub>
                            <m:sup>
                              <m:r>
                                <a:rPr lang="en-US" sz="2200">
                                  <a:latin typeface="Cambria Math" panose="02040503050406030204" pitchFamily="18" charset="0"/>
                                </a:rPr>
                                <m:t>2</m:t>
                              </m:r>
                            </m:sup>
                          </m:sSubSup>
                        </m:e>
                      </m:ra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f</m:t>
                          </m:r>
                        </m:sub>
                      </m:sSub>
                      <m:r>
                        <a:rPr lang="en-US" sz="2200">
                          <a:latin typeface="Cambria Math" panose="02040503050406030204" pitchFamily="18" charset="0"/>
                        </a:rPr>
                        <m:t>=</m:t>
                      </m:r>
                      <m:rad>
                        <m:radPr>
                          <m:degHide m:val="on"/>
                          <m:ctrlPr>
                            <a:rPr lang="en-US" sz="2200" i="1">
                              <a:latin typeface="Cambria Math" panose="02040503050406030204" pitchFamily="18" charset="0"/>
                            </a:rPr>
                          </m:ctrlPr>
                        </m:radPr>
                        <m:deg/>
                        <m:e>
                          <m:r>
                            <a:rPr lang="en-US" sz="2200" i="1">
                              <a:latin typeface="Cambria Math" panose="02040503050406030204" pitchFamily="18" charset="0"/>
                            </a:rPr>
                            <m:t>2</m:t>
                          </m:r>
                          <m:r>
                            <m:rPr>
                              <m:sty m:val="p"/>
                            </m:rPr>
                            <a:rPr lang="en-US" sz="2200">
                              <a:latin typeface="Cambria Math" panose="02040503050406030204" pitchFamily="18" charset="0"/>
                            </a:rPr>
                            <m:t>g</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2</m:t>
                              </m:r>
                            </m:e>
                          </m:d>
                          <m:r>
                            <a:rPr lang="en-US" sz="2200" b="0" i="1"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8.85</m:t>
                              </m:r>
                            </m:e>
                            <m:sup>
                              <m:r>
                                <a:rPr lang="en-US" sz="2200" b="0" i="1" smtClean="0">
                                  <a:latin typeface="Cambria Math" panose="02040503050406030204" pitchFamily="18" charset="0"/>
                                </a:rPr>
                                <m:t>2</m:t>
                              </m:r>
                            </m:sup>
                          </m:sSup>
                        </m:e>
                      </m:rad>
                    </m:oMath>
                  </m:oMathPara>
                </a14:m>
                <a:endParaRPr lang="en-US" sz="2200"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a:rPr lang="en-US" sz="2200" b="1" i="1" smtClean="0">
                          <a:latin typeface="Cambria Math" panose="02040503050406030204" pitchFamily="18" charset="0"/>
                        </a:rPr>
                        <m:t>𝟏𝟎</m:t>
                      </m:r>
                      <m:r>
                        <a:rPr lang="en-US" sz="2200" b="1" i="1" smtClean="0">
                          <a:latin typeface="Cambria Math" panose="02040503050406030204" pitchFamily="18" charset="0"/>
                        </a:rPr>
                        <m:t>.</m:t>
                      </m:r>
                      <m:r>
                        <a:rPr lang="en-US" sz="2200" b="1" i="1" smtClean="0">
                          <a:latin typeface="Cambria Math" panose="02040503050406030204" pitchFamily="18" charset="0"/>
                        </a:rPr>
                        <m:t>𝟖𝟒</m:t>
                      </m:r>
                      <m:r>
                        <a:rPr lang="en-US" sz="2200" b="1" i="1"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m:t>
                      </m:r>
                      <m:r>
                        <a:rPr lang="en-US" sz="2200" b="1" i="0" smtClean="0">
                          <a:latin typeface="Cambria Math" panose="02040503050406030204" pitchFamily="18" charset="0"/>
                        </a:rPr>
                        <m:t>𝐬</m:t>
                      </m:r>
                    </m:oMath>
                  </m:oMathPara>
                </a14:m>
                <a:endParaRPr lang="en-US" sz="2200" b="1" dirty="0">
                  <a:latin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598569" y="1864292"/>
                <a:ext cx="3328736" cy="4124462"/>
              </a:xfrm>
              <a:prstGeom prst="rect">
                <a:avLst/>
              </a:prstGeom>
              <a:blipFill>
                <a:blip r:embed="rId9"/>
                <a:stretch>
                  <a:fillRect t="-885"/>
                </a:stretch>
              </a:blipFill>
              <a:ln>
                <a:solidFill>
                  <a:schemeClr val="tx1"/>
                </a:solidFill>
              </a:ln>
            </p:spPr>
            <p:txBody>
              <a:bodyPr/>
              <a:lstStyle/>
              <a:p>
                <a:r>
                  <a:rPr lang="en-US">
                    <a:noFill/>
                  </a:rPr>
                  <a:t> </a:t>
                </a:r>
              </a:p>
            </p:txBody>
          </p:sp>
        </mc:Fallback>
      </mc:AlternateContent>
      <p:pic>
        <p:nvPicPr>
          <p:cNvPr id="3" name="Picture 2"/>
          <p:cNvPicPr>
            <a:picLocks noChangeAspect="1"/>
          </p:cNvPicPr>
          <p:nvPr/>
        </p:nvPicPr>
        <p:blipFill rotWithShape="1">
          <a:blip r:embed="rId10"/>
          <a:srcRect l="23437" t="29006" r="25540" b="22807"/>
          <a:stretch/>
        </p:blipFill>
        <p:spPr>
          <a:xfrm>
            <a:off x="4504471" y="1637573"/>
            <a:ext cx="3735138" cy="2645669"/>
          </a:xfrm>
          <a:prstGeom prst="rect">
            <a:avLst/>
          </a:prstGeom>
        </p:spPr>
      </p:pic>
      <p:sp>
        <p:nvSpPr>
          <p:cNvPr id="4" name="Slide Number Placeholder 3"/>
          <p:cNvSpPr>
            <a:spLocks noGrp="1"/>
          </p:cNvSpPr>
          <p:nvPr>
            <p:ph type="sldNum" sz="quarter" idx="12"/>
          </p:nvPr>
        </p:nvSpPr>
        <p:spPr/>
        <p:txBody>
          <a:bodyPr/>
          <a:lstStyle/>
          <a:p>
            <a:fld id="{98824AD8-1C69-4270-9C54-9A2C7DE4BDDA}" type="slidenum">
              <a:rPr lang="en-US" smtClean="0"/>
              <a:t>7</a:t>
            </a:fld>
            <a:endParaRPr lang="en-US"/>
          </a:p>
        </p:txBody>
      </p:sp>
    </p:spTree>
    <p:custDataLst>
      <p:tags r:id="rId1"/>
    </p:custDataLst>
    <p:extLst>
      <p:ext uri="{BB962C8B-B14F-4D97-AF65-F5344CB8AC3E}">
        <p14:creationId xmlns:p14="http://schemas.microsoft.com/office/powerpoint/2010/main" val="11583522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p:cNvSpPr>
          <p:nvPr/>
        </p:nvSpPr>
        <p:spPr bwMode="auto">
          <a:xfrm>
            <a:off x="806222" y="413219"/>
            <a:ext cx="46062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23554" name="Rectangle 2"/>
          <p:cNvSpPr>
            <a:spLocks/>
          </p:cNvSpPr>
          <p:nvPr/>
        </p:nvSpPr>
        <p:spPr bwMode="auto">
          <a:xfrm>
            <a:off x="806222" y="1023010"/>
            <a:ext cx="10817352" cy="164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000" dirty="0">
                <a:latin typeface="Arial" panose="020B0604020202020204" pitchFamily="34" charset="0"/>
              </a:rPr>
              <a:t>A car sits at rest at the top of a hill. A small push sends it rolling down a hill. After its height has dropped by 5.0 m, it is moving at a good speed. Write down the equation for conservation of energy, noting the choice of system, the initial and final states, and what energy transformation has taken place. </a:t>
            </a:r>
          </a:p>
        </p:txBody>
      </p:sp>
      <p:sp>
        <p:nvSpPr>
          <p:cNvPr id="2" name="Slide Number Placeholder 1"/>
          <p:cNvSpPr>
            <a:spLocks noGrp="1"/>
          </p:cNvSpPr>
          <p:nvPr>
            <p:ph type="sldNum" sz="quarter" idx="12"/>
          </p:nvPr>
        </p:nvSpPr>
        <p:spPr/>
        <p:txBody>
          <a:bodyPr/>
          <a:lstStyle/>
          <a:p>
            <a:fld id="{98824AD8-1C69-4270-9C54-9A2C7DE4BDDA}" type="slidenum">
              <a:rPr lang="en-US" smtClean="0"/>
              <a:t>8</a:t>
            </a:fld>
            <a:endParaRPr lang="en-US"/>
          </a:p>
        </p:txBody>
      </p:sp>
      <p:pic>
        <p:nvPicPr>
          <p:cNvPr id="5" name="Picture 4"/>
          <p:cNvPicPr>
            <a:picLocks noChangeAspect="1"/>
          </p:cNvPicPr>
          <p:nvPr/>
        </p:nvPicPr>
        <p:blipFill>
          <a:blip r:embed="rId4"/>
          <a:stretch>
            <a:fillRect/>
          </a:stretch>
        </p:blipFill>
        <p:spPr>
          <a:xfrm>
            <a:off x="2104847" y="3420969"/>
            <a:ext cx="2110156" cy="2167510"/>
          </a:xfrm>
          <a:prstGeom prst="rect">
            <a:avLst/>
          </a:prstGeom>
        </p:spPr>
      </p:pic>
      <p:grpSp>
        <p:nvGrpSpPr>
          <p:cNvPr id="13" name="Group 12"/>
          <p:cNvGrpSpPr/>
          <p:nvPr/>
        </p:nvGrpSpPr>
        <p:grpSpPr>
          <a:xfrm>
            <a:off x="822627" y="2897037"/>
            <a:ext cx="3568218" cy="2967487"/>
            <a:chOff x="822627" y="2897037"/>
            <a:chExt cx="3568218" cy="2967487"/>
          </a:xfrm>
        </p:grpSpPr>
        <p:cxnSp>
          <p:nvCxnSpPr>
            <p:cNvPr id="11" name="Straight Connector 10"/>
            <p:cNvCxnSpPr/>
            <p:nvPr/>
          </p:nvCxnSpPr>
          <p:spPr>
            <a:xfrm flipV="1">
              <a:off x="1647645" y="3269409"/>
              <a:ext cx="27432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16657" y="2897037"/>
              <a:ext cx="8626" cy="296748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647645" y="5319621"/>
              <a:ext cx="27432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20550" y="5134955"/>
              <a:ext cx="627095" cy="369332"/>
            </a:xfrm>
            <a:prstGeom prst="rect">
              <a:avLst/>
            </a:prstGeom>
            <a:noFill/>
          </p:spPr>
          <p:txBody>
            <a:bodyPr wrap="none" rtlCol="0">
              <a:spAutoFit/>
            </a:bodyPr>
            <a:lstStyle/>
            <a:p>
              <a:r>
                <a:rPr lang="en-US" dirty="0" smtClean="0"/>
                <a:t>y = 0</a:t>
              </a:r>
              <a:endParaRPr lang="en-US" dirty="0"/>
            </a:p>
          </p:txBody>
        </p:sp>
        <p:sp>
          <p:nvSpPr>
            <p:cNvPr id="16" name="TextBox 15"/>
            <p:cNvSpPr txBox="1"/>
            <p:nvPr/>
          </p:nvSpPr>
          <p:spPr>
            <a:xfrm>
              <a:off x="822627" y="3051637"/>
              <a:ext cx="864339" cy="369332"/>
            </a:xfrm>
            <a:prstGeom prst="rect">
              <a:avLst/>
            </a:prstGeom>
            <a:noFill/>
          </p:spPr>
          <p:txBody>
            <a:bodyPr wrap="none" rtlCol="0">
              <a:spAutoFit/>
            </a:bodyPr>
            <a:lstStyle/>
            <a:p>
              <a:r>
                <a:rPr lang="en-US" dirty="0" smtClean="0"/>
                <a:t>y = 5 m</a:t>
              </a:r>
              <a:endParaRPr lang="en-US" dirty="0"/>
            </a:p>
          </p:txBody>
        </p:sp>
      </p:grpSp>
      <p:sp>
        <p:nvSpPr>
          <p:cNvPr id="6" name="Oval 5"/>
          <p:cNvSpPr/>
          <p:nvPr/>
        </p:nvSpPr>
        <p:spPr>
          <a:xfrm>
            <a:off x="1978570" y="3012514"/>
            <a:ext cx="533414" cy="489108"/>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car</a:t>
            </a:r>
            <a:endParaRPr lang="en-US" sz="1050" dirty="0">
              <a:solidFill>
                <a:schemeClr val="tx1"/>
              </a:solidFill>
            </a:endParaRPr>
          </a:p>
        </p:txBody>
      </p:sp>
      <mc:AlternateContent xmlns:mc="http://schemas.openxmlformats.org/markup-compatibility/2006" xmlns:a14="http://schemas.microsoft.com/office/drawing/2010/main">
        <mc:Choice Requires="a14">
          <p:sp>
            <p:nvSpPr>
              <p:cNvPr id="19" name="TextBox 18"/>
              <p:cNvSpPr txBox="1"/>
              <p:nvPr/>
            </p:nvSpPr>
            <p:spPr>
              <a:xfrm>
                <a:off x="4890875" y="2806723"/>
                <a:ext cx="2977251" cy="1467197"/>
              </a:xfrm>
              <a:prstGeom prst="rect">
                <a:avLst/>
              </a:prstGeom>
              <a:noFill/>
              <a:ln>
                <a:solidFill>
                  <a:schemeClr val="tx1"/>
                </a:solidFill>
                <a:prstDash val="dash"/>
              </a:ln>
            </p:spPr>
            <p:txBody>
              <a:bodyPr wrap="square" rtlCol="0">
                <a:spAutoFit/>
              </a:bodyPr>
              <a:lstStyle/>
              <a:p>
                <a:pPr algn="ctr">
                  <a:spcAft>
                    <a:spcPts val="600"/>
                  </a:spcAft>
                </a:pPr>
                <a:r>
                  <a:rPr lang="en-US" sz="2400" b="1" dirty="0" smtClean="0"/>
                  <a:t>Initial energy:</a:t>
                </a:r>
                <a:r>
                  <a:rPr lang="en-US" sz="2400" dirty="0"/>
                  <a:t>	only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oMath>
                </a14:m>
                <a:endParaRPr lang="en-US" sz="2400" dirty="0"/>
              </a:p>
              <a:p>
                <a:pPr algn="ctr">
                  <a:spcAft>
                    <a:spcPts val="1200"/>
                  </a:spcAft>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=5 </m:t>
                      </m:r>
                      <m:r>
                        <m:rPr>
                          <m:sty m:val="p"/>
                        </m:rPr>
                        <a:rPr lang="en-US" sz="2400" b="0" i="0" smtClean="0">
                          <a:latin typeface="Cambria Math" panose="02040503050406030204" pitchFamily="18" charset="0"/>
                        </a:rPr>
                        <m:t>m</m:t>
                      </m:r>
                    </m:oMath>
                  </m:oMathPara>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i</m:t>
                          </m:r>
                        </m:sub>
                      </m:sSub>
                    </m:oMath>
                  </m:oMathPara>
                </a14:m>
                <a:endParaRPr lang="en-US" sz="2200" dirty="0"/>
              </a:p>
            </p:txBody>
          </p:sp>
        </mc:Choice>
        <mc:Fallback xmlns="">
          <p:sp>
            <p:nvSpPr>
              <p:cNvPr id="19" name="TextBox 18"/>
              <p:cNvSpPr txBox="1">
                <a:spLocks noRot="1" noChangeAspect="1" noMove="1" noResize="1" noEditPoints="1" noAdjustHandles="1" noChangeArrowheads="1" noChangeShapeType="1" noTextEdit="1"/>
              </p:cNvSpPr>
              <p:nvPr/>
            </p:nvSpPr>
            <p:spPr>
              <a:xfrm>
                <a:off x="4890875" y="2806723"/>
                <a:ext cx="2977251" cy="1467197"/>
              </a:xfrm>
              <a:prstGeom prst="rect">
                <a:avLst/>
              </a:prstGeom>
              <a:blipFill>
                <a:blip r:embed="rId7"/>
                <a:stretch>
                  <a:fillRect l="-2444" t="-2469" b="-2058"/>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890875" y="4746870"/>
                <a:ext cx="2977251" cy="1618713"/>
              </a:xfrm>
              <a:prstGeom prst="rect">
                <a:avLst/>
              </a:prstGeom>
              <a:noFill/>
              <a:ln>
                <a:solidFill>
                  <a:schemeClr val="tx1"/>
                </a:solidFill>
                <a:prstDash val="dash"/>
              </a:ln>
            </p:spPr>
            <p:txBody>
              <a:bodyPr wrap="square" rtlCol="0">
                <a:spAutoFit/>
              </a:bodyPr>
              <a:lstStyle/>
              <a:p>
                <a:pPr>
                  <a:spcAft>
                    <a:spcPts val="600"/>
                  </a:spcAft>
                </a:pPr>
                <a:r>
                  <a:rPr lang="en-US" sz="2400" b="1" dirty="0" smtClean="0"/>
                  <a:t>Final energy:</a:t>
                </a:r>
                <a:r>
                  <a:rPr lang="en-US" sz="2400" dirty="0"/>
                  <a:t>	</a:t>
                </a:r>
                <a:r>
                  <a:rPr lang="en-US" sz="2400" dirty="0" smtClean="0"/>
                  <a:t>only </a:t>
                </a:r>
                <a14:m>
                  <m:oMath xmlns:m="http://schemas.openxmlformats.org/officeDocument/2006/math">
                    <m:r>
                      <m:rPr>
                        <m:sty m:val="p"/>
                      </m:rPr>
                      <a:rPr lang="en-US" sz="2400" b="0" i="0" smtClean="0">
                        <a:latin typeface="Cambria Math" panose="02040503050406030204" pitchFamily="18" charset="0"/>
                      </a:rPr>
                      <m:t>K</m:t>
                    </m:r>
                  </m:oMath>
                </a14:m>
                <a:endParaRPr lang="en-US" sz="2400"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=0 </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 ?</m:t>
                    </m:r>
                  </m:oMath>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20" name="TextBox 19"/>
              <p:cNvSpPr txBox="1">
                <a:spLocks noRot="1" noChangeAspect="1" noMove="1" noResize="1" noEditPoints="1" noAdjustHandles="1" noChangeArrowheads="1" noChangeShapeType="1" noTextEdit="1"/>
              </p:cNvSpPr>
              <p:nvPr/>
            </p:nvSpPr>
            <p:spPr>
              <a:xfrm>
                <a:off x="4890875" y="4746870"/>
                <a:ext cx="2977251" cy="1618713"/>
              </a:xfrm>
              <a:prstGeom prst="rect">
                <a:avLst/>
              </a:prstGeom>
              <a:blipFill>
                <a:blip r:embed="rId8"/>
                <a:stretch>
                  <a:fillRect l="-2851" t="-2622"/>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8296876" y="2665562"/>
                <a:ext cx="2704374" cy="3759875"/>
              </a:xfrm>
              <a:prstGeom prst="rect">
                <a:avLst/>
              </a:prstGeom>
              <a:noFill/>
              <a:ln>
                <a:solidFill>
                  <a:schemeClr val="tx1"/>
                </a:solidFill>
              </a:ln>
            </p:spPr>
            <p:txBody>
              <a:bodyPr wrap="square" rtlCol="0">
                <a:spAutoFit/>
              </a:bodyPr>
              <a:lstStyle/>
              <a:p>
                <a:pPr algn="ctr">
                  <a:spcAft>
                    <a:spcPts val="600"/>
                  </a:spcAft>
                </a:pPr>
                <a:r>
                  <a:rPr lang="en-US" sz="2000" b="1" dirty="0" smtClean="0"/>
                  <a:t>Conservation of Energy:</a:t>
                </a:r>
              </a:p>
              <a:p>
                <a:pPr marL="284163" algn="just">
                  <a:spcAft>
                    <a:spcPts val="600"/>
                  </a:spcAft>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U</m:t>
                          </m:r>
                        </m:e>
                        <m:sub>
                          <m:r>
                            <m:rPr>
                              <m:sty m:val="p"/>
                            </m:rPr>
                            <a:rPr lang="en-US" sz="2000" b="0" i="0" smtClean="0">
                              <a:latin typeface="Cambria Math" panose="02040503050406030204" pitchFamily="18" charset="0"/>
                            </a:rPr>
                            <m:t>i</m:t>
                          </m:r>
                        </m:sub>
                      </m:sSub>
                      <m:r>
                        <a:rPr lang="en-US" sz="2000" b="0" i="0" smtClean="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U</m:t>
                          </m:r>
                        </m:e>
                        <m:sub>
                          <m:r>
                            <m:rPr>
                              <m:sty m:val="p"/>
                            </m:rPr>
                            <a:rPr lang="en-US" sz="2000" b="0" i="0" smtClean="0">
                              <a:latin typeface="Cambria Math" panose="02040503050406030204" pitchFamily="18" charset="0"/>
                            </a:rPr>
                            <m:t>f</m:t>
                          </m:r>
                        </m:sub>
                      </m:sSub>
                    </m:oMath>
                  </m:oMathPara>
                </a14:m>
                <a:endParaRPr lang="en-US" sz="2000" dirty="0"/>
              </a:p>
              <a:p>
                <a:pPr>
                  <a:spcAft>
                    <a:spcPts val="1200"/>
                  </a:spcAft>
                </a:pPr>
                <a14:m>
                  <m:oMathPara xmlns:m="http://schemas.openxmlformats.org/officeDocument/2006/math">
                    <m:oMathParaPr>
                      <m:jc m:val="left"/>
                    </m:oMathParaPr>
                    <m:oMath xmlns:m="http://schemas.openxmlformats.org/officeDocument/2006/math">
                      <m:r>
                        <a:rPr lang="en-US" sz="2000" b="0" i="0" smtClean="0">
                          <a:latin typeface="Cambria Math" panose="02040503050406030204" pitchFamily="18" charset="0"/>
                        </a:rPr>
                        <m:t>⇒</m:t>
                      </m:r>
                      <m:r>
                        <m:rPr>
                          <m:sty m:val="p"/>
                        </m:rPr>
                        <a:rPr lang="en-US" sz="2000">
                          <a:latin typeface="Cambria Math" panose="02040503050406030204" pitchFamily="18" charset="0"/>
                        </a:rPr>
                        <m:t>mg</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i</m:t>
                          </m:r>
                        </m:sub>
                      </m:sSub>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sSubSup>
                        <m:sSubSupPr>
                          <m:ctrlPr>
                            <a:rPr lang="en-US" sz="2000" i="1">
                              <a:latin typeface="Cambria Math" panose="02040503050406030204" pitchFamily="18" charset="0"/>
                            </a:rPr>
                          </m:ctrlPr>
                        </m:sSubSupPr>
                        <m:e>
                          <m:r>
                            <m:rPr>
                              <m:sty m:val="p"/>
                            </m:rPr>
                            <a:rPr lang="en-US" sz="2000">
                              <a:latin typeface="Cambria Math" panose="02040503050406030204" pitchFamily="18" charset="0"/>
                            </a:rPr>
                            <m:t>mv</m:t>
                          </m:r>
                        </m:e>
                        <m:sub>
                          <m:r>
                            <m:rPr>
                              <m:sty m:val="p"/>
                            </m:rPr>
                            <a:rPr lang="en-US" sz="2000">
                              <a:latin typeface="Cambria Math" panose="02040503050406030204" pitchFamily="18" charset="0"/>
                            </a:rPr>
                            <m:t>f</m:t>
                          </m:r>
                        </m:sub>
                        <m:sup>
                          <m:r>
                            <a:rPr lang="en-US" sz="2000">
                              <a:latin typeface="Cambria Math" panose="02040503050406030204" pitchFamily="18" charset="0"/>
                            </a:rPr>
                            <m:t>2</m:t>
                          </m:r>
                        </m:sup>
                      </m:sSubSup>
                    </m:oMath>
                  </m:oMathPara>
                </a14:m>
                <a:endParaRPr lang="en-US" sz="2000"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000" i="0">
                          <a:latin typeface="Cambria Math" panose="02040503050406030204" pitchFamily="18" charset="0"/>
                        </a:rPr>
                        <m:t>⇒</m:t>
                      </m:r>
                      <m:f>
                        <m:fPr>
                          <m:ctrlPr>
                            <a:rPr lang="en-US" sz="2000" i="1">
                              <a:latin typeface="Cambria Math" panose="02040503050406030204" pitchFamily="18" charset="0"/>
                            </a:rPr>
                          </m:ctrlPr>
                        </m:fPr>
                        <m:num>
                          <m:r>
                            <a:rPr lang="en-US" sz="2000" i="0">
                              <a:latin typeface="Cambria Math" panose="02040503050406030204" pitchFamily="18" charset="0"/>
                            </a:rPr>
                            <m:t>1</m:t>
                          </m:r>
                        </m:num>
                        <m:den>
                          <m:r>
                            <a:rPr lang="en-US" sz="2000" i="0">
                              <a:latin typeface="Cambria Math" panose="02040503050406030204" pitchFamily="18" charset="0"/>
                            </a:rPr>
                            <m:t>2</m:t>
                          </m:r>
                        </m:den>
                      </m:f>
                      <m:sSubSup>
                        <m:sSubSupPr>
                          <m:ctrlPr>
                            <a:rPr lang="en-US" sz="2000" i="1">
                              <a:latin typeface="Cambria Math" panose="02040503050406030204" pitchFamily="18" charset="0"/>
                            </a:rPr>
                          </m:ctrlPr>
                        </m:sSubSupPr>
                        <m:e>
                          <m:r>
                            <m:rPr>
                              <m:sty m:val="p"/>
                            </m:rPr>
                            <a:rPr lang="en-US" sz="2000" i="0">
                              <a:latin typeface="Cambria Math" panose="02040503050406030204" pitchFamily="18" charset="0"/>
                            </a:rPr>
                            <m:t>mv</m:t>
                          </m:r>
                        </m:e>
                        <m:sub>
                          <m:r>
                            <m:rPr>
                              <m:sty m:val="p"/>
                            </m:rPr>
                            <a:rPr lang="en-US" sz="2000" i="0">
                              <a:latin typeface="Cambria Math" panose="02040503050406030204" pitchFamily="18" charset="0"/>
                            </a:rPr>
                            <m:t>f</m:t>
                          </m:r>
                        </m:sub>
                        <m:sup>
                          <m:r>
                            <a:rPr lang="en-US" sz="2000" i="0">
                              <a:latin typeface="Cambria Math" panose="02040503050406030204" pitchFamily="18" charset="0"/>
                            </a:rPr>
                            <m:t>2</m:t>
                          </m:r>
                        </m:sup>
                      </m:sSubSup>
                      <m:r>
                        <a:rPr lang="en-US" sz="2000" b="0" i="0" smtClean="0">
                          <a:latin typeface="Cambria Math" panose="02040503050406030204" pitchFamily="18" charset="0"/>
                        </a:rPr>
                        <m:t>=</m:t>
                      </m:r>
                      <m:r>
                        <m:rPr>
                          <m:sty m:val="p"/>
                        </m:rPr>
                        <a:rPr lang="en-US" sz="2000" b="0" i="0" smtClean="0">
                          <a:latin typeface="Cambria Math" panose="02040503050406030204" pitchFamily="18" charset="0"/>
                        </a:rPr>
                        <m:t>mg</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y</m:t>
                              </m:r>
                            </m:e>
                            <m:sub>
                              <m:r>
                                <m:rPr>
                                  <m:sty m:val="p"/>
                                </m:rPr>
                                <a:rPr lang="en-US" sz="2000" b="0" i="0" smtClean="0">
                                  <a:latin typeface="Cambria Math" panose="02040503050406030204" pitchFamily="18" charset="0"/>
                                </a:rPr>
                                <m:t>f</m:t>
                              </m:r>
                            </m:sub>
                          </m:sSub>
                        </m:e>
                      </m:d>
                    </m:oMath>
                  </m:oMathPara>
                </a14:m>
                <a:endParaRPr lang="en-US" sz="20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00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v</m:t>
                          </m:r>
                        </m:e>
                        <m:sub>
                          <m:r>
                            <m:rPr>
                              <m:sty m:val="p"/>
                            </m:rPr>
                            <a:rPr lang="en-US" sz="2000" b="0" i="0" smtClean="0">
                              <a:latin typeface="Cambria Math" panose="02040503050406030204" pitchFamily="18" charset="0"/>
                            </a:rPr>
                            <m:t>f</m:t>
                          </m:r>
                        </m:sub>
                      </m:sSub>
                      <m:r>
                        <a:rPr lang="en-US" sz="2000">
                          <a:latin typeface="Cambria Math" panose="02040503050406030204" pitchFamily="18" charset="0"/>
                        </a:rPr>
                        <m:t>=</m:t>
                      </m:r>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r>
                            <m:rPr>
                              <m:sty m:val="p"/>
                            </m:rPr>
                            <a:rPr lang="en-US" sz="2000">
                              <a:latin typeface="Cambria Math" panose="02040503050406030204" pitchFamily="18" charset="0"/>
                            </a:rPr>
                            <m:t>g</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f</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i</m:t>
                                  </m:r>
                                </m:sub>
                              </m:sSub>
                            </m:e>
                          </m:d>
                        </m:e>
                      </m:rad>
                    </m:oMath>
                  </m:oMathPara>
                </a14:m>
                <a:endParaRPr lang="en-US" sz="20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000" smtClean="0">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v</m:t>
                          </m:r>
                        </m:e>
                        <m:sub>
                          <m:r>
                            <m:rPr>
                              <m:sty m:val="p"/>
                            </m:rPr>
                            <a:rPr lang="en-US" sz="2000">
                              <a:latin typeface="Cambria Math" panose="02040503050406030204" pitchFamily="18" charset="0"/>
                            </a:rPr>
                            <m:t>f</m:t>
                          </m:r>
                        </m:sub>
                      </m:sSub>
                      <m:r>
                        <a:rPr lang="en-US" sz="2000">
                          <a:latin typeface="Cambria Math" panose="02040503050406030204" pitchFamily="18" charset="0"/>
                        </a:rPr>
                        <m:t>=</m:t>
                      </m:r>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r>
                            <m:rPr>
                              <m:sty m:val="p"/>
                            </m:rPr>
                            <a:rPr lang="en-US" sz="2000">
                              <a:latin typeface="Cambria Math" panose="02040503050406030204" pitchFamily="18" charset="0"/>
                            </a:rPr>
                            <m:t>g</m:t>
                          </m:r>
                          <m:d>
                            <m:dPr>
                              <m:ctrlPr>
                                <a:rPr lang="en-US" sz="2000" i="1">
                                  <a:latin typeface="Cambria Math" panose="02040503050406030204" pitchFamily="18" charset="0"/>
                                </a:rPr>
                              </m:ctrlPr>
                            </m:dPr>
                            <m:e>
                              <m:r>
                                <a:rPr lang="en-US" sz="2000" b="0" i="1" smtClean="0">
                                  <a:latin typeface="Cambria Math" panose="02040503050406030204" pitchFamily="18" charset="0"/>
                                </a:rPr>
                                <m:t>5</m:t>
                              </m:r>
                            </m:e>
                          </m:d>
                        </m:e>
                      </m:rad>
                    </m:oMath>
                  </m:oMathPara>
                </a14:m>
                <a:endParaRPr lang="en-US" sz="2000"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v</m:t>
                          </m:r>
                        </m:e>
                        <m:sub>
                          <m:r>
                            <m:rPr>
                              <m:sty m:val="p"/>
                            </m:rPr>
                            <a:rPr lang="en-US" sz="2000" i="0">
                              <a:latin typeface="Cambria Math" panose="02040503050406030204" pitchFamily="18" charset="0"/>
                            </a:rPr>
                            <m:t>f</m:t>
                          </m:r>
                        </m:sub>
                      </m:sSub>
                      <m:r>
                        <a:rPr lang="en-US" sz="2000" i="0">
                          <a:latin typeface="Cambria Math" panose="02040503050406030204" pitchFamily="18" charset="0"/>
                        </a:rPr>
                        <m:t>=</m:t>
                      </m:r>
                      <m:r>
                        <a:rPr lang="en-US" sz="2000" b="1" i="1" smtClean="0">
                          <a:latin typeface="Cambria Math" panose="02040503050406030204" pitchFamily="18" charset="0"/>
                        </a:rPr>
                        <m:t>𝟗</m:t>
                      </m:r>
                      <m:r>
                        <a:rPr lang="en-US" sz="2000" b="1" i="1" smtClean="0">
                          <a:latin typeface="Cambria Math" panose="02040503050406030204" pitchFamily="18" charset="0"/>
                        </a:rPr>
                        <m:t>.</m:t>
                      </m:r>
                      <m:r>
                        <a:rPr lang="en-US" sz="2000" b="1" i="1" smtClean="0">
                          <a:latin typeface="Cambria Math" panose="02040503050406030204" pitchFamily="18" charset="0"/>
                        </a:rPr>
                        <m:t>𝟗</m:t>
                      </m:r>
                      <m:r>
                        <a:rPr lang="en-US" sz="2000" b="1" i="1" smtClean="0">
                          <a:latin typeface="Cambria Math" panose="02040503050406030204" pitchFamily="18" charset="0"/>
                        </a:rPr>
                        <m:t> </m:t>
                      </m:r>
                      <m:r>
                        <a:rPr lang="en-US" sz="2000" b="1" i="0" smtClean="0">
                          <a:latin typeface="Cambria Math" panose="02040503050406030204" pitchFamily="18" charset="0"/>
                        </a:rPr>
                        <m:t>𝐦</m:t>
                      </m:r>
                      <m:r>
                        <a:rPr lang="en-US" sz="2000" b="1" i="0" smtClean="0">
                          <a:latin typeface="Cambria Math" panose="02040503050406030204" pitchFamily="18" charset="0"/>
                        </a:rPr>
                        <m:t>/</m:t>
                      </m:r>
                      <m:r>
                        <a:rPr lang="en-US" sz="2000" b="1" i="0" smtClean="0">
                          <a:latin typeface="Cambria Math" panose="02040503050406030204" pitchFamily="18" charset="0"/>
                        </a:rPr>
                        <m:t>𝐬</m:t>
                      </m:r>
                    </m:oMath>
                  </m:oMathPara>
                </a14:m>
                <a:endParaRPr lang="en-US" sz="2000" b="1" dirty="0">
                  <a:latin typeface="Cambria Math" panose="02040503050406030204" pitchFamily="18"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8296876" y="2665562"/>
                <a:ext cx="2704374" cy="3759875"/>
              </a:xfrm>
              <a:prstGeom prst="rect">
                <a:avLst/>
              </a:prstGeom>
              <a:blipFill>
                <a:blip r:embed="rId9"/>
                <a:stretch>
                  <a:fillRect l="-2018" t="-646" r="-2242"/>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950386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4.58333E-6 0 L -4.58333E-6 0.00023 C 0.00495 0.00093 0.0056 0.00069 0.0099 0.00231 C 0.01172 0.00324 0.01368 0.00394 0.0155 0.00486 C 0.01693 0.00579 0.01823 0.00694 0.0198 0.00741 C 0.02136 0.00787 0.02305 0.0081 0.02474 0.0088 C 0.02566 0.00903 0.02657 0.00972 0.02748 0.00995 C 0.02917 0.01042 0.03086 0.01065 0.03243 0.01111 C 0.0336 0.01157 0.0349 0.01181 0.03594 0.0125 C 0.03737 0.01319 0.03881 0.01412 0.04024 0.01505 L 0.04232 0.0162 L 0.04454 0.01759 L 0.04662 0.01875 C 0.04805 0.02037 0.04922 0.02292 0.05079 0.02384 C 0.05222 0.02454 0.05391 0.02477 0.05508 0.02639 C 0.05782 0.02963 0.05638 0.02824 0.05938 0.03009 C 0.06094 0.03287 0.06159 0.03449 0.06355 0.03634 C 0.0642 0.03704 0.06498 0.03727 0.06576 0.0375 C 0.06641 0.03843 0.06706 0.03958 0.06784 0.04005 C 0.06915 0.0412 0.07201 0.04259 0.07201 0.04282 C 0.07279 0.04352 0.07344 0.04444 0.07422 0.04514 C 0.07487 0.04583 0.07566 0.0456 0.07631 0.04653 C 0.07709 0.04745 0.07761 0.04907 0.07839 0.05023 C 0.0793 0.05139 0.08034 0.05185 0.08125 0.05278 C 0.08191 0.05394 0.08256 0.05532 0.08334 0.05648 C 0.08399 0.05741 0.0849 0.05787 0.08555 0.05903 C 0.08607 0.05995 0.08633 0.06181 0.08685 0.06273 C 0.08816 0.06481 0.08998 0.06574 0.09115 0.06782 C 0.0918 0.06898 0.09245 0.07037 0.09323 0.07153 C 0.09649 0.07639 0.09441 0.07153 0.09753 0.07778 C 0.09831 0.0794 0.09883 0.08125 0.09961 0.08287 C 0.10027 0.08426 0.10105 0.08542 0.1017 0.08657 C 0.10248 0.08819 0.10313 0.09005 0.10391 0.09167 C 0.10456 0.09306 0.10534 0.09421 0.10599 0.09537 C 0.10678 0.09699 0.1073 0.09884 0.10808 0.10046 C 0.10873 0.10185 0.10964 0.10301 0.11029 0.10417 C 0.11576 0.1162 0.10808 0.10046 0.11237 0.11181 C 0.1129 0.11319 0.11394 0.11412 0.11446 0.11551 C 0.11511 0.11713 0.11537 0.11898 0.11589 0.1206 C 0.11719 0.12477 0.11745 0.12477 0.11941 0.12824 C 0.11967 0.1294 0.1198 0.13079 0.12019 0.13194 C 0.12071 0.1338 0.12318 0.13935 0.1237 0.14074 C 0.12422 0.1419 0.12448 0.14329 0.12513 0.14444 C 0.12579 0.14583 0.12657 0.14699 0.12722 0.14838 C 0.13021 0.15463 0.12683 0.15 0.13073 0.15463 C 0.13125 0.15579 0.13152 0.15718 0.13217 0.15833 C 0.13282 0.15949 0.13373 0.15972 0.13425 0.16088 C 0.13542 0.16319 0.1362 0.16597 0.13711 0.16829 L 0.13855 0.17222 C 0.13894 0.17338 0.13959 0.17454 0.13998 0.17593 C 0.14037 0.17755 0.14076 0.1794 0.14141 0.18102 C 0.14219 0.18356 0.14336 0.18588 0.14415 0.18843 C 0.14467 0.19028 0.14506 0.1919 0.14558 0.19352 C 0.14649 0.19606 0.14844 0.20116 0.14844 0.20139 L 0.14987 0.20856 C 0.15013 0.20995 0.15013 0.21134 0.15053 0.2125 L 0.15261 0.21736 C 0.15482 0.2331 0.15209 0.21366 0.15404 0.22616 C 0.1543 0.22801 0.15443 0.22963 0.15482 0.23125 C 0.15508 0.23264 0.15573 0.2338 0.15625 0.23495 C 0.15652 0.2375 0.15704 0.24144 0.15756 0.24375 C 0.15808 0.2456 0.15847 0.24722 0.15899 0.24884 C 0.1599 0.25139 0.16185 0.25648 0.16185 0.25671 C 0.16211 0.25764 0.16237 0.2588 0.1625 0.26019 C 0.1629 0.26319 0.16303 0.26597 0.16329 0.26898 C 0.16342 0.27106 0.16368 0.27315 0.16394 0.27523 C 0.1642 0.27708 0.16446 0.2787 0.16472 0.28032 C 0.16537 0.28449 0.16641 0.28866 0.1668 0.29282 C 0.16693 0.29375 0.1668 0.29468 0.1668 0.29537 L 0.16758 0.29931 " pathEditMode="relative" rAng="0" ptsTypes="AAAAAAAAAAAAAAAAAAAAAAAAAAAAAAAAAAAAAAAAAAAAAAAAAAAAAAAAAAAAAAAAAAAAAA">
                                      <p:cBhvr>
                                        <p:cTn id="6" dur="2000" fill="hold"/>
                                        <p:tgtEl>
                                          <p:spTgt spid="6"/>
                                        </p:tgtEl>
                                        <p:attrNameLst>
                                          <p:attrName>ppt_x</p:attrName>
                                          <p:attrName>ppt_y</p:attrName>
                                        </p:attrNameLst>
                                      </p:cBhvr>
                                      <p:rCtr x="8372" y="14954"/>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20" grpId="0" animBg="1"/>
      <p:bldP spid="21" grpId="0" animBg="1"/>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a:t>Spring energy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sp</m:t>
                        </m:r>
                      </m:sub>
                    </m:sSub>
                  </m:oMath>
                </a14:m>
                <a:r>
                  <a:rPr lang="en-US" dirty="0"/>
                  <a:t>)</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4"/>
                <a:stretch>
                  <a:fillRect l="-23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3252537" cy="4351338"/>
              </a:xfrm>
            </p:spPr>
            <p:txBody>
              <a:bodyPr/>
              <a:lstStyle/>
              <a:p>
                <a:r>
                  <a:rPr lang="en-US" sz="2400" dirty="0">
                    <a:hlinkClick r:id="rId5"/>
                  </a:rPr>
                  <a:t>https://phet.colorado.edu/sims/html/hookes-law/latest/hookes-law_en.html</a:t>
                </a:r>
                <a:r>
                  <a:rPr lang="en-US" sz="2400" dirty="0"/>
                  <a:t> </a:t>
                </a:r>
              </a:p>
              <a:p>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m:rPr>
                              <m:sty m:val="p"/>
                            </m:rPr>
                            <a:rPr lang="en-US" sz="3200" b="0" i="0" smtClean="0">
                              <a:latin typeface="Cambria Math" panose="02040503050406030204" pitchFamily="18" charset="0"/>
                            </a:rPr>
                            <m:t>U</m:t>
                          </m:r>
                        </m:e>
                        <m:sub>
                          <m:r>
                            <m:rPr>
                              <m:sty m:val="p"/>
                            </m:rPr>
                            <a:rPr lang="en-US" sz="3200" b="0" i="0" smtClean="0">
                              <a:latin typeface="Cambria Math" panose="02040503050406030204" pitchFamily="18" charset="0"/>
                            </a:rPr>
                            <m:t>sp</m:t>
                          </m:r>
                        </m:sub>
                      </m:sSub>
                      <m:r>
                        <a:rPr lang="en-US" sz="3200" b="0" i="0" smtClean="0">
                          <a:latin typeface="Cambria Math" panose="02040503050406030204" pitchFamily="18" charset="0"/>
                        </a:rPr>
                        <m:t>=</m:t>
                      </m:r>
                      <m:f>
                        <m:fPr>
                          <m:ctrlPr>
                            <a:rPr lang="en-US" sz="3200" b="0" i="1" smtClean="0">
                              <a:latin typeface="Cambria Math" panose="02040503050406030204" pitchFamily="18" charset="0"/>
                            </a:rPr>
                          </m:ctrlPr>
                        </m:fPr>
                        <m:num>
                          <m:r>
                            <a:rPr lang="en-US" sz="3200" b="0" i="0" smtClean="0">
                              <a:latin typeface="Cambria Math" panose="02040503050406030204" pitchFamily="18" charset="0"/>
                            </a:rPr>
                            <m:t>1</m:t>
                          </m:r>
                        </m:num>
                        <m:den>
                          <m:r>
                            <a:rPr lang="en-US" sz="3200" b="0" i="0" smtClean="0">
                              <a:latin typeface="Cambria Math" panose="02040503050406030204" pitchFamily="18" charset="0"/>
                            </a:rPr>
                            <m:t>2</m:t>
                          </m:r>
                        </m:den>
                      </m:f>
                      <m:r>
                        <m:rPr>
                          <m:sty m:val="p"/>
                        </m:rPr>
                        <a:rPr lang="en-US" sz="3200" b="0" i="0" smtClean="0">
                          <a:latin typeface="Cambria Math" panose="02040503050406030204" pitchFamily="18" charset="0"/>
                        </a:rPr>
                        <m:t>k</m:t>
                      </m:r>
                      <m:r>
                        <a:rPr lang="en-US" sz="3200" b="0" i="0" smtClean="0">
                          <a:latin typeface="Cambria Math" panose="02040503050406030204" pitchFamily="18" charset="0"/>
                        </a:rPr>
                        <m:t> </m:t>
                      </m:r>
                      <m:sSup>
                        <m:sSupPr>
                          <m:ctrlPr>
                            <a:rPr lang="en-US" sz="3200" b="0" i="1" smtClean="0">
                              <a:latin typeface="Cambria Math" panose="02040503050406030204" pitchFamily="18" charset="0"/>
                            </a:rPr>
                          </m:ctrlPr>
                        </m:sSupPr>
                        <m:e>
                          <m:r>
                            <m:rPr>
                              <m:sty m:val="p"/>
                            </m:rPr>
                            <a:rPr lang="en-US" sz="3200" b="0" i="0" smtClean="0">
                              <a:latin typeface="Cambria Math" panose="02040503050406030204" pitchFamily="18" charset="0"/>
                            </a:rPr>
                            <m:t>x</m:t>
                          </m:r>
                        </m:e>
                        <m:sup>
                          <m:r>
                            <a:rPr lang="en-US" sz="3200" b="0" i="0" smtClean="0">
                              <a:latin typeface="Cambria Math" panose="02040503050406030204" pitchFamily="18" charset="0"/>
                            </a:rPr>
                            <m:t>2</m:t>
                          </m:r>
                        </m:sup>
                      </m:sSup>
                    </m:oMath>
                  </m:oMathPara>
                </a14:m>
                <a:endParaRPr lang="en-US" sz="3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3252537" cy="4351338"/>
              </a:xfrm>
              <a:blipFill>
                <a:blip r:embed="rId6"/>
                <a:stretch>
                  <a:fillRect l="-2627" t="-1961" r="-2251"/>
                </a:stretch>
              </a:blipFill>
            </p:spPr>
            <p:txBody>
              <a:bodyPr/>
              <a:lstStyle/>
              <a:p>
                <a:r>
                  <a:rPr lang="en-US">
                    <a:noFill/>
                  </a:rPr>
                  <a:t> </a:t>
                </a:r>
              </a:p>
            </p:txBody>
          </p:sp>
        </mc:Fallback>
      </mc:AlternateContent>
      <p:pic>
        <p:nvPicPr>
          <p:cNvPr id="6" name="Picture 5"/>
          <p:cNvPicPr>
            <a:picLocks noChangeAspect="1"/>
          </p:cNvPicPr>
          <p:nvPr/>
        </p:nvPicPr>
        <p:blipFill rotWithShape="1">
          <a:blip r:embed="rId7"/>
          <a:srcRect t="9357" r="2281" b="13000"/>
          <a:stretch/>
        </p:blipFill>
        <p:spPr>
          <a:xfrm>
            <a:off x="4267199" y="1690688"/>
            <a:ext cx="7427496" cy="4426161"/>
          </a:xfrm>
          <a:prstGeom prst="rect">
            <a:avLst/>
          </a:prstGeom>
          <a:ln>
            <a:solidFill>
              <a:schemeClr val="tx1"/>
            </a:solidFill>
          </a:ln>
        </p:spPr>
      </p:pic>
      <p:sp>
        <p:nvSpPr>
          <p:cNvPr id="4" name="Slide Number Placeholder 3"/>
          <p:cNvSpPr>
            <a:spLocks noGrp="1"/>
          </p:cNvSpPr>
          <p:nvPr>
            <p:ph type="sldNum" sz="quarter" idx="12"/>
          </p:nvPr>
        </p:nvSpPr>
        <p:spPr/>
        <p:txBody>
          <a:bodyPr/>
          <a:lstStyle/>
          <a:p>
            <a:fld id="{98824AD8-1C69-4270-9C54-9A2C7DE4BDDA}" type="slidenum">
              <a:rPr lang="en-US" smtClean="0"/>
              <a:t>9</a:t>
            </a:fld>
            <a:endParaRPr lang="en-US"/>
          </a:p>
        </p:txBody>
      </p:sp>
    </p:spTree>
    <p:extLst>
      <p:ext uri="{BB962C8B-B14F-4D97-AF65-F5344CB8AC3E}">
        <p14:creationId xmlns:p14="http://schemas.microsoft.com/office/powerpoint/2010/main" val="11113469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16.1|66.9|75.2"/>
</p:tagLst>
</file>

<file path=ppt/tags/tag10.xml><?xml version="1.0" encoding="utf-8"?>
<p:tagLst xmlns:a="http://schemas.openxmlformats.org/drawingml/2006/main" xmlns:r="http://schemas.openxmlformats.org/officeDocument/2006/relationships" xmlns:p="http://schemas.openxmlformats.org/presentationml/2006/main">
  <p:tag name="TIMING" val="|29.4"/>
</p:tagLst>
</file>

<file path=ppt/tags/tag2.xml><?xml version="1.0" encoding="utf-8"?>
<p:tagLst xmlns:a="http://schemas.openxmlformats.org/drawingml/2006/main" xmlns:r="http://schemas.openxmlformats.org/officeDocument/2006/relationships" xmlns:p="http://schemas.openxmlformats.org/presentationml/2006/main">
  <p:tag name="TIMING" val="|25.2|37.2|28.2"/>
</p:tagLst>
</file>

<file path=ppt/tags/tag3.xml><?xml version="1.0" encoding="utf-8"?>
<p:tagLst xmlns:a="http://schemas.openxmlformats.org/drawingml/2006/main" xmlns:r="http://schemas.openxmlformats.org/officeDocument/2006/relationships" xmlns:p="http://schemas.openxmlformats.org/presentationml/2006/main">
  <p:tag name="TIMING" val="|22|19.5|13.7|15.8|16.6"/>
</p:tagLst>
</file>

<file path=ppt/tags/tag4.xml><?xml version="1.0" encoding="utf-8"?>
<p:tagLst xmlns:a="http://schemas.openxmlformats.org/drawingml/2006/main" xmlns:r="http://schemas.openxmlformats.org/officeDocument/2006/relationships" xmlns:p="http://schemas.openxmlformats.org/presentationml/2006/main">
  <p:tag name="TIMING" val="|41.4|1.5|21.7|14.3|16.6|10.3|12.5|2.4|18.1|8.1|20|71.1"/>
</p:tagLst>
</file>

<file path=ppt/tags/tag5.xml><?xml version="1.0" encoding="utf-8"?>
<p:tagLst xmlns:a="http://schemas.openxmlformats.org/drawingml/2006/main" xmlns:r="http://schemas.openxmlformats.org/officeDocument/2006/relationships" xmlns:p="http://schemas.openxmlformats.org/presentationml/2006/main">
  <p:tag name="TIMING" val="|32.9|11.1|26.4|21.2"/>
</p:tagLst>
</file>

<file path=ppt/tags/tag6.xml><?xml version="1.0" encoding="utf-8"?>
<p:tagLst xmlns:a="http://schemas.openxmlformats.org/drawingml/2006/main" xmlns:r="http://schemas.openxmlformats.org/officeDocument/2006/relationships" xmlns:p="http://schemas.openxmlformats.org/presentationml/2006/main">
  <p:tag name="TIMING" val="|30"/>
</p:tagLst>
</file>

<file path=ppt/tags/tag7.xml><?xml version="1.0" encoding="utf-8"?>
<p:tagLst xmlns:a="http://schemas.openxmlformats.org/drawingml/2006/main" xmlns:r="http://schemas.openxmlformats.org/officeDocument/2006/relationships" xmlns:p="http://schemas.openxmlformats.org/presentationml/2006/main">
  <p:tag name="TIMING" val="|50.9"/>
</p:tagLst>
</file>

<file path=ppt/tags/tag8.xml><?xml version="1.0" encoding="utf-8"?>
<p:tagLst xmlns:a="http://schemas.openxmlformats.org/drawingml/2006/main" xmlns:r="http://schemas.openxmlformats.org/officeDocument/2006/relationships" xmlns:p="http://schemas.openxmlformats.org/presentationml/2006/main">
  <p:tag name="TIMING" val="|41.7"/>
</p:tagLst>
</file>

<file path=ppt/tags/tag9.xml><?xml version="1.0" encoding="utf-8"?>
<p:tagLst xmlns:a="http://schemas.openxmlformats.org/drawingml/2006/main" xmlns:r="http://schemas.openxmlformats.org/officeDocument/2006/relationships" xmlns:p="http://schemas.openxmlformats.org/presentationml/2006/main">
  <p:tag name="TIMING" val="|49.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3187</TotalTime>
  <Words>2829</Words>
  <Application>Microsoft Office PowerPoint</Application>
  <PresentationFormat>Widescreen</PresentationFormat>
  <Paragraphs>197</Paragraphs>
  <Slides>24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Cambria Math</vt:lpstr>
      <vt:lpstr>Times</vt:lpstr>
      <vt:lpstr>Times New Roman</vt:lpstr>
      <vt:lpstr>Office Theme</vt:lpstr>
      <vt:lpstr>PHYS 1111K  Lectures 17-18  OpenStax Chapter 7  Youtube: https://youtu.be/1-TW4arw0-c  </vt:lpstr>
      <vt:lpstr>Last Class</vt:lpstr>
      <vt:lpstr>PowerPoint Presentation</vt:lpstr>
      <vt:lpstr>Energy Conversions</vt:lpstr>
      <vt:lpstr>K-U_g Conversion</vt:lpstr>
      <vt:lpstr>K-U_g Conversion [1]</vt:lpstr>
      <vt:lpstr>K-U_g Conversion [2]</vt:lpstr>
      <vt:lpstr>PowerPoint Presentation</vt:lpstr>
      <vt:lpstr>Spring energy (U_sp)</vt:lpstr>
      <vt:lpstr>Calculating Spring Energy from Work Done</vt:lpstr>
      <vt:lpstr>PowerPoint Presentation</vt:lpstr>
      <vt:lpstr>Problem 2</vt:lpstr>
      <vt:lpstr>Problem 3</vt:lpstr>
      <vt:lpstr>Work done by Friction</vt:lpstr>
      <vt:lpstr>Energy Loss by Friction</vt:lpstr>
      <vt:lpstr>Conservation of Energy</vt:lpstr>
      <vt:lpstr>Problem 1</vt:lpstr>
      <vt:lpstr>Problem 2</vt:lpstr>
      <vt:lpstr>Problem 3</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 250 – Introduction to Physics I  Lecture - 10</dc:title>
  <dc:creator>Sumithra Surendralal</dc:creator>
  <cp:lastModifiedBy>Shafat  Mubin</cp:lastModifiedBy>
  <cp:revision>106</cp:revision>
  <dcterms:created xsi:type="dcterms:W3CDTF">2016-07-18T01:46:22Z</dcterms:created>
  <dcterms:modified xsi:type="dcterms:W3CDTF">2022-06-19T01:47:18Z</dcterms:modified>
</cp:coreProperties>
</file>