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7"/>
  </p:notesMasterIdLst>
  <p:handoutMasterIdLst>
    <p:handoutMasterId r:id="rId118"/>
  </p:handoutMasterIdLst>
  <p:sldIdLst>
    <p:sldId id="280" r:id="rId2"/>
    <p:sldId id="259" r:id="rId3"/>
    <p:sldId id="260" r:id="rId4"/>
    <p:sldId id="258" r:id="rId5"/>
    <p:sldId id="257" r:id="rId6"/>
    <p:sldId id="391" r:id="rId7"/>
    <p:sldId id="284" r:id="rId8"/>
    <p:sldId id="279" r:id="rId9"/>
    <p:sldId id="266" r:id="rId10"/>
    <p:sldId id="267" r:id="rId11"/>
    <p:sldId id="268" r:id="rId12"/>
    <p:sldId id="269" r:id="rId13"/>
    <p:sldId id="270" r:id="rId14"/>
    <p:sldId id="271" r:id="rId15"/>
    <p:sldId id="281" r:id="rId16"/>
    <p:sldId id="282" r:id="rId17"/>
    <p:sldId id="272" r:id="rId18"/>
    <p:sldId id="273" r:id="rId19"/>
    <p:sldId id="274" r:id="rId20"/>
    <p:sldId id="275" r:id="rId21"/>
    <p:sldId id="413" r:id="rId22"/>
    <p:sldId id="414" r:id="rId23"/>
    <p:sldId id="415" r:id="rId24"/>
    <p:sldId id="416" r:id="rId25"/>
    <p:sldId id="417" r:id="rId26"/>
    <p:sldId id="418" r:id="rId27"/>
    <p:sldId id="419" r:id="rId28"/>
    <p:sldId id="420" r:id="rId29"/>
    <p:sldId id="421" r:id="rId30"/>
    <p:sldId id="422" r:id="rId31"/>
    <p:sldId id="423" r:id="rId32"/>
    <p:sldId id="424" r:id="rId33"/>
    <p:sldId id="425" r:id="rId34"/>
    <p:sldId id="426" r:id="rId35"/>
    <p:sldId id="427" r:id="rId36"/>
    <p:sldId id="428" r:id="rId37"/>
    <p:sldId id="429" r:id="rId38"/>
    <p:sldId id="430" r:id="rId39"/>
    <p:sldId id="431" r:id="rId40"/>
    <p:sldId id="432" r:id="rId41"/>
    <p:sldId id="433" r:id="rId42"/>
    <p:sldId id="434" r:id="rId43"/>
    <p:sldId id="435" r:id="rId44"/>
    <p:sldId id="436" r:id="rId45"/>
    <p:sldId id="437" r:id="rId46"/>
    <p:sldId id="438" r:id="rId47"/>
    <p:sldId id="439" r:id="rId48"/>
    <p:sldId id="440" r:id="rId49"/>
    <p:sldId id="441" r:id="rId50"/>
    <p:sldId id="442" r:id="rId51"/>
    <p:sldId id="443" r:id="rId52"/>
    <p:sldId id="444" r:id="rId53"/>
    <p:sldId id="445" r:id="rId54"/>
    <p:sldId id="446" r:id="rId55"/>
    <p:sldId id="447" r:id="rId56"/>
    <p:sldId id="448" r:id="rId57"/>
    <p:sldId id="449" r:id="rId58"/>
    <p:sldId id="450" r:id="rId59"/>
    <p:sldId id="451" r:id="rId60"/>
    <p:sldId id="452" r:id="rId61"/>
    <p:sldId id="453" r:id="rId62"/>
    <p:sldId id="454" r:id="rId63"/>
    <p:sldId id="455" r:id="rId64"/>
    <p:sldId id="456" r:id="rId65"/>
    <p:sldId id="457" r:id="rId66"/>
    <p:sldId id="458" r:id="rId67"/>
    <p:sldId id="459" r:id="rId68"/>
    <p:sldId id="460" r:id="rId69"/>
    <p:sldId id="461" r:id="rId70"/>
    <p:sldId id="462" r:id="rId71"/>
    <p:sldId id="463" r:id="rId72"/>
    <p:sldId id="464" r:id="rId73"/>
    <p:sldId id="465" r:id="rId74"/>
    <p:sldId id="466" r:id="rId75"/>
    <p:sldId id="467" r:id="rId76"/>
    <p:sldId id="468" r:id="rId77"/>
    <p:sldId id="469" r:id="rId78"/>
    <p:sldId id="470" r:id="rId79"/>
    <p:sldId id="471" r:id="rId80"/>
    <p:sldId id="472" r:id="rId81"/>
    <p:sldId id="473" r:id="rId82"/>
    <p:sldId id="474" r:id="rId83"/>
    <p:sldId id="475" r:id="rId84"/>
    <p:sldId id="476" r:id="rId85"/>
    <p:sldId id="477" r:id="rId86"/>
    <p:sldId id="478" r:id="rId87"/>
    <p:sldId id="479" r:id="rId88"/>
    <p:sldId id="480" r:id="rId89"/>
    <p:sldId id="481" r:id="rId90"/>
    <p:sldId id="482" r:id="rId91"/>
    <p:sldId id="483" r:id="rId92"/>
    <p:sldId id="484" r:id="rId93"/>
    <p:sldId id="485" r:id="rId94"/>
    <p:sldId id="486" r:id="rId95"/>
    <p:sldId id="487" r:id="rId96"/>
    <p:sldId id="488" r:id="rId97"/>
    <p:sldId id="489" r:id="rId98"/>
    <p:sldId id="490" r:id="rId99"/>
    <p:sldId id="491" r:id="rId100"/>
    <p:sldId id="492" r:id="rId101"/>
    <p:sldId id="493" r:id="rId102"/>
    <p:sldId id="494" r:id="rId103"/>
    <p:sldId id="495" r:id="rId104"/>
    <p:sldId id="496" r:id="rId105"/>
    <p:sldId id="497" r:id="rId106"/>
    <p:sldId id="498" r:id="rId107"/>
    <p:sldId id="499" r:id="rId108"/>
    <p:sldId id="500" r:id="rId109"/>
    <p:sldId id="501" r:id="rId110"/>
    <p:sldId id="502" r:id="rId111"/>
    <p:sldId id="503" r:id="rId112"/>
    <p:sldId id="504" r:id="rId113"/>
    <p:sldId id="505" r:id="rId114"/>
    <p:sldId id="506" r:id="rId115"/>
    <p:sldId id="507" r:id="rId116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FFCC"/>
    <a:srgbClr val="CEFEF3"/>
    <a:srgbClr val="81B7F3"/>
    <a:srgbClr val="FFD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37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29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image" Target="../media/image73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image" Target="../media/image85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image" Target="../media/image85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image" Target="../media/image8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image" Target="../media/image7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image" Target="../media/image79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image" Target="../media/image8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image" Target="../media/image8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image" Target="../media/image8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E08FB-02CB-4E71-9062-48520F46B5F6}" type="datetimeFigureOut">
              <a:rPr lang="en-US" smtClean="0"/>
              <a:t>7/19/2020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F9AF0-34E1-45F7-89C8-C8735BC85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14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3915C15-F435-5141-9905-8E8DC2B26F7B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2147458-7322-D742-8D75-0CAEC3727A2E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9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47458-7322-D742-8D75-0CAEC3727A2E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23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1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06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D089C-3031-4945-ADAF-3FDA7010060D}" type="datetimeFigureOut">
              <a:rPr lang="en-US"/>
              <a:pPr/>
              <a:t>7/19/2020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3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3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3.emf"/><Relationship Id="rId4" Type="http://schemas.openxmlformats.org/officeDocument/2006/relationships/oleObject" Target="../embeddings/oleObject5.bin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6.emf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7.emf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0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9.emf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2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81.e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2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8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4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83.e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6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85.e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6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85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8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7.e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90.png"/><Relationship Id="rId4" Type="http://schemas.openxmlformats.org/officeDocument/2006/relationships/image" Target="../media/image89.emf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" y="214525"/>
            <a:ext cx="9144000" cy="639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82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88781"/>
            <a:ext cx="9181659" cy="6418247"/>
          </a:xfrm>
          <a:prstGeom prst="rect">
            <a:avLst/>
          </a:prstGeom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scape veloc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155"/>
            <a:ext cx="9144000" cy="6023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000" y="6019787"/>
            <a:ext cx="8373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This is escape speed.  It depends on the </a:t>
            </a:r>
            <a:r>
              <a:rPr lang="en-US" sz="2400" b="1">
                <a:solidFill>
                  <a:srgbClr val="FF0000"/>
                </a:solidFill>
              </a:rPr>
              <a:t>mass </a:t>
            </a:r>
            <a:r>
              <a:rPr lang="en-US" sz="2400"/>
              <a:t>and </a:t>
            </a:r>
            <a:r>
              <a:rPr lang="en-US" sz="2400" b="1">
                <a:solidFill>
                  <a:srgbClr val="FF0000"/>
                </a:solidFill>
              </a:rPr>
              <a:t>size </a:t>
            </a:r>
            <a:r>
              <a:rPr lang="en-US" sz="2400"/>
              <a:t>of the </a:t>
            </a:r>
            <a:r>
              <a:rPr lang="en-US" sz="2400" b="1">
                <a:solidFill>
                  <a:srgbClr val="FF0000"/>
                </a:solidFill>
              </a:rPr>
              <a:t>planet </a:t>
            </a:r>
            <a:r>
              <a:rPr lang="en-US" sz="2400"/>
              <a:t>you want to escape, in this case, Earth.</a:t>
            </a:r>
          </a:p>
        </p:txBody>
      </p:sp>
    </p:spTree>
    <p:extLst>
      <p:ext uri="{BB962C8B-B14F-4D97-AF65-F5344CB8AC3E}">
        <p14:creationId xmlns:p14="http://schemas.microsoft.com/office/powerpoint/2010/main" val="148757711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scape veloc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155"/>
            <a:ext cx="9144000" cy="6023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4719" y="6163726"/>
            <a:ext cx="668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escape speed of Earth is 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7 mi/s </a:t>
            </a:r>
            <a:r>
              <a:rPr lang="en-US" sz="2400" dirty="0"/>
              <a:t>=  25,200 mph.  </a:t>
            </a:r>
          </a:p>
        </p:txBody>
      </p:sp>
    </p:spTree>
    <p:extLst>
      <p:ext uri="{BB962C8B-B14F-4D97-AF65-F5344CB8AC3E}">
        <p14:creationId xmlns:p14="http://schemas.microsoft.com/office/powerpoint/2010/main" val="137827536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2705100" y="895350"/>
          <a:ext cx="37338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3733800" imgH="1676400" progId="Equation.3">
                  <p:embed/>
                </p:oleObj>
              </mc:Choice>
              <mc:Fallback>
                <p:oleObj name="Equation" r:id="rId3" imgW="3733800" imgH="1676400" progId="Equation.3">
                  <p:embed/>
                  <p:pic>
                    <p:nvPicPr>
                      <p:cNvPr id="675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100" y="895350"/>
                        <a:ext cx="37338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2067" y="3677567"/>
            <a:ext cx="71204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What is the fundamental </a:t>
            </a:r>
            <a:r>
              <a:rPr lang="en-US" sz="3200" dirty="0">
                <a:solidFill>
                  <a:srgbClr val="0000FF"/>
                </a:solidFill>
              </a:rPr>
              <a:t>difference</a:t>
            </a:r>
            <a:r>
              <a:rPr lang="en-US" sz="3200" dirty="0"/>
              <a:t> between this and the gravity equation?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67964" y="1278464"/>
            <a:ext cx="423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>
                <a:latin typeface="Times"/>
                <a:cs typeface="Times"/>
              </a:rPr>
              <a:t>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5362" y="2336683"/>
            <a:ext cx="423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>
                <a:latin typeface="Times"/>
                <a:cs typeface="Times"/>
              </a:rPr>
              <a:t>P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1571" y="498929"/>
            <a:ext cx="5025572" cy="263978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124195" y="5062293"/>
          <a:ext cx="29845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5" imgW="2984500" imgH="1651000" progId="Equation.3">
                  <p:embed/>
                </p:oleObj>
              </mc:Choice>
              <mc:Fallback>
                <p:oleObj name="Equation" r:id="rId5" imgW="2984500" imgH="16510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195" y="5062293"/>
                        <a:ext cx="2984500" cy="165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231571" y="4907643"/>
            <a:ext cx="5025572" cy="181290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0842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2705100" y="895350"/>
          <a:ext cx="37338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3733800" imgH="1676400" progId="Equation.3">
                  <p:embed/>
                </p:oleObj>
              </mc:Choice>
              <mc:Fallback>
                <p:oleObj name="Equation" r:id="rId3" imgW="3733800" imgH="1676400" progId="Equation.3">
                  <p:embed/>
                  <p:pic>
                    <p:nvPicPr>
                      <p:cNvPr id="675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100" y="895350"/>
                        <a:ext cx="37338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2066" y="3532431"/>
            <a:ext cx="7316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Note that the </a:t>
            </a:r>
            <a:r>
              <a:rPr lang="en-US" sz="3200" dirty="0">
                <a:solidFill>
                  <a:srgbClr val="FF0000"/>
                </a:solidFill>
              </a:rPr>
              <a:t>mass of the object </a:t>
            </a:r>
            <a:r>
              <a:rPr lang="en-US" sz="3200" dirty="0"/>
              <a:t>trying to leave the planet is not in the </a:t>
            </a:r>
            <a:r>
              <a:rPr lang="en-US" sz="3200" i="1" dirty="0" err="1"/>
              <a:t>V</a:t>
            </a:r>
            <a:r>
              <a:rPr lang="en-US" sz="3200" baseline="-25000" dirty="0" err="1"/>
              <a:t>esc</a:t>
            </a:r>
            <a:r>
              <a:rPr lang="en-US" sz="3200" baseline="-25000" dirty="0"/>
              <a:t> </a:t>
            </a:r>
            <a:r>
              <a:rPr lang="en-US" sz="3200" dirty="0"/>
              <a:t>equation!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67964" y="1278464"/>
            <a:ext cx="423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>
                <a:latin typeface="Times"/>
                <a:cs typeface="Times"/>
              </a:rPr>
              <a:t>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5362" y="2336683"/>
            <a:ext cx="423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>
                <a:latin typeface="Times"/>
                <a:cs typeface="Times"/>
              </a:rPr>
              <a:t>P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124195" y="5062293"/>
          <a:ext cx="29845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5" imgW="2984500" imgH="1651000" progId="Equation.3">
                  <p:embed/>
                </p:oleObj>
              </mc:Choice>
              <mc:Fallback>
                <p:oleObj name="Equation" r:id="rId5" imgW="2984500" imgH="16510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195" y="5062293"/>
                        <a:ext cx="2984500" cy="165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308929" y="5179786"/>
            <a:ext cx="508000" cy="43542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83030" y="4904759"/>
            <a:ext cx="571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>
                <a:solidFill>
                  <a:srgbClr val="FF0000"/>
                </a:solidFill>
                <a:latin typeface="Times"/>
                <a:cs typeface="Times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0236857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1" y="635000"/>
            <a:ext cx="4572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8000" y="2699636"/>
            <a:ext cx="275166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 rocket or a baseball both need to reach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7 mi/s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in order to escape Earth.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25,200 mph </a:t>
            </a:r>
            <a:r>
              <a:rPr lang="en-US" sz="3200" dirty="0"/>
              <a:t>!!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/>
          </p:nvPr>
        </p:nvGraphicFramePr>
        <p:xfrm>
          <a:off x="4746187" y="169635"/>
          <a:ext cx="37338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4" imgW="3733800" imgH="1676400" progId="Equation.3">
                  <p:embed/>
                </p:oleObj>
              </mc:Choice>
              <mc:Fallback>
                <p:oleObj name="Equation" r:id="rId4" imgW="3733800" imgH="167640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187" y="169635"/>
                        <a:ext cx="37338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97947" y="1298913"/>
            <a:ext cx="970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"/>
                <a:cs typeface="Times"/>
              </a:rPr>
              <a:t>earth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27065" y="1674069"/>
            <a:ext cx="970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"/>
                <a:cs typeface="Times"/>
              </a:rPr>
              <a:t>earth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91515" y="607787"/>
            <a:ext cx="743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"/>
                <a:cs typeface="Times"/>
              </a:rPr>
              <a:t>earth</a:t>
            </a:r>
          </a:p>
        </p:txBody>
      </p:sp>
      <p:sp>
        <p:nvSpPr>
          <p:cNvPr id="8" name="Rectangle 7"/>
          <p:cNvSpPr/>
          <p:nvPr/>
        </p:nvSpPr>
        <p:spPr>
          <a:xfrm>
            <a:off x="4691761" y="50780"/>
            <a:ext cx="4316170" cy="209007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4701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2076450" y="338667"/>
          <a:ext cx="49911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4991100" imgH="1879600" progId="Equation.3">
                  <p:embed/>
                </p:oleObj>
              </mc:Choice>
              <mc:Fallback>
                <p:oleObj name="Equation" r:id="rId3" imgW="4991100" imgH="1879600" progId="Equation.3">
                  <p:embed/>
                  <p:pic>
                    <p:nvPicPr>
                      <p:cNvPr id="71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450" y="338667"/>
                        <a:ext cx="49911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27867" y="3835400"/>
            <a:ext cx="474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What about escaping the Moon?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7636" y="1306288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75613" y="81643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8426" y="191890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</p:spTree>
    <p:extLst>
      <p:ext uri="{BB962C8B-B14F-4D97-AF65-F5344CB8AC3E}">
        <p14:creationId xmlns:p14="http://schemas.microsoft.com/office/powerpoint/2010/main" val="214073433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2076450" y="338667"/>
          <a:ext cx="49911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3" imgW="4991100" imgH="1879600" progId="Equation.3">
                  <p:embed/>
                </p:oleObj>
              </mc:Choice>
              <mc:Fallback>
                <p:oleObj name="Equation" r:id="rId3" imgW="4991100" imgH="1879600" progId="Equation.3">
                  <p:embed/>
                  <p:pic>
                    <p:nvPicPr>
                      <p:cNvPr id="71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450" y="338667"/>
                        <a:ext cx="49911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2738967" y="3657600"/>
          <a:ext cx="38862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5" imgW="3886200" imgH="1930400" progId="Equation.3">
                  <p:embed/>
                </p:oleObj>
              </mc:Choice>
              <mc:Fallback>
                <p:oleObj name="Equation" r:id="rId5" imgW="3886200" imgH="1930400" progId="Equation.3">
                  <p:embed/>
                  <p:pic>
                    <p:nvPicPr>
                      <p:cNvPr id="798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967" y="3657600"/>
                        <a:ext cx="3886200" cy="193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184400" y="3513667"/>
            <a:ext cx="4883150" cy="2269066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7636" y="1306288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5613" y="81643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8426" y="191890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79082" y="4109364"/>
            <a:ext cx="757489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23059" y="5234213"/>
            <a:ext cx="759300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</p:spTree>
    <p:extLst>
      <p:ext uri="{BB962C8B-B14F-4D97-AF65-F5344CB8AC3E}">
        <p14:creationId xmlns:p14="http://schemas.microsoft.com/office/powerpoint/2010/main" val="203792153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2076450" y="338667"/>
          <a:ext cx="49911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3" imgW="4991100" imgH="1879600" progId="Equation.3">
                  <p:embed/>
                </p:oleObj>
              </mc:Choice>
              <mc:Fallback>
                <p:oleObj name="Equation" r:id="rId3" imgW="4991100" imgH="1879600" progId="Equation.3">
                  <p:embed/>
                  <p:pic>
                    <p:nvPicPr>
                      <p:cNvPr id="71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450" y="338667"/>
                        <a:ext cx="49911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1778000" y="4368800"/>
          <a:ext cx="55880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Equation" r:id="rId5" imgW="5588000" imgH="1879600" progId="Equation.3">
                  <p:embed/>
                </p:oleObj>
              </mc:Choice>
              <mc:Fallback>
                <p:oleObj name="Equation" r:id="rId5" imgW="5588000" imgH="1879600" progId="Equation.3">
                  <p:embed/>
                  <p:pic>
                    <p:nvPicPr>
                      <p:cNvPr id="809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0" y="4368800"/>
                        <a:ext cx="55880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put those numbers into the equation and: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7636" y="1306288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5613" y="81643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8426" y="1918906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778" y="5475069"/>
            <a:ext cx="601130" cy="646331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4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77172" y="5801477"/>
            <a:ext cx="330202" cy="665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11967" y="4478857"/>
            <a:ext cx="601130" cy="646331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100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455510" y="4809067"/>
            <a:ext cx="465665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229116" y="4297680"/>
            <a:ext cx="2553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(             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31276" y="5312509"/>
            <a:ext cx="2553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(           )</a:t>
            </a:r>
          </a:p>
        </p:txBody>
      </p:sp>
    </p:spTree>
    <p:extLst>
      <p:ext uri="{BB962C8B-B14F-4D97-AF65-F5344CB8AC3E}">
        <p14:creationId xmlns:p14="http://schemas.microsoft.com/office/powerpoint/2010/main" val="97049835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1765311" y="4368800"/>
          <a:ext cx="54483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3" imgW="5448300" imgH="1879600" progId="Equation.3">
                  <p:embed/>
                </p:oleObj>
              </mc:Choice>
              <mc:Fallback>
                <p:oleObj name="Equation" r:id="rId3" imgW="5448300" imgH="1879600" progId="Equation.3">
                  <p:embed/>
                  <p:pic>
                    <p:nvPicPr>
                      <p:cNvPr id="819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11" y="4368800"/>
                        <a:ext cx="54483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rot="16200000" flipV="1">
            <a:off x="4938449" y="2963332"/>
            <a:ext cx="1667933" cy="668870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13829" y="4131734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414157" y="4478857"/>
            <a:ext cx="457198" cy="646331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68802" y="5475069"/>
            <a:ext cx="601130" cy="646331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4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469196" y="5801477"/>
            <a:ext cx="330202" cy="665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0660" y="4478857"/>
            <a:ext cx="601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100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376061" y="4809067"/>
            <a:ext cx="465665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compare</a:t>
            </a:r>
            <a:r>
              <a:rPr lang="en-US" sz="2400" dirty="0"/>
              <a:t> with escape speed from earth:</a:t>
            </a:r>
          </a:p>
        </p:txBody>
      </p:sp>
    </p:spTree>
    <p:extLst>
      <p:ext uri="{BB962C8B-B14F-4D97-AF65-F5344CB8AC3E}">
        <p14:creationId xmlns:p14="http://schemas.microsoft.com/office/powerpoint/2010/main" val="205354271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1765311" y="4368800"/>
          <a:ext cx="54483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Equation" r:id="rId3" imgW="5448300" imgH="1879600" progId="Equation.3">
                  <p:embed/>
                </p:oleObj>
              </mc:Choice>
              <mc:Fallback>
                <p:oleObj name="Equation" r:id="rId3" imgW="5448300" imgH="1879600" progId="Equation.3">
                  <p:embed/>
                  <p:pic>
                    <p:nvPicPr>
                      <p:cNvPr id="819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11" y="4368800"/>
                        <a:ext cx="54483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rot="16200000" flipV="1">
            <a:off x="4902165" y="2963332"/>
            <a:ext cx="1667933" cy="668870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13829" y="4131734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414157" y="4478857"/>
            <a:ext cx="457198" cy="646331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68802" y="5475069"/>
            <a:ext cx="601130" cy="646331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4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469196" y="5801477"/>
            <a:ext cx="330202" cy="665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0660" y="4478857"/>
            <a:ext cx="601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b="1">
                <a:solidFill>
                  <a:srgbClr val="FF0000"/>
                </a:solidFill>
                <a:latin typeface="Times"/>
                <a:cs typeface="Times"/>
              </a:rPr>
              <a:t>100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376061" y="4809067"/>
            <a:ext cx="465665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compare</a:t>
            </a:r>
            <a:r>
              <a:rPr lang="en-US" sz="2400" dirty="0"/>
              <a:t> with escape speed from earth:</a:t>
            </a:r>
          </a:p>
        </p:txBody>
      </p:sp>
      <p:sp>
        <p:nvSpPr>
          <p:cNvPr id="2" name="Rectangle 1"/>
          <p:cNvSpPr/>
          <p:nvPr/>
        </p:nvSpPr>
        <p:spPr>
          <a:xfrm>
            <a:off x="4897364" y="4209143"/>
            <a:ext cx="2451075" cy="216807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11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"/>
            <a:ext cx="9166011" cy="64073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97133" y="2463800"/>
            <a:ext cx="2209800" cy="584776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00FF"/>
                </a:solidFill>
              </a:rPr>
              <a:t>–                –</a:t>
            </a:r>
          </a:p>
        </p:txBody>
      </p:sp>
      <p:sp>
        <p:nvSpPr>
          <p:cNvPr id="9" name="Oval 8"/>
          <p:cNvSpPr/>
          <p:nvPr/>
        </p:nvSpPr>
        <p:spPr>
          <a:xfrm>
            <a:off x="6697135" y="2616208"/>
            <a:ext cx="355600" cy="3556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780860" y="2778620"/>
            <a:ext cx="550330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373538" y="2616202"/>
            <a:ext cx="355600" cy="35560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460052" y="1671849"/>
            <a:ext cx="2810964" cy="584776"/>
            <a:chOff x="6460052" y="1341636"/>
            <a:chExt cx="2810964" cy="584776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6460052" y="1659467"/>
              <a:ext cx="541867" cy="84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7078151" y="1481667"/>
              <a:ext cx="355600" cy="355600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61216" y="1341636"/>
              <a:ext cx="2209800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3200">
                  <a:solidFill>
                    <a:srgbClr val="FF0000"/>
                  </a:solidFill>
                </a:rPr>
                <a:t>+       </a:t>
              </a:r>
              <a:r>
                <a:rPr lang="en-US" sz="3200">
                  <a:solidFill>
                    <a:srgbClr val="0000FF"/>
                  </a:solidFill>
                </a:rPr>
                <a:t>–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>
              <a:off x="8322759" y="1667892"/>
              <a:ext cx="558800" cy="158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7916321" y="1481661"/>
              <a:ext cx="355600" cy="355600"/>
            </a:xfrm>
            <a:prstGeom prst="ellipse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rot="10800000">
            <a:off x="7061216" y="2778620"/>
            <a:ext cx="584186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1761078" y="4368796"/>
          <a:ext cx="66167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3" imgW="6616700" imgH="1879600" progId="Equation.3">
                  <p:embed/>
                </p:oleObj>
              </mc:Choice>
              <mc:Fallback>
                <p:oleObj name="Equation" r:id="rId3" imgW="6616700" imgH="1879600" progId="Equation.3">
                  <p:embed/>
                  <p:pic>
                    <p:nvPicPr>
                      <p:cNvPr id="829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078" y="4368796"/>
                        <a:ext cx="66167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is: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5858936" y="2963332"/>
            <a:ext cx="1667933" cy="668870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70600" y="4131734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399642" y="4472215"/>
            <a:ext cx="1133929" cy="1580369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50871" y="4205518"/>
            <a:ext cx="15149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  <a:latin typeface="Times"/>
                <a:cs typeface="Times"/>
              </a:rPr>
              <a:t>  4</a:t>
            </a:r>
          </a:p>
          <a:p>
            <a:r>
              <a:rPr lang="en-US" sz="6000">
                <a:solidFill>
                  <a:srgbClr val="FF0000"/>
                </a:solidFill>
                <a:latin typeface="Times"/>
                <a:cs typeface="Times"/>
              </a:rPr>
              <a:t>100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399642" y="5170714"/>
            <a:ext cx="102507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</p:spTree>
    <p:extLst>
      <p:ext uri="{BB962C8B-B14F-4D97-AF65-F5344CB8AC3E}">
        <p14:creationId xmlns:p14="http://schemas.microsoft.com/office/powerpoint/2010/main" val="199227899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1761078" y="4368796"/>
          <a:ext cx="66167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3" imgW="6616700" imgH="1879600" progId="Equation.3">
                  <p:embed/>
                </p:oleObj>
              </mc:Choice>
              <mc:Fallback>
                <p:oleObj name="Equation" r:id="rId3" imgW="6616700" imgH="1879600" progId="Equation.3">
                  <p:embed/>
                  <p:pic>
                    <p:nvPicPr>
                      <p:cNvPr id="829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078" y="4368796"/>
                        <a:ext cx="66167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is: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5858936" y="2963332"/>
            <a:ext cx="1667933" cy="668870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70600" y="4131734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399642" y="4472215"/>
            <a:ext cx="1133929" cy="1580369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50871" y="4205518"/>
            <a:ext cx="15149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  4</a:t>
            </a:r>
          </a:p>
          <a:p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100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399642" y="5170714"/>
            <a:ext cx="102507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33571" y="4368796"/>
            <a:ext cx="3447143" cy="1879600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4753" y="4671953"/>
            <a:ext cx="3309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×  </a:t>
            </a:r>
            <a:r>
              <a:rPr lang="en-US"/>
              <a:t> </a:t>
            </a:r>
            <a:r>
              <a:rPr lang="en-US" sz="6000" i="1">
                <a:latin typeface="Times"/>
                <a:cs typeface="Times"/>
              </a:rPr>
              <a:t>v</a:t>
            </a:r>
            <a:r>
              <a:rPr lang="en-US" sz="6000" i="1" baseline="-25000">
                <a:latin typeface="Times"/>
                <a:cs typeface="Times"/>
              </a:rPr>
              <a:t>esc earth</a:t>
            </a:r>
          </a:p>
        </p:txBody>
      </p:sp>
    </p:spTree>
    <p:extLst>
      <p:ext uri="{BB962C8B-B14F-4D97-AF65-F5344CB8AC3E}">
        <p14:creationId xmlns:p14="http://schemas.microsoft.com/office/powerpoint/2010/main" val="172593949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1761078" y="4368796"/>
          <a:ext cx="66167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tion" r:id="rId3" imgW="6616700" imgH="1879600" progId="Equation.3">
                  <p:embed/>
                </p:oleObj>
              </mc:Choice>
              <mc:Fallback>
                <p:oleObj name="Equation" r:id="rId3" imgW="6616700" imgH="1879600" progId="Equation.3">
                  <p:embed/>
                  <p:pic>
                    <p:nvPicPr>
                      <p:cNvPr id="829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078" y="4368796"/>
                        <a:ext cx="66167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is: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5858936" y="2963332"/>
            <a:ext cx="1667933" cy="668870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70600" y="4131734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399642" y="4472215"/>
            <a:ext cx="1133929" cy="1580369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50871" y="4205518"/>
            <a:ext cx="15149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 25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399642" y="5170714"/>
            <a:ext cx="102507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33571" y="4368796"/>
            <a:ext cx="3447143" cy="1879600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4753" y="4671953"/>
            <a:ext cx="3309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×  </a:t>
            </a:r>
            <a:r>
              <a:rPr lang="en-US"/>
              <a:t> </a:t>
            </a:r>
            <a:r>
              <a:rPr lang="en-US" sz="6000" i="1">
                <a:latin typeface="Times"/>
                <a:cs typeface="Times"/>
              </a:rPr>
              <a:t>v</a:t>
            </a:r>
            <a:r>
              <a:rPr lang="en-US" sz="6000" i="1" baseline="-25000">
                <a:latin typeface="Times"/>
                <a:cs typeface="Times"/>
              </a:rPr>
              <a:t>esc earth</a:t>
            </a:r>
          </a:p>
        </p:txBody>
      </p:sp>
    </p:spTree>
    <p:extLst>
      <p:ext uri="{BB962C8B-B14F-4D97-AF65-F5344CB8AC3E}">
        <p14:creationId xmlns:p14="http://schemas.microsoft.com/office/powerpoint/2010/main" val="297867214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2" name="Object 4"/>
          <p:cNvGraphicFramePr>
            <a:graphicFrameLocks noChangeAspect="1"/>
          </p:cNvGraphicFramePr>
          <p:nvPr>
            <p:extLst/>
          </p:nvPr>
        </p:nvGraphicFramePr>
        <p:xfrm>
          <a:off x="1770806" y="4422120"/>
          <a:ext cx="6210300" cy="1570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3" imgW="6210300" imgH="1651000" progId="Equation.3">
                  <p:embed/>
                </p:oleObj>
              </mc:Choice>
              <mc:Fallback>
                <p:oleObj name="Equation" r:id="rId3" imgW="6210300" imgH="1651000" progId="Equation.3">
                  <p:embed/>
                  <p:pic>
                    <p:nvPicPr>
                      <p:cNvPr id="839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0806" y="4422120"/>
                        <a:ext cx="6210300" cy="15701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2099737" y="338667"/>
          <a:ext cx="49276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5" imgW="4927600" imgH="1879600" progId="Equation.3">
                  <p:embed/>
                </p:oleObj>
              </mc:Choice>
              <mc:Fallback>
                <p:oleObj name="Equation" r:id="rId5" imgW="4927600" imgH="187960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737" y="338667"/>
                        <a:ext cx="49276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3200" y="2878667"/>
            <a:ext cx="546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is: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5190069" y="3403597"/>
            <a:ext cx="2125134" cy="431805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511800" y="4682067"/>
            <a:ext cx="23071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57122" y="4205518"/>
            <a:ext cx="151492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  1</a:t>
            </a:r>
          </a:p>
          <a:p>
            <a:pPr>
              <a:spcAft>
                <a:spcPts val="600"/>
              </a:spcAft>
            </a:pPr>
            <a:r>
              <a:rPr lang="en-US" sz="6000" dirty="0">
                <a:solidFill>
                  <a:srgbClr val="FF0000"/>
                </a:solidFill>
                <a:latin typeface="Times"/>
                <a:cs typeface="Times"/>
              </a:rPr>
              <a:t>  5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918857" y="5251701"/>
            <a:ext cx="408214" cy="1588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89071" y="4898571"/>
            <a:ext cx="3057072" cy="743858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35411" y="4671953"/>
            <a:ext cx="2628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i="1">
                <a:latin typeface="Times"/>
                <a:cs typeface="Times"/>
              </a:rPr>
              <a:t>v</a:t>
            </a:r>
            <a:r>
              <a:rPr lang="en-US" sz="6000" i="1" baseline="-25000">
                <a:latin typeface="Times"/>
                <a:cs typeface="Times"/>
              </a:rPr>
              <a:t>esc earth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25636" y="5334000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</p:spTree>
    <p:extLst>
      <p:ext uri="{BB962C8B-B14F-4D97-AF65-F5344CB8AC3E}">
        <p14:creationId xmlns:p14="http://schemas.microsoft.com/office/powerpoint/2010/main" val="1203704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>
            <p:extLst/>
          </p:nvPr>
        </p:nvGraphicFramePr>
        <p:xfrm>
          <a:off x="209550" y="1291807"/>
          <a:ext cx="8724900" cy="27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Equation" r:id="rId3" imgW="8724900" imgH="2768600" progId="Equation.3">
                  <p:embed/>
                </p:oleObj>
              </mc:Choice>
              <mc:Fallback>
                <p:oleObj name="Equation" r:id="rId3" imgW="8724900" imgH="2768600" progId="Equation.3">
                  <p:embed/>
                  <p:pic>
                    <p:nvPicPr>
                      <p:cNvPr id="727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291807"/>
                        <a:ext cx="8724900" cy="276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447122" y="1705471"/>
            <a:ext cx="3057072" cy="743858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93462" y="1478853"/>
            <a:ext cx="2628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i="1" dirty="0" err="1">
                <a:latin typeface="Times"/>
                <a:cs typeface="Times"/>
              </a:rPr>
              <a:t>v</a:t>
            </a:r>
            <a:r>
              <a:rPr lang="en-US" sz="6000" i="1" baseline="-25000" dirty="0" err="1">
                <a:latin typeface="Times"/>
                <a:cs typeface="Times"/>
              </a:rPr>
              <a:t>esc</a:t>
            </a:r>
            <a:r>
              <a:rPr lang="en-US" sz="6000" i="1" baseline="-25000" dirty="0">
                <a:latin typeface="Times"/>
                <a:cs typeface="Times"/>
              </a:rPr>
              <a:t> earth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346" y="2285883"/>
            <a:ext cx="1133935" cy="371929"/>
          </a:xfrm>
          <a:prstGeom prst="rect">
            <a:avLst/>
          </a:prstGeom>
          <a:solidFill>
            <a:srgbClr val="D6FFFF"/>
          </a:solidFill>
        </p:spPr>
        <p:txBody>
          <a:bodyPr wrap="square" rtlCol="0">
            <a:spAutoFit/>
          </a:bodyPr>
          <a:lstStyle/>
          <a:p>
            <a:r>
              <a:rPr lang="en-US" i="1">
                <a:latin typeface="Times"/>
                <a:cs typeface="Times"/>
              </a:rPr>
              <a:t>esc </a:t>
            </a:r>
            <a:r>
              <a:rPr lang="en-US" i="1">
                <a:solidFill>
                  <a:srgbClr val="FF0000"/>
                </a:solidFill>
                <a:latin typeface="Times"/>
                <a:cs typeface="Times"/>
              </a:rPr>
              <a:t>moon</a:t>
            </a:r>
          </a:p>
        </p:txBody>
      </p:sp>
      <p:pic>
        <p:nvPicPr>
          <p:cNvPr id="7" name="Picture 6" descr="Screen shot 2013-05-17 at 12.14.1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50" y="3214108"/>
            <a:ext cx="1507908" cy="958785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extLst/>
          </p:nvPr>
        </p:nvGraphicFramePr>
        <p:xfrm>
          <a:off x="217488" y="3013075"/>
          <a:ext cx="8724900" cy="27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Equation" r:id="rId6" imgW="8724900" imgH="2768600" progId="Equation.3">
                  <p:embed/>
                </p:oleObj>
              </mc:Choice>
              <mc:Fallback>
                <p:oleObj name="Equation" r:id="rId6" imgW="8724900" imgH="2768600" progId="Equation.3">
                  <p:embed/>
                  <p:pic>
                    <p:nvPicPr>
                      <p:cNvPr id="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3013075"/>
                        <a:ext cx="8724900" cy="276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Screen shot 2013-05-17 at 12.14.1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814" y="4935791"/>
            <a:ext cx="1507908" cy="9587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3013490"/>
            <a:ext cx="9144000" cy="1821581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0483" y="4880426"/>
            <a:ext cx="8834669" cy="979715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274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0" y="203182"/>
            <a:ext cx="7044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 more </a:t>
            </a:r>
            <a:r>
              <a:rPr lang="en-US" sz="2400">
                <a:solidFill>
                  <a:srgbClr val="FF0000"/>
                </a:solidFill>
              </a:rPr>
              <a:t>compact </a:t>
            </a:r>
            <a:r>
              <a:rPr lang="en-US" sz="2400"/>
              <a:t>the planet, the </a:t>
            </a:r>
            <a:r>
              <a:rPr lang="en-US" sz="2400">
                <a:solidFill>
                  <a:srgbClr val="FF0000"/>
                </a:solidFill>
              </a:rPr>
              <a:t>more you weigh </a:t>
            </a:r>
            <a:r>
              <a:rPr lang="en-US" sz="2400"/>
              <a:t>and the </a:t>
            </a:r>
            <a:r>
              <a:rPr lang="en-US" sz="2400">
                <a:solidFill>
                  <a:srgbClr val="FF0000"/>
                </a:solidFill>
              </a:rPr>
              <a:t>faster </a:t>
            </a:r>
            <a:r>
              <a:rPr lang="en-US" sz="2400"/>
              <a:t>you must go to </a:t>
            </a:r>
            <a:r>
              <a:rPr lang="en-US" sz="2400">
                <a:solidFill>
                  <a:srgbClr val="FF0000"/>
                </a:solidFill>
              </a:rPr>
              <a:t>escape</a:t>
            </a:r>
            <a:r>
              <a:rPr lang="en-US" sz="2400"/>
              <a:t>.  The </a:t>
            </a:r>
            <a:r>
              <a:rPr lang="en-US" sz="2400">
                <a:solidFill>
                  <a:srgbClr val="0000FF"/>
                </a:solidFill>
              </a:rPr>
              <a:t>fluffier </a:t>
            </a:r>
            <a:r>
              <a:rPr lang="en-US" sz="2400"/>
              <a:t>the planet, the </a:t>
            </a:r>
            <a:r>
              <a:rPr lang="en-US" sz="2400">
                <a:solidFill>
                  <a:srgbClr val="0000FF"/>
                </a:solidFill>
              </a:rPr>
              <a:t>less you weigh </a:t>
            </a:r>
            <a:r>
              <a:rPr lang="en-US" sz="2400"/>
              <a:t>and the </a:t>
            </a:r>
            <a:r>
              <a:rPr lang="en-US" sz="2400">
                <a:solidFill>
                  <a:srgbClr val="0000FF"/>
                </a:solidFill>
              </a:rPr>
              <a:t>slower </a:t>
            </a:r>
            <a:r>
              <a:rPr lang="en-US" sz="2400"/>
              <a:t>you can go to </a:t>
            </a:r>
            <a:r>
              <a:rPr lang="en-US" sz="2400">
                <a:solidFill>
                  <a:srgbClr val="0000FF"/>
                </a:solidFill>
              </a:rPr>
              <a:t>escape</a:t>
            </a:r>
            <a:r>
              <a:rPr lang="en-US" sz="2400"/>
              <a:t>.</a:t>
            </a:r>
          </a:p>
        </p:txBody>
      </p:sp>
      <p:pic>
        <p:nvPicPr>
          <p:cNvPr id="3" name="Picture 2" descr="escape_velocity_t_shirt-p235462422271290250zvvcr_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877" y="1896530"/>
            <a:ext cx="4859866" cy="485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8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201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200"/>
            <a:ext cx="9169385" cy="640966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"/>
            <a:ext cx="9144000" cy="63919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66444" y="5625630"/>
            <a:ext cx="3631260" cy="646331"/>
          </a:xfrm>
          <a:prstGeom prst="rect">
            <a:avLst/>
          </a:prstGeom>
          <a:noFill/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it keeps </a:t>
            </a:r>
            <a:r>
              <a:rPr lang="en-US" u="sng" dirty="0">
                <a:solidFill>
                  <a:srgbClr val="FF0000"/>
                </a:solidFill>
              </a:rPr>
              <a:t>protons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u="sng" dirty="0">
                <a:solidFill>
                  <a:srgbClr val="FF0000"/>
                </a:solidFill>
              </a:rPr>
              <a:t>neutrons</a:t>
            </a:r>
            <a:r>
              <a:rPr lang="en-US" dirty="0">
                <a:solidFill>
                  <a:srgbClr val="FF0000"/>
                </a:solidFill>
              </a:rPr>
              <a:t> inside the atom . . 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59144" y="5684899"/>
            <a:ext cx="30166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8740"/>
            <a:ext cx="9144000" cy="54363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0540" y="6263797"/>
            <a:ext cx="3504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Hydrogen fusion bomb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"/>
            <a:ext cx="9144000" cy="63919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66444" y="5625630"/>
            <a:ext cx="3631260" cy="646331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And it keeps </a:t>
            </a:r>
            <a:r>
              <a:rPr lang="en-US" u="sng" dirty="0">
                <a:solidFill>
                  <a:srgbClr val="FF0000"/>
                </a:solidFill>
              </a:rPr>
              <a:t>quarks</a:t>
            </a:r>
            <a:r>
              <a:rPr lang="en-US" dirty="0">
                <a:solidFill>
                  <a:srgbClr val="FF0000"/>
                </a:solidFill>
              </a:rPr>
              <a:t> inside protons and inside neutrons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6444" y="5625629"/>
            <a:ext cx="3631260" cy="646331"/>
          </a:xfrm>
          <a:prstGeom prst="rect">
            <a:avLst/>
          </a:prstGeom>
          <a:noFill/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59144" y="5684899"/>
            <a:ext cx="30166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b="86238"/>
          <a:stretch>
            <a:fillRect/>
          </a:stretch>
        </p:blipFill>
        <p:spPr>
          <a:xfrm>
            <a:off x="0" y="168275"/>
            <a:ext cx="9144000" cy="87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87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363"/>
            <a:ext cx="9157108" cy="640108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111037" y="3565407"/>
            <a:ext cx="357482" cy="235186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4111037" y="2822222"/>
            <a:ext cx="564444" cy="302918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976519" y="3042355"/>
            <a:ext cx="79022" cy="52305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33108" y="312514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quarks</a:t>
            </a: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rot="10800000">
            <a:off x="5240868" y="2822222"/>
            <a:ext cx="2392241" cy="564528"/>
          </a:xfrm>
          <a:prstGeom prst="straightConnector1">
            <a:avLst/>
          </a:prstGeom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5055541" y="3386749"/>
            <a:ext cx="2577568" cy="744984"/>
          </a:xfrm>
          <a:prstGeom prst="straightConnector1">
            <a:avLst/>
          </a:prstGeom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"/>
            <a:ext cx="9144000" cy="639192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835872" y="4348410"/>
            <a:ext cx="571893" cy="563529"/>
          </a:xfrm>
          <a:prstGeom prst="ellipse">
            <a:avLst/>
          </a:prstGeom>
          <a:noFill/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660887" y="4953994"/>
            <a:ext cx="571893" cy="563529"/>
          </a:xfrm>
          <a:prstGeom prst="ellipse">
            <a:avLst/>
          </a:prstGeom>
          <a:noFill/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38749" y="5215103"/>
            <a:ext cx="102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  <a:latin typeface="Arial"/>
                <a:cs typeface="Arial"/>
              </a:rPr>
              <a:t>proton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06826" y="3777222"/>
            <a:ext cx="121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  <a:latin typeface="Arial"/>
                <a:cs typeface="Arial"/>
              </a:rPr>
              <a:t>neutron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33662" y="6329365"/>
            <a:ext cx="2327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radioactivity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b="86238"/>
          <a:stretch>
            <a:fillRect/>
          </a:stretch>
        </p:blipFill>
        <p:spPr>
          <a:xfrm>
            <a:off x="0" y="168275"/>
            <a:ext cx="9144000" cy="87962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391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0540" y="6347907"/>
            <a:ext cx="3445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Nuclear Fission Plant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38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391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1960" y="6373140"/>
            <a:ext cx="247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Atomic bomb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D0002-2786-4B36-8448-B1BC93221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b="1" dirty="0"/>
              <a:t>Force of Gravity</a:t>
            </a:r>
          </a:p>
        </p:txBody>
      </p:sp>
    </p:spTree>
    <p:extLst>
      <p:ext uri="{BB962C8B-B14F-4D97-AF65-F5344CB8AC3E}">
        <p14:creationId xmlns:p14="http://schemas.microsoft.com/office/powerpoint/2010/main" val="1145903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81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5516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289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5516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36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27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04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621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18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621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107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621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8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440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621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88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png"/>
          <p:cNvPicPr>
            <a:picLocks noChangeAspect="1"/>
          </p:cNvPicPr>
          <p:nvPr/>
        </p:nvPicPr>
        <p:blipFill>
          <a:blip r:embed="rId2">
            <a:lum bright="11000"/>
          </a:blip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117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33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427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07733" y="3175000"/>
            <a:ext cx="3920067" cy="1049867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92245" y="1791975"/>
            <a:ext cx="2783429" cy="374054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616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580437" y="4907735"/>
            <a:ext cx="2355428" cy="1706719"/>
            <a:chOff x="5580437" y="4907735"/>
            <a:chExt cx="2355428" cy="1706719"/>
          </a:xfrm>
        </p:grpSpPr>
        <p:pic>
          <p:nvPicPr>
            <p:cNvPr id="16" name="Picture 15" descr="19.png"/>
            <p:cNvPicPr>
              <a:picLocks noChangeAspect="1"/>
            </p:cNvPicPr>
            <p:nvPr/>
          </p:nvPicPr>
          <p:blipFill rotWithShape="1">
            <a:blip r:embed="rId3"/>
            <a:srcRect l="31401" t="23842" r="16019" b="21654"/>
            <a:stretch/>
          </p:blipFill>
          <p:spPr>
            <a:xfrm>
              <a:off x="5580437" y="4907736"/>
              <a:ext cx="2355428" cy="1706718"/>
            </a:xfrm>
            <a:prstGeom prst="rect">
              <a:avLst/>
            </a:prstGeom>
          </p:spPr>
        </p:pic>
        <p:pic>
          <p:nvPicPr>
            <p:cNvPr id="18" name="Picture 17" descr="19.png"/>
            <p:cNvPicPr>
              <a:picLocks noChangeAspect="1"/>
            </p:cNvPicPr>
            <p:nvPr/>
          </p:nvPicPr>
          <p:blipFill rotWithShape="1">
            <a:blip r:embed="rId3"/>
            <a:srcRect l="59445" t="70190" r="35185" b="22526"/>
            <a:stretch/>
          </p:blipFill>
          <p:spPr>
            <a:xfrm>
              <a:off x="7110455" y="6372277"/>
              <a:ext cx="240572" cy="228084"/>
            </a:xfrm>
            <a:prstGeom prst="rect">
              <a:avLst/>
            </a:prstGeom>
          </p:spPr>
        </p:pic>
        <p:pic>
          <p:nvPicPr>
            <p:cNvPr id="19" name="Picture 18" descr="19.png"/>
            <p:cNvPicPr>
              <a:picLocks noChangeAspect="1"/>
            </p:cNvPicPr>
            <p:nvPr/>
          </p:nvPicPr>
          <p:blipFill rotWithShape="1">
            <a:blip r:embed="rId3"/>
            <a:srcRect l="59445" t="70190" r="35185" b="22526"/>
            <a:stretch/>
          </p:blipFill>
          <p:spPr>
            <a:xfrm>
              <a:off x="7351027" y="6370420"/>
              <a:ext cx="240572" cy="228084"/>
            </a:xfrm>
            <a:prstGeom prst="rect">
              <a:avLst/>
            </a:prstGeom>
          </p:spPr>
        </p:pic>
        <p:pic>
          <p:nvPicPr>
            <p:cNvPr id="20" name="Picture 19" descr="19.png"/>
            <p:cNvPicPr>
              <a:picLocks noChangeAspect="1"/>
            </p:cNvPicPr>
            <p:nvPr/>
          </p:nvPicPr>
          <p:blipFill rotWithShape="1">
            <a:blip r:embed="rId3"/>
            <a:srcRect l="59445" t="70190" r="35185" b="22526"/>
            <a:stretch/>
          </p:blipFill>
          <p:spPr>
            <a:xfrm>
              <a:off x="7591599" y="6386370"/>
              <a:ext cx="240572" cy="228084"/>
            </a:xfrm>
            <a:prstGeom prst="rect">
              <a:avLst/>
            </a:prstGeom>
          </p:spPr>
        </p:pic>
        <p:pic>
          <p:nvPicPr>
            <p:cNvPr id="17" name="Picture 16" descr="19.png"/>
            <p:cNvPicPr>
              <a:picLocks noChangeAspect="1"/>
            </p:cNvPicPr>
            <p:nvPr/>
          </p:nvPicPr>
          <p:blipFill rotWithShape="1">
            <a:blip r:embed="rId3"/>
            <a:srcRect l="71759" t="53708" r="22963" b="21654"/>
            <a:stretch/>
          </p:blipFill>
          <p:spPr>
            <a:xfrm>
              <a:off x="6351409" y="5955470"/>
              <a:ext cx="267241" cy="503656"/>
            </a:xfrm>
            <a:prstGeom prst="rect">
              <a:avLst/>
            </a:prstGeom>
          </p:spPr>
        </p:pic>
        <p:pic>
          <p:nvPicPr>
            <p:cNvPr id="22" name="Picture 21" descr="19.png"/>
            <p:cNvPicPr>
              <a:picLocks noChangeAspect="1"/>
            </p:cNvPicPr>
            <p:nvPr/>
          </p:nvPicPr>
          <p:blipFill rotWithShape="1">
            <a:blip r:embed="rId3"/>
            <a:srcRect t="18342" r="79923"/>
            <a:stretch/>
          </p:blipFill>
          <p:spPr>
            <a:xfrm>
              <a:off x="5601083" y="4907735"/>
              <a:ext cx="654928" cy="1551390"/>
            </a:xfrm>
            <a:prstGeom prst="rect">
              <a:avLst/>
            </a:prstGeom>
          </p:spPr>
        </p:pic>
        <p:pic>
          <p:nvPicPr>
            <p:cNvPr id="23" name="Picture 22" descr="19.png"/>
            <p:cNvPicPr>
              <a:picLocks noChangeAspect="1"/>
            </p:cNvPicPr>
            <p:nvPr/>
          </p:nvPicPr>
          <p:blipFill rotWithShape="1">
            <a:blip r:embed="rId3"/>
            <a:srcRect t="18342" r="79923"/>
            <a:stretch/>
          </p:blipFill>
          <p:spPr>
            <a:xfrm>
              <a:off x="6736085" y="4907736"/>
              <a:ext cx="654928" cy="1461700"/>
            </a:xfrm>
            <a:prstGeom prst="rect">
              <a:avLst/>
            </a:prstGeom>
          </p:spPr>
        </p:pic>
        <p:pic>
          <p:nvPicPr>
            <p:cNvPr id="24" name="Picture 23" descr="19.png"/>
            <p:cNvPicPr>
              <a:picLocks noChangeAspect="1"/>
            </p:cNvPicPr>
            <p:nvPr/>
          </p:nvPicPr>
          <p:blipFill rotWithShape="1">
            <a:blip r:embed="rId3"/>
            <a:srcRect t="18342" r="79923"/>
            <a:stretch/>
          </p:blipFill>
          <p:spPr>
            <a:xfrm>
              <a:off x="6176342" y="4907735"/>
              <a:ext cx="654928" cy="112307"/>
            </a:xfrm>
            <a:prstGeom prst="rect">
              <a:avLst/>
            </a:prstGeom>
          </p:spPr>
        </p:pic>
        <p:pic>
          <p:nvPicPr>
            <p:cNvPr id="25" name="Picture 24" descr="19.png"/>
            <p:cNvPicPr>
              <a:picLocks noChangeAspect="1"/>
            </p:cNvPicPr>
            <p:nvPr/>
          </p:nvPicPr>
          <p:blipFill rotWithShape="1">
            <a:blip r:embed="rId3"/>
            <a:srcRect t="18342" r="79923"/>
            <a:stretch/>
          </p:blipFill>
          <p:spPr>
            <a:xfrm>
              <a:off x="6618650" y="5992456"/>
              <a:ext cx="212619" cy="449735"/>
            </a:xfrm>
            <a:prstGeom prst="rect">
              <a:avLst/>
            </a:prstGeom>
          </p:spPr>
        </p:pic>
        <p:pic>
          <p:nvPicPr>
            <p:cNvPr id="26" name="Picture 25" descr="19.png"/>
            <p:cNvPicPr>
              <a:picLocks noChangeAspect="1"/>
            </p:cNvPicPr>
            <p:nvPr/>
          </p:nvPicPr>
          <p:blipFill rotWithShape="1">
            <a:blip r:embed="rId3"/>
            <a:srcRect t="18342" r="79923"/>
            <a:stretch/>
          </p:blipFill>
          <p:spPr>
            <a:xfrm>
              <a:off x="6105610" y="6013538"/>
              <a:ext cx="212619" cy="449735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2575019" y="4907736"/>
            <a:ext cx="1811010" cy="1717852"/>
            <a:chOff x="2667000" y="1422400"/>
            <a:chExt cx="4114800" cy="3903134"/>
          </a:xfrm>
        </p:grpSpPr>
        <p:pic>
          <p:nvPicPr>
            <p:cNvPr id="3" name="Picture 2" descr="21.png"/>
            <p:cNvPicPr>
              <a:picLocks noChangeAspect="1"/>
            </p:cNvPicPr>
            <p:nvPr/>
          </p:nvPicPr>
          <p:blipFill rotWithShape="1">
            <a:blip r:embed="rId4"/>
            <a:srcRect l="27500" t="16223" r="27500" b="22714"/>
            <a:stretch/>
          </p:blipFill>
          <p:spPr>
            <a:xfrm>
              <a:off x="2667000" y="1422400"/>
              <a:ext cx="4114800" cy="3903134"/>
            </a:xfrm>
            <a:prstGeom prst="rect">
              <a:avLst/>
            </a:prstGeom>
          </p:spPr>
        </p:pic>
        <p:pic>
          <p:nvPicPr>
            <p:cNvPr id="4" name="Picture 3" descr="21.png"/>
            <p:cNvPicPr>
              <a:picLocks noChangeAspect="1"/>
            </p:cNvPicPr>
            <p:nvPr/>
          </p:nvPicPr>
          <p:blipFill rotWithShape="1">
            <a:blip r:embed="rId4"/>
            <a:srcRect l="6660" t="12646" r="89119" b="70224"/>
            <a:stretch/>
          </p:blipFill>
          <p:spPr>
            <a:xfrm>
              <a:off x="4486854" y="1842640"/>
              <a:ext cx="532788" cy="965360"/>
            </a:xfrm>
            <a:prstGeom prst="rect">
              <a:avLst/>
            </a:prstGeom>
          </p:spPr>
        </p:pic>
        <p:pic>
          <p:nvPicPr>
            <p:cNvPr id="5" name="Picture 4" descr="21.png"/>
            <p:cNvPicPr>
              <a:picLocks noChangeAspect="1"/>
            </p:cNvPicPr>
            <p:nvPr/>
          </p:nvPicPr>
          <p:blipFill rotWithShape="1">
            <a:blip r:embed="rId4"/>
            <a:srcRect l="6660" t="12646" r="89119" b="70224"/>
            <a:stretch/>
          </p:blipFill>
          <p:spPr>
            <a:xfrm rot="5400000">
              <a:off x="5615536" y="2744114"/>
              <a:ext cx="532788" cy="965360"/>
            </a:xfrm>
            <a:prstGeom prst="rect">
              <a:avLst/>
            </a:prstGeom>
          </p:spPr>
        </p:pic>
        <p:pic>
          <p:nvPicPr>
            <p:cNvPr id="6" name="Picture 5" descr="21.png"/>
            <p:cNvPicPr>
              <a:picLocks noChangeAspect="1"/>
            </p:cNvPicPr>
            <p:nvPr/>
          </p:nvPicPr>
          <p:blipFill rotWithShape="1">
            <a:blip r:embed="rId4"/>
            <a:srcRect l="6660" t="12646" r="89119" b="70224"/>
            <a:stretch/>
          </p:blipFill>
          <p:spPr>
            <a:xfrm>
              <a:off x="4630858" y="4016800"/>
              <a:ext cx="655178" cy="965360"/>
            </a:xfrm>
            <a:prstGeom prst="rect">
              <a:avLst/>
            </a:prstGeom>
          </p:spPr>
        </p:pic>
        <p:pic>
          <p:nvPicPr>
            <p:cNvPr id="7" name="Picture 6" descr="21.png"/>
            <p:cNvPicPr>
              <a:picLocks noChangeAspect="1"/>
            </p:cNvPicPr>
            <p:nvPr/>
          </p:nvPicPr>
          <p:blipFill rotWithShape="1">
            <a:blip r:embed="rId4"/>
            <a:srcRect l="6660" t="12646" r="89119" b="70224"/>
            <a:stretch/>
          </p:blipFill>
          <p:spPr>
            <a:xfrm rot="5400000">
              <a:off x="3421062" y="2891280"/>
              <a:ext cx="532788" cy="965360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4529666" y="5573476"/>
            <a:ext cx="965200" cy="36933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versus</a:t>
            </a:r>
          </a:p>
        </p:txBody>
      </p:sp>
    </p:spTree>
    <p:extLst>
      <p:ext uri="{BB962C8B-B14F-4D97-AF65-F5344CB8AC3E}">
        <p14:creationId xmlns:p14="http://schemas.microsoft.com/office/powerpoint/2010/main" val="34232406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0467" y="1938867"/>
            <a:ext cx="5054600" cy="181588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rial"/>
                <a:cs typeface="Arial"/>
              </a:rPr>
              <a:t>Remember that in order to move in other than a </a:t>
            </a: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straight line</a:t>
            </a:r>
            <a:r>
              <a:rPr lang="en-US" sz="2800" dirty="0">
                <a:solidFill>
                  <a:srgbClr val="FF0000"/>
                </a:solidFill>
                <a:latin typeface="Arial"/>
                <a:cs typeface="Arial"/>
              </a:rPr>
              <a:t>, something must be </a:t>
            </a:r>
            <a:r>
              <a:rPr lang="en-US" sz="2800" dirty="0">
                <a:solidFill>
                  <a:srgbClr val="0000FF"/>
                </a:solidFill>
                <a:latin typeface="Arial"/>
                <a:cs typeface="Arial"/>
              </a:rPr>
              <a:t>accelerating </a:t>
            </a:r>
            <a:r>
              <a:rPr lang="en-US" sz="2800" dirty="0">
                <a:solidFill>
                  <a:srgbClr val="FF0000"/>
                </a:solidFill>
                <a:latin typeface="Arial"/>
                <a:cs typeface="Arial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705895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919" y="447472"/>
            <a:ext cx="2344366" cy="5355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spacecraft is travelling straight to the </a:t>
            </a:r>
            <a:r>
              <a:rPr lang="en-US" b="1" dirty="0" smtClean="0">
                <a:solidFill>
                  <a:srgbClr val="0070C0"/>
                </a:solidFill>
              </a:rPr>
              <a:t>left</a:t>
            </a:r>
            <a:r>
              <a:rPr lang="en-US" b="1" dirty="0" smtClean="0"/>
              <a:t>,</a:t>
            </a:r>
          </a:p>
          <a:p>
            <a:endParaRPr lang="en-US" b="1" dirty="0"/>
          </a:p>
          <a:p>
            <a:r>
              <a:rPr lang="en-US" dirty="0" smtClean="0"/>
              <a:t>but it is accelerating </a:t>
            </a:r>
            <a:r>
              <a:rPr lang="en-US" b="1" dirty="0" smtClean="0">
                <a:solidFill>
                  <a:srgbClr val="FF0000"/>
                </a:solidFill>
              </a:rPr>
              <a:t>downwards</a:t>
            </a:r>
            <a:r>
              <a:rPr lang="en-US" dirty="0" smtClean="0"/>
              <a:t>, </a:t>
            </a:r>
          </a:p>
          <a:p>
            <a:endParaRPr lang="en-US" dirty="0"/>
          </a:p>
          <a:p>
            <a:r>
              <a:rPr lang="en-US" dirty="0" smtClean="0"/>
              <a:t>i.e. the velocity is trying to change to a downward direction</a:t>
            </a:r>
          </a:p>
          <a:p>
            <a:endParaRPr lang="en-US" dirty="0"/>
          </a:p>
          <a:p>
            <a:r>
              <a:rPr lang="en-US" dirty="0" smtClean="0"/>
              <a:t>The net result is that the spacecraft does not keep travelling straight to the left, but </a:t>
            </a:r>
            <a:r>
              <a:rPr lang="en-US" b="1" dirty="0" smtClean="0"/>
              <a:t>curves</a:t>
            </a:r>
            <a:r>
              <a:rPr lang="en-US" dirty="0" smtClean="0"/>
              <a:t> downwards and is displaced downwards and leftwards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368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919" y="447472"/>
            <a:ext cx="2344366" cy="5355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spacecraft is travelling straight to </a:t>
            </a:r>
            <a:r>
              <a:rPr lang="en-US" b="1" dirty="0" smtClean="0">
                <a:solidFill>
                  <a:srgbClr val="0070C0"/>
                </a:solidFill>
              </a:rPr>
              <a:t>downwards</a:t>
            </a:r>
            <a:r>
              <a:rPr lang="en-US" b="1" dirty="0" smtClean="0"/>
              <a:t>,</a:t>
            </a:r>
          </a:p>
          <a:p>
            <a:endParaRPr lang="en-US" b="1" dirty="0"/>
          </a:p>
          <a:p>
            <a:r>
              <a:rPr lang="en-US" dirty="0" smtClean="0"/>
              <a:t>but it is accelerating to the </a:t>
            </a:r>
            <a:r>
              <a:rPr lang="en-US" b="1" dirty="0" smtClean="0">
                <a:solidFill>
                  <a:srgbClr val="FF0000"/>
                </a:solidFill>
              </a:rPr>
              <a:t>right</a:t>
            </a:r>
            <a:r>
              <a:rPr lang="en-US" dirty="0" smtClean="0"/>
              <a:t>, </a:t>
            </a:r>
          </a:p>
          <a:p>
            <a:endParaRPr lang="en-US" dirty="0"/>
          </a:p>
          <a:p>
            <a:r>
              <a:rPr lang="en-US" dirty="0" smtClean="0"/>
              <a:t>i.e. the velocity is trying to change to a rightward direction</a:t>
            </a:r>
          </a:p>
          <a:p>
            <a:endParaRPr lang="en-US" dirty="0"/>
          </a:p>
          <a:p>
            <a:r>
              <a:rPr lang="en-US" dirty="0" smtClean="0"/>
              <a:t>The net result is that the spacecraft does not keep travelling straight downwards, but </a:t>
            </a:r>
            <a:r>
              <a:rPr lang="en-US" b="1" dirty="0" smtClean="0"/>
              <a:t>curves</a:t>
            </a:r>
            <a:r>
              <a:rPr lang="en-US" dirty="0" smtClean="0"/>
              <a:t> to the right and is displaced downwards and rightwards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66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919" y="447472"/>
            <a:ext cx="2344366" cy="5078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spacecraft is travelling straight to </a:t>
            </a:r>
            <a:r>
              <a:rPr lang="en-US" b="1" dirty="0" smtClean="0">
                <a:solidFill>
                  <a:srgbClr val="0070C0"/>
                </a:solidFill>
              </a:rPr>
              <a:t>right</a:t>
            </a:r>
            <a:r>
              <a:rPr lang="en-US" b="1" dirty="0" smtClean="0"/>
              <a:t>,</a:t>
            </a:r>
          </a:p>
          <a:p>
            <a:endParaRPr lang="en-US" b="1" dirty="0"/>
          </a:p>
          <a:p>
            <a:r>
              <a:rPr lang="en-US" dirty="0" smtClean="0"/>
              <a:t>but it is accelerating </a:t>
            </a:r>
            <a:r>
              <a:rPr lang="en-US" b="1" dirty="0" smtClean="0">
                <a:solidFill>
                  <a:srgbClr val="FF0000"/>
                </a:solidFill>
              </a:rPr>
              <a:t>upwards</a:t>
            </a:r>
            <a:r>
              <a:rPr lang="en-US" dirty="0" smtClean="0"/>
              <a:t>, </a:t>
            </a:r>
          </a:p>
          <a:p>
            <a:endParaRPr lang="en-US" dirty="0"/>
          </a:p>
          <a:p>
            <a:r>
              <a:rPr lang="en-US" dirty="0" smtClean="0"/>
              <a:t>i.e. the velocity is trying to change to a upward direction</a:t>
            </a:r>
          </a:p>
          <a:p>
            <a:endParaRPr lang="en-US" dirty="0"/>
          </a:p>
          <a:p>
            <a:r>
              <a:rPr lang="en-US" dirty="0" smtClean="0"/>
              <a:t>The net result is that the spacecraft does not keep travelling straight to the right, but </a:t>
            </a:r>
            <a:r>
              <a:rPr lang="en-US" b="1" dirty="0" smtClean="0"/>
              <a:t>curves</a:t>
            </a:r>
            <a:r>
              <a:rPr lang="en-US" dirty="0" smtClean="0"/>
              <a:t> upward and is displaced upward and rightwards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80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960"/>
            <a:ext cx="9146400" cy="63936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919" y="447472"/>
            <a:ext cx="2344366" cy="5078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spacecraft is travelling straight to </a:t>
            </a:r>
            <a:r>
              <a:rPr lang="en-US" b="1" dirty="0" smtClean="0">
                <a:solidFill>
                  <a:srgbClr val="0070C0"/>
                </a:solidFill>
              </a:rPr>
              <a:t>upwards</a:t>
            </a:r>
            <a:r>
              <a:rPr lang="en-US" b="1" dirty="0" smtClean="0"/>
              <a:t>,</a:t>
            </a:r>
          </a:p>
          <a:p>
            <a:endParaRPr lang="en-US" b="1" dirty="0"/>
          </a:p>
          <a:p>
            <a:r>
              <a:rPr lang="en-US" dirty="0" smtClean="0"/>
              <a:t>but it is accelerating to the </a:t>
            </a:r>
            <a:r>
              <a:rPr lang="en-US" b="1" dirty="0" smtClean="0">
                <a:solidFill>
                  <a:srgbClr val="FF0000"/>
                </a:solidFill>
              </a:rPr>
              <a:t>left</a:t>
            </a:r>
            <a:r>
              <a:rPr lang="en-US" dirty="0" smtClean="0"/>
              <a:t>, </a:t>
            </a:r>
          </a:p>
          <a:p>
            <a:endParaRPr lang="en-US" dirty="0"/>
          </a:p>
          <a:p>
            <a:r>
              <a:rPr lang="en-US" dirty="0" smtClean="0"/>
              <a:t>i.e. the velocity is trying to change to a leftward direction</a:t>
            </a:r>
          </a:p>
          <a:p>
            <a:endParaRPr lang="en-US" dirty="0"/>
          </a:p>
          <a:p>
            <a:r>
              <a:rPr lang="en-US" dirty="0" smtClean="0"/>
              <a:t>The net result is that the spacecraft does not keep travelling straight upwards, but </a:t>
            </a:r>
            <a:r>
              <a:rPr lang="en-US" b="1" dirty="0" smtClean="0"/>
              <a:t>curves</a:t>
            </a:r>
            <a:r>
              <a:rPr lang="en-US" dirty="0" smtClean="0"/>
              <a:t> to the left and is displaced diagonally upwards and leftwards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042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52919" y="447472"/>
                <a:ext cx="2344366" cy="61863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At every point in its path, the spacecraft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accelerating</a:t>
                </a:r>
                <a:r>
                  <a:rPr lang="en-US" dirty="0" smtClean="0"/>
                  <a:t> in a direction that is perpendicular (i.e. makes an angle of 90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 smtClean="0"/>
                  <a:t>) to the </a:t>
                </a:r>
                <a:r>
                  <a:rPr lang="en-US" b="1" dirty="0" smtClean="0">
                    <a:solidFill>
                      <a:srgbClr val="0070C0"/>
                    </a:solidFill>
                  </a:rPr>
                  <a:t>direction of motion</a:t>
                </a:r>
                <a:r>
                  <a:rPr lang="en-US" dirty="0" smtClean="0"/>
                  <a:t>, and continuously curves.</a:t>
                </a:r>
              </a:p>
              <a:p>
                <a:endParaRPr lang="en-US" dirty="0"/>
              </a:p>
              <a:p>
                <a:r>
                  <a:rPr lang="en-US" dirty="0" smtClean="0"/>
                  <a:t>Therefore, the combined path curves and forms a circle.</a:t>
                </a:r>
              </a:p>
              <a:p>
                <a:endParaRPr lang="en-US" dirty="0"/>
              </a:p>
              <a:p>
                <a:pPr algn="ctr"/>
                <a:r>
                  <a:rPr lang="en-US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Note: A circular path is generated if the acceleration has a specific magnitude based on the speed; if not, the path may be elliptical or parabolic instead of circular</a:t>
                </a:r>
                <a:endParaRPr lang="en-US" i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19" y="447472"/>
                <a:ext cx="2344366" cy="6186309"/>
              </a:xfrm>
              <a:prstGeom prst="rect">
                <a:avLst/>
              </a:prstGeom>
              <a:blipFill>
                <a:blip r:embed="rId3"/>
                <a:stretch>
                  <a:fillRect l="-1809" t="-393" r="-2584" b="-49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90135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553" y="5954884"/>
            <a:ext cx="531518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looking down from the ceiling</a:t>
            </a:r>
          </a:p>
        </p:txBody>
      </p:sp>
    </p:spTree>
    <p:extLst>
      <p:ext uri="{BB962C8B-B14F-4D97-AF65-F5344CB8AC3E}">
        <p14:creationId xmlns:p14="http://schemas.microsoft.com/office/powerpoint/2010/main" val="3450418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553" y="5954884"/>
            <a:ext cx="531518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looking down from the ceiling</a:t>
            </a:r>
          </a:p>
        </p:txBody>
      </p:sp>
    </p:spTree>
    <p:extLst>
      <p:ext uri="{BB962C8B-B14F-4D97-AF65-F5344CB8AC3E}">
        <p14:creationId xmlns:p14="http://schemas.microsoft.com/office/powerpoint/2010/main" val="39372629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553" y="5954884"/>
            <a:ext cx="531518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looking down from the ceiling</a:t>
            </a:r>
          </a:p>
        </p:txBody>
      </p:sp>
    </p:spTree>
    <p:extLst>
      <p:ext uri="{BB962C8B-B14F-4D97-AF65-F5344CB8AC3E}">
        <p14:creationId xmlns:p14="http://schemas.microsoft.com/office/powerpoint/2010/main" val="14899542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553" y="5954884"/>
            <a:ext cx="531518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looking down from the ceiling</a:t>
            </a:r>
          </a:p>
        </p:txBody>
      </p:sp>
      <p:pic>
        <p:nvPicPr>
          <p:cNvPr id="4" name="Picture 3" descr="25.png"/>
          <p:cNvPicPr>
            <a:picLocks noChangeAspect="1"/>
          </p:cNvPicPr>
          <p:nvPr/>
        </p:nvPicPr>
        <p:blipFill rotWithShape="1">
          <a:blip r:embed="rId2"/>
          <a:srcRect l="98333" t="85527"/>
          <a:stretch/>
        </p:blipFill>
        <p:spPr>
          <a:xfrm rot="1708083">
            <a:off x="5167135" y="3521124"/>
            <a:ext cx="145290" cy="92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304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png"/>
          <p:cNvPicPr>
            <a:picLocks noChangeAspect="1"/>
          </p:cNvPicPr>
          <p:nvPr/>
        </p:nvPicPr>
        <p:blipFill>
          <a:blip r:embed="rId2"/>
          <a:srcRect t="34900"/>
          <a:stretch>
            <a:fillRect/>
          </a:stretch>
        </p:blipFill>
        <p:spPr>
          <a:xfrm>
            <a:off x="0" y="2463800"/>
            <a:ext cx="9144000" cy="4161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553" y="5954884"/>
            <a:ext cx="5315186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looking down from the ceiling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2933" y="338667"/>
            <a:ext cx="7095067" cy="156966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If we are looking from above so gravity is pulling the ball downward, our view of the ball would see it going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straight</a:t>
            </a:r>
            <a:r>
              <a:rPr lang="en-US" sz="2400" dirty="0">
                <a:latin typeface="Arial"/>
                <a:cs typeface="Arial"/>
              </a:rPr>
              <a:t>.  If our view is from the side, then the ball would make a </a:t>
            </a:r>
            <a:r>
              <a:rPr lang="en-US" sz="2400" dirty="0">
                <a:solidFill>
                  <a:srgbClr val="0000FF"/>
                </a:solidFill>
                <a:latin typeface="Arial"/>
                <a:cs typeface="Arial"/>
              </a:rPr>
              <a:t>parabolic</a:t>
            </a:r>
            <a:r>
              <a:rPr lang="en-US" sz="2400" dirty="0">
                <a:latin typeface="Arial"/>
                <a:cs typeface="Arial"/>
              </a:rPr>
              <a:t> descent to the ground</a:t>
            </a:r>
          </a:p>
        </p:txBody>
      </p:sp>
    </p:spTree>
    <p:extLst>
      <p:ext uri="{BB962C8B-B14F-4D97-AF65-F5344CB8AC3E}">
        <p14:creationId xmlns:p14="http://schemas.microsoft.com/office/powerpoint/2010/main" val="7361408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png"/>
          <p:cNvPicPr>
            <a:picLocks noChangeAspect="1"/>
          </p:cNvPicPr>
          <p:nvPr/>
        </p:nvPicPr>
        <p:blipFill>
          <a:blip r:embed="rId2"/>
          <a:srcRect l="1337" r="1235" b="1947"/>
          <a:stretch>
            <a:fillRect/>
          </a:stretch>
        </p:blipFill>
        <p:spPr>
          <a:xfrm>
            <a:off x="122296" y="233039"/>
            <a:ext cx="8908815" cy="626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187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png"/>
          <p:cNvPicPr>
            <a:picLocks noChangeAspect="1"/>
          </p:cNvPicPr>
          <p:nvPr/>
        </p:nvPicPr>
        <p:blipFill>
          <a:blip r:embed="rId2"/>
          <a:srcRect l="1337" r="1235" b="1800"/>
          <a:stretch>
            <a:fillRect/>
          </a:stretch>
        </p:blipFill>
        <p:spPr>
          <a:xfrm>
            <a:off x="122296" y="233039"/>
            <a:ext cx="8908815" cy="62768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8047" y="250437"/>
            <a:ext cx="2870411" cy="5219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819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png"/>
          <p:cNvPicPr>
            <a:picLocks noChangeAspect="1"/>
          </p:cNvPicPr>
          <p:nvPr/>
        </p:nvPicPr>
        <p:blipFill>
          <a:blip r:embed="rId2"/>
          <a:srcRect l="1440" r="1318" b="1800"/>
          <a:stretch>
            <a:fillRect/>
          </a:stretch>
        </p:blipFill>
        <p:spPr>
          <a:xfrm>
            <a:off x="131704" y="233039"/>
            <a:ext cx="8891745" cy="62768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9331" y="3623741"/>
            <a:ext cx="7120470" cy="52322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6600"/>
                </a:solidFill>
              </a:rPr>
              <a:t>So the astronaut is in free fall around the Earth</a:t>
            </a:r>
          </a:p>
        </p:txBody>
      </p:sp>
    </p:spTree>
    <p:extLst>
      <p:ext uri="{BB962C8B-B14F-4D97-AF65-F5344CB8AC3E}">
        <p14:creationId xmlns:p14="http://schemas.microsoft.com/office/powerpoint/2010/main" val="97899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640"/>
            <a:ext cx="9144000" cy="6391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849" y="5871161"/>
            <a:ext cx="1026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lang="en-US" sz="2400" b="1" baseline="-25000">
                <a:solidFill>
                  <a:srgbClr val="FFFF00"/>
                </a:solidFill>
                <a:latin typeface="Arial"/>
                <a:cs typeface="Arial"/>
              </a:rPr>
              <a:t>60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png"/>
          <p:cNvPicPr>
            <a:picLocks noChangeAspect="1"/>
          </p:cNvPicPr>
          <p:nvPr/>
        </p:nvPicPr>
        <p:blipFill>
          <a:blip r:embed="rId2"/>
          <a:srcRect r="1235"/>
          <a:stretch>
            <a:fillRect/>
          </a:stretch>
        </p:blipFill>
        <p:spPr>
          <a:xfrm>
            <a:off x="0" y="233039"/>
            <a:ext cx="9031111" cy="63919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90708" y="394312"/>
            <a:ext cx="364117" cy="4404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28547" y="349986"/>
            <a:ext cx="7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" name="Picture 2" descr="29.png"/>
          <p:cNvPicPr>
            <a:picLocks noChangeAspect="1"/>
          </p:cNvPicPr>
          <p:nvPr/>
        </p:nvPicPr>
        <p:blipFill rotWithShape="1">
          <a:blip r:embed="rId2"/>
          <a:srcRect l="59133" r="3625" b="88941"/>
          <a:stretch/>
        </p:blipFill>
        <p:spPr>
          <a:xfrm>
            <a:off x="5519934" y="233039"/>
            <a:ext cx="3405374" cy="70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598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6262" y="979195"/>
            <a:ext cx="65241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3366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mass 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depends only on the total amount of stuff that makes you up</a:t>
            </a:r>
          </a:p>
          <a:p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>
                <a:solidFill>
                  <a:srgbClr val="3366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weight 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depends on the MASS and SIZE of the planet you're standing on</a:t>
            </a:r>
          </a:p>
        </p:txBody>
      </p:sp>
    </p:spTree>
    <p:extLst>
      <p:ext uri="{BB962C8B-B14F-4D97-AF65-F5344CB8AC3E}">
        <p14:creationId xmlns:p14="http://schemas.microsoft.com/office/powerpoint/2010/main" val="10308104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502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rot="5400000" flipH="1" flipV="1">
            <a:off x="3022229" y="2057601"/>
            <a:ext cx="4143922" cy="174739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418407" y="1556358"/>
            <a:ext cx="3017365" cy="2845366"/>
          </a:xfrm>
          <a:prstGeom prst="straightConnector1">
            <a:avLst/>
          </a:prstGeom>
          <a:ln>
            <a:solidFill>
              <a:srgbClr val="00FF3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22084" y="3433601"/>
            <a:ext cx="3489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more COMPACT the planet, the more you weigh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96428" y="480789"/>
            <a:ext cx="716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40947" y="665602"/>
            <a:ext cx="716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3204" y="1076551"/>
            <a:ext cx="716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FF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92690" y="1244339"/>
            <a:ext cx="716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FF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6813" y="4152749"/>
            <a:ext cx="716643" cy="461665"/>
          </a:xfrm>
          <a:prstGeom prst="rect">
            <a:avLst/>
          </a:prstGeom>
          <a:noFill/>
          <a:ln>
            <a:noFill/>
          </a:ln>
          <a:effectLst>
            <a:outerShdw blurRad="50800" dist="889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FF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15270" y="4327352"/>
            <a:ext cx="716643" cy="400110"/>
          </a:xfrm>
          <a:prstGeom prst="rect">
            <a:avLst/>
          </a:prstGeom>
          <a:noFill/>
          <a:effectLst>
            <a:outerShdw blurRad="50800" dist="889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FF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980786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1666" y="4160915"/>
            <a:ext cx="11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m</a:t>
            </a:r>
            <a:r>
              <a:rPr lang="en-US" sz="2800" baseline="-25000" dirty="0" err="1">
                <a:solidFill>
                  <a:srgbClr val="FF0000"/>
                </a:solidFill>
              </a:rPr>
              <a:t>you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2488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  <a:ln>
            <a:solidFill>
              <a:srgbClr val="4F81BD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642047" y="4199754"/>
            <a:ext cx="319173" cy="12281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91666" y="4160915"/>
            <a:ext cx="11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m</a:t>
            </a:r>
            <a:r>
              <a:rPr lang="en-US" sz="2800" baseline="-25000" dirty="0" err="1">
                <a:solidFill>
                  <a:srgbClr val="FF0000"/>
                </a:solidFill>
              </a:rPr>
              <a:t>you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42866" y="4734574"/>
            <a:ext cx="338667" cy="37959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aseline="3000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1" name="Picture 10" descr="3.png"/>
          <p:cNvPicPr>
            <a:picLocks noChangeAspect="1"/>
          </p:cNvPicPr>
          <p:nvPr/>
        </p:nvPicPr>
        <p:blipFill rotWithShape="1">
          <a:blip r:embed="rId3"/>
          <a:srcRect r="69341" b="75404"/>
          <a:stretch/>
        </p:blipFill>
        <p:spPr>
          <a:xfrm>
            <a:off x="3743219" y="3054691"/>
            <a:ext cx="1818172" cy="5474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67444" y="2249240"/>
            <a:ext cx="2336289" cy="805451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349971" y="2857608"/>
            <a:ext cx="1344066" cy="1365581"/>
          </a:xfrm>
          <a:custGeom>
            <a:avLst/>
            <a:gdLst>
              <a:gd name="connsiteX0" fmla="*/ 272345 w 585611"/>
              <a:gd name="connsiteY0" fmla="*/ 0 h 431800"/>
              <a:gd name="connsiteX1" fmla="*/ 52211 w 585611"/>
              <a:gd name="connsiteY1" fmla="*/ 220133 h 431800"/>
              <a:gd name="connsiteX2" fmla="*/ 585611 w 585611"/>
              <a:gd name="connsiteY2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611" h="431800">
                <a:moveTo>
                  <a:pt x="272345" y="0"/>
                </a:moveTo>
                <a:cubicBezTo>
                  <a:pt x="136172" y="74083"/>
                  <a:pt x="0" y="148166"/>
                  <a:pt x="52211" y="220133"/>
                </a:cubicBezTo>
                <a:cubicBezTo>
                  <a:pt x="104422" y="292100"/>
                  <a:pt x="585611" y="431800"/>
                  <a:pt x="585611" y="43180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305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67444" y="2249240"/>
            <a:ext cx="2336289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 flipH="1" flipV="1">
            <a:off x="6026633" y="5042122"/>
            <a:ext cx="193593" cy="10795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91666" y="4160915"/>
            <a:ext cx="11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m</a:t>
            </a:r>
            <a:r>
              <a:rPr lang="en-US" sz="2800" baseline="-25000" dirty="0" err="1">
                <a:solidFill>
                  <a:srgbClr val="FF0000"/>
                </a:solidFill>
              </a:rPr>
              <a:t>you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 rot="19141026" flipH="1">
            <a:off x="5464617" y="3128192"/>
            <a:ext cx="1413302" cy="1776098"/>
          </a:xfrm>
          <a:custGeom>
            <a:avLst/>
            <a:gdLst>
              <a:gd name="connsiteX0" fmla="*/ 272345 w 585611"/>
              <a:gd name="connsiteY0" fmla="*/ 0 h 431800"/>
              <a:gd name="connsiteX1" fmla="*/ 52211 w 585611"/>
              <a:gd name="connsiteY1" fmla="*/ 220133 h 431800"/>
              <a:gd name="connsiteX2" fmla="*/ 585611 w 585611"/>
              <a:gd name="connsiteY2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611" h="431800">
                <a:moveTo>
                  <a:pt x="272345" y="0"/>
                </a:moveTo>
                <a:cubicBezTo>
                  <a:pt x="136172" y="74083"/>
                  <a:pt x="0" y="148166"/>
                  <a:pt x="52211" y="220133"/>
                </a:cubicBezTo>
                <a:cubicBezTo>
                  <a:pt x="104422" y="292100"/>
                  <a:pt x="585611" y="431800"/>
                  <a:pt x="585611" y="43180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42866" y="4734574"/>
            <a:ext cx="338667" cy="37959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aseline="3000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42047" y="4199754"/>
            <a:ext cx="319173" cy="12281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3349971" y="2857608"/>
            <a:ext cx="1344066" cy="1365581"/>
          </a:xfrm>
          <a:custGeom>
            <a:avLst/>
            <a:gdLst>
              <a:gd name="connsiteX0" fmla="*/ 272345 w 585611"/>
              <a:gd name="connsiteY0" fmla="*/ 0 h 431800"/>
              <a:gd name="connsiteX1" fmla="*/ 52211 w 585611"/>
              <a:gd name="connsiteY1" fmla="*/ 220133 h 431800"/>
              <a:gd name="connsiteX2" fmla="*/ 585611 w 585611"/>
              <a:gd name="connsiteY2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611" h="431800">
                <a:moveTo>
                  <a:pt x="272345" y="0"/>
                </a:moveTo>
                <a:cubicBezTo>
                  <a:pt x="136172" y="74083"/>
                  <a:pt x="0" y="148166"/>
                  <a:pt x="52211" y="220133"/>
                </a:cubicBezTo>
                <a:cubicBezTo>
                  <a:pt x="104422" y="292100"/>
                  <a:pt x="585611" y="431800"/>
                  <a:pt x="585611" y="43180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892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0104" y="4052509"/>
            <a:ext cx="3305703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914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0104" y="4052509"/>
            <a:ext cx="3305703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164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00104" y="4052509"/>
            <a:ext cx="3305703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7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contrast="6000"/>
          </a:blip>
          <a:stretch>
            <a:fillRect/>
          </a:stretch>
        </p:blipFill>
        <p:spPr>
          <a:xfrm>
            <a:off x="-1" y="120960"/>
            <a:ext cx="9121681" cy="637632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0104" y="4052509"/>
            <a:ext cx="4101110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8.png"/>
          <p:cNvPicPr>
            <a:picLocks noChangeAspect="1"/>
          </p:cNvPicPr>
          <p:nvPr/>
        </p:nvPicPr>
        <p:blipFill>
          <a:blip r:embed="rId2"/>
          <a:srcRect l="63115" t="46055" r="16913" b="46433"/>
          <a:stretch>
            <a:fillRect/>
          </a:stretch>
        </p:blipFill>
        <p:spPr>
          <a:xfrm>
            <a:off x="5243287" y="4163786"/>
            <a:ext cx="1826236" cy="480180"/>
          </a:xfrm>
          <a:prstGeom prst="rect">
            <a:avLst/>
          </a:prstGeom>
        </p:spPr>
      </p:pic>
      <p:pic>
        <p:nvPicPr>
          <p:cNvPr id="8" name="Picture 7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667830" y="4526643"/>
            <a:ext cx="1280884" cy="713619"/>
          </a:xfrm>
          <a:prstGeom prst="rect">
            <a:avLst/>
          </a:prstGeom>
        </p:spPr>
      </p:pic>
      <p:pic>
        <p:nvPicPr>
          <p:cNvPr id="9" name="Picture 8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820230" y="4679043"/>
            <a:ext cx="1280884" cy="713619"/>
          </a:xfrm>
          <a:prstGeom prst="rect">
            <a:avLst/>
          </a:prstGeom>
        </p:spPr>
      </p:pic>
      <p:grpSp>
        <p:nvGrpSpPr>
          <p:cNvPr id="6" name="Group 11"/>
          <p:cNvGrpSpPr/>
          <p:nvPr/>
        </p:nvGrpSpPr>
        <p:grpSpPr>
          <a:xfrm>
            <a:off x="6110507" y="4163786"/>
            <a:ext cx="1578429" cy="1061357"/>
            <a:chOff x="6948713" y="1932820"/>
            <a:chExt cx="1578429" cy="1061357"/>
          </a:xfrm>
        </p:grpSpPr>
        <p:grpSp>
          <p:nvGrpSpPr>
            <p:cNvPr id="11" name="Group 5"/>
            <p:cNvGrpSpPr/>
            <p:nvPr/>
          </p:nvGrpSpPr>
          <p:grpSpPr>
            <a:xfrm>
              <a:off x="6948713" y="1932820"/>
              <a:ext cx="1578429" cy="1061357"/>
              <a:chOff x="7302500" y="3238500"/>
              <a:chExt cx="1578429" cy="1061357"/>
            </a:xfrm>
          </p:grpSpPr>
          <p:pic>
            <p:nvPicPr>
              <p:cNvPr id="5" name="Picture 4" descr="8.png"/>
              <p:cNvPicPr>
                <a:picLocks noChangeAspect="1"/>
              </p:cNvPicPr>
              <p:nvPr/>
            </p:nvPicPr>
            <p:blipFill>
              <a:blip r:embed="rId2"/>
              <a:srcRect l="69762" t="70172" r="25278" b="22155"/>
              <a:stretch>
                <a:fillRect/>
              </a:stretch>
            </p:blipFill>
            <p:spPr>
              <a:xfrm>
                <a:off x="7302500" y="3809394"/>
                <a:ext cx="453572" cy="490463"/>
              </a:xfrm>
              <a:prstGeom prst="rect">
                <a:avLst/>
              </a:prstGeom>
            </p:spPr>
          </p:pic>
          <p:pic>
            <p:nvPicPr>
              <p:cNvPr id="4" name="Picture 3" descr="8.png"/>
              <p:cNvPicPr>
                <a:picLocks noChangeAspect="1"/>
              </p:cNvPicPr>
              <p:nvPr/>
            </p:nvPicPr>
            <p:blipFill>
              <a:blip r:embed="rId2"/>
              <a:srcRect l="57460" t="61240" r="25278" b="22155"/>
              <a:stretch>
                <a:fillRect/>
              </a:stretch>
            </p:blipFill>
            <p:spPr>
              <a:xfrm>
                <a:off x="7302500" y="3238500"/>
                <a:ext cx="1578429" cy="1061357"/>
              </a:xfrm>
              <a:prstGeom prst="rect">
                <a:avLst/>
              </a:prstGeom>
            </p:spPr>
          </p:pic>
        </p:grpSp>
        <p:pic>
          <p:nvPicPr>
            <p:cNvPr id="10" name="Picture 9" descr="8.png"/>
            <p:cNvPicPr>
              <a:picLocks noChangeAspect="1"/>
            </p:cNvPicPr>
            <p:nvPr/>
          </p:nvPicPr>
          <p:blipFill>
            <a:blip r:embed="rId2"/>
            <a:srcRect l="63115" t="46055" r="22877" b="46433"/>
            <a:stretch>
              <a:fillRect/>
            </a:stretch>
          </p:blipFill>
          <p:spPr>
            <a:xfrm>
              <a:off x="6948713" y="2503714"/>
              <a:ext cx="640442" cy="490463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675080" y="4264433"/>
            <a:ext cx="79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660066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889662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0104" y="4052509"/>
            <a:ext cx="4101110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8.png"/>
          <p:cNvPicPr>
            <a:picLocks noChangeAspect="1"/>
          </p:cNvPicPr>
          <p:nvPr/>
        </p:nvPicPr>
        <p:blipFill>
          <a:blip r:embed="rId2"/>
          <a:srcRect l="63115" t="46055" r="16913" b="46433"/>
          <a:stretch>
            <a:fillRect/>
          </a:stretch>
        </p:blipFill>
        <p:spPr>
          <a:xfrm>
            <a:off x="5243287" y="4163786"/>
            <a:ext cx="1826236" cy="480180"/>
          </a:xfrm>
          <a:prstGeom prst="rect">
            <a:avLst/>
          </a:prstGeom>
        </p:spPr>
      </p:pic>
      <p:pic>
        <p:nvPicPr>
          <p:cNvPr id="8" name="Picture 7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667830" y="4526643"/>
            <a:ext cx="1280884" cy="713619"/>
          </a:xfrm>
          <a:prstGeom prst="rect">
            <a:avLst/>
          </a:prstGeom>
        </p:spPr>
      </p:pic>
      <p:pic>
        <p:nvPicPr>
          <p:cNvPr id="9" name="Picture 8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820230" y="4679043"/>
            <a:ext cx="1280884" cy="713619"/>
          </a:xfrm>
          <a:prstGeom prst="rect">
            <a:avLst/>
          </a:prstGeom>
        </p:spPr>
      </p:pic>
      <p:grpSp>
        <p:nvGrpSpPr>
          <p:cNvPr id="6" name="Group 11"/>
          <p:cNvGrpSpPr/>
          <p:nvPr/>
        </p:nvGrpSpPr>
        <p:grpSpPr>
          <a:xfrm>
            <a:off x="6110507" y="4163786"/>
            <a:ext cx="1578429" cy="1061357"/>
            <a:chOff x="6948713" y="1932820"/>
            <a:chExt cx="1578429" cy="1061357"/>
          </a:xfrm>
        </p:grpSpPr>
        <p:grpSp>
          <p:nvGrpSpPr>
            <p:cNvPr id="11" name="Group 5"/>
            <p:cNvGrpSpPr/>
            <p:nvPr/>
          </p:nvGrpSpPr>
          <p:grpSpPr>
            <a:xfrm>
              <a:off x="6948713" y="1932820"/>
              <a:ext cx="1578429" cy="1061357"/>
              <a:chOff x="7302500" y="3238500"/>
              <a:chExt cx="1578429" cy="1061357"/>
            </a:xfrm>
          </p:grpSpPr>
          <p:pic>
            <p:nvPicPr>
              <p:cNvPr id="5" name="Picture 4" descr="8.png"/>
              <p:cNvPicPr>
                <a:picLocks noChangeAspect="1"/>
              </p:cNvPicPr>
              <p:nvPr/>
            </p:nvPicPr>
            <p:blipFill>
              <a:blip r:embed="rId2"/>
              <a:srcRect l="69762" t="70172" r="25278" b="22155"/>
              <a:stretch>
                <a:fillRect/>
              </a:stretch>
            </p:blipFill>
            <p:spPr>
              <a:xfrm>
                <a:off x="7302500" y="3809394"/>
                <a:ext cx="453572" cy="490463"/>
              </a:xfrm>
              <a:prstGeom prst="rect">
                <a:avLst/>
              </a:prstGeom>
            </p:spPr>
          </p:pic>
          <p:pic>
            <p:nvPicPr>
              <p:cNvPr id="4" name="Picture 3" descr="8.png"/>
              <p:cNvPicPr>
                <a:picLocks noChangeAspect="1"/>
              </p:cNvPicPr>
              <p:nvPr/>
            </p:nvPicPr>
            <p:blipFill>
              <a:blip r:embed="rId2"/>
              <a:srcRect l="57460" t="61240" r="25278" b="22155"/>
              <a:stretch>
                <a:fillRect/>
              </a:stretch>
            </p:blipFill>
            <p:spPr>
              <a:xfrm>
                <a:off x="7302500" y="3238500"/>
                <a:ext cx="1578429" cy="1061357"/>
              </a:xfrm>
              <a:prstGeom prst="rect">
                <a:avLst/>
              </a:prstGeom>
            </p:spPr>
          </p:pic>
        </p:grpSp>
        <p:pic>
          <p:nvPicPr>
            <p:cNvPr id="10" name="Picture 9" descr="8.png"/>
            <p:cNvPicPr>
              <a:picLocks noChangeAspect="1"/>
            </p:cNvPicPr>
            <p:nvPr/>
          </p:nvPicPr>
          <p:blipFill>
            <a:blip r:embed="rId2"/>
            <a:srcRect l="63115" t="46055" r="22877" b="46433"/>
            <a:stretch>
              <a:fillRect/>
            </a:stretch>
          </p:blipFill>
          <p:spPr>
            <a:xfrm>
              <a:off x="6948713" y="2503714"/>
              <a:ext cx="640442" cy="490463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675080" y="4264433"/>
            <a:ext cx="79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660066"/>
                </a:solidFill>
              </a:rPr>
              <a:t>x</a:t>
            </a:r>
          </a:p>
        </p:txBody>
      </p:sp>
      <p:sp>
        <p:nvSpPr>
          <p:cNvPr id="14" name="Oval 13"/>
          <p:cNvSpPr/>
          <p:nvPr/>
        </p:nvSpPr>
        <p:spPr>
          <a:xfrm>
            <a:off x="6010726" y="3746500"/>
            <a:ext cx="1881417" cy="1871607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V="1">
            <a:off x="5853790" y="2424789"/>
            <a:ext cx="1805214" cy="384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2581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0104" y="4052509"/>
            <a:ext cx="4101110" cy="1493030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8.png"/>
          <p:cNvPicPr>
            <a:picLocks noChangeAspect="1"/>
          </p:cNvPicPr>
          <p:nvPr/>
        </p:nvPicPr>
        <p:blipFill>
          <a:blip r:embed="rId2"/>
          <a:srcRect l="63115" t="46055" r="16913" b="46433"/>
          <a:stretch>
            <a:fillRect/>
          </a:stretch>
        </p:blipFill>
        <p:spPr>
          <a:xfrm>
            <a:off x="5243287" y="4163786"/>
            <a:ext cx="1826236" cy="480180"/>
          </a:xfrm>
          <a:prstGeom prst="rect">
            <a:avLst/>
          </a:prstGeom>
        </p:spPr>
      </p:pic>
      <p:pic>
        <p:nvPicPr>
          <p:cNvPr id="8" name="Picture 7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667830" y="4526643"/>
            <a:ext cx="1280884" cy="713619"/>
          </a:xfrm>
          <a:prstGeom prst="rect">
            <a:avLst/>
          </a:prstGeom>
        </p:spPr>
      </p:pic>
      <p:pic>
        <p:nvPicPr>
          <p:cNvPr id="9" name="Picture 8" descr="8.png"/>
          <p:cNvPicPr>
            <a:picLocks noChangeAspect="1"/>
          </p:cNvPicPr>
          <p:nvPr/>
        </p:nvPicPr>
        <p:blipFill>
          <a:blip r:embed="rId2"/>
          <a:srcRect l="63115" t="46055" r="22877" b="46433"/>
          <a:stretch>
            <a:fillRect/>
          </a:stretch>
        </p:blipFill>
        <p:spPr>
          <a:xfrm>
            <a:off x="5820230" y="4679043"/>
            <a:ext cx="1280884" cy="7136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75080" y="4264433"/>
            <a:ext cx="79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660066"/>
                </a:solidFill>
              </a:rPr>
              <a:t>x</a:t>
            </a:r>
          </a:p>
        </p:txBody>
      </p:sp>
      <p:sp>
        <p:nvSpPr>
          <p:cNvPr id="14" name="Oval 13"/>
          <p:cNvSpPr/>
          <p:nvPr/>
        </p:nvSpPr>
        <p:spPr>
          <a:xfrm>
            <a:off x="6010726" y="3746500"/>
            <a:ext cx="1881417" cy="1871607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V="1">
            <a:off x="5853790" y="2424789"/>
            <a:ext cx="1805214" cy="384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9.png"/>
          <p:cNvPicPr>
            <a:picLocks noChangeAspect="1"/>
          </p:cNvPicPr>
          <p:nvPr/>
        </p:nvPicPr>
        <p:blipFill>
          <a:blip r:embed="rId3"/>
          <a:srcRect l="42129" t="7746" r="44815" b="75035"/>
          <a:stretch>
            <a:fillRect/>
          </a:stretch>
        </p:blipFill>
        <p:spPr>
          <a:xfrm>
            <a:off x="6351814" y="4287862"/>
            <a:ext cx="1193800" cy="1100667"/>
          </a:xfrm>
          <a:prstGeom prst="rect">
            <a:avLst/>
          </a:prstGeom>
        </p:spPr>
      </p:pic>
      <p:pic>
        <p:nvPicPr>
          <p:cNvPr id="17" name="Picture 16" descr="9.png"/>
          <p:cNvPicPr>
            <a:picLocks noChangeAspect="1"/>
          </p:cNvPicPr>
          <p:nvPr/>
        </p:nvPicPr>
        <p:blipFill>
          <a:blip r:embed="rId3"/>
          <a:srcRect l="42129" t="19028" r="53400" b="75035"/>
          <a:stretch>
            <a:fillRect/>
          </a:stretch>
        </p:blipFill>
        <p:spPr>
          <a:xfrm>
            <a:off x="7101114" y="4210007"/>
            <a:ext cx="408813" cy="37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896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pic>
        <p:nvPicPr>
          <p:cNvPr id="6" name="Picture 5" descr="9.png"/>
          <p:cNvPicPr>
            <a:picLocks noChangeAspect="1"/>
          </p:cNvPicPr>
          <p:nvPr/>
        </p:nvPicPr>
        <p:blipFill>
          <a:blip r:embed="rId2"/>
          <a:srcRect r="61204" b="70134"/>
          <a:stretch>
            <a:fillRect/>
          </a:stretch>
        </p:blipFill>
        <p:spPr>
          <a:xfrm>
            <a:off x="3682999" y="5173126"/>
            <a:ext cx="3547533" cy="16608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37662" y="5302772"/>
            <a:ext cx="965200" cy="954107"/>
          </a:xfrm>
          <a:prstGeom prst="rect">
            <a:avLst/>
          </a:prstGeom>
          <a:noFill/>
          <a:effectLst>
            <a:outerShdw blurRad="50800" dist="254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 16</a:t>
            </a:r>
          </a:p>
          <a:p>
            <a:r>
              <a:rPr lang="en-US" sz="2800" b="1">
                <a:solidFill>
                  <a:srgbClr val="0000FF"/>
                </a:solidFill>
              </a:rPr>
              <a:t>100 </a:t>
            </a:r>
          </a:p>
        </p:txBody>
      </p:sp>
      <p:cxnSp>
        <p:nvCxnSpPr>
          <p:cNvPr id="8" name="Straight Connector 7"/>
          <p:cNvCxnSpPr>
            <a:stCxn id="4" idx="1"/>
          </p:cNvCxnSpPr>
          <p:nvPr/>
        </p:nvCxnSpPr>
        <p:spPr>
          <a:xfrm rot="10800000" flipH="1" flipV="1">
            <a:off x="5037662" y="5779826"/>
            <a:ext cx="702738" cy="1138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50465" y="5489035"/>
            <a:ext cx="2099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×</a:t>
            </a:r>
            <a:r>
              <a:rPr lang="en-US"/>
              <a:t> </a:t>
            </a:r>
          </a:p>
        </p:txBody>
      </p:sp>
      <p:pic>
        <p:nvPicPr>
          <p:cNvPr id="10" name="Picture 9" descr="9.png"/>
          <p:cNvPicPr>
            <a:picLocks noChangeAspect="1"/>
          </p:cNvPicPr>
          <p:nvPr/>
        </p:nvPicPr>
        <p:blipFill>
          <a:blip r:embed="rId2"/>
          <a:srcRect l="42129" t="7746" r="44815" b="75035"/>
          <a:stretch>
            <a:fillRect/>
          </a:stretch>
        </p:blipFill>
        <p:spPr>
          <a:xfrm>
            <a:off x="6155266" y="5393285"/>
            <a:ext cx="1193800" cy="1100667"/>
          </a:xfrm>
          <a:prstGeom prst="rect">
            <a:avLst/>
          </a:prstGeom>
        </p:spPr>
      </p:pic>
      <p:pic>
        <p:nvPicPr>
          <p:cNvPr id="11" name="Picture 10" descr="9.png"/>
          <p:cNvPicPr>
            <a:picLocks noChangeAspect="1"/>
          </p:cNvPicPr>
          <p:nvPr/>
        </p:nvPicPr>
        <p:blipFill>
          <a:blip r:embed="rId2"/>
          <a:srcRect l="42129" t="17772" r="52963" b="75035"/>
          <a:stretch>
            <a:fillRect/>
          </a:stretch>
        </p:blipFill>
        <p:spPr>
          <a:xfrm>
            <a:off x="6944479" y="5212969"/>
            <a:ext cx="448735" cy="459820"/>
          </a:xfrm>
          <a:prstGeom prst="rect">
            <a:avLst/>
          </a:prstGeom>
        </p:spPr>
      </p:pic>
      <p:pic>
        <p:nvPicPr>
          <p:cNvPr id="12" name="Picture 11" descr="9.png"/>
          <p:cNvPicPr>
            <a:picLocks noChangeAspect="1"/>
          </p:cNvPicPr>
          <p:nvPr/>
        </p:nvPicPr>
        <p:blipFill>
          <a:blip r:embed="rId2"/>
          <a:srcRect l="42407" t="66160" r="46297" b="25098"/>
          <a:stretch>
            <a:fillRect/>
          </a:stretch>
        </p:blipFill>
        <p:spPr>
          <a:xfrm>
            <a:off x="3928530" y="5571085"/>
            <a:ext cx="1032935" cy="55879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82999" y="5302772"/>
            <a:ext cx="3852334" cy="1191180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5687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797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/>
          <a:srcRect b="3734"/>
          <a:stretch>
            <a:fillRect/>
          </a:stretch>
        </p:blipFill>
        <p:spPr>
          <a:xfrm>
            <a:off x="0" y="233039"/>
            <a:ext cx="9144000" cy="61532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33197" y="5218079"/>
            <a:ext cx="3158065" cy="1168207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5687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1981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9722" y="4217325"/>
            <a:ext cx="7852256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If you weigh 120 </a:t>
            </a:r>
            <a:r>
              <a:rPr lang="en-US" sz="2400" dirty="0" err="1">
                <a:solidFill>
                  <a:srgbClr val="FF0000"/>
                </a:solidFill>
                <a:latin typeface="Arial"/>
                <a:cs typeface="Arial"/>
              </a:rPr>
              <a:t>lbs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on Earth, what would you weigh on the Moon?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3064935" y="2015066"/>
            <a:ext cx="3158065" cy="1301253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5687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449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2507" y="170465"/>
            <a:ext cx="5751493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consider the acceleration of gravity near Earth's surface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= 32 (</a:t>
            </a:r>
            <a:r>
              <a:rPr lang="en-US" sz="32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per sec) per sec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As you fall, your speed will increase by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32 ft/s every second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you're in flight toward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ground</a:t>
            </a:r>
            <a:endParaRPr lang="en-US" dirty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63608" y="1546867"/>
            <a:ext cx="4645518" cy="95043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grpSp>
        <p:nvGrpSpPr>
          <p:cNvPr id="4" name="Group 52"/>
          <p:cNvGrpSpPr/>
          <p:nvPr/>
        </p:nvGrpSpPr>
        <p:grpSpPr>
          <a:xfrm>
            <a:off x="1847933" y="849817"/>
            <a:ext cx="753927" cy="697050"/>
            <a:chOff x="2353988" y="1405657"/>
            <a:chExt cx="753927" cy="697050"/>
          </a:xfrm>
        </p:grpSpPr>
        <p:sp>
          <p:nvSpPr>
            <p:cNvPr id="5" name="Oval 4"/>
            <p:cNvSpPr/>
            <p:nvPr/>
          </p:nvSpPr>
          <p:spPr>
            <a:xfrm rot="16200000" flipV="1">
              <a:off x="2979012" y="168734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3"/>
            <p:cNvSpPr/>
            <p:nvPr/>
          </p:nvSpPr>
          <p:spPr>
            <a:xfrm rot="16200000" flipV="1">
              <a:off x="2606628" y="140088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16200000" flipV="1">
              <a:off x="2716436" y="150114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5400000" flipV="1">
              <a:off x="2572412" y="1805905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V="1">
              <a:off x="2716433" y="1949930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581965" y="196982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H="1">
              <a:off x="2716435" y="177805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2449090" y="177805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 rot="16200000" flipV="1">
              <a:off x="2368308" y="1687729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638824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2507" y="170465"/>
            <a:ext cx="575149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consider the acceleration of gravity near Earth's surface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= 32 (ft per sec) per sec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 the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higher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 fall, the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faster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you'll be going when you hit the ground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63608" y="1546867"/>
            <a:ext cx="4645518" cy="95043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grpSp>
        <p:nvGrpSpPr>
          <p:cNvPr id="4" name="Group 52"/>
          <p:cNvGrpSpPr/>
          <p:nvPr/>
        </p:nvGrpSpPr>
        <p:grpSpPr>
          <a:xfrm>
            <a:off x="1847933" y="849817"/>
            <a:ext cx="753927" cy="697050"/>
            <a:chOff x="2353988" y="1405657"/>
            <a:chExt cx="753927" cy="697050"/>
          </a:xfrm>
        </p:grpSpPr>
        <p:sp>
          <p:nvSpPr>
            <p:cNvPr id="5" name="Oval 4"/>
            <p:cNvSpPr/>
            <p:nvPr/>
          </p:nvSpPr>
          <p:spPr>
            <a:xfrm rot="16200000" flipV="1">
              <a:off x="2979012" y="168734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3"/>
            <p:cNvSpPr/>
            <p:nvPr/>
          </p:nvSpPr>
          <p:spPr>
            <a:xfrm rot="16200000" flipV="1">
              <a:off x="2606628" y="140088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16200000" flipV="1">
              <a:off x="2716436" y="150114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5400000" flipV="1">
              <a:off x="2572412" y="1805905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V="1">
              <a:off x="2716433" y="1949930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581965" y="196982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H="1">
              <a:off x="2716435" y="177805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2449090" y="177805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 rot="16200000" flipV="1">
              <a:off x="2368308" y="1687729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3934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consider the acceleration of gravity near Earth's surface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= 32 (ft per sec) per sec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after 1 sec,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32 ft/s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52"/>
          <p:cNvGrpSpPr/>
          <p:nvPr/>
        </p:nvGrpSpPr>
        <p:grpSpPr>
          <a:xfrm>
            <a:off x="2458637" y="1546867"/>
            <a:ext cx="753927" cy="697050"/>
            <a:chOff x="2353988" y="1405657"/>
            <a:chExt cx="753927" cy="697050"/>
          </a:xfrm>
        </p:grpSpPr>
        <p:sp>
          <p:nvSpPr>
            <p:cNvPr id="5" name="Oval 4"/>
            <p:cNvSpPr/>
            <p:nvPr/>
          </p:nvSpPr>
          <p:spPr>
            <a:xfrm rot="16200000" flipV="1">
              <a:off x="2979012" y="168734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3"/>
            <p:cNvSpPr/>
            <p:nvPr/>
          </p:nvSpPr>
          <p:spPr>
            <a:xfrm rot="16200000" flipV="1">
              <a:off x="2606628" y="140088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16200000" flipV="1">
              <a:off x="2716436" y="150114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5400000" flipV="1">
              <a:off x="2572412" y="1805905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V="1">
              <a:off x="2716433" y="1949930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581965" y="196982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H="1">
              <a:off x="2716435" y="177805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2449090" y="177805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 rot="16200000" flipV="1">
              <a:off x="2368308" y="1687729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963608" y="1546867"/>
            <a:ext cx="4645518" cy="95043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0000" y="2091137"/>
            <a:ext cx="299357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0363" y="1880456"/>
            <a:ext cx="7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16 </a:t>
            </a:r>
            <a:r>
              <a:rPr lang="en-US" dirty="0" err="1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ft</a:t>
            </a:r>
            <a:endParaRPr lang="en-US" dirty="0">
              <a:solidFill>
                <a:srgbClr val="FF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54634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6771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consider the acceleration of gravity near Earth's surface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= 32 (ft per sec) per sec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after 1 sec,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32 ft/s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after 2 sec,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64 ft/s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after 3 sec,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96 ft/s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after 4 sec,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128 ft/s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— SPLAT</a:t>
            </a:r>
            <a:endParaRPr lang="en-US" dirty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63608" y="1546867"/>
            <a:ext cx="4645518" cy="95043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487077" y="6056210"/>
            <a:ext cx="697049" cy="515221"/>
            <a:chOff x="2487077" y="6056210"/>
            <a:chExt cx="697049" cy="515221"/>
          </a:xfrm>
        </p:grpSpPr>
        <p:sp>
          <p:nvSpPr>
            <p:cNvPr id="6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 rot="16200000">
            <a:off x="-250767" y="3374581"/>
            <a:ext cx="105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266 </a:t>
            </a:r>
            <a:r>
              <a:rPr lang="en-US" dirty="0" err="1"/>
              <a:t>ft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-704227" y="2354433"/>
            <a:ext cx="195115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</p:cNvCxnSpPr>
          <p:nvPr/>
        </p:nvCxnSpPr>
        <p:spPr>
          <a:xfrm rot="5400000">
            <a:off x="-914438" y="5263694"/>
            <a:ext cx="2368118" cy="115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181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68221"/>
            <a:ext cx="9143999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0675" y="979127"/>
            <a:ext cx="2845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range over space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46961" y="1104059"/>
            <a:ext cx="871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00FF"/>
                </a:solidFill>
                <a:latin typeface="Arial"/>
                <a:cs typeface="Arial"/>
              </a:rPr>
              <a:t>∞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46961" y="2110515"/>
            <a:ext cx="871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00FF"/>
                </a:solidFill>
                <a:latin typeface="Arial"/>
                <a:cs typeface="Arial"/>
              </a:rPr>
              <a:t>∞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580" y="3440369"/>
            <a:ext cx="213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Arial"/>
                <a:cs typeface="Arial"/>
              </a:rPr>
              <a:t>10</a:t>
            </a:r>
            <a:r>
              <a:rPr lang="en-US" sz="3600" baseline="30000" dirty="0">
                <a:solidFill>
                  <a:srgbClr val="0000FF"/>
                </a:solidFill>
                <a:latin typeface="Arial"/>
                <a:cs typeface="Arial"/>
              </a:rPr>
              <a:t>-12  </a:t>
            </a:r>
            <a:r>
              <a:rPr lang="en-US" sz="3600" dirty="0">
                <a:solidFill>
                  <a:srgbClr val="0000FF"/>
                </a:solidFill>
                <a:latin typeface="Arial"/>
                <a:cs typeface="Arial"/>
              </a:rPr>
              <a:t>cm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5580" y="4498453"/>
            <a:ext cx="213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Arial"/>
                <a:cs typeface="Arial"/>
              </a:rPr>
              <a:t>10</a:t>
            </a:r>
            <a:r>
              <a:rPr lang="en-US" sz="3600" baseline="30000" dirty="0">
                <a:solidFill>
                  <a:srgbClr val="0000FF"/>
                </a:solidFill>
                <a:latin typeface="Arial"/>
                <a:cs typeface="Arial"/>
              </a:rPr>
              <a:t>-14  </a:t>
            </a:r>
            <a:r>
              <a:rPr lang="en-US" sz="3600" dirty="0">
                <a:solidFill>
                  <a:srgbClr val="0000FF"/>
                </a:solidFill>
                <a:latin typeface="Arial"/>
                <a:cs typeface="Arial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19814231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mages.jpeg"/>
          <p:cNvPicPr>
            <a:picLocks noChangeAspect="1"/>
          </p:cNvPicPr>
          <p:nvPr/>
        </p:nvPicPr>
        <p:blipFill rotWithShape="1">
          <a:blip r:embed="rId2"/>
          <a:srcRect t="3777" b="1490"/>
          <a:stretch/>
        </p:blipFill>
        <p:spPr>
          <a:xfrm>
            <a:off x="535007" y="0"/>
            <a:ext cx="2857500" cy="66249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consider the acceleration of gravity near Earth's surface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= 32 (ft per sec) per sec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If the building had been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taller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you would have hit the ground going even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faster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—&gt;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BIGGER SPLAT</a:t>
            </a:r>
          </a:p>
          <a:p>
            <a:pPr algn="ctr"/>
            <a:endParaRPr lang="en-US" sz="3200" dirty="0">
              <a:solidFill>
                <a:srgbClr val="0000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63608" y="1546867"/>
            <a:ext cx="4645518" cy="95043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487077" y="6056210"/>
            <a:ext cx="697049" cy="515221"/>
            <a:chOff x="2487077" y="6056210"/>
            <a:chExt cx="697049" cy="515221"/>
          </a:xfrm>
        </p:grpSpPr>
        <p:sp>
          <p:nvSpPr>
            <p:cNvPr id="17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Arrow Connector 26"/>
          <p:cNvCxnSpPr/>
          <p:nvPr/>
        </p:nvCxnSpPr>
        <p:spPr>
          <a:xfrm rot="5400000">
            <a:off x="7722" y="3448063"/>
            <a:ext cx="5517268" cy="158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4147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say you weigh </a:t>
            </a:r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120 lbs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If you and a ball of iron weighing </a:t>
            </a:r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500 lbs 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fell off at the same time,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You'd both hit the ground at the same time!  </a:t>
            </a:r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Everything falls at the same rate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 </a:t>
            </a:r>
          </a:p>
          <a:p>
            <a:endParaRPr lang="en-US"/>
          </a:p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2761740" y="1546869"/>
            <a:ext cx="877961" cy="413474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52"/>
          <p:cNvGrpSpPr/>
          <p:nvPr/>
        </p:nvGrpSpPr>
        <p:grpSpPr>
          <a:xfrm>
            <a:off x="1847933" y="849817"/>
            <a:ext cx="753927" cy="697050"/>
            <a:chOff x="2353988" y="1405657"/>
            <a:chExt cx="753927" cy="697050"/>
          </a:xfrm>
        </p:grpSpPr>
        <p:sp>
          <p:nvSpPr>
            <p:cNvPr id="30" name="Oval 29"/>
            <p:cNvSpPr/>
            <p:nvPr/>
          </p:nvSpPr>
          <p:spPr>
            <a:xfrm rot="16200000" flipV="1">
              <a:off x="2979012" y="168734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"/>
            <p:cNvSpPr/>
            <p:nvPr/>
          </p:nvSpPr>
          <p:spPr>
            <a:xfrm rot="16200000" flipV="1">
              <a:off x="2606628" y="140088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16200000" flipV="1">
              <a:off x="2716436" y="150114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 flipV="1">
              <a:off x="2572412" y="1805905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V="1">
              <a:off x="2716433" y="1949930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2581965" y="196982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 flipH="1">
              <a:off x="2716435" y="177805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2449090" y="177805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 rot="16200000" flipV="1">
              <a:off x="2368308" y="1687729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/>
          <p:cNvSpPr/>
          <p:nvPr/>
        </p:nvSpPr>
        <p:spPr>
          <a:xfrm>
            <a:off x="2363155" y="1282647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907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say you weigh </a:t>
            </a:r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120 lbs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If you and a ball of iron weighing </a:t>
            </a:r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500 lbs 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fell off at the same time,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You'd both hit the ground at the same time!  Everything falls at the same rate.  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speed at impact would be </a:t>
            </a:r>
          </a:p>
          <a:p>
            <a:pPr algn="ctr"/>
            <a:r>
              <a:rPr lang="en-US" sz="320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128 ft/s </a:t>
            </a:r>
            <a:r>
              <a:rPr lang="en-US" sz="32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for both </a:t>
            </a:r>
          </a:p>
          <a:p>
            <a:pPr algn="ctr"/>
            <a:endParaRPr lang="en-US" sz="32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03317" y="4530368"/>
            <a:ext cx="5514955" cy="1316936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14947" y="1674917"/>
            <a:ext cx="1037367" cy="515221"/>
            <a:chOff x="2214947" y="6056210"/>
            <a:chExt cx="1037367" cy="515221"/>
          </a:xfrm>
        </p:grpSpPr>
        <p:sp>
          <p:nvSpPr>
            <p:cNvPr id="16" name="Oval 15"/>
            <p:cNvSpPr/>
            <p:nvPr/>
          </p:nvSpPr>
          <p:spPr>
            <a:xfrm>
              <a:off x="2979550" y="6298140"/>
              <a:ext cx="272764" cy="264220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214947" y="6056210"/>
              <a:ext cx="697049" cy="515221"/>
              <a:chOff x="2487077" y="6056210"/>
              <a:chExt cx="697049" cy="515221"/>
            </a:xfrm>
          </p:grpSpPr>
          <p:sp>
            <p:nvSpPr>
              <p:cNvPr id="30" name="Oval 3"/>
              <p:cNvSpPr/>
              <p:nvPr/>
            </p:nvSpPr>
            <p:spPr>
              <a:xfrm flipV="1">
                <a:off x="2926313" y="6304081"/>
                <a:ext cx="257813" cy="2673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3042917" y="6418658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rot="10800000" flipV="1">
                <a:off x="2639855" y="6417069"/>
                <a:ext cx="286459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0800000" flipV="1">
                <a:off x="2487077" y="6418657"/>
                <a:ext cx="152779" cy="152774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>
                <a:off x="2487077" y="6304082"/>
                <a:ext cx="152778" cy="1129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2773536" y="6199433"/>
                <a:ext cx="269381" cy="219223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 flipH="1" flipV="1">
                <a:off x="2659753" y="6265094"/>
                <a:ext cx="265759" cy="3819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/>
              <p:cNvSpPr/>
              <p:nvPr/>
            </p:nvSpPr>
            <p:spPr>
              <a:xfrm flipV="1">
                <a:off x="2773151" y="6056210"/>
                <a:ext cx="114584" cy="1432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2995060" y="6125055"/>
                <a:ext cx="114584" cy="1432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766355" y="2164352"/>
            <a:ext cx="319293" cy="4033274"/>
            <a:chOff x="2766355" y="2164352"/>
            <a:chExt cx="319293" cy="4033274"/>
          </a:xfrm>
        </p:grpSpPr>
        <p:cxnSp>
          <p:nvCxnSpPr>
            <p:cNvPr id="17" name="Straight Arrow Connector 16"/>
            <p:cNvCxnSpPr/>
            <p:nvPr/>
          </p:nvCxnSpPr>
          <p:spPr>
            <a:xfrm rot="16200000" flipH="1">
              <a:off x="1077178" y="4172821"/>
              <a:ext cx="4016939" cy="1"/>
            </a:xfrm>
            <a:prstGeom prst="straightConnector1">
              <a:avLst/>
            </a:prstGeom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757886" y="4189156"/>
              <a:ext cx="4016939" cy="1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662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2.5E-6 0.62037 " pathEditMode="relative" ptsTypes="AA">
                                      <p:cBhvr>
                                        <p:cTn id="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say you weigh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120 lbs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If you and a ball of iron weighing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500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lbs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fell off at the same time,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Who would hit the ground with the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greater force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?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speed at impact would be </a:t>
            </a:r>
          </a:p>
          <a:p>
            <a:pPr algn="ctr"/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128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for both 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03317" y="2494643"/>
            <a:ext cx="5514955" cy="1316936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14947" y="1674917"/>
            <a:ext cx="1037367" cy="515221"/>
            <a:chOff x="2214947" y="6056210"/>
            <a:chExt cx="1037367" cy="515221"/>
          </a:xfrm>
        </p:grpSpPr>
        <p:sp>
          <p:nvSpPr>
            <p:cNvPr id="16" name="Oval 15"/>
            <p:cNvSpPr/>
            <p:nvPr/>
          </p:nvSpPr>
          <p:spPr>
            <a:xfrm>
              <a:off x="2979550" y="6298140"/>
              <a:ext cx="272764" cy="264220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28"/>
            <p:cNvGrpSpPr/>
            <p:nvPr/>
          </p:nvGrpSpPr>
          <p:grpSpPr>
            <a:xfrm>
              <a:off x="2214947" y="6056210"/>
              <a:ext cx="697049" cy="515221"/>
              <a:chOff x="2487077" y="6056210"/>
              <a:chExt cx="697049" cy="515221"/>
            </a:xfrm>
          </p:grpSpPr>
          <p:sp>
            <p:nvSpPr>
              <p:cNvPr id="30" name="Oval 3"/>
              <p:cNvSpPr/>
              <p:nvPr/>
            </p:nvSpPr>
            <p:spPr>
              <a:xfrm flipV="1">
                <a:off x="2926313" y="6304081"/>
                <a:ext cx="257813" cy="26735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3042917" y="6418658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rot="10800000" flipV="1">
                <a:off x="2639855" y="6417069"/>
                <a:ext cx="286459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0800000" flipV="1">
                <a:off x="2487077" y="6418657"/>
                <a:ext cx="152779" cy="152774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>
                <a:off x="2487077" y="6304082"/>
                <a:ext cx="152778" cy="1129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2773536" y="6199433"/>
                <a:ext cx="269381" cy="219223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 flipH="1" flipV="1">
                <a:off x="2659753" y="6265094"/>
                <a:ext cx="265759" cy="3819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/>
              <p:cNvSpPr/>
              <p:nvPr/>
            </p:nvSpPr>
            <p:spPr>
              <a:xfrm flipV="1">
                <a:off x="2773151" y="6056210"/>
                <a:ext cx="114584" cy="1432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2995060" y="6125055"/>
                <a:ext cx="114584" cy="14322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" name="Group 3"/>
          <p:cNvGrpSpPr/>
          <p:nvPr/>
        </p:nvGrpSpPr>
        <p:grpSpPr>
          <a:xfrm>
            <a:off x="2766355" y="2164352"/>
            <a:ext cx="319293" cy="4033274"/>
            <a:chOff x="2766355" y="2164352"/>
            <a:chExt cx="319293" cy="4033274"/>
          </a:xfrm>
        </p:grpSpPr>
        <p:cxnSp>
          <p:nvCxnSpPr>
            <p:cNvPr id="17" name="Straight Arrow Connector 16"/>
            <p:cNvCxnSpPr/>
            <p:nvPr/>
          </p:nvCxnSpPr>
          <p:spPr>
            <a:xfrm rot="16200000" flipH="1">
              <a:off x="1077178" y="4172821"/>
              <a:ext cx="4016939" cy="1"/>
            </a:xfrm>
            <a:prstGeom prst="straightConnector1">
              <a:avLst/>
            </a:prstGeom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757886" y="4189156"/>
              <a:ext cx="4016939" cy="1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582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2.5E-6 0.62037 " pathEditMode="relative" ptsTypes="AA">
                                      <p:cBhvr>
                                        <p:cTn id="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869"/>
          <a:stretch>
            <a:fillRect/>
          </a:stretch>
        </p:blipFill>
        <p:spPr>
          <a:xfrm>
            <a:off x="0" y="998585"/>
            <a:ext cx="9144000" cy="4802301"/>
          </a:xfrm>
          <a:prstGeom prst="rect">
            <a:avLst/>
          </a:prstGeom>
        </p:spPr>
      </p:pic>
      <p:pic>
        <p:nvPicPr>
          <p:cNvPr id="3" name="Picture 2" descr="3o2t6My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85" b="18279"/>
          <a:stretch>
            <a:fillRect/>
          </a:stretch>
        </p:blipFill>
        <p:spPr>
          <a:xfrm>
            <a:off x="2542752" y="2475501"/>
            <a:ext cx="4058495" cy="41494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0700" y="4672990"/>
            <a:ext cx="19030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fall rate =</a:t>
            </a:r>
          </a:p>
          <a:p>
            <a:endParaRPr lang="en-US" sz="2800"/>
          </a:p>
          <a:p>
            <a:r>
              <a:rPr lang="en-US" sz="2800"/>
              <a:t>a = </a:t>
            </a:r>
            <a:r>
              <a:rPr lang="en-US" sz="2800">
                <a:solidFill>
                  <a:srgbClr val="0000FF"/>
                </a:solidFill>
              </a:rPr>
              <a:t>32 ft/s</a:t>
            </a:r>
            <a:r>
              <a:rPr lang="en-US" sz="2800" baseline="30000">
                <a:solidFill>
                  <a:srgbClr val="0000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2047519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png"/>
          <p:cNvPicPr>
            <a:picLocks noChangeAspect="1"/>
          </p:cNvPicPr>
          <p:nvPr/>
        </p:nvPicPr>
        <p:blipFill>
          <a:blip r:embed="rId2"/>
          <a:srcRect t="42767"/>
          <a:stretch>
            <a:fillRect/>
          </a:stretch>
        </p:blipFill>
        <p:spPr>
          <a:xfrm>
            <a:off x="0" y="1127179"/>
            <a:ext cx="9144000" cy="3658291"/>
          </a:xfrm>
          <a:prstGeom prst="rect">
            <a:avLst/>
          </a:prstGeom>
        </p:spPr>
      </p:pic>
      <p:pic>
        <p:nvPicPr>
          <p:cNvPr id="3" name="Picture 2" descr="3o2t6My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85" b="18279"/>
          <a:stretch>
            <a:fillRect/>
          </a:stretch>
        </p:blipFill>
        <p:spPr>
          <a:xfrm>
            <a:off x="2542752" y="2475501"/>
            <a:ext cx="4058495" cy="414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327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4262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4351867" y="1220632"/>
            <a:ext cx="1041400" cy="1458344"/>
          </a:xfrm>
          <a:custGeom>
            <a:avLst/>
            <a:gdLst>
              <a:gd name="connsiteX0" fmla="*/ 457200 w 1041400"/>
              <a:gd name="connsiteY0" fmla="*/ 2077 h 1458344"/>
              <a:gd name="connsiteX1" fmla="*/ 414866 w 1041400"/>
              <a:gd name="connsiteY1" fmla="*/ 10544 h 1458344"/>
              <a:gd name="connsiteX2" fmla="*/ 355600 w 1041400"/>
              <a:gd name="connsiteY2" fmla="*/ 19011 h 1458344"/>
              <a:gd name="connsiteX3" fmla="*/ 330200 w 1041400"/>
              <a:gd name="connsiteY3" fmla="*/ 35944 h 1458344"/>
              <a:gd name="connsiteX4" fmla="*/ 279400 w 1041400"/>
              <a:gd name="connsiteY4" fmla="*/ 44411 h 1458344"/>
              <a:gd name="connsiteX5" fmla="*/ 228600 w 1041400"/>
              <a:gd name="connsiteY5" fmla="*/ 95211 h 1458344"/>
              <a:gd name="connsiteX6" fmla="*/ 177800 w 1041400"/>
              <a:gd name="connsiteY6" fmla="*/ 120611 h 1458344"/>
              <a:gd name="connsiteX7" fmla="*/ 118533 w 1041400"/>
              <a:gd name="connsiteY7" fmla="*/ 179877 h 1458344"/>
              <a:gd name="connsiteX8" fmla="*/ 110066 w 1041400"/>
              <a:gd name="connsiteY8" fmla="*/ 205277 h 1458344"/>
              <a:gd name="connsiteX9" fmla="*/ 84666 w 1041400"/>
              <a:gd name="connsiteY9" fmla="*/ 213744 h 1458344"/>
              <a:gd name="connsiteX10" fmla="*/ 101600 w 1041400"/>
              <a:gd name="connsiteY10" fmla="*/ 391544 h 1458344"/>
              <a:gd name="connsiteX11" fmla="*/ 93133 w 1041400"/>
              <a:gd name="connsiteY11" fmla="*/ 713277 h 1458344"/>
              <a:gd name="connsiteX12" fmla="*/ 76200 w 1041400"/>
              <a:gd name="connsiteY12" fmla="*/ 730211 h 1458344"/>
              <a:gd name="connsiteX13" fmla="*/ 59266 w 1041400"/>
              <a:gd name="connsiteY13" fmla="*/ 789477 h 1458344"/>
              <a:gd name="connsiteX14" fmla="*/ 33866 w 1041400"/>
              <a:gd name="connsiteY14" fmla="*/ 924944 h 1458344"/>
              <a:gd name="connsiteX15" fmla="*/ 16933 w 1041400"/>
              <a:gd name="connsiteY15" fmla="*/ 984211 h 1458344"/>
              <a:gd name="connsiteX16" fmla="*/ 8466 w 1041400"/>
              <a:gd name="connsiteY16" fmla="*/ 1060411 h 1458344"/>
              <a:gd name="connsiteX17" fmla="*/ 0 w 1041400"/>
              <a:gd name="connsiteY17" fmla="*/ 1085811 h 1458344"/>
              <a:gd name="connsiteX18" fmla="*/ 8466 w 1041400"/>
              <a:gd name="connsiteY18" fmla="*/ 1170477 h 1458344"/>
              <a:gd name="connsiteX19" fmla="*/ 16933 w 1041400"/>
              <a:gd name="connsiteY19" fmla="*/ 1204344 h 1458344"/>
              <a:gd name="connsiteX20" fmla="*/ 67733 w 1041400"/>
              <a:gd name="connsiteY20" fmla="*/ 1280544 h 1458344"/>
              <a:gd name="connsiteX21" fmla="*/ 84666 w 1041400"/>
              <a:gd name="connsiteY21" fmla="*/ 1305944 h 1458344"/>
              <a:gd name="connsiteX22" fmla="*/ 101600 w 1041400"/>
              <a:gd name="connsiteY22" fmla="*/ 1331344 h 1458344"/>
              <a:gd name="connsiteX23" fmla="*/ 160866 w 1041400"/>
              <a:gd name="connsiteY23" fmla="*/ 1432944 h 1458344"/>
              <a:gd name="connsiteX24" fmla="*/ 177800 w 1041400"/>
              <a:gd name="connsiteY24" fmla="*/ 1449877 h 1458344"/>
              <a:gd name="connsiteX25" fmla="*/ 270933 w 1041400"/>
              <a:gd name="connsiteY25" fmla="*/ 1458344 h 1458344"/>
              <a:gd name="connsiteX26" fmla="*/ 643466 w 1041400"/>
              <a:gd name="connsiteY26" fmla="*/ 1449877 h 1458344"/>
              <a:gd name="connsiteX27" fmla="*/ 694266 w 1041400"/>
              <a:gd name="connsiteY27" fmla="*/ 1424477 h 1458344"/>
              <a:gd name="connsiteX28" fmla="*/ 719666 w 1041400"/>
              <a:gd name="connsiteY28" fmla="*/ 1407544 h 1458344"/>
              <a:gd name="connsiteX29" fmla="*/ 762000 w 1041400"/>
              <a:gd name="connsiteY29" fmla="*/ 1365211 h 1458344"/>
              <a:gd name="connsiteX30" fmla="*/ 795866 w 1041400"/>
              <a:gd name="connsiteY30" fmla="*/ 1339811 h 1458344"/>
              <a:gd name="connsiteX31" fmla="*/ 812800 w 1041400"/>
              <a:gd name="connsiteY31" fmla="*/ 1322877 h 1458344"/>
              <a:gd name="connsiteX32" fmla="*/ 838200 w 1041400"/>
              <a:gd name="connsiteY32" fmla="*/ 1305944 h 1458344"/>
              <a:gd name="connsiteX33" fmla="*/ 863600 w 1041400"/>
              <a:gd name="connsiteY33" fmla="*/ 1280544 h 1458344"/>
              <a:gd name="connsiteX34" fmla="*/ 897466 w 1041400"/>
              <a:gd name="connsiteY34" fmla="*/ 1255144 h 1458344"/>
              <a:gd name="connsiteX35" fmla="*/ 931333 w 1041400"/>
              <a:gd name="connsiteY35" fmla="*/ 1212811 h 1458344"/>
              <a:gd name="connsiteX36" fmla="*/ 956733 w 1041400"/>
              <a:gd name="connsiteY36" fmla="*/ 1195877 h 1458344"/>
              <a:gd name="connsiteX37" fmla="*/ 973666 w 1041400"/>
              <a:gd name="connsiteY37" fmla="*/ 1162011 h 1458344"/>
              <a:gd name="connsiteX38" fmla="*/ 999066 w 1041400"/>
              <a:gd name="connsiteY38" fmla="*/ 1077344 h 1458344"/>
              <a:gd name="connsiteX39" fmla="*/ 1007533 w 1041400"/>
              <a:gd name="connsiteY39" fmla="*/ 1035011 h 1458344"/>
              <a:gd name="connsiteX40" fmla="*/ 1016000 w 1041400"/>
              <a:gd name="connsiteY40" fmla="*/ 1001144 h 1458344"/>
              <a:gd name="connsiteX41" fmla="*/ 1024466 w 1041400"/>
              <a:gd name="connsiteY41" fmla="*/ 713277 h 1458344"/>
              <a:gd name="connsiteX42" fmla="*/ 1041400 w 1041400"/>
              <a:gd name="connsiteY42" fmla="*/ 620144 h 1458344"/>
              <a:gd name="connsiteX43" fmla="*/ 1032933 w 1041400"/>
              <a:gd name="connsiteY43" fmla="*/ 425411 h 1458344"/>
              <a:gd name="connsiteX44" fmla="*/ 999066 w 1041400"/>
              <a:gd name="connsiteY44" fmla="*/ 349211 h 1458344"/>
              <a:gd name="connsiteX45" fmla="*/ 965200 w 1041400"/>
              <a:gd name="connsiteY45" fmla="*/ 281477 h 1458344"/>
              <a:gd name="connsiteX46" fmla="*/ 948266 w 1041400"/>
              <a:gd name="connsiteY46" fmla="*/ 247611 h 1458344"/>
              <a:gd name="connsiteX47" fmla="*/ 922866 w 1041400"/>
              <a:gd name="connsiteY47" fmla="*/ 222211 h 1458344"/>
              <a:gd name="connsiteX48" fmla="*/ 897466 w 1041400"/>
              <a:gd name="connsiteY48" fmla="*/ 162944 h 1458344"/>
              <a:gd name="connsiteX49" fmla="*/ 872066 w 1041400"/>
              <a:gd name="connsiteY49" fmla="*/ 129077 h 1458344"/>
              <a:gd name="connsiteX50" fmla="*/ 821266 w 1041400"/>
              <a:gd name="connsiteY50" fmla="*/ 95211 h 1458344"/>
              <a:gd name="connsiteX51" fmla="*/ 804333 w 1041400"/>
              <a:gd name="connsiteY51" fmla="*/ 78277 h 1458344"/>
              <a:gd name="connsiteX52" fmla="*/ 770466 w 1041400"/>
              <a:gd name="connsiteY52" fmla="*/ 61344 h 1458344"/>
              <a:gd name="connsiteX53" fmla="*/ 719666 w 1041400"/>
              <a:gd name="connsiteY53" fmla="*/ 44411 h 1458344"/>
              <a:gd name="connsiteX54" fmla="*/ 694266 w 1041400"/>
              <a:gd name="connsiteY54" fmla="*/ 27477 h 1458344"/>
              <a:gd name="connsiteX55" fmla="*/ 584200 w 1041400"/>
              <a:gd name="connsiteY55" fmla="*/ 2077 h 1458344"/>
              <a:gd name="connsiteX56" fmla="*/ 457200 w 1041400"/>
              <a:gd name="connsiteY56" fmla="*/ 2077 h 145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41400" h="1458344">
                <a:moveTo>
                  <a:pt x="457200" y="2077"/>
                </a:moveTo>
                <a:cubicBezTo>
                  <a:pt x="428978" y="3488"/>
                  <a:pt x="429061" y="8178"/>
                  <a:pt x="414866" y="10544"/>
                </a:cubicBezTo>
                <a:cubicBezTo>
                  <a:pt x="395182" y="13825"/>
                  <a:pt x="374714" y="13277"/>
                  <a:pt x="355600" y="19011"/>
                </a:cubicBezTo>
                <a:cubicBezTo>
                  <a:pt x="345854" y="21935"/>
                  <a:pt x="339853" y="32726"/>
                  <a:pt x="330200" y="35944"/>
                </a:cubicBezTo>
                <a:cubicBezTo>
                  <a:pt x="313914" y="41373"/>
                  <a:pt x="296333" y="41589"/>
                  <a:pt x="279400" y="44411"/>
                </a:cubicBezTo>
                <a:cubicBezTo>
                  <a:pt x="208441" y="79890"/>
                  <a:pt x="276981" y="37154"/>
                  <a:pt x="228600" y="95211"/>
                </a:cubicBezTo>
                <a:cubicBezTo>
                  <a:pt x="215976" y="110360"/>
                  <a:pt x="195135" y="114832"/>
                  <a:pt x="177800" y="120611"/>
                </a:cubicBezTo>
                <a:cubicBezTo>
                  <a:pt x="138982" y="178837"/>
                  <a:pt x="163240" y="164976"/>
                  <a:pt x="118533" y="179877"/>
                </a:cubicBezTo>
                <a:cubicBezTo>
                  <a:pt x="115711" y="188344"/>
                  <a:pt x="116377" y="198966"/>
                  <a:pt x="110066" y="205277"/>
                </a:cubicBezTo>
                <a:cubicBezTo>
                  <a:pt x="103755" y="211588"/>
                  <a:pt x="85928" y="204909"/>
                  <a:pt x="84666" y="213744"/>
                </a:cubicBezTo>
                <a:cubicBezTo>
                  <a:pt x="81262" y="237573"/>
                  <a:pt x="96988" y="354651"/>
                  <a:pt x="101600" y="391544"/>
                </a:cubicBezTo>
                <a:cubicBezTo>
                  <a:pt x="98778" y="498788"/>
                  <a:pt x="101157" y="606296"/>
                  <a:pt x="93133" y="713277"/>
                </a:cubicBezTo>
                <a:cubicBezTo>
                  <a:pt x="92536" y="721237"/>
                  <a:pt x="80307" y="723366"/>
                  <a:pt x="76200" y="730211"/>
                </a:cubicBezTo>
                <a:cubicBezTo>
                  <a:pt x="71208" y="738530"/>
                  <a:pt x="60569" y="783616"/>
                  <a:pt x="59266" y="789477"/>
                </a:cubicBezTo>
                <a:cubicBezTo>
                  <a:pt x="49288" y="834379"/>
                  <a:pt x="43844" y="880042"/>
                  <a:pt x="33866" y="924944"/>
                </a:cubicBezTo>
                <a:cubicBezTo>
                  <a:pt x="26777" y="956846"/>
                  <a:pt x="26364" y="955919"/>
                  <a:pt x="16933" y="984211"/>
                </a:cubicBezTo>
                <a:cubicBezTo>
                  <a:pt x="14111" y="1009611"/>
                  <a:pt x="12667" y="1035202"/>
                  <a:pt x="8466" y="1060411"/>
                </a:cubicBezTo>
                <a:cubicBezTo>
                  <a:pt x="6999" y="1069214"/>
                  <a:pt x="0" y="1076886"/>
                  <a:pt x="0" y="1085811"/>
                </a:cubicBezTo>
                <a:cubicBezTo>
                  <a:pt x="0" y="1114174"/>
                  <a:pt x="4455" y="1142399"/>
                  <a:pt x="8466" y="1170477"/>
                </a:cubicBezTo>
                <a:cubicBezTo>
                  <a:pt x="10112" y="1181997"/>
                  <a:pt x="11416" y="1194098"/>
                  <a:pt x="16933" y="1204344"/>
                </a:cubicBezTo>
                <a:cubicBezTo>
                  <a:pt x="31406" y="1231222"/>
                  <a:pt x="50800" y="1255144"/>
                  <a:pt x="67733" y="1280544"/>
                </a:cubicBezTo>
                <a:lnTo>
                  <a:pt x="84666" y="1305944"/>
                </a:lnTo>
                <a:cubicBezTo>
                  <a:pt x="90311" y="1314411"/>
                  <a:pt x="97049" y="1322242"/>
                  <a:pt x="101600" y="1331344"/>
                </a:cubicBezTo>
                <a:cubicBezTo>
                  <a:pt x="116496" y="1361138"/>
                  <a:pt x="141257" y="1413336"/>
                  <a:pt x="160866" y="1432944"/>
                </a:cubicBezTo>
                <a:cubicBezTo>
                  <a:pt x="166511" y="1438588"/>
                  <a:pt x="170022" y="1448082"/>
                  <a:pt x="177800" y="1449877"/>
                </a:cubicBezTo>
                <a:cubicBezTo>
                  <a:pt x="208174" y="1456886"/>
                  <a:pt x="239889" y="1455522"/>
                  <a:pt x="270933" y="1458344"/>
                </a:cubicBezTo>
                <a:lnTo>
                  <a:pt x="643466" y="1449877"/>
                </a:lnTo>
                <a:cubicBezTo>
                  <a:pt x="683322" y="1448216"/>
                  <a:pt x="670309" y="1443643"/>
                  <a:pt x="694266" y="1424477"/>
                </a:cubicBezTo>
                <a:cubicBezTo>
                  <a:pt x="702212" y="1418120"/>
                  <a:pt x="712008" y="1414245"/>
                  <a:pt x="719666" y="1407544"/>
                </a:cubicBezTo>
                <a:cubicBezTo>
                  <a:pt x="734685" y="1394403"/>
                  <a:pt x="746035" y="1377185"/>
                  <a:pt x="762000" y="1365211"/>
                </a:cubicBezTo>
                <a:cubicBezTo>
                  <a:pt x="773289" y="1356744"/>
                  <a:pt x="785026" y="1348845"/>
                  <a:pt x="795866" y="1339811"/>
                </a:cubicBezTo>
                <a:cubicBezTo>
                  <a:pt x="801998" y="1334701"/>
                  <a:pt x="806566" y="1327864"/>
                  <a:pt x="812800" y="1322877"/>
                </a:cubicBezTo>
                <a:cubicBezTo>
                  <a:pt x="820746" y="1316520"/>
                  <a:pt x="830383" y="1312458"/>
                  <a:pt x="838200" y="1305944"/>
                </a:cubicBezTo>
                <a:cubicBezTo>
                  <a:pt x="847398" y="1298279"/>
                  <a:pt x="854509" y="1288336"/>
                  <a:pt x="863600" y="1280544"/>
                </a:cubicBezTo>
                <a:cubicBezTo>
                  <a:pt x="874314" y="1271361"/>
                  <a:pt x="886626" y="1264178"/>
                  <a:pt x="897466" y="1255144"/>
                </a:cubicBezTo>
                <a:cubicBezTo>
                  <a:pt x="947741" y="1213249"/>
                  <a:pt x="876644" y="1267501"/>
                  <a:pt x="931333" y="1212811"/>
                </a:cubicBezTo>
                <a:cubicBezTo>
                  <a:pt x="938528" y="1205616"/>
                  <a:pt x="948266" y="1201522"/>
                  <a:pt x="956733" y="1195877"/>
                </a:cubicBezTo>
                <a:cubicBezTo>
                  <a:pt x="962377" y="1184588"/>
                  <a:pt x="968979" y="1173729"/>
                  <a:pt x="973666" y="1162011"/>
                </a:cubicBezTo>
                <a:cubicBezTo>
                  <a:pt x="984224" y="1135617"/>
                  <a:pt x="992827" y="1105420"/>
                  <a:pt x="999066" y="1077344"/>
                </a:cubicBezTo>
                <a:cubicBezTo>
                  <a:pt x="1002188" y="1063296"/>
                  <a:pt x="1004411" y="1049059"/>
                  <a:pt x="1007533" y="1035011"/>
                </a:cubicBezTo>
                <a:cubicBezTo>
                  <a:pt x="1010057" y="1023652"/>
                  <a:pt x="1013178" y="1012433"/>
                  <a:pt x="1016000" y="1001144"/>
                </a:cubicBezTo>
                <a:cubicBezTo>
                  <a:pt x="1018822" y="905188"/>
                  <a:pt x="1019900" y="809166"/>
                  <a:pt x="1024466" y="713277"/>
                </a:cubicBezTo>
                <a:cubicBezTo>
                  <a:pt x="1027125" y="657432"/>
                  <a:pt x="1028450" y="658993"/>
                  <a:pt x="1041400" y="620144"/>
                </a:cubicBezTo>
                <a:cubicBezTo>
                  <a:pt x="1038578" y="555233"/>
                  <a:pt x="1039855" y="490014"/>
                  <a:pt x="1032933" y="425411"/>
                </a:cubicBezTo>
                <a:cubicBezTo>
                  <a:pt x="1031161" y="408869"/>
                  <a:pt x="1006315" y="365520"/>
                  <a:pt x="999066" y="349211"/>
                </a:cubicBezTo>
                <a:cubicBezTo>
                  <a:pt x="949058" y="236694"/>
                  <a:pt x="1010178" y="360186"/>
                  <a:pt x="965200" y="281477"/>
                </a:cubicBezTo>
                <a:cubicBezTo>
                  <a:pt x="958938" y="270519"/>
                  <a:pt x="955602" y="257881"/>
                  <a:pt x="948266" y="247611"/>
                </a:cubicBezTo>
                <a:cubicBezTo>
                  <a:pt x="941306" y="237868"/>
                  <a:pt x="931333" y="230678"/>
                  <a:pt x="922866" y="222211"/>
                </a:cubicBezTo>
                <a:cubicBezTo>
                  <a:pt x="914635" y="197517"/>
                  <a:pt x="912414" y="186861"/>
                  <a:pt x="897466" y="162944"/>
                </a:cubicBezTo>
                <a:cubicBezTo>
                  <a:pt x="889987" y="150978"/>
                  <a:pt x="882613" y="138452"/>
                  <a:pt x="872066" y="129077"/>
                </a:cubicBezTo>
                <a:cubicBezTo>
                  <a:pt x="856855" y="115556"/>
                  <a:pt x="835656" y="109602"/>
                  <a:pt x="821266" y="95211"/>
                </a:cubicBezTo>
                <a:cubicBezTo>
                  <a:pt x="815622" y="89566"/>
                  <a:pt x="810975" y="82705"/>
                  <a:pt x="804333" y="78277"/>
                </a:cubicBezTo>
                <a:cubicBezTo>
                  <a:pt x="793831" y="71276"/>
                  <a:pt x="782185" y="66031"/>
                  <a:pt x="770466" y="61344"/>
                </a:cubicBezTo>
                <a:cubicBezTo>
                  <a:pt x="753893" y="54715"/>
                  <a:pt x="719666" y="44411"/>
                  <a:pt x="719666" y="44411"/>
                </a:cubicBezTo>
                <a:cubicBezTo>
                  <a:pt x="711199" y="38766"/>
                  <a:pt x="703829" y="30955"/>
                  <a:pt x="694266" y="27477"/>
                </a:cubicBezTo>
                <a:cubicBezTo>
                  <a:pt x="692354" y="26782"/>
                  <a:pt x="600021" y="2910"/>
                  <a:pt x="584200" y="2077"/>
                </a:cubicBezTo>
                <a:cubicBezTo>
                  <a:pt x="544743" y="0"/>
                  <a:pt x="485422" y="666"/>
                  <a:pt x="457200" y="2077"/>
                </a:cubicBez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39933" y="1612175"/>
            <a:ext cx="389467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8162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4351867" y="1220632"/>
            <a:ext cx="1041400" cy="1458344"/>
          </a:xfrm>
          <a:custGeom>
            <a:avLst/>
            <a:gdLst>
              <a:gd name="connsiteX0" fmla="*/ 457200 w 1041400"/>
              <a:gd name="connsiteY0" fmla="*/ 2077 h 1458344"/>
              <a:gd name="connsiteX1" fmla="*/ 414866 w 1041400"/>
              <a:gd name="connsiteY1" fmla="*/ 10544 h 1458344"/>
              <a:gd name="connsiteX2" fmla="*/ 355600 w 1041400"/>
              <a:gd name="connsiteY2" fmla="*/ 19011 h 1458344"/>
              <a:gd name="connsiteX3" fmla="*/ 330200 w 1041400"/>
              <a:gd name="connsiteY3" fmla="*/ 35944 h 1458344"/>
              <a:gd name="connsiteX4" fmla="*/ 279400 w 1041400"/>
              <a:gd name="connsiteY4" fmla="*/ 44411 h 1458344"/>
              <a:gd name="connsiteX5" fmla="*/ 228600 w 1041400"/>
              <a:gd name="connsiteY5" fmla="*/ 95211 h 1458344"/>
              <a:gd name="connsiteX6" fmla="*/ 177800 w 1041400"/>
              <a:gd name="connsiteY6" fmla="*/ 120611 h 1458344"/>
              <a:gd name="connsiteX7" fmla="*/ 118533 w 1041400"/>
              <a:gd name="connsiteY7" fmla="*/ 179877 h 1458344"/>
              <a:gd name="connsiteX8" fmla="*/ 110066 w 1041400"/>
              <a:gd name="connsiteY8" fmla="*/ 205277 h 1458344"/>
              <a:gd name="connsiteX9" fmla="*/ 84666 w 1041400"/>
              <a:gd name="connsiteY9" fmla="*/ 213744 h 1458344"/>
              <a:gd name="connsiteX10" fmla="*/ 101600 w 1041400"/>
              <a:gd name="connsiteY10" fmla="*/ 391544 h 1458344"/>
              <a:gd name="connsiteX11" fmla="*/ 93133 w 1041400"/>
              <a:gd name="connsiteY11" fmla="*/ 713277 h 1458344"/>
              <a:gd name="connsiteX12" fmla="*/ 76200 w 1041400"/>
              <a:gd name="connsiteY12" fmla="*/ 730211 h 1458344"/>
              <a:gd name="connsiteX13" fmla="*/ 59266 w 1041400"/>
              <a:gd name="connsiteY13" fmla="*/ 789477 h 1458344"/>
              <a:gd name="connsiteX14" fmla="*/ 33866 w 1041400"/>
              <a:gd name="connsiteY14" fmla="*/ 924944 h 1458344"/>
              <a:gd name="connsiteX15" fmla="*/ 16933 w 1041400"/>
              <a:gd name="connsiteY15" fmla="*/ 984211 h 1458344"/>
              <a:gd name="connsiteX16" fmla="*/ 8466 w 1041400"/>
              <a:gd name="connsiteY16" fmla="*/ 1060411 h 1458344"/>
              <a:gd name="connsiteX17" fmla="*/ 0 w 1041400"/>
              <a:gd name="connsiteY17" fmla="*/ 1085811 h 1458344"/>
              <a:gd name="connsiteX18" fmla="*/ 8466 w 1041400"/>
              <a:gd name="connsiteY18" fmla="*/ 1170477 h 1458344"/>
              <a:gd name="connsiteX19" fmla="*/ 16933 w 1041400"/>
              <a:gd name="connsiteY19" fmla="*/ 1204344 h 1458344"/>
              <a:gd name="connsiteX20" fmla="*/ 67733 w 1041400"/>
              <a:gd name="connsiteY20" fmla="*/ 1280544 h 1458344"/>
              <a:gd name="connsiteX21" fmla="*/ 84666 w 1041400"/>
              <a:gd name="connsiteY21" fmla="*/ 1305944 h 1458344"/>
              <a:gd name="connsiteX22" fmla="*/ 101600 w 1041400"/>
              <a:gd name="connsiteY22" fmla="*/ 1331344 h 1458344"/>
              <a:gd name="connsiteX23" fmla="*/ 160866 w 1041400"/>
              <a:gd name="connsiteY23" fmla="*/ 1432944 h 1458344"/>
              <a:gd name="connsiteX24" fmla="*/ 177800 w 1041400"/>
              <a:gd name="connsiteY24" fmla="*/ 1449877 h 1458344"/>
              <a:gd name="connsiteX25" fmla="*/ 270933 w 1041400"/>
              <a:gd name="connsiteY25" fmla="*/ 1458344 h 1458344"/>
              <a:gd name="connsiteX26" fmla="*/ 643466 w 1041400"/>
              <a:gd name="connsiteY26" fmla="*/ 1449877 h 1458344"/>
              <a:gd name="connsiteX27" fmla="*/ 694266 w 1041400"/>
              <a:gd name="connsiteY27" fmla="*/ 1424477 h 1458344"/>
              <a:gd name="connsiteX28" fmla="*/ 719666 w 1041400"/>
              <a:gd name="connsiteY28" fmla="*/ 1407544 h 1458344"/>
              <a:gd name="connsiteX29" fmla="*/ 762000 w 1041400"/>
              <a:gd name="connsiteY29" fmla="*/ 1365211 h 1458344"/>
              <a:gd name="connsiteX30" fmla="*/ 795866 w 1041400"/>
              <a:gd name="connsiteY30" fmla="*/ 1339811 h 1458344"/>
              <a:gd name="connsiteX31" fmla="*/ 812800 w 1041400"/>
              <a:gd name="connsiteY31" fmla="*/ 1322877 h 1458344"/>
              <a:gd name="connsiteX32" fmla="*/ 838200 w 1041400"/>
              <a:gd name="connsiteY32" fmla="*/ 1305944 h 1458344"/>
              <a:gd name="connsiteX33" fmla="*/ 863600 w 1041400"/>
              <a:gd name="connsiteY33" fmla="*/ 1280544 h 1458344"/>
              <a:gd name="connsiteX34" fmla="*/ 897466 w 1041400"/>
              <a:gd name="connsiteY34" fmla="*/ 1255144 h 1458344"/>
              <a:gd name="connsiteX35" fmla="*/ 931333 w 1041400"/>
              <a:gd name="connsiteY35" fmla="*/ 1212811 h 1458344"/>
              <a:gd name="connsiteX36" fmla="*/ 956733 w 1041400"/>
              <a:gd name="connsiteY36" fmla="*/ 1195877 h 1458344"/>
              <a:gd name="connsiteX37" fmla="*/ 973666 w 1041400"/>
              <a:gd name="connsiteY37" fmla="*/ 1162011 h 1458344"/>
              <a:gd name="connsiteX38" fmla="*/ 999066 w 1041400"/>
              <a:gd name="connsiteY38" fmla="*/ 1077344 h 1458344"/>
              <a:gd name="connsiteX39" fmla="*/ 1007533 w 1041400"/>
              <a:gd name="connsiteY39" fmla="*/ 1035011 h 1458344"/>
              <a:gd name="connsiteX40" fmla="*/ 1016000 w 1041400"/>
              <a:gd name="connsiteY40" fmla="*/ 1001144 h 1458344"/>
              <a:gd name="connsiteX41" fmla="*/ 1024466 w 1041400"/>
              <a:gd name="connsiteY41" fmla="*/ 713277 h 1458344"/>
              <a:gd name="connsiteX42" fmla="*/ 1041400 w 1041400"/>
              <a:gd name="connsiteY42" fmla="*/ 620144 h 1458344"/>
              <a:gd name="connsiteX43" fmla="*/ 1032933 w 1041400"/>
              <a:gd name="connsiteY43" fmla="*/ 425411 h 1458344"/>
              <a:gd name="connsiteX44" fmla="*/ 999066 w 1041400"/>
              <a:gd name="connsiteY44" fmla="*/ 349211 h 1458344"/>
              <a:gd name="connsiteX45" fmla="*/ 965200 w 1041400"/>
              <a:gd name="connsiteY45" fmla="*/ 281477 h 1458344"/>
              <a:gd name="connsiteX46" fmla="*/ 948266 w 1041400"/>
              <a:gd name="connsiteY46" fmla="*/ 247611 h 1458344"/>
              <a:gd name="connsiteX47" fmla="*/ 922866 w 1041400"/>
              <a:gd name="connsiteY47" fmla="*/ 222211 h 1458344"/>
              <a:gd name="connsiteX48" fmla="*/ 897466 w 1041400"/>
              <a:gd name="connsiteY48" fmla="*/ 162944 h 1458344"/>
              <a:gd name="connsiteX49" fmla="*/ 872066 w 1041400"/>
              <a:gd name="connsiteY49" fmla="*/ 129077 h 1458344"/>
              <a:gd name="connsiteX50" fmla="*/ 821266 w 1041400"/>
              <a:gd name="connsiteY50" fmla="*/ 95211 h 1458344"/>
              <a:gd name="connsiteX51" fmla="*/ 804333 w 1041400"/>
              <a:gd name="connsiteY51" fmla="*/ 78277 h 1458344"/>
              <a:gd name="connsiteX52" fmla="*/ 770466 w 1041400"/>
              <a:gd name="connsiteY52" fmla="*/ 61344 h 1458344"/>
              <a:gd name="connsiteX53" fmla="*/ 719666 w 1041400"/>
              <a:gd name="connsiteY53" fmla="*/ 44411 h 1458344"/>
              <a:gd name="connsiteX54" fmla="*/ 694266 w 1041400"/>
              <a:gd name="connsiteY54" fmla="*/ 27477 h 1458344"/>
              <a:gd name="connsiteX55" fmla="*/ 584200 w 1041400"/>
              <a:gd name="connsiteY55" fmla="*/ 2077 h 1458344"/>
              <a:gd name="connsiteX56" fmla="*/ 457200 w 1041400"/>
              <a:gd name="connsiteY56" fmla="*/ 2077 h 145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41400" h="1458344">
                <a:moveTo>
                  <a:pt x="457200" y="2077"/>
                </a:moveTo>
                <a:cubicBezTo>
                  <a:pt x="428978" y="3488"/>
                  <a:pt x="429061" y="8178"/>
                  <a:pt x="414866" y="10544"/>
                </a:cubicBezTo>
                <a:cubicBezTo>
                  <a:pt x="395182" y="13825"/>
                  <a:pt x="374714" y="13277"/>
                  <a:pt x="355600" y="19011"/>
                </a:cubicBezTo>
                <a:cubicBezTo>
                  <a:pt x="345854" y="21935"/>
                  <a:pt x="339853" y="32726"/>
                  <a:pt x="330200" y="35944"/>
                </a:cubicBezTo>
                <a:cubicBezTo>
                  <a:pt x="313914" y="41373"/>
                  <a:pt x="296333" y="41589"/>
                  <a:pt x="279400" y="44411"/>
                </a:cubicBezTo>
                <a:cubicBezTo>
                  <a:pt x="208441" y="79890"/>
                  <a:pt x="276981" y="37154"/>
                  <a:pt x="228600" y="95211"/>
                </a:cubicBezTo>
                <a:cubicBezTo>
                  <a:pt x="215976" y="110360"/>
                  <a:pt x="195135" y="114832"/>
                  <a:pt x="177800" y="120611"/>
                </a:cubicBezTo>
                <a:cubicBezTo>
                  <a:pt x="138982" y="178837"/>
                  <a:pt x="163240" y="164976"/>
                  <a:pt x="118533" y="179877"/>
                </a:cubicBezTo>
                <a:cubicBezTo>
                  <a:pt x="115711" y="188344"/>
                  <a:pt x="116377" y="198966"/>
                  <a:pt x="110066" y="205277"/>
                </a:cubicBezTo>
                <a:cubicBezTo>
                  <a:pt x="103755" y="211588"/>
                  <a:pt x="85928" y="204909"/>
                  <a:pt x="84666" y="213744"/>
                </a:cubicBezTo>
                <a:cubicBezTo>
                  <a:pt x="81262" y="237573"/>
                  <a:pt x="96988" y="354651"/>
                  <a:pt x="101600" y="391544"/>
                </a:cubicBezTo>
                <a:cubicBezTo>
                  <a:pt x="98778" y="498788"/>
                  <a:pt x="101157" y="606296"/>
                  <a:pt x="93133" y="713277"/>
                </a:cubicBezTo>
                <a:cubicBezTo>
                  <a:pt x="92536" y="721237"/>
                  <a:pt x="80307" y="723366"/>
                  <a:pt x="76200" y="730211"/>
                </a:cubicBezTo>
                <a:cubicBezTo>
                  <a:pt x="71208" y="738530"/>
                  <a:pt x="60569" y="783616"/>
                  <a:pt x="59266" y="789477"/>
                </a:cubicBezTo>
                <a:cubicBezTo>
                  <a:pt x="49288" y="834379"/>
                  <a:pt x="43844" y="880042"/>
                  <a:pt x="33866" y="924944"/>
                </a:cubicBezTo>
                <a:cubicBezTo>
                  <a:pt x="26777" y="956846"/>
                  <a:pt x="26364" y="955919"/>
                  <a:pt x="16933" y="984211"/>
                </a:cubicBezTo>
                <a:cubicBezTo>
                  <a:pt x="14111" y="1009611"/>
                  <a:pt x="12667" y="1035202"/>
                  <a:pt x="8466" y="1060411"/>
                </a:cubicBezTo>
                <a:cubicBezTo>
                  <a:pt x="6999" y="1069214"/>
                  <a:pt x="0" y="1076886"/>
                  <a:pt x="0" y="1085811"/>
                </a:cubicBezTo>
                <a:cubicBezTo>
                  <a:pt x="0" y="1114174"/>
                  <a:pt x="4455" y="1142399"/>
                  <a:pt x="8466" y="1170477"/>
                </a:cubicBezTo>
                <a:cubicBezTo>
                  <a:pt x="10112" y="1181997"/>
                  <a:pt x="11416" y="1194098"/>
                  <a:pt x="16933" y="1204344"/>
                </a:cubicBezTo>
                <a:cubicBezTo>
                  <a:pt x="31406" y="1231222"/>
                  <a:pt x="50800" y="1255144"/>
                  <a:pt x="67733" y="1280544"/>
                </a:cubicBezTo>
                <a:lnTo>
                  <a:pt x="84666" y="1305944"/>
                </a:lnTo>
                <a:cubicBezTo>
                  <a:pt x="90311" y="1314411"/>
                  <a:pt x="97049" y="1322242"/>
                  <a:pt x="101600" y="1331344"/>
                </a:cubicBezTo>
                <a:cubicBezTo>
                  <a:pt x="116496" y="1361138"/>
                  <a:pt x="141257" y="1413336"/>
                  <a:pt x="160866" y="1432944"/>
                </a:cubicBezTo>
                <a:cubicBezTo>
                  <a:pt x="166511" y="1438588"/>
                  <a:pt x="170022" y="1448082"/>
                  <a:pt x="177800" y="1449877"/>
                </a:cubicBezTo>
                <a:cubicBezTo>
                  <a:pt x="208174" y="1456886"/>
                  <a:pt x="239889" y="1455522"/>
                  <a:pt x="270933" y="1458344"/>
                </a:cubicBezTo>
                <a:lnTo>
                  <a:pt x="643466" y="1449877"/>
                </a:lnTo>
                <a:cubicBezTo>
                  <a:pt x="683322" y="1448216"/>
                  <a:pt x="670309" y="1443643"/>
                  <a:pt x="694266" y="1424477"/>
                </a:cubicBezTo>
                <a:cubicBezTo>
                  <a:pt x="702212" y="1418120"/>
                  <a:pt x="712008" y="1414245"/>
                  <a:pt x="719666" y="1407544"/>
                </a:cubicBezTo>
                <a:cubicBezTo>
                  <a:pt x="734685" y="1394403"/>
                  <a:pt x="746035" y="1377185"/>
                  <a:pt x="762000" y="1365211"/>
                </a:cubicBezTo>
                <a:cubicBezTo>
                  <a:pt x="773289" y="1356744"/>
                  <a:pt x="785026" y="1348845"/>
                  <a:pt x="795866" y="1339811"/>
                </a:cubicBezTo>
                <a:cubicBezTo>
                  <a:pt x="801998" y="1334701"/>
                  <a:pt x="806566" y="1327864"/>
                  <a:pt x="812800" y="1322877"/>
                </a:cubicBezTo>
                <a:cubicBezTo>
                  <a:pt x="820746" y="1316520"/>
                  <a:pt x="830383" y="1312458"/>
                  <a:pt x="838200" y="1305944"/>
                </a:cubicBezTo>
                <a:cubicBezTo>
                  <a:pt x="847398" y="1298279"/>
                  <a:pt x="854509" y="1288336"/>
                  <a:pt x="863600" y="1280544"/>
                </a:cubicBezTo>
                <a:cubicBezTo>
                  <a:pt x="874314" y="1271361"/>
                  <a:pt x="886626" y="1264178"/>
                  <a:pt x="897466" y="1255144"/>
                </a:cubicBezTo>
                <a:cubicBezTo>
                  <a:pt x="947741" y="1213249"/>
                  <a:pt x="876644" y="1267501"/>
                  <a:pt x="931333" y="1212811"/>
                </a:cubicBezTo>
                <a:cubicBezTo>
                  <a:pt x="938528" y="1205616"/>
                  <a:pt x="948266" y="1201522"/>
                  <a:pt x="956733" y="1195877"/>
                </a:cubicBezTo>
                <a:cubicBezTo>
                  <a:pt x="962377" y="1184588"/>
                  <a:pt x="968979" y="1173729"/>
                  <a:pt x="973666" y="1162011"/>
                </a:cubicBezTo>
                <a:cubicBezTo>
                  <a:pt x="984224" y="1135617"/>
                  <a:pt x="992827" y="1105420"/>
                  <a:pt x="999066" y="1077344"/>
                </a:cubicBezTo>
                <a:cubicBezTo>
                  <a:pt x="1002188" y="1063296"/>
                  <a:pt x="1004411" y="1049059"/>
                  <a:pt x="1007533" y="1035011"/>
                </a:cubicBezTo>
                <a:cubicBezTo>
                  <a:pt x="1010057" y="1023652"/>
                  <a:pt x="1013178" y="1012433"/>
                  <a:pt x="1016000" y="1001144"/>
                </a:cubicBezTo>
                <a:cubicBezTo>
                  <a:pt x="1018822" y="905188"/>
                  <a:pt x="1019900" y="809166"/>
                  <a:pt x="1024466" y="713277"/>
                </a:cubicBezTo>
                <a:cubicBezTo>
                  <a:pt x="1027125" y="657432"/>
                  <a:pt x="1028450" y="658993"/>
                  <a:pt x="1041400" y="620144"/>
                </a:cubicBezTo>
                <a:cubicBezTo>
                  <a:pt x="1038578" y="555233"/>
                  <a:pt x="1039855" y="490014"/>
                  <a:pt x="1032933" y="425411"/>
                </a:cubicBezTo>
                <a:cubicBezTo>
                  <a:pt x="1031161" y="408869"/>
                  <a:pt x="1006315" y="365520"/>
                  <a:pt x="999066" y="349211"/>
                </a:cubicBezTo>
                <a:cubicBezTo>
                  <a:pt x="949058" y="236694"/>
                  <a:pt x="1010178" y="360186"/>
                  <a:pt x="965200" y="281477"/>
                </a:cubicBezTo>
                <a:cubicBezTo>
                  <a:pt x="958938" y="270519"/>
                  <a:pt x="955602" y="257881"/>
                  <a:pt x="948266" y="247611"/>
                </a:cubicBezTo>
                <a:cubicBezTo>
                  <a:pt x="941306" y="237868"/>
                  <a:pt x="931333" y="230678"/>
                  <a:pt x="922866" y="222211"/>
                </a:cubicBezTo>
                <a:cubicBezTo>
                  <a:pt x="914635" y="197517"/>
                  <a:pt x="912414" y="186861"/>
                  <a:pt x="897466" y="162944"/>
                </a:cubicBezTo>
                <a:cubicBezTo>
                  <a:pt x="889987" y="150978"/>
                  <a:pt x="882613" y="138452"/>
                  <a:pt x="872066" y="129077"/>
                </a:cubicBezTo>
                <a:cubicBezTo>
                  <a:pt x="856855" y="115556"/>
                  <a:pt x="835656" y="109602"/>
                  <a:pt x="821266" y="95211"/>
                </a:cubicBezTo>
                <a:cubicBezTo>
                  <a:pt x="815622" y="89566"/>
                  <a:pt x="810975" y="82705"/>
                  <a:pt x="804333" y="78277"/>
                </a:cubicBezTo>
                <a:cubicBezTo>
                  <a:pt x="793831" y="71276"/>
                  <a:pt x="782185" y="66031"/>
                  <a:pt x="770466" y="61344"/>
                </a:cubicBezTo>
                <a:cubicBezTo>
                  <a:pt x="753893" y="54715"/>
                  <a:pt x="719666" y="44411"/>
                  <a:pt x="719666" y="44411"/>
                </a:cubicBezTo>
                <a:cubicBezTo>
                  <a:pt x="711199" y="38766"/>
                  <a:pt x="703829" y="30955"/>
                  <a:pt x="694266" y="27477"/>
                </a:cubicBezTo>
                <a:cubicBezTo>
                  <a:pt x="692354" y="26782"/>
                  <a:pt x="600021" y="2910"/>
                  <a:pt x="584200" y="2077"/>
                </a:cubicBezTo>
                <a:cubicBezTo>
                  <a:pt x="544743" y="0"/>
                  <a:pt x="485422" y="666"/>
                  <a:pt x="457200" y="2077"/>
                </a:cubicBez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39933" y="1612175"/>
            <a:ext cx="389467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14.png"/>
          <p:cNvPicPr>
            <a:picLocks noChangeAspect="1"/>
          </p:cNvPicPr>
          <p:nvPr/>
        </p:nvPicPr>
        <p:blipFill>
          <a:blip r:embed="rId2"/>
          <a:srcRect l="40561" t="22890" b="45241"/>
          <a:stretch>
            <a:fillRect/>
          </a:stretch>
        </p:blipFill>
        <p:spPr>
          <a:xfrm>
            <a:off x="3724939" y="3161064"/>
            <a:ext cx="5435077" cy="203705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3848569" y="36607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629053" y="38131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8017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4351867" y="1220632"/>
            <a:ext cx="1041400" cy="1458344"/>
          </a:xfrm>
          <a:custGeom>
            <a:avLst/>
            <a:gdLst>
              <a:gd name="connsiteX0" fmla="*/ 457200 w 1041400"/>
              <a:gd name="connsiteY0" fmla="*/ 2077 h 1458344"/>
              <a:gd name="connsiteX1" fmla="*/ 414866 w 1041400"/>
              <a:gd name="connsiteY1" fmla="*/ 10544 h 1458344"/>
              <a:gd name="connsiteX2" fmla="*/ 355600 w 1041400"/>
              <a:gd name="connsiteY2" fmla="*/ 19011 h 1458344"/>
              <a:gd name="connsiteX3" fmla="*/ 330200 w 1041400"/>
              <a:gd name="connsiteY3" fmla="*/ 35944 h 1458344"/>
              <a:gd name="connsiteX4" fmla="*/ 279400 w 1041400"/>
              <a:gd name="connsiteY4" fmla="*/ 44411 h 1458344"/>
              <a:gd name="connsiteX5" fmla="*/ 228600 w 1041400"/>
              <a:gd name="connsiteY5" fmla="*/ 95211 h 1458344"/>
              <a:gd name="connsiteX6" fmla="*/ 177800 w 1041400"/>
              <a:gd name="connsiteY6" fmla="*/ 120611 h 1458344"/>
              <a:gd name="connsiteX7" fmla="*/ 118533 w 1041400"/>
              <a:gd name="connsiteY7" fmla="*/ 179877 h 1458344"/>
              <a:gd name="connsiteX8" fmla="*/ 110066 w 1041400"/>
              <a:gd name="connsiteY8" fmla="*/ 205277 h 1458344"/>
              <a:gd name="connsiteX9" fmla="*/ 84666 w 1041400"/>
              <a:gd name="connsiteY9" fmla="*/ 213744 h 1458344"/>
              <a:gd name="connsiteX10" fmla="*/ 101600 w 1041400"/>
              <a:gd name="connsiteY10" fmla="*/ 391544 h 1458344"/>
              <a:gd name="connsiteX11" fmla="*/ 93133 w 1041400"/>
              <a:gd name="connsiteY11" fmla="*/ 713277 h 1458344"/>
              <a:gd name="connsiteX12" fmla="*/ 76200 w 1041400"/>
              <a:gd name="connsiteY12" fmla="*/ 730211 h 1458344"/>
              <a:gd name="connsiteX13" fmla="*/ 59266 w 1041400"/>
              <a:gd name="connsiteY13" fmla="*/ 789477 h 1458344"/>
              <a:gd name="connsiteX14" fmla="*/ 33866 w 1041400"/>
              <a:gd name="connsiteY14" fmla="*/ 924944 h 1458344"/>
              <a:gd name="connsiteX15" fmla="*/ 16933 w 1041400"/>
              <a:gd name="connsiteY15" fmla="*/ 984211 h 1458344"/>
              <a:gd name="connsiteX16" fmla="*/ 8466 w 1041400"/>
              <a:gd name="connsiteY16" fmla="*/ 1060411 h 1458344"/>
              <a:gd name="connsiteX17" fmla="*/ 0 w 1041400"/>
              <a:gd name="connsiteY17" fmla="*/ 1085811 h 1458344"/>
              <a:gd name="connsiteX18" fmla="*/ 8466 w 1041400"/>
              <a:gd name="connsiteY18" fmla="*/ 1170477 h 1458344"/>
              <a:gd name="connsiteX19" fmla="*/ 16933 w 1041400"/>
              <a:gd name="connsiteY19" fmla="*/ 1204344 h 1458344"/>
              <a:gd name="connsiteX20" fmla="*/ 67733 w 1041400"/>
              <a:gd name="connsiteY20" fmla="*/ 1280544 h 1458344"/>
              <a:gd name="connsiteX21" fmla="*/ 84666 w 1041400"/>
              <a:gd name="connsiteY21" fmla="*/ 1305944 h 1458344"/>
              <a:gd name="connsiteX22" fmla="*/ 101600 w 1041400"/>
              <a:gd name="connsiteY22" fmla="*/ 1331344 h 1458344"/>
              <a:gd name="connsiteX23" fmla="*/ 160866 w 1041400"/>
              <a:gd name="connsiteY23" fmla="*/ 1432944 h 1458344"/>
              <a:gd name="connsiteX24" fmla="*/ 177800 w 1041400"/>
              <a:gd name="connsiteY24" fmla="*/ 1449877 h 1458344"/>
              <a:gd name="connsiteX25" fmla="*/ 270933 w 1041400"/>
              <a:gd name="connsiteY25" fmla="*/ 1458344 h 1458344"/>
              <a:gd name="connsiteX26" fmla="*/ 643466 w 1041400"/>
              <a:gd name="connsiteY26" fmla="*/ 1449877 h 1458344"/>
              <a:gd name="connsiteX27" fmla="*/ 694266 w 1041400"/>
              <a:gd name="connsiteY27" fmla="*/ 1424477 h 1458344"/>
              <a:gd name="connsiteX28" fmla="*/ 719666 w 1041400"/>
              <a:gd name="connsiteY28" fmla="*/ 1407544 h 1458344"/>
              <a:gd name="connsiteX29" fmla="*/ 762000 w 1041400"/>
              <a:gd name="connsiteY29" fmla="*/ 1365211 h 1458344"/>
              <a:gd name="connsiteX30" fmla="*/ 795866 w 1041400"/>
              <a:gd name="connsiteY30" fmla="*/ 1339811 h 1458344"/>
              <a:gd name="connsiteX31" fmla="*/ 812800 w 1041400"/>
              <a:gd name="connsiteY31" fmla="*/ 1322877 h 1458344"/>
              <a:gd name="connsiteX32" fmla="*/ 838200 w 1041400"/>
              <a:gd name="connsiteY32" fmla="*/ 1305944 h 1458344"/>
              <a:gd name="connsiteX33" fmla="*/ 863600 w 1041400"/>
              <a:gd name="connsiteY33" fmla="*/ 1280544 h 1458344"/>
              <a:gd name="connsiteX34" fmla="*/ 897466 w 1041400"/>
              <a:gd name="connsiteY34" fmla="*/ 1255144 h 1458344"/>
              <a:gd name="connsiteX35" fmla="*/ 931333 w 1041400"/>
              <a:gd name="connsiteY35" fmla="*/ 1212811 h 1458344"/>
              <a:gd name="connsiteX36" fmla="*/ 956733 w 1041400"/>
              <a:gd name="connsiteY36" fmla="*/ 1195877 h 1458344"/>
              <a:gd name="connsiteX37" fmla="*/ 973666 w 1041400"/>
              <a:gd name="connsiteY37" fmla="*/ 1162011 h 1458344"/>
              <a:gd name="connsiteX38" fmla="*/ 999066 w 1041400"/>
              <a:gd name="connsiteY38" fmla="*/ 1077344 h 1458344"/>
              <a:gd name="connsiteX39" fmla="*/ 1007533 w 1041400"/>
              <a:gd name="connsiteY39" fmla="*/ 1035011 h 1458344"/>
              <a:gd name="connsiteX40" fmla="*/ 1016000 w 1041400"/>
              <a:gd name="connsiteY40" fmla="*/ 1001144 h 1458344"/>
              <a:gd name="connsiteX41" fmla="*/ 1024466 w 1041400"/>
              <a:gd name="connsiteY41" fmla="*/ 713277 h 1458344"/>
              <a:gd name="connsiteX42" fmla="*/ 1041400 w 1041400"/>
              <a:gd name="connsiteY42" fmla="*/ 620144 h 1458344"/>
              <a:gd name="connsiteX43" fmla="*/ 1032933 w 1041400"/>
              <a:gd name="connsiteY43" fmla="*/ 425411 h 1458344"/>
              <a:gd name="connsiteX44" fmla="*/ 999066 w 1041400"/>
              <a:gd name="connsiteY44" fmla="*/ 349211 h 1458344"/>
              <a:gd name="connsiteX45" fmla="*/ 965200 w 1041400"/>
              <a:gd name="connsiteY45" fmla="*/ 281477 h 1458344"/>
              <a:gd name="connsiteX46" fmla="*/ 948266 w 1041400"/>
              <a:gd name="connsiteY46" fmla="*/ 247611 h 1458344"/>
              <a:gd name="connsiteX47" fmla="*/ 922866 w 1041400"/>
              <a:gd name="connsiteY47" fmla="*/ 222211 h 1458344"/>
              <a:gd name="connsiteX48" fmla="*/ 897466 w 1041400"/>
              <a:gd name="connsiteY48" fmla="*/ 162944 h 1458344"/>
              <a:gd name="connsiteX49" fmla="*/ 872066 w 1041400"/>
              <a:gd name="connsiteY49" fmla="*/ 129077 h 1458344"/>
              <a:gd name="connsiteX50" fmla="*/ 821266 w 1041400"/>
              <a:gd name="connsiteY50" fmla="*/ 95211 h 1458344"/>
              <a:gd name="connsiteX51" fmla="*/ 804333 w 1041400"/>
              <a:gd name="connsiteY51" fmla="*/ 78277 h 1458344"/>
              <a:gd name="connsiteX52" fmla="*/ 770466 w 1041400"/>
              <a:gd name="connsiteY52" fmla="*/ 61344 h 1458344"/>
              <a:gd name="connsiteX53" fmla="*/ 719666 w 1041400"/>
              <a:gd name="connsiteY53" fmla="*/ 44411 h 1458344"/>
              <a:gd name="connsiteX54" fmla="*/ 694266 w 1041400"/>
              <a:gd name="connsiteY54" fmla="*/ 27477 h 1458344"/>
              <a:gd name="connsiteX55" fmla="*/ 584200 w 1041400"/>
              <a:gd name="connsiteY55" fmla="*/ 2077 h 1458344"/>
              <a:gd name="connsiteX56" fmla="*/ 457200 w 1041400"/>
              <a:gd name="connsiteY56" fmla="*/ 2077 h 145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41400" h="1458344">
                <a:moveTo>
                  <a:pt x="457200" y="2077"/>
                </a:moveTo>
                <a:cubicBezTo>
                  <a:pt x="428978" y="3488"/>
                  <a:pt x="429061" y="8178"/>
                  <a:pt x="414866" y="10544"/>
                </a:cubicBezTo>
                <a:cubicBezTo>
                  <a:pt x="395182" y="13825"/>
                  <a:pt x="374714" y="13277"/>
                  <a:pt x="355600" y="19011"/>
                </a:cubicBezTo>
                <a:cubicBezTo>
                  <a:pt x="345854" y="21935"/>
                  <a:pt x="339853" y="32726"/>
                  <a:pt x="330200" y="35944"/>
                </a:cubicBezTo>
                <a:cubicBezTo>
                  <a:pt x="313914" y="41373"/>
                  <a:pt x="296333" y="41589"/>
                  <a:pt x="279400" y="44411"/>
                </a:cubicBezTo>
                <a:cubicBezTo>
                  <a:pt x="208441" y="79890"/>
                  <a:pt x="276981" y="37154"/>
                  <a:pt x="228600" y="95211"/>
                </a:cubicBezTo>
                <a:cubicBezTo>
                  <a:pt x="215976" y="110360"/>
                  <a:pt x="195135" y="114832"/>
                  <a:pt x="177800" y="120611"/>
                </a:cubicBezTo>
                <a:cubicBezTo>
                  <a:pt x="138982" y="178837"/>
                  <a:pt x="163240" y="164976"/>
                  <a:pt x="118533" y="179877"/>
                </a:cubicBezTo>
                <a:cubicBezTo>
                  <a:pt x="115711" y="188344"/>
                  <a:pt x="116377" y="198966"/>
                  <a:pt x="110066" y="205277"/>
                </a:cubicBezTo>
                <a:cubicBezTo>
                  <a:pt x="103755" y="211588"/>
                  <a:pt x="85928" y="204909"/>
                  <a:pt x="84666" y="213744"/>
                </a:cubicBezTo>
                <a:cubicBezTo>
                  <a:pt x="81262" y="237573"/>
                  <a:pt x="96988" y="354651"/>
                  <a:pt x="101600" y="391544"/>
                </a:cubicBezTo>
                <a:cubicBezTo>
                  <a:pt x="98778" y="498788"/>
                  <a:pt x="101157" y="606296"/>
                  <a:pt x="93133" y="713277"/>
                </a:cubicBezTo>
                <a:cubicBezTo>
                  <a:pt x="92536" y="721237"/>
                  <a:pt x="80307" y="723366"/>
                  <a:pt x="76200" y="730211"/>
                </a:cubicBezTo>
                <a:cubicBezTo>
                  <a:pt x="71208" y="738530"/>
                  <a:pt x="60569" y="783616"/>
                  <a:pt x="59266" y="789477"/>
                </a:cubicBezTo>
                <a:cubicBezTo>
                  <a:pt x="49288" y="834379"/>
                  <a:pt x="43844" y="880042"/>
                  <a:pt x="33866" y="924944"/>
                </a:cubicBezTo>
                <a:cubicBezTo>
                  <a:pt x="26777" y="956846"/>
                  <a:pt x="26364" y="955919"/>
                  <a:pt x="16933" y="984211"/>
                </a:cubicBezTo>
                <a:cubicBezTo>
                  <a:pt x="14111" y="1009611"/>
                  <a:pt x="12667" y="1035202"/>
                  <a:pt x="8466" y="1060411"/>
                </a:cubicBezTo>
                <a:cubicBezTo>
                  <a:pt x="6999" y="1069214"/>
                  <a:pt x="0" y="1076886"/>
                  <a:pt x="0" y="1085811"/>
                </a:cubicBezTo>
                <a:cubicBezTo>
                  <a:pt x="0" y="1114174"/>
                  <a:pt x="4455" y="1142399"/>
                  <a:pt x="8466" y="1170477"/>
                </a:cubicBezTo>
                <a:cubicBezTo>
                  <a:pt x="10112" y="1181997"/>
                  <a:pt x="11416" y="1194098"/>
                  <a:pt x="16933" y="1204344"/>
                </a:cubicBezTo>
                <a:cubicBezTo>
                  <a:pt x="31406" y="1231222"/>
                  <a:pt x="50800" y="1255144"/>
                  <a:pt x="67733" y="1280544"/>
                </a:cubicBezTo>
                <a:lnTo>
                  <a:pt x="84666" y="1305944"/>
                </a:lnTo>
                <a:cubicBezTo>
                  <a:pt x="90311" y="1314411"/>
                  <a:pt x="97049" y="1322242"/>
                  <a:pt x="101600" y="1331344"/>
                </a:cubicBezTo>
                <a:cubicBezTo>
                  <a:pt x="116496" y="1361138"/>
                  <a:pt x="141257" y="1413336"/>
                  <a:pt x="160866" y="1432944"/>
                </a:cubicBezTo>
                <a:cubicBezTo>
                  <a:pt x="166511" y="1438588"/>
                  <a:pt x="170022" y="1448082"/>
                  <a:pt x="177800" y="1449877"/>
                </a:cubicBezTo>
                <a:cubicBezTo>
                  <a:pt x="208174" y="1456886"/>
                  <a:pt x="239889" y="1455522"/>
                  <a:pt x="270933" y="1458344"/>
                </a:cubicBezTo>
                <a:lnTo>
                  <a:pt x="643466" y="1449877"/>
                </a:lnTo>
                <a:cubicBezTo>
                  <a:pt x="683322" y="1448216"/>
                  <a:pt x="670309" y="1443643"/>
                  <a:pt x="694266" y="1424477"/>
                </a:cubicBezTo>
                <a:cubicBezTo>
                  <a:pt x="702212" y="1418120"/>
                  <a:pt x="712008" y="1414245"/>
                  <a:pt x="719666" y="1407544"/>
                </a:cubicBezTo>
                <a:cubicBezTo>
                  <a:pt x="734685" y="1394403"/>
                  <a:pt x="746035" y="1377185"/>
                  <a:pt x="762000" y="1365211"/>
                </a:cubicBezTo>
                <a:cubicBezTo>
                  <a:pt x="773289" y="1356744"/>
                  <a:pt x="785026" y="1348845"/>
                  <a:pt x="795866" y="1339811"/>
                </a:cubicBezTo>
                <a:cubicBezTo>
                  <a:pt x="801998" y="1334701"/>
                  <a:pt x="806566" y="1327864"/>
                  <a:pt x="812800" y="1322877"/>
                </a:cubicBezTo>
                <a:cubicBezTo>
                  <a:pt x="820746" y="1316520"/>
                  <a:pt x="830383" y="1312458"/>
                  <a:pt x="838200" y="1305944"/>
                </a:cubicBezTo>
                <a:cubicBezTo>
                  <a:pt x="847398" y="1298279"/>
                  <a:pt x="854509" y="1288336"/>
                  <a:pt x="863600" y="1280544"/>
                </a:cubicBezTo>
                <a:cubicBezTo>
                  <a:pt x="874314" y="1271361"/>
                  <a:pt x="886626" y="1264178"/>
                  <a:pt x="897466" y="1255144"/>
                </a:cubicBezTo>
                <a:cubicBezTo>
                  <a:pt x="947741" y="1213249"/>
                  <a:pt x="876644" y="1267501"/>
                  <a:pt x="931333" y="1212811"/>
                </a:cubicBezTo>
                <a:cubicBezTo>
                  <a:pt x="938528" y="1205616"/>
                  <a:pt x="948266" y="1201522"/>
                  <a:pt x="956733" y="1195877"/>
                </a:cubicBezTo>
                <a:cubicBezTo>
                  <a:pt x="962377" y="1184588"/>
                  <a:pt x="968979" y="1173729"/>
                  <a:pt x="973666" y="1162011"/>
                </a:cubicBezTo>
                <a:cubicBezTo>
                  <a:pt x="984224" y="1135617"/>
                  <a:pt x="992827" y="1105420"/>
                  <a:pt x="999066" y="1077344"/>
                </a:cubicBezTo>
                <a:cubicBezTo>
                  <a:pt x="1002188" y="1063296"/>
                  <a:pt x="1004411" y="1049059"/>
                  <a:pt x="1007533" y="1035011"/>
                </a:cubicBezTo>
                <a:cubicBezTo>
                  <a:pt x="1010057" y="1023652"/>
                  <a:pt x="1013178" y="1012433"/>
                  <a:pt x="1016000" y="1001144"/>
                </a:cubicBezTo>
                <a:cubicBezTo>
                  <a:pt x="1018822" y="905188"/>
                  <a:pt x="1019900" y="809166"/>
                  <a:pt x="1024466" y="713277"/>
                </a:cubicBezTo>
                <a:cubicBezTo>
                  <a:pt x="1027125" y="657432"/>
                  <a:pt x="1028450" y="658993"/>
                  <a:pt x="1041400" y="620144"/>
                </a:cubicBezTo>
                <a:cubicBezTo>
                  <a:pt x="1038578" y="555233"/>
                  <a:pt x="1039855" y="490014"/>
                  <a:pt x="1032933" y="425411"/>
                </a:cubicBezTo>
                <a:cubicBezTo>
                  <a:pt x="1031161" y="408869"/>
                  <a:pt x="1006315" y="365520"/>
                  <a:pt x="999066" y="349211"/>
                </a:cubicBezTo>
                <a:cubicBezTo>
                  <a:pt x="949058" y="236694"/>
                  <a:pt x="1010178" y="360186"/>
                  <a:pt x="965200" y="281477"/>
                </a:cubicBezTo>
                <a:cubicBezTo>
                  <a:pt x="958938" y="270519"/>
                  <a:pt x="955602" y="257881"/>
                  <a:pt x="948266" y="247611"/>
                </a:cubicBezTo>
                <a:cubicBezTo>
                  <a:pt x="941306" y="237868"/>
                  <a:pt x="931333" y="230678"/>
                  <a:pt x="922866" y="222211"/>
                </a:cubicBezTo>
                <a:cubicBezTo>
                  <a:pt x="914635" y="197517"/>
                  <a:pt x="912414" y="186861"/>
                  <a:pt x="897466" y="162944"/>
                </a:cubicBezTo>
                <a:cubicBezTo>
                  <a:pt x="889987" y="150978"/>
                  <a:pt x="882613" y="138452"/>
                  <a:pt x="872066" y="129077"/>
                </a:cubicBezTo>
                <a:cubicBezTo>
                  <a:pt x="856855" y="115556"/>
                  <a:pt x="835656" y="109602"/>
                  <a:pt x="821266" y="95211"/>
                </a:cubicBezTo>
                <a:cubicBezTo>
                  <a:pt x="815622" y="89566"/>
                  <a:pt x="810975" y="82705"/>
                  <a:pt x="804333" y="78277"/>
                </a:cubicBezTo>
                <a:cubicBezTo>
                  <a:pt x="793831" y="71276"/>
                  <a:pt x="782185" y="66031"/>
                  <a:pt x="770466" y="61344"/>
                </a:cubicBezTo>
                <a:cubicBezTo>
                  <a:pt x="753893" y="54715"/>
                  <a:pt x="719666" y="44411"/>
                  <a:pt x="719666" y="44411"/>
                </a:cubicBezTo>
                <a:cubicBezTo>
                  <a:pt x="711199" y="38766"/>
                  <a:pt x="703829" y="30955"/>
                  <a:pt x="694266" y="27477"/>
                </a:cubicBezTo>
                <a:cubicBezTo>
                  <a:pt x="692354" y="26782"/>
                  <a:pt x="600021" y="2910"/>
                  <a:pt x="584200" y="2077"/>
                </a:cubicBezTo>
                <a:cubicBezTo>
                  <a:pt x="544743" y="0"/>
                  <a:pt x="485422" y="666"/>
                  <a:pt x="457200" y="2077"/>
                </a:cubicBez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39933" y="1612175"/>
            <a:ext cx="389467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14.png"/>
          <p:cNvPicPr>
            <a:picLocks noChangeAspect="1"/>
          </p:cNvPicPr>
          <p:nvPr/>
        </p:nvPicPr>
        <p:blipFill>
          <a:blip r:embed="rId2"/>
          <a:srcRect l="40561" t="22890" b="45241"/>
          <a:stretch>
            <a:fillRect/>
          </a:stretch>
        </p:blipFill>
        <p:spPr>
          <a:xfrm>
            <a:off x="3724939" y="3161064"/>
            <a:ext cx="5435077" cy="203705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3848569" y="36607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629053" y="38131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14.png"/>
          <p:cNvPicPr>
            <a:picLocks noChangeAspect="1"/>
          </p:cNvPicPr>
          <p:nvPr/>
        </p:nvPicPr>
        <p:blipFill>
          <a:blip r:embed="rId2"/>
          <a:srcRect l="48034" t="29723" r="20742" b="52409"/>
          <a:stretch>
            <a:fillRect/>
          </a:stretch>
        </p:blipFill>
        <p:spPr>
          <a:xfrm>
            <a:off x="4415780" y="5463380"/>
            <a:ext cx="2855096" cy="1142112"/>
          </a:xfrm>
          <a:prstGeom prst="rect">
            <a:avLst/>
          </a:prstGeom>
        </p:spPr>
      </p:pic>
      <p:pic>
        <p:nvPicPr>
          <p:cNvPr id="12" name="Picture 11" descr="14.png"/>
          <p:cNvPicPr>
            <a:picLocks noChangeAspect="1"/>
          </p:cNvPicPr>
          <p:nvPr/>
        </p:nvPicPr>
        <p:blipFill>
          <a:blip r:embed="rId2"/>
          <a:srcRect l="68176" t="29723" r="17839" b="52409"/>
          <a:stretch>
            <a:fillRect/>
          </a:stretch>
        </p:blipFill>
        <p:spPr>
          <a:xfrm>
            <a:off x="5930440" y="5429288"/>
            <a:ext cx="1278583" cy="114211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55084" y="5429288"/>
            <a:ext cx="2565690" cy="1114899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1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"/>
            <a:ext cx="9144000" cy="6391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54425" y="1076588"/>
            <a:ext cx="1328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strength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4351867" y="1220632"/>
            <a:ext cx="1041400" cy="1458344"/>
          </a:xfrm>
          <a:custGeom>
            <a:avLst/>
            <a:gdLst>
              <a:gd name="connsiteX0" fmla="*/ 457200 w 1041400"/>
              <a:gd name="connsiteY0" fmla="*/ 2077 h 1458344"/>
              <a:gd name="connsiteX1" fmla="*/ 414866 w 1041400"/>
              <a:gd name="connsiteY1" fmla="*/ 10544 h 1458344"/>
              <a:gd name="connsiteX2" fmla="*/ 355600 w 1041400"/>
              <a:gd name="connsiteY2" fmla="*/ 19011 h 1458344"/>
              <a:gd name="connsiteX3" fmla="*/ 330200 w 1041400"/>
              <a:gd name="connsiteY3" fmla="*/ 35944 h 1458344"/>
              <a:gd name="connsiteX4" fmla="*/ 279400 w 1041400"/>
              <a:gd name="connsiteY4" fmla="*/ 44411 h 1458344"/>
              <a:gd name="connsiteX5" fmla="*/ 228600 w 1041400"/>
              <a:gd name="connsiteY5" fmla="*/ 95211 h 1458344"/>
              <a:gd name="connsiteX6" fmla="*/ 177800 w 1041400"/>
              <a:gd name="connsiteY6" fmla="*/ 120611 h 1458344"/>
              <a:gd name="connsiteX7" fmla="*/ 118533 w 1041400"/>
              <a:gd name="connsiteY7" fmla="*/ 179877 h 1458344"/>
              <a:gd name="connsiteX8" fmla="*/ 110066 w 1041400"/>
              <a:gd name="connsiteY8" fmla="*/ 205277 h 1458344"/>
              <a:gd name="connsiteX9" fmla="*/ 84666 w 1041400"/>
              <a:gd name="connsiteY9" fmla="*/ 213744 h 1458344"/>
              <a:gd name="connsiteX10" fmla="*/ 101600 w 1041400"/>
              <a:gd name="connsiteY10" fmla="*/ 391544 h 1458344"/>
              <a:gd name="connsiteX11" fmla="*/ 93133 w 1041400"/>
              <a:gd name="connsiteY11" fmla="*/ 713277 h 1458344"/>
              <a:gd name="connsiteX12" fmla="*/ 76200 w 1041400"/>
              <a:gd name="connsiteY12" fmla="*/ 730211 h 1458344"/>
              <a:gd name="connsiteX13" fmla="*/ 59266 w 1041400"/>
              <a:gd name="connsiteY13" fmla="*/ 789477 h 1458344"/>
              <a:gd name="connsiteX14" fmla="*/ 33866 w 1041400"/>
              <a:gd name="connsiteY14" fmla="*/ 924944 h 1458344"/>
              <a:gd name="connsiteX15" fmla="*/ 16933 w 1041400"/>
              <a:gd name="connsiteY15" fmla="*/ 984211 h 1458344"/>
              <a:gd name="connsiteX16" fmla="*/ 8466 w 1041400"/>
              <a:gd name="connsiteY16" fmla="*/ 1060411 h 1458344"/>
              <a:gd name="connsiteX17" fmla="*/ 0 w 1041400"/>
              <a:gd name="connsiteY17" fmla="*/ 1085811 h 1458344"/>
              <a:gd name="connsiteX18" fmla="*/ 8466 w 1041400"/>
              <a:gd name="connsiteY18" fmla="*/ 1170477 h 1458344"/>
              <a:gd name="connsiteX19" fmla="*/ 16933 w 1041400"/>
              <a:gd name="connsiteY19" fmla="*/ 1204344 h 1458344"/>
              <a:gd name="connsiteX20" fmla="*/ 67733 w 1041400"/>
              <a:gd name="connsiteY20" fmla="*/ 1280544 h 1458344"/>
              <a:gd name="connsiteX21" fmla="*/ 84666 w 1041400"/>
              <a:gd name="connsiteY21" fmla="*/ 1305944 h 1458344"/>
              <a:gd name="connsiteX22" fmla="*/ 101600 w 1041400"/>
              <a:gd name="connsiteY22" fmla="*/ 1331344 h 1458344"/>
              <a:gd name="connsiteX23" fmla="*/ 160866 w 1041400"/>
              <a:gd name="connsiteY23" fmla="*/ 1432944 h 1458344"/>
              <a:gd name="connsiteX24" fmla="*/ 177800 w 1041400"/>
              <a:gd name="connsiteY24" fmla="*/ 1449877 h 1458344"/>
              <a:gd name="connsiteX25" fmla="*/ 270933 w 1041400"/>
              <a:gd name="connsiteY25" fmla="*/ 1458344 h 1458344"/>
              <a:gd name="connsiteX26" fmla="*/ 643466 w 1041400"/>
              <a:gd name="connsiteY26" fmla="*/ 1449877 h 1458344"/>
              <a:gd name="connsiteX27" fmla="*/ 694266 w 1041400"/>
              <a:gd name="connsiteY27" fmla="*/ 1424477 h 1458344"/>
              <a:gd name="connsiteX28" fmla="*/ 719666 w 1041400"/>
              <a:gd name="connsiteY28" fmla="*/ 1407544 h 1458344"/>
              <a:gd name="connsiteX29" fmla="*/ 762000 w 1041400"/>
              <a:gd name="connsiteY29" fmla="*/ 1365211 h 1458344"/>
              <a:gd name="connsiteX30" fmla="*/ 795866 w 1041400"/>
              <a:gd name="connsiteY30" fmla="*/ 1339811 h 1458344"/>
              <a:gd name="connsiteX31" fmla="*/ 812800 w 1041400"/>
              <a:gd name="connsiteY31" fmla="*/ 1322877 h 1458344"/>
              <a:gd name="connsiteX32" fmla="*/ 838200 w 1041400"/>
              <a:gd name="connsiteY32" fmla="*/ 1305944 h 1458344"/>
              <a:gd name="connsiteX33" fmla="*/ 863600 w 1041400"/>
              <a:gd name="connsiteY33" fmla="*/ 1280544 h 1458344"/>
              <a:gd name="connsiteX34" fmla="*/ 897466 w 1041400"/>
              <a:gd name="connsiteY34" fmla="*/ 1255144 h 1458344"/>
              <a:gd name="connsiteX35" fmla="*/ 931333 w 1041400"/>
              <a:gd name="connsiteY35" fmla="*/ 1212811 h 1458344"/>
              <a:gd name="connsiteX36" fmla="*/ 956733 w 1041400"/>
              <a:gd name="connsiteY36" fmla="*/ 1195877 h 1458344"/>
              <a:gd name="connsiteX37" fmla="*/ 973666 w 1041400"/>
              <a:gd name="connsiteY37" fmla="*/ 1162011 h 1458344"/>
              <a:gd name="connsiteX38" fmla="*/ 999066 w 1041400"/>
              <a:gd name="connsiteY38" fmla="*/ 1077344 h 1458344"/>
              <a:gd name="connsiteX39" fmla="*/ 1007533 w 1041400"/>
              <a:gd name="connsiteY39" fmla="*/ 1035011 h 1458344"/>
              <a:gd name="connsiteX40" fmla="*/ 1016000 w 1041400"/>
              <a:gd name="connsiteY40" fmla="*/ 1001144 h 1458344"/>
              <a:gd name="connsiteX41" fmla="*/ 1024466 w 1041400"/>
              <a:gd name="connsiteY41" fmla="*/ 713277 h 1458344"/>
              <a:gd name="connsiteX42" fmla="*/ 1041400 w 1041400"/>
              <a:gd name="connsiteY42" fmla="*/ 620144 h 1458344"/>
              <a:gd name="connsiteX43" fmla="*/ 1032933 w 1041400"/>
              <a:gd name="connsiteY43" fmla="*/ 425411 h 1458344"/>
              <a:gd name="connsiteX44" fmla="*/ 999066 w 1041400"/>
              <a:gd name="connsiteY44" fmla="*/ 349211 h 1458344"/>
              <a:gd name="connsiteX45" fmla="*/ 965200 w 1041400"/>
              <a:gd name="connsiteY45" fmla="*/ 281477 h 1458344"/>
              <a:gd name="connsiteX46" fmla="*/ 948266 w 1041400"/>
              <a:gd name="connsiteY46" fmla="*/ 247611 h 1458344"/>
              <a:gd name="connsiteX47" fmla="*/ 922866 w 1041400"/>
              <a:gd name="connsiteY47" fmla="*/ 222211 h 1458344"/>
              <a:gd name="connsiteX48" fmla="*/ 897466 w 1041400"/>
              <a:gd name="connsiteY48" fmla="*/ 162944 h 1458344"/>
              <a:gd name="connsiteX49" fmla="*/ 872066 w 1041400"/>
              <a:gd name="connsiteY49" fmla="*/ 129077 h 1458344"/>
              <a:gd name="connsiteX50" fmla="*/ 821266 w 1041400"/>
              <a:gd name="connsiteY50" fmla="*/ 95211 h 1458344"/>
              <a:gd name="connsiteX51" fmla="*/ 804333 w 1041400"/>
              <a:gd name="connsiteY51" fmla="*/ 78277 h 1458344"/>
              <a:gd name="connsiteX52" fmla="*/ 770466 w 1041400"/>
              <a:gd name="connsiteY52" fmla="*/ 61344 h 1458344"/>
              <a:gd name="connsiteX53" fmla="*/ 719666 w 1041400"/>
              <a:gd name="connsiteY53" fmla="*/ 44411 h 1458344"/>
              <a:gd name="connsiteX54" fmla="*/ 694266 w 1041400"/>
              <a:gd name="connsiteY54" fmla="*/ 27477 h 1458344"/>
              <a:gd name="connsiteX55" fmla="*/ 584200 w 1041400"/>
              <a:gd name="connsiteY55" fmla="*/ 2077 h 1458344"/>
              <a:gd name="connsiteX56" fmla="*/ 457200 w 1041400"/>
              <a:gd name="connsiteY56" fmla="*/ 2077 h 145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41400" h="1458344">
                <a:moveTo>
                  <a:pt x="457200" y="2077"/>
                </a:moveTo>
                <a:cubicBezTo>
                  <a:pt x="428978" y="3488"/>
                  <a:pt x="429061" y="8178"/>
                  <a:pt x="414866" y="10544"/>
                </a:cubicBezTo>
                <a:cubicBezTo>
                  <a:pt x="395182" y="13825"/>
                  <a:pt x="374714" y="13277"/>
                  <a:pt x="355600" y="19011"/>
                </a:cubicBezTo>
                <a:cubicBezTo>
                  <a:pt x="345854" y="21935"/>
                  <a:pt x="339853" y="32726"/>
                  <a:pt x="330200" y="35944"/>
                </a:cubicBezTo>
                <a:cubicBezTo>
                  <a:pt x="313914" y="41373"/>
                  <a:pt x="296333" y="41589"/>
                  <a:pt x="279400" y="44411"/>
                </a:cubicBezTo>
                <a:cubicBezTo>
                  <a:pt x="208441" y="79890"/>
                  <a:pt x="276981" y="37154"/>
                  <a:pt x="228600" y="95211"/>
                </a:cubicBezTo>
                <a:cubicBezTo>
                  <a:pt x="215976" y="110360"/>
                  <a:pt x="195135" y="114832"/>
                  <a:pt x="177800" y="120611"/>
                </a:cubicBezTo>
                <a:cubicBezTo>
                  <a:pt x="138982" y="178837"/>
                  <a:pt x="163240" y="164976"/>
                  <a:pt x="118533" y="179877"/>
                </a:cubicBezTo>
                <a:cubicBezTo>
                  <a:pt x="115711" y="188344"/>
                  <a:pt x="116377" y="198966"/>
                  <a:pt x="110066" y="205277"/>
                </a:cubicBezTo>
                <a:cubicBezTo>
                  <a:pt x="103755" y="211588"/>
                  <a:pt x="85928" y="204909"/>
                  <a:pt x="84666" y="213744"/>
                </a:cubicBezTo>
                <a:cubicBezTo>
                  <a:pt x="81262" y="237573"/>
                  <a:pt x="96988" y="354651"/>
                  <a:pt x="101600" y="391544"/>
                </a:cubicBezTo>
                <a:cubicBezTo>
                  <a:pt x="98778" y="498788"/>
                  <a:pt x="101157" y="606296"/>
                  <a:pt x="93133" y="713277"/>
                </a:cubicBezTo>
                <a:cubicBezTo>
                  <a:pt x="92536" y="721237"/>
                  <a:pt x="80307" y="723366"/>
                  <a:pt x="76200" y="730211"/>
                </a:cubicBezTo>
                <a:cubicBezTo>
                  <a:pt x="71208" y="738530"/>
                  <a:pt x="60569" y="783616"/>
                  <a:pt x="59266" y="789477"/>
                </a:cubicBezTo>
                <a:cubicBezTo>
                  <a:pt x="49288" y="834379"/>
                  <a:pt x="43844" y="880042"/>
                  <a:pt x="33866" y="924944"/>
                </a:cubicBezTo>
                <a:cubicBezTo>
                  <a:pt x="26777" y="956846"/>
                  <a:pt x="26364" y="955919"/>
                  <a:pt x="16933" y="984211"/>
                </a:cubicBezTo>
                <a:cubicBezTo>
                  <a:pt x="14111" y="1009611"/>
                  <a:pt x="12667" y="1035202"/>
                  <a:pt x="8466" y="1060411"/>
                </a:cubicBezTo>
                <a:cubicBezTo>
                  <a:pt x="6999" y="1069214"/>
                  <a:pt x="0" y="1076886"/>
                  <a:pt x="0" y="1085811"/>
                </a:cubicBezTo>
                <a:cubicBezTo>
                  <a:pt x="0" y="1114174"/>
                  <a:pt x="4455" y="1142399"/>
                  <a:pt x="8466" y="1170477"/>
                </a:cubicBezTo>
                <a:cubicBezTo>
                  <a:pt x="10112" y="1181997"/>
                  <a:pt x="11416" y="1194098"/>
                  <a:pt x="16933" y="1204344"/>
                </a:cubicBezTo>
                <a:cubicBezTo>
                  <a:pt x="31406" y="1231222"/>
                  <a:pt x="50800" y="1255144"/>
                  <a:pt x="67733" y="1280544"/>
                </a:cubicBezTo>
                <a:lnTo>
                  <a:pt x="84666" y="1305944"/>
                </a:lnTo>
                <a:cubicBezTo>
                  <a:pt x="90311" y="1314411"/>
                  <a:pt x="97049" y="1322242"/>
                  <a:pt x="101600" y="1331344"/>
                </a:cubicBezTo>
                <a:cubicBezTo>
                  <a:pt x="116496" y="1361138"/>
                  <a:pt x="141257" y="1413336"/>
                  <a:pt x="160866" y="1432944"/>
                </a:cubicBezTo>
                <a:cubicBezTo>
                  <a:pt x="166511" y="1438588"/>
                  <a:pt x="170022" y="1448082"/>
                  <a:pt x="177800" y="1449877"/>
                </a:cubicBezTo>
                <a:cubicBezTo>
                  <a:pt x="208174" y="1456886"/>
                  <a:pt x="239889" y="1455522"/>
                  <a:pt x="270933" y="1458344"/>
                </a:cubicBezTo>
                <a:lnTo>
                  <a:pt x="643466" y="1449877"/>
                </a:lnTo>
                <a:cubicBezTo>
                  <a:pt x="683322" y="1448216"/>
                  <a:pt x="670309" y="1443643"/>
                  <a:pt x="694266" y="1424477"/>
                </a:cubicBezTo>
                <a:cubicBezTo>
                  <a:pt x="702212" y="1418120"/>
                  <a:pt x="712008" y="1414245"/>
                  <a:pt x="719666" y="1407544"/>
                </a:cubicBezTo>
                <a:cubicBezTo>
                  <a:pt x="734685" y="1394403"/>
                  <a:pt x="746035" y="1377185"/>
                  <a:pt x="762000" y="1365211"/>
                </a:cubicBezTo>
                <a:cubicBezTo>
                  <a:pt x="773289" y="1356744"/>
                  <a:pt x="785026" y="1348845"/>
                  <a:pt x="795866" y="1339811"/>
                </a:cubicBezTo>
                <a:cubicBezTo>
                  <a:pt x="801998" y="1334701"/>
                  <a:pt x="806566" y="1327864"/>
                  <a:pt x="812800" y="1322877"/>
                </a:cubicBezTo>
                <a:cubicBezTo>
                  <a:pt x="820746" y="1316520"/>
                  <a:pt x="830383" y="1312458"/>
                  <a:pt x="838200" y="1305944"/>
                </a:cubicBezTo>
                <a:cubicBezTo>
                  <a:pt x="847398" y="1298279"/>
                  <a:pt x="854509" y="1288336"/>
                  <a:pt x="863600" y="1280544"/>
                </a:cubicBezTo>
                <a:cubicBezTo>
                  <a:pt x="874314" y="1271361"/>
                  <a:pt x="886626" y="1264178"/>
                  <a:pt x="897466" y="1255144"/>
                </a:cubicBezTo>
                <a:cubicBezTo>
                  <a:pt x="947741" y="1213249"/>
                  <a:pt x="876644" y="1267501"/>
                  <a:pt x="931333" y="1212811"/>
                </a:cubicBezTo>
                <a:cubicBezTo>
                  <a:pt x="938528" y="1205616"/>
                  <a:pt x="948266" y="1201522"/>
                  <a:pt x="956733" y="1195877"/>
                </a:cubicBezTo>
                <a:cubicBezTo>
                  <a:pt x="962377" y="1184588"/>
                  <a:pt x="968979" y="1173729"/>
                  <a:pt x="973666" y="1162011"/>
                </a:cubicBezTo>
                <a:cubicBezTo>
                  <a:pt x="984224" y="1135617"/>
                  <a:pt x="992827" y="1105420"/>
                  <a:pt x="999066" y="1077344"/>
                </a:cubicBezTo>
                <a:cubicBezTo>
                  <a:pt x="1002188" y="1063296"/>
                  <a:pt x="1004411" y="1049059"/>
                  <a:pt x="1007533" y="1035011"/>
                </a:cubicBezTo>
                <a:cubicBezTo>
                  <a:pt x="1010057" y="1023652"/>
                  <a:pt x="1013178" y="1012433"/>
                  <a:pt x="1016000" y="1001144"/>
                </a:cubicBezTo>
                <a:cubicBezTo>
                  <a:pt x="1018822" y="905188"/>
                  <a:pt x="1019900" y="809166"/>
                  <a:pt x="1024466" y="713277"/>
                </a:cubicBezTo>
                <a:cubicBezTo>
                  <a:pt x="1027125" y="657432"/>
                  <a:pt x="1028450" y="658993"/>
                  <a:pt x="1041400" y="620144"/>
                </a:cubicBezTo>
                <a:cubicBezTo>
                  <a:pt x="1038578" y="555233"/>
                  <a:pt x="1039855" y="490014"/>
                  <a:pt x="1032933" y="425411"/>
                </a:cubicBezTo>
                <a:cubicBezTo>
                  <a:pt x="1031161" y="408869"/>
                  <a:pt x="1006315" y="365520"/>
                  <a:pt x="999066" y="349211"/>
                </a:cubicBezTo>
                <a:cubicBezTo>
                  <a:pt x="949058" y="236694"/>
                  <a:pt x="1010178" y="360186"/>
                  <a:pt x="965200" y="281477"/>
                </a:cubicBezTo>
                <a:cubicBezTo>
                  <a:pt x="958938" y="270519"/>
                  <a:pt x="955602" y="257881"/>
                  <a:pt x="948266" y="247611"/>
                </a:cubicBezTo>
                <a:cubicBezTo>
                  <a:pt x="941306" y="237868"/>
                  <a:pt x="931333" y="230678"/>
                  <a:pt x="922866" y="222211"/>
                </a:cubicBezTo>
                <a:cubicBezTo>
                  <a:pt x="914635" y="197517"/>
                  <a:pt x="912414" y="186861"/>
                  <a:pt x="897466" y="162944"/>
                </a:cubicBezTo>
                <a:cubicBezTo>
                  <a:pt x="889987" y="150978"/>
                  <a:pt x="882613" y="138452"/>
                  <a:pt x="872066" y="129077"/>
                </a:cubicBezTo>
                <a:cubicBezTo>
                  <a:pt x="856855" y="115556"/>
                  <a:pt x="835656" y="109602"/>
                  <a:pt x="821266" y="95211"/>
                </a:cubicBezTo>
                <a:cubicBezTo>
                  <a:pt x="815622" y="89566"/>
                  <a:pt x="810975" y="82705"/>
                  <a:pt x="804333" y="78277"/>
                </a:cubicBezTo>
                <a:cubicBezTo>
                  <a:pt x="793831" y="71276"/>
                  <a:pt x="782185" y="66031"/>
                  <a:pt x="770466" y="61344"/>
                </a:cubicBezTo>
                <a:cubicBezTo>
                  <a:pt x="753893" y="54715"/>
                  <a:pt x="719666" y="44411"/>
                  <a:pt x="719666" y="44411"/>
                </a:cubicBezTo>
                <a:cubicBezTo>
                  <a:pt x="711199" y="38766"/>
                  <a:pt x="703829" y="30955"/>
                  <a:pt x="694266" y="27477"/>
                </a:cubicBezTo>
                <a:cubicBezTo>
                  <a:pt x="692354" y="26782"/>
                  <a:pt x="600021" y="2910"/>
                  <a:pt x="584200" y="2077"/>
                </a:cubicBezTo>
                <a:cubicBezTo>
                  <a:pt x="544743" y="0"/>
                  <a:pt x="485422" y="666"/>
                  <a:pt x="457200" y="2077"/>
                </a:cubicBez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39933" y="1612175"/>
            <a:ext cx="389467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14.png"/>
          <p:cNvPicPr>
            <a:picLocks noChangeAspect="1"/>
          </p:cNvPicPr>
          <p:nvPr/>
        </p:nvPicPr>
        <p:blipFill>
          <a:blip r:embed="rId2"/>
          <a:srcRect l="40561" t="22890" b="45241"/>
          <a:stretch>
            <a:fillRect/>
          </a:stretch>
        </p:blipFill>
        <p:spPr>
          <a:xfrm>
            <a:off x="3724939" y="3161064"/>
            <a:ext cx="5435077" cy="203705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3848569" y="36607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629053" y="38131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14.png"/>
          <p:cNvPicPr>
            <a:picLocks noChangeAspect="1"/>
          </p:cNvPicPr>
          <p:nvPr/>
        </p:nvPicPr>
        <p:blipFill>
          <a:blip r:embed="rId2"/>
          <a:srcRect l="48034" t="29723" r="20742" b="52409"/>
          <a:stretch>
            <a:fillRect/>
          </a:stretch>
        </p:blipFill>
        <p:spPr>
          <a:xfrm>
            <a:off x="4415780" y="5463380"/>
            <a:ext cx="2855096" cy="1142112"/>
          </a:xfrm>
          <a:prstGeom prst="rect">
            <a:avLst/>
          </a:prstGeom>
        </p:spPr>
      </p:pic>
      <p:pic>
        <p:nvPicPr>
          <p:cNvPr id="12" name="Picture 11" descr="14.png"/>
          <p:cNvPicPr>
            <a:picLocks noChangeAspect="1"/>
          </p:cNvPicPr>
          <p:nvPr/>
        </p:nvPicPr>
        <p:blipFill>
          <a:blip r:embed="rId2"/>
          <a:srcRect l="68176" t="29723" r="17839" b="52409"/>
          <a:stretch>
            <a:fillRect/>
          </a:stretch>
        </p:blipFill>
        <p:spPr>
          <a:xfrm>
            <a:off x="5930440" y="5429288"/>
            <a:ext cx="1278583" cy="11421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93116" y="5216091"/>
            <a:ext cx="251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 </a:t>
            </a:r>
            <a:r>
              <a:rPr lang="en-US" sz="28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fall rate is independent of mass, m!</a:t>
            </a:r>
            <a:endParaRPr lang="en-US" sz="2800" baseline="3000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084" y="5429288"/>
            <a:ext cx="2565690" cy="1114899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3416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rcRect t="22890" b="45241"/>
          <a:stretch>
            <a:fillRect/>
          </a:stretch>
        </p:blipFill>
        <p:spPr>
          <a:xfrm>
            <a:off x="0" y="929052"/>
            <a:ext cx="9144000" cy="20370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4351867" y="1220632"/>
            <a:ext cx="1041400" cy="1458344"/>
          </a:xfrm>
          <a:custGeom>
            <a:avLst/>
            <a:gdLst>
              <a:gd name="connsiteX0" fmla="*/ 457200 w 1041400"/>
              <a:gd name="connsiteY0" fmla="*/ 2077 h 1458344"/>
              <a:gd name="connsiteX1" fmla="*/ 414866 w 1041400"/>
              <a:gd name="connsiteY1" fmla="*/ 10544 h 1458344"/>
              <a:gd name="connsiteX2" fmla="*/ 355600 w 1041400"/>
              <a:gd name="connsiteY2" fmla="*/ 19011 h 1458344"/>
              <a:gd name="connsiteX3" fmla="*/ 330200 w 1041400"/>
              <a:gd name="connsiteY3" fmla="*/ 35944 h 1458344"/>
              <a:gd name="connsiteX4" fmla="*/ 279400 w 1041400"/>
              <a:gd name="connsiteY4" fmla="*/ 44411 h 1458344"/>
              <a:gd name="connsiteX5" fmla="*/ 228600 w 1041400"/>
              <a:gd name="connsiteY5" fmla="*/ 95211 h 1458344"/>
              <a:gd name="connsiteX6" fmla="*/ 177800 w 1041400"/>
              <a:gd name="connsiteY6" fmla="*/ 120611 h 1458344"/>
              <a:gd name="connsiteX7" fmla="*/ 118533 w 1041400"/>
              <a:gd name="connsiteY7" fmla="*/ 179877 h 1458344"/>
              <a:gd name="connsiteX8" fmla="*/ 110066 w 1041400"/>
              <a:gd name="connsiteY8" fmla="*/ 205277 h 1458344"/>
              <a:gd name="connsiteX9" fmla="*/ 84666 w 1041400"/>
              <a:gd name="connsiteY9" fmla="*/ 213744 h 1458344"/>
              <a:gd name="connsiteX10" fmla="*/ 101600 w 1041400"/>
              <a:gd name="connsiteY10" fmla="*/ 391544 h 1458344"/>
              <a:gd name="connsiteX11" fmla="*/ 93133 w 1041400"/>
              <a:gd name="connsiteY11" fmla="*/ 713277 h 1458344"/>
              <a:gd name="connsiteX12" fmla="*/ 76200 w 1041400"/>
              <a:gd name="connsiteY12" fmla="*/ 730211 h 1458344"/>
              <a:gd name="connsiteX13" fmla="*/ 59266 w 1041400"/>
              <a:gd name="connsiteY13" fmla="*/ 789477 h 1458344"/>
              <a:gd name="connsiteX14" fmla="*/ 33866 w 1041400"/>
              <a:gd name="connsiteY14" fmla="*/ 924944 h 1458344"/>
              <a:gd name="connsiteX15" fmla="*/ 16933 w 1041400"/>
              <a:gd name="connsiteY15" fmla="*/ 984211 h 1458344"/>
              <a:gd name="connsiteX16" fmla="*/ 8466 w 1041400"/>
              <a:gd name="connsiteY16" fmla="*/ 1060411 h 1458344"/>
              <a:gd name="connsiteX17" fmla="*/ 0 w 1041400"/>
              <a:gd name="connsiteY17" fmla="*/ 1085811 h 1458344"/>
              <a:gd name="connsiteX18" fmla="*/ 8466 w 1041400"/>
              <a:gd name="connsiteY18" fmla="*/ 1170477 h 1458344"/>
              <a:gd name="connsiteX19" fmla="*/ 16933 w 1041400"/>
              <a:gd name="connsiteY19" fmla="*/ 1204344 h 1458344"/>
              <a:gd name="connsiteX20" fmla="*/ 67733 w 1041400"/>
              <a:gd name="connsiteY20" fmla="*/ 1280544 h 1458344"/>
              <a:gd name="connsiteX21" fmla="*/ 84666 w 1041400"/>
              <a:gd name="connsiteY21" fmla="*/ 1305944 h 1458344"/>
              <a:gd name="connsiteX22" fmla="*/ 101600 w 1041400"/>
              <a:gd name="connsiteY22" fmla="*/ 1331344 h 1458344"/>
              <a:gd name="connsiteX23" fmla="*/ 160866 w 1041400"/>
              <a:gd name="connsiteY23" fmla="*/ 1432944 h 1458344"/>
              <a:gd name="connsiteX24" fmla="*/ 177800 w 1041400"/>
              <a:gd name="connsiteY24" fmla="*/ 1449877 h 1458344"/>
              <a:gd name="connsiteX25" fmla="*/ 270933 w 1041400"/>
              <a:gd name="connsiteY25" fmla="*/ 1458344 h 1458344"/>
              <a:gd name="connsiteX26" fmla="*/ 643466 w 1041400"/>
              <a:gd name="connsiteY26" fmla="*/ 1449877 h 1458344"/>
              <a:gd name="connsiteX27" fmla="*/ 694266 w 1041400"/>
              <a:gd name="connsiteY27" fmla="*/ 1424477 h 1458344"/>
              <a:gd name="connsiteX28" fmla="*/ 719666 w 1041400"/>
              <a:gd name="connsiteY28" fmla="*/ 1407544 h 1458344"/>
              <a:gd name="connsiteX29" fmla="*/ 762000 w 1041400"/>
              <a:gd name="connsiteY29" fmla="*/ 1365211 h 1458344"/>
              <a:gd name="connsiteX30" fmla="*/ 795866 w 1041400"/>
              <a:gd name="connsiteY30" fmla="*/ 1339811 h 1458344"/>
              <a:gd name="connsiteX31" fmla="*/ 812800 w 1041400"/>
              <a:gd name="connsiteY31" fmla="*/ 1322877 h 1458344"/>
              <a:gd name="connsiteX32" fmla="*/ 838200 w 1041400"/>
              <a:gd name="connsiteY32" fmla="*/ 1305944 h 1458344"/>
              <a:gd name="connsiteX33" fmla="*/ 863600 w 1041400"/>
              <a:gd name="connsiteY33" fmla="*/ 1280544 h 1458344"/>
              <a:gd name="connsiteX34" fmla="*/ 897466 w 1041400"/>
              <a:gd name="connsiteY34" fmla="*/ 1255144 h 1458344"/>
              <a:gd name="connsiteX35" fmla="*/ 931333 w 1041400"/>
              <a:gd name="connsiteY35" fmla="*/ 1212811 h 1458344"/>
              <a:gd name="connsiteX36" fmla="*/ 956733 w 1041400"/>
              <a:gd name="connsiteY36" fmla="*/ 1195877 h 1458344"/>
              <a:gd name="connsiteX37" fmla="*/ 973666 w 1041400"/>
              <a:gd name="connsiteY37" fmla="*/ 1162011 h 1458344"/>
              <a:gd name="connsiteX38" fmla="*/ 999066 w 1041400"/>
              <a:gd name="connsiteY38" fmla="*/ 1077344 h 1458344"/>
              <a:gd name="connsiteX39" fmla="*/ 1007533 w 1041400"/>
              <a:gd name="connsiteY39" fmla="*/ 1035011 h 1458344"/>
              <a:gd name="connsiteX40" fmla="*/ 1016000 w 1041400"/>
              <a:gd name="connsiteY40" fmla="*/ 1001144 h 1458344"/>
              <a:gd name="connsiteX41" fmla="*/ 1024466 w 1041400"/>
              <a:gd name="connsiteY41" fmla="*/ 713277 h 1458344"/>
              <a:gd name="connsiteX42" fmla="*/ 1041400 w 1041400"/>
              <a:gd name="connsiteY42" fmla="*/ 620144 h 1458344"/>
              <a:gd name="connsiteX43" fmla="*/ 1032933 w 1041400"/>
              <a:gd name="connsiteY43" fmla="*/ 425411 h 1458344"/>
              <a:gd name="connsiteX44" fmla="*/ 999066 w 1041400"/>
              <a:gd name="connsiteY44" fmla="*/ 349211 h 1458344"/>
              <a:gd name="connsiteX45" fmla="*/ 965200 w 1041400"/>
              <a:gd name="connsiteY45" fmla="*/ 281477 h 1458344"/>
              <a:gd name="connsiteX46" fmla="*/ 948266 w 1041400"/>
              <a:gd name="connsiteY46" fmla="*/ 247611 h 1458344"/>
              <a:gd name="connsiteX47" fmla="*/ 922866 w 1041400"/>
              <a:gd name="connsiteY47" fmla="*/ 222211 h 1458344"/>
              <a:gd name="connsiteX48" fmla="*/ 897466 w 1041400"/>
              <a:gd name="connsiteY48" fmla="*/ 162944 h 1458344"/>
              <a:gd name="connsiteX49" fmla="*/ 872066 w 1041400"/>
              <a:gd name="connsiteY49" fmla="*/ 129077 h 1458344"/>
              <a:gd name="connsiteX50" fmla="*/ 821266 w 1041400"/>
              <a:gd name="connsiteY50" fmla="*/ 95211 h 1458344"/>
              <a:gd name="connsiteX51" fmla="*/ 804333 w 1041400"/>
              <a:gd name="connsiteY51" fmla="*/ 78277 h 1458344"/>
              <a:gd name="connsiteX52" fmla="*/ 770466 w 1041400"/>
              <a:gd name="connsiteY52" fmla="*/ 61344 h 1458344"/>
              <a:gd name="connsiteX53" fmla="*/ 719666 w 1041400"/>
              <a:gd name="connsiteY53" fmla="*/ 44411 h 1458344"/>
              <a:gd name="connsiteX54" fmla="*/ 694266 w 1041400"/>
              <a:gd name="connsiteY54" fmla="*/ 27477 h 1458344"/>
              <a:gd name="connsiteX55" fmla="*/ 584200 w 1041400"/>
              <a:gd name="connsiteY55" fmla="*/ 2077 h 1458344"/>
              <a:gd name="connsiteX56" fmla="*/ 457200 w 1041400"/>
              <a:gd name="connsiteY56" fmla="*/ 2077 h 145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41400" h="1458344">
                <a:moveTo>
                  <a:pt x="457200" y="2077"/>
                </a:moveTo>
                <a:cubicBezTo>
                  <a:pt x="428978" y="3488"/>
                  <a:pt x="429061" y="8178"/>
                  <a:pt x="414866" y="10544"/>
                </a:cubicBezTo>
                <a:cubicBezTo>
                  <a:pt x="395182" y="13825"/>
                  <a:pt x="374714" y="13277"/>
                  <a:pt x="355600" y="19011"/>
                </a:cubicBezTo>
                <a:cubicBezTo>
                  <a:pt x="345854" y="21935"/>
                  <a:pt x="339853" y="32726"/>
                  <a:pt x="330200" y="35944"/>
                </a:cubicBezTo>
                <a:cubicBezTo>
                  <a:pt x="313914" y="41373"/>
                  <a:pt x="296333" y="41589"/>
                  <a:pt x="279400" y="44411"/>
                </a:cubicBezTo>
                <a:cubicBezTo>
                  <a:pt x="208441" y="79890"/>
                  <a:pt x="276981" y="37154"/>
                  <a:pt x="228600" y="95211"/>
                </a:cubicBezTo>
                <a:cubicBezTo>
                  <a:pt x="215976" y="110360"/>
                  <a:pt x="195135" y="114832"/>
                  <a:pt x="177800" y="120611"/>
                </a:cubicBezTo>
                <a:cubicBezTo>
                  <a:pt x="138982" y="178837"/>
                  <a:pt x="163240" y="164976"/>
                  <a:pt x="118533" y="179877"/>
                </a:cubicBezTo>
                <a:cubicBezTo>
                  <a:pt x="115711" y="188344"/>
                  <a:pt x="116377" y="198966"/>
                  <a:pt x="110066" y="205277"/>
                </a:cubicBezTo>
                <a:cubicBezTo>
                  <a:pt x="103755" y="211588"/>
                  <a:pt x="85928" y="204909"/>
                  <a:pt x="84666" y="213744"/>
                </a:cubicBezTo>
                <a:cubicBezTo>
                  <a:pt x="81262" y="237573"/>
                  <a:pt x="96988" y="354651"/>
                  <a:pt x="101600" y="391544"/>
                </a:cubicBezTo>
                <a:cubicBezTo>
                  <a:pt x="98778" y="498788"/>
                  <a:pt x="101157" y="606296"/>
                  <a:pt x="93133" y="713277"/>
                </a:cubicBezTo>
                <a:cubicBezTo>
                  <a:pt x="92536" y="721237"/>
                  <a:pt x="80307" y="723366"/>
                  <a:pt x="76200" y="730211"/>
                </a:cubicBezTo>
                <a:cubicBezTo>
                  <a:pt x="71208" y="738530"/>
                  <a:pt x="60569" y="783616"/>
                  <a:pt x="59266" y="789477"/>
                </a:cubicBezTo>
                <a:cubicBezTo>
                  <a:pt x="49288" y="834379"/>
                  <a:pt x="43844" y="880042"/>
                  <a:pt x="33866" y="924944"/>
                </a:cubicBezTo>
                <a:cubicBezTo>
                  <a:pt x="26777" y="956846"/>
                  <a:pt x="26364" y="955919"/>
                  <a:pt x="16933" y="984211"/>
                </a:cubicBezTo>
                <a:cubicBezTo>
                  <a:pt x="14111" y="1009611"/>
                  <a:pt x="12667" y="1035202"/>
                  <a:pt x="8466" y="1060411"/>
                </a:cubicBezTo>
                <a:cubicBezTo>
                  <a:pt x="6999" y="1069214"/>
                  <a:pt x="0" y="1076886"/>
                  <a:pt x="0" y="1085811"/>
                </a:cubicBezTo>
                <a:cubicBezTo>
                  <a:pt x="0" y="1114174"/>
                  <a:pt x="4455" y="1142399"/>
                  <a:pt x="8466" y="1170477"/>
                </a:cubicBezTo>
                <a:cubicBezTo>
                  <a:pt x="10112" y="1181997"/>
                  <a:pt x="11416" y="1194098"/>
                  <a:pt x="16933" y="1204344"/>
                </a:cubicBezTo>
                <a:cubicBezTo>
                  <a:pt x="31406" y="1231222"/>
                  <a:pt x="50800" y="1255144"/>
                  <a:pt x="67733" y="1280544"/>
                </a:cubicBezTo>
                <a:lnTo>
                  <a:pt x="84666" y="1305944"/>
                </a:lnTo>
                <a:cubicBezTo>
                  <a:pt x="90311" y="1314411"/>
                  <a:pt x="97049" y="1322242"/>
                  <a:pt x="101600" y="1331344"/>
                </a:cubicBezTo>
                <a:cubicBezTo>
                  <a:pt x="116496" y="1361138"/>
                  <a:pt x="141257" y="1413336"/>
                  <a:pt x="160866" y="1432944"/>
                </a:cubicBezTo>
                <a:cubicBezTo>
                  <a:pt x="166511" y="1438588"/>
                  <a:pt x="170022" y="1448082"/>
                  <a:pt x="177800" y="1449877"/>
                </a:cubicBezTo>
                <a:cubicBezTo>
                  <a:pt x="208174" y="1456886"/>
                  <a:pt x="239889" y="1455522"/>
                  <a:pt x="270933" y="1458344"/>
                </a:cubicBezTo>
                <a:lnTo>
                  <a:pt x="643466" y="1449877"/>
                </a:lnTo>
                <a:cubicBezTo>
                  <a:pt x="683322" y="1448216"/>
                  <a:pt x="670309" y="1443643"/>
                  <a:pt x="694266" y="1424477"/>
                </a:cubicBezTo>
                <a:cubicBezTo>
                  <a:pt x="702212" y="1418120"/>
                  <a:pt x="712008" y="1414245"/>
                  <a:pt x="719666" y="1407544"/>
                </a:cubicBezTo>
                <a:cubicBezTo>
                  <a:pt x="734685" y="1394403"/>
                  <a:pt x="746035" y="1377185"/>
                  <a:pt x="762000" y="1365211"/>
                </a:cubicBezTo>
                <a:cubicBezTo>
                  <a:pt x="773289" y="1356744"/>
                  <a:pt x="785026" y="1348845"/>
                  <a:pt x="795866" y="1339811"/>
                </a:cubicBezTo>
                <a:cubicBezTo>
                  <a:pt x="801998" y="1334701"/>
                  <a:pt x="806566" y="1327864"/>
                  <a:pt x="812800" y="1322877"/>
                </a:cubicBezTo>
                <a:cubicBezTo>
                  <a:pt x="820746" y="1316520"/>
                  <a:pt x="830383" y="1312458"/>
                  <a:pt x="838200" y="1305944"/>
                </a:cubicBezTo>
                <a:cubicBezTo>
                  <a:pt x="847398" y="1298279"/>
                  <a:pt x="854509" y="1288336"/>
                  <a:pt x="863600" y="1280544"/>
                </a:cubicBezTo>
                <a:cubicBezTo>
                  <a:pt x="874314" y="1271361"/>
                  <a:pt x="886626" y="1264178"/>
                  <a:pt x="897466" y="1255144"/>
                </a:cubicBezTo>
                <a:cubicBezTo>
                  <a:pt x="947741" y="1213249"/>
                  <a:pt x="876644" y="1267501"/>
                  <a:pt x="931333" y="1212811"/>
                </a:cubicBezTo>
                <a:cubicBezTo>
                  <a:pt x="938528" y="1205616"/>
                  <a:pt x="948266" y="1201522"/>
                  <a:pt x="956733" y="1195877"/>
                </a:cubicBezTo>
                <a:cubicBezTo>
                  <a:pt x="962377" y="1184588"/>
                  <a:pt x="968979" y="1173729"/>
                  <a:pt x="973666" y="1162011"/>
                </a:cubicBezTo>
                <a:cubicBezTo>
                  <a:pt x="984224" y="1135617"/>
                  <a:pt x="992827" y="1105420"/>
                  <a:pt x="999066" y="1077344"/>
                </a:cubicBezTo>
                <a:cubicBezTo>
                  <a:pt x="1002188" y="1063296"/>
                  <a:pt x="1004411" y="1049059"/>
                  <a:pt x="1007533" y="1035011"/>
                </a:cubicBezTo>
                <a:cubicBezTo>
                  <a:pt x="1010057" y="1023652"/>
                  <a:pt x="1013178" y="1012433"/>
                  <a:pt x="1016000" y="1001144"/>
                </a:cubicBezTo>
                <a:cubicBezTo>
                  <a:pt x="1018822" y="905188"/>
                  <a:pt x="1019900" y="809166"/>
                  <a:pt x="1024466" y="713277"/>
                </a:cubicBezTo>
                <a:cubicBezTo>
                  <a:pt x="1027125" y="657432"/>
                  <a:pt x="1028450" y="658993"/>
                  <a:pt x="1041400" y="620144"/>
                </a:cubicBezTo>
                <a:cubicBezTo>
                  <a:pt x="1038578" y="555233"/>
                  <a:pt x="1039855" y="490014"/>
                  <a:pt x="1032933" y="425411"/>
                </a:cubicBezTo>
                <a:cubicBezTo>
                  <a:pt x="1031161" y="408869"/>
                  <a:pt x="1006315" y="365520"/>
                  <a:pt x="999066" y="349211"/>
                </a:cubicBezTo>
                <a:cubicBezTo>
                  <a:pt x="949058" y="236694"/>
                  <a:pt x="1010178" y="360186"/>
                  <a:pt x="965200" y="281477"/>
                </a:cubicBezTo>
                <a:cubicBezTo>
                  <a:pt x="958938" y="270519"/>
                  <a:pt x="955602" y="257881"/>
                  <a:pt x="948266" y="247611"/>
                </a:cubicBezTo>
                <a:cubicBezTo>
                  <a:pt x="941306" y="237868"/>
                  <a:pt x="931333" y="230678"/>
                  <a:pt x="922866" y="222211"/>
                </a:cubicBezTo>
                <a:cubicBezTo>
                  <a:pt x="914635" y="197517"/>
                  <a:pt x="912414" y="186861"/>
                  <a:pt x="897466" y="162944"/>
                </a:cubicBezTo>
                <a:cubicBezTo>
                  <a:pt x="889987" y="150978"/>
                  <a:pt x="882613" y="138452"/>
                  <a:pt x="872066" y="129077"/>
                </a:cubicBezTo>
                <a:cubicBezTo>
                  <a:pt x="856855" y="115556"/>
                  <a:pt x="835656" y="109602"/>
                  <a:pt x="821266" y="95211"/>
                </a:cubicBezTo>
                <a:cubicBezTo>
                  <a:pt x="815622" y="89566"/>
                  <a:pt x="810975" y="82705"/>
                  <a:pt x="804333" y="78277"/>
                </a:cubicBezTo>
                <a:cubicBezTo>
                  <a:pt x="793831" y="71276"/>
                  <a:pt x="782185" y="66031"/>
                  <a:pt x="770466" y="61344"/>
                </a:cubicBezTo>
                <a:cubicBezTo>
                  <a:pt x="753893" y="54715"/>
                  <a:pt x="719666" y="44411"/>
                  <a:pt x="719666" y="44411"/>
                </a:cubicBezTo>
                <a:cubicBezTo>
                  <a:pt x="711199" y="38766"/>
                  <a:pt x="703829" y="30955"/>
                  <a:pt x="694266" y="27477"/>
                </a:cubicBezTo>
                <a:cubicBezTo>
                  <a:pt x="692354" y="26782"/>
                  <a:pt x="600021" y="2910"/>
                  <a:pt x="584200" y="2077"/>
                </a:cubicBezTo>
                <a:cubicBezTo>
                  <a:pt x="544743" y="0"/>
                  <a:pt x="485422" y="666"/>
                  <a:pt x="457200" y="2077"/>
                </a:cubicBez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39933" y="1612175"/>
            <a:ext cx="389467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14.png"/>
          <p:cNvPicPr>
            <a:picLocks noChangeAspect="1"/>
          </p:cNvPicPr>
          <p:nvPr/>
        </p:nvPicPr>
        <p:blipFill>
          <a:blip r:embed="rId2"/>
          <a:srcRect l="40561" t="22890" b="45241"/>
          <a:stretch>
            <a:fillRect/>
          </a:stretch>
        </p:blipFill>
        <p:spPr>
          <a:xfrm>
            <a:off x="3724939" y="3161064"/>
            <a:ext cx="5435077" cy="203705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3848569" y="36607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629053" y="3813122"/>
            <a:ext cx="877892" cy="426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14.png"/>
          <p:cNvPicPr>
            <a:picLocks noChangeAspect="1"/>
          </p:cNvPicPr>
          <p:nvPr/>
        </p:nvPicPr>
        <p:blipFill>
          <a:blip r:embed="rId2"/>
          <a:srcRect l="48034" t="29723" r="20742" b="52409"/>
          <a:stretch>
            <a:fillRect/>
          </a:stretch>
        </p:blipFill>
        <p:spPr>
          <a:xfrm>
            <a:off x="4415780" y="5463380"/>
            <a:ext cx="2855096" cy="1142112"/>
          </a:xfrm>
          <a:prstGeom prst="rect">
            <a:avLst/>
          </a:prstGeom>
        </p:spPr>
      </p:pic>
      <p:pic>
        <p:nvPicPr>
          <p:cNvPr id="12" name="Picture 11" descr="14.png"/>
          <p:cNvPicPr>
            <a:picLocks noChangeAspect="1"/>
          </p:cNvPicPr>
          <p:nvPr/>
        </p:nvPicPr>
        <p:blipFill>
          <a:blip r:embed="rId2"/>
          <a:srcRect l="68176" t="29723" r="17839" b="52409"/>
          <a:stretch>
            <a:fillRect/>
          </a:stretch>
        </p:blipFill>
        <p:spPr>
          <a:xfrm>
            <a:off x="5930440" y="5429288"/>
            <a:ext cx="1278583" cy="11421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02625" y="5578931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g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084" y="5429288"/>
            <a:ext cx="2565690" cy="1114899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6363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4.png"/>
          <p:cNvPicPr>
            <a:picLocks noChangeAspect="1"/>
          </p:cNvPicPr>
          <p:nvPr/>
        </p:nvPicPr>
        <p:blipFill>
          <a:blip r:embed="rId2"/>
          <a:srcRect l="48034" t="29723" r="20742" b="52409"/>
          <a:stretch>
            <a:fillRect/>
          </a:stretch>
        </p:blipFill>
        <p:spPr>
          <a:xfrm>
            <a:off x="4485755" y="997210"/>
            <a:ext cx="2855096" cy="1142112"/>
          </a:xfrm>
          <a:prstGeom prst="rect">
            <a:avLst/>
          </a:prstGeom>
        </p:spPr>
      </p:pic>
      <p:pic>
        <p:nvPicPr>
          <p:cNvPr id="12" name="Picture 11" descr="14.png"/>
          <p:cNvPicPr>
            <a:picLocks noChangeAspect="1"/>
          </p:cNvPicPr>
          <p:nvPr/>
        </p:nvPicPr>
        <p:blipFill>
          <a:blip r:embed="rId2"/>
          <a:srcRect l="68176" t="29723" r="28537" b="52409"/>
          <a:stretch>
            <a:fillRect/>
          </a:stretch>
        </p:blipFill>
        <p:spPr>
          <a:xfrm>
            <a:off x="3656346" y="1064380"/>
            <a:ext cx="300522" cy="1142112"/>
          </a:xfrm>
          <a:prstGeom prst="rect">
            <a:avLst/>
          </a:prstGeom>
        </p:spPr>
      </p:pic>
      <p:pic>
        <p:nvPicPr>
          <p:cNvPr id="14" name="Picture 13" descr="14.png"/>
          <p:cNvPicPr>
            <a:picLocks noChangeAspect="1"/>
          </p:cNvPicPr>
          <p:nvPr/>
        </p:nvPicPr>
        <p:blipFill>
          <a:blip r:embed="rId2"/>
          <a:srcRect l="60397" t="29723" r="35739" b="52409"/>
          <a:stretch>
            <a:fillRect/>
          </a:stretch>
        </p:blipFill>
        <p:spPr>
          <a:xfrm>
            <a:off x="4074533" y="1124041"/>
            <a:ext cx="353335" cy="1142112"/>
          </a:xfrm>
          <a:prstGeom prst="rect">
            <a:avLst/>
          </a:prstGeom>
        </p:spPr>
      </p:pic>
      <p:pic>
        <p:nvPicPr>
          <p:cNvPr id="15" name="Picture 14" descr="14.png"/>
          <p:cNvPicPr>
            <a:picLocks noChangeAspect="1"/>
          </p:cNvPicPr>
          <p:nvPr/>
        </p:nvPicPr>
        <p:blipFill>
          <a:blip r:embed="rId2"/>
          <a:srcRect l="71992" t="29723" r="17839" b="52409"/>
          <a:stretch>
            <a:fillRect/>
          </a:stretch>
        </p:blipFill>
        <p:spPr>
          <a:xfrm>
            <a:off x="5361214" y="997210"/>
            <a:ext cx="2286000" cy="1142112"/>
          </a:xfrm>
          <a:prstGeom prst="rect">
            <a:avLst/>
          </a:prstGeom>
        </p:spPr>
      </p:pic>
      <p:pic>
        <p:nvPicPr>
          <p:cNvPr id="16" name="Picture 15" descr="14.png"/>
          <p:cNvPicPr>
            <a:picLocks noChangeAspect="1"/>
          </p:cNvPicPr>
          <p:nvPr/>
        </p:nvPicPr>
        <p:blipFill>
          <a:blip r:embed="rId2"/>
          <a:srcRect l="68176" t="29723" r="28537" b="52409"/>
          <a:stretch>
            <a:fillRect/>
          </a:stretch>
        </p:blipFill>
        <p:spPr>
          <a:xfrm>
            <a:off x="1791974" y="3036969"/>
            <a:ext cx="300522" cy="1142112"/>
          </a:xfrm>
          <a:prstGeom prst="rect">
            <a:avLst/>
          </a:prstGeom>
        </p:spPr>
      </p:pic>
      <p:pic>
        <p:nvPicPr>
          <p:cNvPr id="17" name="Picture 16" descr="14.png"/>
          <p:cNvPicPr>
            <a:picLocks noChangeAspect="1"/>
          </p:cNvPicPr>
          <p:nvPr/>
        </p:nvPicPr>
        <p:blipFill>
          <a:blip r:embed="rId2"/>
          <a:srcRect l="60397" t="29723" r="35739" b="52409"/>
          <a:stretch>
            <a:fillRect/>
          </a:stretch>
        </p:blipFill>
        <p:spPr>
          <a:xfrm>
            <a:off x="2210161" y="3096630"/>
            <a:ext cx="353335" cy="114211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03011" y="842774"/>
            <a:ext cx="2565690" cy="1423379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429299" y="2983849"/>
            <a:ext cx="4884187" cy="1015663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>
                <a:latin typeface="Arial"/>
                <a:cs typeface="Arial"/>
              </a:rPr>
              <a:t>(6 x 10</a:t>
            </a:r>
            <a:r>
              <a:rPr lang="en-US" sz="2000" baseline="30000">
                <a:latin typeface="Arial"/>
                <a:cs typeface="Arial"/>
              </a:rPr>
              <a:t>24</a:t>
            </a:r>
            <a:r>
              <a:rPr lang="en-US" sz="2000">
                <a:latin typeface="Arial"/>
                <a:cs typeface="Arial"/>
              </a:rPr>
              <a:t> kg) x (6.67 x 10</a:t>
            </a:r>
            <a:r>
              <a:rPr lang="en-US" sz="2000" baseline="30000">
                <a:latin typeface="Arial"/>
                <a:cs typeface="Arial"/>
              </a:rPr>
              <a:t>-11</a:t>
            </a:r>
            <a:r>
              <a:rPr lang="en-US" sz="2000">
                <a:latin typeface="Arial"/>
                <a:cs typeface="Arial"/>
              </a:rPr>
              <a:t> m</a:t>
            </a:r>
            <a:r>
              <a:rPr lang="en-US" sz="2000" baseline="30000">
                <a:latin typeface="Arial"/>
                <a:cs typeface="Arial"/>
              </a:rPr>
              <a:t>3</a:t>
            </a:r>
            <a:r>
              <a:rPr lang="en-US" sz="2000">
                <a:latin typeface="Arial"/>
                <a:cs typeface="Arial"/>
              </a:rPr>
              <a:t>/kg/ s</a:t>
            </a:r>
            <a:r>
              <a:rPr lang="en-US" sz="2000" baseline="30000">
                <a:latin typeface="Arial"/>
                <a:cs typeface="Arial"/>
              </a:rPr>
              <a:t>2</a:t>
            </a:r>
            <a:r>
              <a:rPr lang="en-US" sz="2000">
                <a:latin typeface="Arial"/>
                <a:cs typeface="Arial"/>
              </a:rPr>
              <a:t>)</a:t>
            </a:r>
          </a:p>
          <a:p>
            <a:endParaRPr lang="en-US" sz="2000">
              <a:latin typeface="Arial"/>
              <a:cs typeface="Arial"/>
            </a:endParaRPr>
          </a:p>
          <a:p>
            <a:r>
              <a:rPr lang="en-US" sz="2000">
                <a:latin typeface="Arial"/>
                <a:cs typeface="Arial"/>
              </a:rPr>
              <a:t>                 (6.374 x 10</a:t>
            </a:r>
            <a:r>
              <a:rPr lang="en-US" sz="2000" baseline="30000">
                <a:latin typeface="Arial"/>
                <a:cs typeface="Arial"/>
              </a:rPr>
              <a:t>6</a:t>
            </a:r>
            <a:r>
              <a:rPr lang="en-US" sz="2000">
                <a:latin typeface="Arial"/>
                <a:cs typeface="Arial"/>
              </a:rPr>
              <a:t> m)</a:t>
            </a:r>
            <a:r>
              <a:rPr lang="en-US" sz="2000" baseline="30000">
                <a:latin typeface="Arial"/>
                <a:cs typeface="Arial"/>
              </a:rPr>
              <a:t>2</a:t>
            </a:r>
            <a:r>
              <a:rPr lang="en-US" sz="2000">
                <a:latin typeface="Arial"/>
                <a:cs typeface="Arial"/>
              </a:rPr>
              <a:t>  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563496" y="3511804"/>
            <a:ext cx="4639180" cy="158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14.png"/>
          <p:cNvPicPr>
            <a:picLocks noChangeAspect="1"/>
          </p:cNvPicPr>
          <p:nvPr/>
        </p:nvPicPr>
        <p:blipFill>
          <a:blip r:embed="rId2"/>
          <a:srcRect l="68176" t="29723" r="28537" b="52409"/>
          <a:stretch>
            <a:fillRect/>
          </a:stretch>
        </p:blipFill>
        <p:spPr>
          <a:xfrm>
            <a:off x="2660390" y="4769902"/>
            <a:ext cx="300522" cy="1142112"/>
          </a:xfrm>
          <a:prstGeom prst="rect">
            <a:avLst/>
          </a:prstGeom>
        </p:spPr>
      </p:pic>
      <p:pic>
        <p:nvPicPr>
          <p:cNvPr id="22" name="Picture 21" descr="14.png"/>
          <p:cNvPicPr>
            <a:picLocks noChangeAspect="1"/>
          </p:cNvPicPr>
          <p:nvPr/>
        </p:nvPicPr>
        <p:blipFill>
          <a:blip r:embed="rId2"/>
          <a:srcRect l="60397" t="29723" r="35739" b="52409"/>
          <a:stretch>
            <a:fillRect/>
          </a:stretch>
        </p:blipFill>
        <p:spPr>
          <a:xfrm>
            <a:off x="3078577" y="4829563"/>
            <a:ext cx="353335" cy="1142112"/>
          </a:xfrm>
          <a:prstGeom prst="rect">
            <a:avLst/>
          </a:prstGeom>
        </p:spPr>
      </p:pic>
      <p:pic>
        <p:nvPicPr>
          <p:cNvPr id="24" name="Picture 23" descr="14.png"/>
          <p:cNvPicPr>
            <a:picLocks noChangeAspect="1"/>
          </p:cNvPicPr>
          <p:nvPr/>
        </p:nvPicPr>
        <p:blipFill>
          <a:blip r:embed="rId2"/>
          <a:srcRect l="60397" t="29723" r="35739" b="52409"/>
          <a:stretch>
            <a:fillRect/>
          </a:stretch>
        </p:blipFill>
        <p:spPr>
          <a:xfrm>
            <a:off x="4501053" y="4820026"/>
            <a:ext cx="353335" cy="1142112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854388" y="4829564"/>
            <a:ext cx="1912898" cy="642348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328678" y="4956012"/>
            <a:ext cx="5553212" cy="142603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9.8 m/s</a:t>
            </a:r>
            <a:r>
              <a:rPr lang="en-US" sz="2000" baseline="30000" dirty="0">
                <a:latin typeface="Arial"/>
                <a:cs typeface="Arial"/>
              </a:rPr>
              <a:t>2</a:t>
            </a:r>
            <a:r>
              <a:rPr lang="en-US" sz="2000" dirty="0">
                <a:latin typeface="Arial"/>
                <a:cs typeface="Arial"/>
              </a:rPr>
              <a:t>       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32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ft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/s</a:t>
            </a:r>
            <a:r>
              <a:rPr lang="en-US" sz="2000" baseline="30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2000" baseline="300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2000" baseline="30000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acceleration due to gravity near Earth's surface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92496" y="68637"/>
            <a:ext cx="449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calculate the value of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91783" y="3197356"/>
            <a:ext cx="910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g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89976" y="1308692"/>
            <a:ext cx="910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g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70011" y="4920955"/>
            <a:ext cx="910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g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310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>
            <a:picLocks noChangeAspect="1"/>
          </p:cNvPicPr>
          <p:nvPr/>
        </p:nvPicPr>
        <p:blipFill>
          <a:blip r:embed="rId2"/>
          <a:srcRect b="26112"/>
          <a:stretch>
            <a:fillRect/>
          </a:stretch>
        </p:blipFill>
        <p:spPr>
          <a:xfrm>
            <a:off x="0" y="233039"/>
            <a:ext cx="9144000" cy="47228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35420" y="2921751"/>
            <a:ext cx="4306429" cy="1575455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81882" y="4955923"/>
            <a:ext cx="7813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So, the acceleration of an object falling to Earth is independent of its mass!  From a given height above Earth, all things fall at the same rate!!</a:t>
            </a:r>
            <a:endParaRPr lang="en-US" sz="2800" baseline="300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51962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105" y="1560324"/>
            <a:ext cx="781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are they talking about?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5825" y="293283"/>
            <a:ext cx="7813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We live in an Air Force community and pilots talk about pulling so many g's in their planes.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489" y="3918857"/>
            <a:ext cx="3097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When you are standing on the ground, you feel your weight —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 g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5700" y="3102428"/>
            <a:ext cx="5888299" cy="365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398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105" y="1560324"/>
            <a:ext cx="781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are they talking about?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5825" y="293283"/>
            <a:ext cx="7813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We live in an Air Force community and pilots talk about pulling so many g's in their planes.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489" y="2966357"/>
            <a:ext cx="30972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When you take off, you feel the acceleration of the engines against Earth's gravity —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2.5 g </a:t>
            </a:r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or larger</a:t>
            </a:r>
          </a:p>
          <a:p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This pilot feels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2.5 times his weight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5700" y="3102428"/>
            <a:ext cx="5888299" cy="365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5700" y="2179382"/>
            <a:ext cx="5888300" cy="457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0145163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0967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 Free-Fall you do not feel your weight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7494" y="2611616"/>
            <a:ext cx="28149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 free fall (ex., in orbit or falling from a building) you experience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0 g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6643" y="2003266"/>
            <a:ext cx="5840171" cy="467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1286292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force1.jpg"/>
          <p:cNvPicPr>
            <a:picLocks noChangeAspect="1"/>
          </p:cNvPicPr>
          <p:nvPr/>
        </p:nvPicPr>
        <p:blipFill>
          <a:blip r:embed="rId2"/>
          <a:srcRect l="7837" t="54067" r="72718" b="16005"/>
          <a:stretch>
            <a:fillRect/>
          </a:stretch>
        </p:blipFill>
        <p:spPr>
          <a:xfrm>
            <a:off x="5381773" y="335944"/>
            <a:ext cx="3313587" cy="30599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3674" y="698524"/>
            <a:ext cx="38420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car accelerating from 0 to 100 mph in 10 seconds is</a:t>
            </a:r>
          </a:p>
          <a:p>
            <a:pPr algn="ctr"/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0.28 g</a:t>
            </a:r>
          </a:p>
          <a:p>
            <a:pPr algn="ctr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(get shoved back in your seat by about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¼  your weight)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7238" y="4149530"/>
            <a:ext cx="40367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Taking off in an airplane</a:t>
            </a:r>
          </a:p>
          <a:p>
            <a:pPr algn="ctr"/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1.5 g</a:t>
            </a:r>
          </a:p>
          <a:p>
            <a:pPr algn="ctr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(get shoved back in your seat by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1.5 times your weight)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 l="16433" r="21543"/>
          <a:stretch>
            <a:fillRect/>
          </a:stretch>
        </p:blipFill>
        <p:spPr bwMode="auto">
          <a:xfrm>
            <a:off x="5056153" y="263079"/>
            <a:ext cx="4033421" cy="325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/>
          <a:srcRect l="27799" t="36552" r="29639" b="25569"/>
          <a:stretch>
            <a:fillRect/>
          </a:stretch>
        </p:blipFill>
        <p:spPr bwMode="auto">
          <a:xfrm>
            <a:off x="752964" y="3587128"/>
            <a:ext cx="4033421" cy="319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698500" y="698524"/>
            <a:ext cx="3987206" cy="129719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38081" y="3937024"/>
            <a:ext cx="3987206" cy="129719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9983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1228" y="1641929"/>
            <a:ext cx="4036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Wicked Roller Coaster</a:t>
            </a:r>
          </a:p>
          <a:p>
            <a:pPr algn="ctr"/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4.3 g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 t="12386"/>
          <a:stretch>
            <a:fillRect/>
          </a:stretch>
        </p:blipFill>
        <p:spPr bwMode="auto">
          <a:xfrm>
            <a:off x="5164061" y="183198"/>
            <a:ext cx="3623256" cy="476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698500" y="1387920"/>
            <a:ext cx="3987206" cy="129719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6149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8132" y="1206500"/>
            <a:ext cx="38420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Apollo re-entry to Earth</a:t>
            </a:r>
          </a:p>
          <a:p>
            <a:pPr algn="ctr"/>
            <a:r>
              <a:rPr lang="en-US" sz="2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7.19 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6425" y="4417786"/>
            <a:ext cx="7813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Human Body can take about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13 g</a:t>
            </a:r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but not for long.</a:t>
            </a:r>
          </a:p>
          <a:p>
            <a:endParaRPr lang="en-US" sz="28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This puts a strict limit on how fast we can accelerate space ships for interstellar travel.  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3953" y="249237"/>
            <a:ext cx="4985621" cy="380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527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8220"/>
            <a:ext cx="9144000" cy="6391923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170465"/>
            <a:ext cx="5751493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go back to the big SPLAT.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Would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and the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500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lb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iron ball hit the ground with the same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FORCE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?  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Your speeds at impact would both be 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 = 128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32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9550" y="6298140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214947" y="6056210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rot="16200000" flipH="1">
            <a:off x="1077178" y="4181892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69115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2068" y="170465"/>
            <a:ext cx="59782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calculate.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8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6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</a:t>
            </a: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9550" y="6298140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214947" y="6056210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2777" y="146957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90041" y="298262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/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1077178" y="4181892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4522937" y="3673497"/>
            <a:ext cx="1918200" cy="100366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308929" y="5343071"/>
            <a:ext cx="413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=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77115" y="4880442"/>
            <a:ext cx="2686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in velocity when            you hit the ground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how long it takes to stop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805714" y="5578929"/>
            <a:ext cx="2313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5616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2068" y="170465"/>
            <a:ext cx="59782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calculate.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8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6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9550" y="6298140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214947" y="6056210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2777" y="146957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90041" y="298262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131779" y="1775747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796152" y="1796141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29096" y="3261584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193469" y="3281978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1077178" y="4181892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712666" y="1087049"/>
            <a:ext cx="2587691" cy="634272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983869" y="2581957"/>
            <a:ext cx="2587691" cy="634272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rot="5400000">
            <a:off x="4522937" y="3673497"/>
            <a:ext cx="1918200" cy="100366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35102" y="5234214"/>
            <a:ext cx="2676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in velocity when  you hit the ground</a:t>
            </a:r>
          </a:p>
        </p:txBody>
      </p:sp>
    </p:spTree>
    <p:extLst>
      <p:ext uri="{BB962C8B-B14F-4D97-AF65-F5344CB8AC3E}">
        <p14:creationId xmlns:p14="http://schemas.microsoft.com/office/powerpoint/2010/main" val="180066259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2068" y="170465"/>
            <a:ext cx="59782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calculate.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8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6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9550" y="6298140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28"/>
          <p:cNvGrpSpPr/>
          <p:nvPr/>
        </p:nvGrpSpPr>
        <p:grpSpPr>
          <a:xfrm>
            <a:off x="2214947" y="6056210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2777" y="146957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90041" y="298262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131779" y="1775747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6152" y="1796141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29096" y="3261584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193469" y="3281978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1077178" y="4181892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095495" y="1876226"/>
            <a:ext cx="1461005" cy="422741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rot="10800000" flipV="1">
            <a:off x="4980206" y="3767252"/>
            <a:ext cx="1494465" cy="136717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34898" y="5261428"/>
            <a:ext cx="2358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long it takes you </a:t>
            </a:r>
          </a:p>
          <a:p>
            <a:pPr algn="ctr"/>
            <a:r>
              <a:rPr lang="en-US" dirty="0"/>
              <a:t>to come to a stop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74670" y="3344510"/>
            <a:ext cx="1461005" cy="422741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2744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2068" y="170465"/>
            <a:ext cx="59782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Let's calculate.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8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6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9550" y="6298140"/>
            <a:ext cx="272764" cy="26422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1077178" y="4181892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28"/>
          <p:cNvGrpSpPr/>
          <p:nvPr/>
        </p:nvGrpSpPr>
        <p:grpSpPr>
          <a:xfrm>
            <a:off x="2214947" y="6056210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2777" y="146957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90041" y="298262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131779" y="1775747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6152" y="1796141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29096" y="3261584"/>
            <a:ext cx="1090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1/10 s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193469" y="3281978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357174" y="4593865"/>
            <a:ext cx="3764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    5,060 lb </a:t>
            </a:r>
            <a:endParaRPr lang="en-US" sz="3600" dirty="0"/>
          </a:p>
        </p:txBody>
      </p:sp>
      <p:sp>
        <p:nvSpPr>
          <p:cNvPr id="27" name="Rectangle 26"/>
          <p:cNvSpPr/>
          <p:nvPr/>
        </p:nvSpPr>
        <p:spPr>
          <a:xfrm>
            <a:off x="4355367" y="5671507"/>
            <a:ext cx="3764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ball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 21,120 lb </a:t>
            </a:r>
            <a:endParaRPr lang="en-US" sz="3600" dirty="0"/>
          </a:p>
        </p:txBody>
      </p:sp>
      <p:sp>
        <p:nvSpPr>
          <p:cNvPr id="29" name="Rectangle 28"/>
          <p:cNvSpPr/>
          <p:nvPr/>
        </p:nvSpPr>
        <p:spPr>
          <a:xfrm>
            <a:off x="4190999" y="4528560"/>
            <a:ext cx="3855358" cy="1934009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71784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2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2507" y="2189758"/>
            <a:ext cx="5751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Why do stuntmen survive?</a:t>
            </a: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5" name="Group 28"/>
          <p:cNvGrpSpPr/>
          <p:nvPr/>
        </p:nvGrpSpPr>
        <p:grpSpPr>
          <a:xfrm>
            <a:off x="2214947" y="1665846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46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296E-6 L 1.94444E-6 0.63888 " pathEditMode="relative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mages.jpeg"/>
          <p:cNvPicPr>
            <a:picLocks noChangeAspect="1"/>
          </p:cNvPicPr>
          <p:nvPr/>
        </p:nvPicPr>
        <p:blipFill>
          <a:blip r:embed="rId3"/>
          <a:srcRect b="1490"/>
          <a:stretch>
            <a:fillRect/>
          </a:stretch>
        </p:blipFill>
        <p:spPr>
          <a:xfrm>
            <a:off x="535007" y="1150636"/>
            <a:ext cx="2857500" cy="5474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2068" y="170465"/>
            <a:ext cx="59782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8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28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</a:t>
            </a:r>
            <a:r>
              <a:rPr lang="en-US" sz="3200" dirty="0" err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(128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 – 0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ft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/s)</a:t>
            </a:r>
          </a:p>
          <a:p>
            <a:pPr algn="ctr"/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31779" y="1850796"/>
            <a:ext cx="1272930" cy="448172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782777" y="1469576"/>
            <a:ext cx="119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earth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52359" y="1775747"/>
            <a:ext cx="588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 s</a:t>
            </a:r>
            <a:endParaRPr lang="en-US" sz="2800" dirty="0">
              <a:solidFill>
                <a:srgbClr val="0000FF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6152" y="1796141"/>
            <a:ext cx="2250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357174" y="4593865"/>
            <a:ext cx="33172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 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3200" baseline="-250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you</a:t>
            </a:r>
            <a:r>
              <a:rPr lang="en-US" sz="32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=     </a:t>
            </a:r>
            <a:r>
              <a:rPr lang="en-US" sz="3600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253 lb 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1847629" y="5905500"/>
            <a:ext cx="1773465" cy="861778"/>
          </a:xfrm>
          <a:custGeom>
            <a:avLst/>
            <a:gdLst>
              <a:gd name="connsiteX0" fmla="*/ 257024 w 1773465"/>
              <a:gd name="connsiteY0" fmla="*/ 69548 h 532191"/>
              <a:gd name="connsiteX1" fmla="*/ 919239 w 1773465"/>
              <a:gd name="connsiteY1" fmla="*/ 133048 h 532191"/>
              <a:gd name="connsiteX2" fmla="*/ 1527024 w 1773465"/>
              <a:gd name="connsiteY2" fmla="*/ 51405 h 532191"/>
              <a:gd name="connsiteX3" fmla="*/ 1554239 w 1773465"/>
              <a:gd name="connsiteY3" fmla="*/ 441476 h 532191"/>
              <a:gd name="connsiteX4" fmla="*/ 211667 w 1773465"/>
              <a:gd name="connsiteY4" fmla="*/ 468691 h 532191"/>
              <a:gd name="connsiteX5" fmla="*/ 257024 w 1773465"/>
              <a:gd name="connsiteY5" fmla="*/ 69548 h 532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73465" h="532191">
                <a:moveTo>
                  <a:pt x="257024" y="69548"/>
                </a:moveTo>
                <a:cubicBezTo>
                  <a:pt x="374953" y="13608"/>
                  <a:pt x="707572" y="136072"/>
                  <a:pt x="919239" y="133048"/>
                </a:cubicBezTo>
                <a:cubicBezTo>
                  <a:pt x="1130906" y="130024"/>
                  <a:pt x="1421191" y="0"/>
                  <a:pt x="1527024" y="51405"/>
                </a:cubicBezTo>
                <a:cubicBezTo>
                  <a:pt x="1632857" y="102810"/>
                  <a:pt x="1773465" y="371928"/>
                  <a:pt x="1554239" y="441476"/>
                </a:cubicBezTo>
                <a:cubicBezTo>
                  <a:pt x="1335013" y="511024"/>
                  <a:pt x="423334" y="532191"/>
                  <a:pt x="211667" y="468691"/>
                </a:cubicBezTo>
                <a:cubicBezTo>
                  <a:pt x="0" y="405191"/>
                  <a:pt x="139095" y="125489"/>
                  <a:pt x="257024" y="6954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rot="16200000" flipH="1">
            <a:off x="757886" y="4198227"/>
            <a:ext cx="4016939" cy="1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190999" y="4528561"/>
            <a:ext cx="3611027" cy="959654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31189" y="5712622"/>
            <a:ext cx="1183188" cy="1060920"/>
          </a:xfrm>
          <a:custGeom>
            <a:avLst/>
            <a:gdLst>
              <a:gd name="connsiteX0" fmla="*/ 227382 w 1183188"/>
              <a:gd name="connsiteY0" fmla="*/ 29592 h 1060920"/>
              <a:gd name="connsiteX1" fmla="*/ 118525 w 1183188"/>
              <a:gd name="connsiteY1" fmla="*/ 211021 h 1060920"/>
              <a:gd name="connsiteX2" fmla="*/ 9668 w 1183188"/>
              <a:gd name="connsiteY2" fmla="*/ 628307 h 1060920"/>
              <a:gd name="connsiteX3" fmla="*/ 127597 w 1183188"/>
              <a:gd name="connsiteY3" fmla="*/ 1000235 h 1060920"/>
              <a:gd name="connsiteX4" fmla="*/ 1089168 w 1183188"/>
              <a:gd name="connsiteY4" fmla="*/ 991164 h 1060920"/>
              <a:gd name="connsiteX5" fmla="*/ 1134525 w 1183188"/>
              <a:gd name="connsiteY5" fmla="*/ 328949 h 1060920"/>
              <a:gd name="connsiteX6" fmla="*/ 980311 w 1183188"/>
              <a:gd name="connsiteY6" fmla="*/ 2378 h 1060920"/>
              <a:gd name="connsiteX7" fmla="*/ 826097 w 1183188"/>
              <a:gd name="connsiteY7" fmla="*/ 483164 h 1060920"/>
              <a:gd name="connsiteX8" fmla="*/ 644668 w 1183188"/>
              <a:gd name="connsiteY8" fmla="*/ 773449 h 1060920"/>
              <a:gd name="connsiteX9" fmla="*/ 445097 w 1183188"/>
              <a:gd name="connsiteY9" fmla="*/ 737164 h 1060920"/>
              <a:gd name="connsiteX10" fmla="*/ 363454 w 1183188"/>
              <a:gd name="connsiteY10" fmla="*/ 192878 h 1060920"/>
              <a:gd name="connsiteX11" fmla="*/ 227382 w 1183188"/>
              <a:gd name="connsiteY11" fmla="*/ 29592 h 1060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83188" h="1060920">
                <a:moveTo>
                  <a:pt x="227382" y="29592"/>
                </a:moveTo>
                <a:cubicBezTo>
                  <a:pt x="186560" y="32616"/>
                  <a:pt x="154811" y="111235"/>
                  <a:pt x="118525" y="211021"/>
                </a:cubicBezTo>
                <a:cubicBezTo>
                  <a:pt x="82239" y="310807"/>
                  <a:pt x="8156" y="496771"/>
                  <a:pt x="9668" y="628307"/>
                </a:cubicBezTo>
                <a:cubicBezTo>
                  <a:pt x="11180" y="759843"/>
                  <a:pt x="-52320" y="939759"/>
                  <a:pt x="127597" y="1000235"/>
                </a:cubicBezTo>
                <a:cubicBezTo>
                  <a:pt x="307514" y="1060711"/>
                  <a:pt x="921347" y="1103045"/>
                  <a:pt x="1089168" y="991164"/>
                </a:cubicBezTo>
                <a:cubicBezTo>
                  <a:pt x="1256989" y="879283"/>
                  <a:pt x="1152668" y="493747"/>
                  <a:pt x="1134525" y="328949"/>
                </a:cubicBezTo>
                <a:cubicBezTo>
                  <a:pt x="1116382" y="164151"/>
                  <a:pt x="1031716" y="-23325"/>
                  <a:pt x="980311" y="2378"/>
                </a:cubicBezTo>
                <a:cubicBezTo>
                  <a:pt x="928906" y="28080"/>
                  <a:pt x="882038" y="354652"/>
                  <a:pt x="826097" y="483164"/>
                </a:cubicBezTo>
                <a:cubicBezTo>
                  <a:pt x="770156" y="611676"/>
                  <a:pt x="708168" y="731116"/>
                  <a:pt x="644668" y="773449"/>
                </a:cubicBezTo>
                <a:cubicBezTo>
                  <a:pt x="581168" y="815782"/>
                  <a:pt x="491966" y="833926"/>
                  <a:pt x="445097" y="737164"/>
                </a:cubicBezTo>
                <a:cubicBezTo>
                  <a:pt x="398228" y="640402"/>
                  <a:pt x="398228" y="312318"/>
                  <a:pt x="363454" y="192878"/>
                </a:cubicBezTo>
                <a:cubicBezTo>
                  <a:pt x="328680" y="73438"/>
                  <a:pt x="268204" y="26568"/>
                  <a:pt x="227382" y="2959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28"/>
          <p:cNvGrpSpPr/>
          <p:nvPr/>
        </p:nvGrpSpPr>
        <p:grpSpPr>
          <a:xfrm>
            <a:off x="2214947" y="1656775"/>
            <a:ext cx="697049" cy="515221"/>
            <a:chOff x="2487077" y="6056210"/>
            <a:chExt cx="697049" cy="515221"/>
          </a:xfrm>
        </p:grpSpPr>
        <p:sp>
          <p:nvSpPr>
            <p:cNvPr id="30" name="Oval 3"/>
            <p:cNvSpPr/>
            <p:nvPr/>
          </p:nvSpPr>
          <p:spPr>
            <a:xfrm flipV="1">
              <a:off x="2926313" y="6304081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042917" y="641865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0800000" flipV="1">
              <a:off x="2639855" y="641706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2487077" y="6418657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487077" y="6304082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773536" y="6199433"/>
              <a:ext cx="269381" cy="2192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659753" y="626509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flipV="1">
              <a:off x="2773151" y="605621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flipV="1">
              <a:off x="2995060" y="612505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92507" y="6165334"/>
            <a:ext cx="5497493" cy="369332"/>
            <a:chOff x="3392507" y="6165334"/>
            <a:chExt cx="5497493" cy="36933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3392507" y="6350000"/>
              <a:ext cx="1242993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726204" y="6165334"/>
              <a:ext cx="4163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this slows the stop — acceleration smaller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33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1.66667E-6 0.5699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56991 L 1.66667E-6 0.64907 " pathEditMode="relative" ptsTypes="AA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2" grpId="0" animBg="1"/>
      <p:bldP spid="40" grpId="0" animBg="1"/>
      <p:bldP spid="7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77933"/>
            <a:ext cx="9144000" cy="138006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53467" y="4851404"/>
            <a:ext cx="719667" cy="719667"/>
          </a:xfrm>
          <a:prstGeom prst="ellipse">
            <a:avLst/>
          </a:prstGeom>
          <a:gradFill flip="none" rotWithShape="1">
            <a:gsLst>
              <a:gs pos="51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7133" y="618067"/>
            <a:ext cx="3725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If you toss a ball up…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4064000"/>
            <a:ext cx="3125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It will come back down.</a:t>
            </a:r>
          </a:p>
        </p:txBody>
      </p:sp>
    </p:spTree>
    <p:extLst>
      <p:ext uri="{BB962C8B-B14F-4D97-AF65-F5344CB8AC3E}">
        <p14:creationId xmlns:p14="http://schemas.microsoft.com/office/powerpoint/2010/main" val="338437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11643 L -0.00052 -0.57199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57199 L -0.00017 -2.22222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77933"/>
            <a:ext cx="9144000" cy="138006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53467" y="4851404"/>
            <a:ext cx="719667" cy="719667"/>
          </a:xfrm>
          <a:prstGeom prst="ellipse">
            <a:avLst/>
          </a:prstGeom>
          <a:gradFill flip="none" rotWithShape="1">
            <a:gsLst>
              <a:gs pos="51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7133" y="618067"/>
            <a:ext cx="3725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If you toss it faster it will go higher…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4064000"/>
            <a:ext cx="3614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but it will come back down.</a:t>
            </a:r>
          </a:p>
        </p:txBody>
      </p:sp>
    </p:spTree>
    <p:extLst>
      <p:ext uri="{BB962C8B-B14F-4D97-AF65-F5344CB8AC3E}">
        <p14:creationId xmlns:p14="http://schemas.microsoft.com/office/powerpoint/2010/main" val="20542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2.5E-6 -0.56088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56088 L -3.61111E-6 0.00023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77933"/>
            <a:ext cx="9144000" cy="138006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53467" y="4851404"/>
            <a:ext cx="719667" cy="719667"/>
          </a:xfrm>
          <a:prstGeom prst="ellipse">
            <a:avLst/>
          </a:prstGeom>
          <a:gradFill flip="none" rotWithShape="1">
            <a:gsLst>
              <a:gs pos="51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7133" y="618067"/>
            <a:ext cx="372533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If you throw it at the </a:t>
            </a:r>
            <a:r>
              <a:rPr lang="en-US" sz="2400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ESCAPE SPEED</a:t>
            </a:r>
          </a:p>
          <a:p>
            <a:r>
              <a:rPr lang="en-US" sz="2400" dirty="0"/>
              <a:t>of Earth….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4064000"/>
            <a:ext cx="402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it will NEVER come back down.</a:t>
            </a:r>
          </a:p>
        </p:txBody>
      </p:sp>
    </p:spTree>
    <p:extLst>
      <p:ext uri="{BB962C8B-B14F-4D97-AF65-F5344CB8AC3E}">
        <p14:creationId xmlns:p14="http://schemas.microsoft.com/office/powerpoint/2010/main" val="56156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1.11111E-6 -0.8222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1714</Words>
  <Application>Microsoft Office PowerPoint</Application>
  <PresentationFormat>On-screen Show (4:3)</PresentationFormat>
  <Paragraphs>341</Paragraphs>
  <Slides>115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21" baseType="lpstr">
      <vt:lpstr>Arial</vt:lpstr>
      <vt:lpstr>Calibri</vt:lpstr>
      <vt:lpstr>Cambria Math</vt:lpstr>
      <vt:lpstr>Times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Force of Gravity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59</cp:revision>
  <cp:lastPrinted>2018-09-04T14:14:51Z</cp:lastPrinted>
  <dcterms:created xsi:type="dcterms:W3CDTF">2017-01-28T15:28:39Z</dcterms:created>
  <dcterms:modified xsi:type="dcterms:W3CDTF">2020-07-20T03:59:15Z</dcterms:modified>
</cp:coreProperties>
</file>