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 id="2147483707" r:id="rId3"/>
  </p:sldMasterIdLst>
  <p:notesMasterIdLst>
    <p:notesMasterId r:id="rId21"/>
  </p:notesMasterIdLst>
  <p:sldIdLst>
    <p:sldId id="258" r:id="rId4"/>
    <p:sldId id="259" r:id="rId5"/>
    <p:sldId id="260" r:id="rId6"/>
    <p:sldId id="261" r:id="rId7"/>
    <p:sldId id="273" r:id="rId8"/>
    <p:sldId id="274" r:id="rId9"/>
    <p:sldId id="263" r:id="rId10"/>
    <p:sldId id="264" r:id="rId11"/>
    <p:sldId id="265" r:id="rId12"/>
    <p:sldId id="266" r:id="rId13"/>
    <p:sldId id="267" r:id="rId14"/>
    <p:sldId id="268" r:id="rId15"/>
    <p:sldId id="269" r:id="rId16"/>
    <p:sldId id="270" r:id="rId17"/>
    <p:sldId id="271" r:id="rId18"/>
    <p:sldId id="272" r:id="rId19"/>
    <p:sldId id="275" r:id="rId2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EEB500"/>
    <a:srgbClr val="0033CC"/>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882" autoAdjust="0"/>
    <p:restoredTop sz="93506" autoAdjust="0"/>
  </p:normalViewPr>
  <p:slideViewPr>
    <p:cSldViewPr snapToGrid="0">
      <p:cViewPr varScale="1">
        <p:scale>
          <a:sx n="67" d="100"/>
          <a:sy n="67" d="100"/>
        </p:scale>
        <p:origin x="618" y="7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133D2B-1B85-4E74-9E87-9AA86A6DCA4D}" type="datetimeFigureOut">
              <a:rPr lang="en-US" smtClean="0"/>
              <a:t>6/1/2020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4982E-19A4-451C-9F51-9D3E792F2106}" type="slidenum">
              <a:rPr lang="en-US" smtClean="0"/>
              <a:t>‹#›</a:t>
            </a:fld>
            <a:endParaRPr lang="en-US"/>
          </a:p>
        </p:txBody>
      </p:sp>
    </p:spTree>
    <p:extLst>
      <p:ext uri="{BB962C8B-B14F-4D97-AF65-F5344CB8AC3E}">
        <p14:creationId xmlns:p14="http://schemas.microsoft.com/office/powerpoint/2010/main" val="3558272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 TITLE" type="title">
  <p:cSld name="OPEN TITLE">
    <p:spTree>
      <p:nvGrpSpPr>
        <p:cNvPr id="1" name="Shape 8"/>
        <p:cNvGrpSpPr/>
        <p:nvPr/>
      </p:nvGrpSpPr>
      <p:grpSpPr>
        <a:xfrm>
          <a:off x="0" y="0"/>
          <a:ext cx="0" cy="0"/>
          <a:chOff x="0" y="0"/>
          <a:chExt cx="0" cy="0"/>
        </a:xfrm>
      </p:grpSpPr>
      <p:grpSp>
        <p:nvGrpSpPr>
          <p:cNvPr id="9" name="Google Shape;9;p2"/>
          <p:cNvGrpSpPr/>
          <p:nvPr/>
        </p:nvGrpSpPr>
        <p:grpSpPr>
          <a:xfrm>
            <a:off x="-16603" y="413700"/>
            <a:ext cx="12241067" cy="6051067"/>
            <a:chOff x="-12452" y="310275"/>
            <a:chExt cx="9180800" cy="4538300"/>
          </a:xfrm>
        </p:grpSpPr>
        <p:cxnSp>
          <p:nvCxnSpPr>
            <p:cNvPr id="10" name="Google Shape;10;p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 name="Google Shape;11;p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 name="Google Shape;12;p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3" name="Google Shape;13;p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 name="Google Shape;14;p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 name="Google Shape;15;p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 name="Google Shape;16;p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 name="Google Shape;17;p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 name="Google Shape;18;p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 name="Google Shape;19;p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 name="Google Shape;20;p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 name="Google Shape;21;p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 name="Google Shape;22;p2"/>
          <p:cNvSpPr txBox="1">
            <a:spLocks noGrp="1"/>
          </p:cNvSpPr>
          <p:nvPr>
            <p:ph type="ctrTitle"/>
          </p:nvPr>
        </p:nvSpPr>
        <p:spPr>
          <a:xfrm>
            <a:off x="415600" y="1930400"/>
            <a:ext cx="11360800" cy="1942000"/>
          </a:xfrm>
          <a:prstGeom prst="rect">
            <a:avLst/>
          </a:prstGeom>
        </p:spPr>
        <p:txBody>
          <a:bodyPr spcFirstLastPara="1" wrap="square" lIns="91425" tIns="91425" rIns="91425" bIns="91425" anchor="b" anchorCtr="0">
            <a:noAutofit/>
          </a:bodyPr>
          <a:lstStyle>
            <a:lvl1pPr lvl="0" algn="ctr">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algn="ctr">
              <a:spcBef>
                <a:spcPts val="0"/>
              </a:spcBef>
              <a:spcAft>
                <a:spcPts val="0"/>
              </a:spcAft>
              <a:buSzPts val="5200"/>
              <a:buFont typeface="Permanent Marker"/>
              <a:buNone/>
              <a:defRPr sz="6933">
                <a:latin typeface="Permanent Marker"/>
                <a:ea typeface="Permanent Marker"/>
                <a:cs typeface="Permanent Marker"/>
                <a:sym typeface="Permanent Marker"/>
              </a:defRPr>
            </a:lvl2pPr>
            <a:lvl3pPr lvl="2" algn="ctr">
              <a:spcBef>
                <a:spcPts val="0"/>
              </a:spcBef>
              <a:spcAft>
                <a:spcPts val="0"/>
              </a:spcAft>
              <a:buSzPts val="5200"/>
              <a:buFont typeface="Permanent Marker"/>
              <a:buNone/>
              <a:defRPr sz="6933">
                <a:latin typeface="Permanent Marker"/>
                <a:ea typeface="Permanent Marker"/>
                <a:cs typeface="Permanent Marker"/>
                <a:sym typeface="Permanent Marker"/>
              </a:defRPr>
            </a:lvl3pPr>
            <a:lvl4pPr lvl="3" algn="ctr">
              <a:spcBef>
                <a:spcPts val="0"/>
              </a:spcBef>
              <a:spcAft>
                <a:spcPts val="0"/>
              </a:spcAft>
              <a:buSzPts val="5200"/>
              <a:buFont typeface="Permanent Marker"/>
              <a:buNone/>
              <a:defRPr sz="6933">
                <a:latin typeface="Permanent Marker"/>
                <a:ea typeface="Permanent Marker"/>
                <a:cs typeface="Permanent Marker"/>
                <a:sym typeface="Permanent Marker"/>
              </a:defRPr>
            </a:lvl4pPr>
            <a:lvl5pPr lvl="4" algn="ctr">
              <a:spcBef>
                <a:spcPts val="0"/>
              </a:spcBef>
              <a:spcAft>
                <a:spcPts val="0"/>
              </a:spcAft>
              <a:buSzPts val="5200"/>
              <a:buFont typeface="Permanent Marker"/>
              <a:buNone/>
              <a:defRPr sz="6933">
                <a:latin typeface="Permanent Marker"/>
                <a:ea typeface="Permanent Marker"/>
                <a:cs typeface="Permanent Marker"/>
                <a:sym typeface="Permanent Marker"/>
              </a:defRPr>
            </a:lvl5pPr>
            <a:lvl6pPr lvl="5" algn="ctr">
              <a:spcBef>
                <a:spcPts val="0"/>
              </a:spcBef>
              <a:spcAft>
                <a:spcPts val="0"/>
              </a:spcAft>
              <a:buSzPts val="5200"/>
              <a:buFont typeface="Permanent Marker"/>
              <a:buNone/>
              <a:defRPr sz="6933">
                <a:latin typeface="Permanent Marker"/>
                <a:ea typeface="Permanent Marker"/>
                <a:cs typeface="Permanent Marker"/>
                <a:sym typeface="Permanent Marker"/>
              </a:defRPr>
            </a:lvl6pPr>
            <a:lvl7pPr lvl="6" algn="ctr">
              <a:spcBef>
                <a:spcPts val="0"/>
              </a:spcBef>
              <a:spcAft>
                <a:spcPts val="0"/>
              </a:spcAft>
              <a:buSzPts val="5200"/>
              <a:buFont typeface="Permanent Marker"/>
              <a:buNone/>
              <a:defRPr sz="6933">
                <a:latin typeface="Permanent Marker"/>
                <a:ea typeface="Permanent Marker"/>
                <a:cs typeface="Permanent Marker"/>
                <a:sym typeface="Permanent Marker"/>
              </a:defRPr>
            </a:lvl7pPr>
            <a:lvl8pPr lvl="7" algn="ctr">
              <a:spcBef>
                <a:spcPts val="0"/>
              </a:spcBef>
              <a:spcAft>
                <a:spcPts val="0"/>
              </a:spcAft>
              <a:buSzPts val="5200"/>
              <a:buFont typeface="Permanent Marker"/>
              <a:buNone/>
              <a:defRPr sz="6933">
                <a:latin typeface="Permanent Marker"/>
                <a:ea typeface="Permanent Marker"/>
                <a:cs typeface="Permanent Marker"/>
                <a:sym typeface="Permanent Marker"/>
              </a:defRPr>
            </a:lvl8pPr>
            <a:lvl9pPr lvl="8" algn="ctr">
              <a:spcBef>
                <a:spcPts val="0"/>
              </a:spcBef>
              <a:spcAft>
                <a:spcPts val="0"/>
              </a:spcAft>
              <a:buSzPts val="5200"/>
              <a:buFont typeface="Permanent Marker"/>
              <a:buNone/>
              <a:defRPr sz="6933">
                <a:latin typeface="Permanent Marker"/>
                <a:ea typeface="Permanent Marker"/>
                <a:cs typeface="Permanent Marker"/>
                <a:sym typeface="Permanent Marker"/>
              </a:defRPr>
            </a:lvl9pPr>
          </a:lstStyle>
          <a:p>
            <a:r>
              <a:rPr lang="en-US"/>
              <a:t>Click to edit Master title style</a:t>
            </a:r>
            <a:endParaRPr/>
          </a:p>
        </p:txBody>
      </p:sp>
      <p:sp>
        <p:nvSpPr>
          <p:cNvPr id="23" name="Google Shape;23;p2"/>
          <p:cNvSpPr txBox="1">
            <a:spLocks noGrp="1"/>
          </p:cNvSpPr>
          <p:nvPr>
            <p:ph type="subTitle" idx="1"/>
          </p:nvPr>
        </p:nvSpPr>
        <p:spPr>
          <a:xfrm>
            <a:off x="415600" y="3849867"/>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100"/>
              <a:buNone/>
              <a:defRPr/>
            </a:lvl1pPr>
            <a:lvl2pPr lvl="1" algn="ctr">
              <a:lnSpc>
                <a:spcPct val="100000"/>
              </a:lnSpc>
              <a:spcBef>
                <a:spcPts val="0"/>
              </a:spcBef>
              <a:spcAft>
                <a:spcPts val="0"/>
              </a:spcAft>
              <a:buSzPts val="1100"/>
              <a:buNone/>
              <a:defRPr/>
            </a:lvl2pPr>
            <a:lvl3pPr lvl="2" algn="ctr">
              <a:lnSpc>
                <a:spcPct val="100000"/>
              </a:lnSpc>
              <a:spcBef>
                <a:spcPts val="0"/>
              </a:spcBef>
              <a:spcAft>
                <a:spcPts val="0"/>
              </a:spcAft>
              <a:buSzPts val="1100"/>
              <a:buNone/>
              <a:defRPr/>
            </a:lvl3pPr>
            <a:lvl4pPr lvl="3" algn="ctr">
              <a:lnSpc>
                <a:spcPct val="100000"/>
              </a:lnSpc>
              <a:spcBef>
                <a:spcPts val="0"/>
              </a:spcBef>
              <a:spcAft>
                <a:spcPts val="0"/>
              </a:spcAft>
              <a:buSzPts val="1100"/>
              <a:buNone/>
              <a:defRPr/>
            </a:lvl4pPr>
            <a:lvl5pPr lvl="4" algn="ctr">
              <a:lnSpc>
                <a:spcPct val="100000"/>
              </a:lnSpc>
              <a:spcBef>
                <a:spcPts val="0"/>
              </a:spcBef>
              <a:spcAft>
                <a:spcPts val="0"/>
              </a:spcAft>
              <a:buSzPts val="1100"/>
              <a:buNone/>
              <a:defRPr/>
            </a:lvl5pPr>
            <a:lvl6pPr lvl="5" algn="ctr">
              <a:lnSpc>
                <a:spcPct val="100000"/>
              </a:lnSpc>
              <a:spcBef>
                <a:spcPts val="0"/>
              </a:spcBef>
              <a:spcAft>
                <a:spcPts val="0"/>
              </a:spcAft>
              <a:buSzPts val="1100"/>
              <a:buNone/>
              <a:defRPr/>
            </a:lvl6pPr>
            <a:lvl7pPr lvl="6" algn="ctr">
              <a:lnSpc>
                <a:spcPct val="100000"/>
              </a:lnSpc>
              <a:spcBef>
                <a:spcPts val="0"/>
              </a:spcBef>
              <a:spcAft>
                <a:spcPts val="0"/>
              </a:spcAft>
              <a:buSzPts val="1100"/>
              <a:buNone/>
              <a:defRPr/>
            </a:lvl7pPr>
            <a:lvl8pPr lvl="7" algn="ctr">
              <a:lnSpc>
                <a:spcPct val="100000"/>
              </a:lnSpc>
              <a:spcBef>
                <a:spcPts val="0"/>
              </a:spcBef>
              <a:spcAft>
                <a:spcPts val="0"/>
              </a:spcAft>
              <a:buSzPts val="1100"/>
              <a:buNone/>
              <a:defRPr/>
            </a:lvl8pPr>
            <a:lvl9pPr lvl="8" algn="ctr">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4027058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S">
  <p:cSld name="BIG NUMBERS">
    <p:spTree>
      <p:nvGrpSpPr>
        <p:cNvPr id="1" name="Shape 158"/>
        <p:cNvGrpSpPr/>
        <p:nvPr/>
      </p:nvGrpSpPr>
      <p:grpSpPr>
        <a:xfrm>
          <a:off x="0" y="0"/>
          <a:ext cx="0" cy="0"/>
          <a:chOff x="0" y="0"/>
          <a:chExt cx="0" cy="0"/>
        </a:xfrm>
      </p:grpSpPr>
      <p:grpSp>
        <p:nvGrpSpPr>
          <p:cNvPr id="159" name="Google Shape;159;p11"/>
          <p:cNvGrpSpPr/>
          <p:nvPr/>
        </p:nvGrpSpPr>
        <p:grpSpPr>
          <a:xfrm>
            <a:off x="-16603" y="413700"/>
            <a:ext cx="12241067" cy="6051067"/>
            <a:chOff x="-12452" y="310275"/>
            <a:chExt cx="9180800" cy="4538300"/>
          </a:xfrm>
        </p:grpSpPr>
        <p:cxnSp>
          <p:nvCxnSpPr>
            <p:cNvPr id="160" name="Google Shape;160;p11"/>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1" name="Google Shape;161;p11"/>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2" name="Google Shape;162;p11"/>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3" name="Google Shape;163;p11"/>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4" name="Google Shape;164;p11"/>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5" name="Google Shape;165;p11"/>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6" name="Google Shape;166;p11"/>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7" name="Google Shape;167;p11"/>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8" name="Google Shape;168;p11"/>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9" name="Google Shape;169;p11"/>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0" name="Google Shape;170;p11"/>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1" name="Google Shape;171;p11"/>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72" name="Google Shape;172;p11"/>
          <p:cNvSpPr txBox="1">
            <a:spLocks noGrp="1"/>
          </p:cNvSpPr>
          <p:nvPr>
            <p:ph type="title" hasCustomPrompt="1"/>
          </p:nvPr>
        </p:nvSpPr>
        <p:spPr>
          <a:xfrm>
            <a:off x="3335000" y="9346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3" name="Google Shape;173;p11"/>
          <p:cNvSpPr txBox="1">
            <a:spLocks noGrp="1"/>
          </p:cNvSpPr>
          <p:nvPr>
            <p:ph type="title" idx="2" hasCustomPrompt="1"/>
          </p:nvPr>
        </p:nvSpPr>
        <p:spPr>
          <a:xfrm>
            <a:off x="3335000" y="28142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4" name="Google Shape;174;p11"/>
          <p:cNvSpPr txBox="1">
            <a:spLocks noGrp="1"/>
          </p:cNvSpPr>
          <p:nvPr>
            <p:ph type="title" idx="3" hasCustomPrompt="1"/>
          </p:nvPr>
        </p:nvSpPr>
        <p:spPr>
          <a:xfrm>
            <a:off x="3335000" y="46938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Tree>
    <p:extLst>
      <p:ext uri="{BB962C8B-B14F-4D97-AF65-F5344CB8AC3E}">
        <p14:creationId xmlns:p14="http://schemas.microsoft.com/office/powerpoint/2010/main" val="2656620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175"/>
        <p:cNvGrpSpPr/>
        <p:nvPr/>
      </p:nvGrpSpPr>
      <p:grpSpPr>
        <a:xfrm>
          <a:off x="0" y="0"/>
          <a:ext cx="0" cy="0"/>
          <a:chOff x="0" y="0"/>
          <a:chExt cx="0" cy="0"/>
        </a:xfrm>
      </p:grpSpPr>
      <p:grpSp>
        <p:nvGrpSpPr>
          <p:cNvPr id="176" name="Google Shape;176;p12"/>
          <p:cNvGrpSpPr/>
          <p:nvPr/>
        </p:nvGrpSpPr>
        <p:grpSpPr>
          <a:xfrm>
            <a:off x="-16603" y="413700"/>
            <a:ext cx="12241067" cy="6051067"/>
            <a:chOff x="-12452" y="310275"/>
            <a:chExt cx="9180800" cy="4538300"/>
          </a:xfrm>
        </p:grpSpPr>
        <p:cxnSp>
          <p:nvCxnSpPr>
            <p:cNvPr id="177" name="Google Shape;177;p1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8" name="Google Shape;178;p1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9" name="Google Shape;179;p1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0" name="Google Shape;180;p1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1" name="Google Shape;181;p1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2" name="Google Shape;182;p1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3" name="Google Shape;183;p1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4" name="Google Shape;184;p1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5" name="Google Shape;185;p1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6" name="Google Shape;186;p1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7" name="Google Shape;187;p1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8" name="Google Shape;188;p1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89" name="Google Shape;189;p12"/>
          <p:cNvSpPr txBox="1">
            <a:spLocks noGrp="1"/>
          </p:cNvSpPr>
          <p:nvPr>
            <p:ph type="ctrTitle"/>
          </p:nvPr>
        </p:nvSpPr>
        <p:spPr>
          <a:xfrm>
            <a:off x="4416800" y="1603533"/>
            <a:ext cx="33584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419484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THREE COLUMNS">
  <p:cSld name="1_TITLE + THREE COLUMNS">
    <p:spTree>
      <p:nvGrpSpPr>
        <p:cNvPr id="1" name="Shape 190"/>
        <p:cNvGrpSpPr/>
        <p:nvPr/>
      </p:nvGrpSpPr>
      <p:grpSpPr>
        <a:xfrm>
          <a:off x="0" y="0"/>
          <a:ext cx="0" cy="0"/>
          <a:chOff x="0" y="0"/>
          <a:chExt cx="0" cy="0"/>
        </a:xfrm>
      </p:grpSpPr>
      <p:grpSp>
        <p:nvGrpSpPr>
          <p:cNvPr id="191" name="Google Shape;191;p13"/>
          <p:cNvGrpSpPr/>
          <p:nvPr/>
        </p:nvGrpSpPr>
        <p:grpSpPr>
          <a:xfrm>
            <a:off x="-16603" y="413700"/>
            <a:ext cx="12241067" cy="6051067"/>
            <a:chOff x="-12452" y="310275"/>
            <a:chExt cx="9180800" cy="4538300"/>
          </a:xfrm>
        </p:grpSpPr>
        <p:cxnSp>
          <p:nvCxnSpPr>
            <p:cNvPr id="192" name="Google Shape;192;p1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3" name="Google Shape;193;p1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4" name="Google Shape;194;p1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5" name="Google Shape;195;p1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6" name="Google Shape;196;p1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7" name="Google Shape;197;p1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8" name="Google Shape;198;p1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9" name="Google Shape;199;p1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0" name="Google Shape;200;p1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1" name="Google Shape;201;p1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2" name="Google Shape;202;p1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3" name="Google Shape;203;p1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04" name="Google Shape;204;p13"/>
          <p:cNvSpPr txBox="1">
            <a:spLocks noGrp="1"/>
          </p:cNvSpPr>
          <p:nvPr>
            <p:ph type="subTitle" idx="1"/>
          </p:nvPr>
        </p:nvSpPr>
        <p:spPr>
          <a:xfrm>
            <a:off x="8303733" y="2601400"/>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5" name="Google Shape;205;p13"/>
          <p:cNvSpPr txBox="1">
            <a:spLocks noGrp="1"/>
          </p:cNvSpPr>
          <p:nvPr>
            <p:ph type="ctrTitle"/>
          </p:nvPr>
        </p:nvSpPr>
        <p:spPr>
          <a:xfrm>
            <a:off x="8303733" y="1946433"/>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6" name="Google Shape;206;p13"/>
          <p:cNvSpPr txBox="1">
            <a:spLocks noGrp="1"/>
          </p:cNvSpPr>
          <p:nvPr>
            <p:ph type="subTitle" idx="2"/>
          </p:nvPr>
        </p:nvSpPr>
        <p:spPr>
          <a:xfrm>
            <a:off x="8303733" y="3959267"/>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7" name="Google Shape;207;p13"/>
          <p:cNvSpPr txBox="1">
            <a:spLocks noGrp="1"/>
          </p:cNvSpPr>
          <p:nvPr>
            <p:ph type="ctrTitle" idx="3"/>
          </p:nvPr>
        </p:nvSpPr>
        <p:spPr>
          <a:xfrm>
            <a:off x="8303733" y="3304300"/>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8" name="Google Shape;208;p13"/>
          <p:cNvSpPr txBox="1">
            <a:spLocks noGrp="1"/>
          </p:cNvSpPr>
          <p:nvPr>
            <p:ph type="subTitle" idx="4"/>
          </p:nvPr>
        </p:nvSpPr>
        <p:spPr>
          <a:xfrm>
            <a:off x="8303733" y="5317133"/>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9" name="Google Shape;209;p13"/>
          <p:cNvSpPr txBox="1">
            <a:spLocks noGrp="1"/>
          </p:cNvSpPr>
          <p:nvPr>
            <p:ph type="ctrTitle" idx="5"/>
          </p:nvPr>
        </p:nvSpPr>
        <p:spPr>
          <a:xfrm>
            <a:off x="8303733" y="4662167"/>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10" name="Google Shape;210;p13"/>
          <p:cNvSpPr txBox="1">
            <a:spLocks noGrp="1"/>
          </p:cNvSpPr>
          <p:nvPr>
            <p:ph type="ctrTitle" idx="6"/>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3569344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LUMNS ">
  <p:cSld name="TWO COLUMNS ">
    <p:spTree>
      <p:nvGrpSpPr>
        <p:cNvPr id="1" name="Shape 211"/>
        <p:cNvGrpSpPr/>
        <p:nvPr/>
      </p:nvGrpSpPr>
      <p:grpSpPr>
        <a:xfrm>
          <a:off x="0" y="0"/>
          <a:ext cx="0" cy="0"/>
          <a:chOff x="0" y="0"/>
          <a:chExt cx="0" cy="0"/>
        </a:xfrm>
      </p:grpSpPr>
      <p:grpSp>
        <p:nvGrpSpPr>
          <p:cNvPr id="212" name="Google Shape;212;p14"/>
          <p:cNvGrpSpPr/>
          <p:nvPr/>
        </p:nvGrpSpPr>
        <p:grpSpPr>
          <a:xfrm>
            <a:off x="-16603" y="413700"/>
            <a:ext cx="12241067" cy="6051067"/>
            <a:chOff x="-12452" y="310275"/>
            <a:chExt cx="9180800" cy="4538300"/>
          </a:xfrm>
        </p:grpSpPr>
        <p:cxnSp>
          <p:nvCxnSpPr>
            <p:cNvPr id="213" name="Google Shape;213;p1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4" name="Google Shape;214;p1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5" name="Google Shape;215;p1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6" name="Google Shape;216;p1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7" name="Google Shape;217;p1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8" name="Google Shape;218;p1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9" name="Google Shape;219;p1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0" name="Google Shape;220;p1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1" name="Google Shape;221;p1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2" name="Google Shape;222;p1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3" name="Google Shape;223;p1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4" name="Google Shape;224;p1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5" name="Google Shape;225;p14"/>
          <p:cNvSpPr txBox="1">
            <a:spLocks noGrp="1"/>
          </p:cNvSpPr>
          <p:nvPr>
            <p:ph type="subTitle" idx="1"/>
          </p:nvPr>
        </p:nvSpPr>
        <p:spPr>
          <a:xfrm>
            <a:off x="3111900"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6" name="Google Shape;226;p14"/>
          <p:cNvSpPr txBox="1">
            <a:spLocks noGrp="1"/>
          </p:cNvSpPr>
          <p:nvPr>
            <p:ph type="subTitle" idx="2"/>
          </p:nvPr>
        </p:nvSpPr>
        <p:spPr>
          <a:xfrm>
            <a:off x="6818067"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7" name="Google Shape;227;p14"/>
          <p:cNvSpPr txBox="1">
            <a:spLocks noGrp="1"/>
          </p:cNvSpPr>
          <p:nvPr>
            <p:ph type="ctrTitle"/>
          </p:nvPr>
        </p:nvSpPr>
        <p:spPr>
          <a:xfrm>
            <a:off x="3246884"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28" name="Google Shape;228;p14"/>
          <p:cNvSpPr txBox="1">
            <a:spLocks noGrp="1"/>
          </p:cNvSpPr>
          <p:nvPr>
            <p:ph type="ctrTitle" idx="3"/>
          </p:nvPr>
        </p:nvSpPr>
        <p:spPr>
          <a:xfrm>
            <a:off x="6953051"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561322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229"/>
        <p:cNvGrpSpPr/>
        <p:nvPr/>
      </p:nvGrpSpPr>
      <p:grpSpPr>
        <a:xfrm>
          <a:off x="0" y="0"/>
          <a:ext cx="0" cy="0"/>
          <a:chOff x="0" y="0"/>
          <a:chExt cx="0" cy="0"/>
        </a:xfrm>
      </p:grpSpPr>
      <p:grpSp>
        <p:nvGrpSpPr>
          <p:cNvPr id="230" name="Google Shape;230;p15"/>
          <p:cNvGrpSpPr/>
          <p:nvPr/>
        </p:nvGrpSpPr>
        <p:grpSpPr>
          <a:xfrm>
            <a:off x="-16603" y="413700"/>
            <a:ext cx="12241067" cy="6051067"/>
            <a:chOff x="-12452" y="310275"/>
            <a:chExt cx="9180800" cy="4538300"/>
          </a:xfrm>
        </p:grpSpPr>
        <p:cxnSp>
          <p:nvCxnSpPr>
            <p:cNvPr id="231" name="Google Shape;231;p1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2" name="Google Shape;232;p1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3" name="Google Shape;233;p1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4" name="Google Shape;234;p1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5" name="Google Shape;235;p1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6" name="Google Shape;236;p1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7" name="Google Shape;237;p1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8" name="Google Shape;238;p1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9" name="Google Shape;239;p1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0" name="Google Shape;240;p1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1" name="Google Shape;241;p1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2" name="Google Shape;242;p1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43" name="Google Shape;243;p15"/>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8974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SIX COLUMNS">
  <p:cSld name="TITLE + SIX COLUMNS">
    <p:spTree>
      <p:nvGrpSpPr>
        <p:cNvPr id="1" name="Shape 244"/>
        <p:cNvGrpSpPr/>
        <p:nvPr/>
      </p:nvGrpSpPr>
      <p:grpSpPr>
        <a:xfrm>
          <a:off x="0" y="0"/>
          <a:ext cx="0" cy="0"/>
          <a:chOff x="0" y="0"/>
          <a:chExt cx="0" cy="0"/>
        </a:xfrm>
      </p:grpSpPr>
      <p:grpSp>
        <p:nvGrpSpPr>
          <p:cNvPr id="245" name="Google Shape;245;p16"/>
          <p:cNvGrpSpPr/>
          <p:nvPr/>
        </p:nvGrpSpPr>
        <p:grpSpPr>
          <a:xfrm>
            <a:off x="-16603" y="413700"/>
            <a:ext cx="12241067" cy="6051067"/>
            <a:chOff x="-12452" y="310275"/>
            <a:chExt cx="9180800" cy="4538300"/>
          </a:xfrm>
        </p:grpSpPr>
        <p:cxnSp>
          <p:nvCxnSpPr>
            <p:cNvPr id="246" name="Google Shape;246;p1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7" name="Google Shape;247;p1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8" name="Google Shape;248;p1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9" name="Google Shape;249;p1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0" name="Google Shape;250;p1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1" name="Google Shape;251;p1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2" name="Google Shape;252;p1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3" name="Google Shape;253;p1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4" name="Google Shape;254;p1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5" name="Google Shape;255;p1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6" name="Google Shape;256;p1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7" name="Google Shape;257;p1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58" name="Google Shape;258;p16"/>
          <p:cNvSpPr txBox="1">
            <a:spLocks noGrp="1"/>
          </p:cNvSpPr>
          <p:nvPr>
            <p:ph type="subTitle" idx="1"/>
          </p:nvPr>
        </p:nvSpPr>
        <p:spPr>
          <a:xfrm>
            <a:off x="1974803"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59" name="Google Shape;259;p16"/>
          <p:cNvSpPr txBox="1">
            <a:spLocks noGrp="1"/>
          </p:cNvSpPr>
          <p:nvPr>
            <p:ph type="subTitle" idx="2"/>
          </p:nvPr>
        </p:nvSpPr>
        <p:spPr>
          <a:xfrm>
            <a:off x="4969788"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0" name="Google Shape;260;p16"/>
          <p:cNvSpPr txBox="1">
            <a:spLocks noGrp="1"/>
          </p:cNvSpPr>
          <p:nvPr>
            <p:ph type="subTitle" idx="3"/>
          </p:nvPr>
        </p:nvSpPr>
        <p:spPr>
          <a:xfrm>
            <a:off x="7964777"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1" name="Google Shape;261;p16"/>
          <p:cNvSpPr txBox="1">
            <a:spLocks noGrp="1"/>
          </p:cNvSpPr>
          <p:nvPr>
            <p:ph type="ctrTitle"/>
          </p:nvPr>
        </p:nvSpPr>
        <p:spPr>
          <a:xfrm>
            <a:off x="188501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2" name="Google Shape;262;p16"/>
          <p:cNvSpPr txBox="1">
            <a:spLocks noGrp="1"/>
          </p:cNvSpPr>
          <p:nvPr>
            <p:ph type="ctrTitle" idx="4"/>
          </p:nvPr>
        </p:nvSpPr>
        <p:spPr>
          <a:xfrm>
            <a:off x="4880020"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3" name="Google Shape;263;p16"/>
          <p:cNvSpPr txBox="1">
            <a:spLocks noGrp="1"/>
          </p:cNvSpPr>
          <p:nvPr>
            <p:ph type="ctrTitle" idx="5"/>
          </p:nvPr>
        </p:nvSpPr>
        <p:spPr>
          <a:xfrm>
            <a:off x="787499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4" name="Google Shape;264;p16"/>
          <p:cNvSpPr txBox="1">
            <a:spLocks noGrp="1"/>
          </p:cNvSpPr>
          <p:nvPr>
            <p:ph type="subTitle" idx="6"/>
          </p:nvPr>
        </p:nvSpPr>
        <p:spPr>
          <a:xfrm>
            <a:off x="1974803"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5" name="Google Shape;265;p16"/>
          <p:cNvSpPr txBox="1">
            <a:spLocks noGrp="1"/>
          </p:cNvSpPr>
          <p:nvPr>
            <p:ph type="subTitle" idx="7"/>
          </p:nvPr>
        </p:nvSpPr>
        <p:spPr>
          <a:xfrm>
            <a:off x="4969788"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6" name="Google Shape;266;p16"/>
          <p:cNvSpPr txBox="1">
            <a:spLocks noGrp="1"/>
          </p:cNvSpPr>
          <p:nvPr>
            <p:ph type="subTitle" idx="8"/>
          </p:nvPr>
        </p:nvSpPr>
        <p:spPr>
          <a:xfrm>
            <a:off x="7964760"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7" name="Google Shape;267;p16"/>
          <p:cNvSpPr txBox="1">
            <a:spLocks noGrp="1"/>
          </p:cNvSpPr>
          <p:nvPr>
            <p:ph type="ctrTitle" idx="9"/>
          </p:nvPr>
        </p:nvSpPr>
        <p:spPr>
          <a:xfrm>
            <a:off x="1885000"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8" name="Google Shape;268;p16"/>
          <p:cNvSpPr txBox="1">
            <a:spLocks noGrp="1"/>
          </p:cNvSpPr>
          <p:nvPr>
            <p:ph type="ctrTitle" idx="13"/>
          </p:nvPr>
        </p:nvSpPr>
        <p:spPr>
          <a:xfrm>
            <a:off x="4880004"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9" name="Google Shape;269;p16"/>
          <p:cNvSpPr txBox="1">
            <a:spLocks noGrp="1"/>
          </p:cNvSpPr>
          <p:nvPr>
            <p:ph type="ctrTitle" idx="14"/>
          </p:nvPr>
        </p:nvSpPr>
        <p:spPr>
          <a:xfrm>
            <a:off x="7874981"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70" name="Google Shape;270;p16"/>
          <p:cNvSpPr txBox="1">
            <a:spLocks noGrp="1"/>
          </p:cNvSpPr>
          <p:nvPr>
            <p:ph type="ctrTitle" idx="15"/>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795807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ANKS &amp; CREDITS">
  <p:cSld name="THANKS &amp; CREDITS">
    <p:spTree>
      <p:nvGrpSpPr>
        <p:cNvPr id="1" name="Shape 271"/>
        <p:cNvGrpSpPr/>
        <p:nvPr/>
      </p:nvGrpSpPr>
      <p:grpSpPr>
        <a:xfrm>
          <a:off x="0" y="0"/>
          <a:ext cx="0" cy="0"/>
          <a:chOff x="0" y="0"/>
          <a:chExt cx="0" cy="0"/>
        </a:xfrm>
      </p:grpSpPr>
      <p:grpSp>
        <p:nvGrpSpPr>
          <p:cNvPr id="272" name="Google Shape;272;p17"/>
          <p:cNvGrpSpPr/>
          <p:nvPr/>
        </p:nvGrpSpPr>
        <p:grpSpPr>
          <a:xfrm>
            <a:off x="-16603" y="413700"/>
            <a:ext cx="12241067" cy="6051067"/>
            <a:chOff x="-12452" y="310275"/>
            <a:chExt cx="9180800" cy="4538300"/>
          </a:xfrm>
        </p:grpSpPr>
        <p:cxnSp>
          <p:nvCxnSpPr>
            <p:cNvPr id="273" name="Google Shape;273;p1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4" name="Google Shape;274;p1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5" name="Google Shape;275;p1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6" name="Google Shape;276;p1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7" name="Google Shape;277;p1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8" name="Google Shape;278;p1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9" name="Google Shape;279;p1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0" name="Google Shape;280;p1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1" name="Google Shape;281;p1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2" name="Google Shape;282;p1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3" name="Google Shape;283;p1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4" name="Google Shape;284;p1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85" name="Google Shape;285;p17"/>
          <p:cNvSpPr txBox="1">
            <a:spLocks noGrp="1"/>
          </p:cNvSpPr>
          <p:nvPr>
            <p:ph type="ctrTitle"/>
          </p:nvPr>
        </p:nvSpPr>
        <p:spPr>
          <a:xfrm>
            <a:off x="1252700" y="1197133"/>
            <a:ext cx="68352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286" name="Google Shape;286;p17"/>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287" name="Google Shape;287;p17"/>
          <p:cNvSpPr txBox="1"/>
          <p:nvPr/>
        </p:nvSpPr>
        <p:spPr>
          <a:xfrm>
            <a:off x="1252700" y="4710800"/>
            <a:ext cx="4138000" cy="1358800"/>
          </a:xfrm>
          <a:prstGeom prst="rect">
            <a:avLst/>
          </a:prstGeom>
          <a:noFill/>
          <a:ln>
            <a:noFill/>
          </a:ln>
        </p:spPr>
        <p:txBody>
          <a:bodyPr spcFirstLastPara="1" wrap="square" lIns="121900" tIns="121900" rIns="121900" bIns="121900" anchor="t" anchorCtr="0">
            <a:noAutofit/>
          </a:bodyPr>
          <a:lstStyle/>
          <a:p>
            <a:pPr marL="0" lvl="0" indent="0" algn="l" rtl="0">
              <a:spcBef>
                <a:spcPts val="400"/>
              </a:spcBef>
              <a:spcAft>
                <a:spcPts val="0"/>
              </a:spcAft>
              <a:buNone/>
            </a:pPr>
            <a:r>
              <a:rPr lang="en" sz="1067">
                <a:latin typeface="Comfortaa"/>
                <a:ea typeface="Comfortaa"/>
                <a:cs typeface="Comfortaa"/>
                <a:sym typeface="Comfortaa"/>
              </a:rPr>
              <a:t>CREDITS: This presentation template was created by </a:t>
            </a:r>
            <a:r>
              <a:rPr lang="en" sz="1067" b="1">
                <a:uFill>
                  <a:noFill/>
                </a:uFill>
                <a:latin typeface="Comfortaa"/>
                <a:ea typeface="Comfortaa"/>
                <a:cs typeface="Comfortaa"/>
                <a:sym typeface="Comfortaa"/>
                <a:hlinkClick r:id="rId2"/>
              </a:rPr>
              <a:t>Slidesgo</a:t>
            </a:r>
            <a:r>
              <a:rPr lang="en" sz="1067">
                <a:latin typeface="Comfortaa"/>
                <a:ea typeface="Comfortaa"/>
                <a:cs typeface="Comfortaa"/>
                <a:sym typeface="Comfortaa"/>
              </a:rPr>
              <a:t>, including icons by </a:t>
            </a:r>
            <a:r>
              <a:rPr lang="en" sz="1067" b="1">
                <a:uFill>
                  <a:noFill/>
                </a:uFill>
                <a:latin typeface="Comfortaa"/>
                <a:ea typeface="Comfortaa"/>
                <a:cs typeface="Comfortaa"/>
                <a:sym typeface="Comfortaa"/>
                <a:hlinkClick r:id="rId3"/>
              </a:rPr>
              <a:t>Flatico</a:t>
            </a:r>
            <a:r>
              <a:rPr lang="en" sz="1067">
                <a:uFill>
                  <a:noFill/>
                </a:uFill>
                <a:latin typeface="Comfortaa"/>
                <a:ea typeface="Comfortaa"/>
                <a:cs typeface="Comfortaa"/>
                <a:sym typeface="Comfortaa"/>
                <a:hlinkClick r:id="rId3"/>
              </a:rPr>
              <a:t>n</a:t>
            </a:r>
            <a:r>
              <a:rPr lang="en" sz="1067">
                <a:latin typeface="Comfortaa"/>
                <a:ea typeface="Comfortaa"/>
                <a:cs typeface="Comfortaa"/>
                <a:sym typeface="Comfortaa"/>
              </a:rPr>
              <a:t>, and infographics &amp; images by </a:t>
            </a:r>
            <a:r>
              <a:rPr lang="en" sz="1067" b="1">
                <a:uFill>
                  <a:noFill/>
                </a:uFill>
                <a:latin typeface="Comfortaa"/>
                <a:ea typeface="Comfortaa"/>
                <a:cs typeface="Comfortaa"/>
                <a:sym typeface="Comfortaa"/>
                <a:hlinkClick r:id="rId4"/>
              </a:rPr>
              <a:t>Freepik</a:t>
            </a:r>
            <a:r>
              <a:rPr lang="en" sz="1067">
                <a:latin typeface="Comfortaa"/>
                <a:ea typeface="Comfortaa"/>
                <a:cs typeface="Comfortaa"/>
                <a:sym typeface="Comfortaa"/>
              </a:rPr>
              <a:t>. </a:t>
            </a:r>
            <a:endParaRPr sz="1067">
              <a:latin typeface="Comfortaa"/>
              <a:ea typeface="Comfortaa"/>
              <a:cs typeface="Comfortaa"/>
              <a:sym typeface="Comfortaa"/>
            </a:endParaRPr>
          </a:p>
          <a:p>
            <a:pPr marL="0" lvl="0" indent="0" algn="l" rtl="0">
              <a:spcBef>
                <a:spcPts val="400"/>
              </a:spcBef>
              <a:spcAft>
                <a:spcPts val="0"/>
              </a:spcAft>
              <a:buNone/>
            </a:pPr>
            <a:endParaRPr sz="1067">
              <a:latin typeface="Comfortaa"/>
              <a:ea typeface="Comfortaa"/>
              <a:cs typeface="Comfortaa"/>
              <a:sym typeface="Comfortaa"/>
            </a:endParaRPr>
          </a:p>
        </p:txBody>
      </p:sp>
    </p:spTree>
    <p:extLst>
      <p:ext uri="{BB962C8B-B14F-4D97-AF65-F5344CB8AC3E}">
        <p14:creationId xmlns:p14="http://schemas.microsoft.com/office/powerpoint/2010/main" val="1302885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BULLET POINTS">
  <p:cSld name="1_TITLE + BULLET POINTS">
    <p:spTree>
      <p:nvGrpSpPr>
        <p:cNvPr id="1" name="Shape 288"/>
        <p:cNvGrpSpPr/>
        <p:nvPr/>
      </p:nvGrpSpPr>
      <p:grpSpPr>
        <a:xfrm>
          <a:off x="0" y="0"/>
          <a:ext cx="0" cy="0"/>
          <a:chOff x="0" y="0"/>
          <a:chExt cx="0" cy="0"/>
        </a:xfrm>
      </p:grpSpPr>
      <p:grpSp>
        <p:nvGrpSpPr>
          <p:cNvPr id="289" name="Google Shape;289;p18"/>
          <p:cNvGrpSpPr/>
          <p:nvPr/>
        </p:nvGrpSpPr>
        <p:grpSpPr>
          <a:xfrm>
            <a:off x="-16603" y="413700"/>
            <a:ext cx="12241067" cy="6051067"/>
            <a:chOff x="-12452" y="310275"/>
            <a:chExt cx="9180800" cy="4538300"/>
          </a:xfrm>
        </p:grpSpPr>
        <p:cxnSp>
          <p:nvCxnSpPr>
            <p:cNvPr id="290" name="Google Shape;290;p18"/>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1" name="Google Shape;291;p18"/>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2" name="Google Shape;292;p18"/>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3" name="Google Shape;293;p18"/>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4" name="Google Shape;294;p18"/>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5" name="Google Shape;295;p18"/>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6" name="Google Shape;296;p18"/>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7" name="Google Shape;297;p18"/>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8" name="Google Shape;298;p18"/>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9" name="Google Shape;299;p18"/>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0" name="Google Shape;300;p18"/>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1" name="Google Shape;301;p18"/>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02" name="Google Shape;302;p18"/>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03" name="Google Shape;303;p18"/>
          <p:cNvSpPr txBox="1">
            <a:spLocks noGrp="1"/>
          </p:cNvSpPr>
          <p:nvPr>
            <p:ph type="body" idx="1"/>
          </p:nvPr>
        </p:nvSpPr>
        <p:spPr>
          <a:xfrm>
            <a:off x="14795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
        <p:nvSpPr>
          <p:cNvPr id="304" name="Google Shape;304;p18"/>
          <p:cNvSpPr txBox="1">
            <a:spLocks noGrp="1"/>
          </p:cNvSpPr>
          <p:nvPr>
            <p:ph type="body" idx="2"/>
          </p:nvPr>
        </p:nvSpPr>
        <p:spPr>
          <a:xfrm>
            <a:off x="62928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997676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305"/>
        <p:cNvGrpSpPr/>
        <p:nvPr/>
      </p:nvGrpSpPr>
      <p:grpSpPr>
        <a:xfrm>
          <a:off x="0" y="0"/>
          <a:ext cx="0" cy="0"/>
          <a:chOff x="0" y="0"/>
          <a:chExt cx="0" cy="0"/>
        </a:xfrm>
      </p:grpSpPr>
      <p:grpSp>
        <p:nvGrpSpPr>
          <p:cNvPr id="306" name="Google Shape;306;p19"/>
          <p:cNvGrpSpPr/>
          <p:nvPr/>
        </p:nvGrpSpPr>
        <p:grpSpPr>
          <a:xfrm>
            <a:off x="-16603" y="413700"/>
            <a:ext cx="12241067" cy="6051067"/>
            <a:chOff x="-12452" y="310275"/>
            <a:chExt cx="9180800" cy="4538300"/>
          </a:xfrm>
        </p:grpSpPr>
        <p:cxnSp>
          <p:nvCxnSpPr>
            <p:cNvPr id="307" name="Google Shape;307;p1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8" name="Google Shape;308;p1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9" name="Google Shape;309;p1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0" name="Google Shape;310;p1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1" name="Google Shape;311;p1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2" name="Google Shape;312;p1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3" name="Google Shape;313;p1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4" name="Google Shape;314;p1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5" name="Google Shape;315;p1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6" name="Google Shape;316;p1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7" name="Google Shape;317;p1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8" name="Google Shape;318;p1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Tree>
    <p:extLst>
      <p:ext uri="{BB962C8B-B14F-4D97-AF65-F5344CB8AC3E}">
        <p14:creationId xmlns:p14="http://schemas.microsoft.com/office/powerpoint/2010/main" val="2348793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319"/>
        <p:cNvGrpSpPr/>
        <p:nvPr/>
      </p:nvGrpSpPr>
      <p:grpSpPr>
        <a:xfrm>
          <a:off x="0" y="0"/>
          <a:ext cx="0" cy="0"/>
          <a:chOff x="0" y="0"/>
          <a:chExt cx="0" cy="0"/>
        </a:xfrm>
      </p:grpSpPr>
    </p:spTree>
    <p:extLst>
      <p:ext uri="{BB962C8B-B14F-4D97-AF65-F5344CB8AC3E}">
        <p14:creationId xmlns:p14="http://schemas.microsoft.com/office/powerpoint/2010/main" val="2890722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24"/>
        <p:cNvGrpSpPr/>
        <p:nvPr/>
      </p:nvGrpSpPr>
      <p:grpSpPr>
        <a:xfrm>
          <a:off x="0" y="0"/>
          <a:ext cx="0" cy="0"/>
          <a:chOff x="0" y="0"/>
          <a:chExt cx="0" cy="0"/>
        </a:xfrm>
      </p:grpSpPr>
      <p:grpSp>
        <p:nvGrpSpPr>
          <p:cNvPr id="25" name="Google Shape;25;p3"/>
          <p:cNvGrpSpPr/>
          <p:nvPr/>
        </p:nvGrpSpPr>
        <p:grpSpPr>
          <a:xfrm>
            <a:off x="-16603" y="413700"/>
            <a:ext cx="12241067" cy="6051067"/>
            <a:chOff x="-12452" y="310275"/>
            <a:chExt cx="9180800" cy="4538300"/>
          </a:xfrm>
        </p:grpSpPr>
        <p:cxnSp>
          <p:nvCxnSpPr>
            <p:cNvPr id="26" name="Google Shape;26;p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 name="Google Shape;27;p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 name="Google Shape;28;p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 name="Google Shape;29;p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 name="Google Shape;30;p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 name="Google Shape;31;p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2" name="Google Shape;32;p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3" name="Google Shape;33;p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4" name="Google Shape;34;p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5" name="Google Shape;35;p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6" name="Google Shape;36;p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7" name="Google Shape;37;p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8" name="Google Shape;38;p3"/>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9" name="Google Shape;39;p3"/>
          <p:cNvSpPr txBox="1">
            <a:spLocks noGrp="1"/>
          </p:cNvSpPr>
          <p:nvPr>
            <p:ph type="body" idx="1"/>
          </p:nvPr>
        </p:nvSpPr>
        <p:spPr>
          <a:xfrm>
            <a:off x="1252700" y="1968500"/>
            <a:ext cx="8085200" cy="4064000"/>
          </a:xfrm>
          <a:prstGeom prst="rect">
            <a:avLst/>
          </a:prstGeom>
        </p:spPr>
        <p:txBody>
          <a:bodyPr spcFirstLastPara="1" wrap="square" lIns="91425" tIns="91425" rIns="91425" bIns="91425" anchor="t" anchorCtr="0">
            <a:noAutofit/>
          </a:bodyPr>
          <a:lstStyle>
            <a:lvl1pPr marL="609585" lvl="0" indent="-389457" rtl="0">
              <a:lnSpc>
                <a:spcPct val="115000"/>
              </a:lnSpc>
              <a:spcBef>
                <a:spcPts val="0"/>
              </a:spcBef>
              <a:spcAft>
                <a:spcPts val="0"/>
              </a:spcAft>
              <a:buSzPts val="1000"/>
              <a:buFont typeface="Comfortaa"/>
              <a:buChar char="●"/>
              <a:defRPr sz="1333">
                <a:latin typeface="Comfortaa"/>
                <a:ea typeface="Comfortaa"/>
                <a:cs typeface="Comfortaa"/>
                <a:sym typeface="Comfortaa"/>
              </a:defRPr>
            </a:lvl1pPr>
            <a:lvl2pPr marL="1219170" lvl="1"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2pPr>
            <a:lvl3pPr marL="1828754" lvl="2"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3pPr>
            <a:lvl4pPr marL="2438339" lvl="3"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4pPr>
            <a:lvl5pPr marL="3047924" lvl="4"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5pPr>
            <a:lvl6pPr marL="3657509" lvl="5"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6pPr>
            <a:lvl7pPr marL="4267093" lvl="6"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7pPr>
            <a:lvl8pPr marL="4876678" lvl="7"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8pPr>
            <a:lvl9pPr marL="5486263" lvl="8" indent="-389457" rtl="0">
              <a:lnSpc>
                <a:spcPct val="115000"/>
              </a:lnSpc>
              <a:spcBef>
                <a:spcPts val="2133"/>
              </a:spcBef>
              <a:spcAft>
                <a:spcPts val="2133"/>
              </a:spcAft>
              <a:buSzPts val="1000"/>
              <a:buFont typeface="Comfortaa"/>
              <a:buChar char="■"/>
              <a:defRPr sz="1333">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3682605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C48E3-B4F9-4A13-A811-970D136E2BDA}"/>
              </a:ext>
            </a:extLst>
          </p:cNvPr>
          <p:cNvSpPr>
            <a:spLocks noGrp="1"/>
          </p:cNvSpPr>
          <p:nvPr>
            <p:ph type="dt" sz="half" idx="10"/>
          </p:nvPr>
        </p:nvSpPr>
        <p:spPr/>
        <p:txBody>
          <a:bodyPr/>
          <a:lstStyle/>
          <a:p>
            <a:fld id="{2293C9D8-B2D4-47A0-98D4-F96309ABADD3}" type="datetimeFigureOut">
              <a:rPr lang="en-US" smtClean="0"/>
              <a:t>6/1/2020</a:t>
            </a:fld>
            <a:endParaRPr lang="en-US"/>
          </a:p>
        </p:txBody>
      </p:sp>
      <p:sp>
        <p:nvSpPr>
          <p:cNvPr id="3" name="Footer Placeholder 2">
            <a:extLst>
              <a:ext uri="{FF2B5EF4-FFF2-40B4-BE49-F238E27FC236}">
                <a16:creationId xmlns:a16="http://schemas.microsoft.com/office/drawing/2014/main" id="{6D8C9C30-408F-4996-83FA-A3E5ADF6A6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DA7940-3309-4B20-9C58-7102665AA62F}"/>
              </a:ext>
            </a:extLst>
          </p:cNvPr>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2873651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323"/>
        <p:cNvGrpSpPr/>
        <p:nvPr/>
      </p:nvGrpSpPr>
      <p:grpSpPr>
        <a:xfrm>
          <a:off x="0" y="0"/>
          <a:ext cx="0" cy="0"/>
          <a:chOff x="0" y="0"/>
          <a:chExt cx="0" cy="0"/>
        </a:xfrm>
      </p:grpSpPr>
    </p:spTree>
    <p:extLst>
      <p:ext uri="{BB962C8B-B14F-4D97-AF65-F5344CB8AC3E}">
        <p14:creationId xmlns:p14="http://schemas.microsoft.com/office/powerpoint/2010/main" val="39109679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668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2720333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68318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85882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361225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6/1/2020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792649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93C9D8-B2D4-47A0-98D4-F96309ABADD3}" type="datetimeFigureOut">
              <a:rPr lang="en-US" smtClean="0"/>
              <a:t>6/1/2020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14283391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65150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0"/>
        <p:cNvGrpSpPr/>
        <p:nvPr/>
      </p:nvGrpSpPr>
      <p:grpSpPr>
        <a:xfrm>
          <a:off x="0" y="0"/>
          <a:ext cx="0" cy="0"/>
          <a:chOff x="0" y="0"/>
          <a:chExt cx="0" cy="0"/>
        </a:xfrm>
      </p:grpSpPr>
      <p:grpSp>
        <p:nvGrpSpPr>
          <p:cNvPr id="41" name="Google Shape;41;p4"/>
          <p:cNvGrpSpPr/>
          <p:nvPr/>
        </p:nvGrpSpPr>
        <p:grpSpPr>
          <a:xfrm>
            <a:off x="-16603" y="413700"/>
            <a:ext cx="12241067" cy="6051067"/>
            <a:chOff x="-12452" y="310275"/>
            <a:chExt cx="9180800" cy="4538300"/>
          </a:xfrm>
        </p:grpSpPr>
        <p:cxnSp>
          <p:nvCxnSpPr>
            <p:cNvPr id="42" name="Google Shape;42;p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3" name="Google Shape;43;p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4" name="Google Shape;44;p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5" name="Google Shape;45;p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6" name="Google Shape;46;p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7" name="Google Shape;47;p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8" name="Google Shape;48;p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9" name="Google Shape;49;p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0" name="Google Shape;50;p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1" name="Google Shape;51;p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2" name="Google Shape;52;p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3" name="Google Shape;53;p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54" name="Google Shape;54;p4"/>
          <p:cNvSpPr txBox="1">
            <a:spLocks noGrp="1"/>
          </p:cNvSpPr>
          <p:nvPr>
            <p:ph type="title" hasCustomPrompt="1"/>
          </p:nvPr>
        </p:nvSpPr>
        <p:spPr>
          <a:xfrm>
            <a:off x="1895117"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5" name="Google Shape;55;p4"/>
          <p:cNvSpPr txBox="1">
            <a:spLocks noGrp="1"/>
          </p:cNvSpPr>
          <p:nvPr>
            <p:ph type="title" idx="2" hasCustomPrompt="1"/>
          </p:nvPr>
        </p:nvSpPr>
        <p:spPr>
          <a:xfrm>
            <a:off x="428050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6" name="Google Shape;56;p4"/>
          <p:cNvSpPr txBox="1">
            <a:spLocks noGrp="1"/>
          </p:cNvSpPr>
          <p:nvPr>
            <p:ph type="title" idx="3" hasCustomPrompt="1"/>
          </p:nvPr>
        </p:nvSpPr>
        <p:spPr>
          <a:xfrm>
            <a:off x="666589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7" name="Google Shape;57;p4"/>
          <p:cNvSpPr txBox="1">
            <a:spLocks noGrp="1"/>
          </p:cNvSpPr>
          <p:nvPr>
            <p:ph type="title" idx="4" hasCustomPrompt="1"/>
          </p:nvPr>
        </p:nvSpPr>
        <p:spPr>
          <a:xfrm>
            <a:off x="9051284"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8" name="Google Shape;58;p4"/>
          <p:cNvSpPr txBox="1">
            <a:spLocks noGrp="1"/>
          </p:cNvSpPr>
          <p:nvPr>
            <p:ph type="ctrTitle" idx="5"/>
          </p:nvPr>
        </p:nvSpPr>
        <p:spPr>
          <a:xfrm>
            <a:off x="415600" y="824767"/>
            <a:ext cx="113608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Font typeface="Permanent Marker"/>
              <a:buNone/>
              <a:defRPr sz="2400">
                <a:latin typeface="Permanent Marker"/>
                <a:ea typeface="Permanent Marker"/>
                <a:cs typeface="Permanent Marker"/>
                <a:sym typeface="Permanent Marker"/>
              </a:defRPr>
            </a:lvl1pPr>
            <a:lvl2pPr lvl="1" algn="ctr" rtl="0">
              <a:spcBef>
                <a:spcPts val="0"/>
              </a:spcBef>
              <a:spcAft>
                <a:spcPts val="0"/>
              </a:spcAft>
              <a:buSzPts val="2400"/>
              <a:buFont typeface="Permanent Marker"/>
              <a:buNone/>
              <a:defRPr sz="3200">
                <a:latin typeface="Permanent Marker"/>
                <a:ea typeface="Permanent Marker"/>
                <a:cs typeface="Permanent Marker"/>
                <a:sym typeface="Permanent Marker"/>
              </a:defRPr>
            </a:lvl2pPr>
            <a:lvl3pPr lvl="2" algn="ctr" rtl="0">
              <a:spcBef>
                <a:spcPts val="0"/>
              </a:spcBef>
              <a:spcAft>
                <a:spcPts val="0"/>
              </a:spcAft>
              <a:buSzPts val="2400"/>
              <a:buFont typeface="Permanent Marker"/>
              <a:buNone/>
              <a:defRPr sz="3200">
                <a:latin typeface="Permanent Marker"/>
                <a:ea typeface="Permanent Marker"/>
                <a:cs typeface="Permanent Marker"/>
                <a:sym typeface="Permanent Marker"/>
              </a:defRPr>
            </a:lvl3pPr>
            <a:lvl4pPr lvl="3" algn="ctr" rtl="0">
              <a:spcBef>
                <a:spcPts val="0"/>
              </a:spcBef>
              <a:spcAft>
                <a:spcPts val="0"/>
              </a:spcAft>
              <a:buSzPts val="2400"/>
              <a:buFont typeface="Permanent Marker"/>
              <a:buNone/>
              <a:defRPr sz="3200">
                <a:latin typeface="Permanent Marker"/>
                <a:ea typeface="Permanent Marker"/>
                <a:cs typeface="Permanent Marker"/>
                <a:sym typeface="Permanent Marker"/>
              </a:defRPr>
            </a:lvl4pPr>
            <a:lvl5pPr lvl="4" algn="ctr" rtl="0">
              <a:spcBef>
                <a:spcPts val="0"/>
              </a:spcBef>
              <a:spcAft>
                <a:spcPts val="0"/>
              </a:spcAft>
              <a:buSzPts val="2400"/>
              <a:buFont typeface="Permanent Marker"/>
              <a:buNone/>
              <a:defRPr sz="3200">
                <a:latin typeface="Permanent Marker"/>
                <a:ea typeface="Permanent Marker"/>
                <a:cs typeface="Permanent Marker"/>
                <a:sym typeface="Permanent Marker"/>
              </a:defRPr>
            </a:lvl5pPr>
            <a:lvl6pPr lvl="5" algn="ctr" rtl="0">
              <a:spcBef>
                <a:spcPts val="0"/>
              </a:spcBef>
              <a:spcAft>
                <a:spcPts val="0"/>
              </a:spcAft>
              <a:buSzPts val="2400"/>
              <a:buFont typeface="Permanent Marker"/>
              <a:buNone/>
              <a:defRPr sz="3200">
                <a:latin typeface="Permanent Marker"/>
                <a:ea typeface="Permanent Marker"/>
                <a:cs typeface="Permanent Marker"/>
                <a:sym typeface="Permanent Marker"/>
              </a:defRPr>
            </a:lvl6pPr>
            <a:lvl7pPr lvl="6" algn="ctr" rtl="0">
              <a:spcBef>
                <a:spcPts val="0"/>
              </a:spcBef>
              <a:spcAft>
                <a:spcPts val="0"/>
              </a:spcAft>
              <a:buSzPts val="2400"/>
              <a:buFont typeface="Permanent Marker"/>
              <a:buNone/>
              <a:defRPr sz="3200">
                <a:latin typeface="Permanent Marker"/>
                <a:ea typeface="Permanent Marker"/>
                <a:cs typeface="Permanent Marker"/>
                <a:sym typeface="Permanent Marker"/>
              </a:defRPr>
            </a:lvl7pPr>
            <a:lvl8pPr lvl="7" algn="ctr" rtl="0">
              <a:spcBef>
                <a:spcPts val="0"/>
              </a:spcBef>
              <a:spcAft>
                <a:spcPts val="0"/>
              </a:spcAft>
              <a:buSzPts val="2400"/>
              <a:buFont typeface="Permanent Marker"/>
              <a:buNone/>
              <a:defRPr sz="3200">
                <a:latin typeface="Permanent Marker"/>
                <a:ea typeface="Permanent Marker"/>
                <a:cs typeface="Permanent Marker"/>
                <a:sym typeface="Permanent Marker"/>
              </a:defRPr>
            </a:lvl8pPr>
            <a:lvl9pPr lvl="8" algn="ctr" rtl="0">
              <a:spcBef>
                <a:spcPts val="0"/>
              </a:spcBef>
              <a:spcAft>
                <a:spcPts val="0"/>
              </a:spcAft>
              <a:buSzPts val="2400"/>
              <a:buFont typeface="Permanent Marker"/>
              <a:buNone/>
              <a:defRPr sz="3200">
                <a:latin typeface="Permanent Marker"/>
                <a:ea typeface="Permanent Marker"/>
                <a:cs typeface="Permanent Marker"/>
                <a:sym typeface="Permanent Marker"/>
              </a:defRPr>
            </a:lvl9pPr>
          </a:lstStyle>
          <a:p>
            <a:r>
              <a:rPr lang="en-US"/>
              <a:t>Click to edit Master title style</a:t>
            </a:r>
            <a:endParaRPr/>
          </a:p>
        </p:txBody>
      </p:sp>
      <p:sp>
        <p:nvSpPr>
          <p:cNvPr id="59" name="Google Shape;59;p4"/>
          <p:cNvSpPr txBox="1">
            <a:spLocks noGrp="1"/>
          </p:cNvSpPr>
          <p:nvPr>
            <p:ph type="subTitle" idx="1"/>
          </p:nvPr>
        </p:nvSpPr>
        <p:spPr>
          <a:xfrm>
            <a:off x="1521933"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0" name="Google Shape;60;p4"/>
          <p:cNvSpPr txBox="1">
            <a:spLocks noGrp="1"/>
          </p:cNvSpPr>
          <p:nvPr>
            <p:ph type="subTitle" idx="6"/>
          </p:nvPr>
        </p:nvSpPr>
        <p:spPr>
          <a:xfrm>
            <a:off x="39073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1" name="Google Shape;61;p4"/>
          <p:cNvSpPr txBox="1">
            <a:spLocks noGrp="1"/>
          </p:cNvSpPr>
          <p:nvPr>
            <p:ph type="subTitle" idx="7"/>
          </p:nvPr>
        </p:nvSpPr>
        <p:spPr>
          <a:xfrm>
            <a:off x="6292667"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2" name="Google Shape;62;p4"/>
          <p:cNvSpPr txBox="1">
            <a:spLocks noGrp="1"/>
          </p:cNvSpPr>
          <p:nvPr>
            <p:ph type="subTitle" idx="8"/>
          </p:nvPr>
        </p:nvSpPr>
        <p:spPr>
          <a:xfrm>
            <a:off x="8678100" y="49101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3" name="Google Shape;63;p4"/>
          <p:cNvSpPr txBox="1">
            <a:spLocks noGrp="1"/>
          </p:cNvSpPr>
          <p:nvPr>
            <p:ph type="subTitle" idx="9"/>
          </p:nvPr>
        </p:nvSpPr>
        <p:spPr>
          <a:xfrm>
            <a:off x="62927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Tree>
    <p:extLst>
      <p:ext uri="{BB962C8B-B14F-4D97-AF65-F5344CB8AC3E}">
        <p14:creationId xmlns:p14="http://schemas.microsoft.com/office/powerpoint/2010/main" val="42793389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07847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590917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37773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2369013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97143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4488999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928065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244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64"/>
        <p:cNvGrpSpPr/>
        <p:nvPr/>
      </p:nvGrpSpPr>
      <p:grpSpPr>
        <a:xfrm>
          <a:off x="0" y="0"/>
          <a:ext cx="0" cy="0"/>
          <a:chOff x="0" y="0"/>
          <a:chExt cx="0" cy="0"/>
        </a:xfrm>
      </p:grpSpPr>
      <p:grpSp>
        <p:nvGrpSpPr>
          <p:cNvPr id="65" name="Google Shape;65;p5"/>
          <p:cNvGrpSpPr/>
          <p:nvPr/>
        </p:nvGrpSpPr>
        <p:grpSpPr>
          <a:xfrm>
            <a:off x="-16603" y="413700"/>
            <a:ext cx="12241067" cy="6051067"/>
            <a:chOff x="-12452" y="310275"/>
            <a:chExt cx="9180800" cy="4538300"/>
          </a:xfrm>
        </p:grpSpPr>
        <p:cxnSp>
          <p:nvCxnSpPr>
            <p:cNvPr id="66" name="Google Shape;66;p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7" name="Google Shape;67;p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8" name="Google Shape;68;p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9" name="Google Shape;69;p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0" name="Google Shape;70;p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1" name="Google Shape;71;p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2" name="Google Shape;72;p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3" name="Google Shape;73;p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4" name="Google Shape;74;p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5" name="Google Shape;75;p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6" name="Google Shape;76;p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7" name="Google Shape;77;p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78" name="Google Shape;78;p5"/>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79" name="Google Shape;79;p5"/>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400394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80"/>
        <p:cNvGrpSpPr/>
        <p:nvPr/>
      </p:nvGrpSpPr>
      <p:grpSpPr>
        <a:xfrm>
          <a:off x="0" y="0"/>
          <a:ext cx="0" cy="0"/>
          <a:chOff x="0" y="0"/>
          <a:chExt cx="0" cy="0"/>
        </a:xfrm>
      </p:grpSpPr>
      <p:grpSp>
        <p:nvGrpSpPr>
          <p:cNvPr id="81" name="Google Shape;81;p6"/>
          <p:cNvGrpSpPr/>
          <p:nvPr/>
        </p:nvGrpSpPr>
        <p:grpSpPr>
          <a:xfrm>
            <a:off x="-16603" y="413700"/>
            <a:ext cx="12241067" cy="6051067"/>
            <a:chOff x="-12452" y="310275"/>
            <a:chExt cx="9180800" cy="4538300"/>
          </a:xfrm>
        </p:grpSpPr>
        <p:cxnSp>
          <p:nvCxnSpPr>
            <p:cNvPr id="82" name="Google Shape;82;p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3" name="Google Shape;83;p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4" name="Google Shape;84;p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5" name="Google Shape;85;p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6" name="Google Shape;86;p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7" name="Google Shape;87;p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8" name="Google Shape;88;p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9" name="Google Shape;89;p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0" name="Google Shape;90;p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1" name="Google Shape;91;p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2" name="Google Shape;92;p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3" name="Google Shape;93;p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94" name="Google Shape;94;p6"/>
          <p:cNvSpPr txBox="1">
            <a:spLocks noGrp="1"/>
          </p:cNvSpPr>
          <p:nvPr>
            <p:ph type="ctrTitle"/>
          </p:nvPr>
        </p:nvSpPr>
        <p:spPr>
          <a:xfrm>
            <a:off x="2678400" y="5196051"/>
            <a:ext cx="6835200" cy="510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Font typeface="Comfortaa"/>
              <a:buNone/>
              <a:defRPr sz="1467">
                <a:latin typeface="Comfortaa"/>
                <a:ea typeface="Comfortaa"/>
                <a:cs typeface="Comfortaa"/>
                <a:sym typeface="Comfortaa"/>
              </a:defRPr>
            </a:lvl1pPr>
            <a:lvl2pPr lvl="1" rtl="0">
              <a:spcBef>
                <a:spcPts val="0"/>
              </a:spcBef>
              <a:spcAft>
                <a:spcPts val="0"/>
              </a:spcAft>
              <a:buSzPts val="3000"/>
              <a:buFont typeface="Comfortaa"/>
              <a:buNone/>
              <a:defRPr sz="4000">
                <a:latin typeface="Comfortaa"/>
                <a:ea typeface="Comfortaa"/>
                <a:cs typeface="Comfortaa"/>
                <a:sym typeface="Comfortaa"/>
              </a:defRPr>
            </a:lvl2pPr>
            <a:lvl3pPr lvl="2" rtl="0">
              <a:spcBef>
                <a:spcPts val="0"/>
              </a:spcBef>
              <a:spcAft>
                <a:spcPts val="0"/>
              </a:spcAft>
              <a:buSzPts val="3000"/>
              <a:buFont typeface="Comfortaa"/>
              <a:buNone/>
              <a:defRPr sz="4000">
                <a:latin typeface="Comfortaa"/>
                <a:ea typeface="Comfortaa"/>
                <a:cs typeface="Comfortaa"/>
                <a:sym typeface="Comfortaa"/>
              </a:defRPr>
            </a:lvl3pPr>
            <a:lvl4pPr lvl="3" rtl="0">
              <a:spcBef>
                <a:spcPts val="0"/>
              </a:spcBef>
              <a:spcAft>
                <a:spcPts val="0"/>
              </a:spcAft>
              <a:buSzPts val="3000"/>
              <a:buFont typeface="Comfortaa"/>
              <a:buNone/>
              <a:defRPr sz="4000">
                <a:latin typeface="Comfortaa"/>
                <a:ea typeface="Comfortaa"/>
                <a:cs typeface="Comfortaa"/>
                <a:sym typeface="Comfortaa"/>
              </a:defRPr>
            </a:lvl4pPr>
            <a:lvl5pPr lvl="4" rtl="0">
              <a:spcBef>
                <a:spcPts val="0"/>
              </a:spcBef>
              <a:spcAft>
                <a:spcPts val="0"/>
              </a:spcAft>
              <a:buSzPts val="3000"/>
              <a:buFont typeface="Comfortaa"/>
              <a:buNone/>
              <a:defRPr sz="4000">
                <a:latin typeface="Comfortaa"/>
                <a:ea typeface="Comfortaa"/>
                <a:cs typeface="Comfortaa"/>
                <a:sym typeface="Comfortaa"/>
              </a:defRPr>
            </a:lvl5pPr>
            <a:lvl6pPr lvl="5" rtl="0">
              <a:spcBef>
                <a:spcPts val="0"/>
              </a:spcBef>
              <a:spcAft>
                <a:spcPts val="0"/>
              </a:spcAft>
              <a:buSzPts val="3000"/>
              <a:buFont typeface="Comfortaa"/>
              <a:buNone/>
              <a:defRPr sz="4000">
                <a:latin typeface="Comfortaa"/>
                <a:ea typeface="Comfortaa"/>
                <a:cs typeface="Comfortaa"/>
                <a:sym typeface="Comfortaa"/>
              </a:defRPr>
            </a:lvl6pPr>
            <a:lvl7pPr lvl="6" rtl="0">
              <a:spcBef>
                <a:spcPts val="0"/>
              </a:spcBef>
              <a:spcAft>
                <a:spcPts val="0"/>
              </a:spcAft>
              <a:buSzPts val="3000"/>
              <a:buFont typeface="Comfortaa"/>
              <a:buNone/>
              <a:defRPr sz="4000">
                <a:latin typeface="Comfortaa"/>
                <a:ea typeface="Comfortaa"/>
                <a:cs typeface="Comfortaa"/>
                <a:sym typeface="Comfortaa"/>
              </a:defRPr>
            </a:lvl7pPr>
            <a:lvl8pPr lvl="7" rtl="0">
              <a:spcBef>
                <a:spcPts val="0"/>
              </a:spcBef>
              <a:spcAft>
                <a:spcPts val="0"/>
              </a:spcAft>
              <a:buSzPts val="3000"/>
              <a:buFont typeface="Comfortaa"/>
              <a:buNone/>
              <a:defRPr sz="4000">
                <a:latin typeface="Comfortaa"/>
                <a:ea typeface="Comfortaa"/>
                <a:cs typeface="Comfortaa"/>
                <a:sym typeface="Comfortaa"/>
              </a:defRPr>
            </a:lvl8pPr>
            <a:lvl9pPr lvl="8" rtl="0">
              <a:spcBef>
                <a:spcPts val="0"/>
              </a:spcBef>
              <a:spcAft>
                <a:spcPts val="0"/>
              </a:spcAft>
              <a:buSzPts val="3000"/>
              <a:buFont typeface="Comfortaa"/>
              <a:buNone/>
              <a:defRPr sz="4000">
                <a:latin typeface="Comfortaa"/>
                <a:ea typeface="Comfortaa"/>
                <a:cs typeface="Comfortaa"/>
                <a:sym typeface="Comfortaa"/>
              </a:defRPr>
            </a:lvl9pPr>
          </a:lstStyle>
          <a:p>
            <a:r>
              <a:rPr lang="en-US"/>
              <a:t>Click to edit Master title style</a:t>
            </a:r>
            <a:endParaRPr/>
          </a:p>
        </p:txBody>
      </p:sp>
      <p:sp>
        <p:nvSpPr>
          <p:cNvPr id="95" name="Google Shape;95;p6"/>
          <p:cNvSpPr txBox="1">
            <a:spLocks noGrp="1"/>
          </p:cNvSpPr>
          <p:nvPr>
            <p:ph type="subTitle" idx="1"/>
          </p:nvPr>
        </p:nvSpPr>
        <p:spPr>
          <a:xfrm>
            <a:off x="2553000" y="1869300"/>
            <a:ext cx="7086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lnSpc>
                <a:spcPct val="100000"/>
              </a:lnSpc>
              <a:spcBef>
                <a:spcPts val="0"/>
              </a:spcBef>
              <a:spcAft>
                <a:spcPts val="0"/>
              </a:spcAft>
              <a:buSzPts val="2400"/>
              <a:buNone/>
              <a:defRPr sz="3200"/>
            </a:lvl2pPr>
            <a:lvl3pPr lvl="2" rtl="0">
              <a:lnSpc>
                <a:spcPct val="100000"/>
              </a:lnSpc>
              <a:spcBef>
                <a:spcPts val="0"/>
              </a:spcBef>
              <a:spcAft>
                <a:spcPts val="0"/>
              </a:spcAft>
              <a:buSzPts val="2400"/>
              <a:buNone/>
              <a:defRPr sz="3200"/>
            </a:lvl3pPr>
            <a:lvl4pPr lvl="3" rtl="0">
              <a:lnSpc>
                <a:spcPct val="100000"/>
              </a:lnSpc>
              <a:spcBef>
                <a:spcPts val="0"/>
              </a:spcBef>
              <a:spcAft>
                <a:spcPts val="0"/>
              </a:spcAft>
              <a:buSzPts val="2400"/>
              <a:buNone/>
              <a:defRPr sz="3200"/>
            </a:lvl4pPr>
            <a:lvl5pPr lvl="4" rtl="0">
              <a:lnSpc>
                <a:spcPct val="100000"/>
              </a:lnSpc>
              <a:spcBef>
                <a:spcPts val="0"/>
              </a:spcBef>
              <a:spcAft>
                <a:spcPts val="0"/>
              </a:spcAft>
              <a:buSzPts val="2400"/>
              <a:buNone/>
              <a:defRPr sz="3200"/>
            </a:lvl5pPr>
            <a:lvl6pPr lvl="5" rtl="0">
              <a:lnSpc>
                <a:spcPct val="100000"/>
              </a:lnSpc>
              <a:spcBef>
                <a:spcPts val="0"/>
              </a:spcBef>
              <a:spcAft>
                <a:spcPts val="0"/>
              </a:spcAft>
              <a:buSzPts val="2400"/>
              <a:buNone/>
              <a:defRPr sz="3200"/>
            </a:lvl6pPr>
            <a:lvl7pPr lvl="6" rtl="0">
              <a:lnSpc>
                <a:spcPct val="100000"/>
              </a:lnSpc>
              <a:spcBef>
                <a:spcPts val="0"/>
              </a:spcBef>
              <a:spcAft>
                <a:spcPts val="0"/>
              </a:spcAft>
              <a:buSzPts val="2400"/>
              <a:buNone/>
              <a:defRPr sz="3200"/>
            </a:lvl7pPr>
            <a:lvl8pPr lvl="7" rtl="0">
              <a:lnSpc>
                <a:spcPct val="100000"/>
              </a:lnSpc>
              <a:spcBef>
                <a:spcPts val="0"/>
              </a:spcBef>
              <a:spcAft>
                <a:spcPts val="0"/>
              </a:spcAft>
              <a:buSzPts val="2400"/>
              <a:buNone/>
              <a:defRPr sz="3200"/>
            </a:lvl8pPr>
            <a:lvl9pPr lvl="8" rtl="0">
              <a:lnSpc>
                <a:spcPct val="100000"/>
              </a:lnSpc>
              <a:spcBef>
                <a:spcPts val="0"/>
              </a:spcBef>
              <a:spcAft>
                <a:spcPts val="0"/>
              </a:spcAft>
              <a:buSzPts val="2400"/>
              <a:buNone/>
              <a:defRPr sz="3200"/>
            </a:lvl9pPr>
          </a:lstStyle>
          <a:p>
            <a:r>
              <a:rPr lang="en-US"/>
              <a:t>Click to edit Master subtitle style</a:t>
            </a:r>
            <a:endParaRPr/>
          </a:p>
        </p:txBody>
      </p:sp>
    </p:spTree>
    <p:extLst>
      <p:ext uri="{BB962C8B-B14F-4D97-AF65-F5344CB8AC3E}">
        <p14:creationId xmlns:p14="http://schemas.microsoft.com/office/powerpoint/2010/main" val="358671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96"/>
        <p:cNvGrpSpPr/>
        <p:nvPr/>
      </p:nvGrpSpPr>
      <p:grpSpPr>
        <a:xfrm>
          <a:off x="0" y="0"/>
          <a:ext cx="0" cy="0"/>
          <a:chOff x="0" y="0"/>
          <a:chExt cx="0" cy="0"/>
        </a:xfrm>
      </p:grpSpPr>
      <p:grpSp>
        <p:nvGrpSpPr>
          <p:cNvPr id="97" name="Google Shape;97;p7"/>
          <p:cNvGrpSpPr/>
          <p:nvPr/>
        </p:nvGrpSpPr>
        <p:grpSpPr>
          <a:xfrm>
            <a:off x="-16603" y="413700"/>
            <a:ext cx="12241067" cy="6051067"/>
            <a:chOff x="-12452" y="310275"/>
            <a:chExt cx="9180800" cy="4538300"/>
          </a:xfrm>
        </p:grpSpPr>
        <p:cxnSp>
          <p:nvCxnSpPr>
            <p:cNvPr id="98" name="Google Shape;98;p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9" name="Google Shape;99;p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0" name="Google Shape;100;p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1" name="Google Shape;101;p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2" name="Google Shape;102;p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3" name="Google Shape;103;p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4" name="Google Shape;104;p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5" name="Google Shape;105;p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6" name="Google Shape;106;p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7" name="Google Shape;107;p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8" name="Google Shape;108;p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9" name="Google Shape;109;p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10" name="Google Shape;110;p7"/>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111" name="Google Shape;111;p7"/>
          <p:cNvSpPr txBox="1">
            <a:spLocks noGrp="1"/>
          </p:cNvSpPr>
          <p:nvPr>
            <p:ph type="subTitle" idx="1"/>
          </p:nvPr>
        </p:nvSpPr>
        <p:spPr>
          <a:xfrm>
            <a:off x="4152000" y="2739400"/>
            <a:ext cx="3888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3160700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112"/>
        <p:cNvGrpSpPr/>
        <p:nvPr/>
      </p:nvGrpSpPr>
      <p:grpSpPr>
        <a:xfrm>
          <a:off x="0" y="0"/>
          <a:ext cx="0" cy="0"/>
          <a:chOff x="0" y="0"/>
          <a:chExt cx="0" cy="0"/>
        </a:xfrm>
      </p:grpSpPr>
      <p:sp>
        <p:nvSpPr>
          <p:cNvPr id="113" name="Google Shape;113;p8"/>
          <p:cNvSpPr txBox="1">
            <a:spLocks noGrp="1"/>
          </p:cNvSpPr>
          <p:nvPr>
            <p:ph type="ctrTitle"/>
          </p:nvPr>
        </p:nvSpPr>
        <p:spPr>
          <a:xfrm>
            <a:off x="4145000" y="2940400"/>
            <a:ext cx="3902000" cy="977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688449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FOUR COLUMNS" type="blank">
  <p:cSld name="TITLE + FOUR COLUMNS">
    <p:spTree>
      <p:nvGrpSpPr>
        <p:cNvPr id="1" name="Shape 114"/>
        <p:cNvGrpSpPr/>
        <p:nvPr/>
      </p:nvGrpSpPr>
      <p:grpSpPr>
        <a:xfrm>
          <a:off x="0" y="0"/>
          <a:ext cx="0" cy="0"/>
          <a:chOff x="0" y="0"/>
          <a:chExt cx="0" cy="0"/>
        </a:xfrm>
      </p:grpSpPr>
      <p:grpSp>
        <p:nvGrpSpPr>
          <p:cNvPr id="115" name="Google Shape;115;p9"/>
          <p:cNvGrpSpPr/>
          <p:nvPr/>
        </p:nvGrpSpPr>
        <p:grpSpPr>
          <a:xfrm>
            <a:off x="-16603" y="413700"/>
            <a:ext cx="12241067" cy="6051067"/>
            <a:chOff x="-12452" y="310275"/>
            <a:chExt cx="9180800" cy="4538300"/>
          </a:xfrm>
        </p:grpSpPr>
        <p:cxnSp>
          <p:nvCxnSpPr>
            <p:cNvPr id="116" name="Google Shape;116;p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7" name="Google Shape;117;p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8" name="Google Shape;118;p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9" name="Google Shape;119;p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0" name="Google Shape;120;p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1" name="Google Shape;121;p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2" name="Google Shape;122;p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3" name="Google Shape;123;p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4" name="Google Shape;124;p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5" name="Google Shape;125;p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6" name="Google Shape;126;p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7" name="Google Shape;127;p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28" name="Google Shape;128;p9"/>
          <p:cNvSpPr txBox="1">
            <a:spLocks noGrp="1"/>
          </p:cNvSpPr>
          <p:nvPr>
            <p:ph type="subTitle" idx="1"/>
          </p:nvPr>
        </p:nvSpPr>
        <p:spPr>
          <a:xfrm>
            <a:off x="1521917"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29" name="Google Shape;129;p9"/>
          <p:cNvSpPr txBox="1">
            <a:spLocks noGrp="1"/>
          </p:cNvSpPr>
          <p:nvPr>
            <p:ph type="subTitle" idx="2"/>
          </p:nvPr>
        </p:nvSpPr>
        <p:spPr>
          <a:xfrm>
            <a:off x="39072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0" name="Google Shape;130;p9"/>
          <p:cNvSpPr txBox="1">
            <a:spLocks noGrp="1"/>
          </p:cNvSpPr>
          <p:nvPr>
            <p:ph type="subTitle" idx="3"/>
          </p:nvPr>
        </p:nvSpPr>
        <p:spPr>
          <a:xfrm>
            <a:off x="86780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1" name="Google Shape;131;p9"/>
          <p:cNvSpPr txBox="1">
            <a:spLocks noGrp="1"/>
          </p:cNvSpPr>
          <p:nvPr>
            <p:ph type="subTitle" idx="4"/>
          </p:nvPr>
        </p:nvSpPr>
        <p:spPr>
          <a:xfrm>
            <a:off x="62926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2" name="Google Shape;132;p9"/>
          <p:cNvSpPr txBox="1">
            <a:spLocks noGrp="1"/>
          </p:cNvSpPr>
          <p:nvPr>
            <p:ph type="ctrTitle"/>
          </p:nvPr>
        </p:nvSpPr>
        <p:spPr>
          <a:xfrm>
            <a:off x="1521933"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3" name="Google Shape;133;p9"/>
          <p:cNvSpPr txBox="1">
            <a:spLocks noGrp="1"/>
          </p:cNvSpPr>
          <p:nvPr>
            <p:ph type="ctrTitle" idx="5"/>
          </p:nvPr>
        </p:nvSpPr>
        <p:spPr>
          <a:xfrm>
            <a:off x="39073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4" name="Google Shape;134;p9"/>
          <p:cNvSpPr txBox="1">
            <a:spLocks noGrp="1"/>
          </p:cNvSpPr>
          <p:nvPr>
            <p:ph type="ctrTitle" idx="6"/>
          </p:nvPr>
        </p:nvSpPr>
        <p:spPr>
          <a:xfrm>
            <a:off x="62927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5" name="Google Shape;135;p9"/>
          <p:cNvSpPr txBox="1">
            <a:spLocks noGrp="1"/>
          </p:cNvSpPr>
          <p:nvPr>
            <p:ph type="ctrTitle" idx="7"/>
          </p:nvPr>
        </p:nvSpPr>
        <p:spPr>
          <a:xfrm>
            <a:off x="86781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6" name="Google Shape;136;p9"/>
          <p:cNvSpPr txBox="1">
            <a:spLocks noGrp="1"/>
          </p:cNvSpPr>
          <p:nvPr>
            <p:ph type="ctrTitle" idx="8"/>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50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spTree>
      <p:nvGrpSpPr>
        <p:cNvPr id="1" name="Shape 137"/>
        <p:cNvGrpSpPr/>
        <p:nvPr/>
      </p:nvGrpSpPr>
      <p:grpSpPr>
        <a:xfrm>
          <a:off x="0" y="0"/>
          <a:ext cx="0" cy="0"/>
          <a:chOff x="0" y="0"/>
          <a:chExt cx="0" cy="0"/>
        </a:xfrm>
      </p:grpSpPr>
      <p:grpSp>
        <p:nvGrpSpPr>
          <p:cNvPr id="138" name="Google Shape;138;p10"/>
          <p:cNvGrpSpPr/>
          <p:nvPr/>
        </p:nvGrpSpPr>
        <p:grpSpPr>
          <a:xfrm>
            <a:off x="-16603" y="413700"/>
            <a:ext cx="12241067" cy="6051067"/>
            <a:chOff x="-12452" y="310275"/>
            <a:chExt cx="9180800" cy="4538300"/>
          </a:xfrm>
        </p:grpSpPr>
        <p:cxnSp>
          <p:nvCxnSpPr>
            <p:cNvPr id="139" name="Google Shape;139;p10"/>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0" name="Google Shape;140;p10"/>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1" name="Google Shape;141;p10"/>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2" name="Google Shape;142;p10"/>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3" name="Google Shape;143;p10"/>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4" name="Google Shape;144;p10"/>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5" name="Google Shape;145;p10"/>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6" name="Google Shape;146;p10"/>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7" name="Google Shape;147;p10"/>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8" name="Google Shape;148;p10"/>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9" name="Google Shape;149;p10"/>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0" name="Google Shape;150;p10"/>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51" name="Google Shape;151;p10"/>
          <p:cNvSpPr txBox="1">
            <a:spLocks noGrp="1"/>
          </p:cNvSpPr>
          <p:nvPr>
            <p:ph type="subTitle" idx="1"/>
          </p:nvPr>
        </p:nvSpPr>
        <p:spPr>
          <a:xfrm>
            <a:off x="1665233"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2" name="Google Shape;152;p10"/>
          <p:cNvSpPr txBox="1">
            <a:spLocks noGrp="1"/>
          </p:cNvSpPr>
          <p:nvPr>
            <p:ph type="subTitle" idx="2"/>
          </p:nvPr>
        </p:nvSpPr>
        <p:spPr>
          <a:xfrm>
            <a:off x="4965000"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3" name="Google Shape;153;p10"/>
          <p:cNvSpPr txBox="1">
            <a:spLocks noGrp="1"/>
          </p:cNvSpPr>
          <p:nvPr>
            <p:ph type="subTitle" idx="3"/>
          </p:nvPr>
        </p:nvSpPr>
        <p:spPr>
          <a:xfrm>
            <a:off x="8264767"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4" name="Google Shape;154;p10"/>
          <p:cNvSpPr txBox="1">
            <a:spLocks noGrp="1"/>
          </p:cNvSpPr>
          <p:nvPr>
            <p:ph type="ctrTitle"/>
          </p:nvPr>
        </p:nvSpPr>
        <p:spPr>
          <a:xfrm>
            <a:off x="1800217"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5" name="Google Shape;155;p10"/>
          <p:cNvSpPr txBox="1">
            <a:spLocks noGrp="1"/>
          </p:cNvSpPr>
          <p:nvPr>
            <p:ph type="ctrTitle" idx="4"/>
          </p:nvPr>
        </p:nvSpPr>
        <p:spPr>
          <a:xfrm>
            <a:off x="50999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6" name="Google Shape;156;p10"/>
          <p:cNvSpPr txBox="1">
            <a:spLocks noGrp="1"/>
          </p:cNvSpPr>
          <p:nvPr>
            <p:ph type="ctrTitle" idx="5"/>
          </p:nvPr>
        </p:nvSpPr>
        <p:spPr>
          <a:xfrm>
            <a:off x="83997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7" name="Google Shape;157;p10"/>
          <p:cNvSpPr txBox="1">
            <a:spLocks noGrp="1"/>
          </p:cNvSpPr>
          <p:nvPr>
            <p:ph type="ctrTitle" idx="6"/>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38503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theme" Target="../theme/theme3.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SzPts val="2800"/>
              <a:buFont typeface="Permanent Marker"/>
              <a:buNone/>
              <a:defRPr sz="2800">
                <a:latin typeface="Permanent Marker"/>
                <a:ea typeface="Permanent Marker"/>
                <a:cs typeface="Permanent Marker"/>
                <a:sym typeface="Permanent Marker"/>
              </a:defRPr>
            </a:lvl1pPr>
            <a:lvl2pPr lvl="1">
              <a:spcBef>
                <a:spcPts val="0"/>
              </a:spcBef>
              <a:spcAft>
                <a:spcPts val="0"/>
              </a:spcAft>
              <a:buSzPts val="2800"/>
              <a:buNone/>
              <a:defRPr sz="2800"/>
            </a:lvl2pPr>
            <a:lvl3pPr lvl="2">
              <a:spcBef>
                <a:spcPts val="0"/>
              </a:spcBef>
              <a:spcAft>
                <a:spcPts val="0"/>
              </a:spcAft>
              <a:buSzPts val="2800"/>
              <a:buNone/>
              <a:defRPr sz="2800"/>
            </a:lvl3pPr>
            <a:lvl4pPr lvl="3">
              <a:spcBef>
                <a:spcPts val="0"/>
              </a:spcBef>
              <a:spcAft>
                <a:spcPts val="0"/>
              </a:spcAft>
              <a:buSzPts val="2800"/>
              <a:buNone/>
              <a:defRPr sz="2800"/>
            </a:lvl4pPr>
            <a:lvl5pPr lvl="4">
              <a:spcBef>
                <a:spcPts val="0"/>
              </a:spcBef>
              <a:spcAft>
                <a:spcPts val="0"/>
              </a:spcAft>
              <a:buSzPts val="2800"/>
              <a:buNone/>
              <a:defRPr sz="2800"/>
            </a:lvl5pPr>
            <a:lvl6pPr lvl="5">
              <a:spcBef>
                <a:spcPts val="0"/>
              </a:spcBef>
              <a:spcAft>
                <a:spcPts val="0"/>
              </a:spcAft>
              <a:buSzPts val="2800"/>
              <a:buNone/>
              <a:defRPr sz="2800"/>
            </a:lvl6pPr>
            <a:lvl7pPr lvl="6">
              <a:spcBef>
                <a:spcPts val="0"/>
              </a:spcBef>
              <a:spcAft>
                <a:spcPts val="0"/>
              </a:spcAft>
              <a:buSzPts val="2800"/>
              <a:buNone/>
              <a:defRPr sz="2800"/>
            </a:lvl7pPr>
            <a:lvl8pPr lvl="7">
              <a:spcBef>
                <a:spcPts val="0"/>
              </a:spcBef>
              <a:spcAft>
                <a:spcPts val="0"/>
              </a:spcAft>
              <a:buSzPts val="2800"/>
              <a:buNone/>
              <a:defRPr sz="2800"/>
            </a:lvl8pPr>
            <a:lvl9pPr lvl="8">
              <a:spcBef>
                <a:spcPts val="0"/>
              </a:spcBef>
              <a:spcAft>
                <a:spcPts val="0"/>
              </a:spcAft>
              <a:buSzPts val="2800"/>
              <a:buNone/>
              <a:defRPr sz="2800"/>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298450">
              <a:lnSpc>
                <a:spcPct val="115000"/>
              </a:lnSpc>
              <a:spcBef>
                <a:spcPts val="0"/>
              </a:spcBef>
              <a:spcAft>
                <a:spcPts val="0"/>
              </a:spcAft>
              <a:buSzPts val="1100"/>
              <a:buFont typeface="Comfortaa"/>
              <a:buChar char="●"/>
              <a:defRPr sz="1100">
                <a:latin typeface="Comfortaa"/>
                <a:ea typeface="Comfortaa"/>
                <a:cs typeface="Comfortaa"/>
                <a:sym typeface="Comfortaa"/>
              </a:defRPr>
            </a:lvl1pPr>
            <a:lvl2pPr marL="914400" lvl="1"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2pPr>
            <a:lvl3pPr marL="1371600" lvl="2"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3pPr>
            <a:lvl4pPr marL="1828800" lvl="3"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4pPr>
            <a:lvl5pPr marL="2286000" lvl="4"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5pPr>
            <a:lvl6pPr marL="2743200" lvl="5"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6pPr>
            <a:lvl7pPr marL="3200400" lvl="6"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7pPr>
            <a:lvl8pPr marL="3657600" lvl="7"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8pPr>
            <a:lvl9pPr marL="4114800" lvl="8" indent="-298450">
              <a:lnSpc>
                <a:spcPct val="115000"/>
              </a:lnSpc>
              <a:spcBef>
                <a:spcPts val="1600"/>
              </a:spcBef>
              <a:spcAft>
                <a:spcPts val="1600"/>
              </a:spcAft>
              <a:buSzPts val="1100"/>
              <a:buFont typeface="Comfortaa"/>
              <a:buChar char="■"/>
              <a:defRPr sz="1100">
                <a:latin typeface="Comfortaa"/>
                <a:ea typeface="Comfortaa"/>
                <a:cs typeface="Comfortaa"/>
                <a:sym typeface="Comfortaa"/>
              </a:defRPr>
            </a:lvl9pPr>
          </a:lstStyle>
          <a:p>
            <a:endParaRPr/>
          </a:p>
        </p:txBody>
      </p:sp>
    </p:spTree>
    <p:extLst>
      <p:ext uri="{BB962C8B-B14F-4D97-AF65-F5344CB8AC3E}">
        <p14:creationId xmlns:p14="http://schemas.microsoft.com/office/powerpoint/2010/main" val="171838185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E2A47"/>
        </a:solidFill>
        <a:effectLst/>
      </p:bgPr>
    </p:bg>
    <p:spTree>
      <p:nvGrpSpPr>
        <p:cNvPr id="1" name="Shape 320"/>
        <p:cNvGrpSpPr/>
        <p:nvPr/>
      </p:nvGrpSpPr>
      <p:grpSpPr>
        <a:xfrm>
          <a:off x="0" y="0"/>
          <a:ext cx="0" cy="0"/>
          <a:chOff x="0" y="0"/>
          <a:chExt cx="0" cy="0"/>
        </a:xfrm>
      </p:grpSpPr>
      <p:sp>
        <p:nvSpPr>
          <p:cNvPr id="321" name="Google Shape;321;p21"/>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322" name="Google Shape;322;p21"/>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3387477210"/>
      </p:ext>
    </p:extLst>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4725578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emf"/><Relationship Id="rId1" Type="http://schemas.openxmlformats.org/officeDocument/2006/relationships/slideLayout" Target="../slideLayouts/slideLayout28.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28.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emf"/><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g"/><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7.jpeg"/><Relationship Id="rId7" Type="http://schemas.openxmlformats.org/officeDocument/2006/relationships/image" Target="../media/image6.wmf"/><Relationship Id="rId2" Type="http://schemas.openxmlformats.org/officeDocument/2006/relationships/slideLayout" Target="../slideLayouts/slideLayout28.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8.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8.xml"/><Relationship Id="rId1" Type="http://schemas.openxmlformats.org/officeDocument/2006/relationships/vmlDrawing" Target="../drawings/vmlDrawing2.vml"/><Relationship Id="rId5" Type="http://schemas.openxmlformats.org/officeDocument/2006/relationships/image" Target="../media/image17.png"/><Relationship Id="rId4" Type="http://schemas.openxmlformats.org/officeDocument/2006/relationships/image" Target="../media/image16.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8.xml"/><Relationship Id="rId1" Type="http://schemas.openxmlformats.org/officeDocument/2006/relationships/vmlDrawing" Target="../drawings/vmlDrawing3.vml"/><Relationship Id="rId6" Type="http://schemas.openxmlformats.org/officeDocument/2006/relationships/image" Target="../media/image19.wmf"/><Relationship Id="rId5" Type="http://schemas.openxmlformats.org/officeDocument/2006/relationships/oleObject" Target="../embeddings/oleObject5.bin"/><Relationship Id="rId4" Type="http://schemas.openxmlformats.org/officeDocument/2006/relationships/image" Target="../media/image1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E5C0B0D2-BDD2-42CD-940D-7F93E16EBAD1}"/>
              </a:ext>
            </a:extLst>
          </p:cNvPr>
          <p:cNvSpPr txBox="1">
            <a:spLocks noChangeArrowheads="1"/>
          </p:cNvSpPr>
          <p:nvPr/>
        </p:nvSpPr>
        <p:spPr bwMode="auto">
          <a:xfrm>
            <a:off x="4445548" y="163458"/>
            <a:ext cx="3300904" cy="646331"/>
          </a:xfrm>
          <a:prstGeom prst="rect">
            <a:avLst/>
          </a:prstGeom>
          <a:solidFill>
            <a:srgbClr val="FFFF99"/>
          </a:solidFill>
          <a:ln w="9525">
            <a:solidFill>
              <a:schemeClr val="hlink"/>
            </a:solidFill>
            <a:miter lim="800000"/>
            <a:headEnd/>
            <a:tailEnd/>
          </a:ln>
          <a:effectLst>
            <a:outerShdw blurRad="63500" dist="38099" dir="2700000" algn="ctr" rotWithShape="0">
              <a:schemeClr val="bg2">
                <a:alpha val="74997"/>
              </a:schemeClr>
            </a:outerShdw>
          </a:effec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600" b="1" dirty="0">
                <a:solidFill>
                  <a:schemeClr val="tx2"/>
                </a:solidFill>
                <a:effectLst>
                  <a:outerShdw blurRad="38100" dist="38100" dir="2700000" algn="tl">
                    <a:srgbClr val="000000"/>
                  </a:outerShdw>
                </a:effectLst>
              </a:rPr>
              <a:t>Nuclear Energy</a:t>
            </a:r>
          </a:p>
        </p:txBody>
      </p:sp>
      <p:sp>
        <p:nvSpPr>
          <p:cNvPr id="4" name="Text Box 3">
            <a:extLst>
              <a:ext uri="{FF2B5EF4-FFF2-40B4-BE49-F238E27FC236}">
                <a16:creationId xmlns:a16="http://schemas.microsoft.com/office/drawing/2014/main" id="{526DE29A-A3CC-44E7-BB31-1890B36F6692}"/>
              </a:ext>
            </a:extLst>
          </p:cNvPr>
          <p:cNvSpPr txBox="1">
            <a:spLocks noChangeArrowheads="1"/>
          </p:cNvSpPr>
          <p:nvPr/>
        </p:nvSpPr>
        <p:spPr bwMode="auto">
          <a:xfrm>
            <a:off x="2773680" y="3592531"/>
            <a:ext cx="575134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dirty="0">
                <a:solidFill>
                  <a:schemeClr val="tx2"/>
                </a:solidFill>
              </a:rPr>
              <a:t>Key concepts:</a:t>
            </a:r>
          </a:p>
          <a:p>
            <a:pPr marL="342900" indent="-342900" eaLnBrk="1" hangingPunct="1">
              <a:buFont typeface="Wingdings" panose="05000000000000000000" pitchFamily="2" charset="2"/>
              <a:buChar char="v"/>
            </a:pPr>
            <a:r>
              <a:rPr lang="en-US" dirty="0">
                <a:solidFill>
                  <a:schemeClr val="tx2"/>
                </a:solidFill>
              </a:rPr>
              <a:t>Radioactivity</a:t>
            </a:r>
          </a:p>
          <a:p>
            <a:pPr marL="342900" indent="-342900" eaLnBrk="1" hangingPunct="1">
              <a:buFont typeface="Wingdings" panose="05000000000000000000" pitchFamily="2" charset="2"/>
              <a:buChar char="v"/>
            </a:pPr>
            <a:r>
              <a:rPr lang="en-US" dirty="0">
                <a:solidFill>
                  <a:schemeClr val="tx2"/>
                </a:solidFill>
              </a:rPr>
              <a:t>Nuclear Forces and Stability</a:t>
            </a:r>
          </a:p>
          <a:p>
            <a:pPr marL="342900" indent="-342900" eaLnBrk="1" hangingPunct="1">
              <a:buFont typeface="Wingdings" panose="05000000000000000000" pitchFamily="2" charset="2"/>
              <a:buChar char="v"/>
            </a:pPr>
            <a:r>
              <a:rPr lang="en-US" dirty="0">
                <a:solidFill>
                  <a:schemeClr val="tx2"/>
                </a:solidFill>
              </a:rPr>
              <a:t>Nuclear decay</a:t>
            </a:r>
          </a:p>
          <a:p>
            <a:pPr marL="342900" indent="-342900" eaLnBrk="1" hangingPunct="1">
              <a:buFont typeface="Wingdings" panose="05000000000000000000" pitchFamily="2" charset="2"/>
              <a:buChar char="v"/>
            </a:pPr>
            <a:r>
              <a:rPr lang="en-US" dirty="0">
                <a:solidFill>
                  <a:schemeClr val="tx2"/>
                </a:solidFill>
              </a:rPr>
              <a:t>Nuclear Reactions</a:t>
            </a:r>
          </a:p>
          <a:p>
            <a:pPr marL="342900" indent="-342900" eaLnBrk="1" hangingPunct="1">
              <a:buFont typeface="Wingdings" panose="05000000000000000000" pitchFamily="2" charset="2"/>
              <a:buChar char="v"/>
            </a:pPr>
            <a:r>
              <a:rPr lang="en-US" dirty="0">
                <a:solidFill>
                  <a:schemeClr val="tx2"/>
                </a:solidFill>
              </a:rPr>
              <a:t>Half-life and Activity</a:t>
            </a:r>
          </a:p>
          <a:p>
            <a:pPr marL="342900" indent="-342900" eaLnBrk="1" hangingPunct="1">
              <a:buFont typeface="Wingdings" panose="05000000000000000000" pitchFamily="2" charset="2"/>
              <a:buChar char="v"/>
            </a:pPr>
            <a:r>
              <a:rPr lang="en-US" dirty="0">
                <a:solidFill>
                  <a:schemeClr val="tx2"/>
                </a:solidFill>
              </a:rPr>
              <a:t>Fusion and Fission Reactions</a:t>
            </a:r>
          </a:p>
        </p:txBody>
      </p:sp>
      <p:sp>
        <p:nvSpPr>
          <p:cNvPr id="5" name="Text Box 4">
            <a:extLst>
              <a:ext uri="{FF2B5EF4-FFF2-40B4-BE49-F238E27FC236}">
                <a16:creationId xmlns:a16="http://schemas.microsoft.com/office/drawing/2014/main" id="{D2F8AB8E-5FE2-43A2-BE16-C6D117045F0D}"/>
              </a:ext>
            </a:extLst>
          </p:cNvPr>
          <p:cNvSpPr txBox="1">
            <a:spLocks noChangeArrowheads="1"/>
          </p:cNvSpPr>
          <p:nvPr/>
        </p:nvSpPr>
        <p:spPr bwMode="auto">
          <a:xfrm>
            <a:off x="2773680" y="1451499"/>
            <a:ext cx="941832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200" b="1" dirty="0">
                <a:solidFill>
                  <a:schemeClr val="tx2"/>
                </a:solidFill>
              </a:rPr>
              <a:t>Objective: Learning about Nuclear decay, Radioactivity and Nuclear Reactions. Also, explore the structure and the trends of periodic table.</a:t>
            </a:r>
            <a:endParaRPr lang="en-US" sz="3200" dirty="0">
              <a:solidFill>
                <a:schemeClr val="tx2"/>
              </a:solidFill>
            </a:endParaRPr>
          </a:p>
        </p:txBody>
      </p:sp>
    </p:spTree>
    <p:extLst>
      <p:ext uri="{BB962C8B-B14F-4D97-AF65-F5344CB8AC3E}">
        <p14:creationId xmlns:p14="http://schemas.microsoft.com/office/powerpoint/2010/main" val="2373517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a:extLst>
              <a:ext uri="{FF2B5EF4-FFF2-40B4-BE49-F238E27FC236}">
                <a16:creationId xmlns:a16="http://schemas.microsoft.com/office/drawing/2014/main" id="{4357B601-1C20-40D1-A5C9-C1844F414C99}"/>
              </a:ext>
            </a:extLst>
          </p:cNvPr>
          <p:cNvSpPr txBox="1">
            <a:spLocks noChangeArrowheads="1"/>
          </p:cNvSpPr>
          <p:nvPr/>
        </p:nvSpPr>
        <p:spPr bwMode="auto">
          <a:xfrm>
            <a:off x="5220322" y="0"/>
            <a:ext cx="200567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chemeClr val="accent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Half-Life</a:t>
            </a:r>
          </a:p>
        </p:txBody>
      </p:sp>
      <p:sp>
        <p:nvSpPr>
          <p:cNvPr id="3" name="Text Box 4">
            <a:extLst>
              <a:ext uri="{FF2B5EF4-FFF2-40B4-BE49-F238E27FC236}">
                <a16:creationId xmlns:a16="http://schemas.microsoft.com/office/drawing/2014/main" id="{85986C54-3142-4D27-8D90-2F20B340AF65}"/>
              </a:ext>
            </a:extLst>
          </p:cNvPr>
          <p:cNvSpPr txBox="1">
            <a:spLocks noChangeArrowheads="1"/>
          </p:cNvSpPr>
          <p:nvPr/>
        </p:nvSpPr>
        <p:spPr bwMode="auto">
          <a:xfrm>
            <a:off x="1600868" y="770629"/>
            <a:ext cx="10177786"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solidFill>
                  <a:schemeClr val="accent4"/>
                </a:solidFill>
                <a:latin typeface="Times New Roman" panose="02020603050405020304" pitchFamily="18" charset="0"/>
                <a:cs typeface="Times New Roman" panose="02020603050405020304" pitchFamily="18" charset="0"/>
              </a:rPr>
              <a:t>Radioactive elements decay at different rates!</a:t>
            </a:r>
          </a:p>
          <a:p>
            <a:endParaRPr lang="en-US" altLang="en-US" sz="2400" dirty="0">
              <a:solidFill>
                <a:schemeClr val="accent4"/>
              </a:solidFill>
              <a:latin typeface="Times New Roman" panose="02020603050405020304" pitchFamily="18" charset="0"/>
              <a:cs typeface="Times New Roman" panose="02020603050405020304" pitchFamily="18" charset="0"/>
            </a:endParaRPr>
          </a:p>
          <a:p>
            <a:r>
              <a:rPr lang="en-US" altLang="en-US" sz="2400" dirty="0">
                <a:solidFill>
                  <a:schemeClr val="accent1"/>
                </a:solidFill>
                <a:latin typeface="Times New Roman" panose="02020603050405020304" pitchFamily="18" charset="0"/>
                <a:cs typeface="Times New Roman" panose="02020603050405020304" pitchFamily="18" charset="0"/>
              </a:rPr>
              <a:t>Half-life</a:t>
            </a:r>
            <a:r>
              <a:rPr lang="en-US" altLang="en-US" sz="2400" dirty="0">
                <a:solidFill>
                  <a:schemeClr val="accent4"/>
                </a:solidFill>
                <a:latin typeface="Times New Roman" panose="02020603050405020304" pitchFamily="18" charset="0"/>
                <a:cs typeface="Times New Roman" panose="02020603050405020304" pitchFamily="18" charset="0"/>
              </a:rPr>
              <a:t>: time needed for half of a radioactive sample to decay, </a:t>
            </a:r>
            <a:r>
              <a:rPr lang="en-US" altLang="en-US" sz="2400" i="1" dirty="0">
                <a:solidFill>
                  <a:schemeClr val="accent1"/>
                </a:solidFill>
                <a:latin typeface="Times New Roman" panose="02020603050405020304" pitchFamily="18" charset="0"/>
                <a:cs typeface="Times New Roman" panose="02020603050405020304" pitchFamily="18" charset="0"/>
              </a:rPr>
              <a:t>t</a:t>
            </a:r>
            <a:r>
              <a:rPr lang="en-US" altLang="en-US" sz="2400" i="1" baseline="-25000" dirty="0">
                <a:solidFill>
                  <a:schemeClr val="accent1"/>
                </a:solidFill>
                <a:latin typeface="Times New Roman" panose="02020603050405020304" pitchFamily="18" charset="0"/>
                <a:cs typeface="Times New Roman" panose="02020603050405020304" pitchFamily="18" charset="0"/>
              </a:rPr>
              <a:t>1/2</a:t>
            </a:r>
          </a:p>
          <a:p>
            <a:pPr marL="0" indent="0" eaLnBrk="1" hangingPunct="1">
              <a:buFontTx/>
              <a:buNone/>
            </a:pPr>
            <a:br>
              <a:rPr lang="en-US" altLang="en-US" sz="2400" b="1" dirty="0"/>
            </a:br>
            <a:r>
              <a:rPr lang="en-US" altLang="en-US" sz="2400" b="1" dirty="0">
                <a:solidFill>
                  <a:schemeClr val="accent4"/>
                </a:solidFill>
                <a:latin typeface="Times New Roman" panose="02020603050405020304" pitchFamily="18" charset="0"/>
                <a:cs typeface="Times New Roman" panose="02020603050405020304" pitchFamily="18" charset="0"/>
              </a:rPr>
              <a:t>Example</a:t>
            </a:r>
            <a:r>
              <a:rPr lang="en-US" altLang="en-US" sz="2400" dirty="0">
                <a:solidFill>
                  <a:schemeClr val="accent4"/>
                </a:solidFill>
                <a:latin typeface="Times New Roman" panose="02020603050405020304" pitchFamily="18" charset="0"/>
                <a:cs typeface="Times New Roman" panose="02020603050405020304" pitchFamily="18" charset="0"/>
              </a:rPr>
              <a:t>:    The half-life for I-131 (</a:t>
            </a:r>
            <a:r>
              <a:rPr lang="en-US" altLang="en-US" sz="2400" baseline="30000" dirty="0">
                <a:solidFill>
                  <a:schemeClr val="accent4"/>
                </a:solidFill>
                <a:latin typeface="Times New Roman" panose="02020603050405020304" pitchFamily="18" charset="0"/>
                <a:cs typeface="Times New Roman" panose="02020603050405020304" pitchFamily="18" charset="0"/>
              </a:rPr>
              <a:t>131</a:t>
            </a:r>
            <a:r>
              <a:rPr lang="en-US" altLang="en-US" sz="2400" dirty="0">
                <a:solidFill>
                  <a:schemeClr val="accent4"/>
                </a:solidFill>
                <a:latin typeface="Times New Roman" panose="02020603050405020304" pitchFamily="18" charset="0"/>
                <a:cs typeface="Times New Roman" panose="02020603050405020304" pitchFamily="18" charset="0"/>
              </a:rPr>
              <a:t>I) is 8 days. If the original sample of I-131</a:t>
            </a:r>
          </a:p>
          <a:p>
            <a:pPr marL="0" indent="0" eaLnBrk="1" hangingPunct="1">
              <a:buFontTx/>
              <a:buNone/>
            </a:pPr>
            <a:r>
              <a:rPr lang="en-US" altLang="en-US" sz="2400" dirty="0">
                <a:solidFill>
                  <a:schemeClr val="accent4"/>
                </a:solidFill>
                <a:latin typeface="Times New Roman" panose="02020603050405020304" pitchFamily="18" charset="0"/>
                <a:cs typeface="Times New Roman" panose="02020603050405020304" pitchFamily="18" charset="0"/>
              </a:rPr>
              <a:t>was </a:t>
            </a:r>
            <a:r>
              <a:rPr lang="en-US" altLang="en-US" sz="2400" i="1" dirty="0">
                <a:solidFill>
                  <a:schemeClr val="accent1"/>
                </a:solidFill>
                <a:latin typeface="Times New Roman" panose="02020603050405020304" pitchFamily="18" charset="0"/>
                <a:cs typeface="Times New Roman" panose="02020603050405020304" pitchFamily="18" charset="0"/>
              </a:rPr>
              <a:t>10 g</a:t>
            </a:r>
            <a:r>
              <a:rPr lang="en-US" altLang="en-US" sz="2400" dirty="0">
                <a:solidFill>
                  <a:schemeClr val="accent4"/>
                </a:solidFill>
                <a:latin typeface="Times New Roman" panose="02020603050405020304" pitchFamily="18" charset="0"/>
                <a:cs typeface="Times New Roman" panose="02020603050405020304" pitchFamily="18" charset="0"/>
              </a:rPr>
              <a:t>,</a:t>
            </a:r>
          </a:p>
          <a:p>
            <a:pPr marL="0" indent="0" eaLnBrk="1" hangingPunct="1">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0" indent="0" eaLnBrk="1" hangingPunct="1">
              <a:buFontTx/>
              <a:buNone/>
            </a:pPr>
            <a:r>
              <a:rPr lang="en-US" altLang="en-US" sz="2400" dirty="0">
                <a:solidFill>
                  <a:schemeClr val="accent4"/>
                </a:solidFill>
                <a:latin typeface="Times New Roman" panose="02020603050405020304" pitchFamily="18" charset="0"/>
                <a:cs typeface="Times New Roman" panose="02020603050405020304" pitchFamily="18" charset="0"/>
              </a:rPr>
              <a:t>then in 8 days (1 half-life) </a:t>
            </a:r>
          </a:p>
          <a:p>
            <a:pPr marL="0" indent="0" eaLnBrk="1" hangingPunct="1">
              <a:buFontTx/>
              <a:buNone/>
            </a:pPr>
            <a:r>
              <a:rPr lang="en-US" altLang="en-US" sz="2400" dirty="0">
                <a:solidFill>
                  <a:schemeClr val="accent4"/>
                </a:solidFill>
                <a:latin typeface="Times New Roman" panose="02020603050405020304" pitchFamily="18" charset="0"/>
                <a:cs typeface="Times New Roman" panose="02020603050405020304" pitchFamily="18" charset="0"/>
              </a:rPr>
              <a:t>only </a:t>
            </a:r>
            <a:r>
              <a:rPr lang="en-US" altLang="en-US" sz="2400" i="1" dirty="0">
                <a:solidFill>
                  <a:schemeClr val="accent1"/>
                </a:solidFill>
                <a:latin typeface="Times New Roman" panose="02020603050405020304" pitchFamily="18" charset="0"/>
                <a:cs typeface="Times New Roman" panose="02020603050405020304" pitchFamily="18" charset="0"/>
              </a:rPr>
              <a:t>5 g</a:t>
            </a:r>
            <a:r>
              <a:rPr lang="en-US" altLang="en-US" sz="2400" dirty="0">
                <a:solidFill>
                  <a:schemeClr val="accent4"/>
                </a:solidFill>
                <a:latin typeface="Times New Roman" panose="02020603050405020304" pitchFamily="18" charset="0"/>
                <a:cs typeface="Times New Roman" panose="02020603050405020304" pitchFamily="18" charset="0"/>
              </a:rPr>
              <a:t> would be left.</a:t>
            </a:r>
          </a:p>
          <a:p>
            <a:pPr marL="0" indent="0" eaLnBrk="1" hangingPunct="1">
              <a:buFontTx/>
              <a:buNone/>
            </a:pPr>
            <a:r>
              <a:rPr lang="en-US" altLang="en-US" sz="2400" dirty="0">
                <a:solidFill>
                  <a:schemeClr val="accent4"/>
                </a:solidFill>
                <a:latin typeface="Times New Roman" panose="02020603050405020304" pitchFamily="18" charset="0"/>
                <a:cs typeface="Times New Roman" panose="02020603050405020304" pitchFamily="18" charset="0"/>
              </a:rPr>
              <a:t>	</a:t>
            </a:r>
          </a:p>
          <a:p>
            <a:pPr marL="0" indent="0" eaLnBrk="1" hangingPunct="1">
              <a:buFontTx/>
              <a:buNone/>
            </a:pPr>
            <a:r>
              <a:rPr lang="en-US" altLang="en-US" sz="2400" dirty="0">
                <a:solidFill>
                  <a:schemeClr val="accent4"/>
                </a:solidFill>
                <a:latin typeface="Times New Roman" panose="02020603050405020304" pitchFamily="18" charset="0"/>
                <a:cs typeface="Times New Roman" panose="02020603050405020304" pitchFamily="18" charset="0"/>
              </a:rPr>
              <a:t>After 16 days (2 half-lives), </a:t>
            </a:r>
          </a:p>
          <a:p>
            <a:pPr marL="0" indent="0" eaLnBrk="1" hangingPunct="1">
              <a:buFontTx/>
              <a:buNone/>
            </a:pPr>
            <a:r>
              <a:rPr lang="en-US" altLang="en-US" sz="2400" i="1" dirty="0">
                <a:solidFill>
                  <a:schemeClr val="accent1"/>
                </a:solidFill>
                <a:latin typeface="Times New Roman" panose="02020603050405020304" pitchFamily="18" charset="0"/>
                <a:cs typeface="Times New Roman" panose="02020603050405020304" pitchFamily="18" charset="0"/>
              </a:rPr>
              <a:t>2.5 g</a:t>
            </a:r>
            <a:r>
              <a:rPr lang="en-US" altLang="en-US" sz="2400" dirty="0">
                <a:solidFill>
                  <a:schemeClr val="accent4"/>
                </a:solidFill>
                <a:latin typeface="Times New Roman" panose="02020603050405020304" pitchFamily="18" charset="0"/>
                <a:cs typeface="Times New Roman" panose="02020603050405020304" pitchFamily="18" charset="0"/>
              </a:rPr>
              <a:t> would be left; </a:t>
            </a:r>
          </a:p>
          <a:p>
            <a:pPr marL="0" indent="0" eaLnBrk="1" hangingPunct="1">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0" indent="0" eaLnBrk="1" hangingPunct="1">
              <a:buFontTx/>
              <a:buNone/>
            </a:pPr>
            <a:r>
              <a:rPr lang="en-US" altLang="en-US" sz="2400" dirty="0">
                <a:solidFill>
                  <a:schemeClr val="accent4"/>
                </a:solidFill>
                <a:latin typeface="Times New Roman" panose="02020603050405020304" pitchFamily="18" charset="0"/>
                <a:cs typeface="Times New Roman" panose="02020603050405020304" pitchFamily="18" charset="0"/>
              </a:rPr>
              <a:t>After 24 days (3 half-lives), </a:t>
            </a:r>
          </a:p>
          <a:p>
            <a:pPr marL="0" indent="0" eaLnBrk="1" hangingPunct="1">
              <a:buFontTx/>
              <a:buNone/>
            </a:pPr>
            <a:r>
              <a:rPr lang="en-US" altLang="en-US" sz="2400" i="1" dirty="0">
                <a:solidFill>
                  <a:schemeClr val="accent1"/>
                </a:solidFill>
                <a:latin typeface="Times New Roman" panose="02020603050405020304" pitchFamily="18" charset="0"/>
                <a:cs typeface="Times New Roman" panose="02020603050405020304" pitchFamily="18" charset="0"/>
              </a:rPr>
              <a:t>1.25 g</a:t>
            </a:r>
            <a:r>
              <a:rPr lang="en-US" altLang="en-US" sz="2400" dirty="0">
                <a:solidFill>
                  <a:schemeClr val="accent4"/>
                </a:solidFill>
                <a:latin typeface="Times New Roman" panose="02020603050405020304" pitchFamily="18" charset="0"/>
                <a:cs typeface="Times New Roman" panose="02020603050405020304" pitchFamily="18" charset="0"/>
              </a:rPr>
              <a:t> of I-131 remains.  </a:t>
            </a:r>
          </a:p>
          <a:p>
            <a:pPr marL="0" indent="0" eaLnBrk="1" hangingPunct="1">
              <a:buFontTx/>
              <a:buNone/>
            </a:pPr>
            <a:r>
              <a:rPr lang="en-US" altLang="en-US" sz="2400" dirty="0">
                <a:solidFill>
                  <a:srgbClr val="8E0000"/>
                </a:solidFill>
                <a:latin typeface="Times New Roman" panose="02020603050405020304" pitchFamily="18" charset="0"/>
                <a:cs typeface="Times New Roman" panose="02020603050405020304" pitchFamily="18" charset="0"/>
              </a:rPr>
              <a:t>The amount is cut in half  </a:t>
            </a:r>
            <a:r>
              <a:rPr lang="en-US" altLang="en-US" sz="2400" dirty="0">
                <a:solidFill>
                  <a:schemeClr val="accent4"/>
                </a:solidFill>
                <a:latin typeface="Times New Roman" panose="02020603050405020304" pitchFamily="18" charset="0"/>
                <a:cs typeface="Times New Roman" panose="02020603050405020304" pitchFamily="18" charset="0"/>
              </a:rPr>
              <a:t>every 8 day or</a:t>
            </a:r>
            <a:r>
              <a:rPr lang="en-US" altLang="en-US" sz="2400" dirty="0">
                <a:latin typeface="Times New Roman" panose="02020603050405020304" pitchFamily="18" charset="0"/>
                <a:cs typeface="Times New Roman" panose="02020603050405020304" pitchFamily="18" charset="0"/>
              </a:rPr>
              <a:t> </a:t>
            </a:r>
            <a:r>
              <a:rPr lang="en-US" altLang="en-US" sz="2400" i="1" dirty="0">
                <a:solidFill>
                  <a:schemeClr val="accent1"/>
                </a:solidFill>
                <a:latin typeface="Times New Roman" panose="02020603050405020304" pitchFamily="18" charset="0"/>
                <a:cs typeface="Times New Roman" panose="02020603050405020304" pitchFamily="18" charset="0"/>
              </a:rPr>
              <a:t>t</a:t>
            </a:r>
            <a:r>
              <a:rPr lang="en-US" altLang="en-US" sz="2400" i="1" baseline="-25000" dirty="0">
                <a:solidFill>
                  <a:schemeClr val="accent1"/>
                </a:solidFill>
                <a:latin typeface="Times New Roman" panose="02020603050405020304" pitchFamily="18" charset="0"/>
                <a:cs typeface="Times New Roman" panose="02020603050405020304" pitchFamily="18" charset="0"/>
              </a:rPr>
              <a:t>1/2</a:t>
            </a:r>
            <a:r>
              <a:rPr lang="en-US" altLang="en-US" sz="2400" baseline="-25000" dirty="0">
                <a:solidFill>
                  <a:schemeClr val="accent4"/>
                </a:solidFill>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  </a:t>
            </a:r>
          </a:p>
        </p:txBody>
      </p:sp>
      <p:pic>
        <p:nvPicPr>
          <p:cNvPr id="14" name="Picture 13">
            <a:extLst>
              <a:ext uri="{FF2B5EF4-FFF2-40B4-BE49-F238E27FC236}">
                <a16:creationId xmlns:a16="http://schemas.microsoft.com/office/drawing/2014/main" id="{CB42E5DB-DF9C-4A20-AC45-64910AEE1A2B}"/>
              </a:ext>
            </a:extLst>
          </p:cNvPr>
          <p:cNvPicPr>
            <a:picLocks noChangeAspect="1"/>
          </p:cNvPicPr>
          <p:nvPr/>
        </p:nvPicPr>
        <p:blipFill>
          <a:blip r:embed="rId2"/>
          <a:stretch>
            <a:fillRect/>
          </a:stretch>
        </p:blipFill>
        <p:spPr>
          <a:xfrm>
            <a:off x="7145366" y="2628900"/>
            <a:ext cx="5046634" cy="4229100"/>
          </a:xfrm>
          <a:prstGeom prst="rect">
            <a:avLst/>
          </a:prstGeom>
        </p:spPr>
      </p:pic>
      <p:cxnSp>
        <p:nvCxnSpPr>
          <p:cNvPr id="16" name="Straight Arrow Connector 15">
            <a:extLst>
              <a:ext uri="{FF2B5EF4-FFF2-40B4-BE49-F238E27FC236}">
                <a16:creationId xmlns:a16="http://schemas.microsoft.com/office/drawing/2014/main" id="{DD414A58-5417-4B0D-A082-9B80EA989A24}"/>
              </a:ext>
            </a:extLst>
          </p:cNvPr>
          <p:cNvCxnSpPr/>
          <p:nvPr/>
        </p:nvCxnSpPr>
        <p:spPr>
          <a:xfrm>
            <a:off x="2481263" y="4114805"/>
            <a:ext cx="0" cy="4143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91575E7-3518-468E-9FC5-F4F47B384B0C}"/>
              </a:ext>
            </a:extLst>
          </p:cNvPr>
          <p:cNvCxnSpPr/>
          <p:nvPr/>
        </p:nvCxnSpPr>
        <p:spPr>
          <a:xfrm>
            <a:off x="2505076" y="5229614"/>
            <a:ext cx="0" cy="4143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C4AFC11-C258-4D1B-B2C9-FC9425D578CC}"/>
              </a:ext>
            </a:extLst>
          </p:cNvPr>
          <p:cNvCxnSpPr/>
          <p:nvPr/>
        </p:nvCxnSpPr>
        <p:spPr>
          <a:xfrm>
            <a:off x="2481263" y="3014662"/>
            <a:ext cx="0" cy="4143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4353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068140-F6E9-4BA6-B2E4-6ECAC48A3613}"/>
              </a:ext>
            </a:extLst>
          </p:cNvPr>
          <p:cNvSpPr txBox="1">
            <a:spLocks/>
          </p:cNvSpPr>
          <p:nvPr/>
        </p:nvSpPr>
        <p:spPr>
          <a:xfrm>
            <a:off x="2500312" y="571500"/>
            <a:ext cx="9691688" cy="640080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Tx/>
              <a:buNone/>
            </a:pPr>
            <a:r>
              <a:rPr lang="en-US" altLang="en-US" sz="2400" dirty="0">
                <a:latin typeface="Times New Roman" panose="02020603050405020304" pitchFamily="18" charset="0"/>
                <a:cs typeface="Times New Roman" panose="02020603050405020304" pitchFamily="18" charset="0"/>
              </a:rPr>
              <a:t> </a:t>
            </a:r>
            <a:r>
              <a:rPr lang="en-US" altLang="en-US" sz="2400" u="sng" dirty="0">
                <a:latin typeface="Times New Roman" panose="02020603050405020304" pitchFamily="18" charset="0"/>
                <a:cs typeface="Times New Roman" panose="02020603050405020304" pitchFamily="18" charset="0"/>
              </a:rPr>
              <a:t>Sample Problem</a:t>
            </a:r>
            <a:r>
              <a:rPr lang="en-US" altLang="en-US" sz="2400" dirty="0">
                <a:latin typeface="Times New Roman" panose="02020603050405020304" pitchFamily="18" charset="0"/>
                <a:cs typeface="Times New Roman" panose="02020603050405020304" pitchFamily="18" charset="0"/>
              </a:rPr>
              <a:t>: </a:t>
            </a:r>
          </a:p>
          <a:p>
            <a:pPr marL="0" indent="0">
              <a:buFontTx/>
              <a:buNone/>
            </a:pPr>
            <a:r>
              <a:rPr lang="en-US" altLang="en-US" sz="2400" dirty="0">
                <a:latin typeface="Times New Roman" panose="02020603050405020304" pitchFamily="18" charset="0"/>
                <a:cs typeface="Times New Roman" panose="02020603050405020304" pitchFamily="18" charset="0"/>
              </a:rPr>
              <a:t>How much of 200. mg of  Carbon-11 isotope would be left after 2 hours?  The half-life of </a:t>
            </a:r>
            <a:r>
              <a:rPr lang="en-US" altLang="en-US" sz="2400" baseline="30000" dirty="0">
                <a:latin typeface="Times New Roman" panose="02020603050405020304" pitchFamily="18" charset="0"/>
                <a:cs typeface="Times New Roman" panose="02020603050405020304" pitchFamily="18" charset="0"/>
              </a:rPr>
              <a:t>11</a:t>
            </a:r>
            <a:r>
              <a:rPr lang="en-US" altLang="en-US" sz="2400" dirty="0">
                <a:latin typeface="Times New Roman" panose="02020603050405020304" pitchFamily="18" charset="0"/>
                <a:cs typeface="Times New Roman" panose="02020603050405020304" pitchFamily="18" charset="0"/>
              </a:rPr>
              <a:t>C is 20 min.</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u="sng" dirty="0">
                <a:latin typeface="Times New Roman" panose="02020603050405020304" pitchFamily="18" charset="0"/>
                <a:cs typeface="Times New Roman" panose="02020603050405020304" pitchFamily="18" charset="0"/>
              </a:rPr>
              <a:t>Solution</a:t>
            </a:r>
            <a:r>
              <a:rPr lang="en-US" altLang="en-US" sz="2400" dirty="0">
                <a:latin typeface="Times New Roman" panose="02020603050405020304" pitchFamily="18" charset="0"/>
                <a:cs typeface="Times New Roman" panose="02020603050405020304" pitchFamily="18" charset="0"/>
              </a:rPr>
              <a:t>:         2 hours = 120 minutes,      </a:t>
            </a:r>
          </a:p>
          <a:p>
            <a:pPr marL="0" indent="0">
              <a:buFontTx/>
              <a:buNone/>
            </a:pPr>
            <a:r>
              <a:rPr lang="en-US" altLang="en-US" sz="2400" dirty="0">
                <a:latin typeface="Times New Roman" panose="02020603050405020304" pitchFamily="18" charset="0"/>
                <a:cs typeface="Times New Roman" panose="02020603050405020304" pitchFamily="18" charset="0"/>
              </a:rPr>
              <a:t>           120 min / 20 min per half-life  =  6 half-lives</a:t>
            </a:r>
          </a:p>
          <a:p>
            <a:pPr marL="0" indent="0">
              <a:buFontTx/>
              <a:buNone/>
            </a:pPr>
            <a:r>
              <a:rPr lang="en-US" altLang="en-US" sz="2400" dirty="0">
                <a:latin typeface="Times New Roman" panose="02020603050405020304" pitchFamily="18" charset="0"/>
                <a:cs typeface="Times New Roman" panose="02020603050405020304" pitchFamily="18" charset="0"/>
              </a:rPr>
              <a:t>	</a:t>
            </a:r>
          </a:p>
          <a:p>
            <a:pPr marL="0" indent="0">
              <a:buFontTx/>
              <a:buNone/>
            </a:pPr>
            <a:r>
              <a:rPr lang="en-US" altLang="en-US" sz="2400" dirty="0">
                <a:latin typeface="Times New Roman" panose="02020603050405020304" pitchFamily="18" charset="0"/>
                <a:cs typeface="Times New Roman" panose="02020603050405020304" pitchFamily="18" charset="0"/>
              </a:rPr>
              <a:t>Half-life:  	 1	    2	        3	  		</a:t>
            </a:r>
          </a:p>
          <a:p>
            <a:pPr marL="0" indent="0">
              <a:buFontTx/>
              <a:buNone/>
            </a:pPr>
            <a:r>
              <a:rPr lang="en-US" altLang="en-US" sz="2400" dirty="0">
                <a:latin typeface="Times New Roman" panose="02020603050405020304" pitchFamily="18" charset="0"/>
                <a:cs typeface="Times New Roman" panose="02020603050405020304" pitchFamily="18" charset="0"/>
              </a:rPr>
              <a:t>	200 mg →  100 mg →   50 mg → 25 mg  </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dirty="0">
                <a:solidFill>
                  <a:srgbClr val="000000"/>
                </a:solidFill>
                <a:latin typeface="Times New Roman" panose="02020603050405020304" pitchFamily="18" charset="0"/>
                <a:cs typeface="Times New Roman" panose="02020603050405020304" pitchFamily="18" charset="0"/>
              </a:rPr>
              <a:t>	Half-life:            4	   5	       6		</a:t>
            </a:r>
          </a:p>
          <a:p>
            <a:pPr marL="0" indent="0">
              <a:buFontTx/>
              <a:buNone/>
            </a:pPr>
            <a:r>
              <a:rPr lang="en-US" altLang="en-US" sz="2400" dirty="0">
                <a:solidFill>
                  <a:srgbClr val="000000"/>
                </a:solidFill>
                <a:latin typeface="Times New Roman" panose="02020603050405020304" pitchFamily="18" charset="0"/>
                <a:cs typeface="Times New Roman" panose="02020603050405020304" pitchFamily="18" charset="0"/>
              </a:rPr>
              <a:t>		 25 mg → 12.5 mg → 6.25 mg → 3.13 mg </a:t>
            </a:r>
          </a:p>
          <a:p>
            <a:pPr marL="0" indent="0">
              <a:buFontTx/>
              <a:buNone/>
            </a:pPr>
            <a:r>
              <a:rPr lang="en-US" altLang="en-US" sz="2400" b="1" dirty="0">
                <a:solidFill>
                  <a:srgbClr val="8E0000"/>
                </a:solidFill>
                <a:latin typeface="Times New Roman" panose="02020603050405020304" pitchFamily="18" charset="0"/>
                <a:cs typeface="Times New Roman" panose="02020603050405020304" pitchFamily="18" charset="0"/>
              </a:rPr>
              <a:t>     You count out half lives and divide by 2 each time. </a:t>
            </a:r>
          </a:p>
        </p:txBody>
      </p:sp>
      <p:sp>
        <p:nvSpPr>
          <p:cNvPr id="3" name="Text Box 3">
            <a:extLst>
              <a:ext uri="{FF2B5EF4-FFF2-40B4-BE49-F238E27FC236}">
                <a16:creationId xmlns:a16="http://schemas.microsoft.com/office/drawing/2014/main" id="{09DF5463-8D04-4910-B16D-67C1F3E84D76}"/>
              </a:ext>
            </a:extLst>
          </p:cNvPr>
          <p:cNvSpPr txBox="1">
            <a:spLocks noChangeArrowheads="1"/>
          </p:cNvSpPr>
          <p:nvPr/>
        </p:nvSpPr>
        <p:spPr bwMode="auto">
          <a:xfrm>
            <a:off x="5340479" y="0"/>
            <a:ext cx="200567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chemeClr val="accent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Half-Life</a:t>
            </a:r>
          </a:p>
        </p:txBody>
      </p:sp>
    </p:spTree>
    <p:extLst>
      <p:ext uri="{BB962C8B-B14F-4D97-AF65-F5344CB8AC3E}">
        <p14:creationId xmlns:p14="http://schemas.microsoft.com/office/powerpoint/2010/main" val="2356922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A8DB51E-CBD3-4433-BF99-CE519D7777C7}"/>
              </a:ext>
            </a:extLst>
          </p:cNvPr>
          <p:cNvPicPr>
            <a:picLocks noChangeAspect="1"/>
          </p:cNvPicPr>
          <p:nvPr/>
        </p:nvPicPr>
        <p:blipFill>
          <a:blip r:embed="rId2"/>
          <a:stretch>
            <a:fillRect/>
          </a:stretch>
        </p:blipFill>
        <p:spPr>
          <a:xfrm>
            <a:off x="5219644" y="5919132"/>
            <a:ext cx="1781285" cy="802764"/>
          </a:xfrm>
          <a:prstGeom prst="rect">
            <a:avLst/>
          </a:prstGeom>
        </p:spPr>
      </p:pic>
      <p:sp>
        <p:nvSpPr>
          <p:cNvPr id="3" name="Rectangle 2">
            <a:extLst>
              <a:ext uri="{FF2B5EF4-FFF2-40B4-BE49-F238E27FC236}">
                <a16:creationId xmlns:a16="http://schemas.microsoft.com/office/drawing/2014/main" id="{8CE47E32-DCA6-46AE-9543-466556255326}"/>
              </a:ext>
            </a:extLst>
          </p:cNvPr>
          <p:cNvSpPr/>
          <p:nvPr/>
        </p:nvSpPr>
        <p:spPr>
          <a:xfrm>
            <a:off x="3823583" y="0"/>
            <a:ext cx="4544834" cy="646331"/>
          </a:xfrm>
          <a:prstGeom prst="rect">
            <a:avLst/>
          </a:prstGeom>
        </p:spPr>
        <p:txBody>
          <a:bodyPr wrap="none">
            <a:spAutoFit/>
          </a:bodyPr>
          <a:lstStyle/>
          <a:p>
            <a:r>
              <a:rPr lang="en-US" altLang="en-US" sz="3600" b="1" dirty="0">
                <a:solidFill>
                  <a:schemeClr val="accent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Half-Life and Activity</a:t>
            </a:r>
          </a:p>
        </p:txBody>
      </p:sp>
      <p:sp>
        <p:nvSpPr>
          <p:cNvPr id="7" name="TextBox 6">
            <a:extLst>
              <a:ext uri="{FF2B5EF4-FFF2-40B4-BE49-F238E27FC236}">
                <a16:creationId xmlns:a16="http://schemas.microsoft.com/office/drawing/2014/main" id="{A488CAC8-5402-4A9A-8D91-1CB1A43A66A1}"/>
              </a:ext>
            </a:extLst>
          </p:cNvPr>
          <p:cNvSpPr txBox="1"/>
          <p:nvPr/>
        </p:nvSpPr>
        <p:spPr>
          <a:xfrm>
            <a:off x="1943210" y="1025485"/>
            <a:ext cx="10115439" cy="4893647"/>
          </a:xfrm>
          <a:prstGeom prst="rect">
            <a:avLst/>
          </a:prstGeom>
          <a:noFill/>
        </p:spPr>
        <p:txBody>
          <a:bodyPr wrap="square" rtlCol="0">
            <a:spAutoFit/>
          </a:bodyPr>
          <a:lstStyle/>
          <a:p>
            <a:r>
              <a:rPr lang="en-US" sz="2400" dirty="0">
                <a:solidFill>
                  <a:schemeClr val="accent4"/>
                </a:solidFill>
                <a:latin typeface="Times New Roman" panose="02020603050405020304" pitchFamily="18" charset="0"/>
                <a:cs typeface="Times New Roman" panose="02020603050405020304" pitchFamily="18" charset="0"/>
              </a:rPr>
              <a:t>We define </a:t>
            </a:r>
            <a:r>
              <a:rPr lang="en-US" sz="2400" b="1" dirty="0">
                <a:solidFill>
                  <a:schemeClr val="accent1"/>
                </a:solidFill>
                <a:latin typeface="Times New Roman" panose="02020603050405020304" pitchFamily="18" charset="0"/>
                <a:cs typeface="Times New Roman" panose="02020603050405020304" pitchFamily="18" charset="0"/>
              </a:rPr>
              <a:t>activity</a:t>
            </a:r>
            <a:r>
              <a:rPr lang="en-US" sz="2400" b="1" dirty="0">
                <a:solidFill>
                  <a:schemeClr val="accent4"/>
                </a:solidFill>
                <a:latin typeface="Times New Roman" panose="02020603050405020304" pitchFamily="18" charset="0"/>
                <a:cs typeface="Times New Roman" panose="02020603050405020304" pitchFamily="18" charset="0"/>
              </a:rPr>
              <a:t> </a:t>
            </a:r>
            <a:r>
              <a:rPr lang="en-US" sz="2400" i="1" dirty="0">
                <a:solidFill>
                  <a:schemeClr val="accent4"/>
                </a:solidFill>
                <a:latin typeface="Times New Roman" panose="02020603050405020304" pitchFamily="18" charset="0"/>
                <a:cs typeface="Times New Roman" panose="02020603050405020304" pitchFamily="18" charset="0"/>
              </a:rPr>
              <a:t>R </a:t>
            </a:r>
            <a:r>
              <a:rPr lang="en-US" sz="2400" dirty="0">
                <a:solidFill>
                  <a:schemeClr val="accent4"/>
                </a:solidFill>
                <a:latin typeface="Times New Roman" panose="02020603050405020304" pitchFamily="18" charset="0"/>
                <a:cs typeface="Times New Roman" panose="02020603050405020304" pitchFamily="18" charset="0"/>
              </a:rPr>
              <a:t>to be the </a:t>
            </a:r>
            <a:r>
              <a:rPr lang="en-US" sz="2400" b="1" dirty="0">
                <a:solidFill>
                  <a:schemeClr val="accent1"/>
                </a:solidFill>
                <a:latin typeface="Times New Roman" panose="02020603050405020304" pitchFamily="18" charset="0"/>
                <a:cs typeface="Times New Roman" panose="02020603050405020304" pitchFamily="18" charset="0"/>
              </a:rPr>
              <a:t>rate of decay </a:t>
            </a:r>
            <a:r>
              <a:rPr lang="en-US" sz="2400" dirty="0">
                <a:solidFill>
                  <a:schemeClr val="accent4"/>
                </a:solidFill>
                <a:latin typeface="Times New Roman" panose="02020603050405020304" pitchFamily="18" charset="0"/>
                <a:cs typeface="Times New Roman" panose="02020603050405020304" pitchFamily="18" charset="0"/>
              </a:rPr>
              <a:t>expressed in decays per unit time.</a:t>
            </a:r>
          </a:p>
          <a:p>
            <a:endParaRPr lang="en-US" sz="2400" dirty="0">
              <a:solidFill>
                <a:schemeClr val="accent4"/>
              </a:solidFill>
              <a:latin typeface="Times New Roman" panose="02020603050405020304" pitchFamily="18" charset="0"/>
              <a:cs typeface="Times New Roman" panose="02020603050405020304" pitchFamily="18" charset="0"/>
            </a:endParaRPr>
          </a:p>
          <a:p>
            <a:r>
              <a:rPr lang="en-US" sz="2400" dirty="0">
                <a:solidFill>
                  <a:schemeClr val="accent4"/>
                </a:solidFill>
                <a:latin typeface="Times New Roman" panose="02020603050405020304" pitchFamily="18" charset="0"/>
                <a:cs typeface="Times New Roman" panose="02020603050405020304" pitchFamily="18" charset="0"/>
              </a:rPr>
              <a:t>The SI unit for activity is one decay per second and is given the name </a:t>
            </a:r>
            <a:r>
              <a:rPr lang="en-US" sz="2400" b="1" dirty="0">
                <a:solidFill>
                  <a:schemeClr val="accent1"/>
                </a:solidFill>
                <a:latin typeface="Times New Roman" panose="02020603050405020304" pitchFamily="18" charset="0"/>
                <a:cs typeface="Times New Roman" panose="02020603050405020304" pitchFamily="18" charset="0"/>
              </a:rPr>
              <a:t>becquerel</a:t>
            </a:r>
            <a:r>
              <a:rPr lang="en-US" sz="2400" b="1" dirty="0">
                <a:solidFill>
                  <a:schemeClr val="accent4"/>
                </a:solidFill>
                <a:latin typeface="Times New Roman" panose="02020603050405020304" pitchFamily="18" charset="0"/>
                <a:cs typeface="Times New Roman" panose="02020603050405020304" pitchFamily="18" charset="0"/>
              </a:rPr>
              <a:t> </a:t>
            </a:r>
            <a:r>
              <a:rPr lang="en-US" sz="2400" dirty="0">
                <a:solidFill>
                  <a:schemeClr val="accent4"/>
                </a:solidFill>
                <a:latin typeface="Times New Roman" panose="02020603050405020304" pitchFamily="18" charset="0"/>
                <a:cs typeface="Times New Roman" panose="02020603050405020304" pitchFamily="18" charset="0"/>
              </a:rPr>
              <a:t>(</a:t>
            </a:r>
            <a:r>
              <a:rPr lang="en-US" sz="2400" dirty="0" err="1">
                <a:solidFill>
                  <a:schemeClr val="accent4"/>
                </a:solidFill>
                <a:latin typeface="Times New Roman" panose="02020603050405020304" pitchFamily="18" charset="0"/>
                <a:cs typeface="Times New Roman" panose="02020603050405020304" pitchFamily="18" charset="0"/>
              </a:rPr>
              <a:t>Bq</a:t>
            </a:r>
            <a:r>
              <a:rPr lang="en-US" sz="2400" dirty="0">
                <a:solidFill>
                  <a:schemeClr val="accent4"/>
                </a:solidFill>
                <a:latin typeface="Times New Roman" panose="02020603050405020304" pitchFamily="18" charset="0"/>
                <a:cs typeface="Times New Roman" panose="02020603050405020304" pitchFamily="18" charset="0"/>
              </a:rPr>
              <a:t>) in honor of the discoverer of radioactivity.</a:t>
            </a:r>
          </a:p>
          <a:p>
            <a:r>
              <a:rPr lang="en-US" sz="2400" dirty="0">
                <a:solidFill>
                  <a:schemeClr val="accent4"/>
                </a:solidFill>
                <a:latin typeface="Times New Roman" panose="02020603050405020304" pitchFamily="18" charset="0"/>
                <a:cs typeface="Times New Roman" panose="02020603050405020304" pitchFamily="18" charset="0"/>
              </a:rPr>
              <a:t>			1 </a:t>
            </a:r>
            <a:r>
              <a:rPr lang="en-US" sz="2400" dirty="0" err="1">
                <a:solidFill>
                  <a:schemeClr val="accent4"/>
                </a:solidFill>
                <a:latin typeface="Times New Roman" panose="02020603050405020304" pitchFamily="18" charset="0"/>
                <a:cs typeface="Times New Roman" panose="02020603050405020304" pitchFamily="18" charset="0"/>
              </a:rPr>
              <a:t>Bq</a:t>
            </a:r>
            <a:r>
              <a:rPr lang="en-US" sz="2400" dirty="0">
                <a:solidFill>
                  <a:schemeClr val="accent4"/>
                </a:solidFill>
                <a:latin typeface="Times New Roman" panose="02020603050405020304" pitchFamily="18" charset="0"/>
                <a:cs typeface="Times New Roman" panose="02020603050405020304" pitchFamily="18" charset="0"/>
              </a:rPr>
              <a:t> = 1 decay/s.</a:t>
            </a:r>
          </a:p>
          <a:p>
            <a:endParaRPr lang="en-US" sz="2400" dirty="0">
              <a:solidFill>
                <a:schemeClr val="accent4"/>
              </a:solidFill>
              <a:latin typeface="Times New Roman" panose="02020603050405020304" pitchFamily="18" charset="0"/>
              <a:cs typeface="Times New Roman" panose="02020603050405020304" pitchFamily="18" charset="0"/>
            </a:endParaRPr>
          </a:p>
          <a:p>
            <a:r>
              <a:rPr lang="en-US" sz="2400" dirty="0">
                <a:solidFill>
                  <a:schemeClr val="accent4"/>
                </a:solidFill>
                <a:latin typeface="Times New Roman" panose="02020603050405020304" pitchFamily="18" charset="0"/>
                <a:cs typeface="Times New Roman" panose="02020603050405020304" pitchFamily="18" charset="0"/>
              </a:rPr>
              <a:t>One of the most common units for activity is the </a:t>
            </a:r>
            <a:r>
              <a:rPr lang="en-US" sz="2400" b="1" dirty="0">
                <a:solidFill>
                  <a:schemeClr val="accent1"/>
                </a:solidFill>
                <a:latin typeface="Times New Roman" panose="02020603050405020304" pitchFamily="18" charset="0"/>
                <a:cs typeface="Times New Roman" panose="02020603050405020304" pitchFamily="18" charset="0"/>
              </a:rPr>
              <a:t>curie</a:t>
            </a:r>
            <a:r>
              <a:rPr lang="en-US" sz="2400" b="1" dirty="0">
                <a:solidFill>
                  <a:schemeClr val="accent4"/>
                </a:solidFill>
                <a:latin typeface="Times New Roman" panose="02020603050405020304" pitchFamily="18" charset="0"/>
                <a:cs typeface="Times New Roman" panose="02020603050405020304" pitchFamily="18" charset="0"/>
              </a:rPr>
              <a:t> </a:t>
            </a:r>
            <a:r>
              <a:rPr lang="en-US" sz="2400" dirty="0">
                <a:solidFill>
                  <a:schemeClr val="accent4"/>
                </a:solidFill>
                <a:latin typeface="Times New Roman" panose="02020603050405020304" pitchFamily="18" charset="0"/>
                <a:cs typeface="Times New Roman" panose="02020603050405020304" pitchFamily="18" charset="0"/>
              </a:rPr>
              <a:t>(Ci), in honor of Marie Curie’s work with radium. The definition of curie is</a:t>
            </a:r>
          </a:p>
          <a:p>
            <a:r>
              <a:rPr lang="en-US" sz="2400" dirty="0">
                <a:solidFill>
                  <a:schemeClr val="accent4"/>
                </a:solidFill>
                <a:latin typeface="Times New Roman" panose="02020603050405020304" pitchFamily="18" charset="0"/>
                <a:cs typeface="Times New Roman" panose="02020603050405020304" pitchFamily="18" charset="0"/>
              </a:rPr>
              <a:t>			1 Ci = 3.70×10</a:t>
            </a:r>
            <a:r>
              <a:rPr lang="en-US" sz="2400" baseline="30000" dirty="0">
                <a:solidFill>
                  <a:schemeClr val="accent4"/>
                </a:solidFill>
                <a:latin typeface="Times New Roman" panose="02020603050405020304" pitchFamily="18" charset="0"/>
                <a:cs typeface="Times New Roman" panose="02020603050405020304" pitchFamily="18" charset="0"/>
              </a:rPr>
              <a:t>10</a:t>
            </a:r>
            <a:r>
              <a:rPr lang="en-US" sz="2400" dirty="0">
                <a:solidFill>
                  <a:schemeClr val="accent4"/>
                </a:solidFill>
                <a:latin typeface="Times New Roman" panose="02020603050405020304" pitchFamily="18" charset="0"/>
                <a:cs typeface="Times New Roman" panose="02020603050405020304" pitchFamily="18" charset="0"/>
              </a:rPr>
              <a:t> </a:t>
            </a:r>
            <a:r>
              <a:rPr lang="en-US" sz="2400" dirty="0" err="1">
                <a:solidFill>
                  <a:schemeClr val="accent4"/>
                </a:solidFill>
                <a:latin typeface="Times New Roman" panose="02020603050405020304" pitchFamily="18" charset="0"/>
                <a:cs typeface="Times New Roman" panose="02020603050405020304" pitchFamily="18" charset="0"/>
              </a:rPr>
              <a:t>Bq</a:t>
            </a:r>
            <a:r>
              <a:rPr lang="en-US" sz="2400" dirty="0">
                <a:solidFill>
                  <a:schemeClr val="accent4"/>
                </a:solidFill>
                <a:latin typeface="Times New Roman" panose="02020603050405020304" pitchFamily="18" charset="0"/>
                <a:cs typeface="Times New Roman" panose="02020603050405020304" pitchFamily="18" charset="0"/>
              </a:rPr>
              <a:t>= 3.7 x 10</a:t>
            </a:r>
            <a:r>
              <a:rPr lang="en-US" sz="2400" baseline="30000" dirty="0">
                <a:solidFill>
                  <a:schemeClr val="accent4"/>
                </a:solidFill>
                <a:latin typeface="Times New Roman" panose="02020603050405020304" pitchFamily="18" charset="0"/>
                <a:cs typeface="Times New Roman" panose="02020603050405020304" pitchFamily="18" charset="0"/>
              </a:rPr>
              <a:t>10</a:t>
            </a:r>
            <a:r>
              <a:rPr lang="en-US" sz="2400" dirty="0">
                <a:solidFill>
                  <a:schemeClr val="accent4"/>
                </a:solidFill>
                <a:latin typeface="Times New Roman" panose="02020603050405020304" pitchFamily="18" charset="0"/>
                <a:cs typeface="Times New Roman" panose="02020603050405020304" pitchFamily="18" charset="0"/>
              </a:rPr>
              <a:t> decays/s</a:t>
            </a:r>
          </a:p>
          <a:p>
            <a:endParaRPr lang="en-US" sz="2400" dirty="0">
              <a:solidFill>
                <a:schemeClr val="accent4"/>
              </a:solidFill>
              <a:latin typeface="Times New Roman" panose="02020603050405020304" pitchFamily="18" charset="0"/>
              <a:cs typeface="Times New Roman" panose="02020603050405020304" pitchFamily="18" charset="0"/>
            </a:endParaRPr>
          </a:p>
          <a:p>
            <a:r>
              <a:rPr lang="en-US" sz="2400" dirty="0">
                <a:solidFill>
                  <a:schemeClr val="accent4"/>
                </a:solidFill>
                <a:latin typeface="Times New Roman" panose="02020603050405020304" pitchFamily="18" charset="0"/>
                <a:cs typeface="Times New Roman" panose="02020603050405020304" pitchFamily="18" charset="0"/>
              </a:rPr>
              <a:t>The shorter the</a:t>
            </a:r>
            <a:r>
              <a:rPr lang="en-US" sz="2400" b="1" dirty="0">
                <a:solidFill>
                  <a:schemeClr val="accent4"/>
                </a:solidFill>
                <a:latin typeface="Times New Roman" panose="02020603050405020304" pitchFamily="18" charset="0"/>
                <a:cs typeface="Times New Roman" panose="02020603050405020304" pitchFamily="18" charset="0"/>
              </a:rPr>
              <a:t> </a:t>
            </a:r>
            <a:r>
              <a:rPr lang="en-US" altLang="en-US" sz="2400" b="1" i="1" dirty="0">
                <a:solidFill>
                  <a:schemeClr val="accent1"/>
                </a:solidFill>
                <a:latin typeface="Times New Roman" panose="02020603050405020304" pitchFamily="18" charset="0"/>
                <a:cs typeface="Times New Roman" panose="02020603050405020304" pitchFamily="18" charset="0"/>
              </a:rPr>
              <a:t>t</a:t>
            </a:r>
            <a:r>
              <a:rPr lang="en-US" altLang="en-US" sz="2400" b="1" i="1" baseline="-25000" dirty="0">
                <a:solidFill>
                  <a:schemeClr val="accent1"/>
                </a:solidFill>
                <a:latin typeface="Times New Roman" panose="02020603050405020304" pitchFamily="18" charset="0"/>
                <a:cs typeface="Times New Roman" panose="02020603050405020304" pitchFamily="18" charset="0"/>
              </a:rPr>
              <a:t>1/2</a:t>
            </a:r>
            <a:r>
              <a:rPr lang="en-US" sz="2400" dirty="0">
                <a:solidFill>
                  <a:schemeClr val="accent4"/>
                </a:solidFill>
                <a:latin typeface="Times New Roman" panose="02020603050405020304" pitchFamily="18" charset="0"/>
                <a:cs typeface="Times New Roman" panose="02020603050405020304" pitchFamily="18" charset="0"/>
              </a:rPr>
              <a:t>, the more decays per unit time, for a given number of nuclei. So activity </a:t>
            </a:r>
            <a:r>
              <a:rPr lang="en-US" sz="2400" i="1" dirty="0">
                <a:solidFill>
                  <a:schemeClr val="accent4"/>
                </a:solidFill>
                <a:latin typeface="Times New Roman" panose="02020603050405020304" pitchFamily="18" charset="0"/>
                <a:cs typeface="Times New Roman" panose="02020603050405020304" pitchFamily="18" charset="0"/>
              </a:rPr>
              <a:t>R </a:t>
            </a:r>
            <a:r>
              <a:rPr lang="en-US" sz="2400" dirty="0">
                <a:solidFill>
                  <a:schemeClr val="accent4"/>
                </a:solidFill>
                <a:latin typeface="Times New Roman" panose="02020603050405020304" pitchFamily="18" charset="0"/>
                <a:cs typeface="Times New Roman" panose="02020603050405020304" pitchFamily="18" charset="0"/>
              </a:rPr>
              <a:t>should be proportional to the number of radioactive nuclei, </a:t>
            </a:r>
            <a:r>
              <a:rPr lang="en-US" sz="2400" i="1" dirty="0">
                <a:solidFill>
                  <a:schemeClr val="accent4"/>
                </a:solidFill>
                <a:latin typeface="Times New Roman" panose="02020603050405020304" pitchFamily="18" charset="0"/>
                <a:cs typeface="Times New Roman" panose="02020603050405020304" pitchFamily="18" charset="0"/>
              </a:rPr>
              <a:t>N </a:t>
            </a:r>
            <a:r>
              <a:rPr lang="en-US" sz="2400" dirty="0">
                <a:solidFill>
                  <a:schemeClr val="accent4"/>
                </a:solidFill>
                <a:latin typeface="Times New Roman" panose="02020603050405020304" pitchFamily="18" charset="0"/>
                <a:cs typeface="Times New Roman" panose="02020603050405020304" pitchFamily="18" charset="0"/>
              </a:rPr>
              <a:t> and inversely proportional to their half-life, </a:t>
            </a:r>
            <a:r>
              <a:rPr lang="en-US" altLang="en-US" sz="2400" b="1" i="1" dirty="0">
                <a:solidFill>
                  <a:schemeClr val="accent1"/>
                </a:solidFill>
                <a:latin typeface="Times New Roman" panose="02020603050405020304" pitchFamily="18" charset="0"/>
                <a:cs typeface="Times New Roman" panose="02020603050405020304" pitchFamily="18" charset="0"/>
              </a:rPr>
              <a:t>t</a:t>
            </a:r>
            <a:r>
              <a:rPr lang="en-US" altLang="en-US" sz="2400" b="1" i="1" baseline="-25000" dirty="0">
                <a:solidFill>
                  <a:schemeClr val="accent1"/>
                </a:solidFill>
                <a:latin typeface="Times New Roman" panose="02020603050405020304" pitchFamily="18" charset="0"/>
                <a:cs typeface="Times New Roman" panose="02020603050405020304" pitchFamily="18" charset="0"/>
              </a:rPr>
              <a:t>1/2</a:t>
            </a:r>
            <a:r>
              <a:rPr lang="en-US" sz="2400" dirty="0">
                <a:solidFill>
                  <a:schemeClr val="accent4"/>
                </a:solidFill>
                <a:latin typeface="Times New Roman" panose="02020603050405020304" pitchFamily="18" charset="0"/>
                <a:cs typeface="Times New Roman" panose="02020603050405020304" pitchFamily="18" charset="0"/>
              </a:rPr>
              <a:t> . Therefore, we define R as,</a:t>
            </a:r>
          </a:p>
        </p:txBody>
      </p:sp>
    </p:spTree>
    <p:extLst>
      <p:ext uri="{BB962C8B-B14F-4D97-AF65-F5344CB8AC3E}">
        <p14:creationId xmlns:p14="http://schemas.microsoft.com/office/powerpoint/2010/main" val="2555814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29A84C-8FA2-4FE7-849B-260E84D7A1C7}"/>
              </a:ext>
            </a:extLst>
          </p:cNvPr>
          <p:cNvSpPr/>
          <p:nvPr/>
        </p:nvSpPr>
        <p:spPr>
          <a:xfrm>
            <a:off x="4445548" y="-14288"/>
            <a:ext cx="3300904" cy="646331"/>
          </a:xfrm>
          <a:prstGeom prst="rect">
            <a:avLst/>
          </a:prstGeom>
        </p:spPr>
        <p:txBody>
          <a:bodyPr wrap="none">
            <a:spAutoFit/>
          </a:bodyPr>
          <a:lstStyle/>
          <a:p>
            <a:r>
              <a:rPr lang="en-US" altLang="en-US" sz="3600" b="1" dirty="0">
                <a:solidFill>
                  <a:schemeClr val="accent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Binding Energy</a:t>
            </a:r>
          </a:p>
        </p:txBody>
      </p:sp>
      <p:pic>
        <p:nvPicPr>
          <p:cNvPr id="3" name="Picture 2">
            <a:extLst>
              <a:ext uri="{FF2B5EF4-FFF2-40B4-BE49-F238E27FC236}">
                <a16:creationId xmlns:a16="http://schemas.microsoft.com/office/drawing/2014/main" id="{6982FF57-440E-4917-8D1B-AF8F4C0E1D05}"/>
              </a:ext>
            </a:extLst>
          </p:cNvPr>
          <p:cNvPicPr>
            <a:picLocks noChangeAspect="1"/>
          </p:cNvPicPr>
          <p:nvPr/>
        </p:nvPicPr>
        <p:blipFill>
          <a:blip r:embed="rId2"/>
          <a:stretch>
            <a:fillRect/>
          </a:stretch>
        </p:blipFill>
        <p:spPr>
          <a:xfrm>
            <a:off x="2391877" y="3929184"/>
            <a:ext cx="5907568" cy="2928815"/>
          </a:xfrm>
          <a:prstGeom prst="rect">
            <a:avLst/>
          </a:prstGeom>
        </p:spPr>
      </p:pic>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A8FD21B4-2454-4532-95C7-B86F323C608F}"/>
                  </a:ext>
                </a:extLst>
              </p:cNvPr>
              <p:cNvSpPr/>
              <p:nvPr/>
            </p:nvSpPr>
            <p:spPr>
              <a:xfrm>
                <a:off x="2505074" y="805394"/>
                <a:ext cx="9567863" cy="2000548"/>
              </a:xfrm>
              <a:prstGeom prst="rect">
                <a:avLst/>
              </a:prstGeom>
            </p:spPr>
            <p:txBody>
              <a:bodyPr wrap="square">
                <a:spAutoFit/>
              </a:bodyPr>
              <a:lstStyle/>
              <a:p>
                <a:r>
                  <a:rPr lang="en-US" sz="2000" dirty="0">
                    <a:solidFill>
                      <a:schemeClr val="accent1"/>
                    </a:solidFill>
                    <a:latin typeface="Times New Roman" panose="02020603050405020304" pitchFamily="18" charset="0"/>
                    <a:cs typeface="Times New Roman" panose="02020603050405020304" pitchFamily="18" charset="0"/>
                  </a:rPr>
                  <a:t>Binding energy</a:t>
                </a:r>
                <a:r>
                  <a:rPr lang="en-US" sz="2000" dirty="0">
                    <a:solidFill>
                      <a:schemeClr val="accent4"/>
                    </a:solidFill>
                    <a:latin typeface="Times New Roman" panose="02020603050405020304" pitchFamily="18" charset="0"/>
                    <a:cs typeface="Times New Roman" panose="02020603050405020304" pitchFamily="18" charset="0"/>
                  </a:rPr>
                  <a:t>: Work done to pull a nucleus apart into its constituent protons and neutrons increases the mass of the system. The work to disassemble the nucleus equals its binding energy </a:t>
                </a:r>
                <a:r>
                  <a:rPr lang="en-US" sz="2000" i="1" dirty="0">
                    <a:solidFill>
                      <a:schemeClr val="accent1"/>
                    </a:solidFill>
                    <a:latin typeface="Times New Roman" panose="02020603050405020304" pitchFamily="18" charset="0"/>
                    <a:cs typeface="Times New Roman" panose="02020603050405020304" pitchFamily="18" charset="0"/>
                  </a:rPr>
                  <a:t>BE</a:t>
                </a:r>
                <a:r>
                  <a:rPr lang="en-US" sz="2000" dirty="0">
                    <a:solidFill>
                      <a:schemeClr val="accent4"/>
                    </a:solidFill>
                    <a:latin typeface="Times New Roman" panose="02020603050405020304" pitchFamily="18" charset="0"/>
                    <a:cs typeface="Times New Roman" panose="02020603050405020304" pitchFamily="18" charset="0"/>
                  </a:rPr>
                  <a:t>. A bound system has less mass than the sum of its parts, especially noticeable in the nuclei, where forces and energies are very large. The two are connected through Einstein’s famous relationship </a:t>
                </a:r>
                <a:r>
                  <a:rPr lang="en-US" sz="2000" b="1" dirty="0">
                    <a:solidFill>
                      <a:schemeClr val="tx1"/>
                    </a:solidFill>
                    <a:latin typeface="Times New Roman" panose="02020603050405020304" pitchFamily="18" charset="0"/>
                    <a:cs typeface="Times New Roman" panose="02020603050405020304" pitchFamily="18" charset="0"/>
                  </a:rPr>
                  <a:t>E = (</a:t>
                </a:r>
                <a:r>
                  <a:rPr lang="en-US" sz="2000" b="1" dirty="0" err="1">
                    <a:solidFill>
                      <a:schemeClr val="tx1"/>
                    </a:solidFill>
                    <a:latin typeface="Times New Roman" panose="02020603050405020304" pitchFamily="18" charset="0"/>
                    <a:cs typeface="Times New Roman" panose="02020603050405020304" pitchFamily="18" charset="0"/>
                  </a:rPr>
                  <a:t>Δm</a:t>
                </a:r>
                <a:r>
                  <a:rPr lang="en-US" sz="2000" b="1" dirty="0">
                    <a:solidFill>
                      <a:schemeClr val="tx1"/>
                    </a:solidFill>
                    <a:latin typeface="Times New Roman" panose="02020603050405020304" pitchFamily="18" charset="0"/>
                    <a:cs typeface="Times New Roman" panose="02020603050405020304" pitchFamily="18" charset="0"/>
                  </a:rPr>
                  <a:t>)c</a:t>
                </a:r>
                <a:r>
                  <a:rPr lang="en-US" sz="2000" b="1" baseline="30000" dirty="0">
                    <a:solidFill>
                      <a:schemeClr val="tx1"/>
                    </a:solidFill>
                    <a:latin typeface="Times New Roman" panose="02020603050405020304" pitchFamily="18" charset="0"/>
                    <a:cs typeface="Times New Roman" panose="02020603050405020304" pitchFamily="18" charset="0"/>
                  </a:rPr>
                  <a:t>2</a:t>
                </a:r>
                <a:r>
                  <a:rPr lang="en-US" sz="2000" baseline="30000" dirty="0">
                    <a:solidFill>
                      <a:schemeClr val="accent4"/>
                    </a:solidFill>
                    <a:latin typeface="Times New Roman" panose="02020603050405020304" pitchFamily="18" charset="0"/>
                    <a:cs typeface="Times New Roman" panose="02020603050405020304" pitchFamily="18" charset="0"/>
                  </a:rPr>
                  <a:t> </a:t>
                </a:r>
                <a:r>
                  <a:rPr lang="en-US" sz="2000" dirty="0">
                    <a:solidFill>
                      <a:schemeClr val="accent4"/>
                    </a:solidFill>
                    <a:latin typeface="Times New Roman" panose="02020603050405020304" pitchFamily="18" charset="0"/>
                    <a:cs typeface="Times New Roman" panose="02020603050405020304" pitchFamily="18" charset="0"/>
                  </a:rPr>
                  <a:t>. If a nuclide </a:t>
                </a:r>
                <a14:m>
                  <m:oMath xmlns:m="http://schemas.openxmlformats.org/officeDocument/2006/math">
                    <m:sSub>
                      <m:sSubPr>
                        <m:ctrlPr>
                          <a:rPr lang="en-US" sz="2000" i="1" smtClean="0">
                            <a:solidFill>
                              <a:schemeClr val="accent4"/>
                            </a:solidFill>
                            <a:latin typeface="Cambria Math" panose="02040503050406030204" pitchFamily="18" charset="0"/>
                          </a:rPr>
                        </m:ctrlPr>
                      </m:sSubPr>
                      <m:e>
                        <m:r>
                          <a:rPr lang="en-US" sz="2000" b="0" i="1" smtClean="0">
                            <a:solidFill>
                              <a:schemeClr val="accent4"/>
                            </a:solidFill>
                            <a:latin typeface="Cambria Math" panose="02040503050406030204" pitchFamily="18" charset="0"/>
                          </a:rPr>
                          <m:t>𝐴</m:t>
                        </m:r>
                      </m:e>
                      <m:sub>
                        <m:r>
                          <a:rPr lang="en-US" sz="2000" b="0" i="1" smtClean="0">
                            <a:solidFill>
                              <a:schemeClr val="accent4"/>
                            </a:solidFill>
                            <a:latin typeface="Cambria Math" panose="02040503050406030204" pitchFamily="18" charset="0"/>
                          </a:rPr>
                          <m:t>𝑋</m:t>
                        </m:r>
                      </m:sub>
                    </m:sSub>
                  </m:oMath>
                </a14:m>
                <a:r>
                  <a:rPr lang="en-US" sz="2000" dirty="0">
                    <a:solidFill>
                      <a:schemeClr val="accent4"/>
                    </a:solidFill>
                    <a:latin typeface="Times New Roman" panose="02020603050405020304" pitchFamily="18" charset="0"/>
                    <a:cs typeface="Times New Roman" panose="02020603050405020304" pitchFamily="18" charset="0"/>
                  </a:rPr>
                  <a:t> has </a:t>
                </a:r>
                <a:r>
                  <a:rPr lang="en-US" sz="2000" i="1" dirty="0">
                    <a:solidFill>
                      <a:schemeClr val="accent4"/>
                    </a:solidFill>
                    <a:latin typeface="Times New Roman" panose="02020603050405020304" pitchFamily="18" charset="0"/>
                    <a:cs typeface="Times New Roman" panose="02020603050405020304" pitchFamily="18" charset="0"/>
                  </a:rPr>
                  <a:t>Z </a:t>
                </a:r>
                <a:r>
                  <a:rPr lang="en-US" sz="2000" dirty="0">
                    <a:solidFill>
                      <a:schemeClr val="accent4"/>
                    </a:solidFill>
                    <a:latin typeface="Times New Roman" panose="02020603050405020304" pitchFamily="18" charset="0"/>
                    <a:cs typeface="Times New Roman" panose="02020603050405020304" pitchFamily="18" charset="0"/>
                  </a:rPr>
                  <a:t>protons and </a:t>
                </a:r>
                <a:r>
                  <a:rPr lang="en-US" sz="2000" i="1" dirty="0">
                    <a:solidFill>
                      <a:schemeClr val="accent4"/>
                    </a:solidFill>
                    <a:latin typeface="Times New Roman" panose="02020603050405020304" pitchFamily="18" charset="0"/>
                    <a:cs typeface="Times New Roman" panose="02020603050405020304" pitchFamily="18" charset="0"/>
                  </a:rPr>
                  <a:t>N </a:t>
                </a:r>
                <a:r>
                  <a:rPr lang="en-US" sz="2000" dirty="0">
                    <a:solidFill>
                      <a:schemeClr val="accent4"/>
                    </a:solidFill>
                    <a:latin typeface="Times New Roman" panose="02020603050405020304" pitchFamily="18" charset="0"/>
                    <a:cs typeface="Times New Roman" panose="02020603050405020304" pitchFamily="18" charset="0"/>
                  </a:rPr>
                  <a:t>neutrons, then</a:t>
                </a:r>
              </a:p>
            </p:txBody>
          </p:sp>
        </mc:Choice>
        <mc:Fallback>
          <p:sp>
            <p:nvSpPr>
              <p:cNvPr id="4" name="Rectangle 3">
                <a:extLst>
                  <a:ext uri="{FF2B5EF4-FFF2-40B4-BE49-F238E27FC236}">
                    <a16:creationId xmlns:a16="http://schemas.microsoft.com/office/drawing/2014/main" id="{A8FD21B4-2454-4532-95C7-B86F323C608F}"/>
                  </a:ext>
                </a:extLst>
              </p:cNvPr>
              <p:cNvSpPr>
                <a:spLocks noRot="1" noChangeAspect="1" noMove="1" noResize="1" noEditPoints="1" noAdjustHandles="1" noChangeArrowheads="1" noChangeShapeType="1" noTextEdit="1"/>
              </p:cNvSpPr>
              <p:nvPr/>
            </p:nvSpPr>
            <p:spPr>
              <a:xfrm>
                <a:off x="2505074" y="805394"/>
                <a:ext cx="9567863" cy="2000548"/>
              </a:xfrm>
              <a:prstGeom prst="rect">
                <a:avLst/>
              </a:prstGeom>
              <a:blipFill>
                <a:blip r:embed="rId3"/>
                <a:stretch>
                  <a:fillRect l="-701" t="-1524" r="-64" b="-1524"/>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C0B17B54-170A-4655-96A7-1A5B073BE7B0}"/>
              </a:ext>
            </a:extLst>
          </p:cNvPr>
          <p:cNvPicPr>
            <a:picLocks noChangeAspect="1"/>
          </p:cNvPicPr>
          <p:nvPr/>
        </p:nvPicPr>
        <p:blipFill>
          <a:blip r:embed="rId4"/>
          <a:stretch>
            <a:fillRect/>
          </a:stretch>
        </p:blipFill>
        <p:spPr>
          <a:xfrm>
            <a:off x="8299445" y="3929185"/>
            <a:ext cx="3892555" cy="2928815"/>
          </a:xfrm>
          <a:prstGeom prst="rect">
            <a:avLst/>
          </a:prstGeom>
        </p:spPr>
      </p:pic>
      <p:pic>
        <p:nvPicPr>
          <p:cNvPr id="7" name="Picture 6">
            <a:extLst>
              <a:ext uri="{FF2B5EF4-FFF2-40B4-BE49-F238E27FC236}">
                <a16:creationId xmlns:a16="http://schemas.microsoft.com/office/drawing/2014/main" id="{995B4A74-5FE5-465D-B223-296A42950C73}"/>
              </a:ext>
            </a:extLst>
          </p:cNvPr>
          <p:cNvPicPr>
            <a:picLocks noChangeAspect="1"/>
          </p:cNvPicPr>
          <p:nvPr/>
        </p:nvPicPr>
        <p:blipFill>
          <a:blip r:embed="rId5"/>
          <a:stretch>
            <a:fillRect/>
          </a:stretch>
        </p:blipFill>
        <p:spPr>
          <a:xfrm>
            <a:off x="2825830" y="2939132"/>
            <a:ext cx="3169690" cy="345059"/>
          </a:xfrm>
          <a:prstGeom prst="rect">
            <a:avLst/>
          </a:prstGeom>
        </p:spPr>
      </p:pic>
      <p:pic>
        <p:nvPicPr>
          <p:cNvPr id="8" name="Picture 7">
            <a:extLst>
              <a:ext uri="{FF2B5EF4-FFF2-40B4-BE49-F238E27FC236}">
                <a16:creationId xmlns:a16="http://schemas.microsoft.com/office/drawing/2014/main" id="{4ABD2A41-E089-4827-B3B9-E826AD1529CD}"/>
              </a:ext>
            </a:extLst>
          </p:cNvPr>
          <p:cNvPicPr>
            <a:picLocks noChangeAspect="1"/>
          </p:cNvPicPr>
          <p:nvPr/>
        </p:nvPicPr>
        <p:blipFill>
          <a:blip r:embed="rId6"/>
          <a:stretch>
            <a:fillRect/>
          </a:stretch>
        </p:blipFill>
        <p:spPr>
          <a:xfrm>
            <a:off x="7022576" y="2860989"/>
            <a:ext cx="5050361" cy="449978"/>
          </a:xfrm>
          <a:prstGeom prst="rect">
            <a:avLst/>
          </a:prstGeom>
        </p:spPr>
      </p:pic>
      <p:sp>
        <p:nvSpPr>
          <p:cNvPr id="9" name="Arrow: Right 8">
            <a:extLst>
              <a:ext uri="{FF2B5EF4-FFF2-40B4-BE49-F238E27FC236}">
                <a16:creationId xmlns:a16="http://schemas.microsoft.com/office/drawing/2014/main" id="{C1C038AA-B272-47E0-A570-02B35B0A3116}"/>
              </a:ext>
            </a:extLst>
          </p:cNvPr>
          <p:cNvSpPr/>
          <p:nvPr/>
        </p:nvSpPr>
        <p:spPr>
          <a:xfrm>
            <a:off x="6053136" y="2985967"/>
            <a:ext cx="926576" cy="2249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1318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6427976-4CDB-4E97-85EB-89F8C9B3C968}"/>
              </a:ext>
            </a:extLst>
          </p:cNvPr>
          <p:cNvPicPr>
            <a:picLocks noChangeAspect="1"/>
          </p:cNvPicPr>
          <p:nvPr/>
        </p:nvPicPr>
        <p:blipFill>
          <a:blip r:embed="rId2"/>
          <a:stretch>
            <a:fillRect/>
          </a:stretch>
        </p:blipFill>
        <p:spPr>
          <a:xfrm>
            <a:off x="7231880" y="942973"/>
            <a:ext cx="4960120" cy="5913852"/>
          </a:xfrm>
          <a:prstGeom prst="rect">
            <a:avLst/>
          </a:prstGeom>
        </p:spPr>
      </p:pic>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49746FB9-410A-4CBF-9BEE-0E92A9B2FFB6}"/>
                  </a:ext>
                </a:extLst>
              </p:cNvPr>
              <p:cNvSpPr txBox="1">
                <a:spLocks/>
              </p:cNvSpPr>
              <p:nvPr/>
            </p:nvSpPr>
            <p:spPr>
              <a:xfrm>
                <a:off x="1471613" y="942974"/>
                <a:ext cx="5957887" cy="5286375"/>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Tx/>
                  <a:buNone/>
                </a:pPr>
                <a:r>
                  <a:rPr lang="en-US" altLang="en-US" sz="2200" dirty="0">
                    <a:solidFill>
                      <a:schemeClr val="accent4"/>
                    </a:solidFill>
                    <a:latin typeface="Times New Roman" panose="02020603050405020304" pitchFamily="18" charset="0"/>
                    <a:cs typeface="Times New Roman" panose="02020603050405020304" pitchFamily="18" charset="0"/>
                  </a:rPr>
                  <a:t>A large nucleus breaks apart into two smaller nuclei during </a:t>
                </a:r>
                <a:r>
                  <a:rPr lang="en-US" altLang="en-US" sz="2200" dirty="0">
                    <a:solidFill>
                      <a:schemeClr val="accent1"/>
                    </a:solidFill>
                    <a:latin typeface="Times New Roman" panose="02020603050405020304" pitchFamily="18" charset="0"/>
                    <a:cs typeface="Times New Roman" panose="02020603050405020304" pitchFamily="18" charset="0"/>
                  </a:rPr>
                  <a:t>fission</a:t>
                </a:r>
                <a:r>
                  <a:rPr lang="en-US" altLang="en-US" sz="2200" dirty="0">
                    <a:solidFill>
                      <a:schemeClr val="accent4"/>
                    </a:solidFill>
                    <a:latin typeface="Times New Roman" panose="02020603050405020304" pitchFamily="18" charset="0"/>
                    <a:cs typeface="Times New Roman" panose="02020603050405020304" pitchFamily="18" charset="0"/>
                  </a:rPr>
                  <a:t>. </a:t>
                </a:r>
              </a:p>
              <a:p>
                <a:pPr marL="0" indent="0">
                  <a:buFontTx/>
                  <a:buNone/>
                </a:pPr>
                <a:r>
                  <a:rPr lang="en-US" altLang="en-US" sz="2200" dirty="0">
                    <a:solidFill>
                      <a:schemeClr val="accent4"/>
                    </a:solidFill>
                    <a:latin typeface="Times New Roman" panose="02020603050405020304" pitchFamily="18" charset="0"/>
                    <a:cs typeface="Times New Roman" panose="02020603050405020304" pitchFamily="18" charset="0"/>
                  </a:rPr>
                  <a:t>Only certain isotopes undergo fission.  U-235 (</a:t>
                </a:r>
                <a:r>
                  <a:rPr lang="en-US" altLang="en-US" sz="2200" baseline="30000" dirty="0">
                    <a:solidFill>
                      <a:schemeClr val="accent4"/>
                    </a:solidFill>
                    <a:latin typeface="Times New Roman" panose="02020603050405020304" pitchFamily="18" charset="0"/>
                    <a:cs typeface="Times New Roman" panose="02020603050405020304" pitchFamily="18" charset="0"/>
                  </a:rPr>
                  <a:t>235</a:t>
                </a:r>
                <a:r>
                  <a:rPr lang="en-US" altLang="en-US" sz="2200" dirty="0">
                    <a:solidFill>
                      <a:schemeClr val="accent4"/>
                    </a:solidFill>
                    <a:latin typeface="Times New Roman" panose="02020603050405020304" pitchFamily="18" charset="0"/>
                    <a:cs typeface="Times New Roman" panose="02020603050405020304" pitchFamily="18" charset="0"/>
                  </a:rPr>
                  <a:t>U) is the primary example. U-235 isotope comprises only 0.72% of natural uranium; the remainder is U-238. </a:t>
                </a:r>
              </a:p>
              <a:p>
                <a:pPr marL="0" indent="0">
                  <a:buFontTx/>
                  <a:buNone/>
                </a:pPr>
                <a:r>
                  <a:rPr lang="en-US" altLang="en-US" sz="2200" dirty="0">
                    <a:solidFill>
                      <a:schemeClr val="accent4"/>
                    </a:solidFill>
                    <a:latin typeface="Times New Roman" panose="02020603050405020304" pitchFamily="18" charset="0"/>
                    <a:cs typeface="Times New Roman" panose="02020603050405020304" pitchFamily="18" charset="0"/>
                  </a:rPr>
                  <a:t>U-235 nucleus can fission in several ways. </a:t>
                </a:r>
                <a:r>
                  <a:rPr lang="en-US" sz="2200" dirty="0">
                    <a:solidFill>
                      <a:schemeClr val="accent4"/>
                    </a:solidFill>
                    <a:latin typeface="Times New Roman" panose="02020603050405020304" pitchFamily="18" charset="0"/>
                    <a:cs typeface="Times New Roman" panose="02020603050405020304" pitchFamily="18" charset="0"/>
                  </a:rPr>
                  <a:t>An example of a typical neutron-induced fission reaction is:</a:t>
                </a:r>
              </a:p>
              <a:p>
                <a:pPr marL="0" indent="0">
                  <a:buFontTx/>
                  <a:buNone/>
                </a:pPr>
                <a:endParaRPr lang="en-US" altLang="en-US" sz="2200" dirty="0">
                  <a:solidFill>
                    <a:schemeClr val="accent4"/>
                  </a:solidFill>
                  <a:latin typeface="Times New Roman" panose="02020603050405020304" pitchFamily="18" charset="0"/>
                  <a:cs typeface="Times New Roman" panose="02020603050405020304" pitchFamily="18" charset="0"/>
                </a:endParaRPr>
              </a:p>
              <a:p>
                <a:pPr marL="0" indent="0">
                  <a:buNone/>
                </a:pPr>
                <a:r>
                  <a:rPr lang="en-US" altLang="en-US" sz="2200" dirty="0">
                    <a:solidFill>
                      <a:schemeClr val="accent4"/>
                    </a:solidFill>
                    <a:latin typeface="Times New Roman" panose="02020603050405020304" pitchFamily="18" charset="0"/>
                    <a:ea typeface="Tahoma" panose="020B0604030504040204" pitchFamily="34" charset="0"/>
                    <a:cs typeface="Times New Roman" panose="02020603050405020304" pitchFamily="18" charset="0"/>
                  </a:rPr>
                  <a:t>Kr   and   Ba    are “daughter nuclei”</a:t>
                </a:r>
                <a:endParaRPr lang="en-US" altLang="en-US" sz="2000" dirty="0">
                  <a:solidFill>
                    <a:schemeClr val="accent4"/>
                  </a:solidFill>
                  <a:latin typeface="Times New Roman" panose="02020603050405020304" pitchFamily="18" charset="0"/>
                  <a:cs typeface="Times New Roman" panose="02020603050405020304" pitchFamily="18" charset="0"/>
                </a:endParaRPr>
              </a:p>
              <a:p>
                <a:pPr marL="0" indent="0">
                  <a:buFontTx/>
                  <a:buNone/>
                </a:pPr>
                <a:r>
                  <a:rPr lang="en-US" altLang="en-US" sz="2200" dirty="0">
                    <a:solidFill>
                      <a:schemeClr val="accent1"/>
                    </a:solidFill>
                    <a:latin typeface="Times New Roman" panose="02020603050405020304" pitchFamily="18" charset="0"/>
                    <a:cs typeface="Times New Roman" panose="02020603050405020304" pitchFamily="18" charset="0"/>
                  </a:rPr>
                  <a:t>**One </a:t>
                </a:r>
                <a14:m>
                  <m:oMath xmlns:m="http://schemas.openxmlformats.org/officeDocument/2006/math">
                    <m:sPre>
                      <m:sPrePr>
                        <m:ctrlPr>
                          <a:rPr lang="en-US" altLang="en-US" sz="2400" i="1">
                            <a:solidFill>
                              <a:schemeClr val="accent1"/>
                            </a:solidFill>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400" i="1">
                            <a:solidFill>
                              <a:schemeClr val="accent1"/>
                            </a:solidFill>
                            <a:latin typeface="Cambria Math" panose="02040503050406030204" pitchFamily="18" charset="0"/>
                            <a:ea typeface="Cambria Math" panose="02040503050406030204" pitchFamily="18" charset="0"/>
                            <a:cs typeface="Times New Roman" panose="02020603050405020304" pitchFamily="18" charset="0"/>
                          </a:rPr>
                          <m:t>0</m:t>
                        </m:r>
                      </m:sub>
                      <m:sup>
                        <m:r>
                          <a:rPr lang="en-US" altLang="en-US" sz="2400" i="1">
                            <a:solidFill>
                              <a:schemeClr val="accent1"/>
                            </a:solidFill>
                            <a:latin typeface="Cambria Math" panose="02040503050406030204" pitchFamily="18" charset="0"/>
                            <a:ea typeface="Cambria Math" panose="02040503050406030204" pitchFamily="18" charset="0"/>
                            <a:cs typeface="Times New Roman" panose="02020603050405020304" pitchFamily="18" charset="0"/>
                          </a:rPr>
                          <m:t>1</m:t>
                        </m:r>
                      </m:sup>
                      <m:e>
                        <m:r>
                          <a:rPr lang="en-US" altLang="en-US" sz="2400" i="1">
                            <a:solidFill>
                              <a:schemeClr val="accent1"/>
                            </a:solidFill>
                            <a:latin typeface="Cambria Math" panose="02040503050406030204" pitchFamily="18" charset="0"/>
                            <a:ea typeface="Cambria Math" panose="02040503050406030204" pitchFamily="18" charset="0"/>
                            <a:cs typeface="Times New Roman" panose="02020603050405020304" pitchFamily="18" charset="0"/>
                          </a:rPr>
                          <m:t>𝑛</m:t>
                        </m:r>
                      </m:e>
                    </m:sPre>
                  </m:oMath>
                </a14:m>
                <a:r>
                  <a:rPr lang="en-US" altLang="en-US" sz="2200" dirty="0">
                    <a:solidFill>
                      <a:schemeClr val="accent1"/>
                    </a:solidFill>
                    <a:latin typeface="Times New Roman" panose="02020603050405020304" pitchFamily="18" charset="0"/>
                    <a:cs typeface="Times New Roman" panose="02020603050405020304" pitchFamily="18" charset="0"/>
                  </a:rPr>
                  <a:t> initiates the reaction and 2-3 </a:t>
                </a:r>
                <a14:m>
                  <m:oMath xmlns:m="http://schemas.openxmlformats.org/officeDocument/2006/math">
                    <m:sPre>
                      <m:sPrePr>
                        <m:ctrlPr>
                          <a:rPr lang="en-US" altLang="en-US" sz="2400" i="1">
                            <a:solidFill>
                              <a:schemeClr val="accent1"/>
                            </a:solidFill>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400" i="1">
                            <a:solidFill>
                              <a:schemeClr val="accent1"/>
                            </a:solidFill>
                            <a:latin typeface="Cambria Math" panose="02040503050406030204" pitchFamily="18" charset="0"/>
                            <a:ea typeface="Cambria Math" panose="02040503050406030204" pitchFamily="18" charset="0"/>
                            <a:cs typeface="Times New Roman" panose="02020603050405020304" pitchFamily="18" charset="0"/>
                          </a:rPr>
                          <m:t>0</m:t>
                        </m:r>
                      </m:sub>
                      <m:sup>
                        <m:r>
                          <a:rPr lang="en-US" altLang="en-US" sz="2400" i="1">
                            <a:solidFill>
                              <a:schemeClr val="accent1"/>
                            </a:solidFill>
                            <a:latin typeface="Cambria Math" panose="02040503050406030204" pitchFamily="18" charset="0"/>
                            <a:ea typeface="Cambria Math" panose="02040503050406030204" pitchFamily="18" charset="0"/>
                            <a:cs typeface="Times New Roman" panose="02020603050405020304" pitchFamily="18" charset="0"/>
                          </a:rPr>
                          <m:t>1</m:t>
                        </m:r>
                      </m:sup>
                      <m:e>
                        <m:r>
                          <a:rPr lang="en-US" altLang="en-US" sz="2400" i="1">
                            <a:solidFill>
                              <a:schemeClr val="accent1"/>
                            </a:solidFill>
                            <a:latin typeface="Cambria Math" panose="02040503050406030204" pitchFamily="18" charset="0"/>
                            <a:ea typeface="Cambria Math" panose="02040503050406030204" pitchFamily="18" charset="0"/>
                            <a:cs typeface="Times New Roman" panose="02020603050405020304" pitchFamily="18" charset="0"/>
                          </a:rPr>
                          <m:t>𝑛</m:t>
                        </m:r>
                      </m:e>
                    </m:sPre>
                  </m:oMath>
                </a14:m>
                <a:r>
                  <a:rPr lang="en-US" altLang="en-US" sz="2200" dirty="0">
                    <a:solidFill>
                      <a:schemeClr val="accent1"/>
                    </a:solidFill>
                    <a:latin typeface="Times New Roman" panose="02020603050405020304" pitchFamily="18" charset="0"/>
                    <a:cs typeface="Times New Roman" panose="02020603050405020304" pitchFamily="18" charset="0"/>
                  </a:rPr>
                  <a:t> are produced depending upon how U-235 splits. This can produce a CHAIN REACTION!! </a:t>
                </a:r>
              </a:p>
              <a:p>
                <a:pPr marL="0" indent="0">
                  <a:buFontTx/>
                  <a:buNone/>
                </a:pPr>
                <a:r>
                  <a:rPr lang="en-US" altLang="en-US" sz="2200" dirty="0">
                    <a:solidFill>
                      <a:schemeClr val="accent1"/>
                    </a:solidFill>
                    <a:latin typeface="Times New Roman" panose="02020603050405020304" pitchFamily="18" charset="0"/>
                    <a:cs typeface="Times New Roman" panose="02020603050405020304" pitchFamily="18" charset="0"/>
                  </a:rPr>
                  <a:t>Uses: Boiling Water Reactors and Atom Bombs</a:t>
                </a:r>
                <a:endParaRPr lang="en-US" altLang="en-US" sz="2200" dirty="0">
                  <a:solidFill>
                    <a:schemeClr val="accent4"/>
                  </a:solidFill>
                  <a:latin typeface="Times New Roman" panose="02020603050405020304" pitchFamily="18" charset="0"/>
                  <a:cs typeface="Times New Roman" panose="02020603050405020304" pitchFamily="18" charset="0"/>
                </a:endParaRPr>
              </a:p>
              <a:p>
                <a:pPr marL="0" indent="0">
                  <a:buFontTx/>
                  <a:buNone/>
                </a:pPr>
                <a:endParaRPr lang="en-US" altLang="en-US" sz="2200" dirty="0">
                  <a:solidFill>
                    <a:schemeClr val="accent4"/>
                  </a:solidFill>
                  <a:latin typeface="Times New Roman" panose="02020603050405020304" pitchFamily="18" charset="0"/>
                  <a:cs typeface="Times New Roman" panose="02020603050405020304" pitchFamily="18" charset="0"/>
                </a:endParaRPr>
              </a:p>
            </p:txBody>
          </p:sp>
        </mc:Choice>
        <mc:Fallback>
          <p:sp>
            <p:nvSpPr>
              <p:cNvPr id="2" name="Content Placeholder 1">
                <a:extLst>
                  <a:ext uri="{FF2B5EF4-FFF2-40B4-BE49-F238E27FC236}">
                    <a16:creationId xmlns:a16="http://schemas.microsoft.com/office/drawing/2014/main" id="{49746FB9-410A-4CBF-9BEE-0E92A9B2FFB6}"/>
                  </a:ext>
                </a:extLst>
              </p:cNvPr>
              <p:cNvSpPr txBox="1">
                <a:spLocks noRot="1" noChangeAspect="1" noMove="1" noResize="1" noEditPoints="1" noAdjustHandles="1" noChangeArrowheads="1" noChangeShapeType="1" noTextEdit="1"/>
              </p:cNvSpPr>
              <p:nvPr/>
            </p:nvSpPr>
            <p:spPr>
              <a:xfrm>
                <a:off x="1471613" y="942974"/>
                <a:ext cx="5957887" cy="5286375"/>
              </a:xfrm>
              <a:prstGeom prst="rect">
                <a:avLst/>
              </a:prstGeom>
              <a:blipFill>
                <a:blip r:embed="rId3"/>
                <a:stretch>
                  <a:fillRect l="-1329" t="-807" b="-14302"/>
                </a:stretch>
              </a:blipFill>
            </p:spPr>
            <p:txBody>
              <a:bodyPr/>
              <a:lstStyle/>
              <a:p>
                <a:r>
                  <a:rPr lang="en-US">
                    <a:noFill/>
                  </a:rPr>
                  <a:t> </a:t>
                </a:r>
              </a:p>
            </p:txBody>
          </p:sp>
        </mc:Fallback>
      </mc:AlternateContent>
      <p:sp>
        <p:nvSpPr>
          <p:cNvPr id="4" name="Text Box 3">
            <a:extLst>
              <a:ext uri="{FF2B5EF4-FFF2-40B4-BE49-F238E27FC236}">
                <a16:creationId xmlns:a16="http://schemas.microsoft.com/office/drawing/2014/main" id="{75267A5A-0690-41BE-9BF1-EA8C89EE4A2C}"/>
              </a:ext>
            </a:extLst>
          </p:cNvPr>
          <p:cNvSpPr txBox="1">
            <a:spLocks noChangeArrowheads="1"/>
          </p:cNvSpPr>
          <p:nvPr/>
        </p:nvSpPr>
        <p:spPr bwMode="auto">
          <a:xfrm>
            <a:off x="5340479" y="0"/>
            <a:ext cx="156966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chemeClr val="accent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Fission</a:t>
            </a:r>
          </a:p>
        </p:txBody>
      </p:sp>
      <p:pic>
        <p:nvPicPr>
          <p:cNvPr id="7" name="Picture 6">
            <a:extLst>
              <a:ext uri="{FF2B5EF4-FFF2-40B4-BE49-F238E27FC236}">
                <a16:creationId xmlns:a16="http://schemas.microsoft.com/office/drawing/2014/main" id="{9EA3A86B-9FAB-4549-89B6-10F21420DB2A}"/>
              </a:ext>
            </a:extLst>
          </p:cNvPr>
          <p:cNvPicPr>
            <a:picLocks noChangeAspect="1"/>
          </p:cNvPicPr>
          <p:nvPr/>
        </p:nvPicPr>
        <p:blipFill>
          <a:blip r:embed="rId4"/>
          <a:stretch>
            <a:fillRect/>
          </a:stretch>
        </p:blipFill>
        <p:spPr>
          <a:xfrm>
            <a:off x="1328734" y="4292885"/>
            <a:ext cx="6810118" cy="550569"/>
          </a:xfrm>
          <a:prstGeom prst="rect">
            <a:avLst/>
          </a:prstGeom>
        </p:spPr>
      </p:pic>
      <p:sp>
        <p:nvSpPr>
          <p:cNvPr id="5" name="Rectangle 4">
            <a:extLst>
              <a:ext uri="{FF2B5EF4-FFF2-40B4-BE49-F238E27FC236}">
                <a16:creationId xmlns:a16="http://schemas.microsoft.com/office/drawing/2014/main" id="{B6D17B5C-6173-4A08-89DB-20EFA2665977}"/>
              </a:ext>
            </a:extLst>
          </p:cNvPr>
          <p:cNvSpPr/>
          <p:nvPr/>
        </p:nvSpPr>
        <p:spPr>
          <a:xfrm>
            <a:off x="1943100" y="6327643"/>
            <a:ext cx="184731" cy="430887"/>
          </a:xfrm>
          <a:prstGeom prst="rect">
            <a:avLst/>
          </a:prstGeom>
        </p:spPr>
        <p:txBody>
          <a:bodyPr wrap="none">
            <a:spAutoFit/>
          </a:bodyPr>
          <a:lstStyle/>
          <a:p>
            <a:endParaRPr lang="en-US" sz="2200" dirty="0">
              <a:solidFill>
                <a:schemeClr val="accent4"/>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913470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908B41-3C9C-4998-89B5-2791C4205D49}"/>
              </a:ext>
            </a:extLst>
          </p:cNvPr>
          <p:cNvPicPr>
            <a:picLocks noChangeAspect="1"/>
          </p:cNvPicPr>
          <p:nvPr/>
        </p:nvPicPr>
        <p:blipFill>
          <a:blip r:embed="rId2"/>
          <a:stretch>
            <a:fillRect/>
          </a:stretch>
        </p:blipFill>
        <p:spPr>
          <a:xfrm>
            <a:off x="2797304" y="646331"/>
            <a:ext cx="8405094" cy="5124743"/>
          </a:xfrm>
          <a:prstGeom prst="rect">
            <a:avLst/>
          </a:prstGeom>
        </p:spPr>
      </p:pic>
      <p:sp>
        <p:nvSpPr>
          <p:cNvPr id="3" name="Text Box 3">
            <a:extLst>
              <a:ext uri="{FF2B5EF4-FFF2-40B4-BE49-F238E27FC236}">
                <a16:creationId xmlns:a16="http://schemas.microsoft.com/office/drawing/2014/main" id="{E4630635-F3C8-445A-9470-7A71FC4B1A86}"/>
              </a:ext>
            </a:extLst>
          </p:cNvPr>
          <p:cNvSpPr txBox="1">
            <a:spLocks noChangeArrowheads="1"/>
          </p:cNvSpPr>
          <p:nvPr/>
        </p:nvSpPr>
        <p:spPr bwMode="auto">
          <a:xfrm>
            <a:off x="2797304" y="0"/>
            <a:ext cx="825097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chemeClr val="accent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Schematic of a pressurized water reactor</a:t>
            </a:r>
          </a:p>
        </p:txBody>
      </p:sp>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E9A5F755-71CA-47C8-BD59-0F535137F2A3}"/>
                  </a:ext>
                </a:extLst>
              </p:cNvPr>
              <p:cNvSpPr/>
              <p:nvPr/>
            </p:nvSpPr>
            <p:spPr>
              <a:xfrm>
                <a:off x="1885950" y="5771074"/>
                <a:ext cx="10306050" cy="1015663"/>
              </a:xfrm>
              <a:prstGeom prst="rect">
                <a:avLst/>
              </a:prstGeom>
            </p:spPr>
            <p:txBody>
              <a:bodyPr wrap="square">
                <a:spAutoFit/>
              </a:bodyPr>
              <a:lstStyle/>
              <a:p>
                <a:r>
                  <a:rPr lang="en-US" sz="2000" dirty="0">
                    <a:solidFill>
                      <a:schemeClr val="accent4"/>
                    </a:solidFill>
                    <a:latin typeface="Times New Roman" panose="02020603050405020304" pitchFamily="18" charset="0"/>
                    <a:cs typeface="Times New Roman" panose="02020603050405020304" pitchFamily="18" charset="0"/>
                  </a:rPr>
                  <a:t>A pressurized water reactor is cleverly designed to control the fission of large amounts of </a:t>
                </a:r>
                <a:r>
                  <a:rPr lang="en-US" sz="2000" baseline="30000" dirty="0">
                    <a:solidFill>
                      <a:schemeClr val="accent4"/>
                    </a:solidFill>
                    <a:latin typeface="Times New Roman" panose="02020603050405020304" pitchFamily="18" charset="0"/>
                    <a:cs typeface="Times New Roman" panose="02020603050405020304" pitchFamily="18" charset="0"/>
                  </a:rPr>
                  <a:t>235 </a:t>
                </a:r>
                <a14:m>
                  <m:oMath xmlns:m="http://schemas.openxmlformats.org/officeDocument/2006/math">
                    <m:r>
                      <m:rPr>
                        <m:sty m:val="p"/>
                      </m:rPr>
                      <a:rPr lang="en-US" sz="2000" dirty="0">
                        <a:solidFill>
                          <a:schemeClr val="accent4"/>
                        </a:solidFill>
                        <a:latin typeface="Cambria Math"/>
                      </a:rPr>
                      <m:t>U</m:t>
                    </m:r>
                  </m:oMath>
                </a14:m>
                <a:r>
                  <a:rPr lang="en-US" sz="2000" dirty="0">
                    <a:solidFill>
                      <a:schemeClr val="accent4"/>
                    </a:solidFill>
                    <a:latin typeface="Times New Roman" panose="02020603050405020304" pitchFamily="18" charset="0"/>
                    <a:cs typeface="Times New Roman" panose="02020603050405020304" pitchFamily="18" charset="0"/>
                  </a:rPr>
                  <a:t> , while using the heat produced in the fission reaction to create steam for generating electrical energy.</a:t>
                </a:r>
              </a:p>
            </p:txBody>
          </p:sp>
        </mc:Choice>
        <mc:Fallback>
          <p:sp>
            <p:nvSpPr>
              <p:cNvPr id="4" name="Rectangle 3">
                <a:extLst>
                  <a:ext uri="{FF2B5EF4-FFF2-40B4-BE49-F238E27FC236}">
                    <a16:creationId xmlns:a16="http://schemas.microsoft.com/office/drawing/2014/main" id="{E9A5F755-71CA-47C8-BD59-0F535137F2A3}"/>
                  </a:ext>
                </a:extLst>
              </p:cNvPr>
              <p:cNvSpPr>
                <a:spLocks noRot="1" noChangeAspect="1" noMove="1" noResize="1" noEditPoints="1" noAdjustHandles="1" noChangeArrowheads="1" noChangeShapeType="1" noTextEdit="1"/>
              </p:cNvSpPr>
              <p:nvPr/>
            </p:nvSpPr>
            <p:spPr>
              <a:xfrm>
                <a:off x="1885950" y="5771074"/>
                <a:ext cx="10306050" cy="1015663"/>
              </a:xfrm>
              <a:prstGeom prst="rect">
                <a:avLst/>
              </a:prstGeom>
              <a:blipFill>
                <a:blip r:embed="rId3"/>
                <a:stretch>
                  <a:fillRect l="-591" t="-3614" b="-10241"/>
                </a:stretch>
              </a:blipFill>
            </p:spPr>
            <p:txBody>
              <a:bodyPr/>
              <a:lstStyle/>
              <a:p>
                <a:r>
                  <a:rPr lang="en-US">
                    <a:noFill/>
                  </a:rPr>
                  <a:t> </a:t>
                </a:r>
              </a:p>
            </p:txBody>
          </p:sp>
        </mc:Fallback>
      </mc:AlternateContent>
    </p:spTree>
    <p:extLst>
      <p:ext uri="{BB962C8B-B14F-4D97-AF65-F5344CB8AC3E}">
        <p14:creationId xmlns:p14="http://schemas.microsoft.com/office/powerpoint/2010/main" val="8012169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a:extLst>
              <a:ext uri="{FF2B5EF4-FFF2-40B4-BE49-F238E27FC236}">
                <a16:creationId xmlns:a16="http://schemas.microsoft.com/office/drawing/2014/main" id="{FCC760AA-6CBD-4035-B31A-7BFF89E8D8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4988" y="1587780"/>
            <a:ext cx="3050775" cy="2827052"/>
          </a:xfrm>
          <a:prstGeom prst="rect">
            <a:avLst/>
          </a:prstGeom>
        </p:spPr>
      </p:pic>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AF192DA2-3A76-4EB5-BFBE-522E27CFAD75}"/>
                  </a:ext>
                </a:extLst>
              </p:cNvPr>
              <p:cNvSpPr/>
              <p:nvPr/>
            </p:nvSpPr>
            <p:spPr>
              <a:xfrm>
                <a:off x="2371723" y="934729"/>
                <a:ext cx="6800851" cy="5874109"/>
              </a:xfrm>
              <a:prstGeom prst="rect">
                <a:avLst/>
              </a:prstGeom>
            </p:spPr>
            <p:txBody>
              <a:bodyPr wrap="square">
                <a:spAutoFit/>
              </a:bodyPr>
              <a:lstStyle/>
              <a:p>
                <a:pPr marL="0" indent="0" eaLnBrk="1" hangingPunct="1">
                  <a:buFontTx/>
                  <a:buNone/>
                </a:pPr>
                <a:r>
                  <a:rPr lang="en-US" altLang="en-US" sz="2000" b="1" i="1" dirty="0">
                    <a:solidFill>
                      <a:schemeClr val="accent1"/>
                    </a:solidFill>
                    <a:latin typeface="Times New Roman" panose="02020603050405020304" pitchFamily="18" charset="0"/>
                    <a:cs typeface="Times New Roman" panose="02020603050405020304" pitchFamily="18" charset="0"/>
                  </a:rPr>
                  <a:t>Fusion:</a:t>
                </a:r>
                <a:r>
                  <a:rPr lang="en-US" altLang="en-US" sz="2000" i="1" dirty="0">
                    <a:solidFill>
                      <a:schemeClr val="accent1"/>
                    </a:solidFill>
                    <a:latin typeface="Times New Roman" panose="02020603050405020304" pitchFamily="18" charset="0"/>
                    <a:cs typeface="Times New Roman" panose="02020603050405020304" pitchFamily="18" charset="0"/>
                  </a:rPr>
                  <a:t> </a:t>
                </a:r>
                <a:r>
                  <a:rPr lang="en-US" altLang="en-US" sz="2000" dirty="0">
                    <a:solidFill>
                      <a:schemeClr val="accent4"/>
                    </a:solidFill>
                    <a:latin typeface="Times New Roman" panose="02020603050405020304" pitchFamily="18" charset="0"/>
                    <a:cs typeface="Times New Roman" panose="02020603050405020304" pitchFamily="18" charset="0"/>
                  </a:rPr>
                  <a:t>Several small nuclei combine to form a larger nucleus during fusion. </a:t>
                </a:r>
              </a:p>
              <a:p>
                <a:pPr marL="0" indent="0" eaLnBrk="1" hangingPunct="1">
                  <a:buFontTx/>
                  <a:buNone/>
                </a:pPr>
                <a:endParaRPr lang="en-US" altLang="en-US" sz="2000" dirty="0">
                  <a:solidFill>
                    <a:schemeClr val="accent4"/>
                  </a:solidFill>
                  <a:latin typeface="Times New Roman" panose="02020603050405020304" pitchFamily="18" charset="0"/>
                  <a:cs typeface="Times New Roman" panose="02020603050405020304" pitchFamily="18" charset="0"/>
                </a:endParaRPr>
              </a:p>
              <a:p>
                <a:pPr marL="0" indent="0" eaLnBrk="1" hangingPunct="1">
                  <a:buFontTx/>
                  <a:buNone/>
                </a:pPr>
                <a:r>
                  <a:rPr lang="en-US" altLang="en-US" sz="2000" dirty="0">
                    <a:solidFill>
                      <a:schemeClr val="accent4"/>
                    </a:solidFill>
                    <a:latin typeface="Times New Roman" panose="02020603050405020304" pitchFamily="18" charset="0"/>
                    <a:cs typeface="Times New Roman" panose="02020603050405020304" pitchFamily="18" charset="0"/>
                  </a:rPr>
                  <a:t>A typical example is the fusion of four hydrogen nuclei (protons) to form helium in the sun’s core. </a:t>
                </a:r>
              </a:p>
              <a:p>
                <a:pPr marL="0" indent="0" eaLnBrk="1" hangingPunct="1">
                  <a:buFontTx/>
                  <a:buNone/>
                </a:pPr>
                <a:r>
                  <a:rPr lang="en-US" altLang="en-US" sz="2000" dirty="0">
                    <a:solidFill>
                      <a:schemeClr val="accent4"/>
                    </a:solidFill>
                    <a:latin typeface="Times New Roman" panose="02020603050405020304" pitchFamily="18" charset="0"/>
                    <a:cs typeface="Times New Roman" panose="02020603050405020304" pitchFamily="18" charset="0"/>
                  </a:rPr>
                  <a:t>   </a:t>
                </a:r>
              </a:p>
              <a:p>
                <a:pPr marL="0" indent="0" eaLnBrk="1" hangingPunct="1">
                  <a:buFontTx/>
                  <a:buNone/>
                </a:pPr>
                <a:r>
                  <a:rPr lang="en-US" altLang="en-US" sz="2000" dirty="0">
                    <a:solidFill>
                      <a:schemeClr val="accent4"/>
                    </a:solidFill>
                    <a:latin typeface="Times New Roman" panose="02020603050405020304" pitchFamily="18" charset="0"/>
                    <a:cs typeface="Times New Roman" panose="02020603050405020304" pitchFamily="18" charset="0"/>
                  </a:rPr>
                  <a:t> 4 protons →   helium  +  positron   +  2 neutrinos</a:t>
                </a:r>
              </a:p>
              <a:p>
                <a:pPr marL="0" indent="0">
                  <a:buFontTx/>
                  <a:buNone/>
                </a:pPr>
                <a:r>
                  <a:rPr lang="en-US" altLang="en-US" sz="2000" dirty="0">
                    <a:solidFill>
                      <a:schemeClr val="accent4"/>
                    </a:solidFill>
                    <a:latin typeface="Times New Roman" panose="02020603050405020304" pitchFamily="18" charset="0"/>
                    <a:cs typeface="Times New Roman" panose="02020603050405020304" pitchFamily="18" charset="0"/>
                  </a:rPr>
                  <a:t> </a:t>
                </a:r>
                <a:endParaRPr lang="en-US" altLang="en-US" sz="2800" dirty="0">
                  <a:solidFill>
                    <a:schemeClr val="accent4"/>
                  </a:solidFill>
                  <a:latin typeface="Times New Roman" panose="02020603050405020304" pitchFamily="18" charset="0"/>
                  <a:cs typeface="Times New Roman" panose="02020603050405020304" pitchFamily="18" charset="0"/>
                </a:endParaRPr>
              </a:p>
              <a:p>
                <a:pPr marL="0" indent="0">
                  <a:lnSpc>
                    <a:spcPts val="1400"/>
                  </a:lnSpc>
                  <a:buFontTx/>
                  <a:buNone/>
                </a:pPr>
                <a14:m>
                  <m:oMath xmlns:m="http://schemas.openxmlformats.org/officeDocument/2006/math">
                    <m:sPre>
                      <m:sPrePr>
                        <m:ctrlPr>
                          <a:rPr lang="en-US" altLang="en-US" sz="2800" i="1" smtClean="0">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i="1">
                            <a:latin typeface="Cambria Math" panose="02040503050406030204" pitchFamily="18" charset="0"/>
                            <a:ea typeface="Cambria Math" panose="02040503050406030204" pitchFamily="18" charset="0"/>
                            <a:cs typeface="Times New Roman" panose="02020603050405020304" pitchFamily="18" charset="0"/>
                          </a:rPr>
                          <m:t>1</m:t>
                        </m:r>
                      </m:sub>
                      <m:sup>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1</m:t>
                        </m:r>
                      </m:sup>
                      <m:e>
                        <m:r>
                          <m:rPr>
                            <m:nor/>
                          </m:rPr>
                          <a:rPr lang="en-US" sz="2800" b="0" i="1" smtClean="0">
                            <a:latin typeface="Times New Roman" panose="02020603050405020304" pitchFamily="18" charset="0"/>
                            <a:ea typeface="Cambria Math" panose="02040503050406030204" pitchFamily="18" charset="0"/>
                            <a:cs typeface="Times New Roman" panose="02020603050405020304" pitchFamily="18" charset="0"/>
                          </a:rPr>
                          <m:t>H</m:t>
                        </m:r>
                      </m:e>
                    </m:sPre>
                  </m:oMath>
                </a14:m>
                <a:r>
                  <a:rPr lang="en-US" altLang="en-US" sz="2800" dirty="0">
                    <a:solidFill>
                      <a:schemeClr val="accent4"/>
                    </a:solidFill>
                    <a:latin typeface="Times New Roman" panose="02020603050405020304" pitchFamily="18" charset="0"/>
                    <a:cs typeface="Times New Roman" panose="02020603050405020304" pitchFamily="18" charset="0"/>
                  </a:rPr>
                  <a:t> → </a:t>
                </a:r>
                <a:r>
                  <a:rPr lang="en-US" altLang="en-US" sz="2800" dirty="0">
                    <a:latin typeface="Times New Roman" panose="02020603050405020304" pitchFamily="18" charset="0"/>
                    <a:ea typeface="Cambria Math" panose="02040503050406030204" pitchFamily="18" charset="0"/>
                    <a:cs typeface="Times New Roman" panose="02020603050405020304" pitchFamily="18" charset="0"/>
                  </a:rPr>
                  <a:t> </a:t>
                </a:r>
                <a14:m>
                  <m:oMath xmlns:m="http://schemas.openxmlformats.org/officeDocument/2006/math">
                    <m:sPre>
                      <m:sPrePr>
                        <m:ctrlPr>
                          <a:rPr lang="en-US" altLang="en-US" sz="2800" i="1">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2</m:t>
                        </m:r>
                      </m:sub>
                      <m:sup>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4</m:t>
                        </m:r>
                      </m:sup>
                      <m:e>
                        <m:r>
                          <m:rPr>
                            <m:nor/>
                          </m:rPr>
                          <a:rPr lang="en-US" sz="2800" b="0" i="1" smtClean="0">
                            <a:latin typeface="Times New Roman" panose="02020603050405020304" pitchFamily="18" charset="0"/>
                            <a:ea typeface="Cambria Math" panose="02040503050406030204" pitchFamily="18" charset="0"/>
                            <a:cs typeface="Times New Roman" panose="02020603050405020304" pitchFamily="18" charset="0"/>
                          </a:rPr>
                          <m:t>H</m:t>
                        </m:r>
                        <m:r>
                          <m:rPr>
                            <m:nor/>
                          </m:rPr>
                          <a:rPr lang="en-US" sz="2800" i="1">
                            <a:latin typeface="Times New Roman" panose="02020603050405020304" pitchFamily="18" charset="0"/>
                            <a:ea typeface="Cambria Math" panose="02040503050406030204" pitchFamily="18" charset="0"/>
                            <a:cs typeface="Times New Roman" panose="02020603050405020304" pitchFamily="18" charset="0"/>
                          </a:rPr>
                          <m:t>e</m:t>
                        </m:r>
                      </m:e>
                    </m:sPre>
                  </m:oMath>
                </a14:m>
                <a:r>
                  <a:rPr lang="en-US" altLang="en-US" sz="2800" dirty="0">
                    <a:solidFill>
                      <a:schemeClr val="accent4"/>
                    </a:solidFill>
                    <a:latin typeface="Times New Roman" panose="02020603050405020304" pitchFamily="18" charset="0"/>
                    <a:cs typeface="Times New Roman" panose="02020603050405020304" pitchFamily="18" charset="0"/>
                  </a:rPr>
                  <a:t> +  </a:t>
                </a:r>
                <a14:m>
                  <m:oMath xmlns:m="http://schemas.openxmlformats.org/officeDocument/2006/math">
                    <m:sPre>
                      <m:sPrePr>
                        <m:ctrlPr>
                          <a:rPr lang="en-US" altLang="en-US" sz="2800" i="1">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altLang="en-US" sz="2800" i="1">
                            <a:latin typeface="Cambria Math" panose="02040503050406030204" pitchFamily="18" charset="0"/>
                            <a:ea typeface="Cambria Math" panose="02040503050406030204" pitchFamily="18" charset="0"/>
                            <a:cs typeface="Times New Roman" panose="02020603050405020304" pitchFamily="18" charset="0"/>
                          </a:rPr>
                          <m:t>1</m:t>
                        </m:r>
                      </m:sub>
                      <m:sup>
                        <m:r>
                          <a:rPr lang="en-US" sz="2800" i="1">
                            <a:latin typeface="Cambria Math" panose="02040503050406030204" pitchFamily="18" charset="0"/>
                            <a:ea typeface="Cambria Math" panose="02040503050406030204" pitchFamily="18" charset="0"/>
                          </a:rPr>
                          <m:t>0</m:t>
                        </m:r>
                      </m:sup>
                      <m:e>
                        <m:r>
                          <m:rPr>
                            <m:nor/>
                          </m:rPr>
                          <a:rPr lang="en-US" sz="2800" i="1">
                            <a:latin typeface="Times New Roman" panose="02020603050405020304" pitchFamily="18" charset="0"/>
                            <a:ea typeface="Cambria Math" panose="02040503050406030204" pitchFamily="18" charset="0"/>
                            <a:cs typeface="Times New Roman" panose="02020603050405020304" pitchFamily="18" charset="0"/>
                          </a:rPr>
                          <m:t>e</m:t>
                        </m:r>
                      </m:e>
                    </m:sPre>
                  </m:oMath>
                </a14:m>
                <a:r>
                  <a:rPr lang="en-US" altLang="en-US" sz="2800" dirty="0">
                    <a:solidFill>
                      <a:schemeClr val="accent4"/>
                    </a:solidFill>
                    <a:latin typeface="Times New Roman" panose="02020603050405020304" pitchFamily="18" charset="0"/>
                    <a:cs typeface="Times New Roman" panose="02020603050405020304" pitchFamily="18" charset="0"/>
                  </a:rPr>
                  <a:t> +  </a:t>
                </a:r>
                <a14:m>
                  <m:oMath xmlns:m="http://schemas.openxmlformats.org/officeDocument/2006/math">
                    <m:sPre>
                      <m:sPrePr>
                        <m:ctrlPr>
                          <a:rPr lang="en-US" altLang="en-US" sz="2800" i="1">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0</m:t>
                        </m:r>
                      </m:sub>
                      <m:sup>
                        <m:r>
                          <a:rPr lang="en-US" sz="2800" i="1">
                            <a:latin typeface="Cambria Math" panose="02040503050406030204" pitchFamily="18" charset="0"/>
                            <a:ea typeface="Cambria Math" panose="02040503050406030204" pitchFamily="18" charset="0"/>
                          </a:rPr>
                          <m:t>0</m:t>
                        </m:r>
                      </m:sup>
                      <m:e>
                        <m:r>
                          <m:rPr>
                            <m:nor/>
                          </m:rPr>
                          <a:rPr lang="en-US" sz="2800" i="1">
                            <a:latin typeface="Times New Roman" panose="02020603050405020304" pitchFamily="18" charset="0"/>
                            <a:ea typeface="Cambria Math" panose="02040503050406030204" pitchFamily="18" charset="0"/>
                            <a:cs typeface="Times New Roman" panose="02020603050405020304" pitchFamily="18" charset="0"/>
                          </a:rPr>
                          <m:t>ν</m:t>
                        </m:r>
                      </m:e>
                    </m:sPre>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𝐸𝑛𝑒𝑟𝑔𝑦</m:t>
                    </m:r>
                  </m:oMath>
                </a14:m>
                <a:endParaRPr lang="en-US" altLang="en-US" sz="2800" dirty="0">
                  <a:solidFill>
                    <a:schemeClr val="accent4"/>
                  </a:solidFill>
                  <a:latin typeface="Times New Roman" panose="02020603050405020304" pitchFamily="18" charset="0"/>
                  <a:cs typeface="Times New Roman" panose="02020603050405020304" pitchFamily="18" charset="0"/>
                </a:endParaRPr>
              </a:p>
              <a:p>
                <a:pPr marL="0" indent="0">
                  <a:lnSpc>
                    <a:spcPts val="1400"/>
                  </a:lnSpc>
                  <a:spcBef>
                    <a:spcPct val="0"/>
                  </a:spcBef>
                  <a:buFontTx/>
                  <a:buNone/>
                </a:pPr>
                <a:r>
                  <a:rPr lang="en-US" altLang="en-US" sz="2800" dirty="0">
                    <a:solidFill>
                      <a:schemeClr val="accent4"/>
                    </a:solidFill>
                    <a:latin typeface="Times New Roman" panose="02020603050405020304" pitchFamily="18" charset="0"/>
                    <a:cs typeface="Times New Roman" panose="02020603050405020304" pitchFamily="18" charset="0"/>
                  </a:rPr>
                  <a:t> </a:t>
                </a:r>
                <a:r>
                  <a:rPr lang="en-US" altLang="en-US" sz="2000" dirty="0">
                    <a:solidFill>
                      <a:schemeClr val="accent4"/>
                    </a:solidFill>
                    <a:latin typeface="Times New Roman" panose="02020603050405020304" pitchFamily="18" charset="0"/>
                    <a:cs typeface="Times New Roman" panose="02020603050405020304" pitchFamily="18" charset="0"/>
                  </a:rPr>
                  <a:t>          </a:t>
                </a:r>
              </a:p>
              <a:p>
                <a:pPr marL="0" indent="0">
                  <a:buFontTx/>
                  <a:buNone/>
                </a:pPr>
                <a:endParaRPr lang="en-US" altLang="en-US" sz="2000" dirty="0">
                  <a:solidFill>
                    <a:schemeClr val="accent4"/>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altLang="en-US" sz="2000" dirty="0">
                    <a:solidFill>
                      <a:schemeClr val="accent1"/>
                    </a:solidFill>
                    <a:latin typeface="Times New Roman" panose="02020603050405020304" pitchFamily="18" charset="0"/>
                    <a:cs typeface="Times New Roman" panose="02020603050405020304" pitchFamily="18" charset="0"/>
                  </a:rPr>
                  <a:t>This reaction only takes place in stars like our sun. </a:t>
                </a:r>
              </a:p>
              <a:p>
                <a:pPr marL="342900" indent="-342900">
                  <a:buFont typeface="Arial" panose="020B0604020202020204" pitchFamily="34" charset="0"/>
                  <a:buChar char="•"/>
                </a:pPr>
                <a:r>
                  <a:rPr lang="en-US" altLang="en-US" sz="2000" dirty="0">
                    <a:solidFill>
                      <a:schemeClr val="accent1"/>
                    </a:solidFill>
                    <a:latin typeface="Times New Roman" panose="02020603050405020304" pitchFamily="18" charset="0"/>
                    <a:cs typeface="Times New Roman" panose="02020603050405020304" pitchFamily="18" charset="0"/>
                  </a:rPr>
                  <a:t>Other reactions are used in Nuclear Weapons (the “Hydrogen bomb”) and Future Nuclear Reactors</a:t>
                </a:r>
              </a:p>
              <a:p>
                <a:pPr marL="342900" indent="-342900">
                  <a:buFont typeface="Arial" panose="020B0604020202020204" pitchFamily="34" charset="0"/>
                  <a:buChar char="•"/>
                </a:pPr>
                <a:r>
                  <a:rPr lang="en-US" altLang="en-US" sz="2000" dirty="0">
                    <a:solidFill>
                      <a:schemeClr val="accent4"/>
                    </a:solidFill>
                    <a:latin typeface="Times New Roman" panose="02020603050405020304" pitchFamily="18" charset="0"/>
                    <a:cs typeface="Times New Roman" panose="02020603050405020304" pitchFamily="18" charset="0"/>
                  </a:rPr>
                  <a:t>Research is currently in progress to fuse </a:t>
                </a:r>
              </a:p>
              <a:p>
                <a:pPr marL="0" indent="0" algn="ctr">
                  <a:buFontTx/>
                  <a:buNone/>
                </a:pPr>
                <a:r>
                  <a:rPr lang="en-US" altLang="en-US" sz="2000" dirty="0">
                    <a:solidFill>
                      <a:schemeClr val="tx1"/>
                    </a:solidFill>
                    <a:latin typeface="Times New Roman" panose="02020603050405020304" pitchFamily="18" charset="0"/>
                    <a:cs typeface="Times New Roman" panose="02020603050405020304" pitchFamily="18" charset="0"/>
                  </a:rPr>
                  <a:t>deuterium </a:t>
                </a:r>
                <a:r>
                  <a:rPr lang="en-US" altLang="en-US" sz="2000" dirty="0">
                    <a:latin typeface="Times New Roman" panose="02020603050405020304" pitchFamily="18" charset="0"/>
                    <a:cs typeface="Times New Roman" panose="02020603050405020304" pitchFamily="18" charset="0"/>
                  </a:rPr>
                  <a:t>( </a:t>
                </a:r>
                <a:r>
                  <a:rPr lang="en-US" altLang="en-US" sz="2000" baseline="30000" dirty="0">
                    <a:latin typeface="Times New Roman" panose="02020603050405020304" pitchFamily="18" charset="0"/>
                    <a:cs typeface="Times New Roman" panose="02020603050405020304" pitchFamily="18" charset="0"/>
                  </a:rPr>
                  <a:t>2</a:t>
                </a:r>
                <a:r>
                  <a:rPr lang="en-US" altLang="en-US" sz="2000" dirty="0">
                    <a:latin typeface="Times New Roman" panose="02020603050405020304" pitchFamily="18" charset="0"/>
                    <a:cs typeface="Times New Roman" panose="02020603050405020304" pitchFamily="18" charset="0"/>
                  </a:rPr>
                  <a:t>H ), </a:t>
                </a:r>
                <a:r>
                  <a:rPr lang="en-US" altLang="en-US" sz="2000" dirty="0">
                    <a:solidFill>
                      <a:schemeClr val="accent4"/>
                    </a:solidFill>
                    <a:latin typeface="Times New Roman" panose="02020603050405020304" pitchFamily="18" charset="0"/>
                    <a:cs typeface="Times New Roman" panose="02020603050405020304" pitchFamily="18" charset="0"/>
                  </a:rPr>
                  <a:t>the H-2 isotope of hydrogen, </a:t>
                </a:r>
              </a:p>
              <a:p>
                <a:pPr marL="0" indent="0" algn="ctr">
                  <a:buFontTx/>
                  <a:buNone/>
                </a:pPr>
                <a:r>
                  <a:rPr lang="en-US" altLang="en-US" sz="2000" dirty="0">
                    <a:solidFill>
                      <a:schemeClr val="accent4"/>
                    </a:solidFill>
                    <a:latin typeface="Times New Roman" panose="02020603050405020304" pitchFamily="18" charset="0"/>
                    <a:cs typeface="Times New Roman" panose="02020603050405020304" pitchFamily="18" charset="0"/>
                  </a:rPr>
                  <a:t>with</a:t>
                </a:r>
                <a:r>
                  <a:rPr lang="en-US" altLang="en-US" sz="2000" dirty="0">
                    <a:latin typeface="Times New Roman" panose="02020603050405020304" pitchFamily="18" charset="0"/>
                    <a:cs typeface="Times New Roman" panose="02020603050405020304" pitchFamily="18" charset="0"/>
                  </a:rPr>
                  <a:t> </a:t>
                </a:r>
                <a:r>
                  <a:rPr lang="en-US" altLang="en-US" sz="2000" dirty="0">
                    <a:solidFill>
                      <a:schemeClr val="tx1"/>
                    </a:solidFill>
                    <a:latin typeface="Times New Roman" panose="02020603050405020304" pitchFamily="18" charset="0"/>
                    <a:cs typeface="Times New Roman" panose="02020603050405020304" pitchFamily="18" charset="0"/>
                  </a:rPr>
                  <a:t>tritium</a:t>
                </a:r>
                <a:r>
                  <a:rPr lang="en-US" altLang="en-US" sz="2000" b="1" dirty="0">
                    <a:solidFill>
                      <a:srgbClr val="8E0000"/>
                    </a:solidFill>
                    <a:latin typeface="Times New Roman" panose="02020603050405020304" pitchFamily="18" charset="0"/>
                    <a:cs typeface="Times New Roman" panose="02020603050405020304" pitchFamily="18" charset="0"/>
                  </a:rPr>
                  <a:t> </a:t>
                </a:r>
                <a:r>
                  <a:rPr lang="en-US" altLang="en-US" sz="2000" dirty="0">
                    <a:latin typeface="Times New Roman" panose="02020603050405020304" pitchFamily="18" charset="0"/>
                    <a:cs typeface="Times New Roman" panose="02020603050405020304" pitchFamily="18" charset="0"/>
                  </a:rPr>
                  <a:t>( </a:t>
                </a:r>
                <a:r>
                  <a:rPr lang="en-US" altLang="en-US" sz="2000" baseline="30000" dirty="0">
                    <a:latin typeface="Times New Roman" panose="02020603050405020304" pitchFamily="18" charset="0"/>
                    <a:cs typeface="Times New Roman" panose="02020603050405020304" pitchFamily="18" charset="0"/>
                  </a:rPr>
                  <a:t>3</a:t>
                </a:r>
                <a:r>
                  <a:rPr lang="en-US" altLang="en-US" sz="2000" dirty="0">
                    <a:latin typeface="Times New Roman" panose="02020603050405020304" pitchFamily="18" charset="0"/>
                    <a:cs typeface="Times New Roman" panose="02020603050405020304" pitchFamily="18" charset="0"/>
                  </a:rPr>
                  <a:t>H ), </a:t>
                </a:r>
                <a:r>
                  <a:rPr lang="en-US" altLang="en-US" sz="2000" dirty="0">
                    <a:solidFill>
                      <a:schemeClr val="accent4"/>
                    </a:solidFill>
                    <a:latin typeface="Times New Roman" panose="02020603050405020304" pitchFamily="18" charset="0"/>
                    <a:cs typeface="Times New Roman" panose="02020603050405020304" pitchFamily="18" charset="0"/>
                  </a:rPr>
                  <a:t>the H-3 isotope of hydrogen.</a:t>
                </a:r>
              </a:p>
              <a:p>
                <a:pPr marL="0" indent="0" algn="ctr">
                  <a:buFontTx/>
                  <a:buNone/>
                </a:pPr>
                <a:endParaRPr lang="en-US" altLang="en-US" sz="2000" dirty="0">
                  <a:solidFill>
                    <a:schemeClr val="accent4"/>
                  </a:solidFill>
                  <a:latin typeface="Times New Roman" panose="02020603050405020304" pitchFamily="18" charset="0"/>
                  <a:cs typeface="Times New Roman" panose="02020603050405020304" pitchFamily="18" charset="0"/>
                </a:endParaRPr>
              </a:p>
              <a:p>
                <a14:m>
                  <m:oMath xmlns:m="http://schemas.openxmlformats.org/officeDocument/2006/math">
                    <m:sPre>
                      <m:sPrePr>
                        <m:ctrlPr>
                          <a:rPr lang="en-US" altLang="en-US" sz="2800" i="1">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i="1">
                            <a:latin typeface="Cambria Math" panose="02040503050406030204" pitchFamily="18" charset="0"/>
                            <a:ea typeface="Cambria Math" panose="02040503050406030204" pitchFamily="18" charset="0"/>
                            <a:cs typeface="Times New Roman" panose="02020603050405020304" pitchFamily="18" charset="0"/>
                          </a:rPr>
                          <m:t>1</m:t>
                        </m:r>
                      </m:sub>
                      <m:sup>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2</m:t>
                        </m:r>
                      </m:sup>
                      <m:e>
                        <m:r>
                          <m:rPr>
                            <m:nor/>
                          </m:rPr>
                          <a:rPr lang="en-US" sz="2800" i="1">
                            <a:latin typeface="Times New Roman" panose="02020603050405020304" pitchFamily="18" charset="0"/>
                            <a:ea typeface="Cambria Math" panose="02040503050406030204" pitchFamily="18" charset="0"/>
                            <a:cs typeface="Times New Roman" panose="02020603050405020304" pitchFamily="18" charset="0"/>
                          </a:rPr>
                          <m:t>H</m:t>
                        </m:r>
                      </m:e>
                    </m:sPre>
                  </m:oMath>
                </a14:m>
                <a:r>
                  <a:rPr lang="en-US" altLang="en-US" sz="2800" i="1" dirty="0">
                    <a:solidFill>
                      <a:schemeClr val="accent4"/>
                    </a:solidFill>
                    <a:latin typeface="Times New Roman" panose="02020603050405020304" pitchFamily="18" charset="0"/>
                    <a:cs typeface="Times New Roman" panose="02020603050405020304" pitchFamily="18" charset="0"/>
                  </a:rPr>
                  <a:t> + </a:t>
                </a:r>
                <a14:m>
                  <m:oMath xmlns:m="http://schemas.openxmlformats.org/officeDocument/2006/math">
                    <m:sPre>
                      <m:sPrePr>
                        <m:ctrlPr>
                          <a:rPr lang="en-US" altLang="en-US" sz="2800" i="1">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i="1">
                            <a:latin typeface="Cambria Math" panose="02040503050406030204" pitchFamily="18" charset="0"/>
                            <a:ea typeface="Cambria Math" panose="02040503050406030204" pitchFamily="18" charset="0"/>
                            <a:cs typeface="Times New Roman" panose="02020603050405020304" pitchFamily="18" charset="0"/>
                          </a:rPr>
                          <m:t>1</m:t>
                        </m:r>
                      </m:sub>
                      <m:sup>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3</m:t>
                        </m:r>
                      </m:sup>
                      <m:e>
                        <m:r>
                          <m:rPr>
                            <m:nor/>
                          </m:rPr>
                          <a:rPr lang="en-US" sz="2800" i="1">
                            <a:latin typeface="Times New Roman" panose="02020603050405020304" pitchFamily="18" charset="0"/>
                            <a:ea typeface="Cambria Math" panose="02040503050406030204" pitchFamily="18" charset="0"/>
                            <a:cs typeface="Times New Roman" panose="02020603050405020304" pitchFamily="18" charset="0"/>
                          </a:rPr>
                          <m:t>H</m:t>
                        </m:r>
                      </m:e>
                    </m:sPre>
                  </m:oMath>
                </a14:m>
                <a:r>
                  <a:rPr lang="en-US" altLang="en-US" sz="2800" i="1" dirty="0">
                    <a:solidFill>
                      <a:schemeClr val="accent4"/>
                    </a:solidFill>
                    <a:latin typeface="Times New Roman" panose="02020603050405020304" pitchFamily="18" charset="0"/>
                    <a:cs typeface="Times New Roman" panose="02020603050405020304" pitchFamily="18" charset="0"/>
                  </a:rPr>
                  <a:t> → </a:t>
                </a:r>
                <a:r>
                  <a:rPr lang="en-US" altLang="en-US" sz="2800" i="1" dirty="0">
                    <a:latin typeface="Times New Roman" panose="02020603050405020304" pitchFamily="18" charset="0"/>
                    <a:ea typeface="Cambria Math" panose="02040503050406030204" pitchFamily="18" charset="0"/>
                    <a:cs typeface="Times New Roman" panose="02020603050405020304" pitchFamily="18" charset="0"/>
                  </a:rPr>
                  <a:t> </a:t>
                </a:r>
                <a14:m>
                  <m:oMath xmlns:m="http://schemas.openxmlformats.org/officeDocument/2006/math">
                    <m:sPre>
                      <m:sPrePr>
                        <m:ctrlPr>
                          <a:rPr lang="en-US" altLang="en-US" sz="2800" i="1">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i="1">
                            <a:latin typeface="Cambria Math" panose="02040503050406030204" pitchFamily="18" charset="0"/>
                            <a:ea typeface="Cambria Math" panose="02040503050406030204" pitchFamily="18" charset="0"/>
                            <a:cs typeface="Times New Roman" panose="02020603050405020304" pitchFamily="18" charset="0"/>
                          </a:rPr>
                          <m:t>2</m:t>
                        </m:r>
                      </m:sub>
                      <m:sup>
                        <m:r>
                          <a:rPr lang="en-US" altLang="en-US" sz="2800" i="1">
                            <a:latin typeface="Cambria Math" panose="02040503050406030204" pitchFamily="18" charset="0"/>
                            <a:ea typeface="Cambria Math" panose="02040503050406030204" pitchFamily="18" charset="0"/>
                            <a:cs typeface="Times New Roman" panose="02020603050405020304" pitchFamily="18" charset="0"/>
                          </a:rPr>
                          <m:t>4</m:t>
                        </m:r>
                      </m:sup>
                      <m:e>
                        <m:r>
                          <m:rPr>
                            <m:nor/>
                          </m:rPr>
                          <a:rPr lang="en-US" sz="2800" i="1">
                            <a:latin typeface="Times New Roman" panose="02020603050405020304" pitchFamily="18" charset="0"/>
                            <a:ea typeface="Cambria Math" panose="02040503050406030204" pitchFamily="18" charset="0"/>
                            <a:cs typeface="Times New Roman" panose="02020603050405020304" pitchFamily="18" charset="0"/>
                          </a:rPr>
                          <m:t>H</m:t>
                        </m:r>
                        <m:r>
                          <m:rPr>
                            <m:nor/>
                          </m:rPr>
                          <a:rPr lang="en-US" sz="2800" i="1">
                            <a:latin typeface="Times New Roman" panose="02020603050405020304" pitchFamily="18" charset="0"/>
                            <a:ea typeface="Cambria Math" panose="02040503050406030204" pitchFamily="18" charset="0"/>
                            <a:cs typeface="Times New Roman" panose="02020603050405020304" pitchFamily="18" charset="0"/>
                          </a:rPr>
                          <m:t>e</m:t>
                        </m:r>
                      </m:e>
                    </m:sPre>
                  </m:oMath>
                </a14:m>
                <a:r>
                  <a:rPr lang="en-US" altLang="en-US" sz="2800" i="1" dirty="0">
                    <a:solidFill>
                      <a:schemeClr val="accent4"/>
                    </a:solidFill>
                    <a:latin typeface="Times New Roman" panose="02020603050405020304" pitchFamily="18" charset="0"/>
                    <a:cs typeface="Times New Roman" panose="02020603050405020304" pitchFamily="18" charset="0"/>
                  </a:rPr>
                  <a:t> +  </a:t>
                </a:r>
                <a14:m>
                  <m:oMath xmlns:m="http://schemas.openxmlformats.org/officeDocument/2006/math">
                    <m:sPre>
                      <m:sPrePr>
                        <m:ctrlPr>
                          <a:rPr lang="en-US" altLang="en-US" sz="2800" i="1">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0</m:t>
                        </m:r>
                      </m:sub>
                      <m:sup>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1</m:t>
                        </m:r>
                      </m:sup>
                      <m:e>
                        <m:r>
                          <m:rPr>
                            <m:nor/>
                          </m:rPr>
                          <a:rPr lang="en-US" sz="2800" b="0" i="1" smtClean="0">
                            <a:latin typeface="Times New Roman" panose="02020603050405020304" pitchFamily="18" charset="0"/>
                            <a:ea typeface="Cambria Math" panose="02040503050406030204" pitchFamily="18" charset="0"/>
                            <a:cs typeface="Times New Roman" panose="02020603050405020304" pitchFamily="18" charset="0"/>
                          </a:rPr>
                          <m:t>n</m:t>
                        </m:r>
                      </m:e>
                    </m:sPre>
                  </m:oMath>
                </a14:m>
                <a:r>
                  <a:rPr lang="en-US" altLang="en-US" sz="2800" i="1" dirty="0">
                    <a:solidFill>
                      <a:schemeClr val="accent4"/>
                    </a:solidFill>
                    <a:latin typeface="Times New Roman" panose="02020603050405020304" pitchFamily="18" charset="0"/>
                    <a:cs typeface="Times New Roman" panose="02020603050405020304" pitchFamily="18" charset="0"/>
                  </a:rPr>
                  <a:t> + </a:t>
                </a:r>
                <a:r>
                  <a:rPr lang="en-US" altLang="en-US" sz="2800" i="1" dirty="0">
                    <a:solidFill>
                      <a:schemeClr val="tx1"/>
                    </a:solidFill>
                    <a:latin typeface="Times New Roman" panose="02020603050405020304" pitchFamily="18" charset="0"/>
                    <a:cs typeface="Times New Roman" panose="02020603050405020304" pitchFamily="18" charset="0"/>
                  </a:rPr>
                  <a:t>Energy</a:t>
                </a:r>
                <a:endParaRPr lang="en-US" altLang="en-US" sz="2400" b="1" i="1" dirty="0">
                  <a:solidFill>
                    <a:schemeClr val="accent4"/>
                  </a:solidFill>
                  <a:latin typeface="Times New Roman" panose="02020603050405020304" pitchFamily="18" charset="0"/>
                  <a:cs typeface="Times New Roman" panose="02020603050405020304" pitchFamily="18" charset="0"/>
                </a:endParaRPr>
              </a:p>
            </p:txBody>
          </p:sp>
        </mc:Choice>
        <mc:Fallback>
          <p:sp>
            <p:nvSpPr>
              <p:cNvPr id="4" name="Rectangle 3">
                <a:extLst>
                  <a:ext uri="{FF2B5EF4-FFF2-40B4-BE49-F238E27FC236}">
                    <a16:creationId xmlns:a16="http://schemas.microsoft.com/office/drawing/2014/main" id="{AF192DA2-3A76-4EB5-BFBE-522E27CFAD75}"/>
                  </a:ext>
                </a:extLst>
              </p:cNvPr>
              <p:cNvSpPr>
                <a:spLocks noRot="1" noChangeAspect="1" noMove="1" noResize="1" noEditPoints="1" noAdjustHandles="1" noChangeArrowheads="1" noChangeShapeType="1" noTextEdit="1"/>
              </p:cNvSpPr>
              <p:nvPr/>
            </p:nvSpPr>
            <p:spPr>
              <a:xfrm>
                <a:off x="2371723" y="934729"/>
                <a:ext cx="6800851" cy="5874109"/>
              </a:xfrm>
              <a:prstGeom prst="rect">
                <a:avLst/>
              </a:prstGeom>
              <a:blipFill>
                <a:blip r:embed="rId3"/>
                <a:stretch>
                  <a:fillRect l="-896" t="-519" r="-1344" b="-934"/>
                </a:stretch>
              </a:blipFill>
            </p:spPr>
            <p:txBody>
              <a:bodyPr/>
              <a:lstStyle/>
              <a:p>
                <a:r>
                  <a:rPr lang="en-US">
                    <a:noFill/>
                  </a:rPr>
                  <a:t> </a:t>
                </a:r>
              </a:p>
            </p:txBody>
          </p:sp>
        </mc:Fallback>
      </mc:AlternateContent>
      <p:sp>
        <p:nvSpPr>
          <p:cNvPr id="6" name="Text Box 3">
            <a:extLst>
              <a:ext uri="{FF2B5EF4-FFF2-40B4-BE49-F238E27FC236}">
                <a16:creationId xmlns:a16="http://schemas.microsoft.com/office/drawing/2014/main" id="{CF55BEB9-083A-41F1-A676-B3DB17DD5902}"/>
              </a:ext>
            </a:extLst>
          </p:cNvPr>
          <p:cNvSpPr txBox="1">
            <a:spLocks noChangeArrowheads="1"/>
          </p:cNvSpPr>
          <p:nvPr/>
        </p:nvSpPr>
        <p:spPr bwMode="auto">
          <a:xfrm>
            <a:off x="5419724" y="0"/>
            <a:ext cx="151836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chemeClr val="accent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Fusion</a:t>
            </a:r>
          </a:p>
        </p:txBody>
      </p:sp>
    </p:spTree>
    <p:extLst>
      <p:ext uri="{BB962C8B-B14F-4D97-AF65-F5344CB8AC3E}">
        <p14:creationId xmlns:p14="http://schemas.microsoft.com/office/powerpoint/2010/main" val="2505207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22CFD7-BB0F-4A65-A218-DEDFD0801AB9}"/>
              </a:ext>
            </a:extLst>
          </p:cNvPr>
          <p:cNvSpPr/>
          <p:nvPr/>
        </p:nvSpPr>
        <p:spPr>
          <a:xfrm>
            <a:off x="1743076" y="782151"/>
            <a:ext cx="10448924" cy="3816429"/>
          </a:xfrm>
          <a:prstGeom prst="rect">
            <a:avLst/>
          </a:prstGeom>
        </p:spPr>
        <p:txBody>
          <a:bodyPr wrap="square">
            <a:spAutoFit/>
          </a:bodyPr>
          <a:lstStyle/>
          <a:p>
            <a:pPr marL="0" indent="0" eaLnBrk="1" hangingPunct="1">
              <a:buFontTx/>
              <a:buNone/>
            </a:pPr>
            <a:r>
              <a:rPr lang="en-US" altLang="en-US" sz="2200" dirty="0">
                <a:solidFill>
                  <a:schemeClr val="accent1"/>
                </a:solidFill>
                <a:latin typeface="Times New Roman" panose="02020603050405020304" pitchFamily="18" charset="0"/>
                <a:cs typeface="Times New Roman" panose="02020603050405020304" pitchFamily="18" charset="0"/>
              </a:rPr>
              <a:t>ADVANTAGE over Fission reactors:</a:t>
            </a:r>
            <a:r>
              <a:rPr lang="en-US" altLang="en-US" sz="2200" dirty="0">
                <a:solidFill>
                  <a:schemeClr val="accent4"/>
                </a:solidFill>
                <a:latin typeface="Times New Roman" panose="02020603050405020304" pitchFamily="18" charset="0"/>
                <a:cs typeface="Times New Roman" panose="02020603050405020304" pitchFamily="18" charset="0"/>
              </a:rPr>
              <a:t>  Minimal problem with radioactive waste.</a:t>
            </a:r>
          </a:p>
          <a:p>
            <a:pPr marL="0" indent="0" eaLnBrk="1" hangingPunct="1">
              <a:buFontTx/>
              <a:buNone/>
            </a:pPr>
            <a:r>
              <a:rPr lang="en-US" altLang="en-US" sz="2200" dirty="0">
                <a:solidFill>
                  <a:schemeClr val="accent4"/>
                </a:solidFill>
                <a:latin typeface="Times New Roman" panose="02020603050405020304" pitchFamily="18" charset="0"/>
                <a:cs typeface="Times New Roman" panose="02020603050405020304" pitchFamily="18" charset="0"/>
              </a:rPr>
              <a:t>   </a:t>
            </a:r>
          </a:p>
          <a:p>
            <a:pPr marL="0" indent="0" eaLnBrk="1" hangingPunct="1">
              <a:buFontTx/>
              <a:buNone/>
            </a:pPr>
            <a:r>
              <a:rPr lang="en-US" altLang="en-US" sz="2200" dirty="0">
                <a:solidFill>
                  <a:schemeClr val="accent1"/>
                </a:solidFill>
                <a:latin typeface="Times New Roman" panose="02020603050405020304" pitchFamily="18" charset="0"/>
                <a:cs typeface="Times New Roman" panose="02020603050405020304" pitchFamily="18" charset="0"/>
              </a:rPr>
              <a:t>PROBLEMS: </a:t>
            </a:r>
          </a:p>
          <a:p>
            <a:pPr marL="0" indent="0" eaLnBrk="1" hangingPunct="1">
              <a:buFontTx/>
              <a:buNone/>
            </a:pPr>
            <a:r>
              <a:rPr lang="en-US" altLang="en-US" sz="2200" dirty="0">
                <a:solidFill>
                  <a:schemeClr val="accent4"/>
                </a:solidFill>
                <a:latin typeface="Times New Roman" panose="02020603050405020304" pitchFamily="18" charset="0"/>
                <a:cs typeface="Times New Roman" panose="02020603050405020304" pitchFamily="18" charset="0"/>
              </a:rPr>
              <a:t>Tremendously high temperatures and pressures are required to do this. The energy that is required to generate the magnetic fields, lasers, etc. to produce the fusion reaction is more than you get out from the conversion of mass into energy via  E = mc</a:t>
            </a:r>
            <a:r>
              <a:rPr lang="en-US" altLang="en-US" sz="2200" baseline="30000" dirty="0">
                <a:solidFill>
                  <a:schemeClr val="accent4"/>
                </a:solidFill>
                <a:latin typeface="Times New Roman" panose="02020603050405020304" pitchFamily="18" charset="0"/>
                <a:cs typeface="Times New Roman" panose="02020603050405020304" pitchFamily="18" charset="0"/>
              </a:rPr>
              <a:t>2</a:t>
            </a:r>
            <a:r>
              <a:rPr lang="en-US" altLang="en-US" sz="2200" dirty="0">
                <a:solidFill>
                  <a:schemeClr val="accent4"/>
                </a:solidFill>
                <a:latin typeface="Times New Roman" panose="02020603050405020304" pitchFamily="18" charset="0"/>
                <a:cs typeface="Times New Roman" panose="02020603050405020304" pitchFamily="18" charset="0"/>
              </a:rPr>
              <a:t>.  </a:t>
            </a:r>
            <a:r>
              <a:rPr lang="en-US" altLang="en-US" sz="2200" b="1" dirty="0">
                <a:solidFill>
                  <a:schemeClr val="accent4"/>
                </a:solidFill>
                <a:latin typeface="Times New Roman" panose="02020603050405020304" pitchFamily="18" charset="0"/>
                <a:cs typeface="Times New Roman" panose="02020603050405020304" pitchFamily="18" charset="0"/>
              </a:rPr>
              <a:t>No net energy output! </a:t>
            </a:r>
          </a:p>
          <a:p>
            <a:pPr marL="0" indent="0" eaLnBrk="1" hangingPunct="1">
              <a:buFontTx/>
              <a:buNone/>
            </a:pPr>
            <a:endParaRPr lang="en-US" altLang="en-US" sz="2200" b="1" dirty="0">
              <a:solidFill>
                <a:schemeClr val="accent4"/>
              </a:solidFill>
              <a:latin typeface="Times New Roman" panose="02020603050405020304" pitchFamily="18" charset="0"/>
              <a:cs typeface="Times New Roman" panose="02020603050405020304" pitchFamily="18" charset="0"/>
            </a:endParaRPr>
          </a:p>
          <a:p>
            <a:pPr eaLnBrk="1" hangingPunct="1"/>
            <a:r>
              <a:rPr lang="en-US" altLang="en-US" sz="2200" dirty="0">
                <a:solidFill>
                  <a:schemeClr val="accent1"/>
                </a:solidFill>
                <a:latin typeface="Times New Roman" panose="02020603050405020304" pitchFamily="18" charset="0"/>
                <a:cs typeface="Times New Roman" panose="02020603050405020304" pitchFamily="18" charset="0"/>
              </a:rPr>
              <a:t>**Currently ITER’s Tokamak reactor is</a:t>
            </a:r>
          </a:p>
          <a:p>
            <a:pPr eaLnBrk="1" hangingPunct="1"/>
            <a:r>
              <a:rPr lang="en-US" altLang="en-US" sz="2200" dirty="0">
                <a:solidFill>
                  <a:schemeClr val="accent1"/>
                </a:solidFill>
                <a:latin typeface="Times New Roman" panose="02020603050405020304" pitchFamily="18" charset="0"/>
                <a:cs typeface="Times New Roman" panose="02020603050405020304" pitchFamily="18" charset="0"/>
              </a:rPr>
              <a:t>scheduled to be completed in Dec 2025!</a:t>
            </a:r>
          </a:p>
          <a:p>
            <a:pPr marL="0" indent="0" eaLnBrk="1" hangingPunct="1">
              <a:buFontTx/>
              <a:buNone/>
            </a:pPr>
            <a:endParaRPr lang="en-US" altLang="en-US" sz="2200" dirty="0">
              <a:solidFill>
                <a:schemeClr val="accent4"/>
              </a:solidFill>
              <a:latin typeface="Times New Roman" panose="02020603050405020304" pitchFamily="18" charset="0"/>
              <a:cs typeface="Times New Roman" panose="02020603050405020304" pitchFamily="18" charset="0"/>
            </a:endParaRPr>
          </a:p>
        </p:txBody>
      </p:sp>
      <p:sp>
        <p:nvSpPr>
          <p:cNvPr id="4" name="Text Box 3">
            <a:extLst>
              <a:ext uri="{FF2B5EF4-FFF2-40B4-BE49-F238E27FC236}">
                <a16:creationId xmlns:a16="http://schemas.microsoft.com/office/drawing/2014/main" id="{80C1184B-BDE3-4239-A82D-34F59A17BC68}"/>
              </a:ext>
            </a:extLst>
          </p:cNvPr>
          <p:cNvSpPr txBox="1">
            <a:spLocks noChangeArrowheads="1"/>
          </p:cNvSpPr>
          <p:nvPr/>
        </p:nvSpPr>
        <p:spPr bwMode="auto">
          <a:xfrm>
            <a:off x="4496844" y="0"/>
            <a:ext cx="319831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a:solidFill>
                  <a:schemeClr val="accent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Fusion Reactor</a:t>
            </a:r>
            <a:endParaRPr lang="en-US" altLang="en-US" sz="3600" b="1" dirty="0">
              <a:solidFill>
                <a:schemeClr val="accent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pic>
        <p:nvPicPr>
          <p:cNvPr id="8" name="Picture 7" descr="A picture containing object, person, clock&#10;&#10;Description automatically generated">
            <a:extLst>
              <a:ext uri="{FF2B5EF4-FFF2-40B4-BE49-F238E27FC236}">
                <a16:creationId xmlns:a16="http://schemas.microsoft.com/office/drawing/2014/main" id="{A8851748-0494-4A2A-8B66-3829589A27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0254" y="4249822"/>
            <a:ext cx="2890838" cy="2608178"/>
          </a:xfrm>
          <a:prstGeom prst="rect">
            <a:avLst/>
          </a:prstGeom>
        </p:spPr>
      </p:pic>
      <p:pic>
        <p:nvPicPr>
          <p:cNvPr id="10" name="Picture 9" descr="A close up of a machine&#10;&#10;Description automatically generated">
            <a:extLst>
              <a:ext uri="{FF2B5EF4-FFF2-40B4-BE49-F238E27FC236}">
                <a16:creationId xmlns:a16="http://schemas.microsoft.com/office/drawing/2014/main" id="{3606710E-0A55-40C7-B085-A412C3A627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6513" y="3235826"/>
            <a:ext cx="5805486" cy="3622174"/>
          </a:xfrm>
          <a:prstGeom prst="rect">
            <a:avLst/>
          </a:prstGeom>
        </p:spPr>
      </p:pic>
    </p:spTree>
    <p:extLst>
      <p:ext uri="{BB962C8B-B14F-4D97-AF65-F5344CB8AC3E}">
        <p14:creationId xmlns:p14="http://schemas.microsoft.com/office/powerpoint/2010/main" val="441819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513E7C01-F65A-45B1-ABFD-55D84FEC4A66}"/>
              </a:ext>
            </a:extLst>
          </p:cNvPr>
          <p:cNvSpPr txBox="1">
            <a:spLocks noChangeArrowheads="1"/>
          </p:cNvSpPr>
          <p:nvPr/>
        </p:nvSpPr>
        <p:spPr bwMode="auto">
          <a:xfrm>
            <a:off x="4682792" y="0"/>
            <a:ext cx="282641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Radioactivity</a:t>
            </a:r>
          </a:p>
        </p:txBody>
      </p:sp>
      <p:sp>
        <p:nvSpPr>
          <p:cNvPr id="3" name="Text Box 3">
            <a:extLst>
              <a:ext uri="{FF2B5EF4-FFF2-40B4-BE49-F238E27FC236}">
                <a16:creationId xmlns:a16="http://schemas.microsoft.com/office/drawing/2014/main" id="{6B196C57-5D7F-4A42-A865-D7FD2DAECA94}"/>
              </a:ext>
            </a:extLst>
          </p:cNvPr>
          <p:cNvSpPr txBox="1">
            <a:spLocks noChangeArrowheads="1"/>
          </p:cNvSpPr>
          <p:nvPr/>
        </p:nvSpPr>
        <p:spPr bwMode="auto">
          <a:xfrm>
            <a:off x="3431299" y="922827"/>
            <a:ext cx="8640543"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solidFill>
                  <a:schemeClr val="accent4"/>
                </a:solidFill>
                <a:latin typeface="Times New Roman" panose="02020603050405020304" pitchFamily="18" charset="0"/>
                <a:cs typeface="Times New Roman" panose="02020603050405020304" pitchFamily="18" charset="0"/>
              </a:rPr>
              <a:t>Radioactivity is a natural phenomenon. Certain elements emit </a:t>
            </a:r>
            <a:r>
              <a:rPr lang="en-US" altLang="en-US" sz="2400" u="sng" dirty="0">
                <a:solidFill>
                  <a:schemeClr val="accent4"/>
                </a:solidFill>
                <a:latin typeface="Times New Roman" panose="02020603050405020304" pitchFamily="18" charset="0"/>
                <a:cs typeface="Times New Roman" panose="02020603050405020304" pitchFamily="18" charset="0"/>
              </a:rPr>
              <a:t>particular forms of radiation</a:t>
            </a:r>
            <a:r>
              <a:rPr lang="en-US" altLang="en-US" sz="2400" dirty="0">
                <a:solidFill>
                  <a:schemeClr val="accent4"/>
                </a:solidFill>
                <a:latin typeface="Times New Roman" panose="02020603050405020304" pitchFamily="18" charset="0"/>
                <a:cs typeface="Times New Roman" panose="02020603050405020304" pitchFamily="18" charset="0"/>
              </a:rPr>
              <a:t>.</a:t>
            </a:r>
          </a:p>
          <a:p>
            <a:pPr marL="342900" indent="-342900">
              <a:buFontTx/>
              <a:buChar char="-"/>
            </a:pPr>
            <a:r>
              <a:rPr lang="en-US" altLang="en-US" sz="2400" dirty="0">
                <a:solidFill>
                  <a:schemeClr val="accent4"/>
                </a:solidFill>
                <a:latin typeface="Times New Roman" panose="02020603050405020304" pitchFamily="18" charset="0"/>
                <a:cs typeface="Times New Roman" panose="02020603050405020304" pitchFamily="18" charset="0"/>
              </a:rPr>
              <a:t>such elements are called radioactive materials</a:t>
            </a:r>
          </a:p>
          <a:p>
            <a:pPr marL="342900" indent="-342900">
              <a:buFontTx/>
              <a:buChar char="-"/>
            </a:pPr>
            <a:r>
              <a:rPr lang="en-US" altLang="en-US" sz="2400" dirty="0">
                <a:solidFill>
                  <a:schemeClr val="accent4"/>
                </a:solidFill>
                <a:latin typeface="Times New Roman" panose="02020603050405020304" pitchFamily="18" charset="0"/>
                <a:cs typeface="Times New Roman" panose="02020603050405020304" pitchFamily="18" charset="0"/>
              </a:rPr>
              <a:t>Three major forms of radiation (Alpha, Beta and Gamma)</a:t>
            </a:r>
          </a:p>
        </p:txBody>
      </p:sp>
      <mc:AlternateContent xmlns:mc="http://schemas.openxmlformats.org/markup-compatibility/2006">
        <mc:Choice xmlns:a14="http://schemas.microsoft.com/office/drawing/2010/main" Requires="a14">
          <p:sp>
            <p:nvSpPr>
              <p:cNvPr id="7" name="Text Box 7">
                <a:extLst>
                  <a:ext uri="{FF2B5EF4-FFF2-40B4-BE49-F238E27FC236}">
                    <a16:creationId xmlns:a16="http://schemas.microsoft.com/office/drawing/2014/main" id="{EC665EBA-E741-42ED-B4E4-00C0DCDD5EAA}"/>
                  </a:ext>
                </a:extLst>
              </p:cNvPr>
              <p:cNvSpPr txBox="1">
                <a:spLocks noChangeArrowheads="1"/>
              </p:cNvSpPr>
              <p:nvPr/>
            </p:nvSpPr>
            <p:spPr bwMode="auto">
              <a:xfrm>
                <a:off x="3431298" y="2866571"/>
                <a:ext cx="8640543" cy="2515304"/>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marL="342900" indent="-342900">
                  <a:buFont typeface="Arial" panose="020B0604020202020204" pitchFamily="34" charset="0"/>
                  <a:buChar char="•"/>
                </a:pPr>
                <a:r>
                  <a:rPr lang="en-US" altLang="en-US" sz="2400" dirty="0">
                    <a:solidFill>
                      <a:srgbClr val="006600"/>
                    </a:solidFill>
                    <a:latin typeface="Times New Roman" panose="02020603050405020304" pitchFamily="18" charset="0"/>
                    <a:cs typeface="Times New Roman" panose="02020603050405020304" pitchFamily="18" charset="0"/>
                  </a:rPr>
                  <a:t>Alpha – He nucleus designated by Greek Letter</a:t>
                </a:r>
                <a:r>
                  <a:rPr lang="en-US" altLang="en-US" sz="2400" dirty="0">
                    <a:cs typeface="Times New Roman" panose="02020603050405020304" pitchFamily="18" charset="0"/>
                  </a:rPr>
                  <a:t> </a:t>
                </a:r>
                <a:r>
                  <a:rPr lang="en-US" altLang="en-US" sz="2800" dirty="0">
                    <a:latin typeface="Symbol" panose="05050102010706020507" pitchFamily="18" charset="2"/>
                    <a:cs typeface="Times New Roman" panose="02020603050405020304" pitchFamily="18" charset="0"/>
                  </a:rPr>
                  <a:t>a </a:t>
                </a:r>
                <a:r>
                  <a:rPr lang="en-US" altLang="en-US" sz="2400" dirty="0">
                    <a:latin typeface="Times New Roman" panose="02020603050405020304" pitchFamily="18" charset="0"/>
                    <a:cs typeface="Times New Roman" panose="02020603050405020304" pitchFamily="18" charset="0"/>
                  </a:rPr>
                  <a:t>or</a:t>
                </a:r>
                <a:r>
                  <a:rPr lang="en-US" altLang="en-US" sz="2400" dirty="0">
                    <a:cs typeface="Times New Roman" panose="02020603050405020304" pitchFamily="18" charset="0"/>
                  </a:rPr>
                  <a:t> </a:t>
                </a:r>
                <a14:m>
                  <m:oMath xmlns:m="http://schemas.openxmlformats.org/officeDocument/2006/math">
                    <m:sPre>
                      <m:sPrePr>
                        <m:ctrlPr>
                          <a:rPr lang="en-US" altLang="en-US" sz="2400" i="1">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400" b="0" i="1" smtClean="0">
                            <a:latin typeface="Cambria Math" panose="02040503050406030204" pitchFamily="18" charset="0"/>
                            <a:ea typeface="Cambria Math" panose="02040503050406030204" pitchFamily="18" charset="0"/>
                            <a:cs typeface="Times New Roman" panose="02020603050405020304" pitchFamily="18" charset="0"/>
                          </a:rPr>
                          <m:t>2</m:t>
                        </m:r>
                      </m:sub>
                      <m:sup>
                        <m:r>
                          <a:rPr lang="en-US" altLang="en-US" sz="2400" b="0" i="1" smtClean="0">
                            <a:latin typeface="Cambria Math" panose="02040503050406030204" pitchFamily="18" charset="0"/>
                            <a:ea typeface="Cambria Math" panose="02040503050406030204" pitchFamily="18" charset="0"/>
                            <a:cs typeface="Times New Roman" panose="02020603050405020304" pitchFamily="18" charset="0"/>
                          </a:rPr>
                          <m:t>4</m:t>
                        </m:r>
                      </m:sup>
                      <m:e>
                        <m:r>
                          <a:rPr lang="en-US" sz="2400" b="0" i="1" smtClean="0">
                            <a:latin typeface="Cambria Math" panose="02040503050406030204" pitchFamily="18" charset="0"/>
                            <a:ea typeface="Cambria Math" panose="02040503050406030204" pitchFamily="18" charset="0"/>
                          </a:rPr>
                          <m:t>𝐻𝑒</m:t>
                        </m:r>
                        <m:r>
                          <a:rPr lang="en-US" sz="2400" b="0" i="1" baseline="30000" smtClean="0">
                            <a:latin typeface="Cambria Math" panose="02040503050406030204" pitchFamily="18" charset="0"/>
                            <a:ea typeface="Cambria Math" panose="02040503050406030204" pitchFamily="18" charset="0"/>
                          </a:rPr>
                          <m:t>2+</m:t>
                        </m:r>
                      </m:e>
                    </m:sPre>
                  </m:oMath>
                </a14:m>
                <a:endParaRPr lang="en-US" altLang="en-US" sz="2400" dirty="0">
                  <a:cs typeface="Times New Roman" panose="02020603050405020304" pitchFamily="18" charset="0"/>
                </a:endParaRPr>
              </a:p>
              <a:p>
                <a:endParaRPr lang="en-US" altLang="en-US" sz="2400" dirty="0">
                  <a:solidFill>
                    <a:srgbClr val="0066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altLang="en-US" sz="2400" dirty="0">
                    <a:solidFill>
                      <a:srgbClr val="0033CC"/>
                    </a:solidFill>
                    <a:latin typeface="Times New Roman" panose="02020603050405020304" pitchFamily="18" charset="0"/>
                    <a:cs typeface="Times New Roman" panose="02020603050405020304" pitchFamily="18" charset="0"/>
                  </a:rPr>
                  <a:t>Beta – an electron designated by Greek Letter </a:t>
                </a:r>
                <a:r>
                  <a:rPr lang="el-GR" altLang="en-US" sz="2400" dirty="0"/>
                  <a:t>β</a:t>
                </a:r>
                <a:r>
                  <a:rPr lang="en-US" altLang="en-US" sz="2400" dirty="0"/>
                  <a:t> </a:t>
                </a:r>
                <a:r>
                  <a:rPr lang="en-US" altLang="en-US" sz="2400" dirty="0">
                    <a:latin typeface="Times New Roman" panose="02020603050405020304" pitchFamily="18" charset="0"/>
                    <a:cs typeface="Times New Roman" panose="02020603050405020304" pitchFamily="18" charset="0"/>
                  </a:rPr>
                  <a:t>or </a:t>
                </a:r>
                <a14:m>
                  <m:oMath xmlns:m="http://schemas.openxmlformats.org/officeDocument/2006/math">
                    <m:sPre>
                      <m:sPrePr>
                        <m:ctrlPr>
                          <a:rPr lang="en-US" altLang="en-US" sz="2800" i="1">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−1</m:t>
                        </m:r>
                      </m:sub>
                      <m:sup>
                        <m:r>
                          <a:rPr lang="en-US" sz="2800" i="1">
                            <a:latin typeface="Cambria Math" panose="02040503050406030204" pitchFamily="18" charset="0"/>
                            <a:ea typeface="Cambria Math" panose="02040503050406030204" pitchFamily="18" charset="0"/>
                          </a:rPr>
                          <m:t>0</m:t>
                        </m:r>
                      </m:sup>
                      <m:e>
                        <m:r>
                          <m:rPr>
                            <m:nor/>
                          </m:rPr>
                          <a:rPr lang="en-US" sz="2800" b="0" i="0" smtClean="0">
                            <a:latin typeface="Cambria Math" panose="02040503050406030204" pitchFamily="18" charset="0"/>
                            <a:ea typeface="Cambria Math" panose="02040503050406030204" pitchFamily="18" charset="0"/>
                          </a:rPr>
                          <m:t>e</m:t>
                        </m:r>
                      </m:e>
                    </m:sPre>
                  </m:oMath>
                </a14:m>
                <a:endParaRPr lang="en-US" altLang="en-US" sz="2400" dirty="0">
                  <a:solidFill>
                    <a:srgbClr val="0033CC"/>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altLang="en-US" sz="2400" dirty="0">
                  <a:solidFill>
                    <a:srgbClr val="FF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altLang="en-US" sz="2400" dirty="0">
                    <a:solidFill>
                      <a:srgbClr val="FF0000"/>
                    </a:solidFill>
                    <a:latin typeface="Times New Roman" panose="02020603050405020304" pitchFamily="18" charset="0"/>
                    <a:cs typeface="Times New Roman" panose="02020603050405020304" pitchFamily="18" charset="0"/>
                  </a:rPr>
                  <a:t>Gamma – very high frequency electromagnetic wave designated by Greek Letter </a:t>
                </a:r>
                <a:r>
                  <a:rPr lang="el-GR" altLang="en-US" sz="2800" dirty="0">
                    <a:latin typeface="Times New Roman" panose="02020603050405020304" pitchFamily="18" charset="0"/>
                    <a:cs typeface="Times New Roman" panose="02020603050405020304" pitchFamily="18" charset="0"/>
                  </a:rPr>
                  <a:t>γ</a:t>
                </a:r>
                <a:r>
                  <a:rPr lang="en-US" altLang="en-US" sz="2800" dirty="0">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or</a:t>
                </a:r>
                <a:r>
                  <a:rPr lang="en-US" altLang="en-US" sz="2800" dirty="0">
                    <a:latin typeface="Times New Roman" panose="02020603050405020304" pitchFamily="18" charset="0"/>
                    <a:cs typeface="Times New Roman" panose="02020603050405020304" pitchFamily="18" charset="0"/>
                  </a:rPr>
                  <a:t> </a:t>
                </a:r>
                <a14:m>
                  <m:oMath xmlns:m="http://schemas.openxmlformats.org/officeDocument/2006/math">
                    <m:sPre>
                      <m:sPrePr>
                        <m:ctrlPr>
                          <a:rPr lang="en-US" altLang="en-US" sz="2800" i="1" smtClean="0">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0</m:t>
                        </m:r>
                      </m:sub>
                      <m:sup>
                        <m:r>
                          <a:rPr lang="en-US" sz="2800" b="0" i="1" smtClean="0">
                            <a:latin typeface="Cambria Math" panose="02040503050406030204" pitchFamily="18" charset="0"/>
                            <a:ea typeface="Cambria Math" panose="02040503050406030204" pitchFamily="18" charset="0"/>
                          </a:rPr>
                          <m:t>0</m:t>
                        </m:r>
                      </m:sup>
                      <m:e>
                        <m:r>
                          <m:rPr>
                            <m:nor/>
                          </m:rPr>
                          <a:rPr lang="el-GR" altLang="en-US" sz="2800" dirty="0">
                            <a:latin typeface="Cambria Math" panose="02040503050406030204" pitchFamily="18" charset="0"/>
                            <a:ea typeface="Cambria Math" panose="02040503050406030204" pitchFamily="18" charset="0"/>
                            <a:cs typeface="Times New Roman" panose="02020603050405020304" pitchFamily="18" charset="0"/>
                          </a:rPr>
                          <m:t>γ</m:t>
                        </m:r>
                      </m:e>
                    </m:sPre>
                  </m:oMath>
                </a14:m>
                <a:endParaRPr lang="en-US" altLang="en-US" sz="2400" dirty="0">
                  <a:solidFill>
                    <a:srgbClr val="FF0000"/>
                  </a:solidFill>
                  <a:latin typeface="Cambria Math" panose="02040503050406030204" pitchFamily="18" charset="0"/>
                  <a:ea typeface="Cambria Math" panose="02040503050406030204" pitchFamily="18" charset="0"/>
                  <a:cs typeface="Times New Roman" panose="02020603050405020304" pitchFamily="18" charset="0"/>
                </a:endParaRPr>
              </a:p>
            </p:txBody>
          </p:sp>
        </mc:Choice>
        <mc:Fallback>
          <p:sp>
            <p:nvSpPr>
              <p:cNvPr id="7" name="Text Box 7">
                <a:extLst>
                  <a:ext uri="{FF2B5EF4-FFF2-40B4-BE49-F238E27FC236}">
                    <a16:creationId xmlns:a16="http://schemas.microsoft.com/office/drawing/2014/main" id="{EC665EBA-E741-42ED-B4E4-00C0DCDD5EAA}"/>
                  </a:ext>
                </a:extLst>
              </p:cNvPr>
              <p:cNvSpPr txBox="1">
                <a:spLocks noRot="1" noChangeAspect="1" noMove="1" noResize="1" noEditPoints="1" noAdjustHandles="1" noChangeArrowheads="1" noChangeShapeType="1" noTextEdit="1"/>
              </p:cNvSpPr>
              <p:nvPr/>
            </p:nvSpPr>
            <p:spPr bwMode="auto">
              <a:xfrm>
                <a:off x="3431298" y="2866571"/>
                <a:ext cx="8640543" cy="2515304"/>
              </a:xfrm>
              <a:prstGeom prst="rect">
                <a:avLst/>
              </a:prstGeom>
              <a:blipFill>
                <a:blip r:embed="rId2"/>
                <a:stretch>
                  <a:fillRect l="-988" t="-2421" b="-556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8" name="Rectangle 7">
            <a:extLst>
              <a:ext uri="{FF2B5EF4-FFF2-40B4-BE49-F238E27FC236}">
                <a16:creationId xmlns:a16="http://schemas.microsoft.com/office/drawing/2014/main" id="{9CF7CCC3-ED6C-4158-A36D-59D55DC3134F}"/>
              </a:ext>
            </a:extLst>
          </p:cNvPr>
          <p:cNvSpPr/>
          <p:nvPr/>
        </p:nvSpPr>
        <p:spPr>
          <a:xfrm>
            <a:off x="3431298" y="5366769"/>
            <a:ext cx="8640542" cy="1200329"/>
          </a:xfrm>
          <a:prstGeom prst="rect">
            <a:avLst/>
          </a:prstGeom>
        </p:spPr>
        <p:txBody>
          <a:bodyPr wrap="square">
            <a:spAutoFit/>
          </a:bodyPr>
          <a:lstStyle/>
          <a:p>
            <a:r>
              <a:rPr lang="en-US" altLang="en-US" sz="2400" dirty="0">
                <a:solidFill>
                  <a:schemeClr val="accent4"/>
                </a:solidFill>
                <a:latin typeface="Times New Roman" panose="02020603050405020304" pitchFamily="18" charset="0"/>
                <a:cs typeface="Times New Roman" panose="02020603050405020304" pitchFamily="18" charset="0"/>
              </a:rPr>
              <a:t>Radioactivity naturally results from instability of the nucleus </a:t>
            </a:r>
          </a:p>
          <a:p>
            <a:r>
              <a:rPr lang="en-US" altLang="en-US" sz="2400" dirty="0">
                <a:solidFill>
                  <a:schemeClr val="accent4"/>
                </a:solidFill>
                <a:latin typeface="Times New Roman" panose="02020603050405020304" pitchFamily="18" charset="0"/>
                <a:cs typeface="Times New Roman" panose="02020603050405020304" pitchFamily="18" charset="0"/>
              </a:rPr>
              <a:t>	- related to the neutron/proton ratio</a:t>
            </a:r>
          </a:p>
          <a:p>
            <a:r>
              <a:rPr lang="en-US" altLang="en-US" sz="2400" dirty="0">
                <a:solidFill>
                  <a:schemeClr val="accent4"/>
                </a:solidFill>
                <a:latin typeface="Times New Roman" panose="02020603050405020304" pitchFamily="18" charset="0"/>
                <a:cs typeface="Times New Roman" panose="02020603050405020304" pitchFamily="18" charset="0"/>
              </a:rPr>
              <a:t>	- instability of the forces in the nucleus </a:t>
            </a:r>
          </a:p>
        </p:txBody>
      </p:sp>
      <p:pic>
        <p:nvPicPr>
          <p:cNvPr id="4" name="Picture 3">
            <a:extLst>
              <a:ext uri="{FF2B5EF4-FFF2-40B4-BE49-F238E27FC236}">
                <a16:creationId xmlns:a16="http://schemas.microsoft.com/office/drawing/2014/main" id="{103F34B5-8D65-4FC4-A88F-A96166EB10FC}"/>
              </a:ext>
            </a:extLst>
          </p:cNvPr>
          <p:cNvPicPr>
            <a:picLocks noChangeAspect="1"/>
          </p:cNvPicPr>
          <p:nvPr/>
        </p:nvPicPr>
        <p:blipFill>
          <a:blip r:embed="rId3"/>
          <a:stretch>
            <a:fillRect/>
          </a:stretch>
        </p:blipFill>
        <p:spPr>
          <a:xfrm>
            <a:off x="220172" y="2616023"/>
            <a:ext cx="3311139" cy="2741509"/>
          </a:xfrm>
          <a:prstGeom prst="rect">
            <a:avLst/>
          </a:prstGeom>
        </p:spPr>
      </p:pic>
    </p:spTree>
    <p:extLst>
      <p:ext uri="{BB962C8B-B14F-4D97-AF65-F5344CB8AC3E}">
        <p14:creationId xmlns:p14="http://schemas.microsoft.com/office/powerpoint/2010/main" val="3854467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6">
            <a:extLst>
              <a:ext uri="{FF2B5EF4-FFF2-40B4-BE49-F238E27FC236}">
                <a16:creationId xmlns:a16="http://schemas.microsoft.com/office/drawing/2014/main" id="{DAF521E1-6B58-4E28-A247-57DBA3177021}"/>
              </a:ext>
            </a:extLst>
          </p:cNvPr>
          <p:cNvSpPr txBox="1">
            <a:spLocks noChangeArrowheads="1"/>
          </p:cNvSpPr>
          <p:nvPr/>
        </p:nvSpPr>
        <p:spPr bwMode="auto">
          <a:xfrm>
            <a:off x="2267341" y="603980"/>
            <a:ext cx="6064396" cy="5915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200" dirty="0">
                <a:solidFill>
                  <a:schemeClr val="accent4"/>
                </a:solidFill>
                <a:latin typeface="Times New Roman" panose="02020603050405020304" pitchFamily="18" charset="0"/>
                <a:cs typeface="Times New Roman" panose="02020603050405020304" pitchFamily="18" charset="0"/>
              </a:rPr>
              <a:t>How does the instability of forces occur?</a:t>
            </a:r>
          </a:p>
          <a:p>
            <a:r>
              <a:rPr lang="en-US" altLang="en-US" sz="2200" u="sng" dirty="0">
                <a:solidFill>
                  <a:schemeClr val="accent4"/>
                </a:solidFill>
                <a:latin typeface="Times New Roman" panose="02020603050405020304" pitchFamily="18" charset="0"/>
                <a:cs typeface="Times New Roman" panose="02020603050405020304" pitchFamily="18" charset="0"/>
              </a:rPr>
              <a:t>Two types of forces</a:t>
            </a:r>
            <a:r>
              <a:rPr lang="en-US" altLang="en-US" sz="2200" dirty="0">
                <a:solidFill>
                  <a:schemeClr val="accent4"/>
                </a:solidFill>
                <a:latin typeface="Times New Roman" panose="02020603050405020304" pitchFamily="18" charset="0"/>
                <a:cs typeface="Times New Roman" panose="02020603050405020304" pitchFamily="18" charset="0"/>
              </a:rPr>
              <a:t> found in an Atom.</a:t>
            </a:r>
          </a:p>
          <a:p>
            <a:endParaRPr lang="en-US" altLang="en-US" sz="2200" dirty="0">
              <a:solidFill>
                <a:schemeClr val="accent4"/>
              </a:solidFill>
              <a:latin typeface="Times New Roman" panose="02020603050405020304" pitchFamily="18" charset="0"/>
              <a:cs typeface="Times New Roman" panose="02020603050405020304" pitchFamily="18" charset="0"/>
            </a:endParaRPr>
          </a:p>
          <a:p>
            <a:r>
              <a:rPr lang="en-US" altLang="en-US" sz="2200" dirty="0">
                <a:solidFill>
                  <a:srgbClr val="000099"/>
                </a:solidFill>
                <a:latin typeface="Times New Roman" panose="02020603050405020304" pitchFamily="18" charset="0"/>
                <a:cs typeface="Times New Roman" panose="02020603050405020304" pitchFamily="18" charset="0"/>
              </a:rPr>
              <a:t>(1)</a:t>
            </a:r>
            <a:r>
              <a:rPr lang="en-US" altLang="en-US" sz="2200" dirty="0">
                <a:solidFill>
                  <a:schemeClr val="accent4"/>
                </a:solidFill>
                <a:latin typeface="Times New Roman" panose="02020603050405020304" pitchFamily="18" charset="0"/>
                <a:cs typeface="Times New Roman" panose="02020603050405020304" pitchFamily="18" charset="0"/>
              </a:rPr>
              <a:t> </a:t>
            </a:r>
            <a:r>
              <a:rPr lang="en-US" altLang="en-US" sz="2200" dirty="0">
                <a:solidFill>
                  <a:srgbClr val="000099"/>
                </a:solidFill>
                <a:latin typeface="Times New Roman" panose="02020603050405020304" pitchFamily="18" charset="0"/>
                <a:cs typeface="Times New Roman" panose="02020603050405020304" pitchFamily="18" charset="0"/>
              </a:rPr>
              <a:t>Electrical forces </a:t>
            </a:r>
            <a:r>
              <a:rPr lang="en-US" altLang="en-US" sz="2200" dirty="0">
                <a:solidFill>
                  <a:schemeClr val="accent4"/>
                </a:solidFill>
                <a:latin typeface="Times New Roman" panose="02020603050405020304" pitchFamily="18" charset="0"/>
                <a:cs typeface="Times New Roman" panose="02020603050405020304" pitchFamily="18" charset="0"/>
              </a:rPr>
              <a:t> </a:t>
            </a:r>
          </a:p>
          <a:p>
            <a:r>
              <a:rPr lang="en-US" altLang="en-US" sz="2200" dirty="0">
                <a:solidFill>
                  <a:schemeClr val="accent4"/>
                </a:solidFill>
                <a:latin typeface="Times New Roman" panose="02020603050405020304" pitchFamily="18" charset="0"/>
                <a:cs typeface="Times New Roman" panose="02020603050405020304" pitchFamily="18" charset="0"/>
              </a:rPr>
              <a:t>     - attractive electrical force between unlike    	charges (electrons and protons)</a:t>
            </a:r>
          </a:p>
          <a:p>
            <a:r>
              <a:rPr lang="en-US" altLang="en-US" sz="2200" dirty="0">
                <a:solidFill>
                  <a:schemeClr val="accent4"/>
                </a:solidFill>
                <a:latin typeface="Times New Roman" panose="02020603050405020304" pitchFamily="18" charset="0"/>
                <a:cs typeface="Times New Roman" panose="02020603050405020304" pitchFamily="18" charset="0"/>
              </a:rPr>
              <a:t>     - repulsive electrical force between like charges</a:t>
            </a:r>
          </a:p>
          <a:p>
            <a:r>
              <a:rPr lang="en-US" altLang="en-US" sz="2200" dirty="0">
                <a:solidFill>
                  <a:schemeClr val="accent4"/>
                </a:solidFill>
                <a:latin typeface="Times New Roman" panose="02020603050405020304" pitchFamily="18" charset="0"/>
                <a:cs typeface="Times New Roman" panose="02020603050405020304" pitchFamily="18" charset="0"/>
              </a:rPr>
              <a:t>       protons and protons </a:t>
            </a:r>
          </a:p>
          <a:p>
            <a:r>
              <a:rPr lang="en-US" altLang="en-US" sz="2200" dirty="0">
                <a:solidFill>
                  <a:schemeClr val="accent1"/>
                </a:solidFill>
                <a:latin typeface="Times New Roman" panose="02020603050405020304" pitchFamily="18" charset="0"/>
                <a:cs typeface="Times New Roman" panose="02020603050405020304" pitchFamily="18" charset="0"/>
              </a:rPr>
              <a:t> (2)</a:t>
            </a:r>
            <a:r>
              <a:rPr lang="en-US" altLang="en-US" sz="2200" dirty="0">
                <a:solidFill>
                  <a:schemeClr val="accent4"/>
                </a:solidFill>
                <a:latin typeface="Times New Roman" panose="02020603050405020304" pitchFamily="18" charset="0"/>
                <a:cs typeface="Times New Roman" panose="02020603050405020304" pitchFamily="18" charset="0"/>
              </a:rPr>
              <a:t> </a:t>
            </a:r>
            <a:r>
              <a:rPr lang="en-US" altLang="en-US" sz="2200" dirty="0">
                <a:solidFill>
                  <a:schemeClr val="accent1"/>
                </a:solidFill>
                <a:latin typeface="Times New Roman" panose="02020603050405020304" pitchFamily="18" charset="0"/>
                <a:cs typeface="Times New Roman" panose="02020603050405020304" pitchFamily="18" charset="0"/>
              </a:rPr>
              <a:t>Nuclear forces</a:t>
            </a:r>
          </a:p>
          <a:p>
            <a:r>
              <a:rPr lang="en-US" altLang="en-US" sz="2200" dirty="0">
                <a:solidFill>
                  <a:schemeClr val="accent4"/>
                </a:solidFill>
                <a:latin typeface="Times New Roman" panose="02020603050405020304" pitchFamily="18" charset="0"/>
                <a:cs typeface="Times New Roman" panose="02020603050405020304" pitchFamily="18" charset="0"/>
              </a:rPr>
              <a:t>     - particles in the </a:t>
            </a:r>
            <a:r>
              <a:rPr lang="en-US" altLang="en-US" sz="2200" u="sng" dirty="0">
                <a:solidFill>
                  <a:schemeClr val="accent4"/>
                </a:solidFill>
                <a:latin typeface="Times New Roman" panose="02020603050405020304" pitchFamily="18" charset="0"/>
                <a:cs typeface="Times New Roman" panose="02020603050405020304" pitchFamily="18" charset="0"/>
              </a:rPr>
              <a:t>nucleus</a:t>
            </a:r>
            <a:r>
              <a:rPr lang="en-US" altLang="en-US" sz="2200" dirty="0">
                <a:solidFill>
                  <a:schemeClr val="accent4"/>
                </a:solidFill>
                <a:latin typeface="Times New Roman" panose="02020603050405020304" pitchFamily="18" charset="0"/>
                <a:cs typeface="Times New Roman" panose="02020603050405020304" pitchFamily="18" charset="0"/>
              </a:rPr>
              <a:t> are bound together by   	these forces</a:t>
            </a:r>
          </a:p>
          <a:p>
            <a:r>
              <a:rPr lang="en-US" altLang="en-US" sz="2200" dirty="0">
                <a:solidFill>
                  <a:schemeClr val="accent4"/>
                </a:solidFill>
                <a:latin typeface="Times New Roman" panose="02020603050405020304" pitchFamily="18" charset="0"/>
                <a:cs typeface="Times New Roman" panose="02020603050405020304" pitchFamily="18" charset="0"/>
              </a:rPr>
              <a:t>     - they act within extremely short distances</a:t>
            </a:r>
          </a:p>
          <a:p>
            <a:pPr>
              <a:lnSpc>
                <a:spcPct val="140000"/>
              </a:lnSpc>
            </a:pPr>
            <a:r>
              <a:rPr lang="en-US" altLang="en-US" sz="2200" dirty="0">
                <a:solidFill>
                  <a:schemeClr val="accent4"/>
                </a:solidFill>
                <a:latin typeface="Times New Roman" panose="02020603050405020304" pitchFamily="18" charset="0"/>
                <a:cs typeface="Times New Roman" panose="02020603050405020304" pitchFamily="18" charset="0"/>
              </a:rPr>
              <a:t>     - strong nuclear force binds p</a:t>
            </a:r>
            <a:r>
              <a:rPr lang="en-US" altLang="en-US" sz="2200" baseline="30000" dirty="0">
                <a:solidFill>
                  <a:schemeClr val="accent4"/>
                </a:solidFill>
                <a:latin typeface="Times New Roman" panose="02020603050405020304" pitchFamily="18" charset="0"/>
                <a:cs typeface="Times New Roman" panose="02020603050405020304" pitchFamily="18" charset="0"/>
              </a:rPr>
              <a:t>+</a:t>
            </a:r>
            <a:r>
              <a:rPr lang="en-US" altLang="en-US" sz="2200" dirty="0">
                <a:solidFill>
                  <a:schemeClr val="accent4"/>
                </a:solidFill>
                <a:latin typeface="Times New Roman" panose="02020603050405020304" pitchFamily="18" charset="0"/>
                <a:cs typeface="Times New Roman" panose="02020603050405020304" pitchFamily="18" charset="0"/>
              </a:rPr>
              <a:t> to p</a:t>
            </a:r>
            <a:r>
              <a:rPr lang="en-US" altLang="en-US" sz="2200" baseline="30000" dirty="0">
                <a:solidFill>
                  <a:schemeClr val="accent4"/>
                </a:solidFill>
                <a:latin typeface="Times New Roman" panose="02020603050405020304" pitchFamily="18" charset="0"/>
                <a:cs typeface="Times New Roman" panose="02020603050405020304" pitchFamily="18" charset="0"/>
              </a:rPr>
              <a:t>+</a:t>
            </a:r>
            <a:r>
              <a:rPr lang="en-US" altLang="en-US" sz="2200" dirty="0">
                <a:solidFill>
                  <a:schemeClr val="accent4"/>
                </a:solidFill>
                <a:latin typeface="Times New Roman" panose="02020603050405020304" pitchFamily="18" charset="0"/>
                <a:cs typeface="Times New Roman" panose="02020603050405020304" pitchFamily="18" charset="0"/>
              </a:rPr>
              <a:t>, n</a:t>
            </a:r>
            <a:r>
              <a:rPr lang="en-US" altLang="en-US" sz="2200" baseline="30000" dirty="0">
                <a:solidFill>
                  <a:schemeClr val="accent4"/>
                </a:solidFill>
                <a:latin typeface="Times New Roman" panose="02020603050405020304" pitchFamily="18" charset="0"/>
                <a:cs typeface="Times New Roman" panose="02020603050405020304" pitchFamily="18" charset="0"/>
              </a:rPr>
              <a:t>0</a:t>
            </a:r>
            <a:r>
              <a:rPr lang="en-US" altLang="en-US" sz="2200" dirty="0">
                <a:solidFill>
                  <a:schemeClr val="accent4"/>
                </a:solidFill>
                <a:latin typeface="Times New Roman" panose="02020603050405020304" pitchFamily="18" charset="0"/>
                <a:cs typeface="Times New Roman" panose="02020603050405020304" pitchFamily="18" charset="0"/>
              </a:rPr>
              <a:t> to n</a:t>
            </a:r>
            <a:r>
              <a:rPr lang="en-US" altLang="en-US" sz="2200" baseline="30000" dirty="0">
                <a:solidFill>
                  <a:schemeClr val="accent4"/>
                </a:solidFill>
                <a:latin typeface="Times New Roman" panose="02020603050405020304" pitchFamily="18" charset="0"/>
                <a:cs typeface="Times New Roman" panose="02020603050405020304" pitchFamily="18" charset="0"/>
              </a:rPr>
              <a:t>0</a:t>
            </a:r>
            <a:r>
              <a:rPr lang="en-US" altLang="en-US" sz="2200" dirty="0">
                <a:solidFill>
                  <a:schemeClr val="accent4"/>
                </a:solidFill>
                <a:latin typeface="Times New Roman" panose="02020603050405020304" pitchFamily="18" charset="0"/>
                <a:cs typeface="Times New Roman" panose="02020603050405020304" pitchFamily="18" charset="0"/>
              </a:rPr>
              <a:t>, </a:t>
            </a:r>
          </a:p>
          <a:p>
            <a:pPr>
              <a:lnSpc>
                <a:spcPct val="70000"/>
              </a:lnSpc>
            </a:pPr>
            <a:r>
              <a:rPr lang="en-US" altLang="en-US" sz="2200" dirty="0">
                <a:solidFill>
                  <a:schemeClr val="accent4"/>
                </a:solidFill>
                <a:latin typeface="Times New Roman" panose="02020603050405020304" pitchFamily="18" charset="0"/>
                <a:cs typeface="Times New Roman" panose="02020603050405020304" pitchFamily="18" charset="0"/>
              </a:rPr>
              <a:t>        and p</a:t>
            </a:r>
            <a:r>
              <a:rPr lang="en-US" altLang="en-US" sz="2200" baseline="30000" dirty="0">
                <a:solidFill>
                  <a:schemeClr val="accent4"/>
                </a:solidFill>
                <a:latin typeface="Times New Roman" panose="02020603050405020304" pitchFamily="18" charset="0"/>
                <a:cs typeface="Times New Roman" panose="02020603050405020304" pitchFamily="18" charset="0"/>
              </a:rPr>
              <a:t>+</a:t>
            </a:r>
            <a:r>
              <a:rPr lang="en-US" altLang="en-US" sz="2200" dirty="0">
                <a:solidFill>
                  <a:schemeClr val="accent4"/>
                </a:solidFill>
                <a:latin typeface="Times New Roman" panose="02020603050405020304" pitchFamily="18" charset="0"/>
                <a:cs typeface="Times New Roman" panose="02020603050405020304" pitchFamily="18" charset="0"/>
              </a:rPr>
              <a:t> to n</a:t>
            </a:r>
            <a:r>
              <a:rPr lang="en-US" altLang="en-US" sz="2200" baseline="30000" dirty="0">
                <a:solidFill>
                  <a:schemeClr val="accent4"/>
                </a:solidFill>
                <a:latin typeface="Times New Roman" panose="02020603050405020304" pitchFamily="18" charset="0"/>
                <a:cs typeface="Times New Roman" panose="02020603050405020304" pitchFamily="18" charset="0"/>
              </a:rPr>
              <a:t>0</a:t>
            </a:r>
            <a:r>
              <a:rPr lang="en-US" altLang="en-US" sz="2200" dirty="0">
                <a:solidFill>
                  <a:schemeClr val="accent4"/>
                </a:solidFill>
                <a:latin typeface="Times New Roman" panose="02020603050405020304" pitchFamily="18" charset="0"/>
                <a:cs typeface="Times New Roman" panose="02020603050405020304" pitchFamily="18" charset="0"/>
              </a:rPr>
              <a:t> when next to each other</a:t>
            </a:r>
          </a:p>
          <a:p>
            <a:pPr>
              <a:lnSpc>
                <a:spcPct val="160000"/>
              </a:lnSpc>
            </a:pPr>
            <a:r>
              <a:rPr lang="en-US" altLang="en-US" sz="2200" dirty="0">
                <a:solidFill>
                  <a:schemeClr val="accent4"/>
                </a:solidFill>
                <a:latin typeface="Times New Roman" panose="02020603050405020304" pitchFamily="18" charset="0"/>
                <a:cs typeface="Times New Roman" panose="02020603050405020304" pitchFamily="18" charset="0"/>
              </a:rPr>
              <a:t>     - weak nuclear force converts proton to </a:t>
            </a:r>
          </a:p>
          <a:p>
            <a:pPr>
              <a:lnSpc>
                <a:spcPct val="50000"/>
              </a:lnSpc>
            </a:pPr>
            <a:r>
              <a:rPr lang="en-US" altLang="en-US" sz="2200" dirty="0">
                <a:solidFill>
                  <a:schemeClr val="accent4"/>
                </a:solidFill>
                <a:latin typeface="Times New Roman" panose="02020603050405020304" pitchFamily="18" charset="0"/>
                <a:cs typeface="Times New Roman" panose="02020603050405020304" pitchFamily="18" charset="0"/>
              </a:rPr>
              <a:t>        neutron or neutron to proton</a:t>
            </a:r>
          </a:p>
          <a:p>
            <a:endParaRPr lang="en-US" altLang="en-US" sz="2200" dirty="0">
              <a:solidFill>
                <a:schemeClr val="accent4"/>
              </a:solidFill>
              <a:latin typeface="Times New Roman" panose="02020603050405020304" pitchFamily="18" charset="0"/>
              <a:cs typeface="Times New Roman" panose="02020603050405020304" pitchFamily="18" charset="0"/>
            </a:endParaRPr>
          </a:p>
        </p:txBody>
      </p:sp>
      <p:pic>
        <p:nvPicPr>
          <p:cNvPr id="7" name="Picture 10" descr="nucleus">
            <a:extLst>
              <a:ext uri="{FF2B5EF4-FFF2-40B4-BE49-F238E27FC236}">
                <a16:creationId xmlns:a16="http://schemas.microsoft.com/office/drawing/2014/main" id="{80E806EC-01A6-478C-92DF-5DF31B53B5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 y="3730990"/>
            <a:ext cx="2265141" cy="23574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78E273E0-CCF4-4D46-BF12-712A01BD6904}"/>
              </a:ext>
            </a:extLst>
          </p:cNvPr>
          <p:cNvPicPr>
            <a:picLocks noChangeAspect="1"/>
          </p:cNvPicPr>
          <p:nvPr/>
        </p:nvPicPr>
        <p:blipFill>
          <a:blip r:embed="rId3"/>
          <a:stretch>
            <a:fillRect/>
          </a:stretch>
        </p:blipFill>
        <p:spPr>
          <a:xfrm>
            <a:off x="8086725" y="748996"/>
            <a:ext cx="3914775" cy="5242664"/>
          </a:xfrm>
          <a:prstGeom prst="rect">
            <a:avLst/>
          </a:prstGeom>
        </p:spPr>
      </p:pic>
      <p:sp>
        <p:nvSpPr>
          <p:cNvPr id="9" name="Text Box 2">
            <a:extLst>
              <a:ext uri="{FF2B5EF4-FFF2-40B4-BE49-F238E27FC236}">
                <a16:creationId xmlns:a16="http://schemas.microsoft.com/office/drawing/2014/main" id="{EA035F32-3C41-426D-8051-2897DE5782CC}"/>
              </a:ext>
            </a:extLst>
          </p:cNvPr>
          <p:cNvSpPr txBox="1">
            <a:spLocks noChangeArrowheads="1"/>
          </p:cNvSpPr>
          <p:nvPr/>
        </p:nvSpPr>
        <p:spPr bwMode="auto">
          <a:xfrm>
            <a:off x="3750149" y="-42351"/>
            <a:ext cx="581441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Nuclear Forces and Stability</a:t>
            </a:r>
          </a:p>
        </p:txBody>
      </p:sp>
      <p:sp>
        <p:nvSpPr>
          <p:cNvPr id="10" name="TextBox 9">
            <a:extLst>
              <a:ext uri="{FF2B5EF4-FFF2-40B4-BE49-F238E27FC236}">
                <a16:creationId xmlns:a16="http://schemas.microsoft.com/office/drawing/2014/main" id="{2F44905A-4514-4E72-9B06-655B8844002A}"/>
              </a:ext>
            </a:extLst>
          </p:cNvPr>
          <p:cNvSpPr txBox="1"/>
          <p:nvPr/>
        </p:nvSpPr>
        <p:spPr>
          <a:xfrm>
            <a:off x="2267341" y="6088427"/>
            <a:ext cx="9924659" cy="769441"/>
          </a:xfrm>
          <a:prstGeom prst="rect">
            <a:avLst/>
          </a:prstGeom>
          <a:noFill/>
        </p:spPr>
        <p:txBody>
          <a:bodyPr wrap="square" rtlCol="0">
            <a:spAutoFit/>
          </a:bodyPr>
          <a:lstStyle/>
          <a:p>
            <a:r>
              <a:rPr lang="en-US" altLang="en-US" sz="2200" dirty="0">
                <a:solidFill>
                  <a:schemeClr val="tx1"/>
                </a:solidFill>
                <a:latin typeface="Times New Roman" panose="02020603050405020304" pitchFamily="18" charset="0"/>
                <a:cs typeface="Times New Roman" panose="02020603050405020304" pitchFamily="18" charset="0"/>
              </a:rPr>
              <a:t>**There are stable Nuclei with certain number of protons and neutrons known as magic numbers.</a:t>
            </a:r>
          </a:p>
        </p:txBody>
      </p:sp>
    </p:spTree>
    <p:extLst>
      <p:ext uri="{BB962C8B-B14F-4D97-AF65-F5344CB8AC3E}">
        <p14:creationId xmlns:p14="http://schemas.microsoft.com/office/powerpoint/2010/main" val="2236203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17EFBB-19BE-43BC-A7D1-3C47CC6872A0}"/>
              </a:ext>
            </a:extLst>
          </p:cNvPr>
          <p:cNvSpPr/>
          <p:nvPr/>
        </p:nvSpPr>
        <p:spPr>
          <a:xfrm>
            <a:off x="3348409" y="0"/>
            <a:ext cx="6327373" cy="646331"/>
          </a:xfrm>
          <a:prstGeom prst="rect">
            <a:avLst/>
          </a:prstGeom>
        </p:spPr>
        <p:txBody>
          <a:bodyPr wrap="none">
            <a:spAutoFit/>
          </a:bodyPr>
          <a:lstStyle/>
          <a:p>
            <a:r>
              <a:rPr 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Alpha Decay and Radioactivity</a:t>
            </a:r>
            <a:endParaRPr lang="en-US" sz="3600"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Text Box 2">
            <a:extLst>
              <a:ext uri="{FF2B5EF4-FFF2-40B4-BE49-F238E27FC236}">
                <a16:creationId xmlns:a16="http://schemas.microsoft.com/office/drawing/2014/main" id="{1000CCCC-5B20-48C3-9EF4-1E13AC9F8CF2}"/>
              </a:ext>
            </a:extLst>
          </p:cNvPr>
          <p:cNvSpPr txBox="1">
            <a:spLocks noChangeArrowheads="1"/>
          </p:cNvSpPr>
          <p:nvPr/>
        </p:nvSpPr>
        <p:spPr bwMode="auto">
          <a:xfrm>
            <a:off x="2697430" y="960378"/>
            <a:ext cx="918977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solidFill>
                  <a:schemeClr val="accent4"/>
                </a:solidFill>
                <a:latin typeface="Times New Roman" panose="02020603050405020304" pitchFamily="18" charset="0"/>
                <a:cs typeface="Times New Roman" panose="02020603050405020304" pitchFamily="18" charset="0"/>
              </a:rPr>
              <a:t>Radioactive elements </a:t>
            </a:r>
            <a:r>
              <a:rPr lang="en-US" altLang="en-US" sz="2400" u="sng" dirty="0">
                <a:solidFill>
                  <a:schemeClr val="accent4"/>
                </a:solidFill>
                <a:latin typeface="Times New Roman" panose="02020603050405020304" pitchFamily="18" charset="0"/>
                <a:cs typeface="Times New Roman" panose="02020603050405020304" pitchFamily="18" charset="0"/>
              </a:rPr>
              <a:t>Transmute </a:t>
            </a:r>
            <a:r>
              <a:rPr lang="en-US" altLang="en-US" sz="2400" dirty="0">
                <a:solidFill>
                  <a:schemeClr val="accent4"/>
                </a:solidFill>
                <a:latin typeface="Times New Roman" panose="02020603050405020304" pitchFamily="18" charset="0"/>
                <a:cs typeface="Times New Roman" panose="02020603050405020304" pitchFamily="18" charset="0"/>
              </a:rPr>
              <a:t>to different element.</a:t>
            </a:r>
          </a:p>
          <a:p>
            <a:r>
              <a:rPr lang="en-US" altLang="en-US" sz="2400" dirty="0">
                <a:solidFill>
                  <a:schemeClr val="accent4"/>
                </a:solidFill>
                <a:latin typeface="Times New Roman" panose="02020603050405020304" pitchFamily="18" charset="0"/>
                <a:cs typeface="Times New Roman" panose="02020603050405020304" pitchFamily="18" charset="0"/>
              </a:rPr>
              <a:t>Transmutation  - Changing of one element to another</a:t>
            </a:r>
          </a:p>
        </p:txBody>
      </p:sp>
      <p:pic>
        <p:nvPicPr>
          <p:cNvPr id="5" name="Picture 3" descr="uraniumthoriumalpha">
            <a:extLst>
              <a:ext uri="{FF2B5EF4-FFF2-40B4-BE49-F238E27FC236}">
                <a16:creationId xmlns:a16="http://schemas.microsoft.com/office/drawing/2014/main" id="{A1BACA6F-5498-4E29-97B3-0C737DDA90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3630" y="2181440"/>
            <a:ext cx="5913438" cy="2419350"/>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6">
            <a:extLst>
              <a:ext uri="{FF2B5EF4-FFF2-40B4-BE49-F238E27FC236}">
                <a16:creationId xmlns:a16="http://schemas.microsoft.com/office/drawing/2014/main" id="{295C6651-5078-498B-A02C-285590783D5A}"/>
              </a:ext>
            </a:extLst>
          </p:cNvPr>
          <p:cNvSpPr txBox="1">
            <a:spLocks noChangeArrowheads="1"/>
          </p:cNvSpPr>
          <p:nvPr/>
        </p:nvSpPr>
        <p:spPr bwMode="auto">
          <a:xfrm>
            <a:off x="6842024" y="3680248"/>
            <a:ext cx="25763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solidFill>
                  <a:schemeClr val="accent4"/>
                </a:solidFill>
                <a:latin typeface="Times New Roman" panose="02020603050405020304" pitchFamily="18" charset="0"/>
                <a:cs typeface="Times New Roman" panose="02020603050405020304" pitchFamily="18" charset="0"/>
              </a:rPr>
              <a:t>He-4 (no electrons)</a:t>
            </a:r>
          </a:p>
        </p:txBody>
      </p:sp>
      <p:sp>
        <p:nvSpPr>
          <p:cNvPr id="8" name="Text Box 7">
            <a:extLst>
              <a:ext uri="{FF2B5EF4-FFF2-40B4-BE49-F238E27FC236}">
                <a16:creationId xmlns:a16="http://schemas.microsoft.com/office/drawing/2014/main" id="{47E0C528-6A04-4E61-9AC4-5C4FBAE5EC72}"/>
              </a:ext>
            </a:extLst>
          </p:cNvPr>
          <p:cNvSpPr txBox="1">
            <a:spLocks noChangeArrowheads="1"/>
          </p:cNvSpPr>
          <p:nvPr/>
        </p:nvSpPr>
        <p:spPr bwMode="auto">
          <a:xfrm>
            <a:off x="2697430" y="1725420"/>
            <a:ext cx="28264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solidFill>
                  <a:schemeClr val="accent1"/>
                </a:solidFill>
                <a:latin typeface="Times New Roman" panose="02020603050405020304" pitchFamily="18" charset="0"/>
                <a:cs typeface="Times New Roman" panose="02020603050405020304" pitchFamily="18" charset="0"/>
              </a:rPr>
              <a:t>Uranium-238 Decay</a:t>
            </a:r>
          </a:p>
        </p:txBody>
      </p:sp>
      <p:sp>
        <p:nvSpPr>
          <p:cNvPr id="9" name="Text Box 9">
            <a:extLst>
              <a:ext uri="{FF2B5EF4-FFF2-40B4-BE49-F238E27FC236}">
                <a16:creationId xmlns:a16="http://schemas.microsoft.com/office/drawing/2014/main" id="{6D3AD217-7B1D-4511-B959-B6DD2DA6787C}"/>
              </a:ext>
            </a:extLst>
          </p:cNvPr>
          <p:cNvSpPr txBox="1">
            <a:spLocks noChangeArrowheads="1"/>
          </p:cNvSpPr>
          <p:nvPr/>
        </p:nvSpPr>
        <p:spPr bwMode="auto">
          <a:xfrm>
            <a:off x="8687068" y="2433339"/>
            <a:ext cx="180530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dirty="0">
                <a:latin typeface="Times New Roman" panose="02020603050405020304" pitchFamily="18" charset="0"/>
                <a:cs typeface="Times New Roman" panose="02020603050405020304" pitchFamily="18" charset="0"/>
              </a:rPr>
              <a:t>Mass number is</a:t>
            </a:r>
          </a:p>
          <a:p>
            <a:r>
              <a:rPr lang="en-US" altLang="en-US" sz="2000" dirty="0">
                <a:latin typeface="Times New Roman" panose="02020603050405020304" pitchFamily="18" charset="0"/>
                <a:cs typeface="Times New Roman" panose="02020603050405020304" pitchFamily="18" charset="0"/>
              </a:rPr>
              <a:t>decreased by 4</a:t>
            </a:r>
          </a:p>
        </p:txBody>
      </p:sp>
      <p:grpSp>
        <p:nvGrpSpPr>
          <p:cNvPr id="10" name="Group 16">
            <a:extLst>
              <a:ext uri="{FF2B5EF4-FFF2-40B4-BE49-F238E27FC236}">
                <a16:creationId xmlns:a16="http://schemas.microsoft.com/office/drawing/2014/main" id="{97A51874-5622-480D-9FF4-090B82AF5B26}"/>
              </a:ext>
            </a:extLst>
          </p:cNvPr>
          <p:cNvGrpSpPr>
            <a:grpSpLocks/>
          </p:cNvGrpSpPr>
          <p:nvPr/>
        </p:nvGrpSpPr>
        <p:grpSpPr bwMode="auto">
          <a:xfrm>
            <a:off x="3230830" y="5138959"/>
            <a:ext cx="2362200" cy="938213"/>
            <a:chOff x="1344" y="3024"/>
            <a:chExt cx="1488" cy="591"/>
          </a:xfrm>
        </p:grpSpPr>
        <p:graphicFrame>
          <p:nvGraphicFramePr>
            <p:cNvPr id="11" name="Object 10">
              <a:extLst>
                <a:ext uri="{FF2B5EF4-FFF2-40B4-BE49-F238E27FC236}">
                  <a16:creationId xmlns:a16="http://schemas.microsoft.com/office/drawing/2014/main" id="{5C0AC2F6-5F19-499D-B3FA-FC6748AAA898}"/>
                </a:ext>
              </a:extLst>
            </p:cNvPr>
            <p:cNvGraphicFramePr>
              <a:graphicFrameLocks noChangeAspect="1"/>
            </p:cNvGraphicFramePr>
            <p:nvPr/>
          </p:nvGraphicFramePr>
          <p:xfrm>
            <a:off x="1344" y="3024"/>
            <a:ext cx="768" cy="591"/>
          </p:xfrm>
          <a:graphic>
            <a:graphicData uri="http://schemas.openxmlformats.org/presentationml/2006/ole">
              <mc:AlternateContent xmlns:mc="http://schemas.openxmlformats.org/markup-compatibility/2006">
                <mc:Choice xmlns:v="urn:schemas-microsoft-com:vml" Requires="v">
                  <p:oleObj spid="_x0000_s10322" name="Equation" r:id="rId4" imgW="330120" imgH="253800" progId="Equation.3">
                    <p:embed/>
                  </p:oleObj>
                </mc:Choice>
                <mc:Fallback>
                  <p:oleObj name="Equation" r:id="rId4" imgW="330120" imgH="253800" progId="Equation.3">
                    <p:embed/>
                    <p:pic>
                      <p:nvPicPr>
                        <p:cNvPr id="143370" name="Object 10">
                          <a:extLst>
                            <a:ext uri="{FF2B5EF4-FFF2-40B4-BE49-F238E27FC236}">
                              <a16:creationId xmlns:a16="http://schemas.microsoft.com/office/drawing/2014/main" id="{051A8728-D6C4-4D4E-B71D-65461A918F7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4" y="3024"/>
                          <a:ext cx="768" cy="5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 name="Line 11">
              <a:extLst>
                <a:ext uri="{FF2B5EF4-FFF2-40B4-BE49-F238E27FC236}">
                  <a16:creationId xmlns:a16="http://schemas.microsoft.com/office/drawing/2014/main" id="{BACD6602-C27C-422D-8E2B-6E11236CB95F}"/>
                </a:ext>
              </a:extLst>
            </p:cNvPr>
            <p:cNvSpPr>
              <a:spLocks noChangeShapeType="1"/>
            </p:cNvSpPr>
            <p:nvPr/>
          </p:nvSpPr>
          <p:spPr bwMode="auto">
            <a:xfrm>
              <a:off x="2160" y="3312"/>
              <a:ext cx="67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solidFill>
                  <a:schemeClr val="accent4"/>
                </a:solidFill>
                <a:latin typeface="Times New Roman" panose="02020603050405020304" pitchFamily="18" charset="0"/>
                <a:cs typeface="Times New Roman" panose="02020603050405020304" pitchFamily="18" charset="0"/>
              </a:endParaRPr>
            </a:p>
          </p:txBody>
        </p:sp>
      </p:grpSp>
      <p:graphicFrame>
        <p:nvGraphicFramePr>
          <p:cNvPr id="13" name="Object 12">
            <a:extLst>
              <a:ext uri="{FF2B5EF4-FFF2-40B4-BE49-F238E27FC236}">
                <a16:creationId xmlns:a16="http://schemas.microsoft.com/office/drawing/2014/main" id="{C6E62D21-F490-42A3-91D2-3085803E223C}"/>
              </a:ext>
            </a:extLst>
          </p:cNvPr>
          <p:cNvGraphicFramePr>
            <a:graphicFrameLocks noChangeAspect="1"/>
          </p:cNvGraphicFramePr>
          <p:nvPr>
            <p:extLst>
              <p:ext uri="{D42A27DB-BD31-4B8C-83A1-F6EECF244321}">
                <p14:modId xmlns:p14="http://schemas.microsoft.com/office/powerpoint/2010/main" val="218332828"/>
              </p:ext>
            </p:extLst>
          </p:nvPr>
        </p:nvGraphicFramePr>
        <p:xfrm>
          <a:off x="5897830" y="5215159"/>
          <a:ext cx="2986088" cy="711200"/>
        </p:xfrm>
        <a:graphic>
          <a:graphicData uri="http://schemas.openxmlformats.org/presentationml/2006/ole">
            <mc:AlternateContent xmlns:mc="http://schemas.openxmlformats.org/markup-compatibility/2006">
              <mc:Choice xmlns:v="urn:schemas-microsoft-com:vml" Requires="v">
                <p:oleObj spid="_x0000_s10323" name="Equation" r:id="rId6" imgW="1066680" imgH="253800" progId="Equation.3">
                  <p:embed/>
                </p:oleObj>
              </mc:Choice>
              <mc:Fallback>
                <p:oleObj name="Equation" r:id="rId6" imgW="1066680" imgH="253800" progId="Equation.3">
                  <p:embed/>
                  <p:pic>
                    <p:nvPicPr>
                      <p:cNvPr id="143372" name="Object 12">
                        <a:extLst>
                          <a:ext uri="{FF2B5EF4-FFF2-40B4-BE49-F238E27FC236}">
                            <a16:creationId xmlns:a16="http://schemas.microsoft.com/office/drawing/2014/main" id="{611C37F8-DF95-447C-BB36-8B8B5B4B679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97830" y="5215159"/>
                        <a:ext cx="2986088" cy="71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 name="Text Box 13">
            <a:extLst>
              <a:ext uri="{FF2B5EF4-FFF2-40B4-BE49-F238E27FC236}">
                <a16:creationId xmlns:a16="http://schemas.microsoft.com/office/drawing/2014/main" id="{67665EE9-BCE2-4F37-83B1-FB28C825EE9B}"/>
              </a:ext>
            </a:extLst>
          </p:cNvPr>
          <p:cNvSpPr txBox="1">
            <a:spLocks noChangeArrowheads="1"/>
          </p:cNvSpPr>
          <p:nvPr/>
        </p:nvSpPr>
        <p:spPr bwMode="auto">
          <a:xfrm>
            <a:off x="5246550" y="6089654"/>
            <a:ext cx="308968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solidFill>
                  <a:schemeClr val="accent4"/>
                </a:solidFill>
                <a:latin typeface="Times New Roman" panose="02020603050405020304" pitchFamily="18" charset="0"/>
                <a:cs typeface="Times New Roman" panose="02020603050405020304" pitchFamily="18" charset="0"/>
              </a:rPr>
              <a:t>This Thorium–234 </a:t>
            </a:r>
          </a:p>
          <a:p>
            <a:r>
              <a:rPr lang="en-US" altLang="en-US" sz="2400" dirty="0">
                <a:solidFill>
                  <a:schemeClr val="accent4"/>
                </a:solidFill>
                <a:latin typeface="Times New Roman" panose="02020603050405020304" pitchFamily="18" charset="0"/>
                <a:cs typeface="Times New Roman" panose="02020603050405020304" pitchFamily="18" charset="0"/>
              </a:rPr>
              <a:t>is not stable either</a:t>
            </a:r>
          </a:p>
        </p:txBody>
      </p:sp>
      <p:sp>
        <p:nvSpPr>
          <p:cNvPr id="16" name="Text Box 15">
            <a:extLst>
              <a:ext uri="{FF2B5EF4-FFF2-40B4-BE49-F238E27FC236}">
                <a16:creationId xmlns:a16="http://schemas.microsoft.com/office/drawing/2014/main" id="{188A8C07-249B-4EAF-83A1-346D46F55842}"/>
              </a:ext>
            </a:extLst>
          </p:cNvPr>
          <p:cNvSpPr txBox="1">
            <a:spLocks noChangeArrowheads="1"/>
          </p:cNvSpPr>
          <p:nvPr/>
        </p:nvSpPr>
        <p:spPr bwMode="auto">
          <a:xfrm>
            <a:off x="9039881" y="6022402"/>
            <a:ext cx="232307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latin typeface="Times New Roman" panose="02020603050405020304" pitchFamily="18" charset="0"/>
                <a:cs typeface="Times New Roman" panose="02020603050405020304" pitchFamily="18" charset="0"/>
              </a:rPr>
              <a:t>alpha (</a:t>
            </a:r>
            <a:r>
              <a:rPr lang="en-US" altLang="en-US" sz="2400" dirty="0">
                <a:latin typeface="Times New Roman" panose="02020603050405020304" pitchFamily="18" charset="0"/>
                <a:cs typeface="Times New Roman" panose="02020603050405020304" pitchFamily="18" charset="0"/>
                <a:sym typeface="Symbol" panose="05050102010706020507" pitchFamily="18" charset="2"/>
              </a:rPr>
              <a:t>) particle</a:t>
            </a:r>
            <a:endParaRPr lang="en-US" altLang="en-US" sz="2400" dirty="0">
              <a:latin typeface="Times New Roman" panose="02020603050405020304" pitchFamily="18" charset="0"/>
              <a:cs typeface="Times New Roman" panose="02020603050405020304" pitchFamily="18" charset="0"/>
            </a:endParaRPr>
          </a:p>
        </p:txBody>
      </p:sp>
      <p:sp>
        <p:nvSpPr>
          <p:cNvPr id="17" name="Line 17">
            <a:extLst>
              <a:ext uri="{FF2B5EF4-FFF2-40B4-BE49-F238E27FC236}">
                <a16:creationId xmlns:a16="http://schemas.microsoft.com/office/drawing/2014/main" id="{79D69D13-63C3-4481-86C9-C03FD224052B}"/>
              </a:ext>
            </a:extLst>
          </p:cNvPr>
          <p:cNvSpPr>
            <a:spLocks noChangeShapeType="1"/>
          </p:cNvSpPr>
          <p:nvPr/>
        </p:nvSpPr>
        <p:spPr bwMode="auto">
          <a:xfrm flipV="1">
            <a:off x="6431230" y="5748559"/>
            <a:ext cx="152400" cy="4572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solidFill>
                <a:schemeClr val="accent4"/>
              </a:solidFill>
              <a:latin typeface="Times New Roman" panose="02020603050405020304" pitchFamily="18" charset="0"/>
              <a:cs typeface="Times New Roman" panose="02020603050405020304" pitchFamily="18" charset="0"/>
            </a:endParaRPr>
          </a:p>
        </p:txBody>
      </p:sp>
      <p:sp>
        <p:nvSpPr>
          <p:cNvPr id="18" name="Line 18">
            <a:extLst>
              <a:ext uri="{FF2B5EF4-FFF2-40B4-BE49-F238E27FC236}">
                <a16:creationId xmlns:a16="http://schemas.microsoft.com/office/drawing/2014/main" id="{502067D5-3164-4A18-B78A-DF3DD7156897}"/>
              </a:ext>
            </a:extLst>
          </p:cNvPr>
          <p:cNvSpPr>
            <a:spLocks noChangeShapeType="1"/>
          </p:cNvSpPr>
          <p:nvPr/>
        </p:nvSpPr>
        <p:spPr bwMode="auto">
          <a:xfrm flipH="1" flipV="1">
            <a:off x="8336230" y="5824759"/>
            <a:ext cx="852488" cy="273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solidFill>
                <a:schemeClr val="accent4"/>
              </a:solidFill>
              <a:latin typeface="Times New Roman" panose="02020603050405020304" pitchFamily="18" charset="0"/>
              <a:cs typeface="Times New Roman" panose="02020603050405020304" pitchFamily="18" charset="0"/>
            </a:endParaRPr>
          </a:p>
        </p:txBody>
      </p:sp>
      <p:pic>
        <p:nvPicPr>
          <p:cNvPr id="20" name="Picture 19">
            <a:extLst>
              <a:ext uri="{FF2B5EF4-FFF2-40B4-BE49-F238E27FC236}">
                <a16:creationId xmlns:a16="http://schemas.microsoft.com/office/drawing/2014/main" id="{05F9CCA0-FD4F-46A5-8668-FEFF1DF09B64}"/>
              </a:ext>
            </a:extLst>
          </p:cNvPr>
          <p:cNvPicPr>
            <a:picLocks noChangeAspect="1"/>
          </p:cNvPicPr>
          <p:nvPr/>
        </p:nvPicPr>
        <p:blipFill>
          <a:blip r:embed="rId8"/>
          <a:stretch>
            <a:fillRect/>
          </a:stretch>
        </p:blipFill>
        <p:spPr>
          <a:xfrm>
            <a:off x="3675520" y="4472819"/>
            <a:ext cx="4252541" cy="665313"/>
          </a:xfrm>
          <a:prstGeom prst="rect">
            <a:avLst/>
          </a:prstGeom>
        </p:spPr>
      </p:pic>
      <p:sp>
        <p:nvSpPr>
          <p:cNvPr id="21" name="Line 17">
            <a:extLst>
              <a:ext uri="{FF2B5EF4-FFF2-40B4-BE49-F238E27FC236}">
                <a16:creationId xmlns:a16="http://schemas.microsoft.com/office/drawing/2014/main" id="{1B1F5562-EDF8-4777-A798-963664560859}"/>
              </a:ext>
            </a:extLst>
          </p:cNvPr>
          <p:cNvSpPr>
            <a:spLocks noChangeShapeType="1"/>
          </p:cNvSpPr>
          <p:nvPr/>
        </p:nvSpPr>
        <p:spPr bwMode="auto">
          <a:xfrm flipV="1">
            <a:off x="7314674" y="3370001"/>
            <a:ext cx="152400" cy="4572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solidFill>
                <a:schemeClr val="accent4"/>
              </a:solidFill>
              <a:latin typeface="Times New Roman" panose="02020603050405020304" pitchFamily="18" charset="0"/>
              <a:cs typeface="Times New Roman" panose="02020603050405020304" pitchFamily="18" charset="0"/>
            </a:endParaRPr>
          </a:p>
        </p:txBody>
      </p:sp>
      <p:sp>
        <p:nvSpPr>
          <p:cNvPr id="22" name="Text Box 15">
            <a:extLst>
              <a:ext uri="{FF2B5EF4-FFF2-40B4-BE49-F238E27FC236}">
                <a16:creationId xmlns:a16="http://schemas.microsoft.com/office/drawing/2014/main" id="{4767E66F-429C-4EDF-9BB6-F14CB6F7795D}"/>
              </a:ext>
            </a:extLst>
          </p:cNvPr>
          <p:cNvSpPr txBox="1">
            <a:spLocks noChangeArrowheads="1"/>
          </p:cNvSpPr>
          <p:nvPr/>
        </p:nvSpPr>
        <p:spPr bwMode="auto">
          <a:xfrm>
            <a:off x="7856761" y="4582044"/>
            <a:ext cx="325441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latin typeface="Times New Roman" panose="02020603050405020304" pitchFamily="18" charset="0"/>
                <a:cs typeface="Times New Roman" panose="02020603050405020304" pitchFamily="18" charset="0"/>
              </a:rPr>
              <a:t>alpha (</a:t>
            </a:r>
            <a:r>
              <a:rPr lang="en-US" altLang="en-US" sz="2400" dirty="0">
                <a:latin typeface="Times New Roman" panose="02020603050405020304" pitchFamily="18" charset="0"/>
                <a:cs typeface="Times New Roman" panose="02020603050405020304" pitchFamily="18" charset="0"/>
                <a:sym typeface="Symbol" panose="05050102010706020507" pitchFamily="18" charset="2"/>
              </a:rPr>
              <a:t>)</a:t>
            </a:r>
            <a:r>
              <a:rPr lang="en-US" altLang="en-US" sz="2400" dirty="0">
                <a:latin typeface="Times New Roman" panose="02020603050405020304" pitchFamily="18" charset="0"/>
                <a:cs typeface="Times New Roman" panose="02020603050405020304" pitchFamily="18" charset="0"/>
              </a:rPr>
              <a:t> decay equation</a:t>
            </a:r>
          </a:p>
        </p:txBody>
      </p:sp>
    </p:spTree>
    <p:extLst>
      <p:ext uri="{BB962C8B-B14F-4D97-AF65-F5344CB8AC3E}">
        <p14:creationId xmlns:p14="http://schemas.microsoft.com/office/powerpoint/2010/main" val="4176578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E56759-A7AF-49A4-A98B-37DDFBE6711A}"/>
              </a:ext>
            </a:extLst>
          </p:cNvPr>
          <p:cNvSpPr/>
          <p:nvPr/>
        </p:nvSpPr>
        <p:spPr>
          <a:xfrm>
            <a:off x="3086201" y="13569"/>
            <a:ext cx="6019597" cy="646331"/>
          </a:xfrm>
          <a:prstGeom prst="rect">
            <a:avLst/>
          </a:prstGeom>
        </p:spPr>
        <p:txBody>
          <a:bodyPr wrap="none">
            <a:spAutoFit/>
          </a:bodyPr>
          <a:lstStyle/>
          <a:p>
            <a:r>
              <a:rPr 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Beta Decay and Radioactivity</a:t>
            </a:r>
            <a:endParaRPr lang="en-US" sz="3600"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3" name="Picture Placeholder 1" descr="Figure_32_04_04.jpg">
            <a:extLst>
              <a:ext uri="{FF2B5EF4-FFF2-40B4-BE49-F238E27FC236}">
                <a16:creationId xmlns:a16="http://schemas.microsoft.com/office/drawing/2014/main" id="{C067E515-829E-469E-951B-E147E16F7F8F}"/>
              </a:ext>
            </a:extLst>
          </p:cNvPr>
          <p:cNvPicPr>
            <a:picLocks noChangeAspect="1"/>
          </p:cNvPicPr>
          <p:nvPr/>
        </p:nvPicPr>
        <p:blipFill>
          <a:blip r:embed="rId2">
            <a:extLst>
              <a:ext uri="{28A0092B-C50C-407E-A947-70E740481C1C}">
                <a14:useLocalDpi xmlns:a14="http://schemas.microsoft.com/office/drawing/2010/main" val="0"/>
              </a:ext>
            </a:extLst>
          </a:blip>
          <a:srcRect l="-15417" r="-15417"/>
          <a:stretch>
            <a:fillRect/>
          </a:stretch>
        </p:blipFill>
        <p:spPr>
          <a:xfrm>
            <a:off x="7103952" y="1399780"/>
            <a:ext cx="5773848" cy="2506661"/>
          </a:xfrm>
          <a:prstGeom prst="rect">
            <a:avLst/>
          </a:prstGeom>
        </p:spPr>
      </p:pic>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FA0285AB-8514-4B5A-A673-C01F0138B627}"/>
                  </a:ext>
                </a:extLst>
              </p:cNvPr>
              <p:cNvSpPr/>
              <p:nvPr/>
            </p:nvSpPr>
            <p:spPr>
              <a:xfrm>
                <a:off x="1998482" y="971148"/>
                <a:ext cx="5902506" cy="6201441"/>
              </a:xfrm>
              <a:prstGeom prst="rect">
                <a:avLst/>
              </a:prstGeom>
            </p:spPr>
            <p:txBody>
              <a:bodyPr wrap="square">
                <a:spAutoFit/>
              </a:bodyPr>
              <a:lstStyle/>
              <a:p>
                <a:r>
                  <a:rPr lang="en-US" altLang="en-US" sz="2000" dirty="0">
                    <a:solidFill>
                      <a:schemeClr val="accent4"/>
                    </a:solidFill>
                    <a:latin typeface="Times New Roman" panose="02020603050405020304" pitchFamily="18" charset="0"/>
                    <a:cs typeface="Times New Roman" panose="02020603050405020304" pitchFamily="18" charset="0"/>
                  </a:rPr>
                  <a:t>Neutrons in the nucleus are</a:t>
                </a:r>
                <a:r>
                  <a:rPr lang="en-US" altLang="en-US" sz="2000" u="sng" dirty="0">
                    <a:solidFill>
                      <a:schemeClr val="accent4"/>
                    </a:solidFill>
                    <a:latin typeface="Times New Roman" panose="02020603050405020304" pitchFamily="18" charset="0"/>
                    <a:cs typeface="Times New Roman" panose="02020603050405020304" pitchFamily="18" charset="0"/>
                  </a:rPr>
                  <a:t> </a:t>
                </a:r>
                <a:r>
                  <a:rPr lang="en-US" altLang="en-US" sz="2000" i="1" u="sng" dirty="0">
                    <a:solidFill>
                      <a:schemeClr val="accent4"/>
                    </a:solidFill>
                    <a:latin typeface="Times New Roman" panose="02020603050405020304" pitchFamily="18" charset="0"/>
                    <a:cs typeface="Times New Roman" panose="02020603050405020304" pitchFamily="18" charset="0"/>
                  </a:rPr>
                  <a:t>stable only around protons</a:t>
                </a:r>
                <a:r>
                  <a:rPr lang="en-US" altLang="en-US" sz="2000" i="1" dirty="0">
                    <a:solidFill>
                      <a:schemeClr val="accent4"/>
                    </a:solidFill>
                    <a:latin typeface="Times New Roman" panose="02020603050405020304" pitchFamily="18" charset="0"/>
                    <a:cs typeface="Times New Roman" panose="02020603050405020304" pitchFamily="18" charset="0"/>
                  </a:rPr>
                  <a:t>. </a:t>
                </a:r>
                <a:r>
                  <a:rPr lang="en-US" altLang="en-US" sz="2000" dirty="0">
                    <a:solidFill>
                      <a:schemeClr val="accent4"/>
                    </a:solidFill>
                    <a:latin typeface="Times New Roman" panose="02020603050405020304" pitchFamily="18" charset="0"/>
                    <a:cs typeface="Times New Roman" panose="02020603050405020304" pitchFamily="18" charset="0"/>
                  </a:rPr>
                  <a:t>An unpaired neutron </a:t>
                </a:r>
                <a14:m>
                  <m:oMath xmlns:m="http://schemas.openxmlformats.org/officeDocument/2006/math">
                    <m:sPre>
                      <m:sPrePr>
                        <m:ctrlPr>
                          <a:rPr lang="en-US" altLang="en-US" sz="2800" i="1" smtClean="0">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0</m:t>
                        </m:r>
                      </m:sub>
                      <m:sup>
                        <m:r>
                          <a:rPr lang="en-US" altLang="en-US" sz="2800" i="1">
                            <a:latin typeface="Cambria Math" panose="02040503050406030204" pitchFamily="18" charset="0"/>
                            <a:ea typeface="Cambria Math" panose="02040503050406030204" pitchFamily="18" charset="0"/>
                            <a:cs typeface="Times New Roman" panose="02020603050405020304" pitchFamily="18" charset="0"/>
                          </a:rPr>
                          <m:t>1</m:t>
                        </m:r>
                      </m:sup>
                      <m:e>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𝑛</m:t>
                        </m:r>
                      </m:e>
                    </m:sPre>
                  </m:oMath>
                </a14:m>
                <a:r>
                  <a:rPr lang="en-US" altLang="en-US" sz="2000" dirty="0">
                    <a:solidFill>
                      <a:schemeClr val="accent4"/>
                    </a:solidFill>
                    <a:latin typeface="Times New Roman" panose="02020603050405020304" pitchFamily="18" charset="0"/>
                    <a:cs typeface="Times New Roman" panose="02020603050405020304" pitchFamily="18" charset="0"/>
                  </a:rPr>
                  <a:t> prefers to decay into a proton </a:t>
                </a:r>
                <a14:m>
                  <m:oMath xmlns:m="http://schemas.openxmlformats.org/officeDocument/2006/math">
                    <m:sPre>
                      <m:sPrePr>
                        <m:ctrlPr>
                          <a:rPr lang="en-US" altLang="en-US" sz="2800" i="1">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altLang="en-US" sz="2800" i="1">
                            <a:latin typeface="Cambria Math" panose="02040503050406030204" pitchFamily="18" charset="0"/>
                            <a:ea typeface="Cambria Math" panose="02040503050406030204" pitchFamily="18" charset="0"/>
                            <a:cs typeface="Times New Roman" panose="02020603050405020304" pitchFamily="18" charset="0"/>
                          </a:rPr>
                          <m:t>1</m:t>
                        </m:r>
                      </m:sub>
                      <m:sup>
                        <m:r>
                          <a:rPr lang="en-US" altLang="en-US" sz="2800" b="0" i="1" smtClean="0">
                            <a:latin typeface="Cambria Math" panose="02040503050406030204" pitchFamily="18" charset="0"/>
                            <a:ea typeface="Cambria Math" panose="02040503050406030204" pitchFamily="18" charset="0"/>
                            <a:cs typeface="Times New Roman" panose="02020603050405020304" pitchFamily="18" charset="0"/>
                          </a:rPr>
                          <m:t>1</m:t>
                        </m:r>
                      </m:sup>
                      <m:e>
                        <m:r>
                          <m:rPr>
                            <m:nor/>
                          </m:rPr>
                          <a:rPr lang="en-US" sz="2800" b="0" i="1" smtClean="0">
                            <a:latin typeface="Cambria Math" panose="02040503050406030204" pitchFamily="18" charset="0"/>
                            <a:ea typeface="Cambria Math" panose="02040503050406030204" pitchFamily="18" charset="0"/>
                          </a:rPr>
                          <m:t>p</m:t>
                        </m:r>
                      </m:e>
                    </m:sPre>
                    <m:r>
                      <a:rPr lang="en-US" sz="2800" b="0" i="0" smtClean="0">
                        <a:latin typeface="Cambria Math" panose="02040503050406030204" pitchFamily="18" charset="0"/>
                        <a:ea typeface="Cambria Math" panose="02040503050406030204" pitchFamily="18" charset="0"/>
                      </a:rPr>
                      <m:t> </m:t>
                    </m:r>
                  </m:oMath>
                </a14:m>
                <a:r>
                  <a:rPr lang="en-US" altLang="en-US" sz="2000" dirty="0">
                    <a:solidFill>
                      <a:schemeClr val="accent4"/>
                    </a:solidFill>
                    <a:latin typeface="Times New Roman" panose="02020603050405020304" pitchFamily="18" charset="0"/>
                    <a:cs typeface="Times New Roman" panose="02020603050405020304" pitchFamily="18" charset="0"/>
                  </a:rPr>
                  <a:t>by emitting electron </a:t>
                </a:r>
                <a14:m>
                  <m:oMath xmlns:m="http://schemas.openxmlformats.org/officeDocument/2006/math">
                    <m:sPre>
                      <m:sPrePr>
                        <m:ctrlPr>
                          <a:rPr lang="en-US" altLang="en-US" sz="2800" i="1">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800" i="1">
                            <a:latin typeface="Cambria Math" panose="02040503050406030204" pitchFamily="18" charset="0"/>
                            <a:ea typeface="Cambria Math" panose="02040503050406030204" pitchFamily="18" charset="0"/>
                            <a:cs typeface="Times New Roman" panose="02020603050405020304" pitchFamily="18" charset="0"/>
                          </a:rPr>
                          <m:t>−1</m:t>
                        </m:r>
                      </m:sub>
                      <m:sup>
                        <m:r>
                          <a:rPr lang="en-US" sz="2800" i="1">
                            <a:latin typeface="Cambria Math" panose="02040503050406030204" pitchFamily="18" charset="0"/>
                            <a:ea typeface="Cambria Math" panose="02040503050406030204" pitchFamily="18" charset="0"/>
                          </a:rPr>
                          <m:t>0</m:t>
                        </m:r>
                      </m:sup>
                      <m:e>
                        <m:r>
                          <m:rPr>
                            <m:nor/>
                          </m:rPr>
                          <a:rPr lang="en-US" sz="2800" i="1">
                            <a:latin typeface="Cambria Math" panose="02040503050406030204" pitchFamily="18" charset="0"/>
                            <a:ea typeface="Cambria Math" panose="02040503050406030204" pitchFamily="18" charset="0"/>
                          </a:rPr>
                          <m:t>e</m:t>
                        </m:r>
                      </m:e>
                    </m:sPre>
                  </m:oMath>
                </a14:m>
                <a:r>
                  <a:rPr lang="en-US" altLang="en-US" sz="2000" dirty="0">
                    <a:solidFill>
                      <a:schemeClr val="accent4"/>
                    </a:solidFill>
                    <a:latin typeface="Times New Roman" panose="02020603050405020304" pitchFamily="18" charset="0"/>
                    <a:cs typeface="Times New Roman" panose="02020603050405020304" pitchFamily="18" charset="0"/>
                  </a:rPr>
                  <a:t>. There are three types of Beta decay: </a:t>
                </a:r>
              </a:p>
              <a:p>
                <a:endParaRPr lang="en-US" altLang="en-US" sz="2000" dirty="0">
                  <a:solidFill>
                    <a:schemeClr val="accent4"/>
                  </a:solidFill>
                  <a:latin typeface="Times New Roman" panose="02020603050405020304" pitchFamily="18" charset="0"/>
                  <a:cs typeface="Times New Roman" panose="02020603050405020304" pitchFamily="18" charset="0"/>
                </a:endParaRPr>
              </a:p>
              <a:p>
                <a:pPr marL="342900" indent="-342900" eaLnBrk="1" hangingPunct="1">
                  <a:buFont typeface="Arial" panose="020B0604020202020204" pitchFamily="34" charset="0"/>
                  <a:buChar char="•"/>
                </a:pPr>
                <a:r>
                  <a:rPr lang="en-US" altLang="en-US" sz="2000" dirty="0">
                    <a:solidFill>
                      <a:schemeClr val="accent1"/>
                    </a:solidFill>
                    <a:latin typeface="Times New Roman" panose="02020603050405020304" pitchFamily="18" charset="0"/>
                    <a:cs typeface="Times New Roman" panose="02020603050405020304" pitchFamily="18" charset="0"/>
                  </a:rPr>
                  <a:t>Ordinary (</a:t>
                </a:r>
                <a:r>
                  <a:rPr lang="el-GR" sz="2000" i="1" dirty="0">
                    <a:solidFill>
                      <a:schemeClr val="accent1"/>
                    </a:solidFill>
                    <a:latin typeface="Times New Roman" panose="02020603050405020304" pitchFamily="18" charset="0"/>
                    <a:cs typeface="Times New Roman" panose="02020603050405020304" pitchFamily="18" charset="0"/>
                  </a:rPr>
                  <a:t>β</a:t>
                </a:r>
                <a:r>
                  <a:rPr lang="en-US" sz="2000" i="1" baseline="30000" dirty="0">
                    <a:solidFill>
                      <a:schemeClr val="accent1"/>
                    </a:solidFill>
                    <a:latin typeface="Times New Roman" panose="02020603050405020304" pitchFamily="18" charset="0"/>
                    <a:cs typeface="Times New Roman" panose="02020603050405020304" pitchFamily="18" charset="0"/>
                  </a:rPr>
                  <a:t>-</a:t>
                </a:r>
                <a:r>
                  <a:rPr lang="en-US" altLang="en-US" sz="2000" dirty="0">
                    <a:solidFill>
                      <a:schemeClr val="accent1"/>
                    </a:solidFill>
                    <a:latin typeface="Times New Roman" panose="02020603050405020304" pitchFamily="18" charset="0"/>
                    <a:cs typeface="Times New Roman" panose="02020603050405020304" pitchFamily="18" charset="0"/>
                  </a:rPr>
                  <a:t>) beta decay: </a:t>
                </a:r>
                <a:br>
                  <a:rPr lang="en-US" sz="2000" dirty="0">
                    <a:solidFill>
                      <a:schemeClr val="accent4"/>
                    </a:solidFill>
                    <a:latin typeface="Times New Roman" panose="02020603050405020304" pitchFamily="18" charset="0"/>
                    <a:cs typeface="Times New Roman" panose="02020603050405020304" pitchFamily="18" charset="0"/>
                  </a:rPr>
                </a:br>
                <a:r>
                  <a:rPr lang="en-US" sz="2000" dirty="0">
                    <a:solidFill>
                      <a:schemeClr val="accent4"/>
                    </a:solidFill>
                    <a:latin typeface="Times New Roman" panose="02020603050405020304" pitchFamily="18" charset="0"/>
                    <a:cs typeface="Times New Roman" panose="02020603050405020304" pitchFamily="18" charset="0"/>
                  </a:rPr>
                  <a:t>In </a:t>
                </a:r>
                <a:r>
                  <a:rPr lang="en-US" sz="2000" i="1" dirty="0">
                    <a:solidFill>
                      <a:schemeClr val="accent4"/>
                    </a:solidFill>
                    <a:latin typeface="Times New Roman" panose="02020603050405020304" pitchFamily="18" charset="0"/>
                    <a:cs typeface="Times New Roman" panose="02020603050405020304" pitchFamily="18" charset="0"/>
                  </a:rPr>
                  <a:t>β</a:t>
                </a:r>
                <a:r>
                  <a:rPr lang="en-US" sz="2000" baseline="30000" dirty="0">
                    <a:solidFill>
                      <a:schemeClr val="accent4"/>
                    </a:solidFill>
                    <a:latin typeface="Times New Roman" panose="02020603050405020304" pitchFamily="18" charset="0"/>
                    <a:cs typeface="Times New Roman" panose="02020603050405020304" pitchFamily="18" charset="0"/>
                  </a:rPr>
                  <a:t>−</a:t>
                </a:r>
                <a:r>
                  <a:rPr lang="en-US" sz="2000" dirty="0">
                    <a:solidFill>
                      <a:schemeClr val="accent4"/>
                    </a:solidFill>
                    <a:latin typeface="Times New Roman" panose="02020603050405020304" pitchFamily="18" charset="0"/>
                    <a:cs typeface="Times New Roman" panose="02020603050405020304" pitchFamily="18" charset="0"/>
                  </a:rPr>
                  <a:t> decay, the parent nucleus emits an electron and an antineutrino. The daughter nucleus has one more proton and one less neutron than its parent. Neutrinos interact so weakly that they are almost never directly observed, but they play a fundamental role in particle physics.</a:t>
                </a:r>
              </a:p>
              <a:p>
                <a:pPr marL="342900" indent="-342900" eaLnBrk="1" hangingPunct="1">
                  <a:buFont typeface="Arial" panose="020B0604020202020204" pitchFamily="34" charset="0"/>
                  <a:buChar char="•"/>
                </a:pPr>
                <a:endParaRPr lang="en-US" sz="2000" dirty="0">
                  <a:solidFill>
                    <a:schemeClr val="accent4"/>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altLang="en-US" sz="2000" dirty="0">
                    <a:solidFill>
                      <a:schemeClr val="accent1"/>
                    </a:solidFill>
                    <a:latin typeface="Times New Roman" panose="02020603050405020304" pitchFamily="18" charset="0"/>
                    <a:cs typeface="Times New Roman" panose="02020603050405020304" pitchFamily="18" charset="0"/>
                  </a:rPr>
                  <a:t>Positron (</a:t>
                </a:r>
                <a:r>
                  <a:rPr lang="el-GR" sz="2000" i="1" dirty="0">
                    <a:latin typeface="Times New Roman" panose="02020603050405020304" pitchFamily="18" charset="0"/>
                    <a:cs typeface="Times New Roman" panose="02020603050405020304" pitchFamily="18" charset="0"/>
                  </a:rPr>
                  <a:t>β</a:t>
                </a:r>
                <a:r>
                  <a:rPr lang="en-US" sz="2000" baseline="30000" dirty="0">
                    <a:latin typeface="Times New Roman" panose="02020603050405020304" pitchFamily="18" charset="0"/>
                    <a:cs typeface="Times New Roman" panose="02020603050405020304" pitchFamily="18" charset="0"/>
                  </a:rPr>
                  <a:t>+</a:t>
                </a:r>
                <a:r>
                  <a:rPr lang="en-US" altLang="en-US" sz="2000" dirty="0">
                    <a:solidFill>
                      <a:schemeClr val="accent1"/>
                    </a:solidFill>
                    <a:latin typeface="Times New Roman" panose="02020603050405020304" pitchFamily="18" charset="0"/>
                    <a:cs typeface="Times New Roman" panose="02020603050405020304" pitchFamily="18" charset="0"/>
                  </a:rPr>
                  <a:t>) or antielectron beta decay: </a:t>
                </a:r>
                <a:br>
                  <a:rPr lang="en-US" sz="2000" dirty="0">
                    <a:solidFill>
                      <a:schemeClr val="accent4"/>
                    </a:solidFill>
                    <a:latin typeface="Times New Roman" panose="02020603050405020304" pitchFamily="18" charset="0"/>
                    <a:cs typeface="Times New Roman" panose="02020603050405020304" pitchFamily="18" charset="0"/>
                  </a:rPr>
                </a:br>
                <a:r>
                  <a:rPr lang="en-US" sz="2000" dirty="0">
                    <a:solidFill>
                      <a:schemeClr val="accent4"/>
                    </a:solidFill>
                    <a:latin typeface="Times New Roman" panose="02020603050405020304" pitchFamily="18" charset="0"/>
                    <a:cs typeface="Times New Roman" panose="02020603050405020304" pitchFamily="18" charset="0"/>
                  </a:rPr>
                  <a:t>In </a:t>
                </a:r>
                <a:r>
                  <a:rPr lang="en-US" sz="2000" i="1" dirty="0">
                    <a:solidFill>
                      <a:schemeClr val="accent4"/>
                    </a:solidFill>
                    <a:latin typeface="Times New Roman" panose="02020603050405020304" pitchFamily="18" charset="0"/>
                    <a:cs typeface="Times New Roman" panose="02020603050405020304" pitchFamily="18" charset="0"/>
                  </a:rPr>
                  <a:t>β</a:t>
                </a:r>
                <a:r>
                  <a:rPr lang="en-US" sz="2000" baseline="30000" dirty="0">
                    <a:solidFill>
                      <a:schemeClr val="accent4"/>
                    </a:solidFill>
                    <a:latin typeface="Times New Roman" panose="02020603050405020304" pitchFamily="18" charset="0"/>
                    <a:cs typeface="Times New Roman" panose="02020603050405020304" pitchFamily="18" charset="0"/>
                  </a:rPr>
                  <a:t>+ </a:t>
                </a:r>
                <a:r>
                  <a:rPr lang="en-US" sz="2000" dirty="0">
                    <a:solidFill>
                      <a:schemeClr val="accent4"/>
                    </a:solidFill>
                    <a:latin typeface="Times New Roman" panose="02020603050405020304" pitchFamily="18" charset="0"/>
                    <a:cs typeface="Times New Roman" panose="02020603050405020304" pitchFamily="18" charset="0"/>
                  </a:rPr>
                  <a:t>decay is the emission of a positron that eventually finds an electron to annihilate, characteristically producing gammas in opposite directions.</a:t>
                </a:r>
              </a:p>
              <a:p>
                <a:pPr marL="342900" indent="-342900" eaLnBrk="1" hangingPunct="1">
                  <a:buFont typeface="Arial" panose="020B0604020202020204" pitchFamily="34" charset="0"/>
                  <a:buChar char="•"/>
                </a:pPr>
                <a:endParaRPr lang="en-US" sz="2000" dirty="0">
                  <a:solidFill>
                    <a:schemeClr val="accent4"/>
                  </a:solidFill>
                  <a:latin typeface="Times New Roman" panose="02020603050405020304" pitchFamily="18" charset="0"/>
                  <a:cs typeface="Times New Roman" panose="02020603050405020304" pitchFamily="18" charset="0"/>
                </a:endParaRPr>
              </a:p>
            </p:txBody>
          </p:sp>
        </mc:Choice>
        <mc:Fallback>
          <p:sp>
            <p:nvSpPr>
              <p:cNvPr id="4" name="Rectangle 3">
                <a:extLst>
                  <a:ext uri="{FF2B5EF4-FFF2-40B4-BE49-F238E27FC236}">
                    <a16:creationId xmlns:a16="http://schemas.microsoft.com/office/drawing/2014/main" id="{FA0285AB-8514-4B5A-A673-C01F0138B627}"/>
                  </a:ext>
                </a:extLst>
              </p:cNvPr>
              <p:cNvSpPr>
                <a:spLocks noRot="1" noChangeAspect="1" noMove="1" noResize="1" noEditPoints="1" noAdjustHandles="1" noChangeArrowheads="1" noChangeShapeType="1" noTextEdit="1"/>
              </p:cNvSpPr>
              <p:nvPr/>
            </p:nvSpPr>
            <p:spPr>
              <a:xfrm>
                <a:off x="1998482" y="971148"/>
                <a:ext cx="5902506" cy="6201441"/>
              </a:xfrm>
              <a:prstGeom prst="rect">
                <a:avLst/>
              </a:prstGeom>
              <a:blipFill>
                <a:blip r:embed="rId3"/>
                <a:stretch>
                  <a:fillRect l="-1136" t="-491" r="-1653"/>
                </a:stretch>
              </a:blipFill>
            </p:spPr>
            <p:txBody>
              <a:bodyPr/>
              <a:lstStyle/>
              <a:p>
                <a:r>
                  <a:rPr lang="en-US">
                    <a:noFill/>
                  </a:rPr>
                  <a:t> </a:t>
                </a:r>
              </a:p>
            </p:txBody>
          </p:sp>
        </mc:Fallback>
      </mc:AlternateContent>
      <p:sp>
        <p:nvSpPr>
          <p:cNvPr id="5" name="Arrow: Right 4">
            <a:extLst>
              <a:ext uri="{FF2B5EF4-FFF2-40B4-BE49-F238E27FC236}">
                <a16:creationId xmlns:a16="http://schemas.microsoft.com/office/drawing/2014/main" id="{BF0D19C7-A8F7-4CAE-B3C1-D6F2580CB103}"/>
              </a:ext>
            </a:extLst>
          </p:cNvPr>
          <p:cNvSpPr/>
          <p:nvPr/>
        </p:nvSpPr>
        <p:spPr>
          <a:xfrm rot="20856174" flipV="1">
            <a:off x="5544726" y="2548660"/>
            <a:ext cx="2239459" cy="1327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1" descr="Figure_32_04_05.jpg">
            <a:extLst>
              <a:ext uri="{FF2B5EF4-FFF2-40B4-BE49-F238E27FC236}">
                <a16:creationId xmlns:a16="http://schemas.microsoft.com/office/drawing/2014/main" id="{66B3502F-7351-47D6-9607-869454BAB38C}"/>
              </a:ext>
            </a:extLst>
          </p:cNvPr>
          <p:cNvPicPr>
            <a:picLocks noChangeAspect="1"/>
          </p:cNvPicPr>
          <p:nvPr/>
        </p:nvPicPr>
        <p:blipFill>
          <a:blip r:embed="rId4">
            <a:extLst>
              <a:ext uri="{28A0092B-C50C-407E-A947-70E740481C1C}">
                <a14:useLocalDpi xmlns:a14="http://schemas.microsoft.com/office/drawing/2010/main" val="0"/>
              </a:ext>
            </a:extLst>
          </a:blip>
          <a:srcRect l="-15647" r="-15647"/>
          <a:stretch>
            <a:fillRect/>
          </a:stretch>
        </p:blipFill>
        <p:spPr>
          <a:xfrm>
            <a:off x="7103952" y="4344083"/>
            <a:ext cx="5773848" cy="2506661"/>
          </a:xfrm>
          <a:prstGeom prst="rect">
            <a:avLst/>
          </a:prstGeom>
        </p:spPr>
      </p:pic>
      <p:sp>
        <p:nvSpPr>
          <p:cNvPr id="7" name="Arrow: Right 6">
            <a:extLst>
              <a:ext uri="{FF2B5EF4-FFF2-40B4-BE49-F238E27FC236}">
                <a16:creationId xmlns:a16="http://schemas.microsoft.com/office/drawing/2014/main" id="{3241E751-04EE-49D8-8CD0-2F628D2178AE}"/>
              </a:ext>
            </a:extLst>
          </p:cNvPr>
          <p:cNvSpPr/>
          <p:nvPr/>
        </p:nvSpPr>
        <p:spPr>
          <a:xfrm rot="20266246" flipV="1">
            <a:off x="6726808" y="4867559"/>
            <a:ext cx="1709584" cy="1076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CDB2B66-4275-4FA8-B6CB-0D8B24C0C30A}"/>
              </a:ext>
            </a:extLst>
          </p:cNvPr>
          <p:cNvPicPr>
            <a:picLocks noChangeAspect="1"/>
          </p:cNvPicPr>
          <p:nvPr/>
        </p:nvPicPr>
        <p:blipFill>
          <a:blip r:embed="rId5"/>
          <a:stretch>
            <a:fillRect/>
          </a:stretch>
        </p:blipFill>
        <p:spPr>
          <a:xfrm>
            <a:off x="8482012" y="3961065"/>
            <a:ext cx="3657601" cy="383018"/>
          </a:xfrm>
          <a:prstGeom prst="rect">
            <a:avLst/>
          </a:prstGeom>
        </p:spPr>
      </p:pic>
      <p:pic>
        <p:nvPicPr>
          <p:cNvPr id="9" name="Picture 8">
            <a:extLst>
              <a:ext uri="{FF2B5EF4-FFF2-40B4-BE49-F238E27FC236}">
                <a16:creationId xmlns:a16="http://schemas.microsoft.com/office/drawing/2014/main" id="{F8F5362D-F828-469E-8A2B-FE7542CADC78}"/>
              </a:ext>
            </a:extLst>
          </p:cNvPr>
          <p:cNvPicPr>
            <a:picLocks noChangeAspect="1"/>
          </p:cNvPicPr>
          <p:nvPr/>
        </p:nvPicPr>
        <p:blipFill>
          <a:blip r:embed="rId6"/>
          <a:stretch>
            <a:fillRect/>
          </a:stretch>
        </p:blipFill>
        <p:spPr>
          <a:xfrm>
            <a:off x="8479420" y="1088532"/>
            <a:ext cx="3573639" cy="297179"/>
          </a:xfrm>
          <a:prstGeom prst="rect">
            <a:avLst/>
          </a:prstGeom>
        </p:spPr>
      </p:pic>
    </p:spTree>
    <p:extLst>
      <p:ext uri="{BB962C8B-B14F-4D97-AF65-F5344CB8AC3E}">
        <p14:creationId xmlns:p14="http://schemas.microsoft.com/office/powerpoint/2010/main" val="468001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CF9382DC-1211-4B27-A119-EEAE3C37169D}"/>
                  </a:ext>
                </a:extLst>
              </p:cNvPr>
              <p:cNvSpPr/>
              <p:nvPr/>
            </p:nvSpPr>
            <p:spPr>
              <a:xfrm>
                <a:off x="2833687" y="1059418"/>
                <a:ext cx="9144000" cy="4833054"/>
              </a:xfrm>
              <a:prstGeom prst="rect">
                <a:avLst/>
              </a:prstGeom>
            </p:spPr>
            <p:txBody>
              <a:bodyPr wrap="square">
                <a:spAutoFit/>
              </a:bodyPr>
              <a:lstStyle/>
              <a:p>
                <a:pPr marL="342900" indent="-342900">
                  <a:buFont typeface="Arial" panose="020B0604020202020204" pitchFamily="34" charset="0"/>
                  <a:buChar char="•"/>
                </a:pPr>
                <a:r>
                  <a:rPr lang="en-US" altLang="en-US" sz="2200" dirty="0">
                    <a:solidFill>
                      <a:schemeClr val="accent1"/>
                    </a:solidFill>
                    <a:latin typeface="Times New Roman" panose="02020603050405020304" pitchFamily="18" charset="0"/>
                    <a:cs typeface="Times New Roman" panose="02020603050405020304" pitchFamily="18" charset="0"/>
                  </a:rPr>
                  <a:t>Electron Capture: </a:t>
                </a:r>
                <a:r>
                  <a:rPr lang="en-US" sz="2200" dirty="0">
                    <a:solidFill>
                      <a:schemeClr val="accent4"/>
                    </a:solidFill>
                    <a:latin typeface="Times New Roman" panose="02020603050405020304" pitchFamily="18" charset="0"/>
                    <a:cs typeface="Times New Roman" panose="02020603050405020304" pitchFamily="18" charset="0"/>
                  </a:rPr>
                  <a:t>Electrons cannot reside in the nucleus, but this is a nuclear reaction that consumes the electron and occurs spontaneously only when the products have less mass than the parent plus the electron. If a nuclide </a:t>
                </a:r>
                <a14:m>
                  <m:oMath xmlns:m="http://schemas.openxmlformats.org/officeDocument/2006/math">
                    <m:sPre>
                      <m:sPrePr>
                        <m:ctrlPr>
                          <a:rPr lang="en-US" altLang="en-US" sz="2200" i="1">
                            <a:solidFill>
                              <a:schemeClr val="accent4"/>
                            </a:solidFill>
                            <a:latin typeface="Cambria Math" panose="02040503050406030204" pitchFamily="18" charset="0"/>
                            <a:ea typeface="Cambria Math" panose="02040503050406030204" pitchFamily="18" charset="0"/>
                            <a:cs typeface="Times New Roman" panose="02020603050405020304" pitchFamily="18" charset="0"/>
                          </a:rPr>
                        </m:ctrlPr>
                      </m:sPrePr>
                      <m:sub>
                        <m:r>
                          <a:rPr lang="en-US" altLang="en-US" sz="2200" b="0" i="1" smtClean="0">
                            <a:solidFill>
                              <a:schemeClr val="accent4"/>
                            </a:solidFill>
                            <a:latin typeface="Cambria Math" panose="02040503050406030204" pitchFamily="18" charset="0"/>
                            <a:ea typeface="Cambria Math" panose="02040503050406030204" pitchFamily="18" charset="0"/>
                            <a:cs typeface="Times New Roman" panose="02020603050405020304" pitchFamily="18" charset="0"/>
                          </a:rPr>
                          <m:t>𝑧</m:t>
                        </m:r>
                      </m:sub>
                      <m:sup>
                        <m:r>
                          <a:rPr lang="en-US" altLang="en-US" sz="2200" b="0" i="1" smtClean="0">
                            <a:solidFill>
                              <a:schemeClr val="accent4"/>
                            </a:solidFill>
                            <a:latin typeface="Cambria Math" panose="02040503050406030204" pitchFamily="18" charset="0"/>
                            <a:ea typeface="Cambria Math" panose="02040503050406030204" pitchFamily="18" charset="0"/>
                            <a:cs typeface="Times New Roman" panose="02020603050405020304" pitchFamily="18" charset="0"/>
                          </a:rPr>
                          <m:t>𝐴</m:t>
                        </m:r>
                      </m:sup>
                      <m:e>
                        <m:r>
                          <a:rPr lang="en-US" altLang="en-US" sz="2200" b="0" i="1" smtClean="0">
                            <a:solidFill>
                              <a:schemeClr val="accent4"/>
                            </a:solidFill>
                            <a:latin typeface="Cambria Math" panose="02040503050406030204" pitchFamily="18" charset="0"/>
                            <a:ea typeface="Cambria Math" panose="02040503050406030204" pitchFamily="18" charset="0"/>
                            <a:cs typeface="Times New Roman" panose="02020603050405020304" pitchFamily="18" charset="0"/>
                          </a:rPr>
                          <m:t>𝑋</m:t>
                        </m:r>
                        <m:r>
                          <a:rPr lang="en-US" altLang="en-US" sz="2200" b="0" i="1" baseline="-25000" smtClean="0">
                            <a:solidFill>
                              <a:schemeClr val="accent4"/>
                            </a:solidFill>
                            <a:latin typeface="Cambria Math" panose="02040503050406030204" pitchFamily="18" charset="0"/>
                            <a:ea typeface="Cambria Math" panose="02040503050406030204" pitchFamily="18" charset="0"/>
                            <a:cs typeface="Times New Roman" panose="02020603050405020304" pitchFamily="18" charset="0"/>
                          </a:rPr>
                          <m:t>𝑁</m:t>
                        </m:r>
                      </m:e>
                    </m:sPre>
                  </m:oMath>
                </a14:m>
                <a:r>
                  <a:rPr lang="en-US" sz="2200" i="1" dirty="0">
                    <a:solidFill>
                      <a:schemeClr val="accent4"/>
                    </a:solidFill>
                    <a:latin typeface="Times New Roman" panose="02020603050405020304" pitchFamily="18" charset="0"/>
                    <a:cs typeface="Times New Roman" panose="02020603050405020304" pitchFamily="18" charset="0"/>
                  </a:rPr>
                  <a:t> </a:t>
                </a:r>
                <a:r>
                  <a:rPr lang="en-US" sz="2200" dirty="0">
                    <a:solidFill>
                      <a:schemeClr val="accent4"/>
                    </a:solidFill>
                    <a:latin typeface="Times New Roman" panose="02020603050405020304" pitchFamily="18" charset="0"/>
                    <a:cs typeface="Times New Roman" panose="02020603050405020304" pitchFamily="18" charset="0"/>
                  </a:rPr>
                  <a:t>is known to undergo electron capture, then its </a:t>
                </a:r>
                <a:r>
                  <a:rPr lang="en-US" sz="2200" b="1" dirty="0">
                    <a:solidFill>
                      <a:schemeClr val="accent4"/>
                    </a:solidFill>
                    <a:latin typeface="Times New Roman" panose="02020603050405020304" pitchFamily="18" charset="0"/>
                    <a:cs typeface="Times New Roman" panose="02020603050405020304" pitchFamily="18" charset="0"/>
                  </a:rPr>
                  <a:t>electron capture equation </a:t>
                </a:r>
                <a:r>
                  <a:rPr lang="en-US" sz="2200" dirty="0">
                    <a:solidFill>
                      <a:schemeClr val="accent4"/>
                    </a:solidFill>
                    <a:latin typeface="Times New Roman" panose="02020603050405020304" pitchFamily="18" charset="0"/>
                    <a:cs typeface="Times New Roman" panose="02020603050405020304" pitchFamily="18" charset="0"/>
                  </a:rPr>
                  <a:t>is</a:t>
                </a:r>
                <a:endParaRPr lang="en-US" sz="22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altLang="en-US" sz="2200" dirty="0">
                  <a:solidFill>
                    <a:schemeClr val="accent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altLang="en-US" sz="2200" dirty="0">
                  <a:solidFill>
                    <a:schemeClr val="accent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altLang="en-US" sz="2200" dirty="0">
                  <a:solidFill>
                    <a:schemeClr val="accent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altLang="en-US" sz="2200" dirty="0">
                  <a:solidFill>
                    <a:schemeClr val="accent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l-GR" altLang="en-US" sz="2400" dirty="0">
                    <a:solidFill>
                      <a:schemeClr val="accent4"/>
                    </a:solidFill>
                    <a:latin typeface="Times New Roman" panose="02020603050405020304" pitchFamily="18" charset="0"/>
                    <a:cs typeface="Times New Roman" panose="02020603050405020304" pitchFamily="18" charset="0"/>
                  </a:rPr>
                  <a:t>ν</a:t>
                </a:r>
                <a:r>
                  <a:rPr lang="en-US" altLang="en-US" sz="2400" baseline="-25000" dirty="0">
                    <a:solidFill>
                      <a:schemeClr val="accent4"/>
                    </a:solidFill>
                    <a:latin typeface="Times New Roman" panose="02020603050405020304" pitchFamily="18" charset="0"/>
                    <a:cs typeface="Times New Roman" panose="02020603050405020304" pitchFamily="18" charset="0"/>
                  </a:rPr>
                  <a:t>e</a:t>
                </a:r>
                <a:r>
                  <a:rPr lang="en-US" altLang="en-US" sz="2200" dirty="0">
                    <a:solidFill>
                      <a:schemeClr val="accent4"/>
                    </a:solidFill>
                    <a:latin typeface="Times New Roman" panose="02020603050405020304" pitchFamily="18" charset="0"/>
                    <a:cs typeface="Times New Roman" panose="02020603050405020304" pitchFamily="18" charset="0"/>
                  </a:rPr>
                  <a:t> and </a:t>
                </a:r>
                <a14:m>
                  <m:oMath xmlns:m="http://schemas.openxmlformats.org/officeDocument/2006/math">
                    <m:acc>
                      <m:accPr>
                        <m:chr m:val="̅"/>
                        <m:ctrlPr>
                          <a:rPr lang="el-GR" altLang="en-US" sz="2400" i="1" dirty="0" smtClean="0">
                            <a:solidFill>
                              <a:schemeClr val="accent4"/>
                            </a:solidFill>
                            <a:latin typeface="Cambria Math" panose="02040503050406030204" pitchFamily="18" charset="0"/>
                            <a:cs typeface="Times New Roman" panose="02020603050405020304" pitchFamily="18" charset="0"/>
                          </a:rPr>
                        </m:ctrlPr>
                      </m:accPr>
                      <m:e>
                        <m:r>
                          <a:rPr lang="el-GR" altLang="en-US" sz="2400" i="1" dirty="0">
                            <a:solidFill>
                              <a:schemeClr val="accent4"/>
                            </a:solidFill>
                            <a:latin typeface="Cambria Math" panose="02040503050406030204" pitchFamily="18" charset="0"/>
                            <a:cs typeface="Times New Roman" panose="02020603050405020304" pitchFamily="18" charset="0"/>
                          </a:rPr>
                          <m:t>𝜈</m:t>
                        </m:r>
                        <m:r>
                          <a:rPr lang="en-US" altLang="en-US" sz="2400" i="1" baseline="-25000" dirty="0">
                            <a:solidFill>
                              <a:schemeClr val="accent4"/>
                            </a:solidFill>
                            <a:latin typeface="Cambria Math" panose="02040503050406030204" pitchFamily="18" charset="0"/>
                            <a:cs typeface="Times New Roman" panose="02020603050405020304" pitchFamily="18" charset="0"/>
                          </a:rPr>
                          <m:t>𝑒</m:t>
                        </m:r>
                      </m:e>
                    </m:acc>
                  </m:oMath>
                </a14:m>
                <a:r>
                  <a:rPr lang="en-US" altLang="en-US" sz="2200" dirty="0">
                    <a:solidFill>
                      <a:schemeClr val="accent4"/>
                    </a:solidFill>
                    <a:latin typeface="Times New Roman" panose="02020603050405020304" pitchFamily="18" charset="0"/>
                    <a:cs typeface="Times New Roman" panose="02020603050405020304" pitchFamily="18" charset="0"/>
                  </a:rPr>
                  <a:t> are electron’s neutrino and antineutrino. In addition to the mass number and atomic number, the electron family number (charge) has to be conversed too!</a:t>
                </a:r>
              </a:p>
              <a:p>
                <a:pPr marL="342900" indent="-342900">
                  <a:buFont typeface="Arial" panose="020B0604020202020204" pitchFamily="34" charset="0"/>
                  <a:buChar char="•"/>
                </a:pPr>
                <a:endParaRPr lang="en-US" altLang="en-US" sz="2200" dirty="0">
                  <a:solidFill>
                    <a:schemeClr val="accent1"/>
                  </a:solidFill>
                  <a:latin typeface="Times New Roman" panose="02020603050405020304" pitchFamily="18" charset="0"/>
                  <a:cs typeface="Times New Roman" panose="02020603050405020304" pitchFamily="18" charset="0"/>
                </a:endParaRPr>
              </a:p>
              <a:p>
                <a:pPr marL="342900" indent="-342900" eaLnBrk="1" hangingPunct="1">
                  <a:buFont typeface="Arial" panose="020B0604020202020204" pitchFamily="34" charset="0"/>
                  <a:buChar char="•"/>
                </a:pPr>
                <a:endParaRPr lang="en-US" altLang="en-US" sz="2200" dirty="0">
                  <a:solidFill>
                    <a:schemeClr val="accent1"/>
                  </a:solidFill>
                  <a:latin typeface="Times New Roman" panose="02020603050405020304" pitchFamily="18" charset="0"/>
                  <a:cs typeface="Times New Roman" panose="02020603050405020304" pitchFamily="18" charset="0"/>
                </a:endParaRPr>
              </a:p>
              <a:p>
                <a:pPr marL="342900" indent="-342900" eaLnBrk="1" hangingPunct="1">
                  <a:buFont typeface="Arial" panose="020B0604020202020204" pitchFamily="34" charset="0"/>
                  <a:buChar char="•"/>
                </a:pPr>
                <a:endParaRPr lang="en-US" altLang="en-US" sz="2200" dirty="0">
                  <a:solidFill>
                    <a:schemeClr val="accent1"/>
                  </a:solidFill>
                  <a:latin typeface="Times New Roman" panose="02020603050405020304" pitchFamily="18" charset="0"/>
                  <a:cs typeface="Times New Roman" panose="02020603050405020304" pitchFamily="18" charset="0"/>
                </a:endParaRPr>
              </a:p>
            </p:txBody>
          </p:sp>
        </mc:Choice>
        <mc:Fallback>
          <p:sp>
            <p:nvSpPr>
              <p:cNvPr id="2" name="Rectangle 1">
                <a:extLst>
                  <a:ext uri="{FF2B5EF4-FFF2-40B4-BE49-F238E27FC236}">
                    <a16:creationId xmlns:a16="http://schemas.microsoft.com/office/drawing/2014/main" id="{CF9382DC-1211-4B27-A119-EEAE3C37169D}"/>
                  </a:ext>
                </a:extLst>
              </p:cNvPr>
              <p:cNvSpPr>
                <a:spLocks noRot="1" noChangeAspect="1" noMove="1" noResize="1" noEditPoints="1" noAdjustHandles="1" noChangeArrowheads="1" noChangeShapeType="1" noTextEdit="1"/>
              </p:cNvSpPr>
              <p:nvPr/>
            </p:nvSpPr>
            <p:spPr>
              <a:xfrm>
                <a:off x="2833687" y="1059418"/>
                <a:ext cx="9144000" cy="4833054"/>
              </a:xfrm>
              <a:prstGeom prst="rect">
                <a:avLst/>
              </a:prstGeom>
              <a:blipFill>
                <a:blip r:embed="rId2"/>
                <a:stretch>
                  <a:fillRect l="-933" t="-883" r="-1267"/>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2AB5FBA8-354A-4BCC-BE98-62D7C2795103}"/>
              </a:ext>
            </a:extLst>
          </p:cNvPr>
          <p:cNvPicPr>
            <a:picLocks noChangeAspect="1"/>
          </p:cNvPicPr>
          <p:nvPr/>
        </p:nvPicPr>
        <p:blipFill>
          <a:blip r:embed="rId3"/>
          <a:stretch>
            <a:fillRect/>
          </a:stretch>
        </p:blipFill>
        <p:spPr>
          <a:xfrm>
            <a:off x="4077864" y="2797732"/>
            <a:ext cx="6329970" cy="526392"/>
          </a:xfrm>
          <a:prstGeom prst="rect">
            <a:avLst/>
          </a:prstGeom>
        </p:spPr>
      </p:pic>
      <p:sp>
        <p:nvSpPr>
          <p:cNvPr id="4" name="Rectangle 3">
            <a:extLst>
              <a:ext uri="{FF2B5EF4-FFF2-40B4-BE49-F238E27FC236}">
                <a16:creationId xmlns:a16="http://schemas.microsoft.com/office/drawing/2014/main" id="{0B84FF6D-89AF-4ACA-AC76-FA3D58C680D5}"/>
              </a:ext>
            </a:extLst>
          </p:cNvPr>
          <p:cNvSpPr/>
          <p:nvPr/>
        </p:nvSpPr>
        <p:spPr>
          <a:xfrm>
            <a:off x="3271938" y="0"/>
            <a:ext cx="6019597" cy="646331"/>
          </a:xfrm>
          <a:prstGeom prst="rect">
            <a:avLst/>
          </a:prstGeom>
        </p:spPr>
        <p:txBody>
          <a:bodyPr wrap="none">
            <a:spAutoFit/>
          </a:bodyPr>
          <a:lstStyle/>
          <a:p>
            <a:r>
              <a:rPr 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Beta Decay and Radioactivity</a:t>
            </a:r>
            <a:endParaRPr lang="en-US" sz="3600"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5589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577ED3-9F7F-449A-B67B-51F130686E6C}"/>
              </a:ext>
            </a:extLst>
          </p:cNvPr>
          <p:cNvSpPr/>
          <p:nvPr/>
        </p:nvSpPr>
        <p:spPr>
          <a:xfrm>
            <a:off x="3156734" y="0"/>
            <a:ext cx="5878532" cy="646331"/>
          </a:xfrm>
          <a:prstGeom prst="rect">
            <a:avLst/>
          </a:prstGeom>
        </p:spPr>
        <p:txBody>
          <a:bodyPr wrap="none">
            <a:spAutoFit/>
          </a:bodyPr>
          <a:lstStyle/>
          <a:p>
            <a:r>
              <a:rPr 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Balancing Nuclear Reactions</a:t>
            </a:r>
            <a:endParaRPr lang="en-US" sz="3600"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3487BCF0-73E8-42D3-B082-FC9AE1574A46}"/>
              </a:ext>
            </a:extLst>
          </p:cNvPr>
          <p:cNvSpPr/>
          <p:nvPr/>
        </p:nvSpPr>
        <p:spPr>
          <a:xfrm>
            <a:off x="2790825" y="797510"/>
            <a:ext cx="8567738" cy="5262979"/>
          </a:xfrm>
          <a:prstGeom prst="rect">
            <a:avLst/>
          </a:prstGeom>
        </p:spPr>
        <p:txBody>
          <a:bodyPr wrap="square">
            <a:spAutoFit/>
          </a:bodyPr>
          <a:lstStyle/>
          <a:p>
            <a:pPr>
              <a:spcBef>
                <a:spcPct val="0"/>
              </a:spcBef>
              <a:buFontTx/>
              <a:buNone/>
              <a:defRPr/>
            </a:pPr>
            <a:r>
              <a:rPr lang="en-US" altLang="en-US" sz="2400" dirty="0">
                <a:solidFill>
                  <a:schemeClr val="accent4"/>
                </a:solidFill>
                <a:latin typeface="Times New Roman" panose="02020603050405020304" pitchFamily="18" charset="0"/>
                <a:cs typeface="Times New Roman" panose="02020603050405020304" pitchFamily="18" charset="0"/>
              </a:rPr>
              <a:t>   </a:t>
            </a:r>
            <a:endParaRPr lang="en-US" altLang="en-US" sz="2400" dirty="0">
              <a:solidFill>
                <a:schemeClr val="accent4"/>
              </a:solidFill>
              <a:latin typeface="Times New Roman" panose="02020603050405020304" pitchFamily="18" charset="0"/>
              <a:ea typeface="Times" charset="0"/>
              <a:cs typeface="Times New Roman" panose="02020603050405020304" pitchFamily="18" charset="0"/>
            </a:endParaRPr>
          </a:p>
          <a:p>
            <a:pPr>
              <a:spcBef>
                <a:spcPct val="0"/>
              </a:spcBef>
              <a:buFontTx/>
              <a:buNone/>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All you have to do is make sure that </a:t>
            </a:r>
          </a:p>
          <a:p>
            <a:pPr>
              <a:spcBef>
                <a:spcPct val="0"/>
              </a:spcBef>
              <a:buFontTx/>
              <a:buNone/>
              <a:defRPr/>
            </a:pPr>
            <a:endParaRPr lang="en-US" altLang="en-US" sz="2400" dirty="0">
              <a:solidFill>
                <a:schemeClr val="accent4"/>
              </a:solidFill>
              <a:latin typeface="Times New Roman" panose="02020603050405020304" pitchFamily="18" charset="0"/>
              <a:ea typeface="Times" charset="0"/>
              <a:cs typeface="Times New Roman" panose="02020603050405020304" pitchFamily="18" charset="0"/>
            </a:endParaRPr>
          </a:p>
          <a:p>
            <a:pPr>
              <a:spcBef>
                <a:spcPct val="0"/>
              </a:spcBef>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(1) the total of the </a:t>
            </a:r>
            <a:r>
              <a:rPr lang="en-US" altLang="en-US" sz="2400" b="1" dirty="0">
                <a:solidFill>
                  <a:schemeClr val="accent1"/>
                </a:solidFill>
                <a:latin typeface="Times New Roman" panose="02020603050405020304" pitchFamily="18" charset="0"/>
                <a:ea typeface="Times" charset="0"/>
                <a:cs typeface="Times New Roman" panose="02020603050405020304" pitchFamily="18" charset="0"/>
              </a:rPr>
              <a:t>atomic numbers </a:t>
            </a: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[lower left corner] </a:t>
            </a:r>
          </a:p>
          <a:p>
            <a:pPr>
              <a:spcBef>
                <a:spcPct val="0"/>
              </a:spcBef>
              <a:buFontTx/>
              <a:buNone/>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      on the left and right are the same, </a:t>
            </a:r>
          </a:p>
          <a:p>
            <a:pPr>
              <a:spcBef>
                <a:spcPct val="0"/>
              </a:spcBef>
              <a:buFontTx/>
              <a:buNone/>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  </a:t>
            </a:r>
          </a:p>
          <a:p>
            <a:pPr>
              <a:spcBef>
                <a:spcPct val="0"/>
              </a:spcBef>
              <a:buFontTx/>
              <a:buNone/>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and </a:t>
            </a:r>
          </a:p>
          <a:p>
            <a:pPr>
              <a:spcBef>
                <a:spcPct val="0"/>
              </a:spcBef>
              <a:buFontTx/>
              <a:buNone/>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  </a:t>
            </a:r>
          </a:p>
          <a:p>
            <a:pPr>
              <a:spcBef>
                <a:spcPct val="0"/>
              </a:spcBef>
              <a:buFontTx/>
              <a:buNone/>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(2) the total of the </a:t>
            </a:r>
            <a:r>
              <a:rPr lang="en-US" altLang="en-US" sz="2400" b="1" dirty="0">
                <a:solidFill>
                  <a:schemeClr val="accent1"/>
                </a:solidFill>
                <a:latin typeface="Times New Roman" panose="02020603050405020304" pitchFamily="18" charset="0"/>
                <a:ea typeface="Times" charset="0"/>
                <a:cs typeface="Times New Roman" panose="02020603050405020304" pitchFamily="18" charset="0"/>
              </a:rPr>
              <a:t>mass numbers</a:t>
            </a:r>
            <a:r>
              <a:rPr lang="en-US" altLang="en-US" sz="2400" b="1" dirty="0">
                <a:solidFill>
                  <a:schemeClr val="accent4"/>
                </a:solidFill>
                <a:latin typeface="Times New Roman" panose="02020603050405020304" pitchFamily="18" charset="0"/>
                <a:ea typeface="Times" charset="0"/>
                <a:cs typeface="Times New Roman" panose="02020603050405020304" pitchFamily="18" charset="0"/>
              </a:rPr>
              <a:t> </a:t>
            </a: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[upper left corner] </a:t>
            </a:r>
          </a:p>
          <a:p>
            <a:pPr>
              <a:spcBef>
                <a:spcPct val="0"/>
              </a:spcBef>
              <a:buFontTx/>
              <a:buNone/>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      on the left and right are the same, </a:t>
            </a:r>
          </a:p>
          <a:p>
            <a:pPr>
              <a:spcBef>
                <a:spcPct val="0"/>
              </a:spcBef>
              <a:buFontTx/>
              <a:buNone/>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  </a:t>
            </a:r>
          </a:p>
          <a:p>
            <a:pPr>
              <a:spcBef>
                <a:spcPct val="0"/>
              </a:spcBef>
              <a:buFontTx/>
              <a:buNone/>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then</a:t>
            </a:r>
          </a:p>
          <a:p>
            <a:pPr>
              <a:spcBef>
                <a:spcPct val="0"/>
              </a:spcBef>
              <a:buFontTx/>
              <a:buNone/>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   </a:t>
            </a:r>
          </a:p>
          <a:p>
            <a:pPr>
              <a:spcBef>
                <a:spcPct val="0"/>
              </a:spcBef>
              <a:buFontTx/>
              <a:buNone/>
              <a:defRPr/>
            </a:pP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(3)  fill in any missing </a:t>
            </a:r>
            <a:r>
              <a:rPr lang="en-US" altLang="en-US" sz="2400" b="1" dirty="0">
                <a:solidFill>
                  <a:schemeClr val="accent1"/>
                </a:solidFill>
                <a:latin typeface="Times New Roman" panose="02020603050405020304" pitchFamily="18" charset="0"/>
                <a:ea typeface="Times" charset="0"/>
                <a:cs typeface="Times New Roman" panose="02020603050405020304" pitchFamily="18" charset="0"/>
              </a:rPr>
              <a:t>element symbols</a:t>
            </a:r>
            <a:r>
              <a:rPr lang="en-US" altLang="en-US" sz="2400" dirty="0">
                <a:solidFill>
                  <a:schemeClr val="accent4"/>
                </a:solidFill>
                <a:latin typeface="Times New Roman" panose="02020603050405020304" pitchFamily="18" charset="0"/>
                <a:ea typeface="Times" charset="0"/>
                <a:cs typeface="Times New Roman" panose="02020603050405020304" pitchFamily="18" charset="0"/>
              </a:rPr>
              <a:t>. [lookup the periodic table]</a:t>
            </a:r>
          </a:p>
        </p:txBody>
      </p:sp>
    </p:spTree>
    <p:extLst>
      <p:ext uri="{BB962C8B-B14F-4D97-AF65-F5344CB8AC3E}">
        <p14:creationId xmlns:p14="http://schemas.microsoft.com/office/powerpoint/2010/main" val="200035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a:extLst>
              <a:ext uri="{FF2B5EF4-FFF2-40B4-BE49-F238E27FC236}">
                <a16:creationId xmlns:a16="http://schemas.microsoft.com/office/drawing/2014/main" id="{A3851432-F47E-486D-B661-70AE438D73D3}"/>
              </a:ext>
            </a:extLst>
          </p:cNvPr>
          <p:cNvSpPr txBox="1">
            <a:spLocks/>
          </p:cNvSpPr>
          <p:nvPr/>
        </p:nvSpPr>
        <p:spPr>
          <a:xfrm>
            <a:off x="2443168" y="695327"/>
            <a:ext cx="7772400" cy="609600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Tx/>
              <a:buNone/>
              <a:defRPr/>
            </a:pPr>
            <a:r>
              <a:rPr lang="en-US" altLang="en-US" sz="2400" b="1" dirty="0">
                <a:solidFill>
                  <a:schemeClr val="accent4"/>
                </a:solidFill>
                <a:latin typeface="Times New Roman" panose="02020603050405020304" pitchFamily="18" charset="0"/>
                <a:cs typeface="Times New Roman" panose="02020603050405020304" pitchFamily="18" charset="0"/>
              </a:rPr>
              <a:t>Examples: </a:t>
            </a:r>
          </a:p>
          <a:p>
            <a:pPr marL="0" indent="0">
              <a:buFontTx/>
              <a:buNone/>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0" indent="0">
              <a:buFontTx/>
              <a:buNone/>
              <a:defRPr/>
            </a:pPr>
            <a:r>
              <a:rPr lang="en-US" altLang="en-US" sz="2400" dirty="0">
                <a:solidFill>
                  <a:schemeClr val="accent4"/>
                </a:solidFill>
                <a:latin typeface="Times New Roman" panose="02020603050405020304" pitchFamily="18" charset="0"/>
                <a:cs typeface="Times New Roman" panose="02020603050405020304" pitchFamily="18" charset="0"/>
              </a:rPr>
              <a:t>1.   (beta decay)   </a:t>
            </a:r>
          </a:p>
          <a:p>
            <a:pPr marL="457200" indent="-457200">
              <a:buFontTx/>
              <a:buAutoNum type="arabicPeriod"/>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457200" indent="-457200">
              <a:buFontTx/>
              <a:buAutoNum type="arabicPeriod"/>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457200" indent="-457200">
              <a:buFontTx/>
              <a:buAutoNum type="arabicPeriod"/>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457200" indent="-457200">
              <a:buFontTx/>
              <a:buAutoNum type="arabicPeriod"/>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457200" indent="-457200">
              <a:buFontTx/>
              <a:buAutoNum type="arabicPeriod"/>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0" indent="0">
              <a:buFontTx/>
              <a:buNone/>
              <a:defRPr/>
            </a:pPr>
            <a:r>
              <a:rPr lang="en-US" altLang="en-US" sz="2400" dirty="0">
                <a:solidFill>
                  <a:schemeClr val="accent4"/>
                </a:solidFill>
                <a:latin typeface="Times New Roman" panose="02020603050405020304" pitchFamily="18" charset="0"/>
                <a:cs typeface="Times New Roman" panose="02020603050405020304" pitchFamily="18" charset="0"/>
              </a:rPr>
              <a:t>2.   (alpha and gamma decay)   </a:t>
            </a:r>
          </a:p>
          <a:p>
            <a:pPr marL="0" indent="0">
              <a:buFontTx/>
              <a:buNone/>
              <a:defRPr/>
            </a:pPr>
            <a:endParaRPr lang="en-US" altLang="en-US" sz="2400" dirty="0">
              <a:solidFill>
                <a:schemeClr val="accent4"/>
              </a:solidFill>
              <a:latin typeface="Times New Roman" panose="02020603050405020304" pitchFamily="18" charset="0"/>
              <a:cs typeface="Times New Roman" panose="02020603050405020304" pitchFamily="18" charset="0"/>
            </a:endParaRPr>
          </a:p>
        </p:txBody>
      </p:sp>
      <p:sp>
        <p:nvSpPr>
          <p:cNvPr id="10" name="Rectangle 4">
            <a:extLst>
              <a:ext uri="{FF2B5EF4-FFF2-40B4-BE49-F238E27FC236}">
                <a16:creationId xmlns:a16="http://schemas.microsoft.com/office/drawing/2014/main" id="{65D7F70A-78D8-4E1D-A4B2-62FEE3021142}"/>
              </a:ext>
            </a:extLst>
          </p:cNvPr>
          <p:cNvSpPr>
            <a:spLocks noChangeArrowheads="1"/>
          </p:cNvSpPr>
          <p:nvPr/>
        </p:nvSpPr>
        <p:spPr bwMode="auto">
          <a:xfrm>
            <a:off x="1643066" y="14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aphicFrame>
        <p:nvGraphicFramePr>
          <p:cNvPr id="13" name="Object 4">
            <a:extLst>
              <a:ext uri="{FF2B5EF4-FFF2-40B4-BE49-F238E27FC236}">
                <a16:creationId xmlns:a16="http://schemas.microsoft.com/office/drawing/2014/main" id="{D191F4AB-F3EF-488B-9AE4-0A6531EEC491}"/>
              </a:ext>
            </a:extLst>
          </p:cNvPr>
          <p:cNvGraphicFramePr>
            <a:graphicFrameLocks noChangeAspect="1"/>
          </p:cNvGraphicFramePr>
          <p:nvPr>
            <p:extLst>
              <p:ext uri="{D42A27DB-BD31-4B8C-83A1-F6EECF244321}">
                <p14:modId xmlns:p14="http://schemas.microsoft.com/office/powerpoint/2010/main" val="3342152241"/>
              </p:ext>
            </p:extLst>
          </p:nvPr>
        </p:nvGraphicFramePr>
        <p:xfrm>
          <a:off x="3255968" y="5305427"/>
          <a:ext cx="6132513" cy="804863"/>
        </p:xfrm>
        <a:graphic>
          <a:graphicData uri="http://schemas.openxmlformats.org/presentationml/2006/ole">
            <mc:AlternateContent xmlns:mc="http://schemas.openxmlformats.org/markup-compatibility/2006">
              <mc:Choice xmlns:v="urn:schemas-microsoft-com:vml" Requires="v">
                <p:oleObj spid="_x0000_s12323" name="Equation" r:id="rId3" imgW="2108200" imgH="279400" progId="Equation.3">
                  <p:embed/>
                </p:oleObj>
              </mc:Choice>
              <mc:Fallback>
                <p:oleObj name="Equation" r:id="rId3" imgW="2108200" imgH="279400" progId="Equation.3">
                  <p:embed/>
                  <p:pic>
                    <p:nvPicPr>
                      <p:cNvPr id="19462" name="Object 4">
                        <a:extLst>
                          <a:ext uri="{FF2B5EF4-FFF2-40B4-BE49-F238E27FC236}">
                            <a16:creationId xmlns:a16="http://schemas.microsoft.com/office/drawing/2014/main" id="{7C4BCB18-2D1A-42D3-89B2-4243CF9026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5968" y="5305427"/>
                        <a:ext cx="6132513"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ectangle 13">
            <a:extLst>
              <a:ext uri="{FF2B5EF4-FFF2-40B4-BE49-F238E27FC236}">
                <a16:creationId xmlns:a16="http://schemas.microsoft.com/office/drawing/2014/main" id="{904E1A2F-7B31-4E61-A3F8-D877CF4A4E0A}"/>
              </a:ext>
            </a:extLst>
          </p:cNvPr>
          <p:cNvSpPr/>
          <p:nvPr/>
        </p:nvSpPr>
        <p:spPr>
          <a:xfrm>
            <a:off x="3271036" y="14283"/>
            <a:ext cx="5878532" cy="646331"/>
          </a:xfrm>
          <a:prstGeom prst="rect">
            <a:avLst/>
          </a:prstGeom>
        </p:spPr>
        <p:txBody>
          <a:bodyPr wrap="none">
            <a:spAutoFit/>
          </a:bodyPr>
          <a:lstStyle/>
          <a:p>
            <a:r>
              <a:rPr 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Balancing Nuclear Reactions</a:t>
            </a:r>
            <a:endParaRPr lang="en-US" sz="3600"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5" name="Picture 14">
            <a:extLst>
              <a:ext uri="{FF2B5EF4-FFF2-40B4-BE49-F238E27FC236}">
                <a16:creationId xmlns:a16="http://schemas.microsoft.com/office/drawing/2014/main" id="{10B34147-9E66-4A7E-A315-223253607ACF}"/>
              </a:ext>
            </a:extLst>
          </p:cNvPr>
          <p:cNvPicPr>
            <a:picLocks noChangeAspect="1"/>
          </p:cNvPicPr>
          <p:nvPr/>
        </p:nvPicPr>
        <p:blipFill>
          <a:blip r:embed="rId5"/>
          <a:stretch>
            <a:fillRect/>
          </a:stretch>
        </p:blipFill>
        <p:spPr>
          <a:xfrm>
            <a:off x="3038474" y="2457450"/>
            <a:ext cx="7458075" cy="971550"/>
          </a:xfrm>
          <a:prstGeom prst="rect">
            <a:avLst/>
          </a:prstGeom>
        </p:spPr>
      </p:pic>
    </p:spTree>
    <p:extLst>
      <p:ext uri="{BB962C8B-B14F-4D97-AF65-F5344CB8AC3E}">
        <p14:creationId xmlns:p14="http://schemas.microsoft.com/office/powerpoint/2010/main" val="3505785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a:extLst>
              <a:ext uri="{FF2B5EF4-FFF2-40B4-BE49-F238E27FC236}">
                <a16:creationId xmlns:a16="http://schemas.microsoft.com/office/drawing/2014/main" id="{ED6E207E-E6B3-4865-AE2E-40E974AEF716}"/>
              </a:ext>
            </a:extLst>
          </p:cNvPr>
          <p:cNvSpPr txBox="1">
            <a:spLocks/>
          </p:cNvSpPr>
          <p:nvPr/>
        </p:nvSpPr>
        <p:spPr>
          <a:xfrm>
            <a:off x="2443168" y="695327"/>
            <a:ext cx="7772400" cy="609600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Tx/>
              <a:buNone/>
              <a:defRPr/>
            </a:pPr>
            <a:r>
              <a:rPr lang="en-US" altLang="en-US" sz="2400" b="1" dirty="0">
                <a:solidFill>
                  <a:schemeClr val="accent4"/>
                </a:solidFill>
                <a:latin typeface="Times New Roman" panose="02020603050405020304" pitchFamily="18" charset="0"/>
                <a:cs typeface="Times New Roman" panose="02020603050405020304" pitchFamily="18" charset="0"/>
              </a:rPr>
              <a:t>Examples: </a:t>
            </a:r>
          </a:p>
          <a:p>
            <a:pPr marL="0" indent="0">
              <a:buFontTx/>
              <a:buNone/>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0" indent="0">
              <a:buFontTx/>
              <a:buNone/>
              <a:defRPr/>
            </a:pPr>
            <a:r>
              <a:rPr lang="en-US" altLang="en-US" sz="2400" dirty="0">
                <a:solidFill>
                  <a:schemeClr val="accent4"/>
                </a:solidFill>
                <a:latin typeface="Times New Roman" panose="02020603050405020304" pitchFamily="18" charset="0"/>
                <a:cs typeface="Times New Roman" panose="02020603050405020304" pitchFamily="18" charset="0"/>
              </a:rPr>
              <a:t>3.   (d-t fusion)   </a:t>
            </a:r>
          </a:p>
          <a:p>
            <a:pPr marL="457200" indent="-457200">
              <a:buFontTx/>
              <a:buAutoNum type="arabicPeriod"/>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457200" indent="-457200">
              <a:buFontTx/>
              <a:buAutoNum type="arabicPeriod"/>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457200" indent="-457200">
              <a:buFontTx/>
              <a:buAutoNum type="arabicPeriod"/>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457200" indent="-457200">
              <a:buFontTx/>
              <a:buAutoNum type="arabicPeriod"/>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457200" indent="-457200">
              <a:buFontTx/>
              <a:buAutoNum type="arabicPeriod"/>
              <a:defRPr/>
            </a:pPr>
            <a:endParaRPr lang="en-US" altLang="en-US" sz="2400" dirty="0">
              <a:solidFill>
                <a:schemeClr val="accent4"/>
              </a:solidFill>
              <a:latin typeface="Times New Roman" panose="02020603050405020304" pitchFamily="18" charset="0"/>
              <a:cs typeface="Times New Roman" panose="02020603050405020304" pitchFamily="18" charset="0"/>
            </a:endParaRPr>
          </a:p>
          <a:p>
            <a:pPr marL="0" indent="0">
              <a:buFontTx/>
              <a:buNone/>
              <a:defRPr/>
            </a:pPr>
            <a:r>
              <a:rPr lang="en-US" altLang="en-US" sz="2400" dirty="0">
                <a:solidFill>
                  <a:schemeClr val="accent4"/>
                </a:solidFill>
                <a:latin typeface="Times New Roman" panose="02020603050405020304" pitchFamily="18" charset="0"/>
                <a:cs typeface="Times New Roman" panose="02020603050405020304" pitchFamily="18" charset="0"/>
              </a:rPr>
              <a:t>4. 	(fission)   </a:t>
            </a:r>
          </a:p>
          <a:p>
            <a:pPr marL="0" indent="0">
              <a:buFontTx/>
              <a:buNone/>
              <a:defRPr/>
            </a:pPr>
            <a:endParaRPr lang="en-US" altLang="en-US" sz="2400" dirty="0">
              <a:solidFill>
                <a:schemeClr val="accent4"/>
              </a:solidFill>
              <a:latin typeface="Times New Roman" panose="02020603050405020304" pitchFamily="18" charset="0"/>
              <a:cs typeface="Times New Roman" panose="02020603050405020304" pitchFamily="18" charset="0"/>
            </a:endParaRPr>
          </a:p>
        </p:txBody>
      </p:sp>
      <p:sp>
        <p:nvSpPr>
          <p:cNvPr id="7" name="Rectangle 4">
            <a:extLst>
              <a:ext uri="{FF2B5EF4-FFF2-40B4-BE49-F238E27FC236}">
                <a16:creationId xmlns:a16="http://schemas.microsoft.com/office/drawing/2014/main" id="{8D554C1D-81FE-4073-969C-086184A0FE38}"/>
              </a:ext>
            </a:extLst>
          </p:cNvPr>
          <p:cNvSpPr>
            <a:spLocks noChangeArrowheads="1"/>
          </p:cNvSpPr>
          <p:nvPr/>
        </p:nvSpPr>
        <p:spPr bwMode="auto">
          <a:xfrm>
            <a:off x="1643066" y="14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9" name="Rectangle 8">
            <a:extLst>
              <a:ext uri="{FF2B5EF4-FFF2-40B4-BE49-F238E27FC236}">
                <a16:creationId xmlns:a16="http://schemas.microsoft.com/office/drawing/2014/main" id="{263E48F5-73D7-49CC-B8F5-D8F29B654D66}"/>
              </a:ext>
            </a:extLst>
          </p:cNvPr>
          <p:cNvSpPr/>
          <p:nvPr/>
        </p:nvSpPr>
        <p:spPr>
          <a:xfrm>
            <a:off x="3271036" y="14283"/>
            <a:ext cx="5878532" cy="646331"/>
          </a:xfrm>
          <a:prstGeom prst="rect">
            <a:avLst/>
          </a:prstGeom>
        </p:spPr>
        <p:txBody>
          <a:bodyPr wrap="none">
            <a:spAutoFit/>
          </a:bodyPr>
          <a:lstStyle/>
          <a:p>
            <a:r>
              <a:rPr 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Balancing Nuclear Reactions</a:t>
            </a:r>
            <a:endParaRPr lang="en-US" sz="3600"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10" name="Object 6">
            <a:extLst>
              <a:ext uri="{FF2B5EF4-FFF2-40B4-BE49-F238E27FC236}">
                <a16:creationId xmlns:a16="http://schemas.microsoft.com/office/drawing/2014/main" id="{D1217696-7A46-46DD-A7FC-A19A90F60351}"/>
              </a:ext>
            </a:extLst>
          </p:cNvPr>
          <p:cNvGraphicFramePr>
            <a:graphicFrameLocks noChangeAspect="1"/>
          </p:cNvGraphicFramePr>
          <p:nvPr>
            <p:extLst>
              <p:ext uri="{D42A27DB-BD31-4B8C-83A1-F6EECF244321}">
                <p14:modId xmlns:p14="http://schemas.microsoft.com/office/powerpoint/2010/main" val="4006425467"/>
              </p:ext>
            </p:extLst>
          </p:nvPr>
        </p:nvGraphicFramePr>
        <p:xfrm>
          <a:off x="2907518" y="2701343"/>
          <a:ext cx="6242050" cy="804863"/>
        </p:xfrm>
        <a:graphic>
          <a:graphicData uri="http://schemas.openxmlformats.org/presentationml/2006/ole">
            <mc:AlternateContent xmlns:mc="http://schemas.openxmlformats.org/markup-compatibility/2006">
              <mc:Choice xmlns:v="urn:schemas-microsoft-com:vml" Requires="v">
                <p:oleObj spid="_x0000_s13380" name="Equation" r:id="rId3" imgW="2146300" imgH="279400" progId="Equation.3">
                  <p:embed/>
                </p:oleObj>
              </mc:Choice>
              <mc:Fallback>
                <p:oleObj name="Equation" r:id="rId3" imgW="2146300" imgH="279400" progId="Equation.3">
                  <p:embed/>
                  <p:pic>
                    <p:nvPicPr>
                      <p:cNvPr id="20486" name="Object 6">
                        <a:extLst>
                          <a:ext uri="{FF2B5EF4-FFF2-40B4-BE49-F238E27FC236}">
                            <a16:creationId xmlns:a16="http://schemas.microsoft.com/office/drawing/2014/main" id="{2A42314F-86D7-4C6E-80D3-8E156CE78E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7518" y="2701343"/>
                        <a:ext cx="6242050"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8">
            <a:extLst>
              <a:ext uri="{FF2B5EF4-FFF2-40B4-BE49-F238E27FC236}">
                <a16:creationId xmlns:a16="http://schemas.microsoft.com/office/drawing/2014/main" id="{F0BF68DC-F7FE-462A-9CD4-C23EEC8D5F5C}"/>
              </a:ext>
            </a:extLst>
          </p:cNvPr>
          <p:cNvGraphicFramePr>
            <a:graphicFrameLocks noChangeAspect="1"/>
          </p:cNvGraphicFramePr>
          <p:nvPr>
            <p:extLst>
              <p:ext uri="{D42A27DB-BD31-4B8C-83A1-F6EECF244321}">
                <p14:modId xmlns:p14="http://schemas.microsoft.com/office/powerpoint/2010/main" val="1021934334"/>
              </p:ext>
            </p:extLst>
          </p:nvPr>
        </p:nvGraphicFramePr>
        <p:xfrm>
          <a:off x="2824166" y="5357810"/>
          <a:ext cx="7962900" cy="804863"/>
        </p:xfrm>
        <a:graphic>
          <a:graphicData uri="http://schemas.openxmlformats.org/presentationml/2006/ole">
            <mc:AlternateContent xmlns:mc="http://schemas.openxmlformats.org/markup-compatibility/2006">
              <mc:Choice xmlns:v="urn:schemas-microsoft-com:vml" Requires="v">
                <p:oleObj spid="_x0000_s13381" name="Equation" r:id="rId5" imgW="2730500" imgH="279400" progId="Equation.3">
                  <p:embed/>
                </p:oleObj>
              </mc:Choice>
              <mc:Fallback>
                <p:oleObj name="Equation" r:id="rId5" imgW="2730500" imgH="279400" progId="Equation.3">
                  <p:embed/>
                  <p:pic>
                    <p:nvPicPr>
                      <p:cNvPr id="20488" name="Object 8">
                        <a:extLst>
                          <a:ext uri="{FF2B5EF4-FFF2-40B4-BE49-F238E27FC236}">
                            <a16:creationId xmlns:a16="http://schemas.microsoft.com/office/drawing/2014/main" id="{D2EA38F6-2426-44E1-8466-21B221BAA22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24166" y="5357810"/>
                        <a:ext cx="7962900"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978598007"/>
      </p:ext>
    </p:extLst>
  </p:cSld>
  <p:clrMapOvr>
    <a:masterClrMapping/>
  </p:clrMapOvr>
</p:sld>
</file>

<file path=ppt/theme/theme1.xml><?xml version="1.0" encoding="utf-8"?>
<a:theme xmlns:a="http://schemas.openxmlformats.org/drawingml/2006/main" name="SKETCH LESSON">
  <a:themeElements>
    <a:clrScheme name="Simple Light">
      <a:dk1>
        <a:srgbClr val="000000"/>
      </a:dk1>
      <a:lt1>
        <a:srgbClr val="FFFFFF"/>
      </a:lt1>
      <a:dk2>
        <a:srgbClr val="595959"/>
      </a:dk2>
      <a:lt2>
        <a:srgbClr val="EEEEEE"/>
      </a:lt2>
      <a:accent1>
        <a:srgbClr val="FEB8B3"/>
      </a:accent1>
      <a:accent2>
        <a:srgbClr val="A6DFDA"/>
      </a:accent2>
      <a:accent3>
        <a:srgbClr val="FED58A"/>
      </a:accent3>
      <a:accent4>
        <a:srgbClr val="FF9991"/>
      </a:accent4>
      <a:accent5>
        <a:srgbClr val="8FE2DB"/>
      </a:accent5>
      <a:accent6>
        <a:srgbClr val="FFBF49"/>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Sketchnotes Lesson by Slidesgo</Template>
  <TotalTime>3378</TotalTime>
  <Words>956</Words>
  <Application>Microsoft Office PowerPoint</Application>
  <PresentationFormat>Widescreen</PresentationFormat>
  <Paragraphs>173</Paragraphs>
  <Slides>17</Slides>
  <Notes>0</Notes>
  <HiddenSlides>0</HiddenSlides>
  <MMClips>0</MMClips>
  <ScaleCrop>false</ScaleCrop>
  <HeadingPairs>
    <vt:vector size="8" baseType="variant">
      <vt:variant>
        <vt:lpstr>Fonts Used</vt:lpstr>
      </vt:variant>
      <vt:variant>
        <vt:i4>13</vt:i4>
      </vt:variant>
      <vt:variant>
        <vt:lpstr>Theme</vt:lpstr>
      </vt:variant>
      <vt:variant>
        <vt:i4>3</vt:i4>
      </vt:variant>
      <vt:variant>
        <vt:lpstr>Embedded OLE Servers</vt:lpstr>
      </vt:variant>
      <vt:variant>
        <vt:i4>1</vt:i4>
      </vt:variant>
      <vt:variant>
        <vt:lpstr>Slide Titles</vt:lpstr>
      </vt:variant>
      <vt:variant>
        <vt:i4>17</vt:i4>
      </vt:variant>
    </vt:vector>
  </HeadingPairs>
  <TitlesOfParts>
    <vt:vector size="34" baseType="lpstr">
      <vt:lpstr>Arial</vt:lpstr>
      <vt:lpstr>Calibri</vt:lpstr>
      <vt:lpstr>Cambria Math</vt:lpstr>
      <vt:lpstr>Century Gothic</vt:lpstr>
      <vt:lpstr>Comfortaa</vt:lpstr>
      <vt:lpstr>Permanent Marker</vt:lpstr>
      <vt:lpstr>Proxima Nova</vt:lpstr>
      <vt:lpstr>Proxima Nova Semibold</vt:lpstr>
      <vt:lpstr>Symbol</vt:lpstr>
      <vt:lpstr>Times</vt:lpstr>
      <vt:lpstr>Times New Roman</vt:lpstr>
      <vt:lpstr>Wingdings</vt:lpstr>
      <vt:lpstr>Wingdings 3</vt:lpstr>
      <vt:lpstr>SKETCH LESSON</vt:lpstr>
      <vt:lpstr>Slidesgo Final Pages</vt:lpstr>
      <vt:lpstr>Wisp</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Shantanu Chakraborty</dc:creator>
  <cp:lastModifiedBy>Shantanu Chakraborty</cp:lastModifiedBy>
  <cp:revision>435</cp:revision>
  <dcterms:created xsi:type="dcterms:W3CDTF">2020-05-02T18:19:18Z</dcterms:created>
  <dcterms:modified xsi:type="dcterms:W3CDTF">2020-06-02T02:23:45Z</dcterms:modified>
</cp:coreProperties>
</file>