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theme/theme7.xml" ContentType="application/vnd.openxmlformats-officedocument.theme+xml"/>
  <Override PartName="/ppt/slideLayouts/slideLayout19.xml" ContentType="application/vnd.openxmlformats-officedocument.presentationml.slideLayout+xml"/>
  <Override PartName="/ppt/theme/theme8.xml" ContentType="application/vnd.openxmlformats-officedocument.theme+xml"/>
  <Override PartName="/ppt/slideLayouts/slideLayout20.xml" ContentType="application/vnd.openxmlformats-officedocument.presentationml.slideLayout+xml"/>
  <Override PartName="/ppt/theme/theme9.xml" ContentType="application/vnd.openxmlformats-officedocument.theme+xml"/>
  <Override PartName="/ppt/slideLayouts/slideLayout21.xml" ContentType="application/vnd.openxmlformats-officedocument.presentationml.slideLayout+xml"/>
  <Override PartName="/ppt/theme/theme10.xml" ContentType="application/vnd.openxmlformats-officedocument.theme+xml"/>
  <Override PartName="/ppt/slideLayouts/slideLayout22.xml" ContentType="application/vnd.openxmlformats-officedocument.presentationml.slideLayout+xml"/>
  <Override PartName="/ppt/theme/theme11.xml" ContentType="application/vnd.openxmlformats-officedocument.theme+xml"/>
  <Override PartName="/ppt/slideLayouts/slideLayout23.xml" ContentType="application/vnd.openxmlformats-officedocument.presentationml.slideLayout+xml"/>
  <Override PartName="/ppt/theme/theme12.xml" ContentType="application/vnd.openxmlformats-officedocument.theme+xml"/>
  <Override PartName="/ppt/slideLayouts/slideLayout24.xml" ContentType="application/vnd.openxmlformats-officedocument.presentationml.slideLayout+xml"/>
  <Override PartName="/ppt/theme/theme13.xml" ContentType="application/vnd.openxmlformats-officedocument.theme+xml"/>
  <Override PartName="/ppt/slideLayouts/slideLayout25.xml" ContentType="application/vnd.openxmlformats-officedocument.presentationml.slideLayout+xml"/>
  <Override PartName="/ppt/theme/theme14.xml" ContentType="application/vnd.openxmlformats-officedocument.theme+xml"/>
  <Override PartName="/ppt/slideLayouts/slideLayout26.xml" ContentType="application/vnd.openxmlformats-officedocument.presentationml.slideLayout+xml"/>
  <Override PartName="/ppt/theme/theme15.xml" ContentType="application/vnd.openxmlformats-officedocument.theme+xml"/>
  <Override PartName="/ppt/slideLayouts/slideLayout27.xml" ContentType="application/vnd.openxmlformats-officedocument.presentationml.slideLayout+xml"/>
  <Override PartName="/ppt/theme/theme16.xml" ContentType="application/vnd.openxmlformats-officedocument.theme+xml"/>
  <Override PartName="/ppt/slideLayouts/slideLayout28.xml" ContentType="application/vnd.openxmlformats-officedocument.presentationml.slideLayout+xml"/>
  <Override PartName="/ppt/theme/theme17.xml" ContentType="application/vnd.openxmlformats-officedocument.theme+xml"/>
  <Override PartName="/ppt/slideLayouts/slideLayout29.xml" ContentType="application/vnd.openxmlformats-officedocument.presentationml.slideLayout+xml"/>
  <Override PartName="/ppt/theme/theme18.xml" ContentType="application/vnd.openxmlformats-officedocument.theme+xml"/>
  <Override PartName="/ppt/slideLayouts/slideLayout30.xml" ContentType="application/vnd.openxmlformats-officedocument.presentationml.slideLayout+xml"/>
  <Override PartName="/ppt/theme/theme19.xml" ContentType="application/vnd.openxmlformats-officedocument.theme+xml"/>
  <Override PartName="/ppt/slideLayouts/slideLayout31.xml" ContentType="application/vnd.openxmlformats-officedocument.presentationml.slideLayout+xml"/>
  <Override PartName="/ppt/theme/theme20.xml" ContentType="application/vnd.openxmlformats-officedocument.theme+xml"/>
  <Override PartName="/ppt/slideLayouts/slideLayout32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86" r:id="rId3"/>
    <p:sldMasterId id="2147483688" r:id="rId4"/>
    <p:sldMasterId id="2147483690" r:id="rId5"/>
    <p:sldMasterId id="2147483692" r:id="rId6"/>
    <p:sldMasterId id="2147483694" r:id="rId7"/>
    <p:sldMasterId id="2147483698" r:id="rId8"/>
    <p:sldMasterId id="2147483701" r:id="rId9"/>
    <p:sldMasterId id="2147483703" r:id="rId10"/>
    <p:sldMasterId id="2147483705" r:id="rId11"/>
    <p:sldMasterId id="2147483707" r:id="rId12"/>
    <p:sldMasterId id="2147483709" r:id="rId13"/>
    <p:sldMasterId id="2147483711" r:id="rId14"/>
    <p:sldMasterId id="2147483713" r:id="rId15"/>
    <p:sldMasterId id="2147483715" r:id="rId16"/>
    <p:sldMasterId id="2147483717" r:id="rId17"/>
    <p:sldMasterId id="2147483719" r:id="rId18"/>
    <p:sldMasterId id="2147483721" r:id="rId19"/>
    <p:sldMasterId id="2147483723" r:id="rId20"/>
    <p:sldMasterId id="2147483725" r:id="rId21"/>
  </p:sldMasterIdLst>
  <p:notesMasterIdLst>
    <p:notesMasterId r:id="rId50"/>
  </p:notesMasterIdLst>
  <p:sldIdLst>
    <p:sldId id="296" r:id="rId22"/>
    <p:sldId id="297" r:id="rId23"/>
    <p:sldId id="298" r:id="rId24"/>
    <p:sldId id="304" r:id="rId25"/>
    <p:sldId id="305" r:id="rId26"/>
    <p:sldId id="306" r:id="rId27"/>
    <p:sldId id="307" r:id="rId28"/>
    <p:sldId id="308" r:id="rId29"/>
    <p:sldId id="309" r:id="rId30"/>
    <p:sldId id="299" r:id="rId31"/>
    <p:sldId id="300" r:id="rId32"/>
    <p:sldId id="271" r:id="rId33"/>
    <p:sldId id="310" r:id="rId34"/>
    <p:sldId id="311" r:id="rId35"/>
    <p:sldId id="312" r:id="rId36"/>
    <p:sldId id="313" r:id="rId37"/>
    <p:sldId id="301" r:id="rId38"/>
    <p:sldId id="314" r:id="rId39"/>
    <p:sldId id="315" r:id="rId40"/>
    <p:sldId id="316" r:id="rId41"/>
    <p:sldId id="317" r:id="rId42"/>
    <p:sldId id="318" r:id="rId43"/>
    <p:sldId id="320" r:id="rId44"/>
    <p:sldId id="322" r:id="rId45"/>
    <p:sldId id="319" r:id="rId46"/>
    <p:sldId id="321" r:id="rId47"/>
    <p:sldId id="303" r:id="rId48"/>
    <p:sldId id="263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42" autoAdjust="0"/>
    <p:restoredTop sz="94660"/>
  </p:normalViewPr>
  <p:slideViewPr>
    <p:cSldViewPr snapToGrid="0">
      <p:cViewPr varScale="1">
        <p:scale>
          <a:sx n="69" d="100"/>
          <a:sy n="69" d="100"/>
        </p:scale>
        <p:origin x="420" y="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39" Type="http://schemas.openxmlformats.org/officeDocument/2006/relationships/slide" Target="slides/slide18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3.xml"/><Relationship Id="rId42" Type="http://schemas.openxmlformats.org/officeDocument/2006/relationships/slide" Target="slides/slide21.xml"/><Relationship Id="rId47" Type="http://schemas.openxmlformats.org/officeDocument/2006/relationships/slide" Target="slides/slide26.xml"/><Relationship Id="rId50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8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slide" Target="slides/slide11.xml"/><Relationship Id="rId37" Type="http://schemas.openxmlformats.org/officeDocument/2006/relationships/slide" Target="slides/slide16.xml"/><Relationship Id="rId40" Type="http://schemas.openxmlformats.org/officeDocument/2006/relationships/slide" Target="slides/slide19.xml"/><Relationship Id="rId45" Type="http://schemas.openxmlformats.org/officeDocument/2006/relationships/slide" Target="slides/slide24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4" Type="http://schemas.openxmlformats.org/officeDocument/2006/relationships/slide" Target="slides/slide23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slide" Target="slides/slide14.xml"/><Relationship Id="rId43" Type="http://schemas.openxmlformats.org/officeDocument/2006/relationships/slide" Target="slides/slide22.xml"/><Relationship Id="rId48" Type="http://schemas.openxmlformats.org/officeDocument/2006/relationships/slide" Target="slides/slide27.xml"/><Relationship Id="rId8" Type="http://schemas.openxmlformats.org/officeDocument/2006/relationships/slideMaster" Target="slideMasters/slideMaster8.xml"/><Relationship Id="rId51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slide" Target="slides/slide12.xml"/><Relationship Id="rId38" Type="http://schemas.openxmlformats.org/officeDocument/2006/relationships/slide" Target="slides/slide17.xml"/><Relationship Id="rId46" Type="http://schemas.openxmlformats.org/officeDocument/2006/relationships/slide" Target="slides/slide25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2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slide" Target="slides/slide15.xml"/><Relationship Id="rId49" Type="http://schemas.openxmlformats.org/officeDocument/2006/relationships/slide" Target="slides/slide2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85000"/>
                    <a:satMod val="130000"/>
                  </a:schemeClr>
                </a:gs>
                <a:gs pos="34000">
                  <a:schemeClr val="accent1">
                    <a:shade val="87000"/>
                    <a:satMod val="125000"/>
                  </a:schemeClr>
                </a:gs>
                <a:gs pos="70000">
                  <a:schemeClr val="accent1">
                    <a:tint val="100000"/>
                    <a:shade val="90000"/>
                    <a:satMod val="130000"/>
                  </a:schemeClr>
                </a:gs>
                <a:gs pos="100000">
                  <a:schemeClr val="accent1">
                    <a:tint val="100000"/>
                    <a:shade val="100000"/>
                    <a:satMod val="110000"/>
                  </a:schemeClr>
                </a:gs>
              </a:gsLst>
              <a:path path="circle">
                <a:fillToRect l="100000" t="100000" r="100000" b="100000"/>
              </a:path>
            </a:gradFill>
            <a:ln>
              <a:noFill/>
            </a:ln>
            <a:effectLst>
              <a:outerShdw blurRad="38100" dist="25400" dir="2700000" algn="br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IT</c:v>
                </c:pt>
                <c:pt idx="1">
                  <c:v>Admissions</c:v>
                </c:pt>
                <c:pt idx="2">
                  <c:v>Housing</c:v>
                </c:pt>
              </c:strCache>
            </c:strRef>
          </c:cat>
          <c:val>
            <c:numRef>
              <c:f>Sheet1!$B$2:$B$4</c:f>
              <c:numCache>
                <c:formatCode>#,##0</c:formatCode>
                <c:ptCount val="3"/>
                <c:pt idx="0">
                  <c:v>17734</c:v>
                </c:pt>
                <c:pt idx="1">
                  <c:v>43465</c:v>
                </c:pt>
                <c:pt idx="2">
                  <c:v>10475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07-4ACB-AA63-0BAA856B48DC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166392008"/>
        <c:axId val="166392400"/>
      </c:barChart>
      <c:catAx>
        <c:axId val="1663920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392400"/>
        <c:crosses val="autoZero"/>
        <c:auto val="1"/>
        <c:lblAlgn val="ctr"/>
        <c:lblOffset val="100"/>
        <c:noMultiLvlLbl val="0"/>
      </c:catAx>
      <c:valAx>
        <c:axId val="1663924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3920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D55AF-DA2D-44DA-8263-CEFD2A0D4D5C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112DD-AF24-40BA-9FDD-DB72923B9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76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
Poll Title: Do you use ITSM at your campus?
https://www.polleverywhere.com/multiple_choice_polls/FEOFOZt3dC9Ob6H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1112DD-AF24-40BA-9FDD-DB72923B9E31}" type="slidenum">
              <a:rPr lang="en-US" smtClean="0"/>
              <a:t>13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3810000" cy="1270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608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9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0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BBD1-8964-4D7D-ABBB-141325E37B28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4E57C-66D9-43B1-9225-E1A2FDF35EC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1" descr="WD_PPT_templates_300ppi_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5036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BBD1-8964-4D7D-ABBB-141325E37B28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4E57C-66D9-43B1-9225-E1A2FDF35E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37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BBD1-8964-4D7D-ABBB-141325E37B28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4E57C-66D9-43B1-9225-E1A2FDF35E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248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4648200" y="2362200"/>
            <a:ext cx="2895600" cy="1600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93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/>
          </p:cNvSpPr>
          <p:nvPr userDrawn="1"/>
        </p:nvSpPr>
        <p:spPr bwMode="auto">
          <a:xfrm>
            <a:off x="3453609" y="0"/>
            <a:ext cx="8736807" cy="68580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53585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algn="l" defTabSz="41273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0" b="1" i="0" u="none" strike="noStrike" kern="1200" cap="none" spc="0" normalizeH="0" baseline="0" noProof="0">
              <a:ln>
                <a:noFill/>
              </a:ln>
              <a:solidFill>
                <a:srgbClr val="53585F"/>
              </a:solidFill>
              <a:effectLst/>
              <a:uLnTx/>
              <a:uFillTx/>
              <a:latin typeface="Signika" panose="02010003020600000004" pitchFamily="50" charset="0"/>
              <a:sym typeface="Signika" panose="02010003020600000004" pitchFamily="50" charset="0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629404" y="1620332"/>
            <a:ext cx="2360044" cy="2360043"/>
          </a:xfrm>
          <a:prstGeom prst="ellipse">
            <a:avLst/>
          </a:prstGeom>
        </p:spPr>
        <p:txBody>
          <a:bodyPr/>
          <a:lstStyle/>
          <a:p>
            <a:pPr lvl="0"/>
            <a:endParaRPr lang="en-US" noProof="0" dirty="0">
              <a:sym typeface="Helvetica Light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19101" y="6245528"/>
            <a:ext cx="647700" cy="501051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lvl="0"/>
            <a:endParaRPr lang="en-US" noProof="0" dirty="0">
              <a:sym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71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520769" y="2017638"/>
            <a:ext cx="1553444" cy="1553444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9480236" y="2017638"/>
            <a:ext cx="1553444" cy="1553444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19101" y="6245528"/>
            <a:ext cx="647700" cy="501051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lvl="0"/>
            <a:endParaRPr lang="en-US" noProof="0" dirty="0">
              <a:sym typeface="Helvetica Light" charset="0"/>
            </a:endParaRPr>
          </a:p>
        </p:txBody>
      </p:sp>
      <p:sp>
        <p:nvSpPr>
          <p:cNvPr id="22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5492900" y="2025800"/>
            <a:ext cx="1899939" cy="1899938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3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8157624" y="2025800"/>
            <a:ext cx="1899939" cy="1899938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600351" y="2027241"/>
            <a:ext cx="2362360" cy="2362359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11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nodePh="1" p14:presetBounceEnd="28000">
                                      <p:stCondLst>
                                        <p:cond delay="40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nodePh="1" p14:presetBounceEnd="28000">
                                      <p:stCondLst>
                                        <p:cond delay="70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1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1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nodePh="1" p14:presetBounceEnd="28000">
                                      <p:stCondLst>
                                        <p:cond delay="90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nodePh="1" p14:presetBounceEnd="28000">
                                      <p:stCondLst>
                                        <p:cond delay="120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2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nodePh="1" p14:presetBounceEnd="28000">
                                      <p:stCondLst>
                                        <p:cond delay="1600"/>
                                      </p:stCondLst>
                                      <p:endCondLst>
                                        <p:cond evt="begin" delay="0">
                                          <p:tn val="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2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2" grpId="0"/>
          <p:bldP spid="23" grpId="0"/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nodePh="1">
                                      <p:stCondLst>
                                        <p:cond delay="40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nodePh="1">
                                      <p:stCondLst>
                                        <p:cond delay="70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nodePh="1">
                                      <p:stCondLst>
                                        <p:cond delay="90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nodePh="1">
                                      <p:stCondLst>
                                        <p:cond delay="120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nodePh="1">
                                      <p:stCondLst>
                                        <p:cond delay="1600"/>
                                      </p:stCondLst>
                                      <p:endCondLst>
                                        <p:cond evt="begin" delay="0">
                                          <p:tn val="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2" grpId="0"/>
          <p:bldP spid="23" grpId="0"/>
          <p:bldP spid="5" grpId="0"/>
        </p:bldLst>
      </p:timing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WD_PPT_templates_300ppi_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BBD1-8964-4D7D-ABBB-141325E37B28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4E57C-66D9-43B1-9225-E1A2FDF35E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493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19101" y="6245528"/>
            <a:ext cx="647700" cy="501051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lvl="0"/>
            <a:endParaRPr lang="en-US" noProof="0" dirty="0">
              <a:sym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76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19101" y="6245528"/>
            <a:ext cx="647700" cy="501051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lvl="0"/>
            <a:endParaRPr lang="en-US" noProof="0" dirty="0">
              <a:sym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928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19101" y="6245528"/>
            <a:ext cx="647700" cy="501051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lvl="0"/>
            <a:endParaRPr lang="en-US" noProof="0" dirty="0">
              <a:sym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351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19101" y="6245528"/>
            <a:ext cx="647700" cy="501051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lvl="0"/>
            <a:endParaRPr lang="en-US" noProof="0" dirty="0">
              <a:sym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03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BBD1-8964-4D7D-ABBB-141325E37B28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4E57C-66D9-43B1-9225-E1A2FDF35EC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1" descr="WD_PPT_templates_300ppi_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84778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WD_PPT_templates_300ppi_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5819" y="671945"/>
            <a:ext cx="6548581" cy="10187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BBD1-8964-4D7D-ABBB-141325E37B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4E57C-66D9-43B1-9225-E1A2FDF35E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443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WD_PPT_templates_300ppi_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5819" y="671945"/>
            <a:ext cx="6548581" cy="10187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BBD1-8964-4D7D-ABBB-141325E37B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4E57C-66D9-43B1-9225-E1A2FDF35E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1679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WD_PPT_templates_300ppi_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5819" y="671945"/>
            <a:ext cx="6548581" cy="10187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BBD1-8964-4D7D-ABBB-141325E37B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4E57C-66D9-43B1-9225-E1A2FDF35E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8615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WD_PPT_templates_300ppi_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5819" y="671945"/>
            <a:ext cx="6548581" cy="10187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BBD1-8964-4D7D-ABBB-141325E37B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4E57C-66D9-43B1-9225-E1A2FDF35E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0660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2700" b="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915076"/>
          </a:xfrm>
          <a:solidFill>
            <a:schemeClr val="accent3"/>
          </a:solidFill>
        </p:spPr>
        <p:txBody>
          <a:bodyPr lIns="457200" tIns="457200" anchor="t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5586B75A-687E-405C-8A0B-8D00578BA2C3}" type="datetimeFigureOut">
              <a:rPr lang="en-US" smtClean="0"/>
              <a:pPr defTabSz="457200"/>
              <a:t>9/11/2018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 defTabSz="457200"/>
            <a:fld id="{4FAB73BC-B049-4115-A692-8D63A059BFB8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402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288036" indent="-137160">
              <a:buFont typeface="Arial" panose="020B0604020202020204" pitchFamily="34" charset="0"/>
              <a:buChar char="•"/>
              <a:defRPr/>
            </a:lvl2pPr>
            <a:lvl3pPr marL="425196" indent="-137160">
              <a:buFont typeface="Arial" panose="020B0604020202020204" pitchFamily="34" charset="0"/>
              <a:buChar char="•"/>
              <a:defRPr/>
            </a:lvl3pPr>
            <a:lvl4pPr marL="562356" indent="-137160">
              <a:buFont typeface="Arial" panose="020B0604020202020204" pitchFamily="34" charset="0"/>
              <a:buChar char="•"/>
              <a:defRPr/>
            </a:lvl4pPr>
            <a:lvl5pPr marL="699516" indent="-13716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5586B75A-687E-405C-8A0B-8D00578BA2C3}" type="datetimeFigureOut">
              <a:rPr lang="en-US" smtClean="0"/>
              <a:pPr defTabSz="457200"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 defTabSz="457200"/>
            <a:fld id="{4FAB73BC-B049-4115-A692-8D63A059BFB8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735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none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>
            <a:lvl2pPr marL="288036" indent="-137160">
              <a:buFont typeface="Arial" panose="020B0604020202020204" pitchFamily="34" charset="0"/>
              <a:buChar char="•"/>
              <a:defRPr/>
            </a:lvl2pPr>
            <a:lvl3pPr marL="425196" indent="-137160">
              <a:buFont typeface="Arial" panose="020B0604020202020204" pitchFamily="34" charset="0"/>
              <a:buChar char="•"/>
              <a:defRPr/>
            </a:lvl3pPr>
            <a:lvl4pPr marL="562356" indent="-137160">
              <a:buFont typeface="Arial" panose="020B0604020202020204" pitchFamily="34" charset="0"/>
              <a:buChar char="•"/>
              <a:defRPr/>
            </a:lvl4pPr>
            <a:lvl5pPr marL="699516" indent="-13716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none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>
            <a:lvl2pPr marL="288036" indent="-137160">
              <a:buFont typeface="Arial" panose="020B0604020202020204" pitchFamily="34" charset="0"/>
              <a:buChar char="•"/>
              <a:defRPr/>
            </a:lvl2pPr>
            <a:lvl3pPr marL="425196" indent="-137160">
              <a:buFont typeface="Arial" panose="020B0604020202020204" pitchFamily="34" charset="0"/>
              <a:buChar char="•"/>
              <a:defRPr/>
            </a:lvl3pPr>
            <a:lvl4pPr marL="562356" indent="-137160">
              <a:buFont typeface="Arial" panose="020B0604020202020204" pitchFamily="34" charset="0"/>
              <a:buChar char="•"/>
              <a:defRPr/>
            </a:lvl4pPr>
            <a:lvl5pPr marL="699516" indent="-13716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5586B75A-687E-405C-8A0B-8D00578BA2C3}" type="datetimeFigureOut">
              <a:rPr lang="en-US" smtClean="0"/>
              <a:pPr defTabSz="457200"/>
              <a:t>9/11/2018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4FAB73BC-B049-4115-A692-8D63A059BFB8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595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2700" b="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915076"/>
          </a:xfrm>
          <a:solidFill>
            <a:schemeClr val="accent3"/>
          </a:solidFill>
        </p:spPr>
        <p:txBody>
          <a:bodyPr lIns="457200" tIns="457200" anchor="t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5586B75A-687E-405C-8A0B-8D00578BA2C3}" type="datetimeFigureOut">
              <a:rPr lang="en-US" smtClean="0"/>
              <a:pPr defTabSz="457200"/>
              <a:t>9/11/2018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 defTabSz="457200"/>
            <a:fld id="{4FAB73BC-B049-4115-A692-8D63A059BFB8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413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288036" indent="-137160">
              <a:buFont typeface="Arial" panose="020B0604020202020204" pitchFamily="34" charset="0"/>
              <a:buChar char="•"/>
              <a:defRPr/>
            </a:lvl2pPr>
            <a:lvl3pPr marL="425196" indent="-137160">
              <a:buFont typeface="Arial" panose="020B0604020202020204" pitchFamily="34" charset="0"/>
              <a:buChar char="•"/>
              <a:defRPr/>
            </a:lvl3pPr>
            <a:lvl4pPr marL="562356" indent="-137160">
              <a:buFont typeface="Arial" panose="020B0604020202020204" pitchFamily="34" charset="0"/>
              <a:buChar char="•"/>
              <a:defRPr/>
            </a:lvl4pPr>
            <a:lvl5pPr marL="699516" indent="-13716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5586B75A-687E-405C-8A0B-8D00578BA2C3}" type="datetimeFigureOut">
              <a:rPr lang="en-US" smtClean="0"/>
              <a:pPr defTabSz="457200"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 defTabSz="457200"/>
            <a:fld id="{4FAB73BC-B049-4115-A692-8D63A059BFB8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410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WD_PPT_templates_300ppi_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5819" y="671945"/>
            <a:ext cx="6548581" cy="10187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BBD1-8964-4D7D-ABBB-141325E37B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4E57C-66D9-43B1-9225-E1A2FDF35E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845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BBD1-8964-4D7D-ABBB-141325E37B28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4E57C-66D9-43B1-9225-E1A2FDF35E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7744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WD_PPT_templates_300ppi_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5819" y="671945"/>
            <a:ext cx="6548581" cy="10187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BBD1-8964-4D7D-ABBB-141325E37B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4E57C-66D9-43B1-9225-E1A2FDF35E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3798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WD_PPT_templates_300ppi_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5819" y="671945"/>
            <a:ext cx="6548581" cy="10187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BBD1-8964-4D7D-ABBB-141325E37B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4E57C-66D9-43B1-9225-E1A2FDF35E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7933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WD_PPT_templates_300ppi_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5819" y="671945"/>
            <a:ext cx="6548581" cy="10187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BBD1-8964-4D7D-ABBB-141325E37B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4E57C-66D9-43B1-9225-E1A2FDF35E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610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BBD1-8964-4D7D-ABBB-141325E37B28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4E57C-66D9-43B1-9225-E1A2FDF35E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761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BBD1-8964-4D7D-ABBB-141325E37B28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4E57C-66D9-43B1-9225-E1A2FDF35E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399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BBD1-8964-4D7D-ABBB-141325E37B28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4E57C-66D9-43B1-9225-E1A2FDF35E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665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BBD1-8964-4D7D-ABBB-141325E37B28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4E57C-66D9-43B1-9225-E1A2FDF35E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353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BBD1-8964-4D7D-ABBB-141325E37B28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4E57C-66D9-43B1-9225-E1A2FDF35E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771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BBD1-8964-4D7D-ABBB-141325E37B28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4E57C-66D9-43B1-9225-E1A2FDF35E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17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1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2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3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4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5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6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27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28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29.xml"/></Relationships>
</file>

<file path=ppt/slideMasters/_rels/slideMaster19.xml.rels><?xml version="1.0" encoding="UTF-8" standalone="yes"?>
<Relationships xmlns="http://schemas.openxmlformats.org/package/2006/relationships"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20.xml.rels><?xml version="1.0" encoding="UTF-8" standalone="yes"?>
<Relationships xmlns="http://schemas.openxmlformats.org/package/2006/relationships"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31.xml"/></Relationships>
</file>

<file path=ppt/slideMasters/_rels/slideMaster21.xml.rels><?xml version="1.0" encoding="UTF-8" standalone="yes"?>
<Relationships xmlns="http://schemas.openxmlformats.org/package/2006/relationships"><Relationship Id="rId2" Type="http://schemas.openxmlformats.org/officeDocument/2006/relationships/theme" Target="../theme/theme21.xml"/><Relationship Id="rId1" Type="http://schemas.openxmlformats.org/officeDocument/2006/relationships/slideLayout" Target="../slideLayouts/slideLayout3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8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9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2BBD1-8964-4D7D-ABBB-141325E37B28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4E57C-66D9-43B1-9225-E1A2FDF35E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954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2BBD1-8964-4D7D-ABBB-141325E37B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4E57C-66D9-43B1-9225-E1A2FDF35E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71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2BBD1-8964-4D7D-ABBB-141325E37B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4E57C-66D9-43B1-9225-E1A2FDF35E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652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2BBD1-8964-4D7D-ABBB-141325E37B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4E57C-66D9-43B1-9225-E1A2FDF35E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869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rgbClr val="FFFFFF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/>
              <a:pPr defTabSz="457200"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pPr defTabSz="45720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pPr algn="ctr" defTabSz="457200"/>
            <a:fld id="{4FAB73BC-B049-4115-A692-8D63A059BFB8}" type="slidenum">
              <a:rPr lang="en-US" smtClean="0"/>
              <a:pPr algn="ctr" defTabSz="45720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99523" y="5289028"/>
            <a:ext cx="1297375" cy="117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592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cap="all" spc="-38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SzPct val="100000"/>
        <a:buFont typeface="Calibri" panose="020F0502020204030204" pitchFamily="34" charset="0"/>
        <a:buChar char=" "/>
        <a:defRPr sz="1500" kern="1200">
          <a:solidFill>
            <a:srgbClr val="C00000"/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•"/>
        <a:defRPr sz="1350" kern="1200">
          <a:solidFill>
            <a:srgbClr val="C00000"/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•"/>
        <a:defRPr sz="1050" kern="1200">
          <a:solidFill>
            <a:srgbClr val="C00000"/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•"/>
        <a:defRPr sz="1050" kern="1200">
          <a:solidFill>
            <a:srgbClr val="C00000"/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•"/>
        <a:defRPr sz="1050" kern="1200">
          <a:solidFill>
            <a:srgbClr val="C00000"/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rgbClr val="FFFFFF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/>
              <a:pPr defTabSz="457200"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pPr defTabSz="45720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pPr algn="ctr" defTabSz="457200"/>
            <a:fld id="{4FAB73BC-B049-4115-A692-8D63A059BFB8}" type="slidenum">
              <a:rPr lang="en-US" smtClean="0"/>
              <a:pPr algn="ctr" defTabSz="45720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99523" y="5289028"/>
            <a:ext cx="1297375" cy="117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720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cap="all" spc="-38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SzPct val="100000"/>
        <a:buFont typeface="Calibri" panose="020F0502020204030204" pitchFamily="34" charset="0"/>
        <a:buChar char=" "/>
        <a:defRPr sz="1500" kern="1200">
          <a:solidFill>
            <a:srgbClr val="C00000"/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•"/>
        <a:defRPr sz="1350" kern="1200">
          <a:solidFill>
            <a:srgbClr val="C00000"/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•"/>
        <a:defRPr sz="1050" kern="1200">
          <a:solidFill>
            <a:srgbClr val="C00000"/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•"/>
        <a:defRPr sz="1050" kern="1200">
          <a:solidFill>
            <a:srgbClr val="C00000"/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•"/>
        <a:defRPr sz="1050" kern="1200">
          <a:solidFill>
            <a:srgbClr val="C00000"/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rgbClr val="FFFFFF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/>
              <a:pPr defTabSz="457200"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pPr defTabSz="45720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pPr algn="ctr" defTabSz="457200"/>
            <a:fld id="{4FAB73BC-B049-4115-A692-8D63A059BFB8}" type="slidenum">
              <a:rPr lang="en-US" smtClean="0"/>
              <a:pPr algn="ctr" defTabSz="45720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99523" y="5289028"/>
            <a:ext cx="1297375" cy="117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481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cap="all" spc="-38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SzPct val="100000"/>
        <a:buFont typeface="Calibri" panose="020F0502020204030204" pitchFamily="34" charset="0"/>
        <a:buChar char=" "/>
        <a:defRPr sz="1500" kern="1200">
          <a:solidFill>
            <a:srgbClr val="C00000"/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•"/>
        <a:defRPr sz="1350" kern="1200">
          <a:solidFill>
            <a:srgbClr val="C00000"/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•"/>
        <a:defRPr sz="1050" kern="1200">
          <a:solidFill>
            <a:srgbClr val="C00000"/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•"/>
        <a:defRPr sz="1050" kern="1200">
          <a:solidFill>
            <a:srgbClr val="C00000"/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•"/>
        <a:defRPr sz="1050" kern="1200">
          <a:solidFill>
            <a:srgbClr val="C00000"/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rgbClr val="FFFFFF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/>
              <a:pPr defTabSz="457200"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pPr defTabSz="45720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pPr algn="ctr" defTabSz="457200"/>
            <a:fld id="{4FAB73BC-B049-4115-A692-8D63A059BFB8}" type="slidenum">
              <a:rPr lang="en-US" smtClean="0"/>
              <a:pPr algn="ctr" defTabSz="45720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99523" y="5289028"/>
            <a:ext cx="1297375" cy="117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372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cap="all" spc="-38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SzPct val="100000"/>
        <a:buFont typeface="Calibri" panose="020F0502020204030204" pitchFamily="34" charset="0"/>
        <a:buChar char=" "/>
        <a:defRPr sz="1500" kern="1200">
          <a:solidFill>
            <a:srgbClr val="C00000"/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•"/>
        <a:defRPr sz="1350" kern="1200">
          <a:solidFill>
            <a:srgbClr val="C00000"/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•"/>
        <a:defRPr sz="1050" kern="1200">
          <a:solidFill>
            <a:srgbClr val="C00000"/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•"/>
        <a:defRPr sz="1050" kern="1200">
          <a:solidFill>
            <a:srgbClr val="C00000"/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•"/>
        <a:defRPr sz="1050" kern="1200">
          <a:solidFill>
            <a:srgbClr val="C00000"/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rgbClr val="FFFFFF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/>
              <a:pPr defTabSz="457200"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pPr defTabSz="45720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pPr algn="ctr" defTabSz="457200"/>
            <a:fld id="{4FAB73BC-B049-4115-A692-8D63A059BFB8}" type="slidenum">
              <a:rPr lang="en-US" smtClean="0"/>
              <a:pPr algn="ctr" defTabSz="45720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99523" y="5289028"/>
            <a:ext cx="1297375" cy="117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993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cap="all" spc="-38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SzPct val="100000"/>
        <a:buFont typeface="Calibri" panose="020F0502020204030204" pitchFamily="34" charset="0"/>
        <a:buChar char=" "/>
        <a:defRPr sz="1500" kern="1200">
          <a:solidFill>
            <a:srgbClr val="C00000"/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•"/>
        <a:defRPr sz="1350" kern="1200">
          <a:solidFill>
            <a:srgbClr val="C00000"/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•"/>
        <a:defRPr sz="1050" kern="1200">
          <a:solidFill>
            <a:srgbClr val="C00000"/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•"/>
        <a:defRPr sz="1050" kern="1200">
          <a:solidFill>
            <a:srgbClr val="C00000"/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•"/>
        <a:defRPr sz="1050" kern="1200">
          <a:solidFill>
            <a:srgbClr val="C00000"/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2BBD1-8964-4D7D-ABBB-141325E37B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4E57C-66D9-43B1-9225-E1A2FDF35E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005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2BBD1-8964-4D7D-ABBB-141325E37B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4E57C-66D9-43B1-9225-E1A2FDF35E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59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5552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12740" rtl="0" eaLnBrk="0" fontAlgn="base" hangingPunct="0">
        <a:spcBef>
          <a:spcPct val="0"/>
        </a:spcBef>
        <a:spcAft>
          <a:spcPct val="0"/>
        </a:spcAft>
        <a:defRPr sz="5600" kern="1200">
          <a:solidFill>
            <a:srgbClr val="000000"/>
          </a:solidFill>
          <a:latin typeface="+mj-lt"/>
          <a:ea typeface="+mj-ea"/>
          <a:cs typeface="+mj-cs"/>
          <a:sym typeface="Helvetica Light" charset="0"/>
        </a:defRPr>
      </a:lvl1pPr>
      <a:lvl2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2pPr>
      <a:lvl3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3pPr>
      <a:lvl4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4pPr>
      <a:lvl5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5pPr>
      <a:lvl6pPr marL="228595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6pPr>
      <a:lvl7pPr marL="457190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7pPr>
      <a:lvl8pPr marL="685783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8pPr>
      <a:lvl9pPr marL="914378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9pPr>
    </p:titleStyle>
    <p:bodyStyle>
      <a:lvl1pPr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1pPr>
      <a:lvl2pPr marL="114298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2pPr>
      <a:lvl3pPr marL="228595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3pPr>
      <a:lvl4pPr marL="342893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4pPr>
      <a:lvl5pPr marL="457190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5pPr>
      <a:lvl6pPr marL="1257271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863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458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053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595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190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783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378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2973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567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160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755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2BBD1-8964-4D7D-ABBB-141325E37B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4E57C-66D9-43B1-9225-E1A2FDF35E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744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2BBD1-8964-4D7D-ABBB-141325E37B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4E57C-66D9-43B1-9225-E1A2FDF35E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823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/>
          </p:cNvSpPr>
          <p:nvPr/>
        </p:nvSpPr>
        <p:spPr bwMode="auto">
          <a:xfrm>
            <a:off x="4" y="0"/>
            <a:ext cx="3440908" cy="6858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254000" dist="25400" dir="2132387" algn="ctr" rotWithShape="0">
              <a:srgbClr val="000000">
                <a:alpha val="18855"/>
              </a:srgbClr>
            </a:outerShdw>
          </a:effectLst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smtClean="0">
              <a:ln>
                <a:noFill/>
              </a:ln>
              <a:solidFill>
                <a:srgbClr val="FAC93D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 flipH="1" flipV="1">
            <a:off x="441330" y="2007394"/>
            <a:ext cx="2558258" cy="794"/>
          </a:xfrm>
          <a:prstGeom prst="line">
            <a:avLst/>
          </a:prstGeom>
          <a:noFill/>
          <a:ln w="12700" cap="flat" cmpd="sng">
            <a:solidFill>
              <a:schemeClr val="bg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2" name="AutoShape 4"/>
          <p:cNvSpPr>
            <a:spLocks/>
          </p:cNvSpPr>
          <p:nvPr/>
        </p:nvSpPr>
        <p:spPr bwMode="auto">
          <a:xfrm>
            <a:off x="4" y="5"/>
            <a:ext cx="3440908" cy="3167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3" name="AutoShape 5"/>
          <p:cNvSpPr>
            <a:spLocks/>
          </p:cNvSpPr>
          <p:nvPr/>
        </p:nvSpPr>
        <p:spPr bwMode="auto">
          <a:xfrm>
            <a:off x="444504" y="6170616"/>
            <a:ext cx="2551908" cy="293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4" name="AutoShape 6"/>
          <p:cNvSpPr>
            <a:spLocks/>
          </p:cNvSpPr>
          <p:nvPr/>
        </p:nvSpPr>
        <p:spPr bwMode="auto">
          <a:xfrm>
            <a:off x="1235080" y="6433344"/>
            <a:ext cx="1764508" cy="190500"/>
          </a:xfrm>
          <a:custGeom>
            <a:avLst/>
            <a:gdLst>
              <a:gd name="T0" fmla="*/ 1764507 w 21600"/>
              <a:gd name="T1" fmla="*/ 190500 h 21600"/>
              <a:gd name="T2" fmla="*/ 1764507 w 21600"/>
              <a:gd name="T3" fmla="*/ 190500 h 21600"/>
              <a:gd name="T4" fmla="*/ 1764507 w 21600"/>
              <a:gd name="T5" fmla="*/ 190500 h 21600"/>
              <a:gd name="T6" fmla="*/ 1764507 w 21600"/>
              <a:gd name="T7" fmla="*/ 1905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 anchorCtr="1"/>
          <a:lstStyle>
            <a:lvl1pPr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412732" rtl="0" eaLnBrk="1" fontAlgn="base" latinLnBrk="0" hangingPunct="0">
              <a:lnSpc>
                <a:spcPct val="7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F939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Book’s World library and information</a:t>
            </a:r>
            <a:endParaRPr kumimoji="0" lang="en-US" sz="5000" b="1" i="0" u="none" strike="noStrike" kern="1200" cap="none" spc="0" normalizeH="0" baseline="0" noProof="0" smtClean="0">
              <a:ln>
                <a:noFill/>
              </a:ln>
              <a:solidFill>
                <a:srgbClr val="53585F"/>
              </a:solidFill>
              <a:effectLst/>
              <a:uLnTx/>
              <a:uFillTx/>
              <a:latin typeface="Signika" panose="02010003020600000004" pitchFamily="50" charset="0"/>
              <a:sym typeface="Signika" panose="02010003020600000004" pitchFamily="50" charset="0"/>
            </a:endParaRPr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1149351" y="6401594"/>
            <a:ext cx="0" cy="190500"/>
          </a:xfrm>
          <a:prstGeom prst="line">
            <a:avLst/>
          </a:prstGeom>
          <a:noFill/>
          <a:ln w="12700" cap="flat" cmpd="sng">
            <a:solidFill>
              <a:srgbClr val="A6AAA9">
                <a:alpha val="79999"/>
              </a:srgb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AutoShape 2"/>
          <p:cNvSpPr>
            <a:spLocks/>
          </p:cNvSpPr>
          <p:nvPr userDrawn="1"/>
        </p:nvSpPr>
        <p:spPr bwMode="auto">
          <a:xfrm rot="5400000" flipH="1">
            <a:off x="10987488" y="382193"/>
            <a:ext cx="492125" cy="3611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815"/>
                </a:lnTo>
                <a:lnTo>
                  <a:pt x="92" y="0"/>
                </a:lnTo>
                <a:lnTo>
                  <a:pt x="0" y="0"/>
                </a:lnTo>
                <a:close/>
                <a:moveTo>
                  <a:pt x="92" y="0"/>
                </a:moveTo>
                <a:lnTo>
                  <a:pt x="2947" y="10233"/>
                </a:lnTo>
                <a:lnTo>
                  <a:pt x="92" y="21599"/>
                </a:lnTo>
                <a:lnTo>
                  <a:pt x="21599" y="21599"/>
                </a:lnTo>
                <a:lnTo>
                  <a:pt x="21599" y="0"/>
                </a:lnTo>
                <a:lnTo>
                  <a:pt x="92" y="0"/>
                </a:lnTo>
                <a:close/>
                <a:moveTo>
                  <a:pt x="92" y="21599"/>
                </a:moveTo>
                <a:lnTo>
                  <a:pt x="0" y="20784"/>
                </a:lnTo>
                <a:lnTo>
                  <a:pt x="0" y="21599"/>
                </a:lnTo>
                <a:lnTo>
                  <a:pt x="92" y="2159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 userDrawn="1"/>
        </p:nvSpPr>
        <p:spPr bwMode="auto">
          <a:xfrm>
            <a:off x="11102980" y="461332"/>
            <a:ext cx="351378" cy="210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1">
            <a:spAutoFit/>
          </a:bodyPr>
          <a:lstStyle>
            <a:lvl1pPr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412732" rtl="0" eaLnBrk="1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96F6C37-F1FA-4052-A3E4-3EE66756886F}" type="slidenum"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Signika" panose="02010003020600000004" pitchFamily="50" charset="0"/>
              </a:rPr>
              <a:pPr marL="0" marR="0" lvl="0" indent="0" algn="l" defTabSz="412732" rtl="0" eaLnBrk="1" fontAlgn="base" latinLnBrk="0" hangingPunct="0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140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12740" rtl="0" eaLnBrk="0" fontAlgn="base" hangingPunct="0">
        <a:spcBef>
          <a:spcPct val="0"/>
        </a:spcBef>
        <a:spcAft>
          <a:spcPct val="0"/>
        </a:spcAft>
        <a:defRPr sz="5600" kern="1200">
          <a:solidFill>
            <a:srgbClr val="000000"/>
          </a:solidFill>
          <a:latin typeface="+mj-lt"/>
          <a:ea typeface="+mj-ea"/>
          <a:cs typeface="+mj-cs"/>
          <a:sym typeface="Helvetica Light" charset="0"/>
        </a:defRPr>
      </a:lvl1pPr>
      <a:lvl2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2pPr>
      <a:lvl3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3pPr>
      <a:lvl4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4pPr>
      <a:lvl5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5pPr>
      <a:lvl6pPr marL="228595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6pPr>
      <a:lvl7pPr marL="457190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7pPr>
      <a:lvl8pPr marL="685783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8pPr>
      <a:lvl9pPr marL="914378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9pPr>
    </p:titleStyle>
    <p:bodyStyle>
      <a:lvl1pPr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1pPr>
      <a:lvl2pPr marL="114298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2pPr>
      <a:lvl3pPr marL="228595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3pPr>
      <a:lvl4pPr marL="342893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4pPr>
      <a:lvl5pPr marL="457190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5pPr>
      <a:lvl6pPr marL="1257271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863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458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053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595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190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783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378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2973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567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160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755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/>
          </p:cNvSpPr>
          <p:nvPr/>
        </p:nvSpPr>
        <p:spPr bwMode="auto">
          <a:xfrm>
            <a:off x="4" y="0"/>
            <a:ext cx="3440908" cy="6858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254000" dist="25400" dir="2132387" algn="ctr" rotWithShape="0">
              <a:srgbClr val="000000">
                <a:alpha val="18855"/>
              </a:srgbClr>
            </a:outerShdw>
          </a:effectLst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smtClean="0">
              <a:ln>
                <a:noFill/>
              </a:ln>
              <a:solidFill>
                <a:srgbClr val="FAC93D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 flipH="1" flipV="1">
            <a:off x="441330" y="2007394"/>
            <a:ext cx="2558258" cy="794"/>
          </a:xfrm>
          <a:prstGeom prst="line">
            <a:avLst/>
          </a:prstGeom>
          <a:noFill/>
          <a:ln w="12700" cap="flat" cmpd="sng">
            <a:solidFill>
              <a:schemeClr val="bg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2" name="AutoShape 4"/>
          <p:cNvSpPr>
            <a:spLocks/>
          </p:cNvSpPr>
          <p:nvPr/>
        </p:nvSpPr>
        <p:spPr bwMode="auto">
          <a:xfrm>
            <a:off x="4" y="5"/>
            <a:ext cx="3440908" cy="3167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3" name="AutoShape 5"/>
          <p:cNvSpPr>
            <a:spLocks/>
          </p:cNvSpPr>
          <p:nvPr/>
        </p:nvSpPr>
        <p:spPr bwMode="auto">
          <a:xfrm>
            <a:off x="444504" y="6170616"/>
            <a:ext cx="2551908" cy="293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4" name="AutoShape 6"/>
          <p:cNvSpPr>
            <a:spLocks/>
          </p:cNvSpPr>
          <p:nvPr/>
        </p:nvSpPr>
        <p:spPr bwMode="auto">
          <a:xfrm>
            <a:off x="1235080" y="6433344"/>
            <a:ext cx="1764508" cy="190500"/>
          </a:xfrm>
          <a:custGeom>
            <a:avLst/>
            <a:gdLst>
              <a:gd name="T0" fmla="*/ 1764507 w 21600"/>
              <a:gd name="T1" fmla="*/ 190500 h 21600"/>
              <a:gd name="T2" fmla="*/ 1764507 w 21600"/>
              <a:gd name="T3" fmla="*/ 190500 h 21600"/>
              <a:gd name="T4" fmla="*/ 1764507 w 21600"/>
              <a:gd name="T5" fmla="*/ 190500 h 21600"/>
              <a:gd name="T6" fmla="*/ 1764507 w 21600"/>
              <a:gd name="T7" fmla="*/ 1905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 anchorCtr="1"/>
          <a:lstStyle>
            <a:lvl1pPr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412732" rtl="0" eaLnBrk="1" fontAlgn="base" latinLnBrk="0" hangingPunct="0">
              <a:lnSpc>
                <a:spcPct val="7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F939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Book’s World library and information</a:t>
            </a:r>
            <a:endParaRPr kumimoji="0" lang="en-US" sz="5000" b="1" i="0" u="none" strike="noStrike" kern="1200" cap="none" spc="0" normalizeH="0" baseline="0" noProof="0" smtClean="0">
              <a:ln>
                <a:noFill/>
              </a:ln>
              <a:solidFill>
                <a:srgbClr val="53585F"/>
              </a:solidFill>
              <a:effectLst/>
              <a:uLnTx/>
              <a:uFillTx/>
              <a:latin typeface="Signika" panose="02010003020600000004" pitchFamily="50" charset="0"/>
              <a:sym typeface="Signika" panose="02010003020600000004" pitchFamily="50" charset="0"/>
            </a:endParaRPr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1149351" y="6401594"/>
            <a:ext cx="0" cy="190500"/>
          </a:xfrm>
          <a:prstGeom prst="line">
            <a:avLst/>
          </a:prstGeom>
          <a:noFill/>
          <a:ln w="12700" cap="flat" cmpd="sng">
            <a:solidFill>
              <a:srgbClr val="A6AAA9">
                <a:alpha val="79999"/>
              </a:srgb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AutoShape 2"/>
          <p:cNvSpPr>
            <a:spLocks/>
          </p:cNvSpPr>
          <p:nvPr userDrawn="1"/>
        </p:nvSpPr>
        <p:spPr bwMode="auto">
          <a:xfrm rot="5400000" flipH="1">
            <a:off x="10987488" y="382193"/>
            <a:ext cx="492125" cy="3611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815"/>
                </a:lnTo>
                <a:lnTo>
                  <a:pt x="92" y="0"/>
                </a:lnTo>
                <a:lnTo>
                  <a:pt x="0" y="0"/>
                </a:lnTo>
                <a:close/>
                <a:moveTo>
                  <a:pt x="92" y="0"/>
                </a:moveTo>
                <a:lnTo>
                  <a:pt x="2947" y="10233"/>
                </a:lnTo>
                <a:lnTo>
                  <a:pt x="92" y="21599"/>
                </a:lnTo>
                <a:lnTo>
                  <a:pt x="21599" y="21599"/>
                </a:lnTo>
                <a:lnTo>
                  <a:pt x="21599" y="0"/>
                </a:lnTo>
                <a:lnTo>
                  <a:pt x="92" y="0"/>
                </a:lnTo>
                <a:close/>
                <a:moveTo>
                  <a:pt x="92" y="21599"/>
                </a:moveTo>
                <a:lnTo>
                  <a:pt x="0" y="20784"/>
                </a:lnTo>
                <a:lnTo>
                  <a:pt x="0" y="21599"/>
                </a:lnTo>
                <a:lnTo>
                  <a:pt x="92" y="2159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 userDrawn="1"/>
        </p:nvSpPr>
        <p:spPr bwMode="auto">
          <a:xfrm>
            <a:off x="11102980" y="461332"/>
            <a:ext cx="351378" cy="210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1">
            <a:spAutoFit/>
          </a:bodyPr>
          <a:lstStyle>
            <a:lvl1pPr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412732" rtl="0" eaLnBrk="1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96F6C37-F1FA-4052-A3E4-3EE66756886F}" type="slidenum"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Signika" panose="02010003020600000004" pitchFamily="50" charset="0"/>
              </a:rPr>
              <a:pPr marL="0" marR="0" lvl="0" indent="0" algn="l" defTabSz="412732" rtl="0" eaLnBrk="1" fontAlgn="base" latinLnBrk="0" hangingPunct="0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979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700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12740" rtl="0" eaLnBrk="0" fontAlgn="base" hangingPunct="0">
        <a:spcBef>
          <a:spcPct val="0"/>
        </a:spcBef>
        <a:spcAft>
          <a:spcPct val="0"/>
        </a:spcAft>
        <a:defRPr sz="5600" kern="1200">
          <a:solidFill>
            <a:srgbClr val="000000"/>
          </a:solidFill>
          <a:latin typeface="+mj-lt"/>
          <a:ea typeface="+mj-ea"/>
          <a:cs typeface="+mj-cs"/>
          <a:sym typeface="Helvetica Light" charset="0"/>
        </a:defRPr>
      </a:lvl1pPr>
      <a:lvl2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2pPr>
      <a:lvl3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3pPr>
      <a:lvl4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4pPr>
      <a:lvl5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5pPr>
      <a:lvl6pPr marL="228595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6pPr>
      <a:lvl7pPr marL="457190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7pPr>
      <a:lvl8pPr marL="685783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8pPr>
      <a:lvl9pPr marL="914378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9pPr>
    </p:titleStyle>
    <p:bodyStyle>
      <a:lvl1pPr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1pPr>
      <a:lvl2pPr marL="114298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2pPr>
      <a:lvl3pPr marL="228595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3pPr>
      <a:lvl4pPr marL="342893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4pPr>
      <a:lvl5pPr marL="457190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5pPr>
      <a:lvl6pPr marL="1257271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863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458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053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595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190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783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378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2973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567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160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755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/>
          </p:cNvSpPr>
          <p:nvPr/>
        </p:nvSpPr>
        <p:spPr bwMode="auto">
          <a:xfrm>
            <a:off x="4" y="0"/>
            <a:ext cx="3440908" cy="6858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254000" dist="25400" dir="2132387" algn="ctr" rotWithShape="0">
              <a:srgbClr val="000000">
                <a:alpha val="18855"/>
              </a:srgbClr>
            </a:outerShdw>
          </a:effectLst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smtClean="0">
              <a:ln>
                <a:noFill/>
              </a:ln>
              <a:solidFill>
                <a:srgbClr val="FAC93D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 flipH="1" flipV="1">
            <a:off x="441330" y="2007394"/>
            <a:ext cx="2558258" cy="794"/>
          </a:xfrm>
          <a:prstGeom prst="line">
            <a:avLst/>
          </a:prstGeom>
          <a:noFill/>
          <a:ln w="12700" cap="flat" cmpd="sng">
            <a:solidFill>
              <a:schemeClr val="bg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2" name="AutoShape 4"/>
          <p:cNvSpPr>
            <a:spLocks/>
          </p:cNvSpPr>
          <p:nvPr/>
        </p:nvSpPr>
        <p:spPr bwMode="auto">
          <a:xfrm>
            <a:off x="4" y="5"/>
            <a:ext cx="3440908" cy="3167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3" name="AutoShape 5"/>
          <p:cNvSpPr>
            <a:spLocks/>
          </p:cNvSpPr>
          <p:nvPr/>
        </p:nvSpPr>
        <p:spPr bwMode="auto">
          <a:xfrm>
            <a:off x="444504" y="6170616"/>
            <a:ext cx="2551908" cy="293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4" name="AutoShape 6"/>
          <p:cNvSpPr>
            <a:spLocks/>
          </p:cNvSpPr>
          <p:nvPr/>
        </p:nvSpPr>
        <p:spPr bwMode="auto">
          <a:xfrm>
            <a:off x="1235080" y="6433344"/>
            <a:ext cx="1764508" cy="190500"/>
          </a:xfrm>
          <a:custGeom>
            <a:avLst/>
            <a:gdLst>
              <a:gd name="T0" fmla="*/ 1764507 w 21600"/>
              <a:gd name="T1" fmla="*/ 190500 h 21600"/>
              <a:gd name="T2" fmla="*/ 1764507 w 21600"/>
              <a:gd name="T3" fmla="*/ 190500 h 21600"/>
              <a:gd name="T4" fmla="*/ 1764507 w 21600"/>
              <a:gd name="T5" fmla="*/ 190500 h 21600"/>
              <a:gd name="T6" fmla="*/ 1764507 w 21600"/>
              <a:gd name="T7" fmla="*/ 1905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 anchorCtr="1"/>
          <a:lstStyle>
            <a:lvl1pPr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412732" rtl="0" eaLnBrk="1" fontAlgn="base" latinLnBrk="0" hangingPunct="0">
              <a:lnSpc>
                <a:spcPct val="7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F939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Book’s World library and information</a:t>
            </a:r>
            <a:endParaRPr kumimoji="0" lang="en-US" sz="5000" b="1" i="0" u="none" strike="noStrike" kern="1200" cap="none" spc="0" normalizeH="0" baseline="0" noProof="0" smtClean="0">
              <a:ln>
                <a:noFill/>
              </a:ln>
              <a:solidFill>
                <a:srgbClr val="53585F"/>
              </a:solidFill>
              <a:effectLst/>
              <a:uLnTx/>
              <a:uFillTx/>
              <a:latin typeface="Signika" panose="02010003020600000004" pitchFamily="50" charset="0"/>
              <a:sym typeface="Signika" panose="02010003020600000004" pitchFamily="50" charset="0"/>
            </a:endParaRPr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1149351" y="6401594"/>
            <a:ext cx="0" cy="190500"/>
          </a:xfrm>
          <a:prstGeom prst="line">
            <a:avLst/>
          </a:prstGeom>
          <a:noFill/>
          <a:ln w="12700" cap="flat" cmpd="sng">
            <a:solidFill>
              <a:srgbClr val="A6AAA9">
                <a:alpha val="79999"/>
              </a:srgb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AutoShape 2"/>
          <p:cNvSpPr>
            <a:spLocks/>
          </p:cNvSpPr>
          <p:nvPr userDrawn="1"/>
        </p:nvSpPr>
        <p:spPr bwMode="auto">
          <a:xfrm rot="5400000" flipH="1">
            <a:off x="10987488" y="382193"/>
            <a:ext cx="492125" cy="3611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815"/>
                </a:lnTo>
                <a:lnTo>
                  <a:pt x="92" y="0"/>
                </a:lnTo>
                <a:lnTo>
                  <a:pt x="0" y="0"/>
                </a:lnTo>
                <a:close/>
                <a:moveTo>
                  <a:pt x="92" y="0"/>
                </a:moveTo>
                <a:lnTo>
                  <a:pt x="2947" y="10233"/>
                </a:lnTo>
                <a:lnTo>
                  <a:pt x="92" y="21599"/>
                </a:lnTo>
                <a:lnTo>
                  <a:pt x="21599" y="21599"/>
                </a:lnTo>
                <a:lnTo>
                  <a:pt x="21599" y="0"/>
                </a:lnTo>
                <a:lnTo>
                  <a:pt x="92" y="0"/>
                </a:lnTo>
                <a:close/>
                <a:moveTo>
                  <a:pt x="92" y="21599"/>
                </a:moveTo>
                <a:lnTo>
                  <a:pt x="0" y="20784"/>
                </a:lnTo>
                <a:lnTo>
                  <a:pt x="0" y="21599"/>
                </a:lnTo>
                <a:lnTo>
                  <a:pt x="92" y="2159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 userDrawn="1"/>
        </p:nvSpPr>
        <p:spPr bwMode="auto">
          <a:xfrm>
            <a:off x="11102980" y="461332"/>
            <a:ext cx="351378" cy="210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1">
            <a:spAutoFit/>
          </a:bodyPr>
          <a:lstStyle>
            <a:lvl1pPr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412732" rtl="0" eaLnBrk="1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96F6C37-F1FA-4052-A3E4-3EE66756886F}" type="slidenum"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Signika" panose="02010003020600000004" pitchFamily="50" charset="0"/>
              </a:rPr>
              <a:pPr marL="0" marR="0" lvl="0" indent="0" algn="l" defTabSz="412732" rtl="0" eaLnBrk="1" fontAlgn="base" latinLnBrk="0" hangingPunct="0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500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12740" rtl="0" eaLnBrk="0" fontAlgn="base" hangingPunct="0">
        <a:spcBef>
          <a:spcPct val="0"/>
        </a:spcBef>
        <a:spcAft>
          <a:spcPct val="0"/>
        </a:spcAft>
        <a:defRPr sz="5600" kern="1200">
          <a:solidFill>
            <a:srgbClr val="000000"/>
          </a:solidFill>
          <a:latin typeface="+mj-lt"/>
          <a:ea typeface="+mj-ea"/>
          <a:cs typeface="+mj-cs"/>
          <a:sym typeface="Helvetica Light" charset="0"/>
        </a:defRPr>
      </a:lvl1pPr>
      <a:lvl2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2pPr>
      <a:lvl3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3pPr>
      <a:lvl4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4pPr>
      <a:lvl5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5pPr>
      <a:lvl6pPr marL="228595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6pPr>
      <a:lvl7pPr marL="457190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7pPr>
      <a:lvl8pPr marL="685783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8pPr>
      <a:lvl9pPr marL="914378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9pPr>
    </p:titleStyle>
    <p:bodyStyle>
      <a:lvl1pPr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1pPr>
      <a:lvl2pPr marL="114298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2pPr>
      <a:lvl3pPr marL="228595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3pPr>
      <a:lvl4pPr marL="342893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4pPr>
      <a:lvl5pPr marL="457190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5pPr>
      <a:lvl6pPr marL="1257271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863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458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053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595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190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783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378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2973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567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160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755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/>
          </p:cNvSpPr>
          <p:nvPr/>
        </p:nvSpPr>
        <p:spPr bwMode="auto">
          <a:xfrm>
            <a:off x="4" y="0"/>
            <a:ext cx="3440908" cy="6858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254000" dist="25400" dir="2132387" algn="ctr" rotWithShape="0">
              <a:srgbClr val="000000">
                <a:alpha val="18855"/>
              </a:srgbClr>
            </a:outerShdw>
          </a:effectLst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smtClean="0">
              <a:ln>
                <a:noFill/>
              </a:ln>
              <a:solidFill>
                <a:srgbClr val="FAC93D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 flipH="1" flipV="1">
            <a:off x="441330" y="2007394"/>
            <a:ext cx="2558258" cy="794"/>
          </a:xfrm>
          <a:prstGeom prst="line">
            <a:avLst/>
          </a:prstGeom>
          <a:noFill/>
          <a:ln w="12700" cap="flat" cmpd="sng">
            <a:solidFill>
              <a:schemeClr val="bg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2" name="AutoShape 4"/>
          <p:cNvSpPr>
            <a:spLocks/>
          </p:cNvSpPr>
          <p:nvPr/>
        </p:nvSpPr>
        <p:spPr bwMode="auto">
          <a:xfrm>
            <a:off x="4" y="5"/>
            <a:ext cx="3440908" cy="3167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3" name="AutoShape 5"/>
          <p:cNvSpPr>
            <a:spLocks/>
          </p:cNvSpPr>
          <p:nvPr/>
        </p:nvSpPr>
        <p:spPr bwMode="auto">
          <a:xfrm>
            <a:off x="444504" y="6170616"/>
            <a:ext cx="2551908" cy="293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4" name="AutoShape 6"/>
          <p:cNvSpPr>
            <a:spLocks/>
          </p:cNvSpPr>
          <p:nvPr/>
        </p:nvSpPr>
        <p:spPr bwMode="auto">
          <a:xfrm>
            <a:off x="1235080" y="6433344"/>
            <a:ext cx="1764508" cy="190500"/>
          </a:xfrm>
          <a:custGeom>
            <a:avLst/>
            <a:gdLst>
              <a:gd name="T0" fmla="*/ 1764507 w 21600"/>
              <a:gd name="T1" fmla="*/ 190500 h 21600"/>
              <a:gd name="T2" fmla="*/ 1764507 w 21600"/>
              <a:gd name="T3" fmla="*/ 190500 h 21600"/>
              <a:gd name="T4" fmla="*/ 1764507 w 21600"/>
              <a:gd name="T5" fmla="*/ 190500 h 21600"/>
              <a:gd name="T6" fmla="*/ 1764507 w 21600"/>
              <a:gd name="T7" fmla="*/ 1905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 anchorCtr="1"/>
          <a:lstStyle>
            <a:lvl1pPr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412732" rtl="0" eaLnBrk="1" fontAlgn="base" latinLnBrk="0" hangingPunct="0">
              <a:lnSpc>
                <a:spcPct val="7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F939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Book’s World library and information</a:t>
            </a:r>
            <a:endParaRPr kumimoji="0" lang="en-US" sz="5000" b="1" i="0" u="none" strike="noStrike" kern="1200" cap="none" spc="0" normalizeH="0" baseline="0" noProof="0" smtClean="0">
              <a:ln>
                <a:noFill/>
              </a:ln>
              <a:solidFill>
                <a:srgbClr val="53585F"/>
              </a:solidFill>
              <a:effectLst/>
              <a:uLnTx/>
              <a:uFillTx/>
              <a:latin typeface="Signika" panose="02010003020600000004" pitchFamily="50" charset="0"/>
              <a:sym typeface="Signika" panose="02010003020600000004" pitchFamily="50" charset="0"/>
            </a:endParaRPr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1149351" y="6401594"/>
            <a:ext cx="0" cy="190500"/>
          </a:xfrm>
          <a:prstGeom prst="line">
            <a:avLst/>
          </a:prstGeom>
          <a:noFill/>
          <a:ln w="12700" cap="flat" cmpd="sng">
            <a:solidFill>
              <a:srgbClr val="A6AAA9">
                <a:alpha val="79999"/>
              </a:srgb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AutoShape 2"/>
          <p:cNvSpPr>
            <a:spLocks/>
          </p:cNvSpPr>
          <p:nvPr userDrawn="1"/>
        </p:nvSpPr>
        <p:spPr bwMode="auto">
          <a:xfrm rot="5400000" flipH="1">
            <a:off x="10987488" y="382193"/>
            <a:ext cx="492125" cy="3611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815"/>
                </a:lnTo>
                <a:lnTo>
                  <a:pt x="92" y="0"/>
                </a:lnTo>
                <a:lnTo>
                  <a:pt x="0" y="0"/>
                </a:lnTo>
                <a:close/>
                <a:moveTo>
                  <a:pt x="92" y="0"/>
                </a:moveTo>
                <a:lnTo>
                  <a:pt x="2947" y="10233"/>
                </a:lnTo>
                <a:lnTo>
                  <a:pt x="92" y="21599"/>
                </a:lnTo>
                <a:lnTo>
                  <a:pt x="21599" y="21599"/>
                </a:lnTo>
                <a:lnTo>
                  <a:pt x="21599" y="0"/>
                </a:lnTo>
                <a:lnTo>
                  <a:pt x="92" y="0"/>
                </a:lnTo>
                <a:close/>
                <a:moveTo>
                  <a:pt x="92" y="21599"/>
                </a:moveTo>
                <a:lnTo>
                  <a:pt x="0" y="20784"/>
                </a:lnTo>
                <a:lnTo>
                  <a:pt x="0" y="21599"/>
                </a:lnTo>
                <a:lnTo>
                  <a:pt x="92" y="2159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 userDrawn="1"/>
        </p:nvSpPr>
        <p:spPr bwMode="auto">
          <a:xfrm>
            <a:off x="11102980" y="461332"/>
            <a:ext cx="351378" cy="210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1">
            <a:spAutoFit/>
          </a:bodyPr>
          <a:lstStyle>
            <a:lvl1pPr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412732" rtl="0" eaLnBrk="1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96F6C37-F1FA-4052-A3E4-3EE66756886F}" type="slidenum"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Signika" panose="02010003020600000004" pitchFamily="50" charset="0"/>
              </a:rPr>
              <a:pPr marL="0" marR="0" lvl="0" indent="0" algn="l" defTabSz="412732" rtl="0" eaLnBrk="1" fontAlgn="base" latinLnBrk="0" hangingPunct="0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004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12740" rtl="0" eaLnBrk="0" fontAlgn="base" hangingPunct="0">
        <a:spcBef>
          <a:spcPct val="0"/>
        </a:spcBef>
        <a:spcAft>
          <a:spcPct val="0"/>
        </a:spcAft>
        <a:defRPr sz="5600" kern="1200">
          <a:solidFill>
            <a:srgbClr val="000000"/>
          </a:solidFill>
          <a:latin typeface="+mj-lt"/>
          <a:ea typeface="+mj-ea"/>
          <a:cs typeface="+mj-cs"/>
          <a:sym typeface="Helvetica Light" charset="0"/>
        </a:defRPr>
      </a:lvl1pPr>
      <a:lvl2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2pPr>
      <a:lvl3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3pPr>
      <a:lvl4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4pPr>
      <a:lvl5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5pPr>
      <a:lvl6pPr marL="228595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6pPr>
      <a:lvl7pPr marL="457190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7pPr>
      <a:lvl8pPr marL="685783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8pPr>
      <a:lvl9pPr marL="914378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9pPr>
    </p:titleStyle>
    <p:bodyStyle>
      <a:lvl1pPr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1pPr>
      <a:lvl2pPr marL="114298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2pPr>
      <a:lvl3pPr marL="228595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3pPr>
      <a:lvl4pPr marL="342893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4pPr>
      <a:lvl5pPr marL="457190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5pPr>
      <a:lvl6pPr marL="1257271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863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458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053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595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190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783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378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2973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567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160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755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/>
          </p:cNvSpPr>
          <p:nvPr/>
        </p:nvSpPr>
        <p:spPr bwMode="auto">
          <a:xfrm>
            <a:off x="4" y="0"/>
            <a:ext cx="3440908" cy="6858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254000" dist="25400" dir="2132387" algn="ctr" rotWithShape="0">
              <a:srgbClr val="000000">
                <a:alpha val="18855"/>
              </a:srgbClr>
            </a:outerShdw>
          </a:effectLst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smtClean="0">
              <a:ln>
                <a:noFill/>
              </a:ln>
              <a:solidFill>
                <a:srgbClr val="FAC93D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 flipH="1" flipV="1">
            <a:off x="441330" y="2007394"/>
            <a:ext cx="2558258" cy="794"/>
          </a:xfrm>
          <a:prstGeom prst="line">
            <a:avLst/>
          </a:prstGeom>
          <a:noFill/>
          <a:ln w="12700" cap="flat" cmpd="sng">
            <a:solidFill>
              <a:schemeClr val="bg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2" name="AutoShape 4"/>
          <p:cNvSpPr>
            <a:spLocks/>
          </p:cNvSpPr>
          <p:nvPr/>
        </p:nvSpPr>
        <p:spPr bwMode="auto">
          <a:xfrm>
            <a:off x="4" y="5"/>
            <a:ext cx="3440908" cy="3167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3" name="AutoShape 5"/>
          <p:cNvSpPr>
            <a:spLocks/>
          </p:cNvSpPr>
          <p:nvPr/>
        </p:nvSpPr>
        <p:spPr bwMode="auto">
          <a:xfrm>
            <a:off x="444504" y="6170616"/>
            <a:ext cx="2551908" cy="293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4" name="AutoShape 6"/>
          <p:cNvSpPr>
            <a:spLocks/>
          </p:cNvSpPr>
          <p:nvPr/>
        </p:nvSpPr>
        <p:spPr bwMode="auto">
          <a:xfrm>
            <a:off x="1235080" y="6433344"/>
            <a:ext cx="1764508" cy="190500"/>
          </a:xfrm>
          <a:custGeom>
            <a:avLst/>
            <a:gdLst>
              <a:gd name="T0" fmla="*/ 1764507 w 21600"/>
              <a:gd name="T1" fmla="*/ 190500 h 21600"/>
              <a:gd name="T2" fmla="*/ 1764507 w 21600"/>
              <a:gd name="T3" fmla="*/ 190500 h 21600"/>
              <a:gd name="T4" fmla="*/ 1764507 w 21600"/>
              <a:gd name="T5" fmla="*/ 190500 h 21600"/>
              <a:gd name="T6" fmla="*/ 1764507 w 21600"/>
              <a:gd name="T7" fmla="*/ 1905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 anchorCtr="1"/>
          <a:lstStyle>
            <a:lvl1pPr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412732" rtl="0" eaLnBrk="1" fontAlgn="base" latinLnBrk="0" hangingPunct="0">
              <a:lnSpc>
                <a:spcPct val="7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F939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Book’s World library and information</a:t>
            </a:r>
            <a:endParaRPr kumimoji="0" lang="en-US" sz="5000" b="1" i="0" u="none" strike="noStrike" kern="1200" cap="none" spc="0" normalizeH="0" baseline="0" noProof="0" smtClean="0">
              <a:ln>
                <a:noFill/>
              </a:ln>
              <a:solidFill>
                <a:srgbClr val="53585F"/>
              </a:solidFill>
              <a:effectLst/>
              <a:uLnTx/>
              <a:uFillTx/>
              <a:latin typeface="Signika" panose="02010003020600000004" pitchFamily="50" charset="0"/>
              <a:sym typeface="Signika" panose="02010003020600000004" pitchFamily="50" charset="0"/>
            </a:endParaRPr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1149351" y="6401594"/>
            <a:ext cx="0" cy="190500"/>
          </a:xfrm>
          <a:prstGeom prst="line">
            <a:avLst/>
          </a:prstGeom>
          <a:noFill/>
          <a:ln w="12700" cap="flat" cmpd="sng">
            <a:solidFill>
              <a:srgbClr val="A6AAA9">
                <a:alpha val="79999"/>
              </a:srgb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AutoShape 2"/>
          <p:cNvSpPr>
            <a:spLocks/>
          </p:cNvSpPr>
          <p:nvPr userDrawn="1"/>
        </p:nvSpPr>
        <p:spPr bwMode="auto">
          <a:xfrm rot="5400000" flipH="1">
            <a:off x="10987488" y="382193"/>
            <a:ext cx="492125" cy="3611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815"/>
                </a:lnTo>
                <a:lnTo>
                  <a:pt x="92" y="0"/>
                </a:lnTo>
                <a:lnTo>
                  <a:pt x="0" y="0"/>
                </a:lnTo>
                <a:close/>
                <a:moveTo>
                  <a:pt x="92" y="0"/>
                </a:moveTo>
                <a:lnTo>
                  <a:pt x="2947" y="10233"/>
                </a:lnTo>
                <a:lnTo>
                  <a:pt x="92" y="21599"/>
                </a:lnTo>
                <a:lnTo>
                  <a:pt x="21599" y="21599"/>
                </a:lnTo>
                <a:lnTo>
                  <a:pt x="21599" y="0"/>
                </a:lnTo>
                <a:lnTo>
                  <a:pt x="92" y="0"/>
                </a:lnTo>
                <a:close/>
                <a:moveTo>
                  <a:pt x="92" y="21599"/>
                </a:moveTo>
                <a:lnTo>
                  <a:pt x="0" y="20784"/>
                </a:lnTo>
                <a:lnTo>
                  <a:pt x="0" y="21599"/>
                </a:lnTo>
                <a:lnTo>
                  <a:pt x="92" y="2159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 userDrawn="1"/>
        </p:nvSpPr>
        <p:spPr bwMode="auto">
          <a:xfrm>
            <a:off x="11102980" y="461332"/>
            <a:ext cx="351378" cy="210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1">
            <a:spAutoFit/>
          </a:bodyPr>
          <a:lstStyle>
            <a:lvl1pPr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412732" rtl="0" eaLnBrk="1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96F6C37-F1FA-4052-A3E4-3EE66756886F}" type="slidenum"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Signika" panose="02010003020600000004" pitchFamily="50" charset="0"/>
              </a:rPr>
              <a:pPr marL="0" marR="0" lvl="0" indent="0" algn="l" defTabSz="412732" rtl="0" eaLnBrk="1" fontAlgn="base" latinLnBrk="0" hangingPunct="0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06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12740" rtl="0" eaLnBrk="0" fontAlgn="base" hangingPunct="0">
        <a:spcBef>
          <a:spcPct val="0"/>
        </a:spcBef>
        <a:spcAft>
          <a:spcPct val="0"/>
        </a:spcAft>
        <a:defRPr sz="5600" kern="1200">
          <a:solidFill>
            <a:srgbClr val="000000"/>
          </a:solidFill>
          <a:latin typeface="+mj-lt"/>
          <a:ea typeface="+mj-ea"/>
          <a:cs typeface="+mj-cs"/>
          <a:sym typeface="Helvetica Light" charset="0"/>
        </a:defRPr>
      </a:lvl1pPr>
      <a:lvl2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2pPr>
      <a:lvl3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3pPr>
      <a:lvl4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4pPr>
      <a:lvl5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5pPr>
      <a:lvl6pPr marL="228595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6pPr>
      <a:lvl7pPr marL="457190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7pPr>
      <a:lvl8pPr marL="685783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8pPr>
      <a:lvl9pPr marL="914378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9pPr>
    </p:titleStyle>
    <p:bodyStyle>
      <a:lvl1pPr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1pPr>
      <a:lvl2pPr marL="114298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2pPr>
      <a:lvl3pPr marL="228595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3pPr>
      <a:lvl4pPr marL="342893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4pPr>
      <a:lvl5pPr marL="457190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5pPr>
      <a:lvl6pPr marL="1257271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863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458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053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595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190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783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378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2973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567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160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755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/>
          </p:cNvSpPr>
          <p:nvPr/>
        </p:nvSpPr>
        <p:spPr bwMode="auto">
          <a:xfrm>
            <a:off x="4" y="0"/>
            <a:ext cx="3440908" cy="6858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254000" dist="25400" dir="2132387" algn="ctr" rotWithShape="0">
              <a:srgbClr val="000000">
                <a:alpha val="18855"/>
              </a:srgbClr>
            </a:outerShdw>
          </a:effectLst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smtClean="0">
              <a:ln>
                <a:noFill/>
              </a:ln>
              <a:solidFill>
                <a:srgbClr val="FAC93D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 flipH="1" flipV="1">
            <a:off x="441330" y="2007394"/>
            <a:ext cx="2558258" cy="794"/>
          </a:xfrm>
          <a:prstGeom prst="line">
            <a:avLst/>
          </a:prstGeom>
          <a:noFill/>
          <a:ln w="12700" cap="flat" cmpd="sng">
            <a:solidFill>
              <a:schemeClr val="bg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2" name="AutoShape 4"/>
          <p:cNvSpPr>
            <a:spLocks/>
          </p:cNvSpPr>
          <p:nvPr/>
        </p:nvSpPr>
        <p:spPr bwMode="auto">
          <a:xfrm>
            <a:off x="4" y="5"/>
            <a:ext cx="3440908" cy="3167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3" name="AutoShape 5"/>
          <p:cNvSpPr>
            <a:spLocks/>
          </p:cNvSpPr>
          <p:nvPr/>
        </p:nvSpPr>
        <p:spPr bwMode="auto">
          <a:xfrm>
            <a:off x="444504" y="6170616"/>
            <a:ext cx="2551908" cy="293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4" name="AutoShape 6"/>
          <p:cNvSpPr>
            <a:spLocks/>
          </p:cNvSpPr>
          <p:nvPr/>
        </p:nvSpPr>
        <p:spPr bwMode="auto">
          <a:xfrm>
            <a:off x="1235080" y="6433344"/>
            <a:ext cx="1764508" cy="190500"/>
          </a:xfrm>
          <a:custGeom>
            <a:avLst/>
            <a:gdLst>
              <a:gd name="T0" fmla="*/ 1764507 w 21600"/>
              <a:gd name="T1" fmla="*/ 190500 h 21600"/>
              <a:gd name="T2" fmla="*/ 1764507 w 21600"/>
              <a:gd name="T3" fmla="*/ 190500 h 21600"/>
              <a:gd name="T4" fmla="*/ 1764507 w 21600"/>
              <a:gd name="T5" fmla="*/ 190500 h 21600"/>
              <a:gd name="T6" fmla="*/ 1764507 w 21600"/>
              <a:gd name="T7" fmla="*/ 1905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 anchorCtr="1"/>
          <a:lstStyle>
            <a:lvl1pPr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412732" rtl="0" eaLnBrk="1" fontAlgn="base" latinLnBrk="0" hangingPunct="0">
              <a:lnSpc>
                <a:spcPct val="7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F939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Book’s World library and information</a:t>
            </a:r>
            <a:endParaRPr kumimoji="0" lang="en-US" sz="5000" b="1" i="0" u="none" strike="noStrike" kern="1200" cap="none" spc="0" normalizeH="0" baseline="0" noProof="0" smtClean="0">
              <a:ln>
                <a:noFill/>
              </a:ln>
              <a:solidFill>
                <a:srgbClr val="53585F"/>
              </a:solidFill>
              <a:effectLst/>
              <a:uLnTx/>
              <a:uFillTx/>
              <a:latin typeface="Signika" panose="02010003020600000004" pitchFamily="50" charset="0"/>
              <a:sym typeface="Signika" panose="02010003020600000004" pitchFamily="50" charset="0"/>
            </a:endParaRPr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1149351" y="6401594"/>
            <a:ext cx="0" cy="190500"/>
          </a:xfrm>
          <a:prstGeom prst="line">
            <a:avLst/>
          </a:prstGeom>
          <a:noFill/>
          <a:ln w="12700" cap="flat" cmpd="sng">
            <a:solidFill>
              <a:srgbClr val="A6AAA9">
                <a:alpha val="79999"/>
              </a:srgb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AutoShape 2"/>
          <p:cNvSpPr>
            <a:spLocks/>
          </p:cNvSpPr>
          <p:nvPr userDrawn="1"/>
        </p:nvSpPr>
        <p:spPr bwMode="auto">
          <a:xfrm rot="5400000" flipH="1">
            <a:off x="10987488" y="382193"/>
            <a:ext cx="492125" cy="3611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815"/>
                </a:lnTo>
                <a:lnTo>
                  <a:pt x="92" y="0"/>
                </a:lnTo>
                <a:lnTo>
                  <a:pt x="0" y="0"/>
                </a:lnTo>
                <a:close/>
                <a:moveTo>
                  <a:pt x="92" y="0"/>
                </a:moveTo>
                <a:lnTo>
                  <a:pt x="2947" y="10233"/>
                </a:lnTo>
                <a:lnTo>
                  <a:pt x="92" y="21599"/>
                </a:lnTo>
                <a:lnTo>
                  <a:pt x="21599" y="21599"/>
                </a:lnTo>
                <a:lnTo>
                  <a:pt x="21599" y="0"/>
                </a:lnTo>
                <a:lnTo>
                  <a:pt x="92" y="0"/>
                </a:lnTo>
                <a:close/>
                <a:moveTo>
                  <a:pt x="92" y="21599"/>
                </a:moveTo>
                <a:lnTo>
                  <a:pt x="0" y="20784"/>
                </a:lnTo>
                <a:lnTo>
                  <a:pt x="0" y="21599"/>
                </a:lnTo>
                <a:lnTo>
                  <a:pt x="92" y="2159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228600" rtl="0" eaLnBrk="1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A6AAA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 userDrawn="1"/>
        </p:nvSpPr>
        <p:spPr bwMode="auto">
          <a:xfrm>
            <a:off x="11102980" y="461332"/>
            <a:ext cx="351378" cy="210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1">
            <a:spAutoFit/>
          </a:bodyPr>
          <a:lstStyle>
            <a:lvl1pPr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>
              <a:lnSpc>
                <a:spcPct val="70000"/>
              </a:lnSpc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8255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0" marR="0" lvl="0" indent="0" algn="l" defTabSz="412732" rtl="0" eaLnBrk="1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96F6C37-F1FA-4052-A3E4-3EE66756886F}" type="slidenum"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Signika" panose="02010003020600000004" pitchFamily="50" charset="0"/>
              </a:rPr>
              <a:pPr marL="0" marR="0" lvl="0" indent="0" algn="l" defTabSz="412732" rtl="0" eaLnBrk="1" fontAlgn="base" latinLnBrk="0" hangingPunct="0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441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12740" rtl="0" eaLnBrk="0" fontAlgn="base" hangingPunct="0">
        <a:spcBef>
          <a:spcPct val="0"/>
        </a:spcBef>
        <a:spcAft>
          <a:spcPct val="0"/>
        </a:spcAft>
        <a:defRPr sz="5600" kern="1200">
          <a:solidFill>
            <a:srgbClr val="000000"/>
          </a:solidFill>
          <a:latin typeface="+mj-lt"/>
          <a:ea typeface="+mj-ea"/>
          <a:cs typeface="+mj-cs"/>
          <a:sym typeface="Helvetica Light" charset="0"/>
        </a:defRPr>
      </a:lvl1pPr>
      <a:lvl2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2pPr>
      <a:lvl3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3pPr>
      <a:lvl4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4pPr>
      <a:lvl5pPr algn="ctr" defTabSz="412740" rtl="0" eaLnBrk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5pPr>
      <a:lvl6pPr marL="228595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6pPr>
      <a:lvl7pPr marL="457190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7pPr>
      <a:lvl8pPr marL="685783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8pPr>
      <a:lvl9pPr marL="914378" algn="ctr" defTabSz="412740" rtl="0" fontAlgn="base" hangingPunct="0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9pPr>
    </p:titleStyle>
    <p:bodyStyle>
      <a:lvl1pPr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1pPr>
      <a:lvl2pPr marL="114298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2pPr>
      <a:lvl3pPr marL="228595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3pPr>
      <a:lvl4pPr marL="342893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4pPr>
      <a:lvl5pPr marL="457190" algn="l" defTabSz="412740" rtl="0" eaLnBrk="0" fontAlgn="base" hangingPunct="0">
        <a:spcBef>
          <a:spcPts val="2951"/>
        </a:spcBef>
        <a:spcAft>
          <a:spcPct val="0"/>
        </a:spcAft>
        <a:defRPr sz="2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5pPr>
      <a:lvl6pPr marL="1257271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863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458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053" indent="-114298" algn="l" defTabSz="45719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595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190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783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378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2973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567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160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755" algn="l" defTabSz="45719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2BBD1-8964-4D7D-ABBB-141325E37B2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4E57C-66D9-43B1-9225-E1A2FDF35E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410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en.wikipedia.org/wiki/IT_infrastructure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2.xml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" r="7833"/>
          <a:stretch/>
        </p:blipFill>
        <p:spPr>
          <a:xfrm>
            <a:off x="-38100" y="-29523"/>
            <a:ext cx="12268200" cy="68708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-38100" y="228021"/>
            <a:ext cx="12268200" cy="571500"/>
          </a:xfrm>
          <a:prstGeom prst="rect">
            <a:avLst/>
          </a:prstGeom>
          <a:solidFill>
            <a:srgbClr val="C71F17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  <a:extLst/>
        </p:spPr>
        <p:txBody>
          <a:bodyPr vert="horz" wrap="square" lIns="25400" tIns="25400" rIns="25400" bIns="25400" numCol="1" rtlCol="0" anchor="ctr" anchorCtr="0" compatLnSpc="1">
            <a:prstTxWarp prst="textNoShape">
              <a:avLst/>
            </a:prstTxWarp>
          </a:bodyPr>
          <a:lstStyle/>
          <a:p>
            <a:pPr marL="114300" defTabSz="412732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endParaRPr lang="en-US" sz="2000" dirty="0">
              <a:solidFill>
                <a:srgbClr val="FFFFFF"/>
              </a:solidFill>
              <a:latin typeface="Garamond"/>
              <a:cs typeface="Garamond"/>
              <a:sym typeface="Signika" panose="02010003020600000004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71704" y="209551"/>
            <a:ext cx="94690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1273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FFFFFF"/>
                </a:solidFill>
                <a:latin typeface="Garamond"/>
                <a:cs typeface="Garamond"/>
                <a:sym typeface="Signika" panose="02010003020600000004" pitchFamily="50" charset="0"/>
              </a:rPr>
              <a:t>DIVISION OF                              INFORMATION TECHNOLOGY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544" y="-12826"/>
            <a:ext cx="1276559" cy="15368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540700"/>
            <a:ext cx="1226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1273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800" b="1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Calibri" panose="020F0502020204030204" pitchFamily="34" charset="0"/>
                <a:ea typeface="Tahoma" panose="020B0604030504040204" pitchFamily="34" charset="0"/>
                <a:cs typeface="Times New Roman" panose="02020603050405020304" pitchFamily="18" charset="0"/>
                <a:sym typeface="Signika" panose="02010003020600000004" pitchFamily="50" charset="0"/>
              </a:rPr>
              <a:t>How to Stay TRU to ITSM</a:t>
            </a:r>
            <a:endParaRPr lang="en-US" sz="4800" b="1" dirty="0">
              <a:solidFill>
                <a:srgbClr val="000000">
                  <a:lumMod val="95000"/>
                  <a:lumOff val="5000"/>
                </a:srgbClr>
              </a:solidFill>
              <a:latin typeface="Calibri" panose="020F0502020204030204" pitchFamily="34" charset="0"/>
              <a:ea typeface="Tahoma" panose="020B0604030504040204" pitchFamily="34" charset="0"/>
              <a:cs typeface="Times New Roman" panose="02020603050405020304" pitchFamily="18" charset="0"/>
              <a:sym typeface="Signika" panose="02010003020600000004" pitchFamily="50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90500" y="4151760"/>
            <a:ext cx="12268200" cy="1993839"/>
          </a:xfrm>
          <a:prstGeom prst="rect">
            <a:avLst/>
          </a:prstGeom>
        </p:spPr>
        <p:txBody>
          <a:bodyPr/>
          <a:lstStyle>
            <a:lvl1pPr algn="l" defTabSz="825490" rtl="0" eaLnBrk="0" fontAlgn="base" hangingPunct="0">
              <a:spcBef>
                <a:spcPts val="5901"/>
              </a:spcBef>
              <a:spcAft>
                <a:spcPct val="0"/>
              </a:spcAft>
              <a:defRPr sz="52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 charset="0"/>
              </a:defRPr>
            </a:lvl1pPr>
            <a:lvl2pPr marL="228598" algn="l" defTabSz="825490" rtl="0" eaLnBrk="0" fontAlgn="base" hangingPunct="0">
              <a:spcBef>
                <a:spcPts val="5901"/>
              </a:spcBef>
              <a:spcAft>
                <a:spcPct val="0"/>
              </a:spcAft>
              <a:defRPr sz="52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 charset="0"/>
              </a:defRPr>
            </a:lvl2pPr>
            <a:lvl3pPr marL="457195" algn="l" defTabSz="825490" rtl="0" eaLnBrk="0" fontAlgn="base" hangingPunct="0">
              <a:spcBef>
                <a:spcPts val="5901"/>
              </a:spcBef>
              <a:spcAft>
                <a:spcPct val="0"/>
              </a:spcAft>
              <a:defRPr sz="52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 charset="0"/>
              </a:defRPr>
            </a:lvl3pPr>
            <a:lvl4pPr marL="685793" algn="l" defTabSz="825490" rtl="0" eaLnBrk="0" fontAlgn="base" hangingPunct="0">
              <a:spcBef>
                <a:spcPts val="5901"/>
              </a:spcBef>
              <a:spcAft>
                <a:spcPct val="0"/>
              </a:spcAft>
              <a:defRPr sz="52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 charset="0"/>
              </a:defRPr>
            </a:lvl4pPr>
            <a:lvl5pPr marL="914390" algn="l" defTabSz="825490" rtl="0" eaLnBrk="0" fontAlgn="base" hangingPunct="0">
              <a:spcBef>
                <a:spcPts val="5901"/>
              </a:spcBef>
              <a:spcAft>
                <a:spcPct val="0"/>
              </a:spcAft>
              <a:defRPr sz="52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 charset="0"/>
              </a:defRPr>
            </a:lvl5pPr>
            <a:lvl6pPr marL="2514570" indent="-228598" algn="l" defTabSz="914390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62" indent="-228598" algn="l" defTabSz="914390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58" indent="-228598" algn="l" defTabSz="914390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53" indent="-228598" algn="l" defTabSz="914390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2745">
              <a:spcBef>
                <a:spcPts val="2951"/>
              </a:spcBef>
            </a:pPr>
            <a:r>
              <a:rPr lang="en-US" sz="2700" b="1" i="1" dirty="0">
                <a:solidFill>
                  <a:srgbClr val="000000">
                    <a:lumMod val="95000"/>
                    <a:lumOff val="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Presented by </a:t>
            </a:r>
          </a:p>
          <a:p>
            <a:pPr algn="ctr" defTabSz="412745">
              <a:spcBef>
                <a:spcPts val="2951"/>
              </a:spcBef>
            </a:pPr>
            <a:r>
              <a:rPr lang="en-US" sz="2700" b="1" i="1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Quinncy Thomas </a:t>
            </a:r>
            <a:r>
              <a:rPr lang="en-US" sz="2700" b="1" i="1" dirty="0">
                <a:solidFill>
                  <a:srgbClr val="000000">
                    <a:lumMod val="95000"/>
                    <a:lumOff val="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Sterlin Sanders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815" y="5811554"/>
            <a:ext cx="3999568" cy="752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5246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ight Arrow 35"/>
          <p:cNvSpPr/>
          <p:nvPr/>
        </p:nvSpPr>
        <p:spPr>
          <a:xfrm>
            <a:off x="4506404" y="1751809"/>
            <a:ext cx="7274442" cy="4076700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315" name="AutoShape 3"/>
          <p:cNvSpPr>
            <a:spLocks/>
          </p:cNvSpPr>
          <p:nvPr/>
        </p:nvSpPr>
        <p:spPr bwMode="auto">
          <a:xfrm>
            <a:off x="5063336" y="2257426"/>
            <a:ext cx="5342732" cy="4953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585" y="21599"/>
                </a:lnTo>
                <a:lnTo>
                  <a:pt x="21157" y="10237"/>
                </a:lnTo>
                <a:cubicBezTo>
                  <a:pt x="21228" y="8532"/>
                  <a:pt x="21299" y="6828"/>
                  <a:pt x="21371" y="5123"/>
                </a:cubicBezTo>
                <a:cubicBezTo>
                  <a:pt x="21442" y="3417"/>
                  <a:pt x="21514" y="1705"/>
                  <a:pt x="21585" y="0"/>
                </a:cubicBezTo>
                <a:lnTo>
                  <a:pt x="0" y="0"/>
                </a:lnTo>
                <a:close/>
                <a:moveTo>
                  <a:pt x="21585" y="0"/>
                </a:moveTo>
                <a:lnTo>
                  <a:pt x="21599" y="822"/>
                </a:lnTo>
                <a:lnTo>
                  <a:pt x="21599" y="0"/>
                </a:lnTo>
                <a:lnTo>
                  <a:pt x="21585" y="0"/>
                </a:lnTo>
                <a:close/>
                <a:moveTo>
                  <a:pt x="21585" y="21599"/>
                </a:moveTo>
                <a:lnTo>
                  <a:pt x="21599" y="21599"/>
                </a:lnTo>
                <a:lnTo>
                  <a:pt x="21599" y="20777"/>
                </a:lnTo>
                <a:lnTo>
                  <a:pt x="21585" y="21599"/>
                </a:lnTo>
                <a:close/>
                <a:moveTo>
                  <a:pt x="914" y="7736"/>
                </a:moveTo>
                <a:cubicBezTo>
                  <a:pt x="994" y="7736"/>
                  <a:pt x="1074" y="8071"/>
                  <a:pt x="1135" y="8731"/>
                </a:cubicBezTo>
                <a:cubicBezTo>
                  <a:pt x="1258" y="10051"/>
                  <a:pt x="1258" y="12188"/>
                  <a:pt x="1135" y="13508"/>
                </a:cubicBezTo>
                <a:cubicBezTo>
                  <a:pt x="1013" y="14828"/>
                  <a:pt x="815" y="14828"/>
                  <a:pt x="693" y="13508"/>
                </a:cubicBezTo>
                <a:cubicBezTo>
                  <a:pt x="570" y="12188"/>
                  <a:pt x="570" y="10051"/>
                  <a:pt x="693" y="8731"/>
                </a:cubicBezTo>
                <a:cubicBezTo>
                  <a:pt x="754" y="8071"/>
                  <a:pt x="834" y="7736"/>
                  <a:pt x="914" y="77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400" tIns="25400" rIns="25400" bIns="25400" anchor="ctr"/>
          <a:lstStyle/>
          <a:p>
            <a:pPr defTabSz="41273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500" b="1">
              <a:solidFill>
                <a:srgbClr val="53585F"/>
              </a:solidFill>
              <a:latin typeface="Signika" panose="02010003020600000004" pitchFamily="50" charset="0"/>
              <a:sym typeface="Signika" panose="02010003020600000004" pitchFamily="50" charset="0"/>
            </a:endParaRPr>
          </a:p>
        </p:txBody>
      </p:sp>
      <p:sp>
        <p:nvSpPr>
          <p:cNvPr id="13316" name="AutoShape 4"/>
          <p:cNvSpPr>
            <a:spLocks/>
          </p:cNvSpPr>
          <p:nvPr/>
        </p:nvSpPr>
        <p:spPr bwMode="auto">
          <a:xfrm>
            <a:off x="5063336" y="3095626"/>
            <a:ext cx="5342732" cy="4953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585" y="21599"/>
                </a:lnTo>
                <a:lnTo>
                  <a:pt x="21157" y="10232"/>
                </a:lnTo>
                <a:cubicBezTo>
                  <a:pt x="21228" y="8527"/>
                  <a:pt x="21299" y="6822"/>
                  <a:pt x="21371" y="5116"/>
                </a:cubicBezTo>
                <a:cubicBezTo>
                  <a:pt x="21442" y="3410"/>
                  <a:pt x="21514" y="1705"/>
                  <a:pt x="21585" y="0"/>
                </a:cubicBezTo>
                <a:lnTo>
                  <a:pt x="0" y="0"/>
                </a:lnTo>
                <a:close/>
                <a:moveTo>
                  <a:pt x="21585" y="0"/>
                </a:moveTo>
                <a:lnTo>
                  <a:pt x="21599" y="813"/>
                </a:lnTo>
                <a:lnTo>
                  <a:pt x="21599" y="0"/>
                </a:lnTo>
                <a:lnTo>
                  <a:pt x="21585" y="0"/>
                </a:lnTo>
                <a:close/>
                <a:moveTo>
                  <a:pt x="21585" y="21599"/>
                </a:moveTo>
                <a:lnTo>
                  <a:pt x="21599" y="21599"/>
                </a:lnTo>
                <a:lnTo>
                  <a:pt x="21599" y="20786"/>
                </a:lnTo>
                <a:lnTo>
                  <a:pt x="21585" y="21599"/>
                </a:lnTo>
                <a:close/>
                <a:moveTo>
                  <a:pt x="914" y="7419"/>
                </a:moveTo>
                <a:cubicBezTo>
                  <a:pt x="994" y="7419"/>
                  <a:pt x="1074" y="7754"/>
                  <a:pt x="1135" y="8414"/>
                </a:cubicBezTo>
                <a:cubicBezTo>
                  <a:pt x="1258" y="9735"/>
                  <a:pt x="1258" y="11873"/>
                  <a:pt x="1135" y="13193"/>
                </a:cubicBezTo>
                <a:cubicBezTo>
                  <a:pt x="1013" y="14514"/>
                  <a:pt x="815" y="14514"/>
                  <a:pt x="693" y="13193"/>
                </a:cubicBezTo>
                <a:cubicBezTo>
                  <a:pt x="570" y="11873"/>
                  <a:pt x="570" y="9735"/>
                  <a:pt x="693" y="8414"/>
                </a:cubicBezTo>
                <a:cubicBezTo>
                  <a:pt x="754" y="7754"/>
                  <a:pt x="834" y="7419"/>
                  <a:pt x="914" y="741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400" tIns="25400" rIns="25400" bIns="25400" anchor="ctr"/>
          <a:lstStyle/>
          <a:p>
            <a:pPr defTabSz="41273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500" b="1">
              <a:solidFill>
                <a:srgbClr val="53585F"/>
              </a:solidFill>
              <a:latin typeface="Signika" panose="02010003020600000004" pitchFamily="50" charset="0"/>
              <a:sym typeface="Signika" panose="02010003020600000004" pitchFamily="50" charset="0"/>
            </a:endParaRPr>
          </a:p>
        </p:txBody>
      </p:sp>
      <p:sp>
        <p:nvSpPr>
          <p:cNvPr id="13317" name="AutoShape 5"/>
          <p:cNvSpPr>
            <a:spLocks/>
          </p:cNvSpPr>
          <p:nvPr/>
        </p:nvSpPr>
        <p:spPr bwMode="auto">
          <a:xfrm>
            <a:off x="5063336" y="3895726"/>
            <a:ext cx="5342732" cy="4953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585" y="21599"/>
                </a:lnTo>
                <a:lnTo>
                  <a:pt x="21157" y="10232"/>
                </a:lnTo>
                <a:cubicBezTo>
                  <a:pt x="21228" y="8527"/>
                  <a:pt x="21299" y="6822"/>
                  <a:pt x="21371" y="5116"/>
                </a:cubicBezTo>
                <a:cubicBezTo>
                  <a:pt x="21442" y="3410"/>
                  <a:pt x="21514" y="1705"/>
                  <a:pt x="21585" y="0"/>
                </a:cubicBezTo>
                <a:lnTo>
                  <a:pt x="0" y="0"/>
                </a:lnTo>
                <a:close/>
                <a:moveTo>
                  <a:pt x="21585" y="0"/>
                </a:moveTo>
                <a:lnTo>
                  <a:pt x="21599" y="813"/>
                </a:lnTo>
                <a:lnTo>
                  <a:pt x="21599" y="0"/>
                </a:lnTo>
                <a:lnTo>
                  <a:pt x="21585" y="0"/>
                </a:lnTo>
                <a:close/>
                <a:moveTo>
                  <a:pt x="21585" y="21599"/>
                </a:moveTo>
                <a:lnTo>
                  <a:pt x="21599" y="21599"/>
                </a:lnTo>
                <a:lnTo>
                  <a:pt x="21599" y="20786"/>
                </a:lnTo>
                <a:lnTo>
                  <a:pt x="21585" y="21599"/>
                </a:lnTo>
                <a:close/>
                <a:moveTo>
                  <a:pt x="914" y="7419"/>
                </a:moveTo>
                <a:cubicBezTo>
                  <a:pt x="994" y="7419"/>
                  <a:pt x="1074" y="7745"/>
                  <a:pt x="1135" y="8406"/>
                </a:cubicBezTo>
                <a:cubicBezTo>
                  <a:pt x="1258" y="9726"/>
                  <a:pt x="1258" y="11873"/>
                  <a:pt x="1135" y="13193"/>
                </a:cubicBezTo>
                <a:cubicBezTo>
                  <a:pt x="1013" y="14514"/>
                  <a:pt x="815" y="14514"/>
                  <a:pt x="693" y="13193"/>
                </a:cubicBezTo>
                <a:cubicBezTo>
                  <a:pt x="570" y="11873"/>
                  <a:pt x="570" y="9726"/>
                  <a:pt x="693" y="8406"/>
                </a:cubicBezTo>
                <a:cubicBezTo>
                  <a:pt x="754" y="7745"/>
                  <a:pt x="834" y="7419"/>
                  <a:pt x="914" y="741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400" tIns="25400" rIns="25400" bIns="25400" anchor="ctr"/>
          <a:lstStyle/>
          <a:p>
            <a:pPr defTabSz="41273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500" b="1">
              <a:solidFill>
                <a:srgbClr val="53585F"/>
              </a:solidFill>
              <a:latin typeface="Signika" panose="02010003020600000004" pitchFamily="50" charset="0"/>
              <a:sym typeface="Signika" panose="02010003020600000004" pitchFamily="50" charset="0"/>
            </a:endParaRPr>
          </a:p>
        </p:txBody>
      </p:sp>
      <p:sp>
        <p:nvSpPr>
          <p:cNvPr id="13318" name="AutoShape 6"/>
          <p:cNvSpPr>
            <a:spLocks/>
          </p:cNvSpPr>
          <p:nvPr/>
        </p:nvSpPr>
        <p:spPr bwMode="auto">
          <a:xfrm>
            <a:off x="5063336" y="4714877"/>
            <a:ext cx="5342732" cy="4953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585" y="21599"/>
                </a:lnTo>
                <a:lnTo>
                  <a:pt x="21157" y="10237"/>
                </a:lnTo>
                <a:cubicBezTo>
                  <a:pt x="21228" y="8532"/>
                  <a:pt x="21299" y="6828"/>
                  <a:pt x="21371" y="5123"/>
                </a:cubicBezTo>
                <a:cubicBezTo>
                  <a:pt x="21442" y="3417"/>
                  <a:pt x="21514" y="1705"/>
                  <a:pt x="21585" y="0"/>
                </a:cubicBezTo>
                <a:lnTo>
                  <a:pt x="0" y="0"/>
                </a:lnTo>
                <a:close/>
                <a:moveTo>
                  <a:pt x="21585" y="0"/>
                </a:moveTo>
                <a:lnTo>
                  <a:pt x="21599" y="822"/>
                </a:lnTo>
                <a:lnTo>
                  <a:pt x="21599" y="0"/>
                </a:lnTo>
                <a:lnTo>
                  <a:pt x="21585" y="0"/>
                </a:lnTo>
                <a:close/>
                <a:moveTo>
                  <a:pt x="21585" y="21599"/>
                </a:moveTo>
                <a:lnTo>
                  <a:pt x="21599" y="21599"/>
                </a:lnTo>
                <a:lnTo>
                  <a:pt x="21599" y="20786"/>
                </a:lnTo>
                <a:lnTo>
                  <a:pt x="21585" y="21599"/>
                </a:lnTo>
                <a:close/>
                <a:moveTo>
                  <a:pt x="914" y="7425"/>
                </a:moveTo>
                <a:cubicBezTo>
                  <a:pt x="994" y="7425"/>
                  <a:pt x="1074" y="7751"/>
                  <a:pt x="1135" y="8411"/>
                </a:cubicBezTo>
                <a:cubicBezTo>
                  <a:pt x="1258" y="9731"/>
                  <a:pt x="1258" y="11868"/>
                  <a:pt x="1135" y="13188"/>
                </a:cubicBezTo>
                <a:cubicBezTo>
                  <a:pt x="1013" y="14508"/>
                  <a:pt x="815" y="14508"/>
                  <a:pt x="693" y="13188"/>
                </a:cubicBezTo>
                <a:cubicBezTo>
                  <a:pt x="570" y="11868"/>
                  <a:pt x="570" y="9731"/>
                  <a:pt x="693" y="8411"/>
                </a:cubicBezTo>
                <a:cubicBezTo>
                  <a:pt x="754" y="7751"/>
                  <a:pt x="834" y="7424"/>
                  <a:pt x="914" y="742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400" tIns="25400" rIns="25400" bIns="25400" anchor="ctr"/>
          <a:lstStyle/>
          <a:p>
            <a:pPr defTabSz="41273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500" b="1">
              <a:solidFill>
                <a:srgbClr val="53585F"/>
              </a:solidFill>
              <a:latin typeface="Signika" panose="02010003020600000004" pitchFamily="50" charset="0"/>
              <a:sym typeface="Signika" panose="02010003020600000004" pitchFamily="50" charset="0"/>
            </a:endParaRPr>
          </a:p>
        </p:txBody>
      </p:sp>
      <p:sp>
        <p:nvSpPr>
          <p:cNvPr id="13320" name="AutoShape 8"/>
          <p:cNvSpPr>
            <a:spLocks/>
          </p:cNvSpPr>
          <p:nvPr/>
        </p:nvSpPr>
        <p:spPr bwMode="auto">
          <a:xfrm>
            <a:off x="5715797" y="4799807"/>
            <a:ext cx="4495007" cy="277019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342900" indent="-3429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228590" lvl="2" defTabSz="22860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Request Fulfilment</a:t>
            </a:r>
            <a:endParaRPr lang="en-US" sz="5000" dirty="0"/>
          </a:p>
        </p:txBody>
      </p:sp>
      <p:sp>
        <p:nvSpPr>
          <p:cNvPr id="13321" name="AutoShape 9"/>
          <p:cNvSpPr>
            <a:spLocks/>
          </p:cNvSpPr>
          <p:nvPr/>
        </p:nvSpPr>
        <p:spPr bwMode="auto">
          <a:xfrm>
            <a:off x="5676900" y="4008437"/>
            <a:ext cx="4304507" cy="268288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342900" indent="-3429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228590" lvl="2" defTabSz="22860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Change Management</a:t>
            </a:r>
            <a:endParaRPr lang="en-US" sz="5000" dirty="0"/>
          </a:p>
        </p:txBody>
      </p:sp>
      <p:sp>
        <p:nvSpPr>
          <p:cNvPr id="13322" name="AutoShape 10"/>
          <p:cNvSpPr>
            <a:spLocks/>
          </p:cNvSpPr>
          <p:nvPr/>
        </p:nvSpPr>
        <p:spPr bwMode="auto">
          <a:xfrm>
            <a:off x="5676902" y="3202781"/>
            <a:ext cx="4495007" cy="311944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342900" indent="-3429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228590" lvl="2" defTabSz="22860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Problem Management</a:t>
            </a:r>
            <a:endParaRPr lang="en-US" sz="5000" dirty="0"/>
          </a:p>
        </p:txBody>
      </p:sp>
      <p:sp>
        <p:nvSpPr>
          <p:cNvPr id="13323" name="AutoShape 11"/>
          <p:cNvSpPr>
            <a:spLocks/>
          </p:cNvSpPr>
          <p:nvPr/>
        </p:nvSpPr>
        <p:spPr bwMode="auto">
          <a:xfrm>
            <a:off x="5638801" y="2352675"/>
            <a:ext cx="4495007" cy="247651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/>
          <a:lstStyle>
            <a:lvl1pPr marL="342900" indent="-3429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228590" lvl="2" defTabSz="22860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Incident Management</a:t>
            </a:r>
            <a:endParaRPr lang="en-US" sz="5000" dirty="0"/>
          </a:p>
        </p:txBody>
      </p:sp>
      <p:sp>
        <p:nvSpPr>
          <p:cNvPr id="11282" name="AutoShape 19"/>
          <p:cNvSpPr>
            <a:spLocks/>
          </p:cNvSpPr>
          <p:nvPr/>
        </p:nvSpPr>
        <p:spPr bwMode="auto">
          <a:xfrm>
            <a:off x="152400" y="843760"/>
            <a:ext cx="3200404" cy="641351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defTabSz="412732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751" dirty="0" smtClean="0">
                <a:solidFill>
                  <a:srgbClr val="464D53"/>
                </a:solidFill>
                <a:latin typeface="Calibri" panose="020F0502020204030204" pitchFamily="34" charset="0"/>
              </a:rPr>
              <a:t>VSU IT Implementation ITSM</a:t>
            </a:r>
            <a:endParaRPr lang="en-US" sz="4800" dirty="0">
              <a:latin typeface="Calibri" panose="020F0502020204030204" pitchFamily="34" charset="0"/>
            </a:endParaRPr>
          </a:p>
        </p:txBody>
      </p:sp>
      <p:sp>
        <p:nvSpPr>
          <p:cNvPr id="29" name="AutoShape 22"/>
          <p:cNvSpPr>
            <a:spLocks/>
          </p:cNvSpPr>
          <p:nvPr/>
        </p:nvSpPr>
        <p:spPr bwMode="auto">
          <a:xfrm>
            <a:off x="5226171" y="712787"/>
            <a:ext cx="5256096" cy="896939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9" tIns="35719" rIns="35719" bIns="35719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defTabSz="22860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700" dirty="0" smtClean="0">
                <a:solidFill>
                  <a:srgbClr val="D92018"/>
                </a:solidFill>
                <a:latin typeface="Calibri" panose="020F0502020204030204" pitchFamily="34" charset="0"/>
              </a:rPr>
              <a:t>ITSM processes used at VSU</a:t>
            </a:r>
            <a:endParaRPr lang="en-US" sz="2700" dirty="0">
              <a:solidFill>
                <a:srgbClr val="D92018"/>
              </a:solidFill>
              <a:latin typeface="Calibri" panose="020F0502020204030204" pitchFamily="34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7653" y="1"/>
            <a:ext cx="1186890" cy="1428876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 bwMode="auto">
          <a:xfrm>
            <a:off x="1028700" y="6362700"/>
            <a:ext cx="2209800" cy="381000"/>
          </a:xfrm>
          <a:prstGeom prst="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25400" tIns="25400" rIns="25400" bIns="25400" numCol="1" rtlCol="0" anchor="ctr" anchorCtr="0" compatLnSpc="1">
            <a:prstTxWarp prst="textNoShape">
              <a:avLst/>
            </a:prstTxWarp>
          </a:bodyPr>
          <a:lstStyle/>
          <a:p>
            <a:pPr marL="114299" defTabSz="412745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endParaRPr lang="en-US" sz="2100" b="1">
              <a:solidFill>
                <a:srgbClr val="53585F"/>
              </a:solidFill>
              <a:latin typeface="Signika" panose="02010003020600000004" pitchFamily="50" charset="0"/>
              <a:ea typeface="Signika" panose="02010003020600000004" pitchFamily="50" charset="0"/>
              <a:cs typeface="Signika" panose="02010003020600000004" pitchFamily="50" charset="0"/>
              <a:sym typeface="Signika" panose="02010003020600000004" pitchFamily="50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126" y="2476500"/>
            <a:ext cx="2857500" cy="13811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32" y="4276725"/>
            <a:ext cx="2938959" cy="989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46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500" y="608552"/>
            <a:ext cx="7012638" cy="5607182"/>
          </a:xfrm>
          <a:prstGeom prst="rect">
            <a:avLst/>
          </a:prstGeom>
        </p:spPr>
      </p:pic>
      <p:sp>
        <p:nvSpPr>
          <p:cNvPr id="11282" name="AutoShape 19"/>
          <p:cNvSpPr>
            <a:spLocks/>
          </p:cNvSpPr>
          <p:nvPr/>
        </p:nvSpPr>
        <p:spPr bwMode="auto">
          <a:xfrm>
            <a:off x="435772" y="843760"/>
            <a:ext cx="2917031" cy="641351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defTabSz="412732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751" dirty="0" smtClean="0">
                <a:solidFill>
                  <a:srgbClr val="464D53"/>
                </a:solidFill>
                <a:latin typeface="Calibri" panose="020F0502020204030204" pitchFamily="34" charset="0"/>
              </a:rPr>
              <a:t>Why Use ITSM</a:t>
            </a:r>
            <a:endParaRPr lang="en-US" sz="4800" dirty="0">
              <a:latin typeface="Calibri" panose="020F0502020204030204" pitchFamily="34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7653" y="1"/>
            <a:ext cx="1186890" cy="1428876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 bwMode="auto">
          <a:xfrm>
            <a:off x="1028700" y="6362700"/>
            <a:ext cx="2209800" cy="381000"/>
          </a:xfrm>
          <a:prstGeom prst="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25400" tIns="25400" rIns="25400" bIns="25400" numCol="1" rtlCol="0" anchor="ctr" anchorCtr="0" compatLnSpc="1">
            <a:prstTxWarp prst="textNoShape">
              <a:avLst/>
            </a:prstTxWarp>
          </a:bodyPr>
          <a:lstStyle/>
          <a:p>
            <a:pPr marL="114299" defTabSz="412745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endParaRPr lang="en-US" sz="2100" b="1">
              <a:solidFill>
                <a:srgbClr val="53585F"/>
              </a:solidFill>
              <a:latin typeface="Signika" panose="02010003020600000004" pitchFamily="50" charset="0"/>
              <a:ea typeface="Signika" panose="02010003020600000004" pitchFamily="50" charset="0"/>
              <a:cs typeface="Signika" panose="02010003020600000004" pitchFamily="50" charset="0"/>
              <a:sym typeface="Signika" panose="02010003020600000004" pitchFamily="50" charset="0"/>
            </a:endParaRPr>
          </a:p>
        </p:txBody>
      </p:sp>
      <p:sp>
        <p:nvSpPr>
          <p:cNvPr id="17" name="AutoShape 32"/>
          <p:cNvSpPr>
            <a:spLocks/>
          </p:cNvSpPr>
          <p:nvPr/>
        </p:nvSpPr>
        <p:spPr bwMode="auto">
          <a:xfrm>
            <a:off x="304801" y="2139951"/>
            <a:ext cx="2781300" cy="3091658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9" tIns="35719" rIns="35719" bIns="35719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171448" indent="-171448" defTabSz="22860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Reduce IT costs</a:t>
            </a:r>
          </a:p>
          <a:p>
            <a:pPr marL="171448" indent="-171448" defTabSz="22860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Improve quality of service</a:t>
            </a:r>
          </a:p>
          <a:p>
            <a:pPr marL="171448" indent="-171448" defTabSz="22860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Improve customer satisfaction</a:t>
            </a:r>
          </a:p>
          <a:p>
            <a:pPr marL="171448" indent="-171448" defTabSz="22860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Improve governance and reduce risk</a:t>
            </a:r>
          </a:p>
          <a:p>
            <a:pPr marL="171448" indent="-171448" defTabSz="22860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Increase competitive advantage</a:t>
            </a:r>
          </a:p>
          <a:p>
            <a:pPr marL="171448" indent="-171448" defTabSz="22860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Improve flexibility</a:t>
            </a:r>
          </a:p>
          <a:p>
            <a:pPr marL="171448" indent="-171448" defTabSz="22860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Increase agility for new IT services</a:t>
            </a:r>
          </a:p>
        </p:txBody>
      </p:sp>
    </p:spTree>
    <p:extLst>
      <p:ext uri="{BB962C8B-B14F-4D97-AF65-F5344CB8AC3E}">
        <p14:creationId xmlns:p14="http://schemas.microsoft.com/office/powerpoint/2010/main" val="53293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5800" y="284449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Lets Vote! – ITSM Use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1: Send a text to cell# </a:t>
            </a:r>
            <a:r>
              <a:rPr lang="en-US" dirty="0" smtClean="0">
                <a:solidFill>
                  <a:srgbClr val="FF0000"/>
                </a:solidFill>
              </a:rPr>
              <a:t>22333</a:t>
            </a:r>
          </a:p>
          <a:p>
            <a:r>
              <a:rPr lang="en-US" dirty="0" smtClean="0"/>
              <a:t>Step 2: Enter following text contents </a:t>
            </a:r>
            <a:r>
              <a:rPr lang="en-US" dirty="0" smtClean="0">
                <a:solidFill>
                  <a:srgbClr val="FF0000"/>
                </a:solidFill>
              </a:rPr>
              <a:t>STERLINSANDE734</a:t>
            </a:r>
            <a:endParaRPr lang="en-US" dirty="0"/>
          </a:p>
          <a:p>
            <a:r>
              <a:rPr lang="en-US" dirty="0" smtClean="0"/>
              <a:t>Step 3: Prepare to text your choice of A,B, or C</a:t>
            </a:r>
          </a:p>
          <a:p>
            <a:r>
              <a:rPr lang="en-US" dirty="0" smtClean="0"/>
              <a:t>Step 4:  Be sure to text </a:t>
            </a:r>
            <a:r>
              <a:rPr lang="en-US" dirty="0" smtClean="0">
                <a:solidFill>
                  <a:srgbClr val="FF0000"/>
                </a:solidFill>
              </a:rPr>
              <a:t>LEAVE</a:t>
            </a:r>
            <a:r>
              <a:rPr lang="en-US" dirty="0" smtClean="0"/>
              <a:t> to exit the poll after voting</a:t>
            </a:r>
            <a:endParaRPr lang="en-US" dirty="0"/>
          </a:p>
        </p:txBody>
      </p:sp>
      <p:pic>
        <p:nvPicPr>
          <p:cNvPr id="3" name="Picture 2" descr="Thoughts on Election Night | internetmonk.com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451" y="4344701"/>
            <a:ext cx="2238375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53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254000"/>
            <a:ext cx="11684000" cy="63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33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76237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TRU Incident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59" y="1806575"/>
            <a:ext cx="3863341" cy="4351338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ITIL incident management</a:t>
            </a:r>
            <a:r>
              <a:rPr lang="en-US" dirty="0"/>
              <a:t> (IM) is the practice of restoring services as quickly as possible after </a:t>
            </a:r>
            <a:r>
              <a:rPr lang="en-US" dirty="0" smtClean="0"/>
              <a:t>an </a:t>
            </a:r>
            <a:r>
              <a:rPr lang="en-US" b="1" dirty="0" smtClean="0"/>
              <a:t>incident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Ex: Creating a service request wireless issue</a:t>
            </a:r>
          </a:p>
          <a:p>
            <a:r>
              <a:rPr lang="en-US" dirty="0" smtClean="0"/>
              <a:t>Incident Management via </a:t>
            </a:r>
            <a:r>
              <a:rPr lang="en-US" dirty="0" err="1" smtClean="0"/>
              <a:t>Ivanti</a:t>
            </a:r>
            <a:r>
              <a:rPr lang="en-US" dirty="0" smtClean="0"/>
              <a:t> LANDesk </a:t>
            </a:r>
            <a:r>
              <a:rPr lang="en-US" dirty="0" err="1" smtClean="0"/>
              <a:t>Servidesk</a:t>
            </a:r>
            <a:r>
              <a:rPr lang="en-US" dirty="0" smtClean="0"/>
              <a:t> 7.8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3050" y="1528762"/>
            <a:ext cx="6629400" cy="408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42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76237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TRU Problem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1" y="1806575"/>
            <a:ext cx="3905249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222222"/>
                </a:solidFill>
                <a:latin typeface="Roboto"/>
              </a:rPr>
              <a:t>The primary objectives of </a:t>
            </a:r>
            <a:r>
              <a:rPr lang="en-US" b="1" dirty="0">
                <a:solidFill>
                  <a:srgbClr val="222222"/>
                </a:solidFill>
                <a:latin typeface="Roboto"/>
              </a:rPr>
              <a:t>problem management</a:t>
            </a:r>
            <a:r>
              <a:rPr lang="en-US" dirty="0">
                <a:solidFill>
                  <a:srgbClr val="222222"/>
                </a:solidFill>
                <a:latin typeface="Roboto"/>
              </a:rPr>
              <a:t> are to prevent </a:t>
            </a:r>
            <a:r>
              <a:rPr lang="en-US" b="1" dirty="0">
                <a:solidFill>
                  <a:srgbClr val="222222"/>
                </a:solidFill>
                <a:latin typeface="Roboto"/>
              </a:rPr>
              <a:t>problems</a:t>
            </a:r>
            <a:r>
              <a:rPr lang="en-US" dirty="0">
                <a:solidFill>
                  <a:srgbClr val="222222"/>
                </a:solidFill>
                <a:latin typeface="Roboto"/>
              </a:rPr>
              <a:t> and resulting incidents from happening, to eliminate recurring incidents, and to minimize the impact of incidents that cannot be prevented</a:t>
            </a:r>
            <a:r>
              <a:rPr lang="en-US" dirty="0" smtClean="0">
                <a:solidFill>
                  <a:srgbClr val="222222"/>
                </a:solidFill>
                <a:latin typeface="Roboto"/>
              </a:rPr>
              <a:t>.</a:t>
            </a:r>
          </a:p>
          <a:p>
            <a:r>
              <a:rPr lang="en-US" dirty="0" smtClean="0"/>
              <a:t>Ex: Multiple Incidents experiencing wireless issues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50" y="1938338"/>
            <a:ext cx="7630577" cy="421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94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76237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TRU Change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2" y="1806575"/>
            <a:ext cx="3533774" cy="435133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222222"/>
                </a:solidFill>
                <a:latin typeface="Arial" panose="020B0604020202020204" pitchFamily="34" charset="0"/>
              </a:rPr>
              <a:t>To 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ensure that standardized methods and procedures are used for efficient and prompt handling of all changes to control </a:t>
            </a:r>
            <a:r>
              <a:rPr lang="en-US" dirty="0">
                <a:solidFill>
                  <a:srgbClr val="0B0080"/>
                </a:solidFill>
                <a:latin typeface="Arial" panose="020B0604020202020204" pitchFamily="34" charset="0"/>
                <a:hlinkClick r:id="rId2" tooltip="IT infrastructure"/>
              </a:rPr>
              <a:t>IT infrastructure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, in order to minimize the number and impact of any related incidents upon service</a:t>
            </a:r>
            <a:r>
              <a:rPr lang="en-US" dirty="0" smtClean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en-US" dirty="0" smtClean="0"/>
              <a:t>Ex: Applying network patch or hardware change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875" y="1562100"/>
            <a:ext cx="7970917" cy="4705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90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AutoShape 10"/>
          <p:cNvSpPr>
            <a:spLocks/>
          </p:cNvSpPr>
          <p:nvPr/>
        </p:nvSpPr>
        <p:spPr bwMode="auto">
          <a:xfrm>
            <a:off x="435771" y="577852"/>
            <a:ext cx="2840830" cy="1173163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defTabSz="412732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751" dirty="0">
                <a:solidFill>
                  <a:srgbClr val="464D53"/>
                </a:solidFill>
                <a:latin typeface="Calibri" panose="020F0502020204030204" pitchFamily="34" charset="0"/>
              </a:rPr>
              <a:t>Pros/Cons of </a:t>
            </a:r>
            <a:r>
              <a:rPr lang="en-US" sz="3751" dirty="0" smtClean="0">
                <a:solidFill>
                  <a:srgbClr val="464D53"/>
                </a:solidFill>
                <a:latin typeface="Calibri" panose="020F0502020204030204" pitchFamily="34" charset="0"/>
              </a:rPr>
              <a:t>ITSM</a:t>
            </a:r>
            <a:endParaRPr lang="en-US" sz="4800" dirty="0">
              <a:latin typeface="Calibri" panose="020F0502020204030204" pitchFamily="34" charset="0"/>
            </a:endParaRPr>
          </a:p>
        </p:txBody>
      </p:sp>
      <p:sp>
        <p:nvSpPr>
          <p:cNvPr id="23555" name="AutoShape 3"/>
          <p:cNvSpPr>
            <a:spLocks/>
          </p:cNvSpPr>
          <p:nvPr/>
        </p:nvSpPr>
        <p:spPr bwMode="auto">
          <a:xfrm>
            <a:off x="5562601" y="1219201"/>
            <a:ext cx="4433095" cy="331788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9" tIns="35719" rIns="35719" bIns="35719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defTabSz="22860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</a:rPr>
              <a:t>PROs</a:t>
            </a:r>
          </a:p>
        </p:txBody>
      </p:sp>
      <p:sp>
        <p:nvSpPr>
          <p:cNvPr id="23556" name="AutoShape 4"/>
          <p:cNvSpPr>
            <a:spLocks/>
          </p:cNvSpPr>
          <p:nvPr/>
        </p:nvSpPr>
        <p:spPr bwMode="auto">
          <a:xfrm>
            <a:off x="5524502" y="1770064"/>
            <a:ext cx="4737894" cy="554039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9" tIns="35719" rIns="35719" bIns="35719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285746" indent="-285746" defTabSz="22860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2000" b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Improved process organization</a:t>
            </a:r>
          </a:p>
          <a:p>
            <a:pPr marL="285746" indent="-285746" defTabSz="22860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2000" b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Time Efficient</a:t>
            </a:r>
          </a:p>
          <a:p>
            <a:pPr marL="285746" indent="-285746" defTabSz="22860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2000" b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Cost Savings</a:t>
            </a:r>
            <a:endParaRPr lang="en-US" sz="20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3558" name="AutoShape 6"/>
          <p:cNvSpPr>
            <a:spLocks/>
          </p:cNvSpPr>
          <p:nvPr/>
        </p:nvSpPr>
        <p:spPr bwMode="auto">
          <a:xfrm>
            <a:off x="5853907" y="2623347"/>
            <a:ext cx="4615656" cy="439739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9" tIns="35719" rIns="35719" bIns="35719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5000" dirty="0">
              <a:latin typeface="Calibri" panose="020F0502020204030204" pitchFamily="34" charset="0"/>
            </a:endParaRPr>
          </a:p>
        </p:txBody>
      </p:sp>
      <p:sp>
        <p:nvSpPr>
          <p:cNvPr id="23559" name="AutoShape 7"/>
          <p:cNvSpPr>
            <a:spLocks/>
          </p:cNvSpPr>
          <p:nvPr/>
        </p:nvSpPr>
        <p:spPr bwMode="auto">
          <a:xfrm>
            <a:off x="5549108" y="4087813"/>
            <a:ext cx="4433095" cy="331788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9" tIns="35719" rIns="35719" bIns="35719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defTabSz="22860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</a:rPr>
              <a:t>CONs</a:t>
            </a:r>
          </a:p>
        </p:txBody>
      </p:sp>
      <p:sp>
        <p:nvSpPr>
          <p:cNvPr id="23560" name="AutoShape 8"/>
          <p:cNvSpPr>
            <a:spLocks/>
          </p:cNvSpPr>
          <p:nvPr/>
        </p:nvSpPr>
        <p:spPr bwMode="auto">
          <a:xfrm>
            <a:off x="5524500" y="4572000"/>
            <a:ext cx="4615656" cy="439739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9" tIns="35719" rIns="35719" bIns="35719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285746" indent="-285746" defTabSz="228600" fontAlgn="base" hangingPunct="0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2000" b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IT Department Buy-In</a:t>
            </a:r>
          </a:p>
          <a:p>
            <a:pPr marL="285746" indent="-285746" defTabSz="228600" fontAlgn="base" hangingPunct="0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2000" b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Time Investment for initial startup</a:t>
            </a:r>
            <a:endParaRPr lang="en-US" sz="20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grpSp>
        <p:nvGrpSpPr>
          <p:cNvPr id="23566" name="Group 14"/>
          <p:cNvGrpSpPr>
            <a:grpSpLocks/>
          </p:cNvGrpSpPr>
          <p:nvPr/>
        </p:nvGrpSpPr>
        <p:grpSpPr bwMode="auto">
          <a:xfrm>
            <a:off x="4381500" y="1270795"/>
            <a:ext cx="533400" cy="533400"/>
            <a:chOff x="-1" y="0"/>
            <a:chExt cx="1066523" cy="1066661"/>
          </a:xfrm>
        </p:grpSpPr>
        <p:sp>
          <p:nvSpPr>
            <p:cNvPr id="21540" name="AutoShape 15"/>
            <p:cNvSpPr>
              <a:spLocks/>
            </p:cNvSpPr>
            <p:nvPr/>
          </p:nvSpPr>
          <p:spPr bwMode="auto">
            <a:xfrm>
              <a:off x="-1" y="0"/>
              <a:ext cx="1066523" cy="1066661"/>
            </a:xfrm>
            <a:custGeom>
              <a:avLst/>
              <a:gdLst>
                <a:gd name="T0" fmla="*/ 2147483646 w 19678"/>
                <a:gd name="T1" fmla="*/ 2147483646 h 20595"/>
                <a:gd name="T2" fmla="*/ 2147483646 w 19678"/>
                <a:gd name="T3" fmla="*/ 2147483646 h 20595"/>
                <a:gd name="T4" fmla="*/ 2147483646 w 19678"/>
                <a:gd name="T5" fmla="*/ 2147483646 h 20595"/>
                <a:gd name="T6" fmla="*/ 2147483646 w 19678"/>
                <a:gd name="T7" fmla="*/ 2147483646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8" h="20595">
                  <a:moveTo>
                    <a:pt x="9838" y="0"/>
                  </a:moveTo>
                  <a:cubicBezTo>
                    <a:pt x="7320" y="0"/>
                    <a:pt x="4804" y="1008"/>
                    <a:pt x="2882" y="3019"/>
                  </a:cubicBezTo>
                  <a:cubicBezTo>
                    <a:pt x="-961" y="7040"/>
                    <a:pt x="-961" y="13556"/>
                    <a:pt x="2882" y="17578"/>
                  </a:cubicBezTo>
                  <a:cubicBezTo>
                    <a:pt x="6725" y="21599"/>
                    <a:pt x="12952" y="21599"/>
                    <a:pt x="16795" y="17578"/>
                  </a:cubicBezTo>
                  <a:cubicBezTo>
                    <a:pt x="20639" y="13556"/>
                    <a:pt x="20639" y="7040"/>
                    <a:pt x="16795" y="3019"/>
                  </a:cubicBezTo>
                  <a:cubicBezTo>
                    <a:pt x="14873" y="1008"/>
                    <a:pt x="12357" y="0"/>
                    <a:pt x="9838" y="0"/>
                  </a:cubicBezTo>
                  <a:close/>
                  <a:moveTo>
                    <a:pt x="9838" y="2429"/>
                  </a:moveTo>
                  <a:cubicBezTo>
                    <a:pt x="11763" y="2429"/>
                    <a:pt x="13686" y="3199"/>
                    <a:pt x="15155" y="4735"/>
                  </a:cubicBezTo>
                  <a:cubicBezTo>
                    <a:pt x="18091" y="7808"/>
                    <a:pt x="18091" y="12788"/>
                    <a:pt x="15155" y="15861"/>
                  </a:cubicBezTo>
                  <a:cubicBezTo>
                    <a:pt x="12218" y="18934"/>
                    <a:pt x="7459" y="18934"/>
                    <a:pt x="4522" y="15861"/>
                  </a:cubicBezTo>
                  <a:cubicBezTo>
                    <a:pt x="1586" y="12788"/>
                    <a:pt x="1586" y="7808"/>
                    <a:pt x="4522" y="4735"/>
                  </a:cubicBezTo>
                  <a:cubicBezTo>
                    <a:pt x="5991" y="3199"/>
                    <a:pt x="7914" y="2429"/>
                    <a:pt x="9838" y="242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25400" tIns="25400" rIns="25400" bIns="25400" anchor="ctr"/>
            <a:lstStyle/>
            <a:p>
              <a:pPr defTabSz="412732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500" b="1">
                <a:solidFill>
                  <a:srgbClr val="53585F"/>
                </a:solidFill>
                <a:latin typeface="Calibri" panose="020F0502020204030204" pitchFamily="34" charset="0"/>
                <a:sym typeface="Signika" panose="02010003020600000004" pitchFamily="50" charset="0"/>
              </a:endParaRPr>
            </a:p>
          </p:txBody>
        </p:sp>
        <p:sp>
          <p:nvSpPr>
            <p:cNvPr id="21541" name="AutoShape 16"/>
            <p:cNvSpPr>
              <a:spLocks/>
            </p:cNvSpPr>
            <p:nvPr/>
          </p:nvSpPr>
          <p:spPr bwMode="auto">
            <a:xfrm>
              <a:off x="136487" y="201585"/>
              <a:ext cx="761802" cy="723901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1pPr>
              <a:lvl2pPr marL="742950" indent="-285750"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2pPr>
              <a:lvl3pPr marL="1143000" indent="-228600"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3pPr>
              <a:lvl4pPr marL="1600200" indent="-228600"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4pPr>
              <a:lvl5pPr marL="2057400" indent="-228600"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9pPr>
            </a:lstStyle>
            <a:p>
              <a:pPr algn="ctr" defTabSz="228600" fontAlgn="base" hangingPunct="0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3300" dirty="0">
                  <a:solidFill>
                    <a:srgbClr val="000000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+</a:t>
              </a:r>
              <a:endParaRPr lang="en-US" sz="33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3572" name="Group 20"/>
          <p:cNvGrpSpPr>
            <a:grpSpLocks/>
          </p:cNvGrpSpPr>
          <p:nvPr/>
        </p:nvGrpSpPr>
        <p:grpSpPr bwMode="auto">
          <a:xfrm>
            <a:off x="4457700" y="4038600"/>
            <a:ext cx="533400" cy="533400"/>
            <a:chOff x="-1" y="0"/>
            <a:chExt cx="1066523" cy="1066661"/>
          </a:xfrm>
        </p:grpSpPr>
        <p:sp>
          <p:nvSpPr>
            <p:cNvPr id="21536" name="AutoShape 21"/>
            <p:cNvSpPr>
              <a:spLocks/>
            </p:cNvSpPr>
            <p:nvPr/>
          </p:nvSpPr>
          <p:spPr bwMode="auto">
            <a:xfrm>
              <a:off x="-1" y="0"/>
              <a:ext cx="1066523" cy="1066661"/>
            </a:xfrm>
            <a:custGeom>
              <a:avLst/>
              <a:gdLst>
                <a:gd name="T0" fmla="*/ 2147483646 w 19678"/>
                <a:gd name="T1" fmla="*/ 2147483646 h 20595"/>
                <a:gd name="T2" fmla="*/ 2147483646 w 19678"/>
                <a:gd name="T3" fmla="*/ 2147483646 h 20595"/>
                <a:gd name="T4" fmla="*/ 2147483646 w 19678"/>
                <a:gd name="T5" fmla="*/ 2147483646 h 20595"/>
                <a:gd name="T6" fmla="*/ 2147483646 w 19678"/>
                <a:gd name="T7" fmla="*/ 2147483646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8" h="20595">
                  <a:moveTo>
                    <a:pt x="9838" y="0"/>
                  </a:moveTo>
                  <a:cubicBezTo>
                    <a:pt x="7320" y="0"/>
                    <a:pt x="4804" y="1008"/>
                    <a:pt x="2882" y="3019"/>
                  </a:cubicBezTo>
                  <a:cubicBezTo>
                    <a:pt x="-961" y="7040"/>
                    <a:pt x="-961" y="13556"/>
                    <a:pt x="2882" y="17578"/>
                  </a:cubicBezTo>
                  <a:cubicBezTo>
                    <a:pt x="6725" y="21599"/>
                    <a:pt x="12952" y="21599"/>
                    <a:pt x="16795" y="17578"/>
                  </a:cubicBezTo>
                  <a:cubicBezTo>
                    <a:pt x="20639" y="13556"/>
                    <a:pt x="20639" y="7040"/>
                    <a:pt x="16795" y="3019"/>
                  </a:cubicBezTo>
                  <a:cubicBezTo>
                    <a:pt x="14873" y="1008"/>
                    <a:pt x="12357" y="0"/>
                    <a:pt x="9838" y="0"/>
                  </a:cubicBezTo>
                  <a:close/>
                  <a:moveTo>
                    <a:pt x="9838" y="2429"/>
                  </a:moveTo>
                  <a:cubicBezTo>
                    <a:pt x="11763" y="2429"/>
                    <a:pt x="13686" y="3199"/>
                    <a:pt x="15155" y="4735"/>
                  </a:cubicBezTo>
                  <a:cubicBezTo>
                    <a:pt x="18091" y="7808"/>
                    <a:pt x="18091" y="12788"/>
                    <a:pt x="15155" y="15861"/>
                  </a:cubicBezTo>
                  <a:cubicBezTo>
                    <a:pt x="12218" y="18934"/>
                    <a:pt x="7459" y="18934"/>
                    <a:pt x="4522" y="15861"/>
                  </a:cubicBezTo>
                  <a:cubicBezTo>
                    <a:pt x="1586" y="12788"/>
                    <a:pt x="1586" y="7808"/>
                    <a:pt x="4522" y="4735"/>
                  </a:cubicBezTo>
                  <a:cubicBezTo>
                    <a:pt x="5991" y="3199"/>
                    <a:pt x="7914" y="2429"/>
                    <a:pt x="9838" y="242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25400" tIns="25400" rIns="25400" bIns="25400" anchor="ctr"/>
            <a:lstStyle/>
            <a:p>
              <a:pPr defTabSz="412732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500" b="1">
                <a:solidFill>
                  <a:srgbClr val="53585F"/>
                </a:solidFill>
                <a:latin typeface="Calibri" panose="020F0502020204030204" pitchFamily="34" charset="0"/>
                <a:sym typeface="Signika" panose="02010003020600000004" pitchFamily="50" charset="0"/>
              </a:endParaRPr>
            </a:p>
          </p:txBody>
        </p:sp>
        <p:sp>
          <p:nvSpPr>
            <p:cNvPr id="21537" name="AutoShape 22"/>
            <p:cNvSpPr>
              <a:spLocks/>
            </p:cNvSpPr>
            <p:nvPr/>
          </p:nvSpPr>
          <p:spPr bwMode="auto">
            <a:xfrm>
              <a:off x="347374" y="266571"/>
              <a:ext cx="371773" cy="723900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1pPr>
              <a:lvl2pPr marL="742950" indent="-285750"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2pPr>
              <a:lvl3pPr marL="1143000" indent="-228600"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3pPr>
              <a:lvl4pPr marL="1600200" indent="-228600"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4pPr>
              <a:lvl5pPr marL="2057400" indent="-228600"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9pPr>
            </a:lstStyle>
            <a:p>
              <a:pPr algn="ctr" defTabSz="228600" fontAlgn="base" hangingPunct="0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40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-</a:t>
              </a:r>
              <a:endParaRPr lang="en-US" sz="40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47" name="Picture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7653" y="1"/>
            <a:ext cx="1186890" cy="1428876"/>
          </a:xfrm>
          <a:prstGeom prst="rect">
            <a:avLst/>
          </a:prstGeom>
        </p:spPr>
      </p:pic>
      <p:sp>
        <p:nvSpPr>
          <p:cNvPr id="49" name="Rectangle 48"/>
          <p:cNvSpPr/>
          <p:nvPr/>
        </p:nvSpPr>
        <p:spPr bwMode="auto">
          <a:xfrm>
            <a:off x="1028700" y="6362700"/>
            <a:ext cx="2209800" cy="381000"/>
          </a:xfrm>
          <a:prstGeom prst="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25400" tIns="25400" rIns="25400" bIns="25400" numCol="1" rtlCol="0" anchor="ctr" anchorCtr="0" compatLnSpc="1">
            <a:prstTxWarp prst="textNoShape">
              <a:avLst/>
            </a:prstTxWarp>
          </a:bodyPr>
          <a:lstStyle/>
          <a:p>
            <a:pPr marL="114299" defTabSz="412745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endParaRPr lang="en-US" sz="2100" b="1">
              <a:solidFill>
                <a:srgbClr val="53585F"/>
              </a:solidFill>
              <a:latin typeface="Signika" panose="02010003020600000004" pitchFamily="50" charset="0"/>
              <a:ea typeface="Signika" panose="02010003020600000004" pitchFamily="50" charset="0"/>
              <a:cs typeface="Signika" panose="02010003020600000004" pitchFamily="50" charset="0"/>
              <a:sym typeface="Signika" panose="02010003020600000004" pitchFamily="50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71" y="2714625"/>
            <a:ext cx="2386632" cy="2386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3366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8" r="8088"/>
          <a:stretch>
            <a:fillRect/>
          </a:stretch>
        </p:blipFill>
        <p:spPr/>
      </p:pic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2303532" y="4915076"/>
            <a:ext cx="7584948" cy="1942924"/>
          </a:xfrm>
        </p:spPr>
        <p:txBody>
          <a:bodyPr>
            <a:normAutofit/>
          </a:bodyPr>
          <a:lstStyle/>
          <a:p>
            <a:pPr algn="ctr">
              <a:spcBef>
                <a:spcPts val="900"/>
              </a:spcBef>
              <a:spcAft>
                <a:spcPts val="150"/>
              </a:spcAft>
            </a:pPr>
            <a:r>
              <a:rPr lang="en-US" sz="2800" b="1" dirty="0">
                <a:solidFill>
                  <a:schemeClr val="bg1"/>
                </a:solidFill>
              </a:rPr>
              <a:t/>
            </a:r>
            <a:br>
              <a:rPr lang="en-US" sz="2800" b="1" dirty="0">
                <a:solidFill>
                  <a:schemeClr val="bg1"/>
                </a:solidFill>
              </a:rPr>
            </a:br>
            <a:r>
              <a:rPr lang="en-US" sz="2800" b="1" dirty="0">
                <a:solidFill>
                  <a:schemeClr val="bg1"/>
                </a:solidFill>
              </a:rPr>
              <a:t>The Solutions Center is the first of its kind at Valdosta State University and the entire University System of Georgia!</a:t>
            </a:r>
          </a:p>
        </p:txBody>
      </p:sp>
    </p:spTree>
    <p:extLst>
      <p:ext uri="{BB962C8B-B14F-4D97-AF65-F5344CB8AC3E}">
        <p14:creationId xmlns:p14="http://schemas.microsoft.com/office/powerpoint/2010/main" val="193363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and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5698" y="1737361"/>
            <a:ext cx="7405063" cy="4023360"/>
          </a:xfrm>
        </p:spPr>
        <p:txBody>
          <a:bodyPr>
            <a:normAutofit/>
          </a:bodyPr>
          <a:lstStyle/>
          <a:p>
            <a:pPr lvl="1"/>
            <a:endParaRPr lang="en-US" sz="2000" dirty="0">
              <a:solidFill>
                <a:schemeClr val="accent1"/>
              </a:solidFill>
            </a:endParaRPr>
          </a:p>
          <a:p>
            <a:pPr lvl="1"/>
            <a:r>
              <a:rPr lang="en-US" sz="2000" dirty="0">
                <a:solidFill>
                  <a:schemeClr val="accent1"/>
                </a:solidFill>
              </a:rPr>
              <a:t>Created to improve student experience by </a:t>
            </a:r>
            <a:r>
              <a:rPr lang="en-US" sz="2100" b="1" dirty="0">
                <a:solidFill>
                  <a:srgbClr val="0070C0"/>
                </a:solidFill>
              </a:rPr>
              <a:t>reducing queue wait times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chemeClr val="accent1"/>
                </a:solidFill>
              </a:rPr>
              <a:t>and implementing end-to-end case management.</a:t>
            </a:r>
          </a:p>
          <a:p>
            <a:pPr lvl="1"/>
            <a:endParaRPr lang="en-US" sz="2000" dirty="0">
              <a:solidFill>
                <a:schemeClr val="accent1"/>
              </a:solidFill>
            </a:endParaRPr>
          </a:p>
          <a:p>
            <a:pPr lvl="1"/>
            <a:r>
              <a:rPr lang="en-US" sz="2000" dirty="0">
                <a:solidFill>
                  <a:schemeClr val="accent1"/>
                </a:solidFill>
              </a:rPr>
              <a:t>Improvements and new designs in automation, analytics, and telecommunications provide a data-driven environment to </a:t>
            </a:r>
            <a:r>
              <a:rPr lang="en-US" sz="2000" b="1" dirty="0">
                <a:solidFill>
                  <a:srgbClr val="0070C0"/>
                </a:solidFill>
              </a:rPr>
              <a:t>improve service to students</a:t>
            </a:r>
            <a:r>
              <a:rPr lang="en-US" sz="2000" dirty="0">
                <a:solidFill>
                  <a:srgbClr val="0070C0"/>
                </a:solidFill>
              </a:rPr>
              <a:t>.</a:t>
            </a:r>
          </a:p>
          <a:p>
            <a:pPr lvl="1"/>
            <a:endParaRPr lang="en-US" sz="2000" dirty="0">
              <a:solidFill>
                <a:schemeClr val="accent1"/>
              </a:solidFill>
            </a:endParaRPr>
          </a:p>
          <a:p>
            <a:pPr lvl="1"/>
            <a:r>
              <a:rPr lang="en-US" sz="2000" dirty="0">
                <a:solidFill>
                  <a:schemeClr val="accent1"/>
                </a:solidFill>
              </a:rPr>
              <a:t>Callers will now be able to speak with one representative that can answer many common questions and only get transferred for issues requiring specialized expertise, which </a:t>
            </a:r>
            <a:r>
              <a:rPr lang="en-US" sz="2000" b="1" dirty="0">
                <a:solidFill>
                  <a:srgbClr val="0070C0"/>
                </a:solidFill>
              </a:rPr>
              <a:t>reduces campus runaround and end-user frustration</a:t>
            </a:r>
            <a:r>
              <a:rPr lang="en-US" sz="2000" dirty="0">
                <a:solidFill>
                  <a:srgbClr val="0070C0"/>
                </a:solidFill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41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lumMod val="95000"/>
                <a:lumOff val="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36" t="185" r="30802" b="-185"/>
          <a:stretch/>
        </p:blipFill>
        <p:spPr>
          <a:xfrm>
            <a:off x="3429000" y="0"/>
            <a:ext cx="8991600" cy="6883400"/>
          </a:xfrm>
          <a:prstGeom prst="rect">
            <a:avLst/>
          </a:prstGeom>
        </p:spPr>
      </p:pic>
      <p:sp>
        <p:nvSpPr>
          <p:cNvPr id="6146" name="AutoShape 1"/>
          <p:cNvSpPr>
            <a:spLocks/>
          </p:cNvSpPr>
          <p:nvPr/>
        </p:nvSpPr>
        <p:spPr bwMode="auto">
          <a:xfrm>
            <a:off x="11163303" y="404815"/>
            <a:ext cx="127795" cy="222251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algn="ctr" defTabSz="22860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fld id="{47AA87C7-5E77-480D-A03C-0371EEE41BA2}" type="slidenum">
              <a:rPr lang="en-US" sz="14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algn="ctr" defTabSz="2286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8197" name="AutoShape 5"/>
          <p:cNvSpPr>
            <a:spLocks/>
          </p:cNvSpPr>
          <p:nvPr/>
        </p:nvSpPr>
        <p:spPr bwMode="auto">
          <a:xfrm>
            <a:off x="435771" y="577852"/>
            <a:ext cx="2558256" cy="1173163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defTabSz="412732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751" dirty="0">
                <a:solidFill>
                  <a:srgbClr val="000000"/>
                </a:solidFill>
                <a:latin typeface="Calibri" panose="020F0502020204030204" pitchFamily="34" charset="0"/>
              </a:rPr>
              <a:t>Items of Discussion</a:t>
            </a:r>
          </a:p>
        </p:txBody>
      </p:sp>
      <p:sp>
        <p:nvSpPr>
          <p:cNvPr id="8198" name="AutoShape 6"/>
          <p:cNvSpPr>
            <a:spLocks/>
          </p:cNvSpPr>
          <p:nvPr/>
        </p:nvSpPr>
        <p:spPr bwMode="auto">
          <a:xfrm>
            <a:off x="435773" y="2271716"/>
            <a:ext cx="146844" cy="2159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defTabSz="22860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4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1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8207" name="AutoShape 15"/>
          <p:cNvSpPr>
            <a:spLocks/>
          </p:cNvSpPr>
          <p:nvPr/>
        </p:nvSpPr>
        <p:spPr bwMode="auto">
          <a:xfrm>
            <a:off x="685802" y="2257426"/>
            <a:ext cx="2308227" cy="256383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algn="r" defTabSz="22860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4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About </a:t>
            </a:r>
            <a:r>
              <a:rPr lang="en-US" sz="1400" b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VSU/Development of TRU</a:t>
            </a:r>
            <a:endParaRPr lang="en-US" sz="14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208" name="AutoShape 16"/>
          <p:cNvSpPr>
            <a:spLocks/>
          </p:cNvSpPr>
          <p:nvPr/>
        </p:nvSpPr>
        <p:spPr bwMode="auto">
          <a:xfrm>
            <a:off x="435773" y="2755108"/>
            <a:ext cx="146844" cy="21669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defTabSz="22860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4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2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8210" name="AutoShape 18"/>
          <p:cNvSpPr>
            <a:spLocks/>
          </p:cNvSpPr>
          <p:nvPr/>
        </p:nvSpPr>
        <p:spPr bwMode="auto">
          <a:xfrm>
            <a:off x="1181102" y="2767808"/>
            <a:ext cx="1818484" cy="188914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algn="r" defTabSz="22860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What is ITSM?</a:t>
            </a:r>
            <a:endParaRPr lang="en-US" sz="14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211" name="AutoShape 19"/>
          <p:cNvSpPr>
            <a:spLocks/>
          </p:cNvSpPr>
          <p:nvPr/>
        </p:nvSpPr>
        <p:spPr bwMode="auto">
          <a:xfrm>
            <a:off x="435773" y="3238501"/>
            <a:ext cx="146844" cy="2159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defTabSz="22860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400" b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3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8213" name="AutoShape 21"/>
          <p:cNvSpPr>
            <a:spLocks/>
          </p:cNvSpPr>
          <p:nvPr/>
        </p:nvSpPr>
        <p:spPr bwMode="auto">
          <a:xfrm>
            <a:off x="773116" y="3251200"/>
            <a:ext cx="2226470" cy="2032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algn="r" defTabSz="22860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ITSM Audience Poll</a:t>
            </a:r>
            <a:endParaRPr lang="en-US" sz="14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214" name="AutoShape 22"/>
          <p:cNvSpPr>
            <a:spLocks/>
          </p:cNvSpPr>
          <p:nvPr/>
        </p:nvSpPr>
        <p:spPr bwMode="auto">
          <a:xfrm>
            <a:off x="435773" y="3733801"/>
            <a:ext cx="146844" cy="21669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defTabSz="22860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4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4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8216" name="AutoShape 24"/>
          <p:cNvSpPr>
            <a:spLocks/>
          </p:cNvSpPr>
          <p:nvPr/>
        </p:nvSpPr>
        <p:spPr bwMode="auto">
          <a:xfrm>
            <a:off x="685802" y="3746502"/>
            <a:ext cx="2313784" cy="215108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algn="r" defTabSz="22860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Implementation of ITSM</a:t>
            </a:r>
            <a:endParaRPr lang="en-US" sz="14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217" name="AutoShape 25"/>
          <p:cNvSpPr>
            <a:spLocks/>
          </p:cNvSpPr>
          <p:nvPr/>
        </p:nvSpPr>
        <p:spPr bwMode="auto">
          <a:xfrm>
            <a:off x="435773" y="4267201"/>
            <a:ext cx="146844" cy="2159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defTabSz="22860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4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5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8219" name="AutoShape 27"/>
          <p:cNvSpPr>
            <a:spLocks/>
          </p:cNvSpPr>
          <p:nvPr/>
        </p:nvSpPr>
        <p:spPr bwMode="auto">
          <a:xfrm>
            <a:off x="685802" y="4279901"/>
            <a:ext cx="2313784" cy="229396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algn="r" defTabSz="22860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Helpdesk Transformation to SC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8220" name="AutoShape 28"/>
          <p:cNvSpPr>
            <a:spLocks/>
          </p:cNvSpPr>
          <p:nvPr/>
        </p:nvSpPr>
        <p:spPr bwMode="auto">
          <a:xfrm>
            <a:off x="435773" y="4686301"/>
            <a:ext cx="146844" cy="21669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defTabSz="22860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4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6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8222" name="AutoShape 30"/>
          <p:cNvSpPr>
            <a:spLocks/>
          </p:cNvSpPr>
          <p:nvPr/>
        </p:nvSpPr>
        <p:spPr bwMode="auto">
          <a:xfrm>
            <a:off x="773116" y="4699001"/>
            <a:ext cx="2226470" cy="253207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algn="r" defTabSz="22860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Responsibilities of TRU</a:t>
            </a:r>
            <a:endParaRPr lang="en-US" sz="14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223" name="AutoShape 31"/>
          <p:cNvSpPr>
            <a:spLocks/>
          </p:cNvSpPr>
          <p:nvPr/>
        </p:nvSpPr>
        <p:spPr bwMode="auto">
          <a:xfrm>
            <a:off x="435773" y="5118897"/>
            <a:ext cx="146844" cy="2159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defTabSz="22860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4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7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8225" name="AutoShape 33"/>
          <p:cNvSpPr>
            <a:spLocks/>
          </p:cNvSpPr>
          <p:nvPr/>
        </p:nvSpPr>
        <p:spPr bwMode="auto">
          <a:xfrm>
            <a:off x="577058" y="5590385"/>
            <a:ext cx="2416970" cy="318292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algn="r" defTabSz="22860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Future Implementation and Questions</a:t>
            </a:r>
            <a:endParaRPr lang="en-US" sz="14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7653" y="1"/>
            <a:ext cx="1186890" cy="1428876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 bwMode="auto">
          <a:xfrm>
            <a:off x="1028700" y="6362700"/>
            <a:ext cx="2209800" cy="381000"/>
          </a:xfrm>
          <a:prstGeom prst="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25400" tIns="25400" rIns="25400" bIns="25400" numCol="1" rtlCol="0" anchor="ctr" anchorCtr="0" compatLnSpc="1">
            <a:prstTxWarp prst="textNoShape">
              <a:avLst/>
            </a:prstTxWarp>
          </a:bodyPr>
          <a:lstStyle/>
          <a:p>
            <a:pPr marL="114299" defTabSz="412745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endParaRPr lang="en-US" sz="1400" b="1">
              <a:solidFill>
                <a:srgbClr val="000000"/>
              </a:solidFill>
              <a:latin typeface="Signika" panose="02010003020600000004" pitchFamily="50" charset="0"/>
              <a:ea typeface="Signika" panose="02010003020600000004" pitchFamily="50" charset="0"/>
              <a:cs typeface="Signika" panose="02010003020600000004" pitchFamily="50" charset="0"/>
              <a:sym typeface="Signika" panose="02010003020600000004" pitchFamily="50" charset="0"/>
            </a:endParaRPr>
          </a:p>
        </p:txBody>
      </p:sp>
      <p:sp>
        <p:nvSpPr>
          <p:cNvPr id="21" name="AutoShape 31"/>
          <p:cNvSpPr>
            <a:spLocks/>
          </p:cNvSpPr>
          <p:nvPr/>
        </p:nvSpPr>
        <p:spPr bwMode="auto">
          <a:xfrm>
            <a:off x="435773" y="5550697"/>
            <a:ext cx="146844" cy="2159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defTabSz="22860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4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8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2" name="AutoShape 33"/>
          <p:cNvSpPr>
            <a:spLocks/>
          </p:cNvSpPr>
          <p:nvPr/>
        </p:nvSpPr>
        <p:spPr bwMode="auto">
          <a:xfrm>
            <a:off x="658817" y="5207796"/>
            <a:ext cx="2416970" cy="318292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algn="r" defTabSz="22860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Pros and Cons of ITSM</a:t>
            </a:r>
            <a:endParaRPr lang="en-US" sz="14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28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Impacts On Admissions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Before the Solutions Center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16329" y="2579123"/>
            <a:ext cx="3564583" cy="3378200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1"/>
                </a:solidFill>
              </a:rPr>
              <a:t/>
            </a:r>
            <a:br>
              <a:rPr lang="en-US" sz="1600" dirty="0">
                <a:solidFill>
                  <a:schemeClr val="accent1"/>
                </a:solidFill>
              </a:rPr>
            </a:br>
            <a:r>
              <a:rPr lang="en-US" sz="2000" dirty="0">
                <a:solidFill>
                  <a:schemeClr val="accent1"/>
                </a:solidFill>
              </a:rPr>
              <a:t>Total Calls: </a:t>
            </a:r>
            <a:r>
              <a:rPr lang="en-US" sz="2000" dirty="0"/>
              <a:t>		</a:t>
            </a:r>
            <a:r>
              <a:rPr lang="en-US" sz="2000" dirty="0">
                <a:solidFill>
                  <a:schemeClr val="tx1"/>
                </a:solidFill>
              </a:rPr>
              <a:t>40,437</a:t>
            </a:r>
          </a:p>
          <a:p>
            <a:pPr marL="0">
              <a:spcBef>
                <a:spcPts val="0"/>
              </a:spcBef>
              <a:buNone/>
            </a:pPr>
            <a:r>
              <a:rPr lang="en-US" sz="2000" dirty="0">
                <a:solidFill>
                  <a:schemeClr val="accent1"/>
                </a:solidFill>
              </a:rPr>
              <a:t>Average Wait: </a:t>
            </a:r>
            <a:r>
              <a:rPr lang="en-US" sz="2000" dirty="0"/>
              <a:t>	</a:t>
            </a:r>
            <a:r>
              <a:rPr lang="en-US" sz="2000" dirty="0">
                <a:solidFill>
                  <a:schemeClr val="tx1"/>
                </a:solidFill>
              </a:rPr>
              <a:t>0:39</a:t>
            </a:r>
          </a:p>
          <a:p>
            <a:pPr marL="0">
              <a:spcBef>
                <a:spcPts val="0"/>
              </a:spcBef>
              <a:buNone/>
            </a:pPr>
            <a:r>
              <a:rPr lang="en-US" sz="2000" dirty="0">
                <a:solidFill>
                  <a:schemeClr val="accent1"/>
                </a:solidFill>
              </a:rPr>
              <a:t>Max Wait:</a:t>
            </a:r>
            <a:r>
              <a:rPr lang="en-US" sz="2000" dirty="0"/>
              <a:t>		</a:t>
            </a:r>
            <a:r>
              <a:rPr lang="en-US" sz="2000" dirty="0">
                <a:solidFill>
                  <a:schemeClr val="tx1"/>
                </a:solidFill>
              </a:rPr>
              <a:t>1:26:34</a:t>
            </a:r>
          </a:p>
          <a:p>
            <a:pPr marL="0">
              <a:spcBef>
                <a:spcPts val="0"/>
              </a:spcBef>
              <a:buNone/>
            </a:pPr>
            <a:r>
              <a:rPr lang="en-US" sz="2000" dirty="0">
                <a:solidFill>
                  <a:schemeClr val="accent1"/>
                </a:solidFill>
              </a:rPr>
              <a:t>Calls Handled:	</a:t>
            </a:r>
            <a:r>
              <a:rPr lang="en-US" sz="2000" dirty="0">
                <a:solidFill>
                  <a:schemeClr val="tx1"/>
                </a:solidFill>
              </a:rPr>
              <a:t>22,648</a:t>
            </a:r>
          </a:p>
          <a:p>
            <a:pPr marL="0">
              <a:spcBef>
                <a:spcPts val="0"/>
              </a:spcBef>
              <a:buNone/>
            </a:pPr>
            <a:r>
              <a:rPr lang="en-US" sz="2000" dirty="0">
                <a:solidFill>
                  <a:schemeClr val="accent1"/>
                </a:solidFill>
              </a:rPr>
              <a:t>Average Call Time:	</a:t>
            </a:r>
            <a:r>
              <a:rPr lang="en-US" sz="2000" dirty="0">
                <a:solidFill>
                  <a:schemeClr val="tx1"/>
                </a:solidFill>
              </a:rPr>
              <a:t>2:05</a:t>
            </a:r>
          </a:p>
          <a:p>
            <a:pPr marL="0">
              <a:spcBef>
                <a:spcPts val="0"/>
              </a:spcBef>
              <a:buNone/>
            </a:pPr>
            <a:r>
              <a:rPr lang="en-US" sz="2000" dirty="0">
                <a:solidFill>
                  <a:schemeClr val="accent1"/>
                </a:solidFill>
              </a:rPr>
              <a:t>Abandon Rate:	</a:t>
            </a:r>
            <a:r>
              <a:rPr lang="en-US" sz="2000" b="1" dirty="0">
                <a:solidFill>
                  <a:schemeClr val="tx1"/>
                </a:solidFill>
              </a:rPr>
              <a:t>43.99%</a:t>
            </a:r>
            <a:endParaRPr lang="en-US" sz="1600" dirty="0">
              <a:solidFill>
                <a:srgbClr val="0070C0"/>
              </a:solidFill>
            </a:endParaRPr>
          </a:p>
          <a:p>
            <a:pPr marL="0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6"/>
                </a:solidFill>
              </a:rPr>
              <a:t/>
            </a:r>
            <a:br>
              <a:rPr lang="en-US" sz="1600" dirty="0">
                <a:solidFill>
                  <a:schemeClr val="accent6"/>
                </a:solidFill>
              </a:rPr>
            </a:br>
            <a:r>
              <a:rPr lang="en-US" sz="1600" dirty="0">
                <a:solidFill>
                  <a:schemeClr val="accent6"/>
                </a:solidFill>
              </a:rPr>
              <a:t/>
            </a:r>
            <a:br>
              <a:rPr lang="en-US" sz="1600" dirty="0">
                <a:solidFill>
                  <a:schemeClr val="accent6"/>
                </a:solidFill>
              </a:rPr>
            </a:br>
            <a:r>
              <a:rPr lang="en-US" sz="1600" dirty="0">
                <a:solidFill>
                  <a:schemeClr val="accent6"/>
                </a:solidFill>
              </a:rPr>
              <a:t/>
            </a:r>
            <a:br>
              <a:rPr lang="en-US" sz="1600" dirty="0">
                <a:solidFill>
                  <a:schemeClr val="accent6"/>
                </a:solidFill>
              </a:rPr>
            </a:br>
            <a:r>
              <a:rPr lang="en-US" sz="1400" dirty="0">
                <a:solidFill>
                  <a:schemeClr val="accent6"/>
                </a:solidFill>
              </a:rPr>
              <a:t>07/15/2015 - 02/28/2016</a:t>
            </a:r>
            <a:r>
              <a:rPr lang="en-US" sz="1400" b="1" dirty="0">
                <a:solidFill>
                  <a:schemeClr val="accent1"/>
                </a:solidFill>
              </a:rPr>
              <a:t/>
            </a:r>
            <a:br>
              <a:rPr lang="en-US" sz="1400" b="1" dirty="0">
                <a:solidFill>
                  <a:schemeClr val="accent1"/>
                </a:solidFill>
              </a:rPr>
            </a:br>
            <a:r>
              <a:rPr lang="en-US" sz="1400" b="1" dirty="0">
                <a:solidFill>
                  <a:schemeClr val="accent1"/>
                </a:solidFill>
              </a:rPr>
              <a:t>Admissions Only</a:t>
            </a:r>
            <a:endParaRPr lang="en-US" sz="1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After the Solutions Center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0502" y="2579123"/>
            <a:ext cx="3703321" cy="3378200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1"/>
                </a:solidFill>
              </a:rPr>
              <a:t> </a:t>
            </a:r>
            <a:br>
              <a:rPr lang="en-US" sz="1600" dirty="0">
                <a:solidFill>
                  <a:schemeClr val="accent1"/>
                </a:solidFill>
              </a:rPr>
            </a:b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2000" dirty="0">
                <a:solidFill>
                  <a:schemeClr val="accent1"/>
                </a:solidFill>
              </a:rPr>
              <a:t>Total Calls: </a:t>
            </a:r>
            <a:r>
              <a:rPr lang="en-US" sz="2000" dirty="0"/>
              <a:t>		</a:t>
            </a:r>
            <a:r>
              <a:rPr lang="en-US" sz="2000" dirty="0">
                <a:solidFill>
                  <a:srgbClr val="0070C0"/>
                </a:solidFill>
              </a:rPr>
              <a:t>37,647</a:t>
            </a:r>
          </a:p>
          <a:p>
            <a:pPr marL="0">
              <a:spcBef>
                <a:spcPts val="0"/>
              </a:spcBef>
              <a:buNone/>
            </a:pPr>
            <a:r>
              <a:rPr lang="en-US" sz="2000" dirty="0">
                <a:solidFill>
                  <a:schemeClr val="accent1"/>
                </a:solidFill>
              </a:rPr>
              <a:t> Average Wait: </a:t>
            </a:r>
            <a:r>
              <a:rPr lang="en-US" sz="2000" dirty="0"/>
              <a:t>	</a:t>
            </a:r>
            <a:r>
              <a:rPr lang="en-US" sz="2000" dirty="0">
                <a:solidFill>
                  <a:srgbClr val="0070C0"/>
                </a:solidFill>
              </a:rPr>
              <a:t>0:15</a:t>
            </a:r>
          </a:p>
          <a:p>
            <a:pPr marL="0">
              <a:spcBef>
                <a:spcPts val="0"/>
              </a:spcBef>
              <a:buNone/>
            </a:pPr>
            <a:r>
              <a:rPr lang="en-US" sz="2000" dirty="0">
                <a:solidFill>
                  <a:schemeClr val="accent1"/>
                </a:solidFill>
              </a:rPr>
              <a:t> Max Wait: </a:t>
            </a:r>
            <a:r>
              <a:rPr lang="en-US" sz="2000" dirty="0"/>
              <a:t>		</a:t>
            </a:r>
            <a:r>
              <a:rPr lang="en-US" sz="2000" dirty="0">
                <a:solidFill>
                  <a:srgbClr val="0070C0"/>
                </a:solidFill>
              </a:rPr>
              <a:t>29:46</a:t>
            </a:r>
          </a:p>
          <a:p>
            <a:pPr marL="0">
              <a:spcBef>
                <a:spcPts val="0"/>
              </a:spcBef>
              <a:buNone/>
            </a:pPr>
            <a:r>
              <a:rPr lang="en-US" sz="2000" dirty="0">
                <a:solidFill>
                  <a:schemeClr val="accent1"/>
                </a:solidFill>
              </a:rPr>
              <a:t> Calls Handled: </a:t>
            </a:r>
            <a:r>
              <a:rPr lang="en-US" sz="2000" dirty="0"/>
              <a:t>	</a:t>
            </a:r>
            <a:r>
              <a:rPr lang="en-US" sz="2000" dirty="0">
                <a:solidFill>
                  <a:srgbClr val="0070C0"/>
                </a:solidFill>
              </a:rPr>
              <a:t>36,267</a:t>
            </a:r>
          </a:p>
          <a:p>
            <a:pPr marL="0">
              <a:spcBef>
                <a:spcPts val="0"/>
              </a:spcBef>
              <a:buNone/>
            </a:pPr>
            <a:r>
              <a:rPr lang="en-US" sz="2000" dirty="0">
                <a:solidFill>
                  <a:schemeClr val="accent1"/>
                </a:solidFill>
              </a:rPr>
              <a:t> Average Call Time:</a:t>
            </a:r>
            <a:r>
              <a:rPr lang="en-US" sz="2000" dirty="0"/>
              <a:t>	</a:t>
            </a:r>
            <a:r>
              <a:rPr lang="en-US" sz="2000" dirty="0">
                <a:solidFill>
                  <a:srgbClr val="0070C0"/>
                </a:solidFill>
              </a:rPr>
              <a:t>3:47</a:t>
            </a:r>
          </a:p>
          <a:p>
            <a:pPr marL="0">
              <a:spcBef>
                <a:spcPts val="0"/>
              </a:spcBef>
              <a:buNone/>
            </a:pPr>
            <a:r>
              <a:rPr lang="en-US" sz="2000" dirty="0">
                <a:solidFill>
                  <a:schemeClr val="accent1"/>
                </a:solidFill>
              </a:rPr>
              <a:t> Abandon Rate:</a:t>
            </a:r>
            <a:r>
              <a:rPr lang="en-US" sz="2000" dirty="0"/>
              <a:t>	</a:t>
            </a:r>
            <a:r>
              <a:rPr lang="en-US" sz="2000" b="1" dirty="0">
                <a:solidFill>
                  <a:srgbClr val="0070C0"/>
                </a:solidFill>
              </a:rPr>
              <a:t>3.67%</a:t>
            </a:r>
            <a:endParaRPr lang="en-US" sz="2000" dirty="0">
              <a:solidFill>
                <a:srgbClr val="0070C0"/>
              </a:solidFill>
            </a:endParaRPr>
          </a:p>
          <a:p>
            <a:pPr marL="0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6"/>
                </a:solidFill>
              </a:rPr>
              <a:t/>
            </a:r>
            <a:br>
              <a:rPr lang="en-US" sz="1600" dirty="0">
                <a:solidFill>
                  <a:schemeClr val="accent6"/>
                </a:solidFill>
              </a:rPr>
            </a:br>
            <a:r>
              <a:rPr lang="en-US" sz="1600" dirty="0">
                <a:solidFill>
                  <a:schemeClr val="accent6"/>
                </a:solidFill>
              </a:rPr>
              <a:t/>
            </a:r>
            <a:br>
              <a:rPr lang="en-US" sz="1600" dirty="0">
                <a:solidFill>
                  <a:schemeClr val="accent6"/>
                </a:solidFill>
              </a:rPr>
            </a:br>
            <a:r>
              <a:rPr lang="en-US" sz="1600" dirty="0">
                <a:solidFill>
                  <a:schemeClr val="accent6"/>
                </a:solidFill>
              </a:rPr>
              <a:t/>
            </a:r>
            <a:br>
              <a:rPr lang="en-US" sz="1600" dirty="0">
                <a:solidFill>
                  <a:schemeClr val="accent6"/>
                </a:solidFill>
              </a:rPr>
            </a:br>
            <a:r>
              <a:rPr lang="en-US" sz="1400" dirty="0">
                <a:solidFill>
                  <a:schemeClr val="accent6"/>
                </a:solidFill>
              </a:rPr>
              <a:t>07/15/2016 - 02/28/2017</a:t>
            </a:r>
            <a:r>
              <a:rPr lang="en-US" sz="1400" b="1" dirty="0">
                <a:solidFill>
                  <a:schemeClr val="accent1"/>
                </a:solidFill>
              </a:rPr>
              <a:t/>
            </a:r>
            <a:br>
              <a:rPr lang="en-US" sz="1400" b="1" dirty="0">
                <a:solidFill>
                  <a:schemeClr val="accent1"/>
                </a:solidFill>
              </a:rPr>
            </a:br>
            <a:r>
              <a:rPr lang="en-US" sz="1400" b="1" dirty="0">
                <a:solidFill>
                  <a:schemeClr val="accent1"/>
                </a:solidFill>
              </a:rPr>
              <a:t>Admissions, IT, and Welcome Center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5123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3" r="4273"/>
          <a:stretch>
            <a:fillRect/>
          </a:stretch>
        </p:blipFill>
        <p:spPr/>
      </p:pic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12" y="4915076"/>
            <a:ext cx="9143988" cy="1942924"/>
          </a:xfrm>
        </p:spPr>
        <p:txBody>
          <a:bodyPr>
            <a:noAutofit/>
          </a:bodyPr>
          <a:lstStyle/>
          <a:p>
            <a:pPr algn="ctr"/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/>
              <a:t>“</a:t>
            </a:r>
            <a:r>
              <a:rPr lang="en-US" sz="2200" b="1" dirty="0"/>
              <a:t>By partnering with the Solutions Center, our time has been re-allocated from answering general phone questions, and we are able to focus on higher level projects that impact the university</a:t>
            </a:r>
            <a:r>
              <a:rPr lang="en-US" sz="2200" dirty="0"/>
              <a:t>.”</a:t>
            </a:r>
          </a:p>
          <a:p>
            <a:pPr algn="ctr"/>
            <a:r>
              <a:rPr lang="en-US" sz="2200" dirty="0"/>
              <a:t>- </a:t>
            </a:r>
            <a:r>
              <a:rPr lang="en-US" sz="2200" i="1" dirty="0"/>
              <a:t>Ryan Hogan, Director of Admissions</a:t>
            </a:r>
          </a:p>
        </p:txBody>
      </p:sp>
    </p:spTree>
    <p:extLst>
      <p:ext uri="{BB962C8B-B14F-4D97-AF65-F5344CB8AC3E}">
        <p14:creationId xmlns:p14="http://schemas.microsoft.com/office/powerpoint/2010/main" val="408521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6960" y="260968"/>
            <a:ext cx="7543800" cy="807831"/>
          </a:xfrm>
        </p:spPr>
        <p:txBody>
          <a:bodyPr anchor="b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Staffing </a:t>
            </a:r>
            <a:r>
              <a:rPr lang="en-US" dirty="0">
                <a:solidFill>
                  <a:schemeClr val="tx1"/>
                </a:solidFill>
              </a:rPr>
              <a:t>Model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4252190"/>
              </p:ext>
            </p:extLst>
          </p:nvPr>
        </p:nvGraphicFramePr>
        <p:xfrm>
          <a:off x="2148480" y="1171347"/>
          <a:ext cx="7940761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5483">
                  <a:extLst>
                    <a:ext uri="{9D8B030D-6E8A-4147-A177-3AD203B41FA5}">
                      <a16:colId xmlns:a16="http://schemas.microsoft.com/office/drawing/2014/main" val="270616357"/>
                    </a:ext>
                  </a:extLst>
                </a:gridCol>
                <a:gridCol w="933189">
                  <a:extLst>
                    <a:ext uri="{9D8B030D-6E8A-4147-A177-3AD203B41FA5}">
                      <a16:colId xmlns:a16="http://schemas.microsoft.com/office/drawing/2014/main" val="1941811489"/>
                    </a:ext>
                  </a:extLst>
                </a:gridCol>
                <a:gridCol w="1386343">
                  <a:extLst>
                    <a:ext uri="{9D8B030D-6E8A-4147-A177-3AD203B41FA5}">
                      <a16:colId xmlns:a16="http://schemas.microsoft.com/office/drawing/2014/main" val="2588930226"/>
                    </a:ext>
                  </a:extLst>
                </a:gridCol>
                <a:gridCol w="1059759">
                  <a:extLst>
                    <a:ext uri="{9D8B030D-6E8A-4147-A177-3AD203B41FA5}">
                      <a16:colId xmlns:a16="http://schemas.microsoft.com/office/drawing/2014/main" val="2437573570"/>
                    </a:ext>
                  </a:extLst>
                </a:gridCol>
                <a:gridCol w="2035987">
                  <a:extLst>
                    <a:ext uri="{9D8B030D-6E8A-4147-A177-3AD203B41FA5}">
                      <a16:colId xmlns:a16="http://schemas.microsoft.com/office/drawing/2014/main" val="18554041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IT</a:t>
                      </a:r>
                      <a:endParaRPr lang="en-US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baseline="0" dirty="0" smtClean="0"/>
                        <a:t>Admissions</a:t>
                      </a:r>
                      <a:endParaRPr lang="en-US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Housing</a:t>
                      </a:r>
                      <a:endParaRPr lang="en-US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/>
                        <a:t>Solutions Center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0418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accent1"/>
                          </a:solidFill>
                        </a:rPr>
                        <a:t>Annual Calls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accent1"/>
                          </a:solidFill>
                        </a:rPr>
                        <a:t>17,734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accent1"/>
                          </a:solidFill>
                        </a:rPr>
                        <a:t>43,465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accent1"/>
                          </a:solidFill>
                        </a:rPr>
                        <a:t>10,475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71,674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5703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accent1"/>
                          </a:solidFill>
                        </a:rPr>
                        <a:t>Full-Time Staff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endParaRPr lang="en-US" sz="20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endParaRPr lang="en-US" sz="20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endParaRPr lang="en-US" sz="20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70C0"/>
                          </a:solidFill>
                        </a:rPr>
                        <a:t>3</a:t>
                      </a:r>
                      <a:endParaRPr lang="en-US" sz="20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94604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accent1"/>
                          </a:solidFill>
                        </a:rPr>
                        <a:t>Student Assistants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1"/>
                          </a:solidFill>
                        </a:rPr>
                        <a:t>8</a:t>
                      </a:r>
                      <a:endParaRPr lang="en-US" sz="20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1"/>
                          </a:solidFill>
                        </a:rPr>
                        <a:t>8</a:t>
                      </a:r>
                      <a:endParaRPr lang="en-US" sz="20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endParaRPr lang="en-US" sz="20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70C0"/>
                          </a:solidFill>
                        </a:rPr>
                        <a:t>17</a:t>
                      </a:r>
                      <a:endParaRPr lang="en-US" sz="20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7714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accent1"/>
                          </a:solidFill>
                        </a:rPr>
                        <a:t>Total Employees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1"/>
                          </a:solidFill>
                        </a:rPr>
                        <a:t>9</a:t>
                      </a:r>
                      <a:endParaRPr lang="en-US" sz="20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1"/>
                          </a:solidFill>
                        </a:rPr>
                        <a:t>9</a:t>
                      </a:r>
                      <a:endParaRPr lang="en-US" sz="20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endParaRPr lang="en-US" sz="20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70C0"/>
                          </a:solidFill>
                        </a:rPr>
                        <a:t>20</a:t>
                      </a:r>
                      <a:endParaRPr lang="en-US" sz="20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65542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accent1"/>
                          </a:solidFill>
                        </a:rPr>
                        <a:t>Annual Calls Per Agent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1"/>
                          </a:solidFill>
                        </a:rPr>
                        <a:t>1,970</a:t>
                      </a:r>
                      <a:endParaRPr lang="en-US" sz="20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1"/>
                          </a:solidFill>
                        </a:rPr>
                        <a:t>4,829</a:t>
                      </a:r>
                      <a:endParaRPr lang="en-US" sz="20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1"/>
                          </a:solidFill>
                        </a:rPr>
                        <a:t>4,829</a:t>
                      </a:r>
                      <a:endParaRPr lang="en-US" sz="20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70C0"/>
                          </a:solidFill>
                        </a:rPr>
                        <a:t>3,584</a:t>
                      </a:r>
                      <a:endParaRPr lang="en-US" sz="20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2153430"/>
                  </a:ext>
                </a:extLst>
              </a:tr>
            </a:tbl>
          </a:graphicData>
        </a:graphic>
      </p:graphicFrame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537728179"/>
              </p:ext>
            </p:extLst>
          </p:nvPr>
        </p:nvGraphicFramePr>
        <p:xfrm>
          <a:off x="2148479" y="3651336"/>
          <a:ext cx="7588030" cy="2646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5757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00000">
            <a:off x="1983104" y="2941638"/>
            <a:ext cx="2114550" cy="15430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77257" y="1252662"/>
            <a:ext cx="3986093" cy="4995738"/>
          </a:xfrm>
        </p:spPr>
        <p:txBody>
          <a:bodyPr>
            <a:normAutofit/>
          </a:bodyPr>
          <a:lstStyle/>
          <a:p>
            <a:pPr marR="0" lv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Tier1/Tier2 Support</a:t>
            </a:r>
          </a:p>
          <a:p>
            <a:pPr marR="0" lv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15min first responder to designated calls</a:t>
            </a:r>
          </a:p>
          <a:p>
            <a:pPr marR="0" lv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Wireless Support in Residence Halls</a:t>
            </a:r>
          </a:p>
          <a:p>
            <a:pPr marR="0" lv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Lab/Classroom routine maintenance/zoning</a:t>
            </a:r>
          </a:p>
          <a:p>
            <a:pPr marR="0" lv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Tutoring</a:t>
            </a:r>
          </a:p>
          <a:p>
            <a:pPr marR="0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Campus Event Support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26711">
            <a:off x="4878020" y="2575784"/>
            <a:ext cx="2038649" cy="16918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694377">
            <a:off x="4859089" y="3770937"/>
            <a:ext cx="1856872" cy="9182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13708">
            <a:off x="6087996" y="2653126"/>
            <a:ext cx="1130934" cy="2683814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512898">
            <a:off x="2071538" y="2022133"/>
            <a:ext cx="1732097" cy="15248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Right Arrow 13"/>
          <p:cNvSpPr/>
          <p:nvPr/>
        </p:nvSpPr>
        <p:spPr>
          <a:xfrm rot="919704">
            <a:off x="4378779" y="3325539"/>
            <a:ext cx="390525" cy="448093"/>
          </a:xfrm>
          <a:prstGeom prst="rightArrow">
            <a:avLst/>
          </a:prstGeom>
          <a:solidFill>
            <a:srgbClr val="C0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ight Arrow 14"/>
          <p:cNvSpPr/>
          <p:nvPr/>
        </p:nvSpPr>
        <p:spPr>
          <a:xfrm rot="9687115">
            <a:off x="4400309" y="4709509"/>
            <a:ext cx="390525" cy="448093"/>
          </a:xfrm>
          <a:prstGeom prst="rightArrow">
            <a:avLst/>
          </a:prstGeom>
          <a:solidFill>
            <a:srgbClr val="C0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765050">
            <a:off x="1967067" y="4968302"/>
            <a:ext cx="2439324" cy="14415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4744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Strategic Locations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8425" y="5897998"/>
            <a:ext cx="8757839" cy="73163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1 FTE</a:t>
            </a:r>
          </a:p>
          <a:p>
            <a:r>
              <a:rPr lang="en-US" dirty="0" smtClean="0"/>
              <a:t>7 strategically placed offices with 3-5 student assistants each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1718425" y="1807496"/>
            <a:ext cx="8757839" cy="3793204"/>
            <a:chOff x="194424" y="1952276"/>
            <a:chExt cx="8757839" cy="379320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4424" y="1952276"/>
              <a:ext cx="8757839" cy="3793204"/>
            </a:xfrm>
            <a:prstGeom prst="rect">
              <a:avLst/>
            </a:prstGeom>
          </p:spPr>
        </p:pic>
        <p:sp>
          <p:nvSpPr>
            <p:cNvPr id="26" name="Oval 25"/>
            <p:cNvSpPr/>
            <p:nvPr/>
          </p:nvSpPr>
          <p:spPr>
            <a:xfrm>
              <a:off x="194424" y="3958528"/>
              <a:ext cx="1787122" cy="1786952"/>
            </a:xfrm>
            <a:prstGeom prst="ellipse">
              <a:avLst/>
            </a:prstGeom>
            <a:solidFill>
              <a:srgbClr val="FFFF00">
                <a:alpha val="3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542761" y="2090811"/>
              <a:ext cx="1787122" cy="1786952"/>
            </a:xfrm>
            <a:prstGeom prst="ellipse">
              <a:avLst/>
            </a:prstGeom>
            <a:solidFill>
              <a:srgbClr val="FFFF00">
                <a:alpha val="3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3415407" y="2080145"/>
              <a:ext cx="1569854" cy="1569705"/>
            </a:xfrm>
            <a:prstGeom prst="ellipse">
              <a:avLst/>
            </a:prstGeom>
            <a:solidFill>
              <a:srgbClr val="FFFF00">
                <a:alpha val="3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2068437" y="2575100"/>
              <a:ext cx="2003624" cy="2003434"/>
            </a:xfrm>
            <a:prstGeom prst="ellipse">
              <a:avLst/>
            </a:prstGeom>
            <a:solidFill>
              <a:srgbClr val="FFFF00">
                <a:alpha val="3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1887761" y="1952276"/>
              <a:ext cx="1580917" cy="1580767"/>
            </a:xfrm>
            <a:prstGeom prst="ellipse">
              <a:avLst/>
            </a:prstGeom>
            <a:solidFill>
              <a:srgbClr val="FFFF00">
                <a:alpha val="3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4524626" y="1966617"/>
              <a:ext cx="2105757" cy="2105556"/>
            </a:xfrm>
            <a:prstGeom prst="ellipse">
              <a:avLst/>
            </a:prstGeom>
            <a:solidFill>
              <a:srgbClr val="FFFF00">
                <a:alpha val="3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7344259" y="3753569"/>
              <a:ext cx="1608004" cy="1607851"/>
            </a:xfrm>
            <a:prstGeom prst="ellipse">
              <a:avLst/>
            </a:prstGeom>
            <a:solidFill>
              <a:srgbClr val="FFFF00">
                <a:alpha val="3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115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3662" y="3650873"/>
              <a:ext cx="464705" cy="4647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115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3901" y="3043476"/>
              <a:ext cx="464705" cy="4647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115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3946" y="2833983"/>
              <a:ext cx="464705" cy="4647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115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0426" y="4907280"/>
              <a:ext cx="464705" cy="4647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115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4480" y="2312672"/>
              <a:ext cx="464705" cy="4647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115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8610" y="2023409"/>
              <a:ext cx="464705" cy="4647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115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6175" y="2962992"/>
              <a:ext cx="464705" cy="4647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22518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9082" y="4726907"/>
            <a:ext cx="3716338" cy="11095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Preemptive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650" y="1825625"/>
            <a:ext cx="3143250" cy="4351338"/>
          </a:xfrm>
        </p:spPr>
        <p:txBody>
          <a:bodyPr/>
          <a:lstStyle/>
          <a:p>
            <a:r>
              <a:rPr lang="en-US" dirty="0" smtClean="0"/>
              <a:t>Routine </a:t>
            </a:r>
            <a:r>
              <a:rPr lang="en-US" dirty="0"/>
              <a:t>o</a:t>
            </a:r>
            <a:r>
              <a:rPr lang="en-US" dirty="0" smtClean="0"/>
              <a:t>n-site maintenance</a:t>
            </a:r>
          </a:p>
          <a:p>
            <a:r>
              <a:rPr lang="en-US" dirty="0" err="1" smtClean="0"/>
              <a:t>Pelco</a:t>
            </a:r>
            <a:r>
              <a:rPr lang="en-US" dirty="0" smtClean="0"/>
              <a:t> </a:t>
            </a:r>
            <a:r>
              <a:rPr lang="en-US" dirty="0" err="1" smtClean="0"/>
              <a:t>Endura</a:t>
            </a:r>
            <a:r>
              <a:rPr lang="en-US" dirty="0" smtClean="0"/>
              <a:t> camera system</a:t>
            </a:r>
          </a:p>
          <a:p>
            <a:r>
              <a:rPr lang="en-US" dirty="0" smtClean="0"/>
              <a:t>Xerox </a:t>
            </a:r>
            <a:r>
              <a:rPr lang="en-US" dirty="0" err="1" smtClean="0"/>
              <a:t>CentreWare</a:t>
            </a:r>
            <a:r>
              <a:rPr lang="en-US" dirty="0" smtClean="0"/>
              <a:t> Web</a:t>
            </a:r>
          </a:p>
          <a:p>
            <a:r>
              <a:rPr lang="en-US" dirty="0" smtClean="0"/>
              <a:t>Reduction in workload for other IT areas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71398">
            <a:off x="5618177" y="2031051"/>
            <a:ext cx="4285647" cy="23907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10162">
            <a:off x="5359454" y="1591128"/>
            <a:ext cx="1363517" cy="156687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4456" y="5650625"/>
            <a:ext cx="3626497" cy="10677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74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Bridging the Tiers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2421928" y="2067697"/>
            <a:ext cx="2875005" cy="2875005"/>
          </a:xfrm>
          <a:prstGeom prst="ellipse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4518456" y="2631991"/>
            <a:ext cx="2875005" cy="2875005"/>
          </a:xfrm>
          <a:prstGeom prst="ellipse">
            <a:avLst/>
          </a:prstGeom>
          <a:solidFill>
            <a:srgbClr val="7030A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647936" y="3150974"/>
            <a:ext cx="2875005" cy="2875005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73865" y="2918592"/>
            <a:ext cx="2010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prstClr val="black"/>
                </a:solidFill>
                <a:latin typeface="Calibri" panose="020F0502020204030204"/>
              </a:rPr>
              <a:t>First Tier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IT Helpdesk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Training and</a:t>
            </a:r>
            <a:br>
              <a:rPr lang="en-US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Communication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014519" y="3998946"/>
            <a:ext cx="2376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prstClr val="black"/>
                </a:solidFill>
                <a:latin typeface="Calibri" panose="020F0502020204030204"/>
              </a:rPr>
              <a:t>Second Tier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Desktop Support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Classroom Support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Asset Management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85955" y="3634751"/>
            <a:ext cx="2010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prstClr val="black"/>
                </a:solidFill>
                <a:latin typeface="Calibri" panose="020F0502020204030204"/>
              </a:rPr>
              <a:t>Intermediary Tier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Technical Response Unit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473672" y="5426479"/>
            <a:ext cx="1475859" cy="369332"/>
          </a:xfrm>
          <a:prstGeom prst="rect">
            <a:avLst/>
          </a:prstGeom>
          <a:solidFill>
            <a:srgbClr val="FFFF00">
              <a:alpha val="25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Calibri" panose="020F0502020204030204"/>
              </a:rPr>
              <a:t>Initial Contact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27839" y="6074845"/>
            <a:ext cx="2739081" cy="369332"/>
          </a:xfrm>
          <a:prstGeom prst="rect">
            <a:avLst/>
          </a:prstGeom>
          <a:solidFill>
            <a:srgbClr val="FFFF00">
              <a:alpha val="25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Calibri" panose="020F0502020204030204"/>
              </a:rPr>
              <a:t>Preventative Maintenance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97379" y="1989979"/>
            <a:ext cx="1894701" cy="369332"/>
          </a:xfrm>
          <a:prstGeom prst="rect">
            <a:avLst/>
          </a:prstGeom>
          <a:solidFill>
            <a:srgbClr val="FFFF00">
              <a:alpha val="25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Calibri" panose="020F0502020204030204"/>
              </a:rPr>
              <a:t>Incident Response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048367" y="2324269"/>
            <a:ext cx="1894701" cy="369332"/>
          </a:xfrm>
          <a:prstGeom prst="rect">
            <a:avLst/>
          </a:prstGeom>
          <a:solidFill>
            <a:srgbClr val="FFFF00">
              <a:alpha val="25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Calibri" panose="020F0502020204030204"/>
              </a:rPr>
              <a:t>Service Requests</a:t>
            </a:r>
          </a:p>
        </p:txBody>
      </p:sp>
      <p:cxnSp>
        <p:nvCxnSpPr>
          <p:cNvPr id="25" name="Straight Arrow Connector 24"/>
          <p:cNvCxnSpPr>
            <a:stCxn id="20" idx="0"/>
          </p:cNvCxnSpPr>
          <p:nvPr/>
        </p:nvCxnSpPr>
        <p:spPr>
          <a:xfrm flipV="1">
            <a:off x="3211601" y="4405521"/>
            <a:ext cx="517504" cy="10209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0" idx="0"/>
          </p:cNvCxnSpPr>
          <p:nvPr/>
        </p:nvCxnSpPr>
        <p:spPr>
          <a:xfrm flipV="1">
            <a:off x="3211602" y="4830761"/>
            <a:ext cx="2103863" cy="5957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1" idx="0"/>
          </p:cNvCxnSpPr>
          <p:nvPr/>
        </p:nvCxnSpPr>
        <p:spPr>
          <a:xfrm flipV="1">
            <a:off x="5797379" y="5074509"/>
            <a:ext cx="193592" cy="10003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2" idx="2"/>
          </p:cNvCxnSpPr>
          <p:nvPr/>
        </p:nvCxnSpPr>
        <p:spPr>
          <a:xfrm flipH="1">
            <a:off x="6145429" y="2359311"/>
            <a:ext cx="599301" cy="8616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3" idx="2"/>
          </p:cNvCxnSpPr>
          <p:nvPr/>
        </p:nvCxnSpPr>
        <p:spPr>
          <a:xfrm flipH="1">
            <a:off x="8386121" y="2693602"/>
            <a:ext cx="609597" cy="10793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22" idx="2"/>
          </p:cNvCxnSpPr>
          <p:nvPr/>
        </p:nvCxnSpPr>
        <p:spPr>
          <a:xfrm>
            <a:off x="6744730" y="2359312"/>
            <a:ext cx="1040029" cy="14136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73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9" name="Group 3"/>
          <p:cNvGrpSpPr>
            <a:grpSpLocks/>
          </p:cNvGrpSpPr>
          <p:nvPr/>
        </p:nvGrpSpPr>
        <p:grpSpPr bwMode="auto">
          <a:xfrm>
            <a:off x="4829973" y="5480842"/>
            <a:ext cx="2313780" cy="310360"/>
            <a:chOff x="0" y="37922"/>
            <a:chExt cx="4143354" cy="549275"/>
          </a:xfrm>
        </p:grpSpPr>
        <p:sp>
          <p:nvSpPr>
            <p:cNvPr id="22554" name="AutoShape 4"/>
            <p:cNvSpPr>
              <a:spLocks/>
            </p:cNvSpPr>
            <p:nvPr/>
          </p:nvSpPr>
          <p:spPr bwMode="auto">
            <a:xfrm>
              <a:off x="288538" y="37922"/>
              <a:ext cx="3854816" cy="549275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35719" tIns="35719" rIns="35719" bIns="35719"/>
            <a:lstStyle>
              <a:lvl1pPr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1pPr>
              <a:lvl2pPr marL="742950" indent="-285750"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2pPr>
              <a:lvl3pPr marL="1143000" indent="-228600"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3pPr>
              <a:lvl4pPr marL="1600200" indent="-228600"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4pPr>
              <a:lvl5pPr marL="2057400" indent="-228600"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9pPr>
            </a:lstStyle>
            <a:p>
              <a:pPr defTabSz="228600" fontAlgn="base" hangingPunct="0">
                <a:spcBef>
                  <a:spcPts val="600"/>
                </a:spcBef>
                <a:spcAft>
                  <a:spcPct val="0"/>
                </a:spcAft>
              </a:pPr>
              <a:r>
                <a:rPr lang="en-US" sz="1400" b="0" dirty="0" smtClean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ITSM Training</a:t>
              </a:r>
              <a:endParaRPr lang="en-US" sz="14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555" name="AutoShape 5"/>
            <p:cNvSpPr>
              <a:spLocks/>
            </p:cNvSpPr>
            <p:nvPr/>
          </p:nvSpPr>
          <p:spPr bwMode="auto">
            <a:xfrm>
              <a:off x="0" y="121676"/>
              <a:ext cx="305923" cy="305923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bg2">
                <a:alpha val="7568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412732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500" b="1">
                <a:solidFill>
                  <a:srgbClr val="53585F"/>
                </a:solidFill>
                <a:latin typeface="Calibri" panose="020F0502020204030204" pitchFamily="34" charset="0"/>
                <a:sym typeface="Signika" panose="02010003020600000004" pitchFamily="50" charset="0"/>
              </a:endParaRPr>
            </a:p>
          </p:txBody>
        </p:sp>
      </p:grpSp>
      <p:grpSp>
        <p:nvGrpSpPr>
          <p:cNvPr id="24582" name="Group 6"/>
          <p:cNvGrpSpPr>
            <a:grpSpLocks/>
          </p:cNvGrpSpPr>
          <p:nvPr/>
        </p:nvGrpSpPr>
        <p:grpSpPr bwMode="auto">
          <a:xfrm>
            <a:off x="7124700" y="5480842"/>
            <a:ext cx="2468507" cy="220183"/>
            <a:chOff x="0" y="51874"/>
            <a:chExt cx="4092484" cy="375725"/>
          </a:xfrm>
        </p:grpSpPr>
        <p:sp>
          <p:nvSpPr>
            <p:cNvPr id="22552" name="AutoShape 7"/>
            <p:cNvSpPr>
              <a:spLocks/>
            </p:cNvSpPr>
            <p:nvPr/>
          </p:nvSpPr>
          <p:spPr bwMode="auto">
            <a:xfrm>
              <a:off x="305923" y="51874"/>
              <a:ext cx="3786561" cy="375724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35719" tIns="35719" rIns="35719" bIns="35719"/>
            <a:lstStyle>
              <a:lvl1pPr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1pPr>
              <a:lvl2pPr marL="742950" indent="-285750"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2pPr>
              <a:lvl3pPr marL="1143000" indent="-228600"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3pPr>
              <a:lvl4pPr marL="1600200" indent="-228600"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4pPr>
              <a:lvl5pPr marL="2057400" indent="-228600"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9pPr>
            </a:lstStyle>
            <a:p>
              <a:pPr defTabSz="228600" fontAlgn="base" hangingPunct="0">
                <a:spcBef>
                  <a:spcPts val="600"/>
                </a:spcBef>
                <a:spcAft>
                  <a:spcPct val="0"/>
                </a:spcAft>
              </a:pPr>
              <a:r>
                <a:rPr lang="en-US" sz="1300" b="0" dirty="0" smtClean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TRU and ITSM Expansion</a:t>
              </a:r>
              <a:endParaRPr lang="en-US" sz="50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553" name="AutoShape 8"/>
            <p:cNvSpPr>
              <a:spLocks/>
            </p:cNvSpPr>
            <p:nvPr/>
          </p:nvSpPr>
          <p:spPr bwMode="auto">
            <a:xfrm>
              <a:off x="0" y="121676"/>
              <a:ext cx="305923" cy="305923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5D328">
                <a:alpha val="7568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25400" tIns="25400" rIns="25400" bIns="25400" anchor="ctr"/>
            <a:lstStyle/>
            <a:p>
              <a:pPr defTabSz="412732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500" b="1">
                <a:solidFill>
                  <a:srgbClr val="53585F"/>
                </a:solidFill>
                <a:latin typeface="Calibri" panose="020F0502020204030204" pitchFamily="34" charset="0"/>
                <a:sym typeface="Signika" panose="02010003020600000004" pitchFamily="50" charset="0"/>
              </a:endParaRPr>
            </a:p>
          </p:txBody>
        </p:sp>
      </p:grpSp>
      <p:grpSp>
        <p:nvGrpSpPr>
          <p:cNvPr id="24585" name="Group 9"/>
          <p:cNvGrpSpPr>
            <a:grpSpLocks/>
          </p:cNvGrpSpPr>
          <p:nvPr/>
        </p:nvGrpSpPr>
        <p:grpSpPr bwMode="auto">
          <a:xfrm>
            <a:off x="9258119" y="5448057"/>
            <a:ext cx="2591862" cy="285752"/>
            <a:chOff x="0" y="-23018"/>
            <a:chExt cx="4325114" cy="595313"/>
          </a:xfrm>
        </p:grpSpPr>
        <p:sp>
          <p:nvSpPr>
            <p:cNvPr id="22550" name="AutoShape 10"/>
            <p:cNvSpPr>
              <a:spLocks/>
            </p:cNvSpPr>
            <p:nvPr/>
          </p:nvSpPr>
          <p:spPr bwMode="auto">
            <a:xfrm>
              <a:off x="501001" y="-23018"/>
              <a:ext cx="3824113" cy="595313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35719" tIns="35719" rIns="35719" bIns="35719"/>
            <a:lstStyle>
              <a:lvl1pPr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1pPr>
              <a:lvl2pPr marL="742950" indent="-285750"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2pPr>
              <a:lvl3pPr marL="1143000" indent="-228600"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3pPr>
              <a:lvl4pPr marL="1600200" indent="-228600"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4pPr>
              <a:lvl5pPr marL="2057400" indent="-228600" defTabSz="457200"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0000" b="1">
                  <a:solidFill>
                    <a:srgbClr val="53585F"/>
                  </a:solidFill>
                  <a:latin typeface="Signika" panose="02010003020600000004" pitchFamily="50" charset="0"/>
                  <a:ea typeface="Signika" panose="02010003020600000004" pitchFamily="50" charset="0"/>
                  <a:cs typeface="Signika" panose="02010003020600000004" pitchFamily="50" charset="0"/>
                  <a:sym typeface="Signika" panose="02010003020600000004" pitchFamily="50" charset="0"/>
                </a:defRPr>
              </a:lvl9pPr>
            </a:lstStyle>
            <a:p>
              <a:pPr defTabSz="228600" fontAlgn="base" hangingPunct="0">
                <a:spcBef>
                  <a:spcPts val="600"/>
                </a:spcBef>
                <a:spcAft>
                  <a:spcPct val="0"/>
                </a:spcAft>
              </a:pPr>
              <a:r>
                <a:rPr lang="en-US" sz="1300" b="0" dirty="0" smtClean="0">
                  <a:solidFill>
                    <a:srgbClr val="000000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ITIL/ITSM Certifications</a:t>
              </a:r>
              <a:endParaRPr lang="en-US" sz="50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551" name="AutoShape 11"/>
            <p:cNvSpPr>
              <a:spLocks/>
            </p:cNvSpPr>
            <p:nvPr/>
          </p:nvSpPr>
          <p:spPr bwMode="auto">
            <a:xfrm>
              <a:off x="0" y="121676"/>
              <a:ext cx="305923" cy="305923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70BF41">
                <a:alpha val="7568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25400" tIns="25400" rIns="25400" bIns="25400" anchor="ctr"/>
            <a:lstStyle/>
            <a:p>
              <a:pPr defTabSz="412732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500" b="1">
                <a:solidFill>
                  <a:srgbClr val="53585F"/>
                </a:solidFill>
                <a:latin typeface="Calibri" panose="020F0502020204030204" pitchFamily="34" charset="0"/>
                <a:sym typeface="Signika" panose="02010003020600000004" pitchFamily="50" charset="0"/>
              </a:endParaRPr>
            </a:p>
          </p:txBody>
        </p:sp>
      </p:grpSp>
      <p:sp>
        <p:nvSpPr>
          <p:cNvPr id="24588" name="AutoShape 12"/>
          <p:cNvSpPr>
            <a:spLocks/>
          </p:cNvSpPr>
          <p:nvPr/>
        </p:nvSpPr>
        <p:spPr bwMode="auto">
          <a:xfrm>
            <a:off x="4762500" y="2087564"/>
            <a:ext cx="2381251" cy="2381251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defTabSz="41273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500" b="1">
              <a:solidFill>
                <a:srgbClr val="53585F"/>
              </a:solidFill>
              <a:latin typeface="Calibri" panose="020F0502020204030204" pitchFamily="34" charset="0"/>
              <a:sym typeface="Signika" panose="02010003020600000004" pitchFamily="50" charset="0"/>
            </a:endParaRPr>
          </a:p>
        </p:txBody>
      </p:sp>
      <p:sp>
        <p:nvSpPr>
          <p:cNvPr id="24589" name="AutoShape 13"/>
          <p:cNvSpPr>
            <a:spLocks/>
          </p:cNvSpPr>
          <p:nvPr/>
        </p:nvSpPr>
        <p:spPr bwMode="auto">
          <a:xfrm>
            <a:off x="6553200" y="2087564"/>
            <a:ext cx="2381251" cy="2381251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F5D328">
              <a:alpha val="7568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 anchor="ctr"/>
          <a:lstStyle/>
          <a:p>
            <a:pPr defTabSz="41273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500" b="1">
              <a:solidFill>
                <a:srgbClr val="53585F"/>
              </a:solidFill>
              <a:latin typeface="Calibri" panose="020F0502020204030204" pitchFamily="34" charset="0"/>
              <a:sym typeface="Signika" panose="02010003020600000004" pitchFamily="50" charset="0"/>
            </a:endParaRPr>
          </a:p>
        </p:txBody>
      </p:sp>
      <p:sp>
        <p:nvSpPr>
          <p:cNvPr id="24590" name="AutoShape 14"/>
          <p:cNvSpPr>
            <a:spLocks/>
          </p:cNvSpPr>
          <p:nvPr/>
        </p:nvSpPr>
        <p:spPr bwMode="auto">
          <a:xfrm>
            <a:off x="8403432" y="2087564"/>
            <a:ext cx="2381251" cy="2381251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70BF41">
              <a:alpha val="7568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 anchor="ctr"/>
          <a:lstStyle/>
          <a:p>
            <a:pPr defTabSz="41273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500" b="1">
              <a:solidFill>
                <a:srgbClr val="53585F"/>
              </a:solidFill>
              <a:latin typeface="Calibri" panose="020F0502020204030204" pitchFamily="34" charset="0"/>
              <a:sym typeface="Signika" panose="02010003020600000004" pitchFamily="50" charset="0"/>
            </a:endParaRPr>
          </a:p>
        </p:txBody>
      </p:sp>
      <p:sp>
        <p:nvSpPr>
          <p:cNvPr id="24591" name="AutoShape 15"/>
          <p:cNvSpPr>
            <a:spLocks/>
          </p:cNvSpPr>
          <p:nvPr/>
        </p:nvSpPr>
        <p:spPr bwMode="auto">
          <a:xfrm>
            <a:off x="7467601" y="2848773"/>
            <a:ext cx="576263" cy="85883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918" y="0"/>
                </a:moveTo>
                <a:lnTo>
                  <a:pt x="10676" y="0"/>
                </a:lnTo>
                <a:cubicBezTo>
                  <a:pt x="5044" y="0"/>
                  <a:pt x="0" y="3059"/>
                  <a:pt x="0" y="6835"/>
                </a:cubicBezTo>
                <a:cubicBezTo>
                  <a:pt x="0" y="10611"/>
                  <a:pt x="4736" y="12777"/>
                  <a:pt x="5218" y="13943"/>
                </a:cubicBezTo>
                <a:cubicBezTo>
                  <a:pt x="5699" y="15113"/>
                  <a:pt x="5220" y="15694"/>
                  <a:pt x="6502" y="15969"/>
                </a:cubicBezTo>
                <a:cubicBezTo>
                  <a:pt x="7783" y="16248"/>
                  <a:pt x="10676" y="16187"/>
                  <a:pt x="10676" y="16187"/>
                </a:cubicBezTo>
                <a:lnTo>
                  <a:pt x="10918" y="16187"/>
                </a:lnTo>
                <a:cubicBezTo>
                  <a:pt x="10918" y="16187"/>
                  <a:pt x="13814" y="16248"/>
                  <a:pt x="15094" y="15969"/>
                </a:cubicBezTo>
                <a:cubicBezTo>
                  <a:pt x="16374" y="15694"/>
                  <a:pt x="15899" y="15113"/>
                  <a:pt x="16381" y="13943"/>
                </a:cubicBezTo>
                <a:cubicBezTo>
                  <a:pt x="16863" y="12777"/>
                  <a:pt x="21600" y="10611"/>
                  <a:pt x="21600" y="6835"/>
                </a:cubicBezTo>
                <a:cubicBezTo>
                  <a:pt x="21600" y="3059"/>
                  <a:pt x="16552" y="0"/>
                  <a:pt x="10918" y="0"/>
                </a:cubicBezTo>
                <a:close/>
                <a:moveTo>
                  <a:pt x="10797" y="21599"/>
                </a:moveTo>
                <a:lnTo>
                  <a:pt x="14133" y="20788"/>
                </a:lnTo>
                <a:lnTo>
                  <a:pt x="7463" y="20788"/>
                </a:lnTo>
                <a:cubicBezTo>
                  <a:pt x="7463" y="20788"/>
                  <a:pt x="10797" y="21599"/>
                  <a:pt x="10797" y="21599"/>
                </a:cubicBezTo>
                <a:close/>
                <a:moveTo>
                  <a:pt x="14654" y="18834"/>
                </a:moveTo>
                <a:lnTo>
                  <a:pt x="6945" y="18834"/>
                </a:lnTo>
                <a:cubicBezTo>
                  <a:pt x="6386" y="18834"/>
                  <a:pt x="5932" y="19136"/>
                  <a:pt x="5932" y="19509"/>
                </a:cubicBezTo>
                <a:cubicBezTo>
                  <a:pt x="5932" y="19886"/>
                  <a:pt x="6386" y="20192"/>
                  <a:pt x="6945" y="20192"/>
                </a:cubicBezTo>
                <a:lnTo>
                  <a:pt x="14654" y="20192"/>
                </a:lnTo>
                <a:cubicBezTo>
                  <a:pt x="15210" y="20192"/>
                  <a:pt x="15666" y="19886"/>
                  <a:pt x="15666" y="19509"/>
                </a:cubicBezTo>
                <a:cubicBezTo>
                  <a:pt x="15666" y="19136"/>
                  <a:pt x="15210" y="18834"/>
                  <a:pt x="14654" y="18834"/>
                </a:cubicBezTo>
                <a:close/>
                <a:moveTo>
                  <a:pt x="14654" y="16750"/>
                </a:moveTo>
                <a:lnTo>
                  <a:pt x="6945" y="16750"/>
                </a:lnTo>
                <a:cubicBezTo>
                  <a:pt x="6386" y="16750"/>
                  <a:pt x="5932" y="17058"/>
                  <a:pt x="5932" y="17428"/>
                </a:cubicBezTo>
                <a:cubicBezTo>
                  <a:pt x="5932" y="17805"/>
                  <a:pt x="6386" y="18108"/>
                  <a:pt x="6945" y="18108"/>
                </a:cubicBezTo>
                <a:lnTo>
                  <a:pt x="14654" y="18108"/>
                </a:lnTo>
                <a:cubicBezTo>
                  <a:pt x="15210" y="18108"/>
                  <a:pt x="15666" y="17805"/>
                  <a:pt x="15666" y="17428"/>
                </a:cubicBezTo>
                <a:cubicBezTo>
                  <a:pt x="15666" y="17058"/>
                  <a:pt x="15210" y="16750"/>
                  <a:pt x="14654" y="1675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19051" tIns="19051" rIns="19051" bIns="19051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b="0">
              <a:solidFill>
                <a:srgbClr val="FAC93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4592" name="AutoShape 16"/>
          <p:cNvSpPr>
            <a:spLocks/>
          </p:cNvSpPr>
          <p:nvPr/>
        </p:nvSpPr>
        <p:spPr bwMode="auto">
          <a:xfrm>
            <a:off x="5588001" y="2881312"/>
            <a:ext cx="774700" cy="776288"/>
          </a:xfrm>
          <a:custGeom>
            <a:avLst/>
            <a:gdLst>
              <a:gd name="T0" fmla="+- 0 10794 152"/>
              <a:gd name="T1" fmla="*/ T0 w 21285"/>
              <a:gd name="T2" fmla="+- 0 10733 32"/>
              <a:gd name="T3" fmla="*/ 10733 h 21403"/>
              <a:gd name="T4" fmla="+- 0 10794 152"/>
              <a:gd name="T5" fmla="*/ T4 w 21285"/>
              <a:gd name="T6" fmla="+- 0 10733 32"/>
              <a:gd name="T7" fmla="*/ 10733 h 21403"/>
              <a:gd name="T8" fmla="+- 0 10794 152"/>
              <a:gd name="T9" fmla="*/ T8 w 21285"/>
              <a:gd name="T10" fmla="+- 0 10733 32"/>
              <a:gd name="T11" fmla="*/ 10733 h 21403"/>
              <a:gd name="T12" fmla="+- 0 10794 152"/>
              <a:gd name="T13" fmla="*/ T12 w 21285"/>
              <a:gd name="T14" fmla="+- 0 10733 32"/>
              <a:gd name="T15" fmla="*/ 10733 h 2140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285" h="21403">
                <a:moveTo>
                  <a:pt x="5411" y="15"/>
                </a:moveTo>
                <a:cubicBezTo>
                  <a:pt x="5124" y="63"/>
                  <a:pt x="4819" y="218"/>
                  <a:pt x="4565" y="477"/>
                </a:cubicBezTo>
                <a:lnTo>
                  <a:pt x="475" y="4603"/>
                </a:lnTo>
                <a:cubicBezTo>
                  <a:pt x="-33" y="5112"/>
                  <a:pt x="-152" y="5812"/>
                  <a:pt x="209" y="6181"/>
                </a:cubicBezTo>
                <a:cubicBezTo>
                  <a:pt x="574" y="6543"/>
                  <a:pt x="1298" y="6424"/>
                  <a:pt x="1806" y="5914"/>
                </a:cubicBezTo>
                <a:lnTo>
                  <a:pt x="5895" y="1812"/>
                </a:lnTo>
                <a:cubicBezTo>
                  <a:pt x="6403" y="1303"/>
                  <a:pt x="6523" y="572"/>
                  <a:pt x="6162" y="210"/>
                </a:cubicBezTo>
                <a:cubicBezTo>
                  <a:pt x="5979" y="25"/>
                  <a:pt x="5699" y="-32"/>
                  <a:pt x="5411" y="15"/>
                </a:cubicBezTo>
                <a:close/>
                <a:moveTo>
                  <a:pt x="7372" y="1229"/>
                </a:moveTo>
                <a:lnTo>
                  <a:pt x="6137" y="2467"/>
                </a:lnTo>
                <a:lnTo>
                  <a:pt x="15696" y="12056"/>
                </a:lnTo>
                <a:cubicBezTo>
                  <a:pt x="15696" y="12056"/>
                  <a:pt x="16930" y="10818"/>
                  <a:pt x="16930" y="10818"/>
                </a:cubicBezTo>
                <a:lnTo>
                  <a:pt x="7372" y="1229"/>
                </a:lnTo>
                <a:close/>
                <a:moveTo>
                  <a:pt x="5532" y="3705"/>
                </a:moveTo>
                <a:lnTo>
                  <a:pt x="3693" y="5550"/>
                </a:lnTo>
                <a:lnTo>
                  <a:pt x="13252" y="15139"/>
                </a:lnTo>
                <a:cubicBezTo>
                  <a:pt x="13252" y="15139"/>
                  <a:pt x="15091" y="13294"/>
                  <a:pt x="15091" y="13294"/>
                </a:cubicBezTo>
                <a:lnTo>
                  <a:pt x="5532" y="3705"/>
                </a:lnTo>
                <a:close/>
                <a:moveTo>
                  <a:pt x="2459" y="6157"/>
                </a:moveTo>
                <a:lnTo>
                  <a:pt x="1225" y="7395"/>
                </a:lnTo>
                <a:lnTo>
                  <a:pt x="10784" y="16984"/>
                </a:lnTo>
                <a:cubicBezTo>
                  <a:pt x="10784" y="16984"/>
                  <a:pt x="12018" y="15746"/>
                  <a:pt x="12018" y="15746"/>
                </a:cubicBezTo>
                <a:lnTo>
                  <a:pt x="2459" y="6157"/>
                </a:lnTo>
                <a:close/>
                <a:moveTo>
                  <a:pt x="17705" y="12347"/>
                </a:moveTo>
                <a:cubicBezTo>
                  <a:pt x="17418" y="12396"/>
                  <a:pt x="17112" y="12553"/>
                  <a:pt x="16858" y="12809"/>
                </a:cubicBezTo>
                <a:cubicBezTo>
                  <a:pt x="16858" y="12809"/>
                  <a:pt x="12768" y="16911"/>
                  <a:pt x="12768" y="16911"/>
                </a:cubicBezTo>
                <a:cubicBezTo>
                  <a:pt x="12258" y="17421"/>
                  <a:pt x="12141" y="18145"/>
                  <a:pt x="12502" y="18513"/>
                </a:cubicBezTo>
                <a:cubicBezTo>
                  <a:pt x="12868" y="18875"/>
                  <a:pt x="20415" y="21329"/>
                  <a:pt x="20415" y="21329"/>
                </a:cubicBezTo>
                <a:cubicBezTo>
                  <a:pt x="21090" y="21568"/>
                  <a:pt x="21447" y="21206"/>
                  <a:pt x="21214" y="20528"/>
                </a:cubicBezTo>
                <a:cubicBezTo>
                  <a:pt x="21214" y="20528"/>
                  <a:pt x="18816" y="12907"/>
                  <a:pt x="18455" y="12542"/>
                </a:cubicBezTo>
                <a:cubicBezTo>
                  <a:pt x="18272" y="12357"/>
                  <a:pt x="17992" y="12299"/>
                  <a:pt x="17705" y="123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19051" tIns="19051" rIns="19051" bIns="19051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b="0">
              <a:solidFill>
                <a:srgbClr val="FAC93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4593" name="AutoShape 17"/>
          <p:cNvSpPr>
            <a:spLocks/>
          </p:cNvSpPr>
          <p:nvPr/>
        </p:nvSpPr>
        <p:spPr bwMode="auto">
          <a:xfrm>
            <a:off x="9296401" y="2848772"/>
            <a:ext cx="647700" cy="8850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032" y="8089"/>
                </a:moveTo>
                <a:lnTo>
                  <a:pt x="12162" y="8089"/>
                </a:lnTo>
                <a:lnTo>
                  <a:pt x="12454" y="8229"/>
                </a:lnTo>
                <a:cubicBezTo>
                  <a:pt x="12686" y="8338"/>
                  <a:pt x="12792" y="8584"/>
                  <a:pt x="12686" y="8775"/>
                </a:cubicBezTo>
                <a:lnTo>
                  <a:pt x="12015" y="10013"/>
                </a:lnTo>
                <a:lnTo>
                  <a:pt x="13207" y="17185"/>
                </a:lnTo>
                <a:lnTo>
                  <a:pt x="10955" y="18672"/>
                </a:lnTo>
                <a:lnTo>
                  <a:pt x="8702" y="17185"/>
                </a:lnTo>
                <a:lnTo>
                  <a:pt x="9898" y="10013"/>
                </a:lnTo>
                <a:lnTo>
                  <a:pt x="9222" y="8775"/>
                </a:lnTo>
                <a:cubicBezTo>
                  <a:pt x="9120" y="8584"/>
                  <a:pt x="9224" y="8338"/>
                  <a:pt x="9455" y="8229"/>
                </a:cubicBezTo>
                <a:lnTo>
                  <a:pt x="9749" y="8089"/>
                </a:lnTo>
                <a:lnTo>
                  <a:pt x="7568" y="8089"/>
                </a:lnTo>
                <a:cubicBezTo>
                  <a:pt x="3389" y="8089"/>
                  <a:pt x="0" y="10568"/>
                  <a:pt x="0" y="13623"/>
                </a:cubicBezTo>
                <a:lnTo>
                  <a:pt x="0" y="21600"/>
                </a:lnTo>
                <a:lnTo>
                  <a:pt x="4438" y="21600"/>
                </a:lnTo>
                <a:lnTo>
                  <a:pt x="4438" y="13352"/>
                </a:lnTo>
                <a:lnTo>
                  <a:pt x="5977" y="13352"/>
                </a:lnTo>
                <a:lnTo>
                  <a:pt x="5977" y="21600"/>
                </a:lnTo>
                <a:lnTo>
                  <a:pt x="15495" y="21600"/>
                </a:lnTo>
                <a:lnTo>
                  <a:pt x="15495" y="13352"/>
                </a:lnTo>
                <a:lnTo>
                  <a:pt x="17035" y="13352"/>
                </a:lnTo>
                <a:lnTo>
                  <a:pt x="17035" y="21600"/>
                </a:lnTo>
                <a:lnTo>
                  <a:pt x="21599" y="21600"/>
                </a:lnTo>
                <a:lnTo>
                  <a:pt x="21599" y="13623"/>
                </a:lnTo>
                <a:cubicBezTo>
                  <a:pt x="21599" y="10568"/>
                  <a:pt x="18214" y="8089"/>
                  <a:pt x="14032" y="8089"/>
                </a:cubicBezTo>
                <a:close/>
                <a:moveTo>
                  <a:pt x="10801" y="7335"/>
                </a:moveTo>
                <a:cubicBezTo>
                  <a:pt x="13569" y="7335"/>
                  <a:pt x="15815" y="5693"/>
                  <a:pt x="15815" y="3668"/>
                </a:cubicBezTo>
                <a:cubicBezTo>
                  <a:pt x="15815" y="1644"/>
                  <a:pt x="13569" y="0"/>
                  <a:pt x="10801" y="0"/>
                </a:cubicBezTo>
                <a:cubicBezTo>
                  <a:pt x="8033" y="0"/>
                  <a:pt x="5786" y="1644"/>
                  <a:pt x="5786" y="3668"/>
                </a:cubicBezTo>
                <a:cubicBezTo>
                  <a:pt x="5786" y="5693"/>
                  <a:pt x="8033" y="7335"/>
                  <a:pt x="10801" y="73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19051" tIns="19051" rIns="19051" bIns="19051" anchor="ctr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13716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18288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22860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2743200" defTabSz="45720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b="0">
              <a:solidFill>
                <a:srgbClr val="FAC93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2549" name="AutoShape 27"/>
          <p:cNvSpPr>
            <a:spLocks/>
          </p:cNvSpPr>
          <p:nvPr/>
        </p:nvSpPr>
        <p:spPr bwMode="auto">
          <a:xfrm>
            <a:off x="445295" y="2110188"/>
            <a:ext cx="2650329" cy="162361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9" tIns="35719" rIns="35719" bIns="35719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228598" indent="-228598" defTabSz="22860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ITSM Training</a:t>
            </a:r>
            <a:endParaRPr lang="en-US" sz="2400" b="0" dirty="0">
              <a:solidFill>
                <a:srgbClr val="000000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  <a:p>
            <a:pPr marL="228598" indent="-228598" defTabSz="22860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TRU and ITSM Expansion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  <a:p>
            <a:pPr marL="228598" indent="-228598" defTabSz="22860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ITIL/ITSM Certifications</a:t>
            </a:r>
            <a:endParaRPr lang="en-US" sz="2400" b="0" dirty="0">
              <a:solidFill>
                <a:srgbClr val="000000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  <a:p>
            <a:pPr marL="600073" lvl="1" indent="-228598" defTabSz="22860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7653" y="1"/>
            <a:ext cx="1186890" cy="1428876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 bwMode="auto">
          <a:xfrm>
            <a:off x="1028700" y="6362700"/>
            <a:ext cx="2209800" cy="381000"/>
          </a:xfrm>
          <a:prstGeom prst="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25400" tIns="25400" rIns="25400" bIns="25400" numCol="1" rtlCol="0" anchor="ctr" anchorCtr="0" compatLnSpc="1">
            <a:prstTxWarp prst="textNoShape">
              <a:avLst/>
            </a:prstTxWarp>
          </a:bodyPr>
          <a:lstStyle/>
          <a:p>
            <a:pPr marL="114299" defTabSz="412745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endParaRPr lang="en-US" sz="2100" b="1">
              <a:solidFill>
                <a:srgbClr val="53585F"/>
              </a:solidFill>
              <a:latin typeface="Signika" panose="02010003020600000004" pitchFamily="50" charset="0"/>
              <a:ea typeface="Signika" panose="02010003020600000004" pitchFamily="50" charset="0"/>
              <a:cs typeface="Signika" panose="02010003020600000004" pitchFamily="50" charset="0"/>
              <a:sym typeface="Signika" panose="02010003020600000004" pitchFamily="50" charset="0"/>
            </a:endParaRPr>
          </a:p>
        </p:txBody>
      </p:sp>
      <p:sp>
        <p:nvSpPr>
          <p:cNvPr id="31" name="AutoShape 10"/>
          <p:cNvSpPr>
            <a:spLocks/>
          </p:cNvSpPr>
          <p:nvPr/>
        </p:nvSpPr>
        <p:spPr bwMode="auto">
          <a:xfrm>
            <a:off x="435771" y="577852"/>
            <a:ext cx="2840830" cy="1173163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defTabSz="412732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751" dirty="0" smtClean="0">
                <a:solidFill>
                  <a:srgbClr val="464D53"/>
                </a:solidFill>
                <a:latin typeface="Calibri" panose="020F0502020204030204" pitchFamily="34" charset="0"/>
              </a:rPr>
              <a:t>Looking Ahead</a:t>
            </a:r>
            <a:endParaRPr lang="en-US" sz="4800" dirty="0">
              <a:latin typeface="Calibri" panose="020F0502020204030204" pitchFamily="34" charset="0"/>
            </a:endParaRPr>
          </a:p>
        </p:txBody>
      </p:sp>
      <p:pic>
        <p:nvPicPr>
          <p:cNvPr id="2" name="Picture 1" descr="Clipart - Walking to the &lt;strong&gt;future&lt;/strong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13" y="3918547"/>
            <a:ext cx="3220061" cy="2259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71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3436" y="337686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5544" y="6509882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© 2018 Board of Regents of the University System of Georgia by and on behalf of Valdosta State University.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922" y="1499403"/>
            <a:ext cx="4159459" cy="25299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161133" y="2118314"/>
            <a:ext cx="3094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Sterlin Sanders</a:t>
            </a:r>
            <a:br>
              <a:rPr lang="en-US" sz="1000" b="1" dirty="0">
                <a:latin typeface="Arial" pitchFamily="34" charset="0"/>
                <a:cs typeface="Arial" pitchFamily="34" charset="0"/>
              </a:rPr>
            </a:br>
            <a:r>
              <a:rPr lang="en-US" sz="800" dirty="0">
                <a:latin typeface="+mj-lt"/>
                <a:cs typeface="Arial" pitchFamily="34" charset="0"/>
              </a:rPr>
              <a:t>Director for Technical Support Services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776444" y="2527466"/>
            <a:ext cx="14284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+mj-lt"/>
                <a:cs typeface="Arial" pitchFamily="34" charset="0"/>
              </a:rPr>
              <a:t>229-245-4357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781208" y="2653248"/>
            <a:ext cx="12287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cs typeface="Arial" pitchFamily="34" charset="0"/>
              </a:rPr>
              <a:t>ssanders@valdosta.edu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781206" y="2779828"/>
            <a:ext cx="13094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cs typeface="Arial" pitchFamily="34" charset="0"/>
              </a:rPr>
              <a:t>Valdosta State University</a:t>
            </a:r>
            <a:br>
              <a:rPr lang="en-US" sz="800" dirty="0">
                <a:cs typeface="Arial" pitchFamily="34" charset="0"/>
              </a:rPr>
            </a:br>
            <a:r>
              <a:rPr lang="en-US" sz="800" dirty="0">
                <a:cs typeface="Arial" pitchFamily="34" charset="0"/>
              </a:rPr>
              <a:t>1500 N. Patterson St.</a:t>
            </a:r>
          </a:p>
          <a:p>
            <a:r>
              <a:rPr lang="en-US" sz="800" dirty="0">
                <a:cs typeface="Arial" pitchFamily="34" charset="0"/>
              </a:rPr>
              <a:t>Valdosta, GA 31698-0000</a:t>
            </a:r>
          </a:p>
          <a:p>
            <a:r>
              <a:rPr lang="en-US" sz="800" dirty="0">
                <a:cs typeface="Arial" pitchFamily="34" charset="0"/>
              </a:rPr>
              <a:t>Pine Hall 160</a:t>
            </a:r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6482291" y="3145696"/>
            <a:ext cx="20236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 Black" pitchFamily="34" charset="0"/>
                <a:cs typeface="Arial" pitchFamily="34" charset="0"/>
              </a:rPr>
              <a:t>Division of</a:t>
            </a:r>
            <a:br>
              <a:rPr lang="en-US" sz="1000" dirty="0">
                <a:latin typeface="Arial Black" pitchFamily="34" charset="0"/>
                <a:cs typeface="Arial" pitchFamily="34" charset="0"/>
              </a:rPr>
            </a:br>
            <a:r>
              <a:rPr lang="en-US" sz="1000" dirty="0">
                <a:latin typeface="Arial Black" pitchFamily="34" charset="0"/>
                <a:cs typeface="Arial" pitchFamily="34" charset="0"/>
              </a:rPr>
              <a:t>Information Technology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81" y="3973265"/>
            <a:ext cx="4159459" cy="252990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774565" y="4996297"/>
            <a:ext cx="14284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+mj-lt"/>
                <a:cs typeface="Arial" pitchFamily="34" charset="0"/>
              </a:rPr>
              <a:t>229-245-4357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772184" y="5131872"/>
            <a:ext cx="13094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cs typeface="Arial" pitchFamily="34" charset="0"/>
              </a:rPr>
              <a:t>bkli@valdosta.edu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774565" y="5256071"/>
            <a:ext cx="1309414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cs typeface="Arial" pitchFamily="34" charset="0"/>
              </a:rPr>
              <a:t>Valdosta State University</a:t>
            </a:r>
            <a:br>
              <a:rPr lang="en-US" sz="800" dirty="0">
                <a:cs typeface="Arial" pitchFamily="34" charset="0"/>
              </a:rPr>
            </a:br>
            <a:r>
              <a:rPr lang="en-US" sz="800" dirty="0">
                <a:cs typeface="Arial" pitchFamily="34" charset="0"/>
              </a:rPr>
              <a:t>1500 N. Patterson St.</a:t>
            </a:r>
          </a:p>
          <a:p>
            <a:r>
              <a:rPr lang="en-US" sz="800" dirty="0">
                <a:cs typeface="Arial" pitchFamily="34" charset="0"/>
              </a:rPr>
              <a:t>Valdosta, GA 31698-0000</a:t>
            </a:r>
          </a:p>
          <a:p>
            <a:r>
              <a:rPr lang="en-US" sz="800" dirty="0" err="1">
                <a:cs typeface="Arial" pitchFamily="34" charset="0"/>
              </a:rPr>
              <a:t>Odum</a:t>
            </a:r>
            <a:r>
              <a:rPr lang="en-US" sz="800" dirty="0">
                <a:cs typeface="Arial" pitchFamily="34" charset="0"/>
              </a:rPr>
              <a:t> Library 2639</a:t>
            </a:r>
          </a:p>
          <a:p>
            <a:endParaRPr lang="en-US" sz="900" dirty="0"/>
          </a:p>
        </p:txBody>
      </p:sp>
      <p:sp>
        <p:nvSpPr>
          <p:cNvPr id="17" name="TextBox 16"/>
          <p:cNvSpPr txBox="1"/>
          <p:nvPr/>
        </p:nvSpPr>
        <p:spPr>
          <a:xfrm>
            <a:off x="6475650" y="5619558"/>
            <a:ext cx="20236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 Black" pitchFamily="34" charset="0"/>
                <a:cs typeface="Arial" pitchFamily="34" charset="0"/>
              </a:rPr>
              <a:t>Division of</a:t>
            </a:r>
            <a:br>
              <a:rPr lang="en-US" sz="1000" dirty="0">
                <a:latin typeface="Arial Black" pitchFamily="34" charset="0"/>
                <a:cs typeface="Arial" pitchFamily="34" charset="0"/>
              </a:rPr>
            </a:br>
            <a:r>
              <a:rPr lang="en-US" sz="1000" dirty="0">
                <a:latin typeface="Arial Black" pitchFamily="34" charset="0"/>
                <a:cs typeface="Arial" pitchFamily="34" charset="0"/>
              </a:rPr>
              <a:t>Information Technology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189843" y="4606838"/>
            <a:ext cx="3094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Quinncy Thomas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/>
            </a:r>
            <a:br>
              <a:rPr lang="en-US" sz="1000" b="1" dirty="0">
                <a:latin typeface="Arial" pitchFamily="34" charset="0"/>
                <a:cs typeface="Arial" pitchFamily="34" charset="0"/>
              </a:rPr>
            </a:br>
            <a:r>
              <a:rPr lang="en-US" sz="800" dirty="0" smtClean="0">
                <a:latin typeface="+mj-lt"/>
                <a:cs typeface="Arial" pitchFamily="34" charset="0"/>
              </a:rPr>
              <a:t>TRU Coordinator</a:t>
            </a:r>
            <a:endParaRPr lang="en-US" sz="800" dirty="0">
              <a:latin typeface="+mj-lt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6206">
            <a:off x="488423" y="1724500"/>
            <a:ext cx="2693441" cy="3763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6217">
            <a:off x="3476750" y="1926648"/>
            <a:ext cx="2827003" cy="3530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87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1" name="AutoShape 23"/>
          <p:cNvSpPr>
            <a:spLocks/>
          </p:cNvSpPr>
          <p:nvPr/>
        </p:nvSpPr>
        <p:spPr bwMode="auto">
          <a:xfrm>
            <a:off x="435772" y="843760"/>
            <a:ext cx="2840831" cy="641351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defTabSz="412732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751" dirty="0">
                <a:solidFill>
                  <a:srgbClr val="464D53"/>
                </a:solidFill>
                <a:latin typeface="Calibri" panose="020F0502020204030204" pitchFamily="34" charset="0"/>
              </a:rPr>
              <a:t>Information Technology at VSU</a:t>
            </a:r>
            <a:endParaRPr lang="en-US" sz="5000" dirty="0">
              <a:latin typeface="Calibri" panose="020F0502020204030204" pitchFamily="34" charset="0"/>
            </a:endParaRPr>
          </a:p>
        </p:txBody>
      </p:sp>
      <p:sp>
        <p:nvSpPr>
          <p:cNvPr id="8209" name="AutoShape 31"/>
          <p:cNvSpPr>
            <a:spLocks/>
          </p:cNvSpPr>
          <p:nvPr/>
        </p:nvSpPr>
        <p:spPr bwMode="auto">
          <a:xfrm>
            <a:off x="451644" y="2260603"/>
            <a:ext cx="2558256" cy="896939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9" tIns="35719" rIns="35719" bIns="35719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defTabSz="22860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D92018"/>
                </a:solidFill>
                <a:latin typeface="Calibri" panose="020F0502020204030204" pitchFamily="34" charset="0"/>
              </a:rPr>
              <a:t>Who We Represent</a:t>
            </a:r>
            <a:endParaRPr lang="en-US" sz="5000" dirty="0">
              <a:solidFill>
                <a:srgbClr val="D92018"/>
              </a:solidFill>
              <a:latin typeface="Calibri" panose="020F0502020204030204" pitchFamily="34" charset="0"/>
            </a:endParaRPr>
          </a:p>
        </p:txBody>
      </p:sp>
      <p:sp>
        <p:nvSpPr>
          <p:cNvPr id="8210" name="AutoShape 32"/>
          <p:cNvSpPr>
            <a:spLocks/>
          </p:cNvSpPr>
          <p:nvPr/>
        </p:nvSpPr>
        <p:spPr bwMode="auto">
          <a:xfrm>
            <a:off x="419101" y="2851944"/>
            <a:ext cx="2781300" cy="3091658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9" tIns="35719" rIns="35719" bIns="35719"/>
          <a:lstStyle>
            <a:lvl1pPr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1pPr>
            <a:lvl2pPr marL="742950" indent="-28575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2pPr>
            <a:lvl3pPr marL="11430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3pPr>
            <a:lvl4pPr marL="16002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4pPr>
            <a:lvl5pPr marL="2057400" indent="-228600" defTabSz="457200"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53585F"/>
                </a:solidFill>
                <a:latin typeface="Signika" panose="02010003020600000004" pitchFamily="50" charset="0"/>
                <a:ea typeface="Signika" panose="02010003020600000004" pitchFamily="50" charset="0"/>
                <a:cs typeface="Signika" panose="02010003020600000004" pitchFamily="50" charset="0"/>
                <a:sym typeface="Signika" panose="02010003020600000004" pitchFamily="50" charset="0"/>
              </a:defRPr>
            </a:lvl9pPr>
          </a:lstStyle>
          <a:p>
            <a:pPr marL="171448" indent="-171448" defTabSz="22860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More than </a:t>
            </a: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11,500 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Students, 1400 Faculty and Staff </a:t>
            </a:r>
          </a:p>
          <a:p>
            <a:pPr marL="171448" indent="-171448" defTabSz="22860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4000 + PCs, 90% HP 5 % Apple 5% Other</a:t>
            </a:r>
          </a:p>
          <a:p>
            <a:pPr marL="171448" indent="-171448" defTabSz="22860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 err="1" smtClean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iVanti</a:t>
            </a: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Service Desk 7.8</a:t>
            </a:r>
            <a:endParaRPr lang="en-US" sz="1600" dirty="0">
              <a:solidFill>
                <a:srgbClr val="000000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  <a:p>
            <a:pPr marL="171448" indent="-171448" defTabSz="22860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235 Smart Classrooms with 90 Labs</a:t>
            </a:r>
          </a:p>
          <a:p>
            <a:pPr marL="171448" indent="-171448" defTabSz="22860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MS Office 365 Campus</a:t>
            </a:r>
          </a:p>
          <a:p>
            <a:pPr marL="171448" indent="-171448" defTabSz="22860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Resolve 25,000+ incidents Annually</a:t>
            </a:r>
            <a:endParaRPr lang="en-US" sz="1600" dirty="0">
              <a:solidFill>
                <a:srgbClr val="000000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  <a:p>
            <a:pPr marL="171448" indent="-171448" defTabSz="22860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15 Full-time TSS Staff, 50+ Student Assistants</a:t>
            </a:r>
            <a:endParaRPr lang="en-US" sz="1600" dirty="0">
              <a:solidFill>
                <a:srgbClr val="000000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  <a:p>
            <a:pPr marL="171448" indent="-171448" defTabSz="22860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1300" dirty="0">
              <a:solidFill>
                <a:srgbClr val="000000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3" name="Picture 2" descr="Screen Shot 2015-09-09 at 5.00.12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765"/>
          <a:stretch/>
        </p:blipFill>
        <p:spPr>
          <a:xfrm>
            <a:off x="3429001" y="9526"/>
            <a:ext cx="8724900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7653" y="1"/>
            <a:ext cx="1186890" cy="1428876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 bwMode="auto">
          <a:xfrm>
            <a:off x="1028700" y="6362700"/>
            <a:ext cx="2209800" cy="381000"/>
          </a:xfrm>
          <a:prstGeom prst="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25400" tIns="25400" rIns="25400" bIns="25400" numCol="1" rtlCol="0" anchor="ctr" anchorCtr="0" compatLnSpc="1">
            <a:prstTxWarp prst="textNoShape">
              <a:avLst/>
            </a:prstTxWarp>
          </a:bodyPr>
          <a:lstStyle/>
          <a:p>
            <a:pPr marL="114299" defTabSz="412745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endParaRPr lang="en-US" sz="2100" b="1">
              <a:solidFill>
                <a:srgbClr val="53585F"/>
              </a:solidFill>
              <a:latin typeface="Signika" panose="02010003020600000004" pitchFamily="50" charset="0"/>
              <a:ea typeface="Signika" panose="02010003020600000004" pitchFamily="50" charset="0"/>
              <a:cs typeface="Signika" panose="02010003020600000004" pitchFamily="50" charset="0"/>
              <a:sym typeface="Signika" panose="02010003020600000004" pitchFamily="50" charset="0"/>
            </a:endParaRPr>
          </a:p>
        </p:txBody>
      </p:sp>
      <p:pic>
        <p:nvPicPr>
          <p:cNvPr id="20" name="Picture 13" descr="desktop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1" y="2524921"/>
            <a:ext cx="4719639" cy="4326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" name="AutoShape 17"/>
          <p:cNvSpPr>
            <a:spLocks/>
          </p:cNvSpPr>
          <p:nvPr/>
        </p:nvSpPr>
        <p:spPr bwMode="auto">
          <a:xfrm>
            <a:off x="9944101" y="2095501"/>
            <a:ext cx="1866900" cy="1866900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F5D328">
              <a:alpha val="7568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 anchor="ctr"/>
          <a:lstStyle/>
          <a:p>
            <a:pPr algn="ctr" defTabSz="41273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  <a:sym typeface="Signika" panose="02010003020600000004" pitchFamily="50" charset="0"/>
              </a:rPr>
              <a:t/>
            </a:r>
            <a:br>
              <a:rPr lang="en-US" b="1" dirty="0">
                <a:solidFill>
                  <a:srgbClr val="000000"/>
                </a:solidFill>
                <a:latin typeface="Calibri" panose="020F0502020204030204" pitchFamily="34" charset="0"/>
                <a:sym typeface="Signika" panose="02010003020600000004" pitchFamily="50" charset="0"/>
              </a:rPr>
            </a:b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  <a:sym typeface="Signika" panose="02010003020600000004" pitchFamily="50" charset="0"/>
              </a:rPr>
              <a:t>4,000 + PCs</a:t>
            </a:r>
          </a:p>
          <a:p>
            <a:pPr algn="ctr" defTabSz="41273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  <a:sym typeface="Signika" panose="02010003020600000004" pitchFamily="50" charset="0"/>
              </a:rPr>
              <a:t>HP 90%</a:t>
            </a:r>
          </a:p>
          <a:p>
            <a:pPr algn="ctr" defTabSz="41273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  <a:sym typeface="Signika" panose="02010003020600000004" pitchFamily="50" charset="0"/>
              </a:rPr>
              <a:t>Apple 5%</a:t>
            </a:r>
          </a:p>
          <a:p>
            <a:pPr algn="ctr" defTabSz="41273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  <a:sym typeface="Signika" panose="02010003020600000004" pitchFamily="50" charset="0"/>
              </a:rPr>
              <a:t>Other 5%</a:t>
            </a:r>
          </a:p>
          <a:p>
            <a:pPr algn="ctr" defTabSz="41273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53585F"/>
              </a:solidFill>
              <a:latin typeface="Calibri" panose="020F0502020204030204" pitchFamily="34" charset="0"/>
              <a:sym typeface="Signika" panose="02010003020600000004" pitchFamily="50" charset="0"/>
            </a:endParaRPr>
          </a:p>
        </p:txBody>
      </p:sp>
      <p:sp>
        <p:nvSpPr>
          <p:cNvPr id="25" name="AutoShape 19"/>
          <p:cNvSpPr>
            <a:spLocks/>
          </p:cNvSpPr>
          <p:nvPr/>
        </p:nvSpPr>
        <p:spPr bwMode="auto">
          <a:xfrm>
            <a:off x="10134603" y="1677196"/>
            <a:ext cx="222251" cy="222251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F5D328">
              <a:alpha val="7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1273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500" b="1">
              <a:solidFill>
                <a:srgbClr val="53585F"/>
              </a:solidFill>
              <a:latin typeface="Calibri" panose="020F0502020204030204" pitchFamily="34" charset="0"/>
              <a:sym typeface="Signika" panose="02010003020600000004" pitchFamily="50" charset="0"/>
            </a:endParaRPr>
          </a:p>
        </p:txBody>
      </p:sp>
      <p:sp>
        <p:nvSpPr>
          <p:cNvPr id="26" name="AutoShape 20"/>
          <p:cNvSpPr>
            <a:spLocks/>
          </p:cNvSpPr>
          <p:nvPr/>
        </p:nvSpPr>
        <p:spPr bwMode="auto">
          <a:xfrm>
            <a:off x="10371936" y="3196436"/>
            <a:ext cx="111127" cy="111127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F5D328">
              <a:alpha val="7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1273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500" b="1">
              <a:solidFill>
                <a:srgbClr val="53585F"/>
              </a:solidFill>
              <a:latin typeface="Calibri" panose="020F0502020204030204" pitchFamily="34" charset="0"/>
              <a:sym typeface="Signika" panose="02010003020600000004" pitchFamily="50" charset="0"/>
            </a:endParaRPr>
          </a:p>
        </p:txBody>
      </p:sp>
      <p:sp>
        <p:nvSpPr>
          <p:cNvPr id="27" name="AutoShape 21"/>
          <p:cNvSpPr>
            <a:spLocks/>
          </p:cNvSpPr>
          <p:nvPr/>
        </p:nvSpPr>
        <p:spPr bwMode="auto">
          <a:xfrm>
            <a:off x="11423651" y="3962400"/>
            <a:ext cx="577851" cy="577851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  <a:alpha val="70195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41273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500" b="1">
              <a:solidFill>
                <a:srgbClr val="53585F"/>
              </a:solidFill>
              <a:latin typeface="Calibri" panose="020F0502020204030204" pitchFamily="34" charset="0"/>
              <a:sym typeface="Signika" panose="02010003020600000004" pitchFamily="50" charset="0"/>
            </a:endParaRPr>
          </a:p>
        </p:txBody>
      </p:sp>
      <p:sp>
        <p:nvSpPr>
          <p:cNvPr id="30" name="AutoShape 26"/>
          <p:cNvSpPr>
            <a:spLocks/>
          </p:cNvSpPr>
          <p:nvPr/>
        </p:nvSpPr>
        <p:spPr bwMode="auto">
          <a:xfrm>
            <a:off x="3878264" y="4277518"/>
            <a:ext cx="1646239" cy="1589884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bg2">
              <a:alpha val="70195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41273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FFFFFF"/>
                </a:solidFill>
                <a:latin typeface="Calibri" panose="020F0502020204030204" pitchFamily="34" charset="0"/>
                <a:sym typeface="Signika" panose="02010003020600000004" pitchFamily="50" charset="0"/>
              </a:rPr>
              <a:t>40 Managed</a:t>
            </a:r>
            <a:br>
              <a:rPr lang="en-US" sz="1600" b="1" dirty="0">
                <a:solidFill>
                  <a:srgbClr val="FFFFFF"/>
                </a:solidFill>
                <a:latin typeface="Calibri" panose="020F0502020204030204" pitchFamily="34" charset="0"/>
                <a:sym typeface="Signika" panose="02010003020600000004" pitchFamily="50" charset="0"/>
              </a:rPr>
            </a:br>
            <a:r>
              <a:rPr lang="en-US" sz="1600" b="1" dirty="0">
                <a:solidFill>
                  <a:srgbClr val="FFFFFF"/>
                </a:solidFill>
                <a:latin typeface="Calibri" panose="020F0502020204030204" pitchFamily="34" charset="0"/>
                <a:sym typeface="Signika" panose="02010003020600000004" pitchFamily="50" charset="0"/>
              </a:rPr>
              <a:t>Student Xerox</a:t>
            </a:r>
          </a:p>
          <a:p>
            <a:pPr algn="ctr" defTabSz="41273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FFFFFF"/>
                </a:solidFill>
                <a:latin typeface="Calibri" panose="020F0502020204030204" pitchFamily="34" charset="0"/>
                <a:sym typeface="Signika" panose="02010003020600000004" pitchFamily="50" charset="0"/>
              </a:rPr>
              <a:t>MFP</a:t>
            </a:r>
          </a:p>
        </p:txBody>
      </p:sp>
      <p:pic>
        <p:nvPicPr>
          <p:cNvPr id="31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2" b="4972"/>
          <a:stretch>
            <a:fillRect/>
          </a:stretch>
        </p:blipFill>
        <p:spPr>
          <a:xfrm>
            <a:off x="5750721" y="2813052"/>
            <a:ext cx="4120356" cy="247570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8" name="AutoShape 22"/>
          <p:cNvSpPr>
            <a:spLocks/>
          </p:cNvSpPr>
          <p:nvPr/>
        </p:nvSpPr>
        <p:spPr bwMode="auto">
          <a:xfrm>
            <a:off x="9909176" y="4079086"/>
            <a:ext cx="2016127" cy="2100263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  <a:alpha val="70195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41273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 b="1" dirty="0">
                <a:solidFill>
                  <a:srgbClr val="FFFFFF"/>
                </a:solidFill>
                <a:latin typeface="Calibri" panose="020F0502020204030204" pitchFamily="34" charset="0"/>
                <a:sym typeface="Signika" panose="02010003020600000004" pitchFamily="50" charset="0"/>
              </a:rPr>
              <a:t>235 Smart Classrooms with 90 labs</a:t>
            </a:r>
          </a:p>
        </p:txBody>
      </p:sp>
      <p:sp>
        <p:nvSpPr>
          <p:cNvPr id="29" name="AutoShape 24"/>
          <p:cNvSpPr>
            <a:spLocks/>
          </p:cNvSpPr>
          <p:nvPr/>
        </p:nvSpPr>
        <p:spPr bwMode="auto">
          <a:xfrm>
            <a:off x="5243752" y="5383766"/>
            <a:ext cx="433151" cy="407436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bg2">
              <a:alpha val="70195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41273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500" b="1">
              <a:solidFill>
                <a:srgbClr val="53585F"/>
              </a:solidFill>
              <a:latin typeface="Calibri" panose="020F0502020204030204" pitchFamily="34" charset="0"/>
              <a:sym typeface="Signika" panose="02010003020600000004" pitchFamily="50" charset="0"/>
            </a:endParaRPr>
          </a:p>
        </p:txBody>
      </p:sp>
      <p:sp>
        <p:nvSpPr>
          <p:cNvPr id="24" name="AutoShape 15"/>
          <p:cNvSpPr>
            <a:spLocks/>
          </p:cNvSpPr>
          <p:nvPr/>
        </p:nvSpPr>
        <p:spPr bwMode="auto">
          <a:xfrm>
            <a:off x="3657602" y="1976442"/>
            <a:ext cx="2099470" cy="2100263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70BF41">
              <a:alpha val="7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1273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 b="1" dirty="0">
                <a:solidFill>
                  <a:srgbClr val="FFFFFF"/>
                </a:solidFill>
                <a:latin typeface="Calibri" panose="020F0502020204030204" pitchFamily="34" charset="0"/>
                <a:sym typeface="Signika" panose="02010003020600000004" pitchFamily="50" charset="0"/>
              </a:rPr>
              <a:t>900</a:t>
            </a:r>
          </a:p>
          <a:p>
            <a:pPr algn="ctr" defTabSz="41273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 b="1" dirty="0">
                <a:solidFill>
                  <a:srgbClr val="FFFFFF"/>
                </a:solidFill>
                <a:latin typeface="Calibri" panose="020F0502020204030204" pitchFamily="34" charset="0"/>
                <a:sym typeface="Signika" panose="02010003020600000004" pitchFamily="50" charset="0"/>
              </a:rPr>
              <a:t>Faculty &amp;</a:t>
            </a:r>
          </a:p>
          <a:p>
            <a:pPr algn="ctr" defTabSz="41273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 b="1" dirty="0">
                <a:solidFill>
                  <a:srgbClr val="FFFFFF"/>
                </a:solidFill>
                <a:latin typeface="Calibri" panose="020F0502020204030204" pitchFamily="34" charset="0"/>
                <a:sym typeface="Signika" panose="02010003020600000004" pitchFamily="50" charset="0"/>
              </a:rPr>
              <a:t>Staff</a:t>
            </a:r>
          </a:p>
        </p:txBody>
      </p:sp>
    </p:spTree>
    <p:extLst>
      <p:ext uri="{BB962C8B-B14F-4D97-AF65-F5344CB8AC3E}">
        <p14:creationId xmlns:p14="http://schemas.microsoft.com/office/powerpoint/2010/main" val="208144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977570" y="122464"/>
            <a:ext cx="7772400" cy="2620735"/>
          </a:xfrm>
        </p:spPr>
        <p:txBody>
          <a:bodyPr anchor="ctr" anchorCtr="0"/>
          <a:lstStyle/>
          <a:p>
            <a:r>
              <a:rPr lang="en-US" sz="4400" dirty="0" smtClean="0"/>
              <a:t>Development of the Technical Response Unit (TRU)</a:t>
            </a:r>
            <a:endParaRPr lang="en-US" sz="4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9" y="2292801"/>
            <a:ext cx="7184571" cy="41760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780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Status Quo –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2675" y="1978025"/>
            <a:ext cx="424815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With:</a:t>
            </a:r>
          </a:p>
          <a:p>
            <a:pPr lvl="1"/>
            <a:r>
              <a:rPr lang="en-US" dirty="0" smtClean="0"/>
              <a:t>3 FTEs</a:t>
            </a:r>
          </a:p>
          <a:p>
            <a:pPr lvl="1"/>
            <a:r>
              <a:rPr lang="en-US" dirty="0" smtClean="0"/>
              <a:t>On average, 2–4 </a:t>
            </a:r>
            <a:r>
              <a:rPr lang="en-US" dirty="0"/>
              <a:t>student assistants per </a:t>
            </a:r>
            <a:r>
              <a:rPr lang="en-US" dirty="0" smtClean="0"/>
              <a:t>lab with limited duties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878" y="4185220"/>
            <a:ext cx="6558915" cy="23262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305050" y="1978025"/>
            <a:ext cx="37147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Managing:</a:t>
            </a:r>
          </a:p>
          <a:p>
            <a:pPr lvl="1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56 computer labs</a:t>
            </a:r>
          </a:p>
          <a:p>
            <a:pPr lvl="1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101 technology-enhanced classrooms</a:t>
            </a:r>
          </a:p>
          <a:p>
            <a:pPr lvl="1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1,600 computers</a:t>
            </a:r>
          </a:p>
          <a:p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25407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TLC Program –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5940" y="1802765"/>
            <a:ext cx="4423410" cy="4351338"/>
          </a:xfrm>
        </p:spPr>
        <p:txBody>
          <a:bodyPr/>
          <a:lstStyle/>
          <a:p>
            <a:r>
              <a:rPr lang="en-US" dirty="0" smtClean="0"/>
              <a:t>TLC Maintenance Program</a:t>
            </a:r>
          </a:p>
          <a:p>
            <a:r>
              <a:rPr lang="en-US" dirty="0" smtClean="0"/>
              <a:t>Better leverage student staffing</a:t>
            </a:r>
          </a:p>
          <a:p>
            <a:pPr lvl="1"/>
            <a:r>
              <a:rPr lang="en-US" dirty="0" smtClean="0"/>
              <a:t>Hybrid training</a:t>
            </a:r>
          </a:p>
          <a:p>
            <a:pPr lvl="1"/>
            <a:r>
              <a:rPr lang="en-US" dirty="0" smtClean="0"/>
              <a:t>Appropriate resourcing</a:t>
            </a:r>
          </a:p>
          <a:p>
            <a:pPr lvl="1"/>
            <a:r>
              <a:rPr lang="en-US" dirty="0" smtClean="0"/>
              <a:t>Team building</a:t>
            </a:r>
          </a:p>
          <a:p>
            <a:pPr lvl="1"/>
            <a:r>
              <a:rPr lang="en-US" dirty="0" smtClean="0"/>
              <a:t>Regular lab evaluations</a:t>
            </a:r>
          </a:p>
          <a:p>
            <a:r>
              <a:rPr lang="en-US" dirty="0" smtClean="0"/>
              <a:t>Pilot in library and business school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1672" y="1690689"/>
            <a:ext cx="3351848" cy="49291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874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TLC Pilot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650" y="1825625"/>
            <a:ext cx="3539276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Quality increase in most locations</a:t>
            </a:r>
          </a:p>
          <a:p>
            <a:r>
              <a:rPr lang="en-US" dirty="0" smtClean="0"/>
              <a:t>256% issues addressed</a:t>
            </a:r>
            <a:br>
              <a:rPr lang="en-US" dirty="0" smtClean="0"/>
            </a:br>
            <a:r>
              <a:rPr lang="en-US" dirty="0" smtClean="0"/>
              <a:t>preemptively</a:t>
            </a:r>
          </a:p>
          <a:p>
            <a:r>
              <a:rPr lang="en-US" dirty="0" smtClean="0"/>
              <a:t>Recognition:</a:t>
            </a:r>
          </a:p>
          <a:p>
            <a:pPr lvl="1"/>
            <a:r>
              <a:rPr lang="en-US" dirty="0" smtClean="0"/>
              <a:t>University Business Magazine</a:t>
            </a:r>
            <a:br>
              <a:rPr lang="en-US" dirty="0" smtClean="0"/>
            </a:br>
            <a:r>
              <a:rPr lang="en-US" dirty="0" smtClean="0"/>
              <a:t>(December 2013)</a:t>
            </a:r>
          </a:p>
          <a:p>
            <a:pPr lvl="1"/>
            <a:r>
              <a:rPr lang="en-US" dirty="0" smtClean="0"/>
              <a:t>2014 </a:t>
            </a:r>
            <a:r>
              <a:rPr lang="en-US" dirty="0" err="1" smtClean="0"/>
              <a:t>UBTech</a:t>
            </a:r>
            <a:r>
              <a:rPr lang="en-US" dirty="0" smtClean="0"/>
              <a:t> Conference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5605463" y="2336787"/>
            <a:ext cx="4732810" cy="3825730"/>
            <a:chOff x="4081463" y="2336787"/>
            <a:chExt cx="4732810" cy="382573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81463" y="2336787"/>
              <a:ext cx="3286455" cy="246983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69286" y="2527212"/>
              <a:ext cx="2644987" cy="355148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80346" y="4616199"/>
              <a:ext cx="3684270" cy="154631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416105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TRU Initiative –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60" y="1825625"/>
            <a:ext cx="4301490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Technical Response Unit</a:t>
            </a:r>
          </a:p>
          <a:p>
            <a:r>
              <a:rPr lang="en-US" dirty="0" smtClean="0"/>
              <a:t>Evolution of TLC</a:t>
            </a:r>
          </a:p>
          <a:p>
            <a:r>
              <a:rPr lang="en-US" dirty="0" smtClean="0"/>
              <a:t>Goals:</a:t>
            </a:r>
          </a:p>
          <a:p>
            <a:pPr lvl="1"/>
            <a:r>
              <a:rPr lang="en-US" dirty="0" smtClean="0"/>
              <a:t>Further increase preemptive support</a:t>
            </a:r>
          </a:p>
          <a:p>
            <a:pPr lvl="1"/>
            <a:r>
              <a:rPr lang="en-US" dirty="0" smtClean="0"/>
              <a:t>Establish </a:t>
            </a:r>
            <a:r>
              <a:rPr lang="en-US" dirty="0"/>
              <a:t>15 minute </a:t>
            </a:r>
            <a:r>
              <a:rPr lang="en-US" dirty="0" smtClean="0"/>
              <a:t>incident response </a:t>
            </a:r>
            <a:r>
              <a:rPr lang="en-US" dirty="0"/>
              <a:t>time</a:t>
            </a:r>
          </a:p>
          <a:p>
            <a:pPr lvl="1"/>
            <a:r>
              <a:rPr lang="en-US" dirty="0"/>
              <a:t>Enhance customer service</a:t>
            </a:r>
          </a:p>
          <a:p>
            <a:pPr lvl="1"/>
            <a:r>
              <a:rPr lang="en-US" dirty="0" smtClean="0"/>
              <a:t>Identify departmental needs</a:t>
            </a:r>
          </a:p>
          <a:p>
            <a:pPr lvl="1"/>
            <a:r>
              <a:rPr lang="en-US" dirty="0" smtClean="0"/>
              <a:t>Provide cost savings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588" y="1825625"/>
            <a:ext cx="3618541" cy="43513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5703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&lt;strong&gt;ITSM&lt;/strong&gt; - IT Services Mgm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7107" y="3322863"/>
            <a:ext cx="2696892" cy="32902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ITSM?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480" y="1782083"/>
            <a:ext cx="9683115" cy="4351338"/>
          </a:xfrm>
        </p:spPr>
        <p:txBody>
          <a:bodyPr>
            <a:normAutofit/>
          </a:bodyPr>
          <a:lstStyle/>
          <a:p>
            <a:r>
              <a:rPr lang="en-US" b="1" dirty="0"/>
              <a:t>ITSM (or IT Service Management)</a:t>
            </a:r>
            <a:r>
              <a:rPr lang="en-US" dirty="0"/>
              <a:t> refers </a:t>
            </a:r>
            <a:r>
              <a:rPr lang="en-US" dirty="0" smtClean="0"/>
              <a:t>to the implementation of quality IT services that meet the needs of the business.</a:t>
            </a:r>
          </a:p>
          <a:p>
            <a:r>
              <a:rPr lang="en-US" dirty="0" smtClean="0"/>
              <a:t>Ensures people, processes, and technology provide value to a business.</a:t>
            </a:r>
          </a:p>
          <a:p>
            <a:r>
              <a:rPr lang="en-US" dirty="0" smtClean="0"/>
              <a:t>Improves business performance through better IT delivery.</a:t>
            </a:r>
          </a:p>
          <a:p>
            <a:r>
              <a:rPr lang="en-US" dirty="0" smtClean="0"/>
              <a:t>Bridges communication between IT and the customer.</a:t>
            </a:r>
          </a:p>
          <a:p>
            <a:pPr algn="ctr"/>
            <a:r>
              <a:rPr lang="en-US" dirty="0" smtClean="0"/>
              <a:t>26 Process disciplines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4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POLL_EMBED_ID" val="69f23d19-ed1d-4220-9114-3bb00b2b15ac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4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Retrospect">
  <a:themeElements>
    <a:clrScheme name="VSU Colors">
      <a:dk1>
        <a:srgbClr val="C00000"/>
      </a:dk1>
      <a:lt1>
        <a:srgbClr val="FFFFFF"/>
      </a:lt1>
      <a:dk2>
        <a:srgbClr val="C00000"/>
      </a:dk2>
      <a:lt2>
        <a:srgbClr val="FFFFFF"/>
      </a:lt2>
      <a:accent1>
        <a:srgbClr val="171717"/>
      </a:accent1>
      <a:accent2>
        <a:srgbClr val="171717"/>
      </a:accent2>
      <a:accent3>
        <a:srgbClr val="171717"/>
      </a:accent3>
      <a:accent4>
        <a:srgbClr val="171717"/>
      </a:accent4>
      <a:accent5>
        <a:srgbClr val="171717"/>
      </a:accent5>
      <a:accent6>
        <a:srgbClr val="171717"/>
      </a:accent6>
      <a:hlink>
        <a:srgbClr val="002060"/>
      </a:hlink>
      <a:folHlink>
        <a:srgbClr val="00206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80BE8D8-29B6-4B31-8707-FFE7CE96299C}" vid="{19DDE04E-6BAA-4E71-AB25-0D1616C6F8F9}"/>
    </a:ext>
  </a:extLst>
</a:theme>
</file>

<file path=ppt/theme/theme14.xml><?xml version="1.0" encoding="utf-8"?>
<a:theme xmlns:a="http://schemas.openxmlformats.org/drawingml/2006/main" name="1_Retrospect">
  <a:themeElements>
    <a:clrScheme name="VSU Colors">
      <a:dk1>
        <a:srgbClr val="C00000"/>
      </a:dk1>
      <a:lt1>
        <a:srgbClr val="FFFFFF"/>
      </a:lt1>
      <a:dk2>
        <a:srgbClr val="C00000"/>
      </a:dk2>
      <a:lt2>
        <a:srgbClr val="FFFFFF"/>
      </a:lt2>
      <a:accent1>
        <a:srgbClr val="171717"/>
      </a:accent1>
      <a:accent2>
        <a:srgbClr val="171717"/>
      </a:accent2>
      <a:accent3>
        <a:srgbClr val="171717"/>
      </a:accent3>
      <a:accent4>
        <a:srgbClr val="171717"/>
      </a:accent4>
      <a:accent5>
        <a:srgbClr val="171717"/>
      </a:accent5>
      <a:accent6>
        <a:srgbClr val="171717"/>
      </a:accent6>
      <a:hlink>
        <a:srgbClr val="002060"/>
      </a:hlink>
      <a:folHlink>
        <a:srgbClr val="00206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80BE8D8-29B6-4B31-8707-FFE7CE96299C}" vid="{19DDE04E-6BAA-4E71-AB25-0D1616C6F8F9}"/>
    </a:ext>
  </a:extLst>
</a:theme>
</file>

<file path=ppt/theme/theme15.xml><?xml version="1.0" encoding="utf-8"?>
<a:theme xmlns:a="http://schemas.openxmlformats.org/drawingml/2006/main" name="2_Retrospect">
  <a:themeElements>
    <a:clrScheme name="VSU Colors">
      <a:dk1>
        <a:srgbClr val="C00000"/>
      </a:dk1>
      <a:lt1>
        <a:srgbClr val="FFFFFF"/>
      </a:lt1>
      <a:dk2>
        <a:srgbClr val="C00000"/>
      </a:dk2>
      <a:lt2>
        <a:srgbClr val="FFFFFF"/>
      </a:lt2>
      <a:accent1>
        <a:srgbClr val="171717"/>
      </a:accent1>
      <a:accent2>
        <a:srgbClr val="171717"/>
      </a:accent2>
      <a:accent3>
        <a:srgbClr val="171717"/>
      </a:accent3>
      <a:accent4>
        <a:srgbClr val="171717"/>
      </a:accent4>
      <a:accent5>
        <a:srgbClr val="171717"/>
      </a:accent5>
      <a:accent6>
        <a:srgbClr val="171717"/>
      </a:accent6>
      <a:hlink>
        <a:srgbClr val="002060"/>
      </a:hlink>
      <a:folHlink>
        <a:srgbClr val="00206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80BE8D8-29B6-4B31-8707-FFE7CE96299C}" vid="{19DDE04E-6BAA-4E71-AB25-0D1616C6F8F9}"/>
    </a:ext>
  </a:extLst>
</a:theme>
</file>

<file path=ppt/theme/theme16.xml><?xml version="1.0" encoding="utf-8"?>
<a:theme xmlns:a="http://schemas.openxmlformats.org/drawingml/2006/main" name="3_Retrospect">
  <a:themeElements>
    <a:clrScheme name="VSU Colors">
      <a:dk1>
        <a:srgbClr val="C00000"/>
      </a:dk1>
      <a:lt1>
        <a:srgbClr val="FFFFFF"/>
      </a:lt1>
      <a:dk2>
        <a:srgbClr val="C00000"/>
      </a:dk2>
      <a:lt2>
        <a:srgbClr val="FFFFFF"/>
      </a:lt2>
      <a:accent1>
        <a:srgbClr val="171717"/>
      </a:accent1>
      <a:accent2>
        <a:srgbClr val="171717"/>
      </a:accent2>
      <a:accent3>
        <a:srgbClr val="171717"/>
      </a:accent3>
      <a:accent4>
        <a:srgbClr val="171717"/>
      </a:accent4>
      <a:accent5>
        <a:srgbClr val="171717"/>
      </a:accent5>
      <a:accent6>
        <a:srgbClr val="171717"/>
      </a:accent6>
      <a:hlink>
        <a:srgbClr val="002060"/>
      </a:hlink>
      <a:folHlink>
        <a:srgbClr val="00206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80BE8D8-29B6-4B31-8707-FFE7CE96299C}" vid="{19DDE04E-6BAA-4E71-AB25-0D1616C6F8F9}"/>
    </a:ext>
  </a:extLst>
</a:theme>
</file>

<file path=ppt/theme/theme17.xml><?xml version="1.0" encoding="utf-8"?>
<a:theme xmlns:a="http://schemas.openxmlformats.org/drawingml/2006/main" name="4_Retrospect">
  <a:themeElements>
    <a:clrScheme name="VSU Colors">
      <a:dk1>
        <a:srgbClr val="C00000"/>
      </a:dk1>
      <a:lt1>
        <a:srgbClr val="FFFFFF"/>
      </a:lt1>
      <a:dk2>
        <a:srgbClr val="C00000"/>
      </a:dk2>
      <a:lt2>
        <a:srgbClr val="FFFFFF"/>
      </a:lt2>
      <a:accent1>
        <a:srgbClr val="171717"/>
      </a:accent1>
      <a:accent2>
        <a:srgbClr val="171717"/>
      </a:accent2>
      <a:accent3>
        <a:srgbClr val="171717"/>
      </a:accent3>
      <a:accent4>
        <a:srgbClr val="171717"/>
      </a:accent4>
      <a:accent5>
        <a:srgbClr val="171717"/>
      </a:accent5>
      <a:accent6>
        <a:srgbClr val="171717"/>
      </a:accent6>
      <a:hlink>
        <a:srgbClr val="002060"/>
      </a:hlink>
      <a:folHlink>
        <a:srgbClr val="00206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80BE8D8-29B6-4B31-8707-FFE7CE96299C}" vid="{19DDE04E-6BAA-4E71-AB25-0D1616C6F8F9}"/>
    </a:ext>
  </a:extLst>
</a:theme>
</file>

<file path=ppt/theme/theme18.xml><?xml version="1.0" encoding="utf-8"?>
<a:theme xmlns:a="http://schemas.openxmlformats.org/drawingml/2006/main" name="5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6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ank">
  <a:themeElements>
    <a:clrScheme name="Custom 14">
      <a:dk1>
        <a:srgbClr val="000000"/>
      </a:dk1>
      <a:lt1>
        <a:srgbClr val="FFFFFF"/>
      </a:lt1>
      <a:dk2>
        <a:srgbClr val="000000"/>
      </a:dk2>
      <a:lt2>
        <a:srgbClr val="EC5D57"/>
      </a:lt2>
      <a:accent1>
        <a:srgbClr val="000000"/>
      </a:accent1>
      <a:accent2>
        <a:srgbClr val="FFC000"/>
      </a:accent2>
      <a:accent3>
        <a:srgbClr val="FFFFFF"/>
      </a:accent3>
      <a:accent4>
        <a:srgbClr val="BFBFBF"/>
      </a:accent4>
      <a:accent5>
        <a:srgbClr val="AAB8DC"/>
      </a:accent5>
      <a:accent6>
        <a:srgbClr val="FFC000"/>
      </a:accent6>
      <a:hlink>
        <a:srgbClr val="FFFFFF"/>
      </a:hlink>
      <a:folHlink>
        <a:srgbClr val="FF0000"/>
      </a:folHlink>
    </a:clrScheme>
    <a:fontScheme name="Office Them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2DBF1"/>
        </a:solidFill>
        <a:ln w="12700" cap="flat" cmpd="sng" algn="ctr">
          <a:solidFill>
            <a:srgbClr val="72DBF1"/>
          </a:solidFill>
          <a:prstDash val="solid"/>
          <a:miter lim="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825500" rtl="0" eaLnBrk="1" fontAlgn="base" latinLnBrk="0" hangingPunct="0">
          <a:lnSpc>
            <a:spcPct val="7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1" i="0" u="none" strike="noStrike" cap="none" normalizeH="0" baseline="0" smtClean="0">
            <a:ln>
              <a:noFill/>
            </a:ln>
            <a:solidFill>
              <a:srgbClr val="53585F"/>
            </a:solidFill>
            <a:effectLst/>
            <a:latin typeface="Signika" panose="02010003020600000004" pitchFamily="50" charset="0"/>
            <a:ea typeface="Signika" panose="02010003020600000004" pitchFamily="50" charset="0"/>
            <a:cs typeface="Signika" panose="02010003020600000004" pitchFamily="50" charset="0"/>
            <a:sym typeface="Signika" panose="02010003020600000004" pitchFamily="5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2DBF1"/>
        </a:solidFill>
        <a:ln w="12700" cap="flat" cmpd="sng" algn="ctr">
          <a:solidFill>
            <a:srgbClr val="72DBF1"/>
          </a:solidFill>
          <a:prstDash val="solid"/>
          <a:miter lim="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825500" rtl="0" eaLnBrk="1" fontAlgn="base" latinLnBrk="0" hangingPunct="0">
          <a:lnSpc>
            <a:spcPct val="7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1" i="0" u="none" strike="noStrike" cap="none" normalizeH="0" baseline="0" smtClean="0">
            <a:ln>
              <a:noFill/>
            </a:ln>
            <a:solidFill>
              <a:srgbClr val="53585F"/>
            </a:solidFill>
            <a:effectLst/>
            <a:latin typeface="Signika" panose="02010003020600000004" pitchFamily="50" charset="0"/>
            <a:ea typeface="Signika" panose="02010003020600000004" pitchFamily="50" charset="0"/>
            <a:cs typeface="Signika" panose="02010003020600000004" pitchFamily="50" charset="0"/>
            <a:sym typeface="Signika" panose="02010003020600000004" pitchFamily="50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7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8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ain slide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D92018"/>
      </a:lt2>
      <a:accent1>
        <a:srgbClr val="000000"/>
      </a:accent1>
      <a:accent2>
        <a:srgbClr val="FFC000"/>
      </a:accent2>
      <a:accent3>
        <a:srgbClr val="FFFFFF"/>
      </a:accent3>
      <a:accent4>
        <a:srgbClr val="BFBFBF"/>
      </a:accent4>
      <a:accent5>
        <a:srgbClr val="AAB8DC"/>
      </a:accent5>
      <a:accent6>
        <a:srgbClr val="FFC000"/>
      </a:accent6>
      <a:hlink>
        <a:srgbClr val="FFFFFF"/>
      </a:hlink>
      <a:folHlink>
        <a:srgbClr val="D92018"/>
      </a:folHlink>
    </a:clrScheme>
    <a:fontScheme name="Office Them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2DBF1"/>
        </a:solidFill>
        <a:ln w="12700" cap="flat" cmpd="sng" algn="ctr">
          <a:solidFill>
            <a:srgbClr val="72DBF1"/>
          </a:solidFill>
          <a:prstDash val="solid"/>
          <a:miter lim="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825500" rtl="0" eaLnBrk="1" fontAlgn="base" latinLnBrk="0" hangingPunct="0">
          <a:lnSpc>
            <a:spcPct val="7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1" i="0" u="none" strike="noStrike" cap="none" normalizeH="0" baseline="0" smtClean="0">
            <a:ln>
              <a:noFill/>
            </a:ln>
            <a:solidFill>
              <a:srgbClr val="53585F"/>
            </a:solidFill>
            <a:effectLst/>
            <a:latin typeface="Signika" panose="02010003020600000004" pitchFamily="50" charset="0"/>
            <a:ea typeface="Signika" panose="02010003020600000004" pitchFamily="50" charset="0"/>
            <a:cs typeface="Signika" panose="02010003020600000004" pitchFamily="50" charset="0"/>
            <a:sym typeface="Signika" panose="02010003020600000004" pitchFamily="5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2DBF1"/>
        </a:solidFill>
        <a:ln w="12700" cap="flat" cmpd="sng" algn="ctr">
          <a:solidFill>
            <a:srgbClr val="72DBF1"/>
          </a:solidFill>
          <a:prstDash val="solid"/>
          <a:miter lim="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825500" rtl="0" eaLnBrk="1" fontAlgn="base" latinLnBrk="0" hangingPunct="0">
          <a:lnSpc>
            <a:spcPct val="7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1" i="0" u="none" strike="noStrike" cap="none" normalizeH="0" baseline="0" smtClean="0">
            <a:ln>
              <a:noFill/>
            </a:ln>
            <a:solidFill>
              <a:srgbClr val="53585F"/>
            </a:solidFill>
            <a:effectLst/>
            <a:latin typeface="Signika" panose="02010003020600000004" pitchFamily="50" charset="0"/>
            <a:ea typeface="Signika" panose="02010003020600000004" pitchFamily="50" charset="0"/>
            <a:cs typeface="Signika" panose="02010003020600000004" pitchFamily="50" charset="0"/>
            <a:sym typeface="Signika" panose="02010003020600000004" pitchFamily="50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main slide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D92018"/>
      </a:lt2>
      <a:accent1>
        <a:srgbClr val="000000"/>
      </a:accent1>
      <a:accent2>
        <a:srgbClr val="FFC000"/>
      </a:accent2>
      <a:accent3>
        <a:srgbClr val="FFFFFF"/>
      </a:accent3>
      <a:accent4>
        <a:srgbClr val="BFBFBF"/>
      </a:accent4>
      <a:accent5>
        <a:srgbClr val="AAB8DC"/>
      </a:accent5>
      <a:accent6>
        <a:srgbClr val="FFC000"/>
      </a:accent6>
      <a:hlink>
        <a:srgbClr val="FFFFFF"/>
      </a:hlink>
      <a:folHlink>
        <a:srgbClr val="D92018"/>
      </a:folHlink>
    </a:clrScheme>
    <a:fontScheme name="Office Them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2DBF1"/>
        </a:solidFill>
        <a:ln w="12700" cap="flat" cmpd="sng" algn="ctr">
          <a:solidFill>
            <a:srgbClr val="72DBF1"/>
          </a:solidFill>
          <a:prstDash val="solid"/>
          <a:miter lim="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825500" rtl="0" eaLnBrk="1" fontAlgn="base" latinLnBrk="0" hangingPunct="0">
          <a:lnSpc>
            <a:spcPct val="7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1" i="0" u="none" strike="noStrike" cap="none" normalizeH="0" baseline="0" smtClean="0">
            <a:ln>
              <a:noFill/>
            </a:ln>
            <a:solidFill>
              <a:srgbClr val="53585F"/>
            </a:solidFill>
            <a:effectLst/>
            <a:latin typeface="Signika" panose="02010003020600000004" pitchFamily="50" charset="0"/>
            <a:ea typeface="Signika" panose="02010003020600000004" pitchFamily="50" charset="0"/>
            <a:cs typeface="Signika" panose="02010003020600000004" pitchFamily="50" charset="0"/>
            <a:sym typeface="Signika" panose="02010003020600000004" pitchFamily="5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2DBF1"/>
        </a:solidFill>
        <a:ln w="12700" cap="flat" cmpd="sng" algn="ctr">
          <a:solidFill>
            <a:srgbClr val="72DBF1"/>
          </a:solidFill>
          <a:prstDash val="solid"/>
          <a:miter lim="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825500" rtl="0" eaLnBrk="1" fontAlgn="base" latinLnBrk="0" hangingPunct="0">
          <a:lnSpc>
            <a:spcPct val="7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1" i="0" u="none" strike="noStrike" cap="none" normalizeH="0" baseline="0" smtClean="0">
            <a:ln>
              <a:noFill/>
            </a:ln>
            <a:solidFill>
              <a:srgbClr val="53585F"/>
            </a:solidFill>
            <a:effectLst/>
            <a:latin typeface="Signika" panose="02010003020600000004" pitchFamily="50" charset="0"/>
            <a:ea typeface="Signika" panose="02010003020600000004" pitchFamily="50" charset="0"/>
            <a:cs typeface="Signika" panose="02010003020600000004" pitchFamily="50" charset="0"/>
            <a:sym typeface="Signika" panose="02010003020600000004" pitchFamily="50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main slide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D92018"/>
      </a:lt2>
      <a:accent1>
        <a:srgbClr val="000000"/>
      </a:accent1>
      <a:accent2>
        <a:srgbClr val="FFC000"/>
      </a:accent2>
      <a:accent3>
        <a:srgbClr val="FFFFFF"/>
      </a:accent3>
      <a:accent4>
        <a:srgbClr val="BFBFBF"/>
      </a:accent4>
      <a:accent5>
        <a:srgbClr val="AAB8DC"/>
      </a:accent5>
      <a:accent6>
        <a:srgbClr val="FFC000"/>
      </a:accent6>
      <a:hlink>
        <a:srgbClr val="FFFFFF"/>
      </a:hlink>
      <a:folHlink>
        <a:srgbClr val="D92018"/>
      </a:folHlink>
    </a:clrScheme>
    <a:fontScheme name="Office Them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2DBF1"/>
        </a:solidFill>
        <a:ln w="12700" cap="flat" cmpd="sng" algn="ctr">
          <a:solidFill>
            <a:srgbClr val="72DBF1"/>
          </a:solidFill>
          <a:prstDash val="solid"/>
          <a:miter lim="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825500" rtl="0" eaLnBrk="1" fontAlgn="base" latinLnBrk="0" hangingPunct="0">
          <a:lnSpc>
            <a:spcPct val="7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1" i="0" u="none" strike="noStrike" cap="none" normalizeH="0" baseline="0" smtClean="0">
            <a:ln>
              <a:noFill/>
            </a:ln>
            <a:solidFill>
              <a:srgbClr val="53585F"/>
            </a:solidFill>
            <a:effectLst/>
            <a:latin typeface="Signika" panose="02010003020600000004" pitchFamily="50" charset="0"/>
            <a:ea typeface="Signika" panose="02010003020600000004" pitchFamily="50" charset="0"/>
            <a:cs typeface="Signika" panose="02010003020600000004" pitchFamily="50" charset="0"/>
            <a:sym typeface="Signika" panose="02010003020600000004" pitchFamily="5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2DBF1"/>
        </a:solidFill>
        <a:ln w="12700" cap="flat" cmpd="sng" algn="ctr">
          <a:solidFill>
            <a:srgbClr val="72DBF1"/>
          </a:solidFill>
          <a:prstDash val="solid"/>
          <a:miter lim="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825500" rtl="0" eaLnBrk="1" fontAlgn="base" latinLnBrk="0" hangingPunct="0">
          <a:lnSpc>
            <a:spcPct val="7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1" i="0" u="none" strike="noStrike" cap="none" normalizeH="0" baseline="0" smtClean="0">
            <a:ln>
              <a:noFill/>
            </a:ln>
            <a:solidFill>
              <a:srgbClr val="53585F"/>
            </a:solidFill>
            <a:effectLst/>
            <a:latin typeface="Signika" panose="02010003020600000004" pitchFamily="50" charset="0"/>
            <a:ea typeface="Signika" panose="02010003020600000004" pitchFamily="50" charset="0"/>
            <a:cs typeface="Signika" panose="02010003020600000004" pitchFamily="50" charset="0"/>
            <a:sym typeface="Signika" panose="02010003020600000004" pitchFamily="50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main slide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D92018"/>
      </a:lt2>
      <a:accent1>
        <a:srgbClr val="000000"/>
      </a:accent1>
      <a:accent2>
        <a:srgbClr val="FFC000"/>
      </a:accent2>
      <a:accent3>
        <a:srgbClr val="FFFFFF"/>
      </a:accent3>
      <a:accent4>
        <a:srgbClr val="BFBFBF"/>
      </a:accent4>
      <a:accent5>
        <a:srgbClr val="AAB8DC"/>
      </a:accent5>
      <a:accent6>
        <a:srgbClr val="FFC000"/>
      </a:accent6>
      <a:hlink>
        <a:srgbClr val="FFFFFF"/>
      </a:hlink>
      <a:folHlink>
        <a:srgbClr val="D92018"/>
      </a:folHlink>
    </a:clrScheme>
    <a:fontScheme name="Office Them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2DBF1"/>
        </a:solidFill>
        <a:ln w="12700" cap="flat" cmpd="sng" algn="ctr">
          <a:solidFill>
            <a:srgbClr val="72DBF1"/>
          </a:solidFill>
          <a:prstDash val="solid"/>
          <a:miter lim="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825500" rtl="0" eaLnBrk="1" fontAlgn="base" latinLnBrk="0" hangingPunct="0">
          <a:lnSpc>
            <a:spcPct val="7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1" i="0" u="none" strike="noStrike" cap="none" normalizeH="0" baseline="0" smtClean="0">
            <a:ln>
              <a:noFill/>
            </a:ln>
            <a:solidFill>
              <a:srgbClr val="53585F"/>
            </a:solidFill>
            <a:effectLst/>
            <a:latin typeface="Signika" panose="02010003020600000004" pitchFamily="50" charset="0"/>
            <a:ea typeface="Signika" panose="02010003020600000004" pitchFamily="50" charset="0"/>
            <a:cs typeface="Signika" panose="02010003020600000004" pitchFamily="50" charset="0"/>
            <a:sym typeface="Signika" panose="02010003020600000004" pitchFamily="5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2DBF1"/>
        </a:solidFill>
        <a:ln w="12700" cap="flat" cmpd="sng" algn="ctr">
          <a:solidFill>
            <a:srgbClr val="72DBF1"/>
          </a:solidFill>
          <a:prstDash val="solid"/>
          <a:miter lim="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825500" rtl="0" eaLnBrk="1" fontAlgn="base" latinLnBrk="0" hangingPunct="0">
          <a:lnSpc>
            <a:spcPct val="7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1" i="0" u="none" strike="noStrike" cap="none" normalizeH="0" baseline="0" smtClean="0">
            <a:ln>
              <a:noFill/>
            </a:ln>
            <a:solidFill>
              <a:srgbClr val="53585F"/>
            </a:solidFill>
            <a:effectLst/>
            <a:latin typeface="Signika" panose="02010003020600000004" pitchFamily="50" charset="0"/>
            <a:ea typeface="Signika" panose="02010003020600000004" pitchFamily="50" charset="0"/>
            <a:cs typeface="Signika" panose="02010003020600000004" pitchFamily="50" charset="0"/>
            <a:sym typeface="Signika" panose="02010003020600000004" pitchFamily="50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main slide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D92018"/>
      </a:lt2>
      <a:accent1>
        <a:srgbClr val="000000"/>
      </a:accent1>
      <a:accent2>
        <a:srgbClr val="FFC000"/>
      </a:accent2>
      <a:accent3>
        <a:srgbClr val="FFFFFF"/>
      </a:accent3>
      <a:accent4>
        <a:srgbClr val="BFBFBF"/>
      </a:accent4>
      <a:accent5>
        <a:srgbClr val="AAB8DC"/>
      </a:accent5>
      <a:accent6>
        <a:srgbClr val="FFC000"/>
      </a:accent6>
      <a:hlink>
        <a:srgbClr val="FFFFFF"/>
      </a:hlink>
      <a:folHlink>
        <a:srgbClr val="D92018"/>
      </a:folHlink>
    </a:clrScheme>
    <a:fontScheme name="Office Them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2DBF1"/>
        </a:solidFill>
        <a:ln w="12700" cap="flat" cmpd="sng" algn="ctr">
          <a:solidFill>
            <a:srgbClr val="72DBF1"/>
          </a:solidFill>
          <a:prstDash val="solid"/>
          <a:miter lim="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825500" rtl="0" eaLnBrk="1" fontAlgn="base" latinLnBrk="0" hangingPunct="0">
          <a:lnSpc>
            <a:spcPct val="7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1" i="0" u="none" strike="noStrike" cap="none" normalizeH="0" baseline="0" smtClean="0">
            <a:ln>
              <a:noFill/>
            </a:ln>
            <a:solidFill>
              <a:srgbClr val="53585F"/>
            </a:solidFill>
            <a:effectLst/>
            <a:latin typeface="Signika" panose="02010003020600000004" pitchFamily="50" charset="0"/>
            <a:ea typeface="Signika" panose="02010003020600000004" pitchFamily="50" charset="0"/>
            <a:cs typeface="Signika" panose="02010003020600000004" pitchFamily="50" charset="0"/>
            <a:sym typeface="Signika" panose="02010003020600000004" pitchFamily="5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2DBF1"/>
        </a:solidFill>
        <a:ln w="12700" cap="flat" cmpd="sng" algn="ctr">
          <a:solidFill>
            <a:srgbClr val="72DBF1"/>
          </a:solidFill>
          <a:prstDash val="solid"/>
          <a:miter lim="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825500" rtl="0" eaLnBrk="1" fontAlgn="base" latinLnBrk="0" hangingPunct="0">
          <a:lnSpc>
            <a:spcPct val="7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1" i="0" u="none" strike="noStrike" cap="none" normalizeH="0" baseline="0" smtClean="0">
            <a:ln>
              <a:noFill/>
            </a:ln>
            <a:solidFill>
              <a:srgbClr val="53585F"/>
            </a:solidFill>
            <a:effectLst/>
            <a:latin typeface="Signika" panose="02010003020600000004" pitchFamily="50" charset="0"/>
            <a:ea typeface="Signika" panose="02010003020600000004" pitchFamily="50" charset="0"/>
            <a:cs typeface="Signika" panose="02010003020600000004" pitchFamily="50" charset="0"/>
            <a:sym typeface="Signika" panose="02010003020600000004" pitchFamily="50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main slide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D92018"/>
      </a:lt2>
      <a:accent1>
        <a:srgbClr val="000000"/>
      </a:accent1>
      <a:accent2>
        <a:srgbClr val="FFC000"/>
      </a:accent2>
      <a:accent3>
        <a:srgbClr val="FFFFFF"/>
      </a:accent3>
      <a:accent4>
        <a:srgbClr val="BFBFBF"/>
      </a:accent4>
      <a:accent5>
        <a:srgbClr val="AAB8DC"/>
      </a:accent5>
      <a:accent6>
        <a:srgbClr val="FFC000"/>
      </a:accent6>
      <a:hlink>
        <a:srgbClr val="FFFFFF"/>
      </a:hlink>
      <a:folHlink>
        <a:srgbClr val="D92018"/>
      </a:folHlink>
    </a:clrScheme>
    <a:fontScheme name="Office Them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2DBF1"/>
        </a:solidFill>
        <a:ln w="12700" cap="flat" cmpd="sng" algn="ctr">
          <a:solidFill>
            <a:srgbClr val="72DBF1"/>
          </a:solidFill>
          <a:prstDash val="solid"/>
          <a:miter lim="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825500" rtl="0" eaLnBrk="1" fontAlgn="base" latinLnBrk="0" hangingPunct="0">
          <a:lnSpc>
            <a:spcPct val="7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1" i="0" u="none" strike="noStrike" cap="none" normalizeH="0" baseline="0" smtClean="0">
            <a:ln>
              <a:noFill/>
            </a:ln>
            <a:solidFill>
              <a:srgbClr val="53585F"/>
            </a:solidFill>
            <a:effectLst/>
            <a:latin typeface="Signika" panose="02010003020600000004" pitchFamily="50" charset="0"/>
            <a:ea typeface="Signika" panose="02010003020600000004" pitchFamily="50" charset="0"/>
            <a:cs typeface="Signika" panose="02010003020600000004" pitchFamily="50" charset="0"/>
            <a:sym typeface="Signika" panose="02010003020600000004" pitchFamily="5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2DBF1"/>
        </a:solidFill>
        <a:ln w="12700" cap="flat" cmpd="sng" algn="ctr">
          <a:solidFill>
            <a:srgbClr val="72DBF1"/>
          </a:solidFill>
          <a:prstDash val="solid"/>
          <a:miter lim="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825500" rtl="0" eaLnBrk="1" fontAlgn="base" latinLnBrk="0" hangingPunct="0">
          <a:lnSpc>
            <a:spcPct val="7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1" i="0" u="none" strike="noStrike" cap="none" normalizeH="0" baseline="0" smtClean="0">
            <a:ln>
              <a:noFill/>
            </a:ln>
            <a:solidFill>
              <a:srgbClr val="53585F"/>
            </a:solidFill>
            <a:effectLst/>
            <a:latin typeface="Signika" panose="02010003020600000004" pitchFamily="50" charset="0"/>
            <a:ea typeface="Signika" panose="02010003020600000004" pitchFamily="50" charset="0"/>
            <a:cs typeface="Signika" panose="02010003020600000004" pitchFamily="50" charset="0"/>
            <a:sym typeface="Signika" panose="02010003020600000004" pitchFamily="50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4096</TotalTime>
  <Words>718</Words>
  <Application>Microsoft Office PowerPoint</Application>
  <PresentationFormat>Widescreen</PresentationFormat>
  <Paragraphs>229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28</vt:i4>
      </vt:variant>
    </vt:vector>
  </HeadingPairs>
  <TitlesOfParts>
    <vt:vector size="62" baseType="lpstr">
      <vt:lpstr>Arial</vt:lpstr>
      <vt:lpstr>Arial Black</vt:lpstr>
      <vt:lpstr>Calibri</vt:lpstr>
      <vt:lpstr>Calibri Light</vt:lpstr>
      <vt:lpstr>Courier New</vt:lpstr>
      <vt:lpstr>Garamond</vt:lpstr>
      <vt:lpstr>Gill Sans</vt:lpstr>
      <vt:lpstr>Helvetica Light</vt:lpstr>
      <vt:lpstr>Roboto</vt:lpstr>
      <vt:lpstr>Signika</vt:lpstr>
      <vt:lpstr>Tahoma</vt:lpstr>
      <vt:lpstr>Times New Roman</vt:lpstr>
      <vt:lpstr>Wingdings</vt:lpstr>
      <vt:lpstr>Office Theme</vt:lpstr>
      <vt:lpstr>blank</vt:lpstr>
      <vt:lpstr>main slide</vt:lpstr>
      <vt:lpstr>1_main slide</vt:lpstr>
      <vt:lpstr>2_main slide</vt:lpstr>
      <vt:lpstr>3_main slide</vt:lpstr>
      <vt:lpstr>4_main slide</vt:lpstr>
      <vt:lpstr>6_main slide</vt:lpstr>
      <vt:lpstr>1_Office Theme</vt:lpstr>
      <vt:lpstr>2_Office Theme</vt:lpstr>
      <vt:lpstr>3_Office Theme</vt:lpstr>
      <vt:lpstr>4_Office Theme</vt:lpstr>
      <vt:lpstr>Retrospect</vt:lpstr>
      <vt:lpstr>1_Retrospect</vt:lpstr>
      <vt:lpstr>2_Retrospect</vt:lpstr>
      <vt:lpstr>3_Retrospect</vt:lpstr>
      <vt:lpstr>4_Retrospect</vt:lpstr>
      <vt:lpstr>5_Office Theme</vt:lpstr>
      <vt:lpstr>6_Office Theme</vt:lpstr>
      <vt:lpstr>7_Office Theme</vt:lpstr>
      <vt:lpstr>8_Office Theme</vt:lpstr>
      <vt:lpstr>PowerPoint Presentation</vt:lpstr>
      <vt:lpstr>PowerPoint Presentation</vt:lpstr>
      <vt:lpstr>PowerPoint Presentation</vt:lpstr>
      <vt:lpstr>Development of the Technical Response Unit (TRU)</vt:lpstr>
      <vt:lpstr>Status Quo – 2012</vt:lpstr>
      <vt:lpstr>TLC Program – 2013</vt:lpstr>
      <vt:lpstr>TLC Pilot Results</vt:lpstr>
      <vt:lpstr>TRU Initiative – 2014</vt:lpstr>
      <vt:lpstr>What is ITSM?</vt:lpstr>
      <vt:lpstr>PowerPoint Presentation</vt:lpstr>
      <vt:lpstr>PowerPoint Presentation</vt:lpstr>
      <vt:lpstr>Lets Vote! – ITSM Use</vt:lpstr>
      <vt:lpstr>PowerPoint Presentation</vt:lpstr>
      <vt:lpstr>TRU Incident Management</vt:lpstr>
      <vt:lpstr>TRU Problem Management</vt:lpstr>
      <vt:lpstr>TRU Change Management</vt:lpstr>
      <vt:lpstr>PowerPoint Presentation</vt:lpstr>
      <vt:lpstr>PowerPoint Presentation</vt:lpstr>
      <vt:lpstr>Purpose and Background</vt:lpstr>
      <vt:lpstr>Impacts On Admissions</vt:lpstr>
      <vt:lpstr>PowerPoint Presentation</vt:lpstr>
      <vt:lpstr>Staffing Model</vt:lpstr>
      <vt:lpstr>TRU Responsibilities</vt:lpstr>
      <vt:lpstr>Key Strategic Locations</vt:lpstr>
      <vt:lpstr>Preemptive Support</vt:lpstr>
      <vt:lpstr>Bridging the Tiers</vt:lpstr>
      <vt:lpstr>PowerPoint Presentation</vt:lpstr>
      <vt:lpstr>Thank You!</vt:lpstr>
    </vt:vector>
  </TitlesOfParts>
  <Company>Valdosta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Response Unit</dc:title>
  <dc:creator>Benjamin K Li</dc:creator>
  <cp:lastModifiedBy>Sterlin J Sanders</cp:lastModifiedBy>
  <cp:revision>167</cp:revision>
  <dcterms:created xsi:type="dcterms:W3CDTF">2014-07-09T19:24:21Z</dcterms:created>
  <dcterms:modified xsi:type="dcterms:W3CDTF">2018-09-11T16:05:14Z</dcterms:modified>
</cp:coreProperties>
</file>