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63" r:id="rId6"/>
    <p:sldId id="264" r:id="rId7"/>
    <p:sldId id="268" r:id="rId8"/>
    <p:sldId id="269" r:id="rId9"/>
    <p:sldId id="265" r:id="rId10"/>
    <p:sldId id="258" r:id="rId11"/>
    <p:sldId id="259" r:id="rId12"/>
    <p:sldId id="260"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3" d="100"/>
          <a:sy n="123" d="100"/>
        </p:scale>
        <p:origin x="-12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2A2E15-932E-4CE0-B627-146F37ECE0A1}" type="datetimeFigureOut">
              <a:rPr lang="en-US" smtClean="0"/>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712866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A2E15-932E-4CE0-B627-146F37ECE0A1}" type="datetimeFigureOut">
              <a:rPr lang="en-US" smtClean="0"/>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1100807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A2E15-932E-4CE0-B627-146F37ECE0A1}" type="datetimeFigureOut">
              <a:rPr lang="en-US" smtClean="0"/>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1022353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A2E15-932E-4CE0-B627-146F37ECE0A1}" type="datetimeFigureOut">
              <a:rPr lang="en-US" smtClean="0"/>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2208990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2A2E15-932E-4CE0-B627-146F37ECE0A1}" type="datetimeFigureOut">
              <a:rPr lang="en-US" smtClean="0"/>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3915489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2A2E15-932E-4CE0-B627-146F37ECE0A1}" type="datetimeFigureOut">
              <a:rPr lang="en-US" smtClean="0"/>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11404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2A2E15-932E-4CE0-B627-146F37ECE0A1}" type="datetimeFigureOut">
              <a:rPr lang="en-US" smtClean="0"/>
              <a:t>4/23/2015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1313166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2A2E15-932E-4CE0-B627-146F37ECE0A1}" type="datetimeFigureOut">
              <a:rPr lang="en-US" smtClean="0"/>
              <a:t>4/23/2015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1741890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2A2E15-932E-4CE0-B627-146F37ECE0A1}" type="datetimeFigureOut">
              <a:rPr lang="en-US" smtClean="0"/>
              <a:t>4/23/2015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2892157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2A2E15-932E-4CE0-B627-146F37ECE0A1}" type="datetimeFigureOut">
              <a:rPr lang="en-US" smtClean="0"/>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311509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2A2E15-932E-4CE0-B627-146F37ECE0A1}" type="datetimeFigureOut">
              <a:rPr lang="en-US" smtClean="0"/>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A4B102-DDD9-40AF-A646-D8EBF4E9BF75}" type="slidenum">
              <a:rPr lang="en-US" smtClean="0"/>
              <a:t>‹#›</a:t>
            </a:fld>
            <a:endParaRPr lang="en-US"/>
          </a:p>
        </p:txBody>
      </p:sp>
    </p:spTree>
    <p:extLst>
      <p:ext uri="{BB962C8B-B14F-4D97-AF65-F5344CB8AC3E}">
        <p14:creationId xmlns:p14="http://schemas.microsoft.com/office/powerpoint/2010/main" val="1066917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2A2E15-932E-4CE0-B627-146F37ECE0A1}" type="datetimeFigureOut">
              <a:rPr lang="en-US" smtClean="0"/>
              <a:t>4/23/2015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4B102-DDD9-40AF-A646-D8EBF4E9BF75}" type="slidenum">
              <a:rPr lang="en-US" smtClean="0"/>
              <a:t>‹#›</a:t>
            </a:fld>
            <a:endParaRPr lang="en-US"/>
          </a:p>
        </p:txBody>
      </p:sp>
    </p:spTree>
    <p:extLst>
      <p:ext uri="{BB962C8B-B14F-4D97-AF65-F5344CB8AC3E}">
        <p14:creationId xmlns:p14="http://schemas.microsoft.com/office/powerpoint/2010/main" val="3616924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ranberglaw.com/wp-content/uploads/2012/07/legal_reasoning.pdf" TargetMode="External"/><Relationship Id="rId2" Type="http://schemas.openxmlformats.org/officeDocument/2006/relationships/hyperlink" Target="http://lawreview.law.pitt.edu/ojs/index.php/lawreview/article/view/11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oxticw1C9u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609600"/>
            <a:ext cx="7772400" cy="2362200"/>
          </a:xfrm>
        </p:spPr>
        <p:txBody>
          <a:bodyPr/>
          <a:lstStyle/>
          <a:p>
            <a:r>
              <a:rPr lang="en-US" dirty="0" smtClean="0"/>
              <a:t>Logic and Legal Reasoning</a:t>
            </a:r>
            <a:endParaRPr lang="en-US" dirty="0"/>
          </a:p>
        </p:txBody>
      </p:sp>
      <p:sp>
        <p:nvSpPr>
          <p:cNvPr id="3" name="Subtitle 2"/>
          <p:cNvSpPr>
            <a:spLocks noGrp="1"/>
          </p:cNvSpPr>
          <p:nvPr>
            <p:ph type="subTitle" idx="1"/>
          </p:nvPr>
        </p:nvSpPr>
        <p:spPr>
          <a:xfrm>
            <a:off x="609600" y="3581400"/>
            <a:ext cx="8153400" cy="2590800"/>
          </a:xfrm>
        </p:spPr>
        <p:txBody>
          <a:bodyPr>
            <a:normAutofit fontScale="92500" lnSpcReduction="20000"/>
          </a:bodyPr>
          <a:lstStyle/>
          <a:p>
            <a:r>
              <a:rPr lang="en-US" dirty="0" smtClean="0">
                <a:hlinkClick r:id="rId2"/>
              </a:rPr>
              <a:t>http://lawreview.law.pitt.edu/ojs/index.php/lawreview/article/view/117</a:t>
            </a:r>
            <a:r>
              <a:rPr lang="en-US" dirty="0" smtClean="0"/>
              <a:t> </a:t>
            </a:r>
          </a:p>
          <a:p>
            <a:r>
              <a:rPr lang="en-US" dirty="0" smtClean="0"/>
              <a:t>(Click on “Full Text </a:t>
            </a:r>
            <a:r>
              <a:rPr lang="en-US" b="1" dirty="0" smtClean="0">
                <a:solidFill>
                  <a:schemeClr val="tx1"/>
                </a:solidFill>
              </a:rPr>
              <a:t>PDF</a:t>
            </a:r>
            <a:r>
              <a:rPr lang="en-US" dirty="0" smtClean="0"/>
              <a:t>”)</a:t>
            </a:r>
          </a:p>
          <a:p>
            <a:endParaRPr lang="en-US" dirty="0" smtClean="0"/>
          </a:p>
          <a:p>
            <a:r>
              <a:rPr lang="en-US" dirty="0" smtClean="0">
                <a:hlinkClick r:id="rId3"/>
              </a:rPr>
              <a:t>http://www.granberglaw.com/wp-content/uploads/2012/07/legal_reasoning.pdf</a:t>
            </a:r>
            <a:r>
              <a:rPr lang="en-US" dirty="0" smtClean="0"/>
              <a:t> </a:t>
            </a:r>
            <a:endParaRPr lang="en-US" dirty="0"/>
          </a:p>
        </p:txBody>
      </p:sp>
    </p:spTree>
    <p:extLst>
      <p:ext uri="{BB962C8B-B14F-4D97-AF65-F5344CB8AC3E}">
        <p14:creationId xmlns:p14="http://schemas.microsoft.com/office/powerpoint/2010/main" val="5712374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Video with a law professor discussing logic and reasoning</a:t>
            </a:r>
            <a:endParaRPr lang="en-US" dirty="0"/>
          </a:p>
        </p:txBody>
      </p:sp>
      <p:sp>
        <p:nvSpPr>
          <p:cNvPr id="3" name="Content Placeholder 2"/>
          <p:cNvSpPr>
            <a:spLocks noGrp="1"/>
          </p:cNvSpPr>
          <p:nvPr>
            <p:ph idx="1"/>
          </p:nvPr>
        </p:nvSpPr>
        <p:spPr/>
        <p:txBody>
          <a:bodyPr/>
          <a:lstStyle/>
          <a:p>
            <a:r>
              <a:rPr lang="en-US" dirty="0" smtClean="0"/>
              <a:t>Vern Walker</a:t>
            </a:r>
          </a:p>
          <a:p>
            <a:r>
              <a:rPr lang="en-US" dirty="0" smtClean="0"/>
              <a:t>Hofstra University</a:t>
            </a:r>
          </a:p>
          <a:p>
            <a:r>
              <a:rPr lang="en-US" dirty="0" smtClean="0"/>
              <a:t>Speaking at the Logic and Reasoning Institute at James Madison University</a:t>
            </a:r>
          </a:p>
          <a:p>
            <a:r>
              <a:rPr lang="en-US" dirty="0" smtClean="0">
                <a:hlinkClick r:id="rId2"/>
              </a:rPr>
              <a:t>https://www.youtube.com/watch?v=oxticw1C9uo</a:t>
            </a:r>
            <a:r>
              <a:rPr lang="en-US" dirty="0" smtClean="0"/>
              <a:t> </a:t>
            </a:r>
          </a:p>
          <a:p>
            <a:endParaRPr lang="en-US" dirty="0"/>
          </a:p>
        </p:txBody>
      </p:sp>
    </p:spTree>
    <p:extLst>
      <p:ext uri="{BB962C8B-B14F-4D97-AF65-F5344CB8AC3E}">
        <p14:creationId xmlns:p14="http://schemas.microsoft.com/office/powerpoint/2010/main" val="1180520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Work:</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Consider the legal situations described on the next few slides. Can you rewrite them as formal, standard form Categorical Syllogisms if they are not already?</a:t>
            </a:r>
          </a:p>
          <a:p>
            <a:r>
              <a:rPr lang="en-US" dirty="0" smtClean="0"/>
              <a:t>Use the Logic App to construct symbolic statements and derivations for the Categorical Syllogisms involved in legal reasoning. </a:t>
            </a:r>
            <a:r>
              <a:rPr lang="en-US" dirty="0" smtClean="0"/>
              <a:t>Do screen captures and post them (like in our previous unit).</a:t>
            </a:r>
            <a:endParaRPr lang="en-US" dirty="0" smtClean="0"/>
          </a:p>
          <a:p>
            <a:r>
              <a:rPr lang="en-US" dirty="0" smtClean="0"/>
              <a:t>Discuss the validity of the Categorical Syllogism using mood and figure.</a:t>
            </a:r>
          </a:p>
          <a:p>
            <a:r>
              <a:rPr lang="en-US" dirty="0" smtClean="0"/>
              <a:t>Examples on the next slide and in Discussion.</a:t>
            </a:r>
            <a:endParaRPr lang="en-US" dirty="0"/>
          </a:p>
        </p:txBody>
      </p:sp>
    </p:spTree>
    <p:extLst>
      <p:ext uri="{BB962C8B-B14F-4D97-AF65-F5344CB8AC3E}">
        <p14:creationId xmlns:p14="http://schemas.microsoft.com/office/powerpoint/2010/main" val="2993426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dirty="0" smtClean="0"/>
              <a:t>There are legal limits on all </a:t>
            </a:r>
            <a:r>
              <a:rPr lang="en-US" dirty="0" err="1" smtClean="0"/>
              <a:t>gamefish</a:t>
            </a:r>
            <a:r>
              <a:rPr lang="en-US" dirty="0" smtClean="0"/>
              <a:t>, but carp are not </a:t>
            </a:r>
            <a:r>
              <a:rPr lang="en-US" dirty="0" err="1" smtClean="0"/>
              <a:t>gamefish</a:t>
            </a:r>
            <a:r>
              <a:rPr lang="en-US" dirty="0" smtClean="0"/>
              <a:t>. So there are no legal limits on carp.</a:t>
            </a:r>
          </a:p>
          <a:p>
            <a:r>
              <a:rPr lang="en-US" dirty="0" smtClean="0"/>
              <a:t>There are legal limits only on </a:t>
            </a:r>
            <a:r>
              <a:rPr lang="en-US" dirty="0" err="1" smtClean="0"/>
              <a:t>gamefish</a:t>
            </a:r>
            <a:r>
              <a:rPr lang="en-US" dirty="0" smtClean="0"/>
              <a:t>. There are no legal limits on carp, since carp are not </a:t>
            </a:r>
            <a:r>
              <a:rPr lang="en-US" dirty="0" err="1" smtClean="0"/>
              <a:t>gamefish</a:t>
            </a:r>
            <a:r>
              <a:rPr lang="en-US" dirty="0" smtClean="0"/>
              <a:t>.</a:t>
            </a:r>
          </a:p>
          <a:p>
            <a:r>
              <a:rPr lang="en-US" dirty="0" smtClean="0"/>
              <a:t>There are legal limits on carp or carp are not </a:t>
            </a:r>
            <a:r>
              <a:rPr lang="en-US" dirty="0" err="1" smtClean="0"/>
              <a:t>gamefish</a:t>
            </a:r>
            <a:r>
              <a:rPr lang="en-US" dirty="0" smtClean="0"/>
              <a:t>. There are no legal limits on carp, so carp are not </a:t>
            </a:r>
            <a:r>
              <a:rPr lang="en-US" dirty="0" err="1" smtClean="0"/>
              <a:t>gamefish</a:t>
            </a:r>
            <a:r>
              <a:rPr lang="en-US" dirty="0" smtClean="0"/>
              <a:t>. </a:t>
            </a:r>
            <a:endParaRPr lang="en-US" dirty="0"/>
          </a:p>
        </p:txBody>
      </p:sp>
    </p:spTree>
    <p:extLst>
      <p:ext uri="{BB962C8B-B14F-4D97-AF65-F5344CB8AC3E}">
        <p14:creationId xmlns:p14="http://schemas.microsoft.com/office/powerpoint/2010/main" val="20247012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70000" lnSpcReduction="20000"/>
          </a:bodyPr>
          <a:lstStyle/>
          <a:p>
            <a:r>
              <a:rPr lang="en-US" dirty="0" smtClean="0"/>
              <a:t>All military actions that are essential to national security are exemptions to the National Environmental Policy Act.</a:t>
            </a:r>
          </a:p>
          <a:p>
            <a:r>
              <a:rPr lang="en-US" dirty="0" smtClean="0"/>
              <a:t>The Navy’s use of sonar is essential to national security.</a:t>
            </a:r>
          </a:p>
          <a:p>
            <a:r>
              <a:rPr lang="en-US" dirty="0" smtClean="0"/>
              <a:t>Therefore, the Navy’s use of sonar is an exemption to the National Environmental Policy Act.</a:t>
            </a:r>
          </a:p>
          <a:p>
            <a:endParaRPr lang="en-US" dirty="0" smtClean="0"/>
          </a:p>
          <a:p>
            <a:r>
              <a:rPr lang="en-US" dirty="0" smtClean="0"/>
              <a:t>The National Environmental Policy Act requires Environmental  Impact Statements.</a:t>
            </a:r>
          </a:p>
          <a:p>
            <a:r>
              <a:rPr lang="en-US" dirty="0" smtClean="0"/>
              <a:t>Environmental  Impact Statements are not completed for activities during which marine mammals are not detected. </a:t>
            </a:r>
          </a:p>
          <a:p>
            <a:r>
              <a:rPr lang="en-US" dirty="0" smtClean="0"/>
              <a:t>The Navy did not detect marine mammals during their activities, so no Environmental  Impact Statements were completed. </a:t>
            </a:r>
          </a:p>
          <a:p>
            <a:endParaRPr lang="en-US" dirty="0" smtClean="0"/>
          </a:p>
          <a:p>
            <a:r>
              <a:rPr lang="en-US" dirty="0" smtClean="0"/>
              <a:t>Some takings of marine mammals are military takings.</a:t>
            </a:r>
          </a:p>
          <a:p>
            <a:r>
              <a:rPr lang="en-US" dirty="0" smtClean="0"/>
              <a:t>Under military deference, No military takings do have to be reported.</a:t>
            </a:r>
          </a:p>
          <a:p>
            <a:r>
              <a:rPr lang="en-US" dirty="0" smtClean="0"/>
              <a:t>Some takings of marine mammals do not have to be reported.</a:t>
            </a:r>
          </a:p>
        </p:txBody>
      </p:sp>
    </p:spTree>
    <p:extLst>
      <p:ext uri="{BB962C8B-B14F-4D97-AF65-F5344CB8AC3E}">
        <p14:creationId xmlns:p14="http://schemas.microsoft.com/office/powerpoint/2010/main" val="9933314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dirty="0" smtClean="0"/>
              <a:t>All those who are arrested must be informed of their Fifth Amendment and Sixth Amendment rights.</a:t>
            </a:r>
          </a:p>
          <a:p>
            <a:r>
              <a:rPr lang="en-US" dirty="0" smtClean="0"/>
              <a:t>Police officers are those who are in a position to inform those who are arrested.</a:t>
            </a:r>
          </a:p>
          <a:p>
            <a:r>
              <a:rPr lang="en-US" dirty="0" smtClean="0"/>
              <a:t>Police officers must inform all who are arrested of their Fifth and Sixth Amendment rights.</a:t>
            </a:r>
          </a:p>
          <a:p>
            <a:endParaRPr lang="en-US" dirty="0" smtClean="0"/>
          </a:p>
          <a:p>
            <a:r>
              <a:rPr lang="en-US" dirty="0" smtClean="0"/>
              <a:t>Anyone not informed of their Fifth Amendment and Sixth Amendment rights, and who confesses to a crime, should have their confession excluded from trial.</a:t>
            </a:r>
          </a:p>
          <a:p>
            <a:r>
              <a:rPr lang="en-US" dirty="0" smtClean="0"/>
              <a:t>Ernesto Miranda was not informed of his Fifth Amendment and Sixth Amendment rights, and confessed to a crime.</a:t>
            </a:r>
          </a:p>
          <a:p>
            <a:r>
              <a:rPr lang="en-US" dirty="0" smtClean="0"/>
              <a:t>Ernesto Miranda’s confession should have been excluded from trial. </a:t>
            </a:r>
          </a:p>
          <a:p>
            <a:endParaRPr lang="en-US" dirty="0"/>
          </a:p>
        </p:txBody>
      </p:sp>
    </p:spTree>
    <p:extLst>
      <p:ext uri="{BB962C8B-B14F-4D97-AF65-F5344CB8AC3E}">
        <p14:creationId xmlns:p14="http://schemas.microsoft.com/office/powerpoint/2010/main" val="1685537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Inductive Generalization (Particular-To-General Reasoning)</a:t>
            </a:r>
            <a:endParaRPr lang="en-US"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pPr marL="0" indent="0">
              <a:buNone/>
            </a:pPr>
            <a:r>
              <a:rPr lang="en-US" dirty="0" smtClean="0"/>
              <a:t>Creates Appellate Case Legal Principles</a:t>
            </a:r>
          </a:p>
          <a:p>
            <a:pPr marL="0" indent="0">
              <a:buNone/>
            </a:pPr>
            <a:r>
              <a:rPr lang="en-US" dirty="0" smtClean="0"/>
              <a:t>Here is an example of legal reasoning by inductive generalization:</a:t>
            </a:r>
          </a:p>
          <a:p>
            <a:pPr marL="0" indent="0">
              <a:buNone/>
            </a:pPr>
            <a:endParaRPr lang="en-US" dirty="0" smtClean="0"/>
          </a:p>
          <a:p>
            <a:pPr marL="0" indent="0">
              <a:buNone/>
            </a:pPr>
            <a:r>
              <a:rPr lang="en-US" dirty="0" smtClean="0"/>
              <a:t>1. Premise One: Appellate Case 1 held that a contract</a:t>
            </a:r>
          </a:p>
          <a:p>
            <a:pPr marL="0" indent="0">
              <a:buNone/>
            </a:pPr>
            <a:r>
              <a:rPr lang="en-US" dirty="0" smtClean="0"/>
              <a:t>with a vague term was void.</a:t>
            </a:r>
          </a:p>
          <a:p>
            <a:pPr marL="0" indent="0">
              <a:buNone/>
            </a:pPr>
            <a:r>
              <a:rPr lang="en-US" dirty="0" smtClean="0"/>
              <a:t>2. Premise Two: Appellate Case 2 held that a contract</a:t>
            </a:r>
          </a:p>
          <a:p>
            <a:pPr marL="0" indent="0">
              <a:buNone/>
            </a:pPr>
            <a:r>
              <a:rPr lang="en-US" dirty="0" smtClean="0"/>
              <a:t>with a vague term was void.</a:t>
            </a:r>
          </a:p>
          <a:p>
            <a:pPr marL="0" indent="0">
              <a:buNone/>
            </a:pPr>
            <a:r>
              <a:rPr lang="en-US" dirty="0" smtClean="0"/>
              <a:t>3. Premise Three: Appellate Case 3 held that a contract</a:t>
            </a:r>
          </a:p>
          <a:p>
            <a:pPr marL="0" indent="0">
              <a:buNone/>
            </a:pPr>
            <a:r>
              <a:rPr lang="en-US" dirty="0" smtClean="0"/>
              <a:t>with a vague term was void.</a:t>
            </a:r>
          </a:p>
          <a:p>
            <a:pPr marL="0" indent="0">
              <a:buNone/>
            </a:pPr>
            <a:r>
              <a:rPr lang="en-US" dirty="0" smtClean="0"/>
              <a:t>4. Premises Four+:</a:t>
            </a:r>
          </a:p>
          <a:p>
            <a:pPr marL="0" indent="0">
              <a:buNone/>
            </a:pPr>
            <a:endParaRPr lang="en-US" dirty="0" smtClean="0"/>
          </a:p>
          <a:p>
            <a:pPr marL="0" indent="0">
              <a:buNone/>
            </a:pPr>
            <a:r>
              <a:rPr lang="en-US" dirty="0" smtClean="0"/>
              <a:t>Conclusion:  Therefore, all contracts with vague terms are void</a:t>
            </a:r>
            <a:endParaRPr lang="en-US" dirty="0"/>
          </a:p>
        </p:txBody>
      </p:sp>
    </p:spTree>
    <p:extLst>
      <p:ext uri="{BB962C8B-B14F-4D97-AF65-F5344CB8AC3E}">
        <p14:creationId xmlns:p14="http://schemas.microsoft.com/office/powerpoint/2010/main" val="1802594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Inductive Analogy (Particular-To-Particular Reasoning)</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pPr marL="0" indent="0">
              <a:buNone/>
            </a:pPr>
            <a:r>
              <a:rPr lang="en-US" dirty="0" smtClean="0"/>
              <a:t>Selects Relevant Legal Principles To Be Used</a:t>
            </a:r>
          </a:p>
          <a:p>
            <a:pPr marL="0" indent="0">
              <a:buNone/>
            </a:pPr>
            <a:r>
              <a:rPr lang="en-US" dirty="0" smtClean="0"/>
              <a:t>Plaintiff sues Defendant to rescind a contract. Here is an example of Plaintiff’s</a:t>
            </a:r>
            <a:r>
              <a:rPr lang="en-US" dirty="0"/>
              <a:t> </a:t>
            </a:r>
            <a:r>
              <a:rPr lang="en-US" dirty="0" smtClean="0"/>
              <a:t>reasoning by inductive analogy:</a:t>
            </a:r>
          </a:p>
          <a:p>
            <a:pPr marL="0" indent="0">
              <a:buNone/>
            </a:pPr>
            <a:r>
              <a:rPr lang="en-US" dirty="0" smtClean="0"/>
              <a:t>1. Premise One: The present case deals with [Vague Term A], [Fact B] and [Fact C].</a:t>
            </a:r>
          </a:p>
          <a:p>
            <a:pPr marL="0" indent="0">
              <a:buNone/>
            </a:pPr>
            <a:r>
              <a:rPr lang="en-US" dirty="0" smtClean="0"/>
              <a:t>2. Premise Two: Appellate Case I dealt with [Vague Term A], [Fact </a:t>
            </a:r>
            <a:r>
              <a:rPr lang="en-US" dirty="0" smtClean="0"/>
              <a:t>B </a:t>
            </a:r>
            <a:r>
              <a:rPr lang="en-US" dirty="0" smtClean="0"/>
              <a:t>and </a:t>
            </a:r>
            <a:r>
              <a:rPr lang="en-US" dirty="0" smtClean="0"/>
              <a:t>Fact </a:t>
            </a:r>
            <a:r>
              <a:rPr lang="en-US" dirty="0" smtClean="0"/>
              <a:t>C]. and held that the contract was void.</a:t>
            </a:r>
          </a:p>
          <a:p>
            <a:pPr marL="0" indent="0">
              <a:buNone/>
            </a:pPr>
            <a:r>
              <a:rPr lang="en-US" dirty="0" smtClean="0"/>
              <a:t>Conclusion: Therefore, the contract in the present case is void.</a:t>
            </a:r>
            <a:endParaRPr lang="en-US" dirty="0"/>
          </a:p>
        </p:txBody>
      </p:sp>
    </p:spTree>
    <p:extLst>
      <p:ext uri="{BB962C8B-B14F-4D97-AF65-F5344CB8AC3E}">
        <p14:creationId xmlns:p14="http://schemas.microsoft.com/office/powerpoint/2010/main" val="1662740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World Example:</a:t>
            </a:r>
            <a:endParaRPr lang="en-US" dirty="0"/>
          </a:p>
        </p:txBody>
      </p:sp>
      <p:sp>
        <p:nvSpPr>
          <p:cNvPr id="3" name="Content Placeholder 2"/>
          <p:cNvSpPr>
            <a:spLocks noGrp="1"/>
          </p:cNvSpPr>
          <p:nvPr>
            <p:ph idx="1"/>
          </p:nvPr>
        </p:nvSpPr>
        <p:spPr/>
        <p:txBody>
          <a:bodyPr/>
          <a:lstStyle/>
          <a:p>
            <a:pPr marL="0" indent="0">
              <a:buNone/>
            </a:pPr>
            <a:r>
              <a:rPr lang="en-US" dirty="0" smtClean="0"/>
              <a:t>The </a:t>
            </a:r>
            <a:r>
              <a:rPr lang="en-US" dirty="0" smtClean="0"/>
              <a:t>California </a:t>
            </a:r>
            <a:r>
              <a:rPr lang="en-US" dirty="0" smtClean="0"/>
              <a:t>Supreme Court stated in </a:t>
            </a:r>
            <a:r>
              <a:rPr lang="en-US" dirty="0" err="1" smtClean="0"/>
              <a:t>Haruis</a:t>
            </a:r>
            <a:r>
              <a:rPr lang="en-US" dirty="0" smtClean="0"/>
              <a:t> v. Capital Growth Investors XIV (1991) 52 Cal.3d l\42.ll57:</a:t>
            </a:r>
          </a:p>
          <a:p>
            <a:pPr marL="0" indent="0">
              <a:buNone/>
            </a:pPr>
            <a:r>
              <a:rPr lang="en-US" b="1" i="1" dirty="0" smtClean="0"/>
              <a:t>“. . . prior decisions are controlling only as to cases presenting the same factual situation....”</a:t>
            </a:r>
          </a:p>
          <a:p>
            <a:pPr marL="0" indent="0">
              <a:buNone/>
            </a:pPr>
            <a:endParaRPr lang="en-US" b="1" i="1" dirty="0"/>
          </a:p>
        </p:txBody>
      </p:sp>
    </p:spTree>
    <p:extLst>
      <p:ext uri="{BB962C8B-B14F-4D97-AF65-F5344CB8AC3E}">
        <p14:creationId xmlns:p14="http://schemas.microsoft.com/office/powerpoint/2010/main" val="1956638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Southern Cal. Enterprises v. Walter &amp; Co. (1947) 78 Cal.App.2d</a:t>
            </a:r>
            <a:br>
              <a:rPr lang="en-US" dirty="0" smtClean="0"/>
            </a:br>
            <a:r>
              <a:rPr lang="en-US" dirty="0" smtClean="0"/>
              <a:t>'7 \0 -7 \'7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0"/>
            <a:ext cx="9144000" cy="3511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7403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Deduction (General-To-Particular Reasoning)</a:t>
            </a:r>
            <a:br>
              <a:rPr lang="en-US" dirty="0" smtClean="0"/>
            </a:br>
            <a:r>
              <a:rPr lang="en-US" dirty="0" smtClean="0"/>
              <a:t>Applies Legal Principles To A Particular Case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266" y="2514600"/>
            <a:ext cx="8540398"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9962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en-US" sz="3200" dirty="0" smtClean="0"/>
              <a:t>Inductive Generalizations and Legal Reasoning</a:t>
            </a:r>
            <a:endParaRPr lang="en-US" sz="3200" dirty="0"/>
          </a:p>
        </p:txBody>
      </p:sp>
      <p:sp>
        <p:nvSpPr>
          <p:cNvPr id="3" name="Content Placeholder 2"/>
          <p:cNvSpPr>
            <a:spLocks noGrp="1"/>
          </p:cNvSpPr>
          <p:nvPr>
            <p:ph idx="1"/>
          </p:nvPr>
        </p:nvSpPr>
        <p:spPr>
          <a:xfrm>
            <a:off x="228600" y="1066800"/>
            <a:ext cx="8686800" cy="5562600"/>
          </a:xfrm>
        </p:spPr>
        <p:txBody>
          <a:bodyPr>
            <a:normAutofit fontScale="55000" lnSpcReduction="20000"/>
          </a:bodyPr>
          <a:lstStyle/>
          <a:p>
            <a:pPr marL="0" indent="0">
              <a:buNone/>
            </a:pPr>
            <a:r>
              <a:rPr lang="en-US" dirty="0" smtClean="0"/>
              <a:t>How would you construct an inductive generalization about these particular statutes? What kinds of examples might these statutes be generalized from?</a:t>
            </a:r>
          </a:p>
          <a:p>
            <a:endParaRPr lang="en-US" dirty="0"/>
          </a:p>
          <a:p>
            <a:r>
              <a:rPr lang="en-US" dirty="0" smtClean="0"/>
              <a:t>1. No county may pass any ordinance that restricts possession, transportation, sale, transfer, ownership, manufacture or repair of firearms or ammunition or their components. Any ordinances prohibited by this section are null and void. (South Dakota firearms statute)</a:t>
            </a:r>
          </a:p>
          <a:p>
            <a:endParaRPr lang="en-US" dirty="0"/>
          </a:p>
          <a:p>
            <a:r>
              <a:rPr lang="en-US" i="1" dirty="0" smtClean="0"/>
              <a:t>(Answer: County A makes an ordinance that does not restrict possession of firearms, while neighboring County B makes an ordinance that does restrict possession of firearms. In general the law will be more coherent across the state if all the county ordinances agree. So it is probably wise to make a statute that will prohibit any restriction on gun possession, and make any previous ordinances that did such restrictions null and void.)</a:t>
            </a:r>
          </a:p>
          <a:p>
            <a:r>
              <a:rPr lang="en-US" dirty="0" smtClean="0"/>
              <a:t> </a:t>
            </a:r>
          </a:p>
          <a:p>
            <a:r>
              <a:rPr lang="en-US" dirty="0" smtClean="0"/>
              <a:t>2. Any fence or other structure in the nature of a fence that unnecessarily exceeds ten feet in height and is maliciously erected or maintained for the purpose of annoying the owner of an adjoining property constitutes a private nuisance. The spite fence law expresses the judgment of our legislature that a fence, which includes any structure, trees, shrubs, or traditional fences, built to separate the boundary between two adjoining parcels does not need to be more than ten feet high to serve that purpose. (California's spite fence law)</a:t>
            </a:r>
          </a:p>
        </p:txBody>
      </p:sp>
    </p:spTree>
    <p:extLst>
      <p:ext uri="{BB962C8B-B14F-4D97-AF65-F5344CB8AC3E}">
        <p14:creationId xmlns:p14="http://schemas.microsoft.com/office/powerpoint/2010/main" val="1747250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r>
              <a:rPr lang="en-US" dirty="0" smtClean="0"/>
              <a:t>3. A person who drives a commercial motor vehicle may not receive a driver license unless and until he or she surrenders to the department all driver licenses in his or her possession issued to him or her by any other jurisdiction or makes an affidavit that he or she does not possess a driver license. (Florida driver’s license statutes)</a:t>
            </a:r>
          </a:p>
          <a:p>
            <a:pPr marL="0" indent="0">
              <a:buNone/>
            </a:pPr>
            <a:r>
              <a:rPr lang="en-US" dirty="0" smtClean="0"/>
              <a:t> </a:t>
            </a:r>
          </a:p>
          <a:p>
            <a:r>
              <a:rPr lang="en-US" dirty="0" smtClean="0"/>
              <a:t>4. If a voter has written the name of an individual in the proper place on a general or special election ballot a vote shall be counted for that individual whether or not the voter makes a mark (X) in the square opposite the blank. (Minnesota voter statutes)</a:t>
            </a:r>
          </a:p>
          <a:p>
            <a:pPr marL="0" indent="0">
              <a:buNone/>
            </a:pPr>
            <a:endParaRPr lang="en-US" dirty="0" smtClean="0"/>
          </a:p>
          <a:p>
            <a:r>
              <a:rPr lang="en-US" dirty="0" smtClean="0"/>
              <a:t>5. Under the Appropriation Doctrine, a State water resource agency may find that a water right has been abandoned or forfeited.  Abandonment requires an intent to give up the water right permanently.   Forfeiture results from failure to use the water in the manner described in State statutes.   Reserved water rights are not subject to State rules on abandonment or forfeiture. (Federal Water Rights as interpreted in most states with various water resource agencies)</a:t>
            </a:r>
          </a:p>
          <a:p>
            <a:endParaRPr lang="en-US" dirty="0"/>
          </a:p>
        </p:txBody>
      </p:sp>
    </p:spTree>
    <p:extLst>
      <p:ext uri="{BB962C8B-B14F-4D97-AF65-F5344CB8AC3E}">
        <p14:creationId xmlns:p14="http://schemas.microsoft.com/office/powerpoint/2010/main" val="17040262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Law school teaches the deductive syllogism as "IRAC" ("Issue, Rule, Analysis,</a:t>
            </a:r>
            <a:br>
              <a:rPr lang="en-US" sz="3200" dirty="0" smtClean="0"/>
            </a:br>
            <a:r>
              <a:rPr lang="en-US" sz="3200" dirty="0" smtClean="0"/>
              <a:t>Conclusion"), where:</a:t>
            </a:r>
            <a:endParaRPr lang="en-US" sz="3200" dirty="0"/>
          </a:p>
        </p:txBody>
      </p:sp>
      <p:sp>
        <p:nvSpPr>
          <p:cNvPr id="3" name="Content Placeholder 2"/>
          <p:cNvSpPr>
            <a:spLocks noGrp="1"/>
          </p:cNvSpPr>
          <p:nvPr>
            <p:ph idx="1"/>
          </p:nvPr>
        </p:nvSpPr>
        <p:spPr/>
        <p:txBody>
          <a:bodyPr>
            <a:normAutofit/>
          </a:bodyPr>
          <a:lstStyle/>
          <a:p>
            <a:r>
              <a:rPr lang="en-US" sz="3600" dirty="0" smtClean="0"/>
              <a:t>"</a:t>
            </a:r>
            <a:r>
              <a:rPr lang="en-US" sz="3600" b="1" dirty="0" smtClean="0"/>
              <a:t>Issue</a:t>
            </a:r>
            <a:r>
              <a:rPr lang="en-US" sz="3600" dirty="0" smtClean="0"/>
              <a:t>" defines the syllogism's subject matter;</a:t>
            </a:r>
          </a:p>
          <a:p>
            <a:r>
              <a:rPr lang="en-US" sz="3600" dirty="0" smtClean="0"/>
              <a:t>"</a:t>
            </a:r>
            <a:r>
              <a:rPr lang="en-US" sz="3600" b="1" dirty="0" smtClean="0"/>
              <a:t>Rule</a:t>
            </a:r>
            <a:r>
              <a:rPr lang="en-US" sz="3600" dirty="0" smtClean="0"/>
              <a:t>" is the syllogism's major premise;</a:t>
            </a:r>
          </a:p>
          <a:p>
            <a:r>
              <a:rPr lang="en-US" sz="3600" dirty="0" smtClean="0"/>
              <a:t>"</a:t>
            </a:r>
            <a:r>
              <a:rPr lang="en-US" sz="3600" b="1" dirty="0" smtClean="0"/>
              <a:t>Analysis</a:t>
            </a:r>
            <a:r>
              <a:rPr lang="en-US" sz="3600" dirty="0" smtClean="0"/>
              <a:t>" is the syllogism's minor premise; </a:t>
            </a:r>
            <a:endParaRPr lang="en-US" sz="3600" dirty="0" smtClean="0"/>
          </a:p>
          <a:p>
            <a:r>
              <a:rPr lang="en-US" sz="3600" dirty="0" smtClean="0"/>
              <a:t>"</a:t>
            </a:r>
            <a:r>
              <a:rPr lang="en-US" sz="3600" b="1" dirty="0" smtClean="0"/>
              <a:t>Conclusion</a:t>
            </a:r>
            <a:r>
              <a:rPr lang="en-US" sz="3600" dirty="0" smtClean="0"/>
              <a:t>" is the syllogism's conclusion.</a:t>
            </a:r>
            <a:endParaRPr lang="en-US" sz="3600" dirty="0"/>
          </a:p>
        </p:txBody>
      </p:sp>
    </p:spTree>
    <p:extLst>
      <p:ext uri="{BB962C8B-B14F-4D97-AF65-F5344CB8AC3E}">
        <p14:creationId xmlns:p14="http://schemas.microsoft.com/office/powerpoint/2010/main" val="619417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1193</Words>
  <Application>Microsoft Office PowerPoint</Application>
  <PresentationFormat>On-screen Show (4:3)</PresentationFormat>
  <Paragraphs>78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Logic and Legal Reasoning</vt:lpstr>
      <vt:lpstr>Inductive Generalization (Particular-To-General Reasoning)</vt:lpstr>
      <vt:lpstr>Inductive Analogy (Particular-To-Particular Reasoning)</vt:lpstr>
      <vt:lpstr>Real World Example:</vt:lpstr>
      <vt:lpstr>Southern Cal. Enterprises v. Walter &amp; Co. (1947) 78 Cal.App.2d '7 \0 -7 \'7 '</vt:lpstr>
      <vt:lpstr>Deduction (General-To-Particular Reasoning) Applies Legal Principles To A Particular Case</vt:lpstr>
      <vt:lpstr>Inductive Generalizations and Legal Reasoning</vt:lpstr>
      <vt:lpstr>PowerPoint Presentation</vt:lpstr>
      <vt:lpstr>Law school teaches the deductive syllogism as "IRAC" ("Issue, Rule, Analysis, Conclusion"), where:</vt:lpstr>
      <vt:lpstr>Video with a law professor discussing logic and reasoning</vt:lpstr>
      <vt:lpstr>Discussion Work:</vt:lpstr>
      <vt:lpstr>PowerPoint Presentation</vt:lpstr>
      <vt:lpstr>PowerPoint Presentation</vt:lpstr>
      <vt:lpstr>PowerPoint Presentation</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A James</dc:creator>
  <cp:lastModifiedBy>Christine A James</cp:lastModifiedBy>
  <cp:revision>5</cp:revision>
  <dcterms:created xsi:type="dcterms:W3CDTF">2015-04-22T21:48:18Z</dcterms:created>
  <dcterms:modified xsi:type="dcterms:W3CDTF">2015-04-23T14:23:29Z</dcterms:modified>
</cp:coreProperties>
</file>