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4"/>
  </p:notesMasterIdLst>
  <p:sldIdLst>
    <p:sldId id="536" r:id="rId2"/>
    <p:sldId id="479" r:id="rId3"/>
    <p:sldId id="483" r:id="rId4"/>
    <p:sldId id="486" r:id="rId5"/>
    <p:sldId id="484" r:id="rId6"/>
    <p:sldId id="481" r:id="rId7"/>
    <p:sldId id="487" r:id="rId8"/>
    <p:sldId id="363" r:id="rId9"/>
    <p:sldId id="364" r:id="rId10"/>
    <p:sldId id="362" r:id="rId11"/>
    <p:sldId id="490" r:id="rId12"/>
    <p:sldId id="365" r:id="rId13"/>
    <p:sldId id="366" r:id="rId14"/>
    <p:sldId id="335" r:id="rId15"/>
    <p:sldId id="367" r:id="rId16"/>
    <p:sldId id="368" r:id="rId17"/>
    <p:sldId id="369" r:id="rId18"/>
    <p:sldId id="370" r:id="rId19"/>
    <p:sldId id="371" r:id="rId20"/>
    <p:sldId id="372" r:id="rId21"/>
    <p:sldId id="374" r:id="rId22"/>
    <p:sldId id="375" r:id="rId23"/>
    <p:sldId id="376" r:id="rId24"/>
    <p:sldId id="377" r:id="rId25"/>
    <p:sldId id="378" r:id="rId26"/>
    <p:sldId id="379" r:id="rId27"/>
    <p:sldId id="380" r:id="rId28"/>
    <p:sldId id="441" r:id="rId29"/>
    <p:sldId id="445" r:id="rId30"/>
    <p:sldId id="373" r:id="rId31"/>
    <p:sldId id="491" r:id="rId32"/>
    <p:sldId id="381" r:id="rId33"/>
    <p:sldId id="439" r:id="rId34"/>
    <p:sldId id="440" r:id="rId35"/>
    <p:sldId id="537" r:id="rId36"/>
    <p:sldId id="468" r:id="rId37"/>
    <p:sldId id="473" r:id="rId38"/>
    <p:sldId id="474" r:id="rId39"/>
    <p:sldId id="475" r:id="rId40"/>
    <p:sldId id="476" r:id="rId41"/>
    <p:sldId id="477" r:id="rId42"/>
    <p:sldId id="385" r:id="rId43"/>
    <p:sldId id="478" r:id="rId44"/>
    <p:sldId id="539" r:id="rId45"/>
    <p:sldId id="482" r:id="rId46"/>
    <p:sldId id="466" r:id="rId47"/>
    <p:sldId id="465" r:id="rId48"/>
    <p:sldId id="467" r:id="rId49"/>
    <p:sldId id="493" r:id="rId50"/>
    <p:sldId id="442" r:id="rId51"/>
    <p:sldId id="403" r:id="rId52"/>
    <p:sldId id="494" r:id="rId53"/>
    <p:sldId id="495" r:id="rId54"/>
    <p:sldId id="496" r:id="rId55"/>
    <p:sldId id="443" r:id="rId56"/>
    <p:sldId id="497" r:id="rId57"/>
    <p:sldId id="498" r:id="rId58"/>
    <p:sldId id="499" r:id="rId59"/>
    <p:sldId id="500" r:id="rId60"/>
    <p:sldId id="501" r:id="rId61"/>
    <p:sldId id="504" r:id="rId62"/>
    <p:sldId id="507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72A2D4"/>
    <a:srgbClr val="800040"/>
    <a:srgbClr val="FF00FF"/>
    <a:srgbClr val="FFFF00"/>
    <a:srgbClr val="00FFFF"/>
    <a:srgbClr val="96FEFE"/>
    <a:srgbClr val="D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710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5FCDB35-C6CB-4884-B775-1ED343C1C6A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21F9895-F5A9-4C7C-B561-B85B8BA9871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4C412A67-FDE1-46D0-A29F-6EEA5971F99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545CF3B8-1B9E-483F-AD58-46769A9C544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B9A237B6-17E3-462F-86C7-66F45D0A9A1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FE7D3442-D701-49D6-9BC4-91FDBC0E6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9617A-C8C1-40D3-907F-3AD156C7186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9760A4B-33FB-4C56-B8CE-2A5E52BB14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649C212-91A9-4401-A798-2B1E77FFFF6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EC19C5B-C9BF-4896-8915-0446719F85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738226B-8D9F-4A3F-A048-4E7A4AF8CC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31">
            <a:extLst>
              <a:ext uri="{FF2B5EF4-FFF2-40B4-BE49-F238E27FC236}">
                <a16:creationId xmlns:a16="http://schemas.microsoft.com/office/drawing/2014/main" id="{2692F805-8079-4DE0-9B38-5410222A2C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42340C9-78CF-4B80-B5C2-EE6131C79923}" type="slidenum">
              <a:rPr lang="en-US" altLang="en-US" sz="1200">
                <a:latin typeface="Times" panose="02020603050405020304" pitchFamily="18" charset="0"/>
              </a:rPr>
              <a:pPr/>
              <a:t>44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10B68F4-7C3A-4F82-BCE5-3A71935B8C2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4A46FF0D-72EA-4C95-8884-EEAFF94066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From cassini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31">
            <a:extLst>
              <a:ext uri="{FF2B5EF4-FFF2-40B4-BE49-F238E27FC236}">
                <a16:creationId xmlns:a16="http://schemas.microsoft.com/office/drawing/2014/main" id="{084898D6-E312-4446-85B3-020907A869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74212E-9455-4A52-A7E4-3847950D8BDE}" type="slidenum">
              <a:rPr lang="en-US" altLang="en-US" sz="1200">
                <a:latin typeface="Times" panose="02020603050405020304" pitchFamily="18" charset="0"/>
              </a:rPr>
              <a:pPr/>
              <a:t>49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BDC3FF39-2040-4C13-81EB-9B2A4E442F0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11E0692F-3DC5-4DAB-84A0-30DE912DF8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M31</a:t>
            </a: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31">
            <a:extLst>
              <a:ext uri="{FF2B5EF4-FFF2-40B4-BE49-F238E27FC236}">
                <a16:creationId xmlns:a16="http://schemas.microsoft.com/office/drawing/2014/main" id="{36416157-8243-488F-8782-8953774734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E4E3400-7429-4A47-BAB8-190140605B59}" type="slidenum">
              <a:rPr lang="en-US" altLang="en-US" sz="1200">
                <a:latin typeface="Times" panose="02020603050405020304" pitchFamily="18" charset="0"/>
              </a:rPr>
              <a:pPr/>
              <a:t>50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94211" name="Rectangle 2">
            <a:extLst>
              <a:ext uri="{FF2B5EF4-FFF2-40B4-BE49-F238E27FC236}">
                <a16:creationId xmlns:a16="http://schemas.microsoft.com/office/drawing/2014/main" id="{5D7AECA5-5C42-408C-8381-028BEBDAF19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2" name="Rectangle 3">
            <a:extLst>
              <a:ext uri="{FF2B5EF4-FFF2-40B4-BE49-F238E27FC236}">
                <a16:creationId xmlns:a16="http://schemas.microsoft.com/office/drawing/2014/main" id="{4C2FA022-2CB1-44AE-B08A-83D602FFB3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M31</a:t>
            </a: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31">
            <a:extLst>
              <a:ext uri="{FF2B5EF4-FFF2-40B4-BE49-F238E27FC236}">
                <a16:creationId xmlns:a16="http://schemas.microsoft.com/office/drawing/2014/main" id="{F75561AB-975B-4FD0-9736-8FD8F0495F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7952AC-0291-46CB-BAD3-DF620080E177}" type="slidenum">
              <a:rPr lang="en-US" altLang="en-US" sz="1200">
                <a:latin typeface="Times" panose="02020603050405020304" pitchFamily="18" charset="0"/>
              </a:rPr>
              <a:pPr/>
              <a:t>52</a:t>
            </a:fld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1D0A3547-2547-4490-B996-6498C7FD31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>
            <a:extLst>
              <a:ext uri="{FF2B5EF4-FFF2-40B4-BE49-F238E27FC236}">
                <a16:creationId xmlns:a16="http://schemas.microsoft.com/office/drawing/2014/main" id="{95A10D7E-1651-46BA-91B8-657755D409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m84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EEED140-8D63-46BB-BDB1-2D96B546FA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09BC490-72B8-43D2-A561-B3CEBC5E0B65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A8CE0EFB-495B-4E9C-A340-876E716B3A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6A43D4FE-2DBD-4101-8DB8-30C7275851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D763F729-748D-4BAA-B489-4F28687405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90F99BF-9827-4D34-B2E3-FDEEA162A561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05DF5DE0-6ABB-448A-9181-0AF4F10FAF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67949E0F-6A35-4A73-9E5A-D42376FDCD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134E4709-C58F-465D-8414-2D9ACB5B24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6CBE21F-E3AE-4085-B77D-7826DFBBEB5F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410E6BD6-62F1-4DF4-98B3-8C99D8B014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90655410-2014-45C1-9C90-0094B27890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80EE0F39-C379-4432-814F-3D30280023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EF13695-B951-43DD-94DB-FDB623BFDB33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B3194E5C-34D8-4CE2-BE31-795ECF5FB8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126CE37C-4269-4A95-B14C-2D49A20D9F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370093FB-440D-4BCF-BC78-069918DD8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50592F0-34B1-4A25-A4BD-FF653012456C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86B337BF-905F-4C51-BC5D-20AA9385A5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4260583-0F56-425C-B844-29FA1019E2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1552AF58-B5FC-427F-A5E9-B8D729D668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17BD1BD-C41E-4625-947F-2E0223F25029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DC53537A-B4C1-4EA0-8536-47B3655E72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9DACF4CD-7FE7-4080-8FDB-9BFC7DC3AD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4F44F6B1-59AD-4CC0-981C-D457B349DF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D0AE602-AF52-4550-8509-2C945ED18868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CF61F80B-EEF8-4981-A991-47E7A1F44D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A9C1304-5187-4310-AC9B-16A6B98F77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44F2C4A8-8F0A-4D28-AD06-0109A835C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9BFF495E-F392-4E86-8F27-E7B302141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Refraction:  change in direction of a wave due to a change in its medium</a:t>
            </a: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0CB3B508-8E06-4FAB-9094-E1F94E82FE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42395A6-4D8D-42C8-8B00-871EE8D393C1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594254-2059-4B44-8B98-E2567C832A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8D5C72-14B8-4E10-83E2-91212BCFD8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8EA29C-132F-4E44-8308-B3E394B777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75C218-E870-4E60-8D7A-245E37DFC8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7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A22D95-70BD-4007-B296-4A134E1A2E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7A9F23-C6EE-4B31-8287-7D4FCB755F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BA0481-FA1F-4E64-9E45-0CBE9F0410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445862-1638-4EE4-9928-D869AFB81A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847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13B361-0085-4F9C-A68F-F7BA136EC2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E3A3F6C-0EF6-4BF7-A638-16C1DF134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56455C-2E9B-4A24-B4C1-81CD406E8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E5E83-0BE8-49AE-92B9-7AFBCDB73C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401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7BEF70-F9F5-4B88-80AA-ADEBB18781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C1C930-2350-4A27-9EEF-7B15CA8491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1510F4-93C9-4061-8B63-269569533B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54020-9C46-479C-A415-A9DF00BF8E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2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F1F33EC-4E64-4881-A7B3-14827B7090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9CEC4E-6FA1-41A8-A3F5-387C7FED23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9AC1C35-20AD-4BD7-8F17-7D544510D3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B7ADC-FD09-42AE-8D1C-DF11F3A46F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67B993-7E10-4734-A406-DF4859A7C0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011937-1561-4B25-B850-1EE6D9A5E1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845666-E197-42C3-809B-9F80B1B833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8B745-0BF3-496F-B988-C35DB051FA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59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EE5CB0C-3060-4D1C-B7AF-3EDE6F8B2F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641BBCD-F925-4634-BE61-8DA0B423E8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724E2D1-E6B0-4EC8-AD24-3FA2381B92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191C90-8688-4097-93C2-0FE1469E7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9636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B17BC08-9760-41B8-A60B-97C0BA48E9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525BC11-CB4B-487B-894C-EC113F7301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6B31FCE-B80E-4E9F-BA93-5F3967C0A7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9BD6BC-6AE7-44B5-BAEA-AFB5C057A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959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3BE5255-EC78-4E5E-A95F-AD809C7CE5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D9BACBC-4BA7-443A-89E1-891CE64996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3E268A5-0512-4681-80B9-5CF4DB070C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97C4A-B92C-44E9-9C03-4F1CB47EE8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35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ACF0E0-EBF2-47AD-B75B-CB35A5AD9D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7D6668-7E28-43CA-89C2-8191479258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14B21B-E5AE-4D9B-97C0-0DBAB69ECE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789230-645E-49F2-A815-36F7CCEA76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12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10A288-3F5B-410B-B816-B1771985B2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2BFEC9-5478-4292-97D3-5104EE5307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056A6A-554A-4CDB-A9CE-F78208A07C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6A7B9B-D553-4D39-8DF9-00BE535D8F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519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D0A877-274B-4100-AE19-5477293E83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4029E3C-EE62-473D-A494-2DC154D18D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0468619-E5BB-40E5-8C3C-17DB6D4B2E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CDFD2B2-C449-4C56-8503-11E94163E4C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EB93CFC-346C-4882-B531-2853670CEB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0C1779-A0A6-45F0-A6BE-EB625221E0C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video" Target="\Users\cbarnbau\Documents\teaching\powerpoint%20slides\ASTR%201000%20slides\26_light\giphy2.gif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3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oleObject" Target="???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4.xml"/><Relationship Id="rId7" Type="http://schemas.openxmlformats.org/officeDocument/2006/relationships/image" Target="../media/image5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video" Target="\Users\cbarnbau\Documents\teaching\powerpoint%20slides\ASTR%201000%20slides\26_light\M1U7-SF7.2-PtopSbottom.gi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video" Target="\Users\cbarnbau\Documents\teaching\powerpoint%20slides\ASTR%201000%20slides\26_light\sin_mov1.gi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D0351-C5D3-413F-8538-5C9E614F3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r>
              <a:rPr lang="en-US" b="1" dirty="0"/>
              <a:t>Light!</a:t>
            </a:r>
          </a:p>
        </p:txBody>
      </p:sp>
    </p:spTree>
    <p:extLst>
      <p:ext uri="{BB962C8B-B14F-4D97-AF65-F5344CB8AC3E}">
        <p14:creationId xmlns:p14="http://schemas.microsoft.com/office/powerpoint/2010/main" val="258145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venusmoon_eder_big">
            <a:extLst>
              <a:ext uri="{FF2B5EF4-FFF2-40B4-BE49-F238E27FC236}">
                <a16:creationId xmlns:a16="http://schemas.microsoft.com/office/drawing/2014/main" id="{3B4BE81F-9AC0-4E02-81BB-DFB814A4B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21BC4C1D-0D4D-4A37-A26E-4C447723D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We know this because particles act differently than waves.</a:t>
            </a:r>
            <a:endParaRPr lang="en-US" altLang="en-US">
              <a:solidFill>
                <a:srgbClr val="66FFFF"/>
              </a:solidFill>
            </a:endParaRPr>
          </a:p>
        </p:txBody>
      </p:sp>
      <p:sp>
        <p:nvSpPr>
          <p:cNvPr id="135175" name="Text Box 7">
            <a:extLst>
              <a:ext uri="{FF2B5EF4-FFF2-40B4-BE49-F238E27FC236}">
                <a16:creationId xmlns:a16="http://schemas.microsoft.com/office/drawing/2014/main" id="{4C3A401F-51B0-41E5-9593-FD3F69D2A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219200"/>
            <a:ext cx="167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</a:rPr>
              <a:t>particles act like this when going through a hole</a:t>
            </a:r>
          </a:p>
        </p:txBody>
      </p:sp>
      <p:grpSp>
        <p:nvGrpSpPr>
          <p:cNvPr id="29701" name="Group 5">
            <a:extLst>
              <a:ext uri="{FF2B5EF4-FFF2-40B4-BE49-F238E27FC236}">
                <a16:creationId xmlns:a16="http://schemas.microsoft.com/office/drawing/2014/main" id="{54A6F11A-4805-4FAB-8097-A23BB24871CA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990600"/>
            <a:ext cx="3048000" cy="2794000"/>
            <a:chOff x="1536" y="956"/>
            <a:chExt cx="2688" cy="2483"/>
          </a:xfrm>
        </p:grpSpPr>
        <p:sp>
          <p:nvSpPr>
            <p:cNvPr id="29729" name="Rectangle 6">
              <a:extLst>
                <a:ext uri="{FF2B5EF4-FFF2-40B4-BE49-F238E27FC236}">
                  <a16:creationId xmlns:a16="http://schemas.microsoft.com/office/drawing/2014/main" id="{650D2498-7E44-455F-BF2A-FD3E8EDA3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008"/>
              <a:ext cx="2688" cy="2400"/>
            </a:xfrm>
            <a:prstGeom prst="rect">
              <a:avLst/>
            </a:prstGeom>
            <a:solidFill>
              <a:srgbClr val="E0E5F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29730" name="Picture 7" descr="elec1">
              <a:extLst>
                <a:ext uri="{FF2B5EF4-FFF2-40B4-BE49-F238E27FC236}">
                  <a16:creationId xmlns:a16="http://schemas.microsoft.com/office/drawing/2014/main" id="{A0DC1626-D1DE-4543-9F55-B51F62ED5E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56"/>
              <a:ext cx="2688" cy="2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702" name="Group 31">
            <a:extLst>
              <a:ext uri="{FF2B5EF4-FFF2-40B4-BE49-F238E27FC236}">
                <a16:creationId xmlns:a16="http://schemas.microsoft.com/office/drawing/2014/main" id="{139F564C-40E0-4CD2-97DD-4D155AE9C016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1600200"/>
            <a:ext cx="838200" cy="1905000"/>
            <a:chOff x="3168" y="2064"/>
            <a:chExt cx="528" cy="1200"/>
          </a:xfrm>
        </p:grpSpPr>
        <p:sp>
          <p:nvSpPr>
            <p:cNvPr id="10" name="Line 16">
              <a:extLst>
                <a:ext uri="{FF2B5EF4-FFF2-40B4-BE49-F238E27FC236}">
                  <a16:creationId xmlns:a16="http://schemas.microsoft.com/office/drawing/2014/main" id="{C82402D0-7007-4AC1-B957-FA65644797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2496"/>
              <a:ext cx="0" cy="528"/>
            </a:xfrm>
            <a:prstGeom prst="lin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Line 17">
              <a:extLst>
                <a:ext uri="{FF2B5EF4-FFF2-40B4-BE49-F238E27FC236}">
                  <a16:creationId xmlns:a16="http://schemas.microsoft.com/office/drawing/2014/main" id="{096C47D4-6C68-44AC-BD88-29051D65CE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2592"/>
              <a:ext cx="240" cy="144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Line 18">
              <a:extLst>
                <a:ext uri="{FF2B5EF4-FFF2-40B4-BE49-F238E27FC236}">
                  <a16:creationId xmlns:a16="http://schemas.microsoft.com/office/drawing/2014/main" id="{8C2CAFEE-5794-4B06-A8B9-8A1F9119C0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8" y="2544"/>
              <a:ext cx="240" cy="192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Line 19">
              <a:extLst>
                <a:ext uri="{FF2B5EF4-FFF2-40B4-BE49-F238E27FC236}">
                  <a16:creationId xmlns:a16="http://schemas.microsoft.com/office/drawing/2014/main" id="{BEFB6AFD-B818-4F37-8EF0-7F669EC48B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12" y="3024"/>
              <a:ext cx="96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Line 20">
              <a:extLst>
                <a:ext uri="{FF2B5EF4-FFF2-40B4-BE49-F238E27FC236}">
                  <a16:creationId xmlns:a16="http://schemas.microsoft.com/office/drawing/2014/main" id="{D6A2205C-7479-4E00-B0EB-015D809760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3216"/>
              <a:ext cx="96" cy="48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Line 21">
              <a:extLst>
                <a:ext uri="{FF2B5EF4-FFF2-40B4-BE49-F238E27FC236}">
                  <a16:creationId xmlns:a16="http://schemas.microsoft.com/office/drawing/2014/main" id="{81C6FCA4-EA6E-4AF3-94D8-54D004A5C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024"/>
              <a:ext cx="144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Line 22">
              <a:extLst>
                <a:ext uri="{FF2B5EF4-FFF2-40B4-BE49-F238E27FC236}">
                  <a16:creationId xmlns:a16="http://schemas.microsoft.com/office/drawing/2014/main" id="{CAA222CE-1D7A-4299-853C-EAA1C2CAF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3264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Oval 24">
              <a:extLst>
                <a:ext uri="{FF2B5EF4-FFF2-40B4-BE49-F238E27FC236}">
                  <a16:creationId xmlns:a16="http://schemas.microsoft.com/office/drawing/2014/main" id="{14DEB18F-97D9-42C7-8BE2-6B0DA35AF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064"/>
              <a:ext cx="384" cy="432"/>
            </a:xfrm>
            <a:prstGeom prst="ellips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Line 25">
              <a:extLst>
                <a:ext uri="{FF2B5EF4-FFF2-40B4-BE49-F238E27FC236}">
                  <a16:creationId xmlns:a16="http://schemas.microsoft.com/office/drawing/2014/main" id="{0B91A6F9-34FB-481E-B8EF-950484E633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256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Oval 26">
              <a:extLst>
                <a:ext uri="{FF2B5EF4-FFF2-40B4-BE49-F238E27FC236}">
                  <a16:creationId xmlns:a16="http://schemas.microsoft.com/office/drawing/2014/main" id="{C1691C7F-50EF-4ECF-AC5A-47625D9F7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08"/>
              <a:ext cx="48" cy="48"/>
            </a:xfrm>
            <a:prstGeom prst="ellipse">
              <a:avLst/>
            </a:prstGeom>
            <a:solidFill>
              <a:srgbClr val="800040"/>
            </a:solidFill>
            <a:ln w="95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703" name="Group 43">
            <a:extLst>
              <a:ext uri="{FF2B5EF4-FFF2-40B4-BE49-F238E27FC236}">
                <a16:creationId xmlns:a16="http://schemas.microsoft.com/office/drawing/2014/main" id="{16D56C3F-BAD9-4D46-AE84-DCC167AC778C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1219200"/>
            <a:ext cx="1600200" cy="2362200"/>
            <a:chOff x="1632" y="1392"/>
            <a:chExt cx="1008" cy="1488"/>
          </a:xfrm>
        </p:grpSpPr>
        <p:sp>
          <p:nvSpPr>
            <p:cNvPr id="29717" name="AutoShape 41">
              <a:extLst>
                <a:ext uri="{FF2B5EF4-FFF2-40B4-BE49-F238E27FC236}">
                  <a16:creationId xmlns:a16="http://schemas.microsoft.com/office/drawing/2014/main" id="{3A90045F-5647-4A1A-9DB3-23141E84AF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2" y="1632"/>
              <a:ext cx="1488" cy="10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31 w 21600"/>
                <a:gd name="T13" fmla="*/ 3729 h 21600"/>
                <a:gd name="T14" fmla="*/ 17869 w 21600"/>
                <a:gd name="T15" fmla="*/ 178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861" y="21600"/>
                  </a:lnTo>
                  <a:lnTo>
                    <a:pt x="177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18" name="Oval 42">
              <a:extLst>
                <a:ext uri="{FF2B5EF4-FFF2-40B4-BE49-F238E27FC236}">
                  <a16:creationId xmlns:a16="http://schemas.microsoft.com/office/drawing/2014/main" id="{16487D05-2ACC-4928-9110-5B05A975F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2016"/>
              <a:ext cx="192" cy="240"/>
            </a:xfrm>
            <a:prstGeom prst="ellipse">
              <a:avLst/>
            </a:prstGeom>
            <a:solidFill>
              <a:srgbClr val="72A2D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4" name="Oval 44">
            <a:extLst>
              <a:ext uri="{FF2B5EF4-FFF2-40B4-BE49-F238E27FC236}">
                <a16:creationId xmlns:a16="http://schemas.microsoft.com/office/drawing/2014/main" id="{0D86F55E-5F44-4130-92F5-324B4F85D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5" name="Oval 45">
            <a:extLst>
              <a:ext uri="{FF2B5EF4-FFF2-40B4-BE49-F238E27FC236}">
                <a16:creationId xmlns:a16="http://schemas.microsoft.com/office/drawing/2014/main" id="{B921FC85-99B9-4D84-9FB2-814D1A9D5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6" name="Oval 46">
            <a:extLst>
              <a:ext uri="{FF2B5EF4-FFF2-40B4-BE49-F238E27FC236}">
                <a16:creationId xmlns:a16="http://schemas.microsoft.com/office/drawing/2014/main" id="{4DDFBA4E-A33A-44C7-8264-AD55720E0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276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id="{9AFAA500-D48D-4C22-821D-EBD2EDE05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76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8" name="Oval 48">
            <a:extLst>
              <a:ext uri="{FF2B5EF4-FFF2-40B4-BE49-F238E27FC236}">
                <a16:creationId xmlns:a16="http://schemas.microsoft.com/office/drawing/2014/main" id="{7CF8A602-F1C2-4623-AD43-6D933D464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9" name="Oval 49">
            <a:extLst>
              <a:ext uri="{FF2B5EF4-FFF2-40B4-BE49-F238E27FC236}">
                <a16:creationId xmlns:a16="http://schemas.microsoft.com/office/drawing/2014/main" id="{6C68AF60-70AF-46B4-8360-BC36A39D8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0" name="Oval 50">
            <a:extLst>
              <a:ext uri="{FF2B5EF4-FFF2-40B4-BE49-F238E27FC236}">
                <a16:creationId xmlns:a16="http://schemas.microsoft.com/office/drawing/2014/main" id="{72F0789C-1A17-459E-B1D1-527038CBE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1" name="Oval 51">
            <a:extLst>
              <a:ext uri="{FF2B5EF4-FFF2-40B4-BE49-F238E27FC236}">
                <a16:creationId xmlns:a16="http://schemas.microsoft.com/office/drawing/2014/main" id="{A2B1A548-D0A4-4B15-A2D6-E1F9E74F7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2" name="Oval 52">
            <a:extLst>
              <a:ext uri="{FF2B5EF4-FFF2-40B4-BE49-F238E27FC236}">
                <a16:creationId xmlns:a16="http://schemas.microsoft.com/office/drawing/2014/main" id="{E7B2B84D-B59E-4352-9F2D-BBDA36480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3" name="Oval 53">
            <a:extLst>
              <a:ext uri="{FF2B5EF4-FFF2-40B4-BE49-F238E27FC236}">
                <a16:creationId xmlns:a16="http://schemas.microsoft.com/office/drawing/2014/main" id="{9CABF595-3225-438B-A009-5A2B2B48E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59" name="Line 56">
            <a:extLst>
              <a:ext uri="{FF2B5EF4-FFF2-40B4-BE49-F238E27FC236}">
                <a16:creationId xmlns:a16="http://schemas.microsoft.com/office/drawing/2014/main" id="{83AC0956-96E0-4EC7-839A-8A25D3B8240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23622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57">
            <a:extLst>
              <a:ext uri="{FF2B5EF4-FFF2-40B4-BE49-F238E27FC236}">
                <a16:creationId xmlns:a16="http://schemas.microsoft.com/office/drawing/2014/main" id="{5CF1AD81-1EDD-4269-86C3-9491E3B824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387600"/>
            <a:ext cx="1600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32">
            <a:extLst>
              <a:ext uri="{FF2B5EF4-FFF2-40B4-BE49-F238E27FC236}">
                <a16:creationId xmlns:a16="http://schemas.microsoft.com/office/drawing/2014/main" id="{C8A7930F-250E-4CB3-B37D-AB456E437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286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venusmoon_eder_big">
            <a:extLst>
              <a:ext uri="{FF2B5EF4-FFF2-40B4-BE49-F238E27FC236}">
                <a16:creationId xmlns:a16="http://schemas.microsoft.com/office/drawing/2014/main" id="{321E1346-050F-4BD5-8820-4BA127EB4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95B5C575-D7E0-4E6F-99F6-BEFDD473D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We know this because particles act differently than waves.</a:t>
            </a:r>
            <a:endParaRPr lang="en-US" altLang="en-US">
              <a:solidFill>
                <a:srgbClr val="66FFFF"/>
              </a:solidFill>
            </a:endParaRPr>
          </a:p>
        </p:txBody>
      </p:sp>
      <p:pic>
        <p:nvPicPr>
          <p:cNvPr id="31748" name="Picture 3" descr="elec2">
            <a:extLst>
              <a:ext uri="{FF2B5EF4-FFF2-40B4-BE49-F238E27FC236}">
                <a16:creationId xmlns:a16="http://schemas.microsoft.com/office/drawing/2014/main" id="{334B3196-CB90-4790-92AC-B04FF70F7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2971800" cy="2747963"/>
          </a:xfrm>
          <a:prstGeom prst="rect">
            <a:avLst/>
          </a:prstGeom>
          <a:solidFill>
            <a:srgbClr val="E0E5FE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1749" name="Group 5">
            <a:extLst>
              <a:ext uri="{FF2B5EF4-FFF2-40B4-BE49-F238E27FC236}">
                <a16:creationId xmlns:a16="http://schemas.microsoft.com/office/drawing/2014/main" id="{BC2D73FF-E5C7-42FD-B8B7-0B148636D00C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990600"/>
            <a:ext cx="3048000" cy="2794000"/>
            <a:chOff x="1536" y="956"/>
            <a:chExt cx="2688" cy="2483"/>
          </a:xfrm>
        </p:grpSpPr>
        <p:sp>
          <p:nvSpPr>
            <p:cNvPr id="31794" name="Rectangle 6">
              <a:extLst>
                <a:ext uri="{FF2B5EF4-FFF2-40B4-BE49-F238E27FC236}">
                  <a16:creationId xmlns:a16="http://schemas.microsoft.com/office/drawing/2014/main" id="{1D0E3734-6721-44E5-8800-082096DA9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008"/>
              <a:ext cx="2688" cy="2400"/>
            </a:xfrm>
            <a:prstGeom prst="rect">
              <a:avLst/>
            </a:prstGeom>
            <a:solidFill>
              <a:srgbClr val="E0E5F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31795" name="Picture 7" descr="elec1">
              <a:extLst>
                <a:ext uri="{FF2B5EF4-FFF2-40B4-BE49-F238E27FC236}">
                  <a16:creationId xmlns:a16="http://schemas.microsoft.com/office/drawing/2014/main" id="{0C50A3C0-8878-4F15-B39C-0A8F48001E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56"/>
              <a:ext cx="2688" cy="2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0" name="Group 31">
            <a:extLst>
              <a:ext uri="{FF2B5EF4-FFF2-40B4-BE49-F238E27FC236}">
                <a16:creationId xmlns:a16="http://schemas.microsoft.com/office/drawing/2014/main" id="{9EDC052A-8920-445B-AD99-95674FE80FAE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1600200"/>
            <a:ext cx="838200" cy="1905000"/>
            <a:chOff x="3168" y="2064"/>
            <a:chExt cx="528" cy="1200"/>
          </a:xfrm>
        </p:grpSpPr>
        <p:sp>
          <p:nvSpPr>
            <p:cNvPr id="10" name="Line 16">
              <a:extLst>
                <a:ext uri="{FF2B5EF4-FFF2-40B4-BE49-F238E27FC236}">
                  <a16:creationId xmlns:a16="http://schemas.microsoft.com/office/drawing/2014/main" id="{43F18DB1-D0B0-4219-98AF-978D0028A3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2496"/>
              <a:ext cx="0" cy="528"/>
            </a:xfrm>
            <a:prstGeom prst="lin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Line 17">
              <a:extLst>
                <a:ext uri="{FF2B5EF4-FFF2-40B4-BE49-F238E27FC236}">
                  <a16:creationId xmlns:a16="http://schemas.microsoft.com/office/drawing/2014/main" id="{4B9397B6-8E25-4F92-A073-F058A4FED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2592"/>
              <a:ext cx="240" cy="144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Line 18">
              <a:extLst>
                <a:ext uri="{FF2B5EF4-FFF2-40B4-BE49-F238E27FC236}">
                  <a16:creationId xmlns:a16="http://schemas.microsoft.com/office/drawing/2014/main" id="{5BDD73C4-02F5-4576-9DD6-D3D84623DA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8" y="2544"/>
              <a:ext cx="240" cy="192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Line 19">
              <a:extLst>
                <a:ext uri="{FF2B5EF4-FFF2-40B4-BE49-F238E27FC236}">
                  <a16:creationId xmlns:a16="http://schemas.microsoft.com/office/drawing/2014/main" id="{8A8AD22F-A8A6-476A-8193-E1F8B3869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12" y="3024"/>
              <a:ext cx="96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Line 20">
              <a:extLst>
                <a:ext uri="{FF2B5EF4-FFF2-40B4-BE49-F238E27FC236}">
                  <a16:creationId xmlns:a16="http://schemas.microsoft.com/office/drawing/2014/main" id="{06FEA399-5034-4F27-8CD9-81FE5DE6B0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3216"/>
              <a:ext cx="96" cy="48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Line 21">
              <a:extLst>
                <a:ext uri="{FF2B5EF4-FFF2-40B4-BE49-F238E27FC236}">
                  <a16:creationId xmlns:a16="http://schemas.microsoft.com/office/drawing/2014/main" id="{B3354651-E2D6-4BB5-897A-5896D36739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024"/>
              <a:ext cx="144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Line 22">
              <a:extLst>
                <a:ext uri="{FF2B5EF4-FFF2-40B4-BE49-F238E27FC236}">
                  <a16:creationId xmlns:a16="http://schemas.microsoft.com/office/drawing/2014/main" id="{C5956B04-B883-4DDC-B966-AEA516F11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3264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Oval 24">
              <a:extLst>
                <a:ext uri="{FF2B5EF4-FFF2-40B4-BE49-F238E27FC236}">
                  <a16:creationId xmlns:a16="http://schemas.microsoft.com/office/drawing/2014/main" id="{418AA2BA-B045-4BF5-998E-00E56448D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064"/>
              <a:ext cx="384" cy="432"/>
            </a:xfrm>
            <a:prstGeom prst="ellips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Line 25">
              <a:extLst>
                <a:ext uri="{FF2B5EF4-FFF2-40B4-BE49-F238E27FC236}">
                  <a16:creationId xmlns:a16="http://schemas.microsoft.com/office/drawing/2014/main" id="{6BB94351-6AC4-4717-80FD-6813EA180A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256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Oval 26">
              <a:extLst>
                <a:ext uri="{FF2B5EF4-FFF2-40B4-BE49-F238E27FC236}">
                  <a16:creationId xmlns:a16="http://schemas.microsoft.com/office/drawing/2014/main" id="{831A8405-8210-4AE2-8A77-3EB66ABD9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08"/>
              <a:ext cx="48" cy="48"/>
            </a:xfrm>
            <a:prstGeom prst="ellipse">
              <a:avLst/>
            </a:prstGeom>
            <a:solidFill>
              <a:srgbClr val="800040"/>
            </a:solidFill>
            <a:ln w="95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51" name="Group 43">
            <a:extLst>
              <a:ext uri="{FF2B5EF4-FFF2-40B4-BE49-F238E27FC236}">
                <a16:creationId xmlns:a16="http://schemas.microsoft.com/office/drawing/2014/main" id="{C360F948-C7C9-4F79-AAA9-8F919DB0EE23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1219200"/>
            <a:ext cx="1600200" cy="2362200"/>
            <a:chOff x="1632" y="1392"/>
            <a:chExt cx="1008" cy="1488"/>
          </a:xfrm>
        </p:grpSpPr>
        <p:sp>
          <p:nvSpPr>
            <p:cNvPr id="31782" name="AutoShape 41">
              <a:extLst>
                <a:ext uri="{FF2B5EF4-FFF2-40B4-BE49-F238E27FC236}">
                  <a16:creationId xmlns:a16="http://schemas.microsoft.com/office/drawing/2014/main" id="{9F48ABC5-423F-45CC-9B97-F76D3567B1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2" y="1632"/>
              <a:ext cx="1488" cy="10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31 w 21600"/>
                <a:gd name="T13" fmla="*/ 3729 h 21600"/>
                <a:gd name="T14" fmla="*/ 17869 w 21600"/>
                <a:gd name="T15" fmla="*/ 178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861" y="21600"/>
                  </a:lnTo>
                  <a:lnTo>
                    <a:pt x="177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83" name="Oval 42">
              <a:extLst>
                <a:ext uri="{FF2B5EF4-FFF2-40B4-BE49-F238E27FC236}">
                  <a16:creationId xmlns:a16="http://schemas.microsoft.com/office/drawing/2014/main" id="{D218B8D5-1DE3-47EC-9A3B-5507ADA3E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2016"/>
              <a:ext cx="192" cy="240"/>
            </a:xfrm>
            <a:prstGeom prst="ellipse">
              <a:avLst/>
            </a:prstGeom>
            <a:solidFill>
              <a:srgbClr val="72A2D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4" name="Oval 44">
            <a:extLst>
              <a:ext uri="{FF2B5EF4-FFF2-40B4-BE49-F238E27FC236}">
                <a16:creationId xmlns:a16="http://schemas.microsoft.com/office/drawing/2014/main" id="{7526B69D-9BDF-4493-AD56-7CD10A6EA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5" name="Oval 45">
            <a:extLst>
              <a:ext uri="{FF2B5EF4-FFF2-40B4-BE49-F238E27FC236}">
                <a16:creationId xmlns:a16="http://schemas.microsoft.com/office/drawing/2014/main" id="{B315279F-8462-4C8C-AF80-02DE9A8AB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6" name="Oval 46">
            <a:extLst>
              <a:ext uri="{FF2B5EF4-FFF2-40B4-BE49-F238E27FC236}">
                <a16:creationId xmlns:a16="http://schemas.microsoft.com/office/drawing/2014/main" id="{36306A7B-7BCF-45CB-9F15-E418BFAB7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276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id="{C28B62EC-1CC5-438A-BBBD-3E352584F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76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8" name="Oval 48">
            <a:extLst>
              <a:ext uri="{FF2B5EF4-FFF2-40B4-BE49-F238E27FC236}">
                <a16:creationId xmlns:a16="http://schemas.microsoft.com/office/drawing/2014/main" id="{1CA278AF-4A06-4B9D-BBDD-69EF99CC6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9" name="Oval 49">
            <a:extLst>
              <a:ext uri="{FF2B5EF4-FFF2-40B4-BE49-F238E27FC236}">
                <a16:creationId xmlns:a16="http://schemas.microsoft.com/office/drawing/2014/main" id="{356C66DE-10AE-446B-A006-E55418DEF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0" name="Oval 50">
            <a:extLst>
              <a:ext uri="{FF2B5EF4-FFF2-40B4-BE49-F238E27FC236}">
                <a16:creationId xmlns:a16="http://schemas.microsoft.com/office/drawing/2014/main" id="{F33B3E91-ED67-47AF-A302-68524F991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1" name="Oval 51">
            <a:extLst>
              <a:ext uri="{FF2B5EF4-FFF2-40B4-BE49-F238E27FC236}">
                <a16:creationId xmlns:a16="http://schemas.microsoft.com/office/drawing/2014/main" id="{37D728BB-A0EC-4D73-9740-06368F623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2" name="Oval 52">
            <a:extLst>
              <a:ext uri="{FF2B5EF4-FFF2-40B4-BE49-F238E27FC236}">
                <a16:creationId xmlns:a16="http://schemas.microsoft.com/office/drawing/2014/main" id="{56D7BA67-B571-4AA3-989B-55DF97554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3" name="Oval 53">
            <a:extLst>
              <a:ext uri="{FF2B5EF4-FFF2-40B4-BE49-F238E27FC236}">
                <a16:creationId xmlns:a16="http://schemas.microsoft.com/office/drawing/2014/main" id="{78821DB9-4723-48DA-B005-597EA1F76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581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59" name="Line 56">
            <a:extLst>
              <a:ext uri="{FF2B5EF4-FFF2-40B4-BE49-F238E27FC236}">
                <a16:creationId xmlns:a16="http://schemas.microsoft.com/office/drawing/2014/main" id="{499E995C-9615-4782-A1DD-3A0F08C755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23622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57">
            <a:extLst>
              <a:ext uri="{FF2B5EF4-FFF2-40B4-BE49-F238E27FC236}">
                <a16:creationId xmlns:a16="http://schemas.microsoft.com/office/drawing/2014/main" id="{20C620FC-A383-4B38-9891-2BEF50B4EE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387600"/>
            <a:ext cx="1600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32">
            <a:extLst>
              <a:ext uri="{FF2B5EF4-FFF2-40B4-BE49-F238E27FC236}">
                <a16:creationId xmlns:a16="http://schemas.microsoft.com/office/drawing/2014/main" id="{9E607136-A602-4CC0-B8B3-E6769E3D5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286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grpSp>
        <p:nvGrpSpPr>
          <p:cNvPr id="31765" name="Group 31">
            <a:extLst>
              <a:ext uri="{FF2B5EF4-FFF2-40B4-BE49-F238E27FC236}">
                <a16:creationId xmlns:a16="http://schemas.microsoft.com/office/drawing/2014/main" id="{1940FD51-6F53-4DDE-89BF-06386206B967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4495800"/>
            <a:ext cx="838200" cy="1905000"/>
            <a:chOff x="3168" y="2064"/>
            <a:chExt cx="528" cy="1200"/>
          </a:xfrm>
        </p:grpSpPr>
        <p:sp>
          <p:nvSpPr>
            <p:cNvPr id="37" name="Line 16">
              <a:extLst>
                <a:ext uri="{FF2B5EF4-FFF2-40B4-BE49-F238E27FC236}">
                  <a16:creationId xmlns:a16="http://schemas.microsoft.com/office/drawing/2014/main" id="{C79DF490-EC92-403A-97A2-F4B751FBB3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2496"/>
              <a:ext cx="0" cy="528"/>
            </a:xfrm>
            <a:prstGeom prst="lin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Line 17">
              <a:extLst>
                <a:ext uri="{FF2B5EF4-FFF2-40B4-BE49-F238E27FC236}">
                  <a16:creationId xmlns:a16="http://schemas.microsoft.com/office/drawing/2014/main" id="{84676EC9-B18D-4276-877D-3F2CF4AE23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2592"/>
              <a:ext cx="240" cy="144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Line 18">
              <a:extLst>
                <a:ext uri="{FF2B5EF4-FFF2-40B4-BE49-F238E27FC236}">
                  <a16:creationId xmlns:a16="http://schemas.microsoft.com/office/drawing/2014/main" id="{D5242BA0-8C2B-41D3-A036-CB8B1AEC44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8" y="2544"/>
              <a:ext cx="240" cy="192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Line 19">
              <a:extLst>
                <a:ext uri="{FF2B5EF4-FFF2-40B4-BE49-F238E27FC236}">
                  <a16:creationId xmlns:a16="http://schemas.microsoft.com/office/drawing/2014/main" id="{00D4DDE9-9DBF-4B7E-B5F5-7493E87D7D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12" y="3024"/>
              <a:ext cx="96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Line 20">
              <a:extLst>
                <a:ext uri="{FF2B5EF4-FFF2-40B4-BE49-F238E27FC236}">
                  <a16:creationId xmlns:a16="http://schemas.microsoft.com/office/drawing/2014/main" id="{FCE95EF6-C448-4F7E-912A-90CC9AFC66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3216"/>
              <a:ext cx="96" cy="48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Line 21">
              <a:extLst>
                <a:ext uri="{FF2B5EF4-FFF2-40B4-BE49-F238E27FC236}">
                  <a16:creationId xmlns:a16="http://schemas.microsoft.com/office/drawing/2014/main" id="{497EA0D8-82A7-4FC4-8F10-B80680204D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024"/>
              <a:ext cx="144" cy="24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Line 22">
              <a:extLst>
                <a:ext uri="{FF2B5EF4-FFF2-40B4-BE49-F238E27FC236}">
                  <a16:creationId xmlns:a16="http://schemas.microsoft.com/office/drawing/2014/main" id="{908A5731-1763-4D85-B5AC-DD579A23C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3264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Oval 24">
              <a:extLst>
                <a:ext uri="{FF2B5EF4-FFF2-40B4-BE49-F238E27FC236}">
                  <a16:creationId xmlns:a16="http://schemas.microsoft.com/office/drawing/2014/main" id="{A5470E26-706D-4CA4-B46D-719CAB480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064"/>
              <a:ext cx="384" cy="432"/>
            </a:xfrm>
            <a:prstGeom prst="ellipse">
              <a:avLst/>
            </a:prstGeom>
            <a:noFill/>
            <a:ln w="31750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Line 25">
              <a:extLst>
                <a:ext uri="{FF2B5EF4-FFF2-40B4-BE49-F238E27FC236}">
                  <a16:creationId xmlns:a16="http://schemas.microsoft.com/office/drawing/2014/main" id="{387B7AFA-E417-4C13-B65F-829444A7F9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256"/>
              <a:ext cx="96" cy="0"/>
            </a:xfrm>
            <a:prstGeom prst="line">
              <a:avLst/>
            </a:prstGeom>
            <a:noFill/>
            <a:ln w="349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Oval 26">
              <a:extLst>
                <a:ext uri="{FF2B5EF4-FFF2-40B4-BE49-F238E27FC236}">
                  <a16:creationId xmlns:a16="http://schemas.microsoft.com/office/drawing/2014/main" id="{1E75D5F1-9F87-4BB3-ACB0-CB835ABE1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08"/>
              <a:ext cx="48" cy="48"/>
            </a:xfrm>
            <a:prstGeom prst="ellipse">
              <a:avLst/>
            </a:prstGeom>
            <a:solidFill>
              <a:srgbClr val="800040"/>
            </a:solidFill>
            <a:ln w="9525">
              <a:solidFill>
                <a:srgbClr val="800040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66" name="Group 43">
            <a:extLst>
              <a:ext uri="{FF2B5EF4-FFF2-40B4-BE49-F238E27FC236}">
                <a16:creationId xmlns:a16="http://schemas.microsoft.com/office/drawing/2014/main" id="{691F3098-72F8-4BAD-844C-5352D324EB59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4114800"/>
            <a:ext cx="1600200" cy="2362200"/>
            <a:chOff x="1632" y="1392"/>
            <a:chExt cx="1008" cy="1488"/>
          </a:xfrm>
        </p:grpSpPr>
        <p:sp>
          <p:nvSpPr>
            <p:cNvPr id="31770" name="AutoShape 41">
              <a:extLst>
                <a:ext uri="{FF2B5EF4-FFF2-40B4-BE49-F238E27FC236}">
                  <a16:creationId xmlns:a16="http://schemas.microsoft.com/office/drawing/2014/main" id="{7F8E14D7-238F-4FB3-A512-349AAFB795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2" y="1632"/>
              <a:ext cx="1488" cy="100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31 w 21600"/>
                <a:gd name="T13" fmla="*/ 3729 h 21600"/>
                <a:gd name="T14" fmla="*/ 17869 w 21600"/>
                <a:gd name="T15" fmla="*/ 178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861" y="21600"/>
                  </a:lnTo>
                  <a:lnTo>
                    <a:pt x="177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71" name="Oval 42">
              <a:extLst>
                <a:ext uri="{FF2B5EF4-FFF2-40B4-BE49-F238E27FC236}">
                  <a16:creationId xmlns:a16="http://schemas.microsoft.com/office/drawing/2014/main" id="{E001BD17-00F3-4B16-AE76-04F94951E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2016"/>
              <a:ext cx="192" cy="240"/>
            </a:xfrm>
            <a:prstGeom prst="ellipse">
              <a:avLst/>
            </a:prstGeom>
            <a:solidFill>
              <a:srgbClr val="72A2D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pic>
        <p:nvPicPr>
          <p:cNvPr id="65" name="Picture 11" descr="Untitled3">
            <a:extLst>
              <a:ext uri="{FF2B5EF4-FFF2-40B4-BE49-F238E27FC236}">
                <a16:creationId xmlns:a16="http://schemas.microsoft.com/office/drawing/2014/main" id="{758B3AE3-C9F7-48E2-B253-87225D70529A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37"/>
          <a:stretch>
            <a:fillRect/>
          </a:stretch>
        </p:blipFill>
        <p:spPr bwMode="auto">
          <a:xfrm>
            <a:off x="1371600" y="5072063"/>
            <a:ext cx="1676400" cy="6429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11" descr="Untitled3">
            <a:extLst>
              <a:ext uri="{FF2B5EF4-FFF2-40B4-BE49-F238E27FC236}">
                <a16:creationId xmlns:a16="http://schemas.microsoft.com/office/drawing/2014/main" id="{108DC2A4-D7F3-4F73-86E3-9488D9079242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44"/>
          <a:stretch>
            <a:fillRect/>
          </a:stretch>
        </p:blipFill>
        <p:spPr bwMode="auto">
          <a:xfrm>
            <a:off x="3886200" y="5029200"/>
            <a:ext cx="762000" cy="6429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 Box 7">
            <a:extLst>
              <a:ext uri="{FF2B5EF4-FFF2-40B4-BE49-F238E27FC236}">
                <a16:creationId xmlns:a16="http://schemas.microsoft.com/office/drawing/2014/main" id="{35281DA8-0BDD-47F3-AF6F-A7C5376EB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219200"/>
            <a:ext cx="167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PARTICLES </a:t>
            </a:r>
            <a:r>
              <a:rPr lang="en-US" sz="2000">
                <a:latin typeface="Arial" charset="0"/>
                <a:ea typeface="ＭＳ Ｐゴシック" charset="-128"/>
              </a:rPr>
              <a:t>act like this when going through a hole</a:t>
            </a: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WAVES </a:t>
            </a:r>
            <a:r>
              <a:rPr lang="en-US" sz="2000">
                <a:latin typeface="Arial" charset="0"/>
                <a:ea typeface="ＭＳ Ｐゴシック" charset="-128"/>
              </a:rPr>
              <a:t>act like this when going through a hole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venusmoon_eder_big">
            <a:extLst>
              <a:ext uri="{FF2B5EF4-FFF2-40B4-BE49-F238E27FC236}">
                <a16:creationId xmlns:a16="http://schemas.microsoft.com/office/drawing/2014/main" id="{0F67A3CE-C83F-44F5-8335-A966906FF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FD6AC8D8-9842-4320-B638-565B1B7F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acts always as ONE or the OTHER, not both at a time.</a:t>
            </a:r>
            <a:endParaRPr lang="en-US" altLang="en-US">
              <a:solidFill>
                <a:srgbClr val="66FFFF"/>
              </a:solidFill>
            </a:endParaRPr>
          </a:p>
        </p:txBody>
      </p:sp>
      <p:sp>
        <p:nvSpPr>
          <p:cNvPr id="135175" name="Text Box 7">
            <a:extLst>
              <a:ext uri="{FF2B5EF4-FFF2-40B4-BE49-F238E27FC236}">
                <a16:creationId xmlns:a16="http://schemas.microsoft.com/office/drawing/2014/main" id="{5FD7EBF5-150A-4FFC-9CBE-A03E9A421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676400"/>
            <a:ext cx="3124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PARTICLES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</a:rPr>
              <a:t>act like this when going through a hole</a:t>
            </a: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WAVES 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</a:rPr>
              <a:t>act like this when going through a hole</a:t>
            </a:r>
          </a:p>
        </p:txBody>
      </p:sp>
      <p:pic>
        <p:nvPicPr>
          <p:cNvPr id="33797" name="Picture 3" descr="elec2">
            <a:extLst>
              <a:ext uri="{FF2B5EF4-FFF2-40B4-BE49-F238E27FC236}">
                <a16:creationId xmlns:a16="http://schemas.microsoft.com/office/drawing/2014/main" id="{144CB43F-D41E-41E1-BFFF-F236D693B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2971800" cy="2747963"/>
          </a:xfrm>
          <a:prstGeom prst="rect">
            <a:avLst/>
          </a:prstGeom>
          <a:solidFill>
            <a:srgbClr val="E0E5FE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3798" name="Group 5">
            <a:extLst>
              <a:ext uri="{FF2B5EF4-FFF2-40B4-BE49-F238E27FC236}">
                <a16:creationId xmlns:a16="http://schemas.microsoft.com/office/drawing/2014/main" id="{165003D6-E7A8-4ABA-BD07-A0A7F915D4DD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990600"/>
            <a:ext cx="3048000" cy="2794000"/>
            <a:chOff x="1536" y="956"/>
            <a:chExt cx="2688" cy="2483"/>
          </a:xfrm>
        </p:grpSpPr>
        <p:sp>
          <p:nvSpPr>
            <p:cNvPr id="33799" name="Rectangle 6">
              <a:extLst>
                <a:ext uri="{FF2B5EF4-FFF2-40B4-BE49-F238E27FC236}">
                  <a16:creationId xmlns:a16="http://schemas.microsoft.com/office/drawing/2014/main" id="{718816EB-6AA8-4191-9130-672602341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008"/>
              <a:ext cx="2688" cy="2400"/>
            </a:xfrm>
            <a:prstGeom prst="rect">
              <a:avLst/>
            </a:prstGeom>
            <a:solidFill>
              <a:srgbClr val="E0E5F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33800" name="Picture 7" descr="elec1">
              <a:extLst>
                <a:ext uri="{FF2B5EF4-FFF2-40B4-BE49-F238E27FC236}">
                  <a16:creationId xmlns:a16="http://schemas.microsoft.com/office/drawing/2014/main" id="{BA05B0AC-76E4-4319-8769-DDE285D8C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56"/>
              <a:ext cx="2688" cy="2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venusmoon_eder_big">
            <a:extLst>
              <a:ext uri="{FF2B5EF4-FFF2-40B4-BE49-F238E27FC236}">
                <a16:creationId xmlns:a16="http://schemas.microsoft.com/office/drawing/2014/main" id="{DAE440E3-6FF9-485D-8143-48AD24877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C7D490C1-87F9-45E2-B3A2-4309956CE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641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When we refer to a </a:t>
            </a:r>
            <a:r>
              <a:rPr lang="ja-JP" altLang="en-US">
                <a:solidFill>
                  <a:srgbClr val="FFFF00"/>
                </a:solidFill>
              </a:rPr>
              <a:t>“</a:t>
            </a:r>
            <a:r>
              <a:rPr lang="en-US" altLang="ja-JP">
                <a:solidFill>
                  <a:srgbClr val="FFFF00"/>
                </a:solidFill>
              </a:rPr>
              <a:t>piece</a:t>
            </a:r>
            <a:r>
              <a:rPr lang="ja-JP" altLang="en-US">
                <a:solidFill>
                  <a:srgbClr val="FFFF00"/>
                </a:solidFill>
              </a:rPr>
              <a:t>”</a:t>
            </a:r>
            <a:r>
              <a:rPr lang="en-US" altLang="ja-JP">
                <a:solidFill>
                  <a:srgbClr val="FFFF00"/>
                </a:solidFill>
              </a:rPr>
              <a:t> of light, we call it a </a:t>
            </a:r>
            <a:r>
              <a:rPr lang="en-US" altLang="ja-JP">
                <a:solidFill>
                  <a:srgbClr val="FF0000"/>
                </a:solidFill>
              </a:rPr>
              <a:t>PHOTON</a:t>
            </a:r>
            <a:r>
              <a:rPr lang="en-US" altLang="ja-JP">
                <a:solidFill>
                  <a:srgbClr val="FFFF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LIGHT </a:t>
            </a:r>
            <a:r>
              <a:rPr lang="en-US" altLang="en-US">
                <a:solidFill>
                  <a:srgbClr val="FFFF00"/>
                </a:solidFill>
              </a:rPr>
              <a:t>does not need anything to travel through.  </a:t>
            </a:r>
          </a:p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FF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LIGHT </a:t>
            </a:r>
            <a:r>
              <a:rPr lang="en-US" altLang="en-US">
                <a:solidFill>
                  <a:srgbClr val="FFFF00"/>
                </a:solidFill>
              </a:rPr>
              <a:t>can travel through </a:t>
            </a:r>
            <a:r>
              <a:rPr lang="en-US" altLang="en-US">
                <a:solidFill>
                  <a:srgbClr val="FF0000"/>
                </a:solidFill>
              </a:rPr>
              <a:t>empty space</a:t>
            </a:r>
            <a:r>
              <a:rPr lang="en-US" altLang="en-US">
                <a:solidFill>
                  <a:srgbClr val="FFFF00"/>
                </a:solidFill>
              </a:rPr>
              <a:t>.  And although we 	understand </a:t>
            </a:r>
            <a:r>
              <a:rPr lang="en-US" altLang="en-US" u="sng">
                <a:solidFill>
                  <a:srgbClr val="FFFF00"/>
                </a:solidFill>
              </a:rPr>
              <a:t>how</a:t>
            </a:r>
            <a:r>
              <a:rPr lang="en-US" altLang="en-US">
                <a:solidFill>
                  <a:srgbClr val="FFFF00"/>
                </a:solidFill>
              </a:rPr>
              <a:t> light works, we don</a:t>
            </a:r>
            <a:r>
              <a:rPr lang="ja-JP" altLang="en-US">
                <a:solidFill>
                  <a:srgbClr val="FFFF00"/>
                </a:solidFill>
              </a:rPr>
              <a:t>’</a:t>
            </a:r>
            <a:r>
              <a:rPr lang="en-US" altLang="ja-JP">
                <a:solidFill>
                  <a:srgbClr val="FFFF00"/>
                </a:solidFill>
              </a:rPr>
              <a:t>t know </a:t>
            </a:r>
            <a:r>
              <a:rPr lang="en-US" altLang="ja-JP" u="sng">
                <a:solidFill>
                  <a:srgbClr val="FFFF00"/>
                </a:solidFill>
              </a:rPr>
              <a:t>why</a:t>
            </a:r>
            <a:r>
              <a:rPr lang="en-US" altLang="ja-JP">
                <a:solidFill>
                  <a:srgbClr val="FFFF00"/>
                </a:solidFill>
              </a:rPr>
              <a:t> Nature 	works this way!</a:t>
            </a:r>
            <a:endParaRPr lang="en-US" altLang="en-US">
              <a:solidFill>
                <a:srgbClr val="66FFFF"/>
              </a:solidFill>
            </a:endParaRPr>
          </a:p>
        </p:txBody>
      </p:sp>
      <p:sp>
        <p:nvSpPr>
          <p:cNvPr id="9" name="Oval 51">
            <a:extLst>
              <a:ext uri="{FF2B5EF4-FFF2-40B4-BE49-F238E27FC236}">
                <a16:creationId xmlns:a16="http://schemas.microsoft.com/office/drawing/2014/main" id="{EE357197-2B1B-47B1-926D-DF550ED7A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371600"/>
            <a:ext cx="152400" cy="1524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6274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pic>
        <p:nvPicPr>
          <p:cNvPr id="35845" name="Picture 4" descr="Screen shot 2012-02-17 at 10.22.58 AM.png">
            <a:extLst>
              <a:ext uri="{FF2B5EF4-FFF2-40B4-BE49-F238E27FC236}">
                <a16:creationId xmlns:a16="http://schemas.microsoft.com/office/drawing/2014/main" id="{2516808E-EE9B-434C-B6CA-6338CC22C1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08200"/>
            <a:ext cx="51181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ngc2207">
            <a:extLst>
              <a:ext uri="{FF2B5EF4-FFF2-40B4-BE49-F238E27FC236}">
                <a16:creationId xmlns:a16="http://schemas.microsoft.com/office/drawing/2014/main" id="{D9420CD3-DF26-48EE-8973-1583CA45B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" t="15511" r="2654" b="23300"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3" name="Text Box 3">
            <a:extLst>
              <a:ext uri="{FF2B5EF4-FFF2-40B4-BE49-F238E27FC236}">
                <a16:creationId xmlns:a16="http://schemas.microsoft.com/office/drawing/2014/main" id="{00EFF791-58DC-474C-BF98-477D4C4F5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6106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>
                <a:solidFill>
                  <a:srgbClr val="00FFFF"/>
                </a:solidFill>
              </a:rPr>
              <a:t>We know the </a:t>
            </a:r>
            <a:r>
              <a:rPr lang="en-US" altLang="en-US" sz="3600">
                <a:solidFill>
                  <a:srgbClr val="FFFF00"/>
                </a:solidFill>
              </a:rPr>
              <a:t>WHAT, </a:t>
            </a:r>
            <a:r>
              <a:rPr lang="en-US" altLang="en-US" sz="3600">
                <a:solidFill>
                  <a:srgbClr val="00FFFF"/>
                </a:solidFill>
              </a:rPr>
              <a:t>and we know the </a:t>
            </a:r>
            <a:r>
              <a:rPr lang="en-US" altLang="en-US" sz="3600">
                <a:solidFill>
                  <a:srgbClr val="FFFF00"/>
                </a:solidFill>
              </a:rPr>
              <a:t>HOW</a:t>
            </a:r>
            <a:endParaRPr lang="en-US" altLang="en-US" sz="320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en-US" sz="3200">
                <a:solidFill>
                  <a:srgbClr val="66FFFF"/>
                </a:solidFill>
              </a:rPr>
              <a:t>But we don’t know the </a:t>
            </a:r>
            <a:r>
              <a:rPr lang="en-US" altLang="en-US" sz="3200">
                <a:solidFill>
                  <a:srgbClr val="FFFF00"/>
                </a:solidFill>
              </a:rPr>
              <a:t>WHY</a:t>
            </a:r>
            <a:r>
              <a:rPr lang="en-US" altLang="en-US" sz="3200">
                <a:solidFill>
                  <a:srgbClr val="66FFFF"/>
                </a:solidFill>
              </a:rPr>
              <a:t>.</a:t>
            </a:r>
            <a:r>
              <a:rPr lang="en-US" altLang="en-US">
                <a:solidFill>
                  <a:srgbClr val="66FF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988F9A2-65F6-4EC7-9357-084C0A8AD1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967369" y="4067969"/>
            <a:ext cx="492125" cy="3476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 Box 7">
            <a:extLst>
              <a:ext uri="{FF2B5EF4-FFF2-40B4-BE49-F238E27FC236}">
                <a16:creationId xmlns:a16="http://schemas.microsoft.com/office/drawing/2014/main" id="{13E56CCF-A35D-4CA6-B96C-D75E3816D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Characteristics: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wavelength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frequency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speed</a:t>
            </a:r>
          </a:p>
        </p:txBody>
      </p:sp>
      <p:pic>
        <p:nvPicPr>
          <p:cNvPr id="31" name="Picture 11" descr="Untitled3">
            <a:extLst>
              <a:ext uri="{FF2B5EF4-FFF2-40B4-BE49-F238E27FC236}">
                <a16:creationId xmlns:a16="http://schemas.microsoft.com/office/drawing/2014/main" id="{427A6699-4764-4794-B052-778DD0FF519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7586663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E33BFD-04E1-4293-8761-63978F0936C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967369" y="4067969"/>
            <a:ext cx="492125" cy="3476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 Box 7">
            <a:extLst>
              <a:ext uri="{FF2B5EF4-FFF2-40B4-BE49-F238E27FC236}">
                <a16:creationId xmlns:a16="http://schemas.microsoft.com/office/drawing/2014/main" id="{F2D95100-9936-45E4-ACED-D521B2A61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Characteristics: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wavelength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frequency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speed</a:t>
            </a:r>
          </a:p>
        </p:txBody>
      </p:sp>
      <p:pic>
        <p:nvPicPr>
          <p:cNvPr id="31" name="Picture 11" descr="Untitled3">
            <a:extLst>
              <a:ext uri="{FF2B5EF4-FFF2-40B4-BE49-F238E27FC236}">
                <a16:creationId xmlns:a16="http://schemas.microsoft.com/office/drawing/2014/main" id="{0EA70752-B7A1-4CAA-BDE3-8351D436188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7586663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965" name="Straight Arrow Connector 35">
            <a:extLst>
              <a:ext uri="{FF2B5EF4-FFF2-40B4-BE49-F238E27FC236}">
                <a16:creationId xmlns:a16="http://schemas.microsoft.com/office/drawing/2014/main" id="{0045C7A4-0A21-4EF9-87E6-2334B3E499F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19200" y="4951413"/>
            <a:ext cx="838200" cy="1587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6" name="Straight Arrow Connector 38">
            <a:extLst>
              <a:ext uri="{FF2B5EF4-FFF2-40B4-BE49-F238E27FC236}">
                <a16:creationId xmlns:a16="http://schemas.microsoft.com/office/drawing/2014/main" id="{33D68E13-160F-441A-BD74-47633DF9DF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90800" y="5942013"/>
            <a:ext cx="838200" cy="1587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7" name="Straight Arrow Connector 39">
            <a:extLst>
              <a:ext uri="{FF2B5EF4-FFF2-40B4-BE49-F238E27FC236}">
                <a16:creationId xmlns:a16="http://schemas.microsoft.com/office/drawing/2014/main" id="{56C49674-61F3-4B59-8D43-C627A4E078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5486400"/>
            <a:ext cx="838200" cy="1588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8" name="TextBox 7">
            <a:extLst>
              <a:ext uri="{FF2B5EF4-FFF2-40B4-BE49-F238E27FC236}">
                <a16:creationId xmlns:a16="http://schemas.microsoft.com/office/drawing/2014/main" id="{78008084-F013-4007-B6C6-CC09908A0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419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sp>
        <p:nvSpPr>
          <p:cNvPr id="40969" name="TextBox 8">
            <a:extLst>
              <a:ext uri="{FF2B5EF4-FFF2-40B4-BE49-F238E27FC236}">
                <a16:creationId xmlns:a16="http://schemas.microsoft.com/office/drawing/2014/main" id="{41A0BBBE-CE81-440A-8D0A-DD3F33D7F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59388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sp>
        <p:nvSpPr>
          <p:cNvPr id="40970" name="TextBox 9">
            <a:extLst>
              <a:ext uri="{FF2B5EF4-FFF2-40B4-BE49-F238E27FC236}">
                <a16:creationId xmlns:a16="http://schemas.microsoft.com/office/drawing/2014/main" id="{2077E69A-A5E7-4FAC-9998-C2CBB6B80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50244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sp>
        <p:nvSpPr>
          <p:cNvPr id="40971" name="TextBox 10">
            <a:extLst>
              <a:ext uri="{FF2B5EF4-FFF2-40B4-BE49-F238E27FC236}">
                <a16:creationId xmlns:a16="http://schemas.microsoft.com/office/drawing/2014/main" id="{AE6612B0-AFC7-49A1-BF74-C736BB8AE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514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cxnSp>
        <p:nvCxnSpPr>
          <p:cNvPr id="40972" name="Straight Arrow Connector 11">
            <a:extLst>
              <a:ext uri="{FF2B5EF4-FFF2-40B4-BE49-F238E27FC236}">
                <a16:creationId xmlns:a16="http://schemas.microsoft.com/office/drawing/2014/main" id="{D6DBC24B-A3D9-4F4E-8EAC-C7812B4079C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9600" y="2819400"/>
            <a:ext cx="914400" cy="1588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BA420393-D532-4545-9224-526770608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Characteristics: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wavelength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frequency    </a:t>
            </a:r>
            <a:r>
              <a:rPr lang="en-US" i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f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speed</a:t>
            </a:r>
          </a:p>
        </p:txBody>
      </p:sp>
      <p:sp>
        <p:nvSpPr>
          <p:cNvPr id="41987" name="TextBox 10">
            <a:extLst>
              <a:ext uri="{FF2B5EF4-FFF2-40B4-BE49-F238E27FC236}">
                <a16:creationId xmlns:a16="http://schemas.microsoft.com/office/drawing/2014/main" id="{4B9861EB-3EAF-4B0C-91FF-6557165FC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514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pic>
        <p:nvPicPr>
          <p:cNvPr id="31" name="Picture 11" descr="Untitled3">
            <a:extLst>
              <a:ext uri="{FF2B5EF4-FFF2-40B4-BE49-F238E27FC236}">
                <a16:creationId xmlns:a16="http://schemas.microsoft.com/office/drawing/2014/main" id="{DE247CA3-76F4-43D3-9C62-FC7F183AEB6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4200" y="4953000"/>
            <a:ext cx="7586663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ounded Rectangle 11">
            <a:extLst>
              <a:ext uri="{FF2B5EF4-FFF2-40B4-BE49-F238E27FC236}">
                <a16:creationId xmlns:a16="http://schemas.microsoft.com/office/drawing/2014/main" id="{70BABC58-971C-4FDA-A018-9EE56CE23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495800"/>
            <a:ext cx="152400" cy="1828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9815C2-621F-4136-BD3C-FDF5311A8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230563"/>
            <a:ext cx="39624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ea typeface="ＭＳ Ｐゴシック" charset="-128"/>
              </a:rPr>
              <a:t>8 wavelengths in 2 seconds make a frequency:</a:t>
            </a:r>
          </a:p>
          <a:p>
            <a:pPr>
              <a:defRPr/>
            </a:pPr>
            <a:r>
              <a:rPr lang="en-US">
                <a:latin typeface="Arial" charset="0"/>
                <a:ea typeface="ＭＳ Ｐゴシック" charset="-128"/>
              </a:rPr>
              <a:t>  </a:t>
            </a:r>
          </a:p>
          <a:p>
            <a:pPr algn="ctr">
              <a:defRPr/>
            </a:pPr>
            <a:r>
              <a:rPr lang="en-US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-128"/>
              </a:rPr>
              <a:t>f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-128"/>
              </a:rPr>
              <a:t> = 4 per sec</a:t>
            </a:r>
          </a:p>
        </p:txBody>
      </p:sp>
      <p:cxnSp>
        <p:nvCxnSpPr>
          <p:cNvPr id="41991" name="Straight Arrow Connector 13">
            <a:extLst>
              <a:ext uri="{FF2B5EF4-FFF2-40B4-BE49-F238E27FC236}">
                <a16:creationId xmlns:a16="http://schemas.microsoft.com/office/drawing/2014/main" id="{131BE84E-A719-45EC-83D3-B69A795EC4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9600" y="3351213"/>
            <a:ext cx="914400" cy="1587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-0.00231 L 0.92673 -0.0023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FE444A8B-B562-4481-B88A-915D86CF9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Characteristics: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wavelength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	frequency    </a:t>
            </a:r>
            <a:r>
              <a:rPr lang="en-US" i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f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speed     </a:t>
            </a:r>
            <a:r>
              <a:rPr lang="en-US" i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</a:t>
            </a:r>
          </a:p>
        </p:txBody>
      </p:sp>
      <p:sp>
        <p:nvSpPr>
          <p:cNvPr id="43011" name="TextBox 10">
            <a:extLst>
              <a:ext uri="{FF2B5EF4-FFF2-40B4-BE49-F238E27FC236}">
                <a16:creationId xmlns:a16="http://schemas.microsoft.com/office/drawing/2014/main" id="{C9778457-6C9F-4D9E-9140-EFA2462E1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514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</a:p>
        </p:txBody>
      </p:sp>
      <p:pic>
        <p:nvPicPr>
          <p:cNvPr id="31" name="Picture 11" descr="Untitled3">
            <a:extLst>
              <a:ext uri="{FF2B5EF4-FFF2-40B4-BE49-F238E27FC236}">
                <a16:creationId xmlns:a16="http://schemas.microsoft.com/office/drawing/2014/main" id="{60FB20AC-72EB-405B-BEC6-1FAE172B8A72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4200" y="4953000"/>
            <a:ext cx="7586663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Box 12">
            <a:extLst>
              <a:ext uri="{FF2B5EF4-FFF2-40B4-BE49-F238E27FC236}">
                <a16:creationId xmlns:a16="http://schemas.microsoft.com/office/drawing/2014/main" id="{C00C2FD3-D18A-46E3-A3AA-27A4C7E52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733800"/>
            <a:ext cx="396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i="1">
                <a:latin typeface="Symbol" panose="05050102010706020507" pitchFamily="18" charset="2"/>
              </a:rPr>
              <a:t>l</a:t>
            </a:r>
            <a:r>
              <a:rPr lang="en-US" altLang="en-US"/>
              <a:t> x </a:t>
            </a:r>
            <a:r>
              <a:rPr lang="en-US" altLang="en-US" i="1"/>
              <a:t>f </a:t>
            </a:r>
            <a:r>
              <a:rPr lang="en-US" altLang="en-US"/>
              <a:t>= </a:t>
            </a:r>
            <a:r>
              <a:rPr lang="en-US" altLang="en-US" i="1"/>
              <a:t>c</a:t>
            </a:r>
          </a:p>
          <a:p>
            <a:r>
              <a:rPr lang="en-US" altLang="en-US"/>
              <a:t>  </a:t>
            </a:r>
          </a:p>
          <a:p>
            <a:pPr algn="ctr"/>
            <a:r>
              <a:rPr lang="en-US" altLang="en-US" i="1">
                <a:solidFill>
                  <a:srgbClr val="0000FF"/>
                </a:solidFill>
              </a:rPr>
              <a:t>c</a:t>
            </a:r>
            <a:r>
              <a:rPr lang="en-US" altLang="en-US">
                <a:solidFill>
                  <a:srgbClr val="0000FF"/>
                </a:solidFill>
              </a:rPr>
              <a:t> = 3 x 10</a:t>
            </a:r>
            <a:r>
              <a:rPr lang="en-US" altLang="en-US" baseline="30000">
                <a:solidFill>
                  <a:srgbClr val="0000FF"/>
                </a:solidFill>
              </a:rPr>
              <a:t>5</a:t>
            </a:r>
            <a:r>
              <a:rPr lang="en-US" altLang="en-US">
                <a:solidFill>
                  <a:srgbClr val="0000FF"/>
                </a:solidFill>
              </a:rPr>
              <a:t> km/s</a:t>
            </a:r>
          </a:p>
        </p:txBody>
      </p:sp>
      <p:cxnSp>
        <p:nvCxnSpPr>
          <p:cNvPr id="43014" name="Straight Arrow Connector 7">
            <a:extLst>
              <a:ext uri="{FF2B5EF4-FFF2-40B4-BE49-F238E27FC236}">
                <a16:creationId xmlns:a16="http://schemas.microsoft.com/office/drawing/2014/main" id="{1259F30D-9090-46DE-AEC1-1E1CAEB2B9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9600" y="3884613"/>
            <a:ext cx="914400" cy="1587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15" name="Rounded Rectangle 11">
            <a:extLst>
              <a:ext uri="{FF2B5EF4-FFF2-40B4-BE49-F238E27FC236}">
                <a16:creationId xmlns:a16="http://schemas.microsoft.com/office/drawing/2014/main" id="{A5A56F23-C494-492F-93AD-CAAF43D10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495800"/>
            <a:ext cx="152400" cy="1828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-0.00231 L 1.7934 -0.0023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2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1" descr="Untitled3">
            <a:extLst>
              <a:ext uri="{FF2B5EF4-FFF2-40B4-BE49-F238E27FC236}">
                <a16:creationId xmlns:a16="http://schemas.microsoft.com/office/drawing/2014/main" id="{AAE46538-26D6-456C-B500-2F172FD6A26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7586663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>
            <a:extLst>
              <a:ext uri="{FF2B5EF4-FFF2-40B4-BE49-F238E27FC236}">
                <a16:creationId xmlns:a16="http://schemas.microsoft.com/office/drawing/2014/main" id="{1B5193C7-D6D8-40E3-84E9-6115E95C7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diffraction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63EA3200-719D-443B-8E6A-21A609064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"/>
            <a:ext cx="89154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0000FF"/>
                </a:solidFill>
              </a:rPr>
              <a:t>We experience </a:t>
            </a:r>
            <a:r>
              <a:rPr lang="en-US" altLang="en-US" sz="3200">
                <a:solidFill>
                  <a:srgbClr val="FF0000"/>
                </a:solidFill>
              </a:rPr>
              <a:t>WAVE PHENOMENA </a:t>
            </a:r>
            <a:r>
              <a:rPr lang="en-US" altLang="en-US" sz="3200">
                <a:solidFill>
                  <a:srgbClr val="0000FF"/>
                </a:solidFill>
              </a:rPr>
              <a:t>every day.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Ocean Waves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14339" name="giphy2.gif" descr="/Users/cbarnbau/Documents/teaching/powerpoint slides/ASTR 1000 slides/26_light/giphy2.gif">
            <a:hlinkClick r:id="" action="ppaction://media"/>
            <a:extLst>
              <a:ext uri="{FF2B5EF4-FFF2-40B4-BE49-F238E27FC236}">
                <a16:creationId xmlns:a16="http://schemas.microsoft.com/office/drawing/2014/main" id="{B993ECA8-6560-46E4-A59C-A81E3403FFA7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76400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983B7908-3DEE-4963-88DE-C0ADF0F64862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6172200"/>
            <a:ext cx="91440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Most WAVE PHENOMENA are a disturbance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0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13B1AB86-DE3C-454A-92A2-6884995D0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pic>
        <p:nvPicPr>
          <p:cNvPr id="45059" name="Picture 4" descr="convictlk_20100920__MG_2064.jpg">
            <a:extLst>
              <a:ext uri="{FF2B5EF4-FFF2-40B4-BE49-F238E27FC236}">
                <a16:creationId xmlns:a16="http://schemas.microsoft.com/office/drawing/2014/main" id="{89284192-5757-4FA3-AE84-339B79C35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4527550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060" name="Straight Arrow Connector 6">
            <a:extLst>
              <a:ext uri="{FF2B5EF4-FFF2-40B4-BE49-F238E27FC236}">
                <a16:creationId xmlns:a16="http://schemas.microsoft.com/office/drawing/2014/main" id="{7970404E-5E8C-4108-B893-DE42C80D5D3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71800" y="28194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381000" y="5867400"/>
            <a:ext cx="8382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Light travelling from the mountains bounces off the surface of water (i.e. reflects) and creates an image of the mountain on the water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brokpen.jpg">
            <a:extLst>
              <a:ext uri="{FF2B5EF4-FFF2-40B4-BE49-F238E27FC236}">
                <a16:creationId xmlns:a16="http://schemas.microsoft.com/office/drawing/2014/main" id="{66419468-2804-4E7B-AC70-54EE0A3DD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67000"/>
            <a:ext cx="30607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083" name="Straight Arrow Connector 4">
            <a:extLst>
              <a:ext uri="{FF2B5EF4-FFF2-40B4-BE49-F238E27FC236}">
                <a16:creationId xmlns:a16="http://schemas.microsoft.com/office/drawing/2014/main" id="{010A4E7D-878F-4EE5-950C-A1F0CE26FF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3427413"/>
            <a:ext cx="914400" cy="15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 Box 7">
            <a:extLst>
              <a:ext uri="{FF2B5EF4-FFF2-40B4-BE49-F238E27FC236}">
                <a16:creationId xmlns:a16="http://schemas.microsoft.com/office/drawing/2014/main" id="{1440F444-AFA2-4566-8CA5-F02688426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</a:t>
            </a:r>
            <a:r>
              <a:rPr lang="en-US" altLang="en-US">
                <a:solidFill>
                  <a:srgbClr val="FF0000"/>
                </a:solidFill>
              </a:rPr>
              <a:t>refraction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" y="5638800"/>
            <a:ext cx="8382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Light travelling from the part of the pencil under water refracts (i.e. changes direction) when passing from water to air (i.e. changes medium), producing an image of a bent pencil to an observer located outside the water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>
            <a:extLst>
              <a:ext uri="{FF2B5EF4-FFF2-40B4-BE49-F238E27FC236}">
                <a16:creationId xmlns:a16="http://schemas.microsoft.com/office/drawing/2014/main" id="{713E9574-CE98-4162-91B3-5F16A2B00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</a:t>
            </a:r>
            <a:r>
              <a:rPr lang="en-US" altLang="en-US">
                <a:solidFill>
                  <a:srgbClr val="FF0000"/>
                </a:solidFill>
              </a:rPr>
              <a:t>refraction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48131" name="Picture 4" descr="Refraction.gif">
            <a:extLst>
              <a:ext uri="{FF2B5EF4-FFF2-40B4-BE49-F238E27FC236}">
                <a16:creationId xmlns:a16="http://schemas.microsoft.com/office/drawing/2014/main" id="{7CBBC672-44DB-404C-BBF7-44C243FEE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132" name="Straight Arrow Connector 6">
            <a:extLst>
              <a:ext uri="{FF2B5EF4-FFF2-40B4-BE49-F238E27FC236}">
                <a16:creationId xmlns:a16="http://schemas.microsoft.com/office/drawing/2014/main" id="{15BD9890-5DC6-489A-98DE-5FDAC1545E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3427413"/>
            <a:ext cx="914400" cy="15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419100" y="5676682"/>
            <a:ext cx="8382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White light travelling through air from the left enters a glass prism, and refracts because it is changing medium. The different constituent colors of white light bend by different angles, and separate into distinguishable colors.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154" name="Straight Arrow Connector 6">
            <a:extLst>
              <a:ext uri="{FF2B5EF4-FFF2-40B4-BE49-F238E27FC236}">
                <a16:creationId xmlns:a16="http://schemas.microsoft.com/office/drawing/2014/main" id="{97F0EF9F-E90B-448D-89AD-298F63DE3D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34290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 Box 7">
            <a:extLst>
              <a:ext uri="{FF2B5EF4-FFF2-40B4-BE49-F238E27FC236}">
                <a16:creationId xmlns:a16="http://schemas.microsoft.com/office/drawing/2014/main" id="{17F15D71-F1E0-4ECF-B600-398BDC3D8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</a:t>
            </a:r>
            <a:r>
              <a:rPr lang="en-US" altLang="en-US">
                <a:solidFill>
                  <a:srgbClr val="FF0000"/>
                </a:solidFill>
              </a:rPr>
              <a:t>refraction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49156" name="Picture 3" descr="Supernumerary_rainbow04.jpg">
            <a:extLst>
              <a:ext uri="{FF2B5EF4-FFF2-40B4-BE49-F238E27FC236}">
                <a16:creationId xmlns:a16="http://schemas.microsoft.com/office/drawing/2014/main" id="{31BBC1D5-20B0-4FA9-AA5B-D247929CC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5">
            <a:extLst>
              <a:ext uri="{FF2B5EF4-FFF2-40B4-BE49-F238E27FC236}">
                <a16:creationId xmlns:a16="http://schemas.microsoft.com/office/drawing/2014/main" id="{6ABB4D49-0592-4A9A-A46A-11242274D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4114800" cy="990600"/>
          </a:xfrm>
          <a:prstGeom prst="rect">
            <a:avLst/>
          </a:prstGeom>
          <a:solidFill>
            <a:srgbClr val="D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5867400"/>
            <a:ext cx="8382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White sunlight is refracted by water particles in air and separated into colors of the rainbow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74873D6E-6875-457F-B771-5CEABCCA1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diffraction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pic>
        <p:nvPicPr>
          <p:cNvPr id="4" name="Picture 11" descr="Untitled3">
            <a:extLst>
              <a:ext uri="{FF2B5EF4-FFF2-40B4-BE49-F238E27FC236}">
                <a16:creationId xmlns:a16="http://schemas.microsoft.com/office/drawing/2014/main" id="{ACF83533-EEF1-4AF9-939E-7B4D26A41C0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78" y="2362200"/>
            <a:ext cx="4302125" cy="4206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Untitled3">
            <a:extLst>
              <a:ext uri="{FF2B5EF4-FFF2-40B4-BE49-F238E27FC236}">
                <a16:creationId xmlns:a16="http://schemas.microsoft.com/office/drawing/2014/main" id="{E4F866C6-C1AC-49FD-A754-5427AC93B35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704" y="3389313"/>
            <a:ext cx="4303712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181" name="Straight Connector 6">
            <a:extLst>
              <a:ext uri="{FF2B5EF4-FFF2-40B4-BE49-F238E27FC236}">
                <a16:creationId xmlns:a16="http://schemas.microsoft.com/office/drawing/2014/main" id="{3534FE33-5445-40ED-96D6-8B6C2AB2FFB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86200" y="4114800"/>
            <a:ext cx="4800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11" descr="Untitled3">
            <a:extLst>
              <a:ext uri="{FF2B5EF4-FFF2-40B4-BE49-F238E27FC236}">
                <a16:creationId xmlns:a16="http://schemas.microsoft.com/office/drawing/2014/main" id="{BECFBDD0-CDCD-4459-BB1C-1FD3A68AB803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432" y="4419600"/>
            <a:ext cx="4303712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183" name="Straight Arrow Connector 8">
            <a:extLst>
              <a:ext uri="{FF2B5EF4-FFF2-40B4-BE49-F238E27FC236}">
                <a16:creationId xmlns:a16="http://schemas.microsoft.com/office/drawing/2014/main" id="{3114E426-EDA8-41A5-9F53-346F87C28F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38862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23900" y="5648538"/>
            <a:ext cx="79248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waves superimposed (i.e. placed on top of each other) can interfere to form a resultant wave. If the peaks and troughs of both waves are aligned, the resultant wave exhibits </a:t>
            </a:r>
            <a:r>
              <a:rPr lang="en-US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constructive interference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095344" y="2076856"/>
            <a:ext cx="0" cy="33333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343400" y="2076856"/>
            <a:ext cx="0" cy="33333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609288" y="2076856"/>
            <a:ext cx="0" cy="33333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7">
            <a:extLst>
              <a:ext uri="{FF2B5EF4-FFF2-40B4-BE49-F238E27FC236}">
                <a16:creationId xmlns:a16="http://schemas.microsoft.com/office/drawing/2014/main" id="{530E3BB3-9B18-4679-8F97-A01C26820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pic>
        <p:nvPicPr>
          <p:cNvPr id="4" name="Picture 11" descr="Untitled3">
            <a:extLst>
              <a:ext uri="{FF2B5EF4-FFF2-40B4-BE49-F238E27FC236}">
                <a16:creationId xmlns:a16="http://schemas.microsoft.com/office/drawing/2014/main" id="{428AE4C3-0A47-4CAB-9421-C37CF88D7D33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3124200"/>
            <a:ext cx="4302125" cy="4206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Untitled3">
            <a:extLst>
              <a:ext uri="{FF2B5EF4-FFF2-40B4-BE49-F238E27FC236}">
                <a16:creationId xmlns:a16="http://schemas.microsoft.com/office/drawing/2014/main" id="{A66A0293-C88C-4ADC-81CB-06F0E54CDE0D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88" y="4151313"/>
            <a:ext cx="4303712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205" name="Straight Connector 6">
            <a:extLst>
              <a:ext uri="{FF2B5EF4-FFF2-40B4-BE49-F238E27FC236}">
                <a16:creationId xmlns:a16="http://schemas.microsoft.com/office/drawing/2014/main" id="{4047F760-8479-430E-A5DE-46FF89F39A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05200" y="4876800"/>
            <a:ext cx="4800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6" name="Straight Arrow Connector 9">
            <a:extLst>
              <a:ext uri="{FF2B5EF4-FFF2-40B4-BE49-F238E27FC236}">
                <a16:creationId xmlns:a16="http://schemas.microsoft.com/office/drawing/2014/main" id="{11ECD93A-635A-4A9E-982D-CA6859209B1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695701" y="3848100"/>
            <a:ext cx="533400" cy="3175"/>
          </a:xfrm>
          <a:prstGeom prst="straightConnector1">
            <a:avLst/>
          </a:prstGeom>
          <a:noFill/>
          <a:ln w="22225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7" name="Straight Arrow Connector 10">
            <a:extLst>
              <a:ext uri="{FF2B5EF4-FFF2-40B4-BE49-F238E27FC236}">
                <a16:creationId xmlns:a16="http://schemas.microsoft.com/office/drawing/2014/main" id="{D29B3A52-9A92-4728-8C55-76BB3A2738E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670300" y="3848100"/>
            <a:ext cx="1143000" cy="0"/>
          </a:xfrm>
          <a:prstGeom prst="straightConnector1">
            <a:avLst/>
          </a:prstGeom>
          <a:noFill/>
          <a:ln w="22225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8" name="TextBox 12">
            <a:extLst>
              <a:ext uri="{FF2B5EF4-FFF2-40B4-BE49-F238E27FC236}">
                <a16:creationId xmlns:a16="http://schemas.microsoft.com/office/drawing/2014/main" id="{B43482B7-931D-4279-8C4B-C13789AD8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700" y="5150053"/>
            <a:ext cx="5410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 smtClean="0">
                <a:solidFill>
                  <a:srgbClr val="FF0000"/>
                </a:solidFill>
              </a:rPr>
              <a:t>No wave, i.e. cancels out </a:t>
            </a:r>
            <a:r>
              <a:rPr lang="en-US" altLang="en-US" dirty="0">
                <a:solidFill>
                  <a:srgbClr val="FF0000"/>
                </a:solidFill>
              </a:rPr>
              <a:t>completely!</a:t>
            </a:r>
          </a:p>
        </p:txBody>
      </p:sp>
      <p:cxnSp>
        <p:nvCxnSpPr>
          <p:cNvPr id="51209" name="Straight Arrow Connector 8">
            <a:extLst>
              <a:ext uri="{FF2B5EF4-FFF2-40B4-BE49-F238E27FC236}">
                <a16:creationId xmlns:a16="http://schemas.microsoft.com/office/drawing/2014/main" id="{FD643571-928F-480F-A6C8-AFEC626C17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38862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90500" y="5729139"/>
            <a:ext cx="88392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If the peaks of one wave are aligned with the troughs of the other wave, then the resultant wave exhibits </a:t>
            </a:r>
            <a:r>
              <a:rPr lang="en-US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destructive interference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; in case of completely destructive interference, the two original waves completely cancel each other and there is no resultant wave.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4836A5B6-713A-4682-9749-31674DF8A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5240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/>
              <a:t>or if you have a complicated addition:  </a:t>
            </a:r>
          </a:p>
        </p:txBody>
      </p:sp>
      <p:cxnSp>
        <p:nvCxnSpPr>
          <p:cNvPr id="52227" name="Straight Connector 6">
            <a:extLst>
              <a:ext uri="{FF2B5EF4-FFF2-40B4-BE49-F238E27FC236}">
                <a16:creationId xmlns:a16="http://schemas.microsoft.com/office/drawing/2014/main" id="{CD485AD0-6D53-4AD8-BA6E-A612BF9D56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8200" y="4876800"/>
            <a:ext cx="7543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8" descr="Untitled1">
            <a:extLst>
              <a:ext uri="{FF2B5EF4-FFF2-40B4-BE49-F238E27FC236}">
                <a16:creationId xmlns:a16="http://schemas.microsoft.com/office/drawing/2014/main" id="{558FC0BE-5605-444B-A547-033D4F4ED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620000" cy="838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Untitled2">
            <a:extLst>
              <a:ext uri="{FF2B5EF4-FFF2-40B4-BE49-F238E27FC236}">
                <a16:creationId xmlns:a16="http://schemas.microsoft.com/office/drawing/2014/main" id="{B6938DDE-1325-48A5-8288-0259CFAEF2E5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676400"/>
            <a:ext cx="7586662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Untitled3">
            <a:extLst>
              <a:ext uri="{FF2B5EF4-FFF2-40B4-BE49-F238E27FC236}">
                <a16:creationId xmlns:a16="http://schemas.microsoft.com/office/drawing/2014/main" id="{A9FCCE72-48C9-4C42-BC32-28D9BDF6255A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743200"/>
            <a:ext cx="7586662" cy="9477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Untitled4">
            <a:extLst>
              <a:ext uri="{FF2B5EF4-FFF2-40B4-BE49-F238E27FC236}">
                <a16:creationId xmlns:a16="http://schemas.microsoft.com/office/drawing/2014/main" id="{0D8ADC2A-613E-47C1-B024-846BDB04D47C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3886200"/>
            <a:ext cx="7586662" cy="7953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 descr="Untitled1">
            <a:extLst>
              <a:ext uri="{FF2B5EF4-FFF2-40B4-BE49-F238E27FC236}">
                <a16:creationId xmlns:a16="http://schemas.microsoft.com/office/drawing/2014/main" id="{ADF5AC6B-5337-4B5A-A874-0B49BF0E32E8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81600"/>
            <a:ext cx="7578725" cy="1447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3" name="TextBox 1">
            <a:extLst>
              <a:ext uri="{FF2B5EF4-FFF2-40B4-BE49-F238E27FC236}">
                <a16:creationId xmlns:a16="http://schemas.microsoft.com/office/drawing/2014/main" id="{7BCCD7DF-27BB-4777-A981-381B1D859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1371600"/>
            <a:ext cx="914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+</a:t>
            </a:r>
          </a:p>
          <a:p>
            <a:endParaRPr lang="en-US" altLang="en-US"/>
          </a:p>
          <a:p>
            <a:r>
              <a:rPr lang="en-US" altLang="en-US"/>
              <a:t>+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7">
            <a:extLst>
              <a:ext uri="{FF2B5EF4-FFF2-40B4-BE49-F238E27FC236}">
                <a16:creationId xmlns:a16="http://schemas.microsoft.com/office/drawing/2014/main" id="{A32AF516-7097-4D34-85F7-1D87890F6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sp>
        <p:nvSpPr>
          <p:cNvPr id="53251" name="Oval 4">
            <a:extLst>
              <a:ext uri="{FF2B5EF4-FFF2-40B4-BE49-F238E27FC236}">
                <a16:creationId xmlns:a16="http://schemas.microsoft.com/office/drawing/2014/main" id="{11538777-5F7A-4164-BFFC-42B432D36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53252" name="Straight Connector 6">
            <a:extLst>
              <a:ext uri="{FF2B5EF4-FFF2-40B4-BE49-F238E27FC236}">
                <a16:creationId xmlns:a16="http://schemas.microsoft.com/office/drawing/2014/main" id="{3E453F64-FB3F-4400-AAAE-CFBE08DBAD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10300" y="36195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3" name="Straight Connector 8">
            <a:extLst>
              <a:ext uri="{FF2B5EF4-FFF2-40B4-BE49-F238E27FC236}">
                <a16:creationId xmlns:a16="http://schemas.microsoft.com/office/drawing/2014/main" id="{BD5454E3-42C0-4EF5-8E2E-BFDE8BEF9C3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515100" y="3543300"/>
            <a:ext cx="167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3254" name="Group 19">
            <a:extLst>
              <a:ext uri="{FF2B5EF4-FFF2-40B4-BE49-F238E27FC236}">
                <a16:creationId xmlns:a16="http://schemas.microsoft.com/office/drawing/2014/main" id="{0A90EBF1-775E-4D89-9208-B6C628662B6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010400" y="3352800"/>
            <a:ext cx="457200" cy="1066800"/>
            <a:chOff x="6934200" y="3352800"/>
            <a:chExt cx="457200" cy="1066800"/>
          </a:xfrm>
        </p:grpSpPr>
        <p:cxnSp>
          <p:nvCxnSpPr>
            <p:cNvPr id="53262" name="Straight Connector 20">
              <a:extLst>
                <a:ext uri="{FF2B5EF4-FFF2-40B4-BE49-F238E27FC236}">
                  <a16:creationId xmlns:a16="http://schemas.microsoft.com/office/drawing/2014/main" id="{DAE2272C-7DE4-4978-AF5C-669C9D026A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86600" y="335280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263" name="Straight Connector 21">
              <a:extLst>
                <a:ext uri="{FF2B5EF4-FFF2-40B4-BE49-F238E27FC236}">
                  <a16:creationId xmlns:a16="http://schemas.microsoft.com/office/drawing/2014/main" id="{717C6744-1F11-40CE-A9A3-BF50CBA04F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7010400" y="35814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264" name="Straight Connector 22">
              <a:extLst>
                <a:ext uri="{FF2B5EF4-FFF2-40B4-BE49-F238E27FC236}">
                  <a16:creationId xmlns:a16="http://schemas.microsoft.com/office/drawing/2014/main" id="{03D9614E-58D0-4D38-88F2-5160636FE8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10400" y="381000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265" name="Straight Connector 23">
              <a:extLst>
                <a:ext uri="{FF2B5EF4-FFF2-40B4-BE49-F238E27FC236}">
                  <a16:creationId xmlns:a16="http://schemas.microsoft.com/office/drawing/2014/main" id="{6CC386AB-A9FE-402A-8D1A-E87C896C73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6934200" y="41910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3255" name="Cube 25">
            <a:extLst>
              <a:ext uri="{FF2B5EF4-FFF2-40B4-BE49-F238E27FC236}">
                <a16:creationId xmlns:a16="http://schemas.microsoft.com/office/drawing/2014/main" id="{1BECD069-1E4E-4AF1-AF60-CAA043AE4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657600"/>
            <a:ext cx="533400" cy="1981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3256" name="Cube 27">
            <a:extLst>
              <a:ext uri="{FF2B5EF4-FFF2-40B4-BE49-F238E27FC236}">
                <a16:creationId xmlns:a16="http://schemas.microsoft.com/office/drawing/2014/main" id="{3AED3904-6926-47EA-B37E-D4C1C4D90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124200"/>
            <a:ext cx="1066800" cy="1828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3257" name="Freeform 28">
            <a:extLst>
              <a:ext uri="{FF2B5EF4-FFF2-40B4-BE49-F238E27FC236}">
                <a16:creationId xmlns:a16="http://schemas.microsoft.com/office/drawing/2014/main" id="{785F5E18-44CE-490B-BFE7-0393DBF9E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9075" y="5503863"/>
            <a:ext cx="1025525" cy="620712"/>
          </a:xfrm>
          <a:custGeom>
            <a:avLst/>
            <a:gdLst>
              <a:gd name="T0" fmla="*/ 0 w 1025769"/>
              <a:gd name="T1" fmla="*/ 588783 h 621974"/>
              <a:gd name="T2" fmla="*/ 533868 w 1025769"/>
              <a:gd name="T3" fmla="*/ 24661 h 621974"/>
              <a:gd name="T4" fmla="*/ 1019200 w 1025769"/>
              <a:gd name="T5" fmla="*/ 440817 h 621974"/>
              <a:gd name="T6" fmla="*/ 0 60000 65536"/>
              <a:gd name="T7" fmla="*/ 0 60000 65536"/>
              <a:gd name="T8" fmla="*/ 0 60000 65536"/>
              <a:gd name="T9" fmla="*/ 0 w 1025769"/>
              <a:gd name="T10" fmla="*/ 0 h 621974"/>
              <a:gd name="T11" fmla="*/ 1025769 w 1025769"/>
              <a:gd name="T12" fmla="*/ 621974 h 6219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5769" h="621974">
                <a:moveTo>
                  <a:pt x="0" y="621974"/>
                </a:moveTo>
                <a:cubicBezTo>
                  <a:pt x="183173" y="337038"/>
                  <a:pt x="366347" y="52102"/>
                  <a:pt x="537308" y="26051"/>
                </a:cubicBezTo>
                <a:cubicBezTo>
                  <a:pt x="708269" y="0"/>
                  <a:pt x="1025769" y="465666"/>
                  <a:pt x="1025769" y="465666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3258" name="Oval 30">
            <a:extLst>
              <a:ext uri="{FF2B5EF4-FFF2-40B4-BE49-F238E27FC236}">
                <a16:creationId xmlns:a16="http://schemas.microsoft.com/office/drawing/2014/main" id="{A110F9D5-0937-4DFB-B07B-8100DEA29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6019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3259" name="Oval 31">
            <a:extLst>
              <a:ext uri="{FF2B5EF4-FFF2-40B4-BE49-F238E27FC236}">
                <a16:creationId xmlns:a16="http://schemas.microsoft.com/office/drawing/2014/main" id="{30356DAA-F4DD-44A5-B496-408768DF5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675" y="5943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53260" name="Straight Arrow Connector 8">
            <a:extLst>
              <a:ext uri="{FF2B5EF4-FFF2-40B4-BE49-F238E27FC236}">
                <a16:creationId xmlns:a16="http://schemas.microsoft.com/office/drawing/2014/main" id="{FB6026C1-A92B-47C3-B132-5625478E97E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38862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1" name="Straight Arrow Connector 8">
            <a:extLst>
              <a:ext uri="{FF2B5EF4-FFF2-40B4-BE49-F238E27FC236}">
                <a16:creationId xmlns:a16="http://schemas.microsoft.com/office/drawing/2014/main" id="{D2BB30FE-CFB8-4701-949F-4B718926EF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28194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926137" y="1772334"/>
            <a:ext cx="29305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e.g. Radio waves transmitted from a station tower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val 4">
            <a:extLst>
              <a:ext uri="{FF2B5EF4-FFF2-40B4-BE49-F238E27FC236}">
                <a16:creationId xmlns:a16="http://schemas.microsoft.com/office/drawing/2014/main" id="{EFA0DEF1-584F-479B-8BCA-77644FEA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54275" name="Straight Connector 6">
            <a:extLst>
              <a:ext uri="{FF2B5EF4-FFF2-40B4-BE49-F238E27FC236}">
                <a16:creationId xmlns:a16="http://schemas.microsoft.com/office/drawing/2014/main" id="{C724E94C-9AF5-4C3A-88FF-D16E3AB82D7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10300" y="36195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6" name="Straight Connector 8">
            <a:extLst>
              <a:ext uri="{FF2B5EF4-FFF2-40B4-BE49-F238E27FC236}">
                <a16:creationId xmlns:a16="http://schemas.microsoft.com/office/drawing/2014/main" id="{71738BED-10F8-4F23-9E0C-CCB5F5D7609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515100" y="3543300"/>
            <a:ext cx="167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4277" name="Group 19">
            <a:extLst>
              <a:ext uri="{FF2B5EF4-FFF2-40B4-BE49-F238E27FC236}">
                <a16:creationId xmlns:a16="http://schemas.microsoft.com/office/drawing/2014/main" id="{08CC6396-D4F0-4407-8287-DED52F86751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010400" y="3352800"/>
            <a:ext cx="457200" cy="1066800"/>
            <a:chOff x="6934200" y="3352800"/>
            <a:chExt cx="457200" cy="1066800"/>
          </a:xfrm>
        </p:grpSpPr>
        <p:cxnSp>
          <p:nvCxnSpPr>
            <p:cNvPr id="54287" name="Straight Connector 20">
              <a:extLst>
                <a:ext uri="{FF2B5EF4-FFF2-40B4-BE49-F238E27FC236}">
                  <a16:creationId xmlns:a16="http://schemas.microsoft.com/office/drawing/2014/main" id="{F618DEE3-9CB2-4FEC-BE6D-A4487B13FB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86600" y="335280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288" name="Straight Connector 21">
              <a:extLst>
                <a:ext uri="{FF2B5EF4-FFF2-40B4-BE49-F238E27FC236}">
                  <a16:creationId xmlns:a16="http://schemas.microsoft.com/office/drawing/2014/main" id="{E6C419C0-8531-441D-8F8E-49DAE0BFB5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7010400" y="35814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289" name="Straight Connector 22">
              <a:extLst>
                <a:ext uri="{FF2B5EF4-FFF2-40B4-BE49-F238E27FC236}">
                  <a16:creationId xmlns:a16="http://schemas.microsoft.com/office/drawing/2014/main" id="{9A924172-21DA-4433-AF8B-9EE1BEA3DD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10400" y="381000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290" name="Straight Connector 23">
              <a:extLst>
                <a:ext uri="{FF2B5EF4-FFF2-40B4-BE49-F238E27FC236}">
                  <a16:creationId xmlns:a16="http://schemas.microsoft.com/office/drawing/2014/main" id="{3956433C-4E80-4B30-9C45-95CD371A8E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6934200" y="41910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278" name="Cube 25">
            <a:extLst>
              <a:ext uri="{FF2B5EF4-FFF2-40B4-BE49-F238E27FC236}">
                <a16:creationId xmlns:a16="http://schemas.microsoft.com/office/drawing/2014/main" id="{91C021B9-B704-4365-8704-D6657DA82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657600"/>
            <a:ext cx="533400" cy="1981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79" name="Cube 27">
            <a:extLst>
              <a:ext uri="{FF2B5EF4-FFF2-40B4-BE49-F238E27FC236}">
                <a16:creationId xmlns:a16="http://schemas.microsoft.com/office/drawing/2014/main" id="{5658AB53-8584-4684-867C-54A2E7893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124200"/>
            <a:ext cx="1066800" cy="1828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80" name="Freeform 28">
            <a:extLst>
              <a:ext uri="{FF2B5EF4-FFF2-40B4-BE49-F238E27FC236}">
                <a16:creationId xmlns:a16="http://schemas.microsoft.com/office/drawing/2014/main" id="{36D0B041-6A46-462B-A356-A8399627C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9075" y="5503863"/>
            <a:ext cx="1025525" cy="620712"/>
          </a:xfrm>
          <a:custGeom>
            <a:avLst/>
            <a:gdLst>
              <a:gd name="T0" fmla="*/ 0 w 1025769"/>
              <a:gd name="T1" fmla="*/ 588783 h 621974"/>
              <a:gd name="T2" fmla="*/ 533868 w 1025769"/>
              <a:gd name="T3" fmla="*/ 24661 h 621974"/>
              <a:gd name="T4" fmla="*/ 1019200 w 1025769"/>
              <a:gd name="T5" fmla="*/ 440817 h 621974"/>
              <a:gd name="T6" fmla="*/ 0 60000 65536"/>
              <a:gd name="T7" fmla="*/ 0 60000 65536"/>
              <a:gd name="T8" fmla="*/ 0 60000 65536"/>
              <a:gd name="T9" fmla="*/ 0 w 1025769"/>
              <a:gd name="T10" fmla="*/ 0 h 621974"/>
              <a:gd name="T11" fmla="*/ 1025769 w 1025769"/>
              <a:gd name="T12" fmla="*/ 621974 h 6219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5769" h="621974">
                <a:moveTo>
                  <a:pt x="0" y="621974"/>
                </a:moveTo>
                <a:cubicBezTo>
                  <a:pt x="183173" y="337038"/>
                  <a:pt x="366347" y="52102"/>
                  <a:pt x="537308" y="26051"/>
                </a:cubicBezTo>
                <a:cubicBezTo>
                  <a:pt x="708269" y="0"/>
                  <a:pt x="1025769" y="465666"/>
                  <a:pt x="1025769" y="465666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81" name="Oval 30">
            <a:extLst>
              <a:ext uri="{FF2B5EF4-FFF2-40B4-BE49-F238E27FC236}">
                <a16:creationId xmlns:a16="http://schemas.microsoft.com/office/drawing/2014/main" id="{F8C4E067-E631-46FA-B4E3-F00FCEDC6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6019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82" name="Oval 31">
            <a:extLst>
              <a:ext uri="{FF2B5EF4-FFF2-40B4-BE49-F238E27FC236}">
                <a16:creationId xmlns:a16="http://schemas.microsoft.com/office/drawing/2014/main" id="{247B3940-5F1C-431A-87E1-5E43E1F85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675" y="5943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37" name="Picture 11" descr="Untitled3">
            <a:extLst>
              <a:ext uri="{FF2B5EF4-FFF2-40B4-BE49-F238E27FC236}">
                <a16:creationId xmlns:a16="http://schemas.microsoft.com/office/drawing/2014/main" id="{4E10FABE-D621-48E7-892B-B7CEB3F70B3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26887">
            <a:off x="4841082" y="4048919"/>
            <a:ext cx="3308350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7">
            <a:extLst>
              <a:ext uri="{FF2B5EF4-FFF2-40B4-BE49-F238E27FC236}">
                <a16:creationId xmlns:a16="http://schemas.microsoft.com/office/drawing/2014/main" id="{3D244360-D084-4A11-A79A-2C67715AA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cxnSp>
        <p:nvCxnSpPr>
          <p:cNvPr id="54285" name="Straight Arrow Connector 8">
            <a:extLst>
              <a:ext uri="{FF2B5EF4-FFF2-40B4-BE49-F238E27FC236}">
                <a16:creationId xmlns:a16="http://schemas.microsoft.com/office/drawing/2014/main" id="{5BCF9053-7480-4A15-A049-C414CFBEA9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38862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6" name="Straight Arrow Connector 8">
            <a:extLst>
              <a:ext uri="{FF2B5EF4-FFF2-40B4-BE49-F238E27FC236}">
                <a16:creationId xmlns:a16="http://schemas.microsoft.com/office/drawing/2014/main" id="{D810C012-E726-46C3-91B7-20829888E2D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28194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5926137" y="1772334"/>
            <a:ext cx="29305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e.g. Radio waves transmitted from a station tower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Oval 4">
            <a:extLst>
              <a:ext uri="{FF2B5EF4-FFF2-40B4-BE49-F238E27FC236}">
                <a16:creationId xmlns:a16="http://schemas.microsoft.com/office/drawing/2014/main" id="{20F3FE54-CF30-44BB-9A0D-905225117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55299" name="Straight Connector 6">
            <a:extLst>
              <a:ext uri="{FF2B5EF4-FFF2-40B4-BE49-F238E27FC236}">
                <a16:creationId xmlns:a16="http://schemas.microsoft.com/office/drawing/2014/main" id="{6BA01681-1FBE-483B-BC54-1E3D29BF3C1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10300" y="36195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0" name="Straight Connector 8">
            <a:extLst>
              <a:ext uri="{FF2B5EF4-FFF2-40B4-BE49-F238E27FC236}">
                <a16:creationId xmlns:a16="http://schemas.microsoft.com/office/drawing/2014/main" id="{44A0759A-9F47-4858-81C2-E80640B558B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515100" y="3543300"/>
            <a:ext cx="167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5301" name="Group 19">
            <a:extLst>
              <a:ext uri="{FF2B5EF4-FFF2-40B4-BE49-F238E27FC236}">
                <a16:creationId xmlns:a16="http://schemas.microsoft.com/office/drawing/2014/main" id="{A46DCBEC-49BB-45C9-ACE9-5795BD5B5A7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010400" y="3352800"/>
            <a:ext cx="457200" cy="1066800"/>
            <a:chOff x="6934200" y="3352800"/>
            <a:chExt cx="457200" cy="1066800"/>
          </a:xfrm>
        </p:grpSpPr>
        <p:cxnSp>
          <p:nvCxnSpPr>
            <p:cNvPr id="55315" name="Straight Connector 20">
              <a:extLst>
                <a:ext uri="{FF2B5EF4-FFF2-40B4-BE49-F238E27FC236}">
                  <a16:creationId xmlns:a16="http://schemas.microsoft.com/office/drawing/2014/main" id="{08860106-2360-43CC-8C97-3EF1576D3B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86600" y="335280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6" name="Straight Connector 21">
              <a:extLst>
                <a:ext uri="{FF2B5EF4-FFF2-40B4-BE49-F238E27FC236}">
                  <a16:creationId xmlns:a16="http://schemas.microsoft.com/office/drawing/2014/main" id="{65935BCE-17BF-48E5-B678-70F4182F3C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7010400" y="35814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7" name="Straight Connector 22">
              <a:extLst>
                <a:ext uri="{FF2B5EF4-FFF2-40B4-BE49-F238E27FC236}">
                  <a16:creationId xmlns:a16="http://schemas.microsoft.com/office/drawing/2014/main" id="{8F7B11C0-73EB-4239-ABC3-CA849F3F726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7010400" y="381000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8" name="Straight Connector 23">
              <a:extLst>
                <a:ext uri="{FF2B5EF4-FFF2-40B4-BE49-F238E27FC236}">
                  <a16:creationId xmlns:a16="http://schemas.microsoft.com/office/drawing/2014/main" id="{ED9FB70F-C0FB-4386-8328-C074CD00D8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6934200" y="41910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302" name="Cube 25">
            <a:extLst>
              <a:ext uri="{FF2B5EF4-FFF2-40B4-BE49-F238E27FC236}">
                <a16:creationId xmlns:a16="http://schemas.microsoft.com/office/drawing/2014/main" id="{AD274F41-7F1B-4ABF-AF47-C4298F558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657600"/>
            <a:ext cx="533400" cy="1981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3" name="Cube 27">
            <a:extLst>
              <a:ext uri="{FF2B5EF4-FFF2-40B4-BE49-F238E27FC236}">
                <a16:creationId xmlns:a16="http://schemas.microsoft.com/office/drawing/2014/main" id="{64B4780F-B73A-4245-A1C7-98DDBF0BB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124200"/>
            <a:ext cx="1066800" cy="1828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4" name="Freeform 28">
            <a:extLst>
              <a:ext uri="{FF2B5EF4-FFF2-40B4-BE49-F238E27FC236}">
                <a16:creationId xmlns:a16="http://schemas.microsoft.com/office/drawing/2014/main" id="{3865F38D-3845-4C2C-B7B2-4933B86F5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9075" y="5503863"/>
            <a:ext cx="1025525" cy="620712"/>
          </a:xfrm>
          <a:custGeom>
            <a:avLst/>
            <a:gdLst>
              <a:gd name="T0" fmla="*/ 0 w 1025769"/>
              <a:gd name="T1" fmla="*/ 588783 h 621974"/>
              <a:gd name="T2" fmla="*/ 533868 w 1025769"/>
              <a:gd name="T3" fmla="*/ 24661 h 621974"/>
              <a:gd name="T4" fmla="*/ 1019200 w 1025769"/>
              <a:gd name="T5" fmla="*/ 440817 h 621974"/>
              <a:gd name="T6" fmla="*/ 0 60000 65536"/>
              <a:gd name="T7" fmla="*/ 0 60000 65536"/>
              <a:gd name="T8" fmla="*/ 0 60000 65536"/>
              <a:gd name="T9" fmla="*/ 0 w 1025769"/>
              <a:gd name="T10" fmla="*/ 0 h 621974"/>
              <a:gd name="T11" fmla="*/ 1025769 w 1025769"/>
              <a:gd name="T12" fmla="*/ 621974 h 6219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5769" h="621974">
                <a:moveTo>
                  <a:pt x="0" y="621974"/>
                </a:moveTo>
                <a:cubicBezTo>
                  <a:pt x="183173" y="337038"/>
                  <a:pt x="366347" y="52102"/>
                  <a:pt x="537308" y="26051"/>
                </a:cubicBezTo>
                <a:cubicBezTo>
                  <a:pt x="708269" y="0"/>
                  <a:pt x="1025769" y="465666"/>
                  <a:pt x="1025769" y="465666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5" name="Oval 30">
            <a:extLst>
              <a:ext uri="{FF2B5EF4-FFF2-40B4-BE49-F238E27FC236}">
                <a16:creationId xmlns:a16="http://schemas.microsoft.com/office/drawing/2014/main" id="{DC1D8657-9BEF-4C11-A110-9A16703F7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6019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6" name="Oval 31">
            <a:extLst>
              <a:ext uri="{FF2B5EF4-FFF2-40B4-BE49-F238E27FC236}">
                <a16:creationId xmlns:a16="http://schemas.microsoft.com/office/drawing/2014/main" id="{28B8BF62-F56D-48AA-9A7F-64C7FE48A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675" y="5943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33" name="Picture 11" descr="Untitled3">
            <a:extLst>
              <a:ext uri="{FF2B5EF4-FFF2-40B4-BE49-F238E27FC236}">
                <a16:creationId xmlns:a16="http://schemas.microsoft.com/office/drawing/2014/main" id="{C51F0765-451D-4879-82A7-4B115DCFAB42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90934">
            <a:off x="3524250" y="3930650"/>
            <a:ext cx="4302125" cy="4206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1" descr="Untitled3">
            <a:extLst>
              <a:ext uri="{FF2B5EF4-FFF2-40B4-BE49-F238E27FC236}">
                <a16:creationId xmlns:a16="http://schemas.microsoft.com/office/drawing/2014/main" id="{DA9ECBAA-331D-4F5F-81E2-DD8F1933534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39302">
            <a:off x="5389563" y="2944813"/>
            <a:ext cx="1944687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1" descr="Untitled3">
            <a:extLst>
              <a:ext uri="{FF2B5EF4-FFF2-40B4-BE49-F238E27FC236}">
                <a16:creationId xmlns:a16="http://schemas.microsoft.com/office/drawing/2014/main" id="{3B17DEA1-C860-4740-8A57-968F0FFCDE8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055">
            <a:off x="4079875" y="5451475"/>
            <a:ext cx="1797050" cy="4206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 descr="Untitled3">
            <a:extLst>
              <a:ext uri="{FF2B5EF4-FFF2-40B4-BE49-F238E27FC236}">
                <a16:creationId xmlns:a16="http://schemas.microsoft.com/office/drawing/2014/main" id="{F0641CE7-FADF-4E45-BC7F-2D4D8CA3979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25922">
            <a:off x="4521994" y="4331494"/>
            <a:ext cx="2339975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1" descr="Untitled3">
            <a:extLst>
              <a:ext uri="{FF2B5EF4-FFF2-40B4-BE49-F238E27FC236}">
                <a16:creationId xmlns:a16="http://schemas.microsoft.com/office/drawing/2014/main" id="{1F237C69-DB96-416D-BA82-CA3E0912355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26887">
            <a:off x="4841082" y="4048919"/>
            <a:ext cx="3308350" cy="4206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7">
            <a:extLst>
              <a:ext uri="{FF2B5EF4-FFF2-40B4-BE49-F238E27FC236}">
                <a16:creationId xmlns:a16="http://schemas.microsoft.com/office/drawing/2014/main" id="{2858091A-F1D4-465C-826D-0757F211E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 has the basic </a:t>
            </a: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characteristics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and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of all waves. 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Properties: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	reflection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refraction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interference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	</a:t>
            </a:r>
          </a:p>
        </p:txBody>
      </p:sp>
      <p:cxnSp>
        <p:nvCxnSpPr>
          <p:cNvPr id="55313" name="Straight Arrow Connector 8">
            <a:extLst>
              <a:ext uri="{FF2B5EF4-FFF2-40B4-BE49-F238E27FC236}">
                <a16:creationId xmlns:a16="http://schemas.microsoft.com/office/drawing/2014/main" id="{8C769E1F-6825-4E7C-8631-5FB0A47898B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38862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4" name="Straight Arrow Connector 8">
            <a:extLst>
              <a:ext uri="{FF2B5EF4-FFF2-40B4-BE49-F238E27FC236}">
                <a16:creationId xmlns:a16="http://schemas.microsoft.com/office/drawing/2014/main" id="{FA88E450-EA06-4A35-833E-FDC9048A908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" y="2819400"/>
            <a:ext cx="9144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5926137" y="1772334"/>
            <a:ext cx="29305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e.g. Radio waves transmitted from a station tower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C1502E9E-1A5A-4A86-863C-B53950B4F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"/>
            <a:ext cx="89154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0000FF"/>
                </a:solidFill>
              </a:rPr>
              <a:t>We experience </a:t>
            </a:r>
            <a:r>
              <a:rPr lang="en-US" altLang="en-US" sz="3200">
                <a:solidFill>
                  <a:srgbClr val="FF0000"/>
                </a:solidFill>
              </a:rPr>
              <a:t>WAVE PHENOMENA </a:t>
            </a:r>
            <a:r>
              <a:rPr lang="en-US" altLang="en-US" sz="3200">
                <a:solidFill>
                  <a:srgbClr val="0000FF"/>
                </a:solidFill>
              </a:rPr>
              <a:t>every day.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D9D9D9"/>
                </a:solidFill>
              </a:rPr>
              <a:t>Ocean Waves</a:t>
            </a: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Sound Waves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9676BC6E-C119-4F37-B294-C9281D023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refraction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interference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difraction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cxnSp>
        <p:nvCxnSpPr>
          <p:cNvPr id="56323" name="Straight Arrow Connector 4">
            <a:extLst>
              <a:ext uri="{FF2B5EF4-FFF2-40B4-BE49-F238E27FC236}">
                <a16:creationId xmlns:a16="http://schemas.microsoft.com/office/drawing/2014/main" id="{B641532D-0B9A-49FB-90FF-6111746748E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24200" y="4494213"/>
            <a:ext cx="914400" cy="15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6324" name="Picture 4" descr="diffraction.png">
            <a:extLst>
              <a:ext uri="{FF2B5EF4-FFF2-40B4-BE49-F238E27FC236}">
                <a16:creationId xmlns:a16="http://schemas.microsoft.com/office/drawing/2014/main" id="{F92BA5E4-B164-4FC6-8A0D-02B816EEE4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57" t="2795" b="17445"/>
          <a:stretch>
            <a:fillRect/>
          </a:stretch>
        </p:blipFill>
        <p:spPr bwMode="auto">
          <a:xfrm>
            <a:off x="5029200" y="1562100"/>
            <a:ext cx="35480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325" name="Straight Arrow Connector 6">
            <a:extLst>
              <a:ext uri="{FF2B5EF4-FFF2-40B4-BE49-F238E27FC236}">
                <a16:creationId xmlns:a16="http://schemas.microsoft.com/office/drawing/2014/main" id="{F4A6F88C-09F0-4923-9297-72AA1348056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32400" y="2768600"/>
            <a:ext cx="13716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56326" name="Straight Arrow Connector 8">
            <a:extLst>
              <a:ext uri="{FF2B5EF4-FFF2-40B4-BE49-F238E27FC236}">
                <a16:creationId xmlns:a16="http://schemas.microsoft.com/office/drawing/2014/main" id="{DB420EBD-E39B-4CB4-A267-186E61D93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32400" y="3432175"/>
            <a:ext cx="13716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56327" name="Straight Arrow Connector 9">
            <a:extLst>
              <a:ext uri="{FF2B5EF4-FFF2-40B4-BE49-F238E27FC236}">
                <a16:creationId xmlns:a16="http://schemas.microsoft.com/office/drawing/2014/main" id="{0156B5C6-E01E-47B4-827C-EFBB08FEC3C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32400" y="4113213"/>
            <a:ext cx="1371600" cy="1587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56328" name="Straight Arrow Connector 10">
            <a:extLst>
              <a:ext uri="{FF2B5EF4-FFF2-40B4-BE49-F238E27FC236}">
                <a16:creationId xmlns:a16="http://schemas.microsoft.com/office/drawing/2014/main" id="{A56393AD-566B-40F7-8B6B-547DEDB0E60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15200" y="3429000"/>
            <a:ext cx="10668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56329" name="Straight Arrow Connector 12">
            <a:extLst>
              <a:ext uri="{FF2B5EF4-FFF2-40B4-BE49-F238E27FC236}">
                <a16:creationId xmlns:a16="http://schemas.microsoft.com/office/drawing/2014/main" id="{222AC1A9-EBEE-44EF-8487-56E648F35CA7}"/>
              </a:ext>
            </a:extLst>
          </p:cNvPr>
          <p:cNvCxnSpPr>
            <a:cxnSpLocks noChangeShapeType="1"/>
          </p:cNvCxnSpPr>
          <p:nvPr/>
        </p:nvCxnSpPr>
        <p:spPr bwMode="auto">
          <a:xfrm rot="16020000" flipH="1">
            <a:off x="7340600" y="3860800"/>
            <a:ext cx="609600" cy="609600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56330" name="TextBox 12">
            <a:extLst>
              <a:ext uri="{FF2B5EF4-FFF2-40B4-BE49-F238E27FC236}">
                <a16:creationId xmlns:a16="http://schemas.microsoft.com/office/drawing/2014/main" id="{37EB5779-4EEE-4A5F-BE11-47229018E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562600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waves bend around barriers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AD8CFD15-8091-43AE-8435-A95BC4DCF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refraction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interference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difraction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57347" name="Picture 3" descr="slightdiffraction.gif">
            <a:extLst>
              <a:ext uri="{FF2B5EF4-FFF2-40B4-BE49-F238E27FC236}">
                <a16:creationId xmlns:a16="http://schemas.microsoft.com/office/drawing/2014/main" id="{02BA7054-412F-455C-B20E-13829E772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28829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348" name="Straight Arrow Connector 4">
            <a:extLst>
              <a:ext uri="{FF2B5EF4-FFF2-40B4-BE49-F238E27FC236}">
                <a16:creationId xmlns:a16="http://schemas.microsoft.com/office/drawing/2014/main" id="{2D5D182C-6C9B-4A69-A4F8-F863247EA97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24200" y="4494213"/>
            <a:ext cx="914400" cy="15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49" name="TextBox 12">
            <a:extLst>
              <a:ext uri="{FF2B5EF4-FFF2-40B4-BE49-F238E27FC236}">
                <a16:creationId xmlns:a16="http://schemas.microsoft.com/office/drawing/2014/main" id="{9922089A-7F94-406E-AA80-B1A28D55F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562600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waves bend around barriers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>
            <a:extLst>
              <a:ext uri="{FF2B5EF4-FFF2-40B4-BE49-F238E27FC236}">
                <a16:creationId xmlns:a16="http://schemas.microsoft.com/office/drawing/2014/main" id="{8F6FA36B-8099-4035-B3A6-7183DA259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33400"/>
            <a:ext cx="80010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has the basic </a:t>
            </a:r>
            <a:r>
              <a:rPr lang="en-US" altLang="en-US">
                <a:solidFill>
                  <a:srgbClr val="0000FF"/>
                </a:solidFill>
              </a:rPr>
              <a:t>characteristics </a:t>
            </a:r>
            <a:r>
              <a:rPr lang="en-US" altLang="en-US">
                <a:solidFill>
                  <a:srgbClr val="FFFF00"/>
                </a:solidFill>
              </a:rPr>
              <a:t>and </a:t>
            </a:r>
            <a:r>
              <a:rPr lang="en-US" altLang="en-US">
                <a:solidFill>
                  <a:srgbClr val="FF0000"/>
                </a:solidFill>
              </a:rPr>
              <a:t>properties </a:t>
            </a:r>
            <a:r>
              <a:rPr lang="en-US" altLang="en-US">
                <a:solidFill>
                  <a:srgbClr val="FFFF00"/>
                </a:solidFill>
              </a:rPr>
              <a:t>of all waves.  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Properties: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</a:t>
            </a:r>
            <a:r>
              <a:rPr lang="en-US" altLang="en-US">
                <a:solidFill>
                  <a:srgbClr val="FFFF00"/>
                </a:solidFill>
              </a:rPr>
              <a:t>reflection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refraction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	interference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</a:rPr>
              <a:t>	difraction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graphicFrame>
        <p:nvGraphicFramePr>
          <p:cNvPr id="58370" name="Object 2">
            <a:extLst>
              <a:ext uri="{FF2B5EF4-FFF2-40B4-BE49-F238E27FC236}">
                <a16:creationId xmlns:a16="http://schemas.microsoft.com/office/drawing/2014/main" id="{05316475-6307-439F-A8FF-A7BF9269B9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517963"/>
              </p:ext>
            </p:extLst>
          </p:nvPr>
        </p:nvGraphicFramePr>
        <p:xfrm>
          <a:off x="4724400" y="4038600"/>
          <a:ext cx="14097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8" name="Document" r:id="rId4" imgW="5638095" imgH="5638095" progId="Word.Document.12">
                  <p:link updateAutomatic="1"/>
                </p:oleObj>
              </mc:Choice>
              <mc:Fallback>
                <p:oleObj name="Document" r:id="rId4" imgW="5638095" imgH="5638095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038600"/>
                        <a:ext cx="1409700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8372" name="Picture 2">
            <a:extLst>
              <a:ext uri="{FF2B5EF4-FFF2-40B4-BE49-F238E27FC236}">
                <a16:creationId xmlns:a16="http://schemas.microsoft.com/office/drawing/2014/main" id="{D5A0F247-FC92-486B-BC88-07DA16F2C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9" t="35995" r="37027" b="39461"/>
          <a:stretch>
            <a:fillRect/>
          </a:stretch>
        </p:blipFill>
        <p:spPr bwMode="auto">
          <a:xfrm>
            <a:off x="6197600" y="4038600"/>
            <a:ext cx="14986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TextBox 7">
            <a:extLst>
              <a:ext uri="{FF2B5EF4-FFF2-40B4-BE49-F238E27FC236}">
                <a16:creationId xmlns:a16="http://schemas.microsoft.com/office/drawing/2014/main" id="{FDD0F020-57E5-4702-89C7-3D724C672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9435" y="5606996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a diffraction pattern</a:t>
            </a:r>
          </a:p>
        </p:txBody>
      </p:sp>
      <p:cxnSp>
        <p:nvCxnSpPr>
          <p:cNvPr id="58374" name="Straight Arrow Connector 4">
            <a:extLst>
              <a:ext uri="{FF2B5EF4-FFF2-40B4-BE49-F238E27FC236}">
                <a16:creationId xmlns:a16="http://schemas.microsoft.com/office/drawing/2014/main" id="{1F7CD42C-F2DD-4977-8F1A-FC9A08DCFF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24200" y="4494213"/>
            <a:ext cx="914400" cy="15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25">
            <a:extLst>
              <a:ext uri="{FF2B5EF4-FFF2-40B4-BE49-F238E27FC236}">
                <a16:creationId xmlns:a16="http://schemas.microsoft.com/office/drawing/2014/main" id="{4EF67C75-6206-4BA8-9FAC-56D79A7485B6}"/>
              </a:ext>
            </a:extLst>
          </p:cNvPr>
          <p:cNvGrpSpPr/>
          <p:nvPr/>
        </p:nvGrpSpPr>
        <p:grpSpPr>
          <a:xfrm>
            <a:off x="4267200" y="2286000"/>
            <a:ext cx="2008833" cy="1593904"/>
            <a:chOff x="1569851" y="5111696"/>
            <a:chExt cx="2008833" cy="1593904"/>
          </a:xfrm>
          <a:effectLst>
            <a:outerShdw blurRad="88900" dist="38100" dir="2700000">
              <a:srgbClr val="000000">
                <a:alpha val="43000"/>
              </a:srgbClr>
            </a:outerShdw>
          </a:effectLst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FA449E3-9A6D-47F2-BA6C-E726F0E23B9D}"/>
                </a:ext>
              </a:extLst>
            </p:cNvPr>
            <p:cNvCxnSpPr/>
            <p:nvPr/>
          </p:nvCxnSpPr>
          <p:spPr bwMode="auto">
            <a:xfrm rot="5400000">
              <a:off x="1866900" y="5981700"/>
              <a:ext cx="990600" cy="45720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660066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6AE93EC-3AFF-4F10-9D26-C8785115C9FE}"/>
                </a:ext>
              </a:extLst>
            </p:cNvPr>
            <p:cNvCxnSpPr/>
            <p:nvPr/>
          </p:nvCxnSpPr>
          <p:spPr bwMode="auto">
            <a:xfrm rot="16200000" flipH="1">
              <a:off x="2438400" y="5943600"/>
              <a:ext cx="762000" cy="30480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660066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116E3EF-38BA-40C3-A766-5FA9E4F54E2A}"/>
                </a:ext>
              </a:extLst>
            </p:cNvPr>
            <p:cNvCxnSpPr/>
            <p:nvPr/>
          </p:nvCxnSpPr>
          <p:spPr bwMode="auto">
            <a:xfrm rot="16200000" flipH="1">
              <a:off x="2159000" y="6172200"/>
              <a:ext cx="990600" cy="7620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660066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" name="Group 17">
              <a:extLst>
                <a:ext uri="{FF2B5EF4-FFF2-40B4-BE49-F238E27FC236}">
                  <a16:creationId xmlns:a16="http://schemas.microsoft.com/office/drawing/2014/main" id="{246E7BCD-0E03-462C-B33A-3B5CCFDCA3A3}"/>
                </a:ext>
              </a:extLst>
            </p:cNvPr>
            <p:cNvGrpSpPr/>
            <p:nvPr/>
          </p:nvGrpSpPr>
          <p:grpSpPr>
            <a:xfrm rot="20456247">
              <a:off x="1569851" y="5111696"/>
              <a:ext cx="2008833" cy="618067"/>
              <a:chOff x="1191567" y="5020733"/>
              <a:chExt cx="2008833" cy="618067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70CAAE-B79E-4CC8-B481-B0C508E5E7F6}"/>
                  </a:ext>
                </a:extLst>
              </p:cNvPr>
              <p:cNvSpPr/>
              <p:nvPr/>
            </p:nvSpPr>
            <p:spPr bwMode="auto">
              <a:xfrm>
                <a:off x="1447800" y="5029200"/>
                <a:ext cx="1600200" cy="6096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0000">
                    <a:schemeClr val="accent1">
                      <a:lumMod val="90000"/>
                    </a:schemeClr>
                  </a:gs>
                </a:gsLst>
                <a:lin ang="168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E96CB37-0D27-4B1D-B54D-4534E46F7F88}"/>
                  </a:ext>
                </a:extLst>
              </p:cNvPr>
              <p:cNvSpPr/>
              <p:nvPr/>
            </p:nvSpPr>
            <p:spPr bwMode="auto">
              <a:xfrm>
                <a:off x="2895600" y="5029200"/>
                <a:ext cx="304800" cy="6096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08FC546-A61C-483E-AF83-86FD0ED075C7}"/>
                  </a:ext>
                </a:extLst>
              </p:cNvPr>
              <p:cNvSpPr/>
              <p:nvPr/>
            </p:nvSpPr>
            <p:spPr bwMode="auto">
              <a:xfrm>
                <a:off x="1295400" y="5029200"/>
                <a:ext cx="304800" cy="6096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1DE62DCA-64F2-4F0B-B802-D8F74539C366}"/>
                  </a:ext>
                </a:extLst>
              </p:cNvPr>
              <p:cNvSpPr/>
              <p:nvPr/>
            </p:nvSpPr>
            <p:spPr bwMode="auto">
              <a:xfrm>
                <a:off x="1286933" y="5020733"/>
                <a:ext cx="152400" cy="321734"/>
              </a:xfrm>
              <a:custGeom>
                <a:avLst/>
                <a:gdLst>
                  <a:gd name="connsiteX0" fmla="*/ 152400 w 152400"/>
                  <a:gd name="connsiteY0" fmla="*/ 0 h 321734"/>
                  <a:gd name="connsiteX1" fmla="*/ 33867 w 152400"/>
                  <a:gd name="connsiteY1" fmla="*/ 127000 h 321734"/>
                  <a:gd name="connsiteX2" fmla="*/ 0 w 152400"/>
                  <a:gd name="connsiteY2" fmla="*/ 321734 h 32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400" h="321734">
                    <a:moveTo>
                      <a:pt x="152400" y="0"/>
                    </a:moveTo>
                    <a:cubicBezTo>
                      <a:pt x="105833" y="36689"/>
                      <a:pt x="59267" y="73378"/>
                      <a:pt x="33867" y="127000"/>
                    </a:cubicBezTo>
                    <a:cubicBezTo>
                      <a:pt x="8467" y="180622"/>
                      <a:pt x="0" y="321734"/>
                      <a:pt x="0" y="321734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F9F5B7-F929-4A73-A965-D850AF73A84B}"/>
                  </a:ext>
                </a:extLst>
              </p:cNvPr>
              <p:cNvSpPr/>
              <p:nvPr/>
            </p:nvSpPr>
            <p:spPr bwMode="auto">
              <a:xfrm rot="18660000">
                <a:off x="1277150" y="5314810"/>
                <a:ext cx="151204" cy="322370"/>
              </a:xfrm>
              <a:custGeom>
                <a:avLst/>
                <a:gdLst>
                  <a:gd name="connsiteX0" fmla="*/ 152400 w 152400"/>
                  <a:gd name="connsiteY0" fmla="*/ 0 h 321734"/>
                  <a:gd name="connsiteX1" fmla="*/ 33867 w 152400"/>
                  <a:gd name="connsiteY1" fmla="*/ 127000 h 321734"/>
                  <a:gd name="connsiteX2" fmla="*/ 0 w 152400"/>
                  <a:gd name="connsiteY2" fmla="*/ 321734 h 32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400" h="321734">
                    <a:moveTo>
                      <a:pt x="152400" y="0"/>
                    </a:moveTo>
                    <a:cubicBezTo>
                      <a:pt x="105833" y="36689"/>
                      <a:pt x="59267" y="73378"/>
                      <a:pt x="33867" y="127000"/>
                    </a:cubicBezTo>
                    <a:cubicBezTo>
                      <a:pt x="8467" y="180622"/>
                      <a:pt x="0" y="321734"/>
                      <a:pt x="0" y="321734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5B0C06F-F968-4032-AE53-AB9EC48C2D84}"/>
                  </a:ext>
                </a:extLst>
              </p:cNvPr>
              <p:cNvSpPr/>
              <p:nvPr/>
            </p:nvSpPr>
            <p:spPr bwMode="auto">
              <a:xfrm>
                <a:off x="1447800" y="5054600"/>
                <a:ext cx="381000" cy="5588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90000">
                    <a:schemeClr val="accent1">
                      <a:lumMod val="90000"/>
                    </a:schemeClr>
                  </a:gs>
                </a:gsLst>
                <a:lin ang="168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C5325C8C-4AAE-4A0E-A356-1D624FA1F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5363" y="1752600"/>
            <a:ext cx="46037" cy="46038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FF00"/>
            </a:solidFill>
            <a:round/>
            <a:headEnd/>
            <a:tailEnd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pic>
        <p:nvPicPr>
          <p:cNvPr id="44042" name="Picture 10">
            <a:extLst>
              <a:ext uri="{FF2B5EF4-FFF2-40B4-BE49-F238E27FC236}">
                <a16:creationId xmlns:a16="http://schemas.microsoft.com/office/drawing/2014/main" id="{BFF9C3E0-DE85-4BB0-9DC8-CD60E23C2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23" t="16483" b="33104"/>
          <a:stretch>
            <a:fillRect/>
          </a:stretch>
        </p:blipFill>
        <p:spPr bwMode="auto">
          <a:xfrm>
            <a:off x="4343400" y="1524000"/>
            <a:ext cx="36687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47650" y="6089376"/>
            <a:ext cx="87249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Light passing through a telescope lens diffracts and produces an image with diffused rings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Astronomical Images\Spectral Classification\Spectral sequence.gif">
            <a:extLst>
              <a:ext uri="{FF2B5EF4-FFF2-40B4-BE49-F238E27FC236}">
                <a16:creationId xmlns:a16="http://schemas.microsoft.com/office/drawing/2014/main" id="{8B91FCFF-9473-4EB5-906A-112CDD1A1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07" r="2499" b="79193"/>
          <a:stretch>
            <a:fillRect/>
          </a:stretch>
        </p:blipFill>
        <p:spPr bwMode="auto">
          <a:xfrm>
            <a:off x="304800" y="5105400"/>
            <a:ext cx="8382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 descr="C:\Astronomical Images\Spectral Classification\Spectral sequence.gif">
            <a:extLst>
              <a:ext uri="{FF2B5EF4-FFF2-40B4-BE49-F238E27FC236}">
                <a16:creationId xmlns:a16="http://schemas.microsoft.com/office/drawing/2014/main" id="{7F41E531-51E5-441B-8D5C-1D7F93A09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07" r="2499" b="79193"/>
          <a:stretch>
            <a:fillRect/>
          </a:stretch>
        </p:blipFill>
        <p:spPr bwMode="auto">
          <a:xfrm>
            <a:off x="6172200" y="5105400"/>
            <a:ext cx="2438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AutoShape 6">
            <a:extLst>
              <a:ext uri="{FF2B5EF4-FFF2-40B4-BE49-F238E27FC236}">
                <a16:creationId xmlns:a16="http://schemas.microsoft.com/office/drawing/2014/main" id="{384378AB-D693-41F3-A533-40736B36A07C}"/>
              </a:ext>
            </a:extLst>
          </p:cNvPr>
          <p:cNvSpPr>
            <a:spLocks noChangeArrowheads="1"/>
          </p:cNvSpPr>
          <p:nvPr/>
        </p:nvSpPr>
        <p:spPr bwMode="auto">
          <a:xfrm rot="673663">
            <a:off x="6019800" y="2416175"/>
            <a:ext cx="762000" cy="10668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alpha val="45000"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21" name="AutoShape 7">
            <a:extLst>
              <a:ext uri="{FF2B5EF4-FFF2-40B4-BE49-F238E27FC236}">
                <a16:creationId xmlns:a16="http://schemas.microsoft.com/office/drawing/2014/main" id="{F13538AB-1F5E-4B73-9AC4-D5B4099F4E4A}"/>
              </a:ext>
            </a:extLst>
          </p:cNvPr>
          <p:cNvSpPr>
            <a:spLocks noChangeArrowheads="1"/>
          </p:cNvSpPr>
          <p:nvPr/>
        </p:nvSpPr>
        <p:spPr bwMode="auto">
          <a:xfrm rot="-1746302">
            <a:off x="6373813" y="2362200"/>
            <a:ext cx="762000" cy="10668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alpha val="45000"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22" name="Rectangle 13">
            <a:extLst>
              <a:ext uri="{FF2B5EF4-FFF2-40B4-BE49-F238E27FC236}">
                <a16:creationId xmlns:a16="http://schemas.microsoft.com/office/drawing/2014/main" id="{C08A1230-BA53-463F-85FF-54DD8798205E}"/>
              </a:ext>
            </a:extLst>
          </p:cNvPr>
          <p:cNvSpPr>
            <a:spLocks noChangeArrowheads="1"/>
          </p:cNvSpPr>
          <p:nvPr/>
        </p:nvSpPr>
        <p:spPr bwMode="auto">
          <a:xfrm rot="-2545829">
            <a:off x="5429250" y="685800"/>
            <a:ext cx="76200" cy="2438400"/>
          </a:xfrm>
          <a:prstGeom prst="rect">
            <a:avLst/>
          </a:prstGeom>
          <a:gradFill rotWithShape="0">
            <a:gsLst>
              <a:gs pos="0">
                <a:srgbClr val="FEFF01"/>
              </a:gs>
              <a:gs pos="100000">
                <a:srgbClr val="E4E501"/>
              </a:gs>
            </a:gsLst>
            <a:lin ang="5400000" scaled="1"/>
          </a:gradFill>
          <a:ln w="9525">
            <a:solidFill>
              <a:srgbClr val="FEFF0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23" name="Oval 5">
            <a:extLst>
              <a:ext uri="{FF2B5EF4-FFF2-40B4-BE49-F238E27FC236}">
                <a16:creationId xmlns:a16="http://schemas.microsoft.com/office/drawing/2014/main" id="{A181108C-5F80-400B-A382-853C95A02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28600"/>
            <a:ext cx="1066800" cy="1066800"/>
          </a:xfrm>
          <a:prstGeom prst="ellipse">
            <a:avLst/>
          </a:prstGeom>
          <a:gradFill rotWithShape="0">
            <a:gsLst>
              <a:gs pos="0">
                <a:srgbClr val="FEFF01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0424" name="Line 14">
            <a:extLst>
              <a:ext uri="{FF2B5EF4-FFF2-40B4-BE49-F238E27FC236}">
                <a16:creationId xmlns:a16="http://schemas.microsoft.com/office/drawing/2014/main" id="{F499A285-BB07-4499-9794-B195A09FAFA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800" y="3048000"/>
            <a:ext cx="5943600" cy="2057400"/>
          </a:xfrm>
          <a:prstGeom prst="line">
            <a:avLst/>
          </a:prstGeom>
          <a:noFill/>
          <a:ln w="9525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5" name="Line 15">
            <a:extLst>
              <a:ext uri="{FF2B5EF4-FFF2-40B4-BE49-F238E27FC236}">
                <a16:creationId xmlns:a16="http://schemas.microsoft.com/office/drawing/2014/main" id="{40D538C1-DBC4-4202-99A0-0689BFCA121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0800" y="3048000"/>
            <a:ext cx="2286000" cy="2057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384C7903-A192-46AA-9922-B2900D325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019800"/>
            <a:ext cx="617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Electromagnetic Spectrum   =   RAINBOW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wave.jpg                                                       0000E07Aphoenix                        B7DDFAFB:">
            <a:extLst>
              <a:ext uri="{FF2B5EF4-FFF2-40B4-BE49-F238E27FC236}">
                <a16:creationId xmlns:a16="http://schemas.microsoft.com/office/drawing/2014/main" id="{E83CBF09-D9F8-44BA-8651-247F35C9C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33400"/>
            <a:ext cx="9144000" cy="609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 em_sp.gif                                                      0000E07Aphoenix                        B7DDFAFB:">
            <a:extLst>
              <a:ext uri="{FF2B5EF4-FFF2-40B4-BE49-F238E27FC236}">
                <a16:creationId xmlns:a16="http://schemas.microsoft.com/office/drawing/2014/main" id="{B6215FD5-8C74-4517-BFF1-45E2D2E2A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0"/>
            <a:ext cx="9248776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E1EB3C4-028D-46BA-A0A6-B68806C29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6290756"/>
            <a:ext cx="617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Electromagnetic Spectrum   =   LIGHT</a:t>
            </a: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B179FF6F-76EA-47B7-90D9-E39F237DB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754313"/>
            <a:ext cx="388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FF"/>
                </a:solidFill>
              </a:rPr>
              <a:t>0.4 </a:t>
            </a:r>
            <a:r>
              <a:rPr lang="en-US" altLang="en-US" sz="1800" i="1">
                <a:solidFill>
                  <a:srgbClr val="0000FF"/>
                </a:solidFill>
              </a:rPr>
              <a:t>µ</a:t>
            </a:r>
            <a:r>
              <a:rPr lang="en-US" altLang="en-US" sz="1800">
                <a:solidFill>
                  <a:srgbClr val="0000FF"/>
                </a:solidFill>
              </a:rPr>
              <a:t>                                        0.7 </a:t>
            </a:r>
            <a:r>
              <a:rPr lang="en-US" altLang="en-US" sz="1800" i="1">
                <a:solidFill>
                  <a:srgbClr val="0000FF"/>
                </a:solidFill>
              </a:rPr>
              <a:t>µ  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A1F7EB74-F81A-41DE-909B-4D01875FB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9530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FF"/>
                </a:solidFill>
              </a:rPr>
              <a:t>1 cm            </a:t>
            </a:r>
            <a:r>
              <a:rPr lang="en-US" altLang="en-US" sz="1800">
                <a:solidFill>
                  <a:srgbClr val="FF0000"/>
                </a:solidFill>
              </a:rPr>
              <a:t>&gt;1 cm</a:t>
            </a:r>
            <a:endParaRPr lang="en-US" altLang="en-US" sz="1800" i="1">
              <a:solidFill>
                <a:srgbClr val="FF0000"/>
              </a:solidFill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3B863922-8864-4B6D-9CDC-D650D5E19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953000"/>
            <a:ext cx="396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&lt; 0.01 nm    </a:t>
            </a:r>
            <a:r>
              <a:rPr lang="en-US" altLang="en-US" sz="1800">
                <a:solidFill>
                  <a:srgbClr val="0000FF"/>
                </a:solidFill>
              </a:rPr>
              <a:t>0.0001 </a:t>
            </a:r>
            <a:r>
              <a:rPr lang="en-US" altLang="en-US" sz="1800" i="1">
                <a:solidFill>
                  <a:srgbClr val="0000FF"/>
                </a:solidFill>
              </a:rPr>
              <a:t>µ           </a:t>
            </a:r>
            <a:r>
              <a:rPr lang="en-US" altLang="en-US" sz="1800">
                <a:solidFill>
                  <a:srgbClr val="0000FF"/>
                </a:solidFill>
              </a:rPr>
              <a:t>0.01</a:t>
            </a:r>
            <a:r>
              <a:rPr lang="en-US" altLang="en-US" sz="1800" i="1">
                <a:solidFill>
                  <a:srgbClr val="0000FF"/>
                </a:solidFill>
              </a:rPr>
              <a:t> µ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3C4E6DE0-6A88-404E-9B1C-F3475E300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524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1 </a:t>
            </a:r>
            <a:r>
              <a:rPr lang="en-US" altLang="en-US" sz="1800" i="1">
                <a:solidFill>
                  <a:srgbClr val="FF0000"/>
                </a:solidFill>
              </a:rPr>
              <a:t>µ</a:t>
            </a:r>
            <a:r>
              <a:rPr lang="en-US" altLang="en-US" sz="1800">
                <a:solidFill>
                  <a:srgbClr val="FF0000"/>
                </a:solidFill>
              </a:rPr>
              <a:t>  = 1/60 width of a hair</a:t>
            </a:r>
            <a:endParaRPr lang="en-US" altLang="en-US" sz="1800" i="1">
              <a:solidFill>
                <a:srgbClr val="FF0000"/>
              </a:solidFill>
            </a:endParaRPr>
          </a:p>
        </p:txBody>
      </p:sp>
      <p:pic>
        <p:nvPicPr>
          <p:cNvPr id="62472" name="Picture 7" descr="bb2.tif">
            <a:extLst>
              <a:ext uri="{FF2B5EF4-FFF2-40B4-BE49-F238E27FC236}">
                <a16:creationId xmlns:a16="http://schemas.microsoft.com/office/drawing/2014/main" id="{90E09374-53AE-46E1-94FE-47F6843F95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297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 em_sp.gif                                                      0000E07Aphoenix                        B7DDFAFB:">
            <a:extLst>
              <a:ext uri="{FF2B5EF4-FFF2-40B4-BE49-F238E27FC236}">
                <a16:creationId xmlns:a16="http://schemas.microsoft.com/office/drawing/2014/main" id="{586AF361-7DDD-49C3-BD5D-148EFF019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0"/>
            <a:ext cx="9248776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A0538DED-9A5F-4E62-9753-9EF8AB4ED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172200"/>
            <a:ext cx="617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Electromagnetic Spectrum   =   LIGHT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C9C11A4F-3A2A-438E-9C29-4394FBABB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52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LIGHT WAVES HAVE ENERGY!</a:t>
            </a:r>
            <a:endParaRPr lang="en-US" altLang="en-US" sz="1800" i="1">
              <a:solidFill>
                <a:srgbClr val="FF0000"/>
              </a:solidFill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AA8BAB29-DF34-4EF7-885E-2CE127622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876800"/>
            <a:ext cx="891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HIGH ENERGY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SHORT wavelength</a:t>
            </a:r>
          </a:p>
        </p:txBody>
      </p:sp>
      <p:pic>
        <p:nvPicPr>
          <p:cNvPr id="63494" name="Picture 5" descr="bb2.tif">
            <a:extLst>
              <a:ext uri="{FF2B5EF4-FFF2-40B4-BE49-F238E27FC236}">
                <a16:creationId xmlns:a16="http://schemas.microsoft.com/office/drawing/2014/main" id="{B78F7B41-6778-499F-AD19-56ED9E4ED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297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B77BFA67-E0B8-4E7A-9429-9C9B705B3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754313"/>
            <a:ext cx="388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FF"/>
                </a:solidFill>
              </a:rPr>
              <a:t>0.4 </a:t>
            </a:r>
            <a:r>
              <a:rPr lang="en-US" altLang="en-US" sz="1800" i="1">
                <a:solidFill>
                  <a:srgbClr val="0000FF"/>
                </a:solidFill>
              </a:rPr>
              <a:t>µ</a:t>
            </a:r>
            <a:r>
              <a:rPr lang="en-US" altLang="en-US" sz="1800">
                <a:solidFill>
                  <a:srgbClr val="0000FF"/>
                </a:solidFill>
              </a:rPr>
              <a:t>                                        0.7 </a:t>
            </a:r>
            <a:r>
              <a:rPr lang="en-US" altLang="en-US" sz="1800" i="1">
                <a:solidFill>
                  <a:srgbClr val="0000FF"/>
                </a:solidFill>
              </a:rPr>
              <a:t>µ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 em_sp.gif                                                      0000E07Aphoenix                        B7DDFAFB:">
            <a:extLst>
              <a:ext uri="{FF2B5EF4-FFF2-40B4-BE49-F238E27FC236}">
                <a16:creationId xmlns:a16="http://schemas.microsoft.com/office/drawing/2014/main" id="{473C7A21-48AF-42CC-B4CD-9649116BB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0"/>
            <a:ext cx="9248776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BF062531-7302-4CAA-8BCC-09E263EB5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172200"/>
            <a:ext cx="617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Electromagnetic Spectrum   =   LIGHT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BDDD0D89-0411-4FA5-9375-5B6AB00D2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52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0000"/>
                </a:solidFill>
              </a:rPr>
              <a:t>LIGHT WAVES HAVE ENERGY!</a:t>
            </a:r>
            <a:endParaRPr lang="en-US" altLang="en-US" sz="1800" i="1">
              <a:solidFill>
                <a:srgbClr val="FF0000"/>
              </a:solidFill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72EDABEC-3D08-465E-B76F-F19B07EB5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876800"/>
            <a:ext cx="891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HIGH ENERGY                                                LOW ENERGY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SHORT wavelength                                          LONG wavelength</a:t>
            </a:r>
          </a:p>
        </p:txBody>
      </p:sp>
      <p:pic>
        <p:nvPicPr>
          <p:cNvPr id="64518" name="Picture 5" descr="bb2.tif">
            <a:extLst>
              <a:ext uri="{FF2B5EF4-FFF2-40B4-BE49-F238E27FC236}">
                <a16:creationId xmlns:a16="http://schemas.microsoft.com/office/drawing/2014/main" id="{85A4697C-9F9F-4EAB-99FD-CFF880665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297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4428E89C-DB56-4C52-9C5B-AB88D52BE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754313"/>
            <a:ext cx="388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FF"/>
                </a:solidFill>
              </a:rPr>
              <a:t>0.4 </a:t>
            </a:r>
            <a:r>
              <a:rPr lang="en-US" altLang="en-US" sz="1800" i="1">
                <a:solidFill>
                  <a:srgbClr val="0000FF"/>
                </a:solidFill>
              </a:rPr>
              <a:t>µ</a:t>
            </a:r>
            <a:r>
              <a:rPr lang="en-US" altLang="en-US" sz="1800">
                <a:solidFill>
                  <a:srgbClr val="0000FF"/>
                </a:solidFill>
              </a:rPr>
              <a:t>                                        0.7 </a:t>
            </a:r>
            <a:r>
              <a:rPr lang="en-US" altLang="en-US" sz="1800" i="1">
                <a:solidFill>
                  <a:srgbClr val="0000FF"/>
                </a:solidFill>
              </a:rPr>
              <a:t>µ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>
            <a:extLst>
              <a:ext uri="{FF2B5EF4-FFF2-40B4-BE49-F238E27FC236}">
                <a16:creationId xmlns:a16="http://schemas.microsoft.com/office/drawing/2014/main" id="{73F32904-896C-41F0-8182-902DE8EBA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2600"/>
            <a:ext cx="518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visible light                          </a:t>
            </a:r>
            <a:r>
              <a:rPr lang="en-US" dirty="0">
                <a:latin typeface="Arial" charset="0"/>
                <a:ea typeface="ＭＳ Ｐゴシック" charset="-128"/>
              </a:rPr>
              <a:t>uv light</a:t>
            </a:r>
          </a:p>
        </p:txBody>
      </p:sp>
      <p:pic>
        <p:nvPicPr>
          <p:cNvPr id="65539" name="Picture 8" descr="bees_see_inuv.jpg">
            <a:extLst>
              <a:ext uri="{FF2B5EF4-FFF2-40B4-BE49-F238E27FC236}">
                <a16:creationId xmlns:a16="http://schemas.microsoft.com/office/drawing/2014/main" id="{C8850C9F-D014-4AA9-A246-A408BE7EA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82"/>
          <a:stretch>
            <a:fillRect/>
          </a:stretch>
        </p:blipFill>
        <p:spPr bwMode="auto">
          <a:xfrm>
            <a:off x="1600200" y="1784350"/>
            <a:ext cx="289560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>
            <a:extLst>
              <a:ext uri="{FF2B5EF4-FFF2-40B4-BE49-F238E27FC236}">
                <a16:creationId xmlns:a16="http://schemas.microsoft.com/office/drawing/2014/main" id="{BD8199BE-2CAC-4DC9-9BD6-646CEDAF5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2600"/>
            <a:ext cx="518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visible light                          </a:t>
            </a:r>
            <a:r>
              <a:rPr lang="en-US" dirty="0" err="1">
                <a:solidFill>
                  <a:srgbClr val="FFFF00"/>
                </a:solidFill>
                <a:latin typeface="Arial" charset="0"/>
                <a:ea typeface="ＭＳ Ｐゴシック" charset="-128"/>
              </a:rPr>
              <a:t>uv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</a:t>
            </a: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66563" name="Picture 8" descr="bees_see_inuv.jpg">
            <a:extLst>
              <a:ext uri="{FF2B5EF4-FFF2-40B4-BE49-F238E27FC236}">
                <a16:creationId xmlns:a16="http://schemas.microsoft.com/office/drawing/2014/main" id="{EDBF9B40-CABF-460E-BBC1-42EB51F9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84350"/>
            <a:ext cx="594360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>
            <a:extLst>
              <a:ext uri="{FF2B5EF4-FFF2-40B4-BE49-F238E27FC236}">
                <a16:creationId xmlns:a16="http://schemas.microsoft.com/office/drawing/2014/main" id="{BD8199BE-2CAC-4DC9-9BD6-646CEDAF5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2523" y="381000"/>
            <a:ext cx="518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how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bees see the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world:</a:t>
            </a: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7" descr="longipatm.gif">
            <a:extLst>
              <a:ext uri="{FF2B5EF4-FFF2-40B4-BE49-F238E27FC236}">
                <a16:creationId xmlns:a16="http://schemas.microsoft.com/office/drawing/2014/main" id="{83CA26EB-23CB-44D7-92A1-E6E11571B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7800"/>
            <a:ext cx="6223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13">
            <a:extLst>
              <a:ext uri="{FF2B5EF4-FFF2-40B4-BE49-F238E27FC236}">
                <a16:creationId xmlns:a16="http://schemas.microsoft.com/office/drawing/2014/main" id="{B350E567-3CB9-4203-A548-5E76894DC1BD}"/>
              </a:ext>
            </a:extLst>
          </p:cNvPr>
          <p:cNvGrpSpPr>
            <a:grpSpLocks/>
          </p:cNvGrpSpPr>
          <p:nvPr/>
        </p:nvGrpSpPr>
        <p:grpSpPr bwMode="auto">
          <a:xfrm>
            <a:off x="-22402800" y="1905000"/>
            <a:ext cx="15163800" cy="1219200"/>
            <a:chOff x="-7620000" y="-3505200"/>
            <a:chExt cx="15163800" cy="1219200"/>
          </a:xfrm>
        </p:grpSpPr>
        <p:pic>
          <p:nvPicPr>
            <p:cNvPr id="16418" name="Picture 4" descr="loudspeaker-waveform.gif">
              <a:extLst>
                <a:ext uri="{FF2B5EF4-FFF2-40B4-BE49-F238E27FC236}">
                  <a16:creationId xmlns:a16="http://schemas.microsoft.com/office/drawing/2014/main" id="{E1609BA1-44D1-4B07-9D1E-53360101B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r="11176" b="60001"/>
            <a:stretch>
              <a:fillRect/>
            </a:stretch>
          </p:blipFill>
          <p:spPr bwMode="auto">
            <a:xfrm>
              <a:off x="-7620000" y="-3505200"/>
              <a:ext cx="51054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9" name="Picture 6" descr="loudspeaker-waveform.gif">
              <a:extLst>
                <a:ext uri="{FF2B5EF4-FFF2-40B4-BE49-F238E27FC236}">
                  <a16:creationId xmlns:a16="http://schemas.microsoft.com/office/drawing/2014/main" id="{9C1E0D91-1018-4E67-B00B-BAEA43CB0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76" r="11176" b="60001"/>
            <a:stretch>
              <a:fillRect/>
            </a:stretch>
          </p:blipFill>
          <p:spPr bwMode="auto">
            <a:xfrm>
              <a:off x="-2514600" y="-3505200"/>
              <a:ext cx="502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0" name="Picture 7" descr="loudspeaker-waveform.gif">
              <a:extLst>
                <a:ext uri="{FF2B5EF4-FFF2-40B4-BE49-F238E27FC236}">
                  <a16:creationId xmlns:a16="http://schemas.microsoft.com/office/drawing/2014/main" id="{7EBA80C4-D0AF-4E92-8248-0B7C9211D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76" r="11176" b="60001"/>
            <a:stretch>
              <a:fillRect/>
            </a:stretch>
          </p:blipFill>
          <p:spPr bwMode="auto">
            <a:xfrm>
              <a:off x="2514600" y="-3505200"/>
              <a:ext cx="502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8" name="Oval 15">
            <a:extLst>
              <a:ext uri="{FF2B5EF4-FFF2-40B4-BE49-F238E27FC236}">
                <a16:creationId xmlns:a16="http://schemas.microsoft.com/office/drawing/2014/main" id="{0FBBED29-592B-4034-84DD-05BF065A7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700" y="2882900"/>
            <a:ext cx="76200" cy="76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6389" name="Oval 16">
            <a:extLst>
              <a:ext uri="{FF2B5EF4-FFF2-40B4-BE49-F238E27FC236}">
                <a16:creationId xmlns:a16="http://schemas.microsoft.com/office/drawing/2014/main" id="{5E4CEC22-FE63-4761-8D08-D83AE95E8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2654300"/>
            <a:ext cx="76200" cy="76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6390" name="Oval 17">
            <a:extLst>
              <a:ext uri="{FF2B5EF4-FFF2-40B4-BE49-F238E27FC236}">
                <a16:creationId xmlns:a16="http://schemas.microsoft.com/office/drawing/2014/main" id="{31AA0C46-7D9C-4985-AA1C-AE552D451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1905000"/>
            <a:ext cx="76200" cy="76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6391" name="Group 22">
            <a:extLst>
              <a:ext uri="{FF2B5EF4-FFF2-40B4-BE49-F238E27FC236}">
                <a16:creationId xmlns:a16="http://schemas.microsoft.com/office/drawing/2014/main" id="{7EF42CC3-B8E3-4A37-B467-2122DA1AE812}"/>
              </a:ext>
            </a:extLst>
          </p:cNvPr>
          <p:cNvGrpSpPr>
            <a:grpSpLocks/>
          </p:cNvGrpSpPr>
          <p:nvPr/>
        </p:nvGrpSpPr>
        <p:grpSpPr bwMode="auto">
          <a:xfrm>
            <a:off x="-22402800" y="3276600"/>
            <a:ext cx="15087600" cy="1752600"/>
            <a:chOff x="-22402800" y="3276600"/>
            <a:chExt cx="15087600" cy="1752600"/>
          </a:xfrm>
        </p:grpSpPr>
        <p:pic>
          <p:nvPicPr>
            <p:cNvPr id="16415" name="Picture 18" descr="loudspeaker-waveform.gif">
              <a:extLst>
                <a:ext uri="{FF2B5EF4-FFF2-40B4-BE49-F238E27FC236}">
                  <a16:creationId xmlns:a16="http://schemas.microsoft.com/office/drawing/2014/main" id="{ADFF1BA2-2FCA-4A39-8647-B78ACD67E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t="42500" r="12354"/>
            <a:stretch>
              <a:fillRect/>
            </a:stretch>
          </p:blipFill>
          <p:spPr bwMode="auto">
            <a:xfrm>
              <a:off x="-12344400" y="3276600"/>
              <a:ext cx="5029200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6" name="Picture 19" descr="loudspeaker-waveform.gif">
              <a:extLst>
                <a:ext uri="{FF2B5EF4-FFF2-40B4-BE49-F238E27FC236}">
                  <a16:creationId xmlns:a16="http://schemas.microsoft.com/office/drawing/2014/main" id="{D2320412-D1A4-4BFA-85D0-D16198BBA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t="42500" r="12354"/>
            <a:stretch>
              <a:fillRect/>
            </a:stretch>
          </p:blipFill>
          <p:spPr bwMode="auto">
            <a:xfrm>
              <a:off x="-17373600" y="3276600"/>
              <a:ext cx="5029200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7" name="Picture 21" descr="loudspeaker-waveform.gif">
              <a:extLst>
                <a:ext uri="{FF2B5EF4-FFF2-40B4-BE49-F238E27FC236}">
                  <a16:creationId xmlns:a16="http://schemas.microsoft.com/office/drawing/2014/main" id="{E44E292B-0842-490E-ADD5-5A4E00B6C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t="42500" r="12354"/>
            <a:stretch>
              <a:fillRect/>
            </a:stretch>
          </p:blipFill>
          <p:spPr bwMode="auto">
            <a:xfrm>
              <a:off x="-22402800" y="3276600"/>
              <a:ext cx="5029200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 useBgFill="1">
        <p:nvSpPr>
          <p:cNvPr id="16392" name="Rectangle 9">
            <a:extLst>
              <a:ext uri="{FF2B5EF4-FFF2-40B4-BE49-F238E27FC236}">
                <a16:creationId xmlns:a16="http://schemas.microsoft.com/office/drawing/2014/main" id="{FAE5DFE0-018A-4F04-B11D-8F3D6A487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990600"/>
            <a:ext cx="1108075" cy="51054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 useBgFill="1">
        <p:nvSpPr>
          <p:cNvPr id="16393" name="Rectangle 14">
            <a:extLst>
              <a:ext uri="{FF2B5EF4-FFF2-40B4-BE49-F238E27FC236}">
                <a16:creationId xmlns:a16="http://schemas.microsoft.com/office/drawing/2014/main" id="{DC12798A-842F-4DCA-87F9-58E28F253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1752600"/>
            <a:ext cx="1143000" cy="51054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5" name="Group 54">
            <a:extLst>
              <a:ext uri="{FF2B5EF4-FFF2-40B4-BE49-F238E27FC236}">
                <a16:creationId xmlns:a16="http://schemas.microsoft.com/office/drawing/2014/main" id="{269F0BE8-8197-4CD3-B254-DD815415CD54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1790700"/>
            <a:ext cx="4572000" cy="1562100"/>
            <a:chOff x="2590800" y="4191000"/>
            <a:chExt cx="4572000" cy="1524000"/>
          </a:xfrm>
        </p:grpSpPr>
        <p:pic>
          <p:nvPicPr>
            <p:cNvPr id="16407" name="Picture 39" descr="dots1.png">
              <a:extLst>
                <a:ext uri="{FF2B5EF4-FFF2-40B4-BE49-F238E27FC236}">
                  <a16:creationId xmlns:a16="http://schemas.microsoft.com/office/drawing/2014/main" id="{F1648D70-5695-4114-88F7-BDE5659F7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8" name="Picture 40" descr="dots1.png">
              <a:extLst>
                <a:ext uri="{FF2B5EF4-FFF2-40B4-BE49-F238E27FC236}">
                  <a16:creationId xmlns:a16="http://schemas.microsoft.com/office/drawing/2014/main" id="{AEBE8D99-5E99-496A-A368-514634E3F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9" name="Picture 41" descr="dots1.png">
              <a:extLst>
                <a:ext uri="{FF2B5EF4-FFF2-40B4-BE49-F238E27FC236}">
                  <a16:creationId xmlns:a16="http://schemas.microsoft.com/office/drawing/2014/main" id="{B0154BCE-5CD7-48BD-8F06-8A316DD8F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0" name="Picture 42" descr="dots1.png">
              <a:extLst>
                <a:ext uri="{FF2B5EF4-FFF2-40B4-BE49-F238E27FC236}">
                  <a16:creationId xmlns:a16="http://schemas.microsoft.com/office/drawing/2014/main" id="{D7BCDB33-7460-4457-85BE-DE1E7005F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1" name="Picture 44" descr="dots1.png">
              <a:extLst>
                <a:ext uri="{FF2B5EF4-FFF2-40B4-BE49-F238E27FC236}">
                  <a16:creationId xmlns:a16="http://schemas.microsoft.com/office/drawing/2014/main" id="{B2C9A59D-E9D2-4222-9745-96227338C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5908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2" name="Picture 45" descr="dots1.png">
              <a:extLst>
                <a:ext uri="{FF2B5EF4-FFF2-40B4-BE49-F238E27FC236}">
                  <a16:creationId xmlns:a16="http://schemas.microsoft.com/office/drawing/2014/main" id="{4F9CEC9D-23F6-49D2-9CDA-908DCC4D4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6388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3" name="Picture 46" descr="dots1.png">
              <a:extLst>
                <a:ext uri="{FF2B5EF4-FFF2-40B4-BE49-F238E27FC236}">
                  <a16:creationId xmlns:a16="http://schemas.microsoft.com/office/drawing/2014/main" id="{BBE506D2-8C2A-4321-89EA-9C7D75DFA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400" y="4191000"/>
              <a:ext cx="630296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4" name="Picture 47" descr="dots1.png">
              <a:extLst>
                <a:ext uri="{FF2B5EF4-FFF2-40B4-BE49-F238E27FC236}">
                  <a16:creationId xmlns:a16="http://schemas.microsoft.com/office/drawing/2014/main" id="{199E5435-07CB-4781-90C8-D675CC026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642"/>
            <a:stretch>
              <a:fillRect/>
            </a:stretch>
          </p:blipFill>
          <p:spPr bwMode="auto">
            <a:xfrm>
              <a:off x="6858000" y="4191000"/>
              <a:ext cx="3048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95" name="Picture 2">
            <a:extLst>
              <a:ext uri="{FF2B5EF4-FFF2-40B4-BE49-F238E27FC236}">
                <a16:creationId xmlns:a16="http://schemas.microsoft.com/office/drawing/2014/main" id="{E749E5D7-F71C-4177-B89E-721E4AF00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49375" y="2079625"/>
            <a:ext cx="16446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E831D326-B7CB-4B54-AAEE-39FE5878DB9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3366FF"/>
                </a:solidFill>
                <a:latin typeface="Arial" charset="0"/>
                <a:ea typeface="ＭＳ Ｐゴシック" charset="-128"/>
              </a:rPr>
              <a:t>SOUND needs something to travel in:  air or water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3366FF"/>
                </a:solidFill>
                <a:latin typeface="Arial" charset="0"/>
                <a:ea typeface="ＭＳ Ｐゴシック" charset="-128"/>
              </a:rPr>
              <a:t>Sound is a disturbance</a:t>
            </a:r>
          </a:p>
        </p:txBody>
      </p:sp>
      <p:sp useBgFill="1">
        <p:nvSpPr>
          <p:cNvPr id="16397" name="Rectangle 9">
            <a:extLst>
              <a:ext uri="{FF2B5EF4-FFF2-40B4-BE49-F238E27FC236}">
                <a16:creationId xmlns:a16="http://schemas.microsoft.com/office/drawing/2014/main" id="{3FAF571D-745F-4D85-AD48-5243B61780F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86300" y="-1435100"/>
            <a:ext cx="381000" cy="60960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 useBgFill="1">
        <p:nvSpPr>
          <p:cNvPr id="16398" name="Rectangle 9">
            <a:extLst>
              <a:ext uri="{FF2B5EF4-FFF2-40B4-BE49-F238E27FC236}">
                <a16:creationId xmlns:a16="http://schemas.microsoft.com/office/drawing/2014/main" id="{09A11DC4-B63E-4ACB-9F73-71520CE6D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1143000"/>
            <a:ext cx="1108075" cy="51054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6399" name="Picture 11" descr="loudspeaker-waveform.gif">
            <a:extLst>
              <a:ext uri="{FF2B5EF4-FFF2-40B4-BE49-F238E27FC236}">
                <a16:creationId xmlns:a16="http://schemas.microsoft.com/office/drawing/2014/main" id="{612DD667-D2DF-430A-A1AC-F1F944058A9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24" r="1765" b="55000"/>
          <a:stretch>
            <a:fillRect/>
          </a:stretch>
        </p:blipFill>
        <p:spPr bwMode="auto">
          <a:xfrm>
            <a:off x="7162800" y="1981200"/>
            <a:ext cx="5413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16400" name="Rectangle 9">
            <a:extLst>
              <a:ext uri="{FF2B5EF4-FFF2-40B4-BE49-F238E27FC236}">
                <a16:creationId xmlns:a16="http://schemas.microsoft.com/office/drawing/2014/main" id="{0C716159-80E8-4FBB-8FC9-C2EB2886639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62500" y="2781300"/>
            <a:ext cx="533400" cy="60960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6401" name="Rectangle 56">
            <a:extLst>
              <a:ext uri="{FF2B5EF4-FFF2-40B4-BE49-F238E27FC236}">
                <a16:creationId xmlns:a16="http://schemas.microsoft.com/office/drawing/2014/main" id="{152C727C-FCA1-496E-87D3-F29F7FB15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114800"/>
            <a:ext cx="228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6402" name="TextBox 57">
            <a:extLst>
              <a:ext uri="{FF2B5EF4-FFF2-40B4-BE49-F238E27FC236}">
                <a16:creationId xmlns:a16="http://schemas.microsoft.com/office/drawing/2014/main" id="{708EDC0C-933C-4534-965E-2A3701FD7D4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982788" y="4494212"/>
            <a:ext cx="121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solidFill>
                  <a:schemeClr val="tx2"/>
                </a:solidFill>
              </a:rPr>
              <a:t>air pressure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10372F42-BC40-4B29-BB7F-C0009E920B22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6019800"/>
            <a:ext cx="91440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3366FF"/>
                </a:solidFill>
                <a:latin typeface="Arial" charset="0"/>
                <a:ea typeface="ＭＳ Ｐゴシック" charset="-128"/>
              </a:rPr>
              <a:t>The compression can be represented as a </a:t>
            </a:r>
            <a:r>
              <a:rPr lang="en-US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wavelength</a:t>
            </a:r>
          </a:p>
        </p:txBody>
      </p:sp>
      <p:sp useBgFill="1">
        <p:nvSpPr>
          <p:cNvPr id="44" name="Rectangle 9">
            <a:extLst>
              <a:ext uri="{FF2B5EF4-FFF2-40B4-BE49-F238E27FC236}">
                <a16:creationId xmlns:a16="http://schemas.microsoft.com/office/drawing/2014/main" id="{B74FBF84-0EFA-4E63-9571-A18BC0BBE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0925" y="3810000"/>
            <a:ext cx="422275" cy="18288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 useBgFill="1">
        <p:nvSpPr>
          <p:cNvPr id="49" name="Rectangle 9">
            <a:extLst>
              <a:ext uri="{FF2B5EF4-FFF2-40B4-BE49-F238E27FC236}">
                <a16:creationId xmlns:a16="http://schemas.microsoft.com/office/drawing/2014/main" id="{61C7E183-82C6-4F4E-83AB-5AD47DD73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25" y="3352800"/>
            <a:ext cx="4918075" cy="23114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2" name="Text Box 2">
            <a:extLst>
              <a:ext uri="{FF2B5EF4-FFF2-40B4-BE49-F238E27FC236}">
                <a16:creationId xmlns:a16="http://schemas.microsoft.com/office/drawing/2014/main" id="{FC19D61D-FC26-4564-9D86-9D07E1452D77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96200" y="2057400"/>
            <a:ext cx="1447800" cy="1200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Energy is </a:t>
            </a:r>
          </a:p>
          <a:p>
            <a:pPr>
              <a:spcBef>
                <a:spcPct val="50000"/>
              </a:spcBef>
              <a:defRPr/>
            </a:pPr>
            <a:r>
              <a:rPr lang="en-US" sz="18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transferred </a:t>
            </a:r>
          </a:p>
          <a:p>
            <a:pPr>
              <a:spcBef>
                <a:spcPct val="50000"/>
              </a:spcBef>
              <a:defRPr/>
            </a:pPr>
            <a:r>
              <a:rPr lang="en-US" sz="18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to the 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4" grpId="0" animBg="1"/>
      <p:bldP spid="49" grpId="0" animBg="1"/>
      <p:bldP spid="5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>
            <a:extLst>
              <a:ext uri="{FF2B5EF4-FFF2-40B4-BE49-F238E27FC236}">
                <a16:creationId xmlns:a16="http://schemas.microsoft.com/office/drawing/2014/main" id="{A89CE05E-8473-486D-8DE5-114BB0B9B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2600"/>
            <a:ext cx="5638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visible light                     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infrared light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how bees snakes see the world</a:t>
            </a:r>
          </a:p>
        </p:txBody>
      </p:sp>
      <p:pic>
        <p:nvPicPr>
          <p:cNvPr id="67587" name="Picture 3" descr="vision de una serpiente de cascabel y un humano.jpg">
            <a:extLst>
              <a:ext uri="{FF2B5EF4-FFF2-40B4-BE49-F238E27FC236}">
                <a16:creationId xmlns:a16="http://schemas.microsoft.com/office/drawing/2014/main" id="{CEDF20DE-BF3D-45E6-B15A-4D181F139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2138" r="833"/>
          <a:stretch>
            <a:fillRect/>
          </a:stretch>
        </p:blipFill>
        <p:spPr bwMode="auto">
          <a:xfrm>
            <a:off x="762000" y="1600200"/>
            <a:ext cx="4419600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>
            <a:extLst>
              <a:ext uri="{FF2B5EF4-FFF2-40B4-BE49-F238E27FC236}">
                <a16:creationId xmlns:a16="http://schemas.microsoft.com/office/drawing/2014/main" id="{8F64FEF7-0E62-45BA-99EB-F1F2FAFBD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2600"/>
            <a:ext cx="563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visible light                      infrared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light</a:t>
            </a: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68611" name="Picture 3" descr="vision de una serpiente de cascabel y un humano.jpg">
            <a:extLst>
              <a:ext uri="{FF2B5EF4-FFF2-40B4-BE49-F238E27FC236}">
                <a16:creationId xmlns:a16="http://schemas.microsoft.com/office/drawing/2014/main" id="{6CC4AA4B-1A32-4395-8CEB-845868CA4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2138" r="833"/>
          <a:stretch>
            <a:fillRect/>
          </a:stretch>
        </p:blipFill>
        <p:spPr bwMode="auto">
          <a:xfrm>
            <a:off x="762000" y="1600200"/>
            <a:ext cx="4419600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4" descr="vision de una serpiente de cascabel y un humano.jpg">
            <a:extLst>
              <a:ext uri="{FF2B5EF4-FFF2-40B4-BE49-F238E27FC236}">
                <a16:creationId xmlns:a16="http://schemas.microsoft.com/office/drawing/2014/main" id="{C80B41D4-9EA6-4DC4-A326-413C6F5357D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12830" r="56667" b="10196"/>
          <a:stretch>
            <a:fillRect/>
          </a:stretch>
        </p:blipFill>
        <p:spPr bwMode="auto">
          <a:xfrm>
            <a:off x="4724400" y="1981200"/>
            <a:ext cx="3276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>
            <a:extLst>
              <a:ext uri="{FF2B5EF4-FFF2-40B4-BE49-F238E27FC236}">
                <a16:creationId xmlns:a16="http://schemas.microsoft.com/office/drawing/2014/main" id="{8F64FEF7-0E62-45BA-99EB-F1F2FAFBD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54000"/>
            <a:ext cx="563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how </a:t>
            </a:r>
            <a:r>
              <a:rPr lang="en-US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snakes see the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world:</a:t>
            </a: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 jason.jpg                                                      0003BB97Mac OS X                       BADBF046:">
            <a:extLst>
              <a:ext uri="{FF2B5EF4-FFF2-40B4-BE49-F238E27FC236}">
                <a16:creationId xmlns:a16="http://schemas.microsoft.com/office/drawing/2014/main" id="{EE740972-D040-41DA-AC4B-B14EDE8F4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2922588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3251C08B-3DFD-4E71-9A13-1C377A4C2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57150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</a:rPr>
              <a:t>A human in dim visible light</a:t>
            </a:r>
            <a:endParaRPr lang="en-US" altLang="en-US" sz="1800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&#10;ir_man.gif                                                     0003BB97Mac OS X                       BADBF046:">
            <a:extLst>
              <a:ext uri="{FF2B5EF4-FFF2-40B4-BE49-F238E27FC236}">
                <a16:creationId xmlns:a16="http://schemas.microsoft.com/office/drawing/2014/main" id="{23B7238A-2BE2-4022-A59B-C918D0819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C4325EDC-D39B-44A2-B97C-6410A9E96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57150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</a:rPr>
              <a:t>A human in INFRARED light</a:t>
            </a:r>
            <a:endParaRPr lang="en-US" altLang="en-US" sz="1800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saturn1.jpg                                                    00051854Mac OS X                       BADBF046:">
            <a:extLst>
              <a:ext uri="{FF2B5EF4-FFF2-40B4-BE49-F238E27FC236}">
                <a16:creationId xmlns:a16="http://schemas.microsoft.com/office/drawing/2014/main" id="{14F44303-09BF-46BA-86EB-888F5199A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34"/>
          <a:stretch>
            <a:fillRect/>
          </a:stretch>
        </p:blipFill>
        <p:spPr bwMode="auto">
          <a:xfrm>
            <a:off x="228600" y="762000"/>
            <a:ext cx="86868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4">
            <a:extLst>
              <a:ext uri="{FF2B5EF4-FFF2-40B4-BE49-F238E27FC236}">
                <a16:creationId xmlns:a16="http://schemas.microsoft.com/office/drawing/2014/main" id="{A7821BDB-D3FB-4A9D-AF80-114F9B2E7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715000"/>
            <a:ext cx="335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Saturn in visible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>
            <a:extLst>
              <a:ext uri="{FF2B5EF4-FFF2-40B4-BE49-F238E27FC236}">
                <a16:creationId xmlns:a16="http://schemas.microsoft.com/office/drawing/2014/main" id="{325E234B-DE1F-4BD8-BCD2-A65B66168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571625"/>
            <a:ext cx="89630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Text Box 3">
            <a:extLst>
              <a:ext uri="{FF2B5EF4-FFF2-40B4-BE49-F238E27FC236}">
                <a16:creationId xmlns:a16="http://schemas.microsoft.com/office/drawing/2014/main" id="{0059B93D-87BC-41EF-9313-48AD9A525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571500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Saturn in INFRARED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2" descr="m51_uv.jpg">
            <a:extLst>
              <a:ext uri="{FF2B5EF4-FFF2-40B4-BE49-F238E27FC236}">
                <a16:creationId xmlns:a16="http://schemas.microsoft.com/office/drawing/2014/main" id="{B2755B40-5CE9-4240-B4F5-C1381A488A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7" r="17413"/>
          <a:stretch>
            <a:fillRect/>
          </a:stretch>
        </p:blipFill>
        <p:spPr bwMode="auto">
          <a:xfrm rot="-1984130">
            <a:off x="17463" y="412750"/>
            <a:ext cx="9604375" cy="654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 Box 3">
            <a:extLst>
              <a:ext uri="{FF2B5EF4-FFF2-40B4-BE49-F238E27FC236}">
                <a16:creationId xmlns:a16="http://schemas.microsoft.com/office/drawing/2014/main" id="{E8BEF09C-CA73-4F05-8137-0150E869C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24840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M51 galaxy in VISIBLE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3" descr="m51_visible.jpg">
            <a:extLst>
              <a:ext uri="{FF2B5EF4-FFF2-40B4-BE49-F238E27FC236}">
                <a16:creationId xmlns:a16="http://schemas.microsoft.com/office/drawing/2014/main" id="{3150AB81-D3FC-48CD-B1F6-2AC14CDD8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 Box 3">
            <a:extLst>
              <a:ext uri="{FF2B5EF4-FFF2-40B4-BE49-F238E27FC236}">
                <a16:creationId xmlns:a16="http://schemas.microsoft.com/office/drawing/2014/main" id="{3ACB2348-6B5F-4029-BA6F-C492CDFC6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24840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M51 galaxy in UV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>
            <a:extLst>
              <a:ext uri="{FF2B5EF4-FFF2-40B4-BE49-F238E27FC236}">
                <a16:creationId xmlns:a16="http://schemas.microsoft.com/office/drawing/2014/main" id="{4B55349A-3344-4D48-93EE-75BB1BAF0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624840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M51 galaxy in X-RAY light</a:t>
            </a:r>
          </a:p>
        </p:txBody>
      </p:sp>
      <p:pic>
        <p:nvPicPr>
          <p:cNvPr id="78851" name="Picture 3" descr="m51_xray.jpg">
            <a:extLst>
              <a:ext uri="{FF2B5EF4-FFF2-40B4-BE49-F238E27FC236}">
                <a16:creationId xmlns:a16="http://schemas.microsoft.com/office/drawing/2014/main" id="{A83B7253-EC0C-448D-9839-CE774D204C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&#10;M31new.JPG 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F6B496BB-115E-4554-9F7A-865237F17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2"/>
          <a:stretch>
            <a:fillRect/>
          </a:stretch>
        </p:blipFill>
        <p:spPr bwMode="auto">
          <a:xfrm>
            <a:off x="381000" y="76200"/>
            <a:ext cx="84582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94179332-0860-4CEC-9405-59610FBAB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Andromdea Galaxy in visible light (color)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7">
            <a:extLst>
              <a:ext uri="{FF2B5EF4-FFF2-40B4-BE49-F238E27FC236}">
                <a16:creationId xmlns:a16="http://schemas.microsoft.com/office/drawing/2014/main" id="{C1E3A623-1334-4A6C-8076-1D6E4D319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"/>
            <a:ext cx="89154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0000FF"/>
                </a:solidFill>
              </a:rPr>
              <a:t>We experience </a:t>
            </a:r>
            <a:r>
              <a:rPr lang="en-US" altLang="en-US" sz="3200">
                <a:solidFill>
                  <a:srgbClr val="FF0000"/>
                </a:solidFill>
              </a:rPr>
              <a:t>WAVE PHENOMENA </a:t>
            </a:r>
            <a:r>
              <a:rPr lang="en-US" altLang="en-US" sz="3200">
                <a:solidFill>
                  <a:srgbClr val="0000FF"/>
                </a:solidFill>
              </a:rPr>
              <a:t>every day.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D9D9D9"/>
                </a:solidFill>
              </a:rPr>
              <a:t>Ocean Waves</a:t>
            </a: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D9D9D9"/>
                </a:solidFill>
              </a:rPr>
              <a:t>Sound Waves</a:t>
            </a:r>
          </a:p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0000"/>
                </a:solidFill>
              </a:rPr>
              <a:t>Earthquakes</a:t>
            </a: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17411" name="M1U7-SF7.2-PtopSbottom.gif" descr="/Users/cbarnbau/Documents/teaching/powerpoint slides/ASTR 1000 slides/26_light/M1U7-SF7.2-PtopSbottom.gif">
            <a:hlinkClick r:id="" action="ppaction://media"/>
            <a:extLst>
              <a:ext uri="{FF2B5EF4-FFF2-40B4-BE49-F238E27FC236}">
                <a16:creationId xmlns:a16="http://schemas.microsoft.com/office/drawing/2014/main" id="{4C944786-6BB7-42D9-A223-CF345E816115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819400"/>
            <a:ext cx="6435725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6B767AC1-6E8C-450E-BAD0-FDBF287114D4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6172200"/>
            <a:ext cx="91440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EARTHQUAKES are a disturbance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7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1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&#10;M31new.JPG                                                     0005B004Mac OS X                       BADBF046:">
            <a:extLst>
              <a:ext uri="{FF2B5EF4-FFF2-40B4-BE49-F238E27FC236}">
                <a16:creationId xmlns:a16="http://schemas.microsoft.com/office/drawing/2014/main" id="{DB7F74E7-C7A4-4EA4-9377-729C1981E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2"/>
          <a:stretch>
            <a:fillRect/>
          </a:stretch>
        </p:blipFill>
        <p:spPr bwMode="auto">
          <a:xfrm>
            <a:off x="381000" y="76200"/>
            <a:ext cx="84582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3">
            <a:extLst>
              <a:ext uri="{FF2B5EF4-FFF2-40B4-BE49-F238E27FC236}">
                <a16:creationId xmlns:a16="http://schemas.microsoft.com/office/drawing/2014/main" id="{67BEF7FB-7044-4781-AB55-A23654822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Andromdea Galaxy in visible light (color)</a:t>
            </a:r>
          </a:p>
        </p:txBody>
      </p:sp>
      <p:sp>
        <p:nvSpPr>
          <p:cNvPr id="93188" name="Rectangle 1">
            <a:extLst>
              <a:ext uri="{FF2B5EF4-FFF2-40B4-BE49-F238E27FC236}">
                <a16:creationId xmlns:a16="http://schemas.microsoft.com/office/drawing/2014/main" id="{2CFE87A0-A6E5-4B02-A491-0DF25DDDC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276600"/>
            <a:ext cx="228600" cy="2286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3" descr="m31_xray.jpg 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3902025E-C9F4-4608-A048-5D61674A0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3400"/>
            <a:ext cx="5562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Text Box 4">
            <a:extLst>
              <a:ext uri="{FF2B5EF4-FFF2-40B4-BE49-F238E27FC236}">
                <a16:creationId xmlns:a16="http://schemas.microsoft.com/office/drawing/2014/main" id="{1A62340D-07D6-4BBF-B823-EAE86D186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Andromdea Galaxy in X-RAY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m84kpno1.jpg 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054ABC8D-161F-4ACA-AEE6-12AE06CC0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8600"/>
            <a:ext cx="5029200" cy="628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Text Box 3">
            <a:extLst>
              <a:ext uri="{FF2B5EF4-FFF2-40B4-BE49-F238E27FC236}">
                <a16:creationId xmlns:a16="http://schemas.microsoft.com/office/drawing/2014/main" id="{7164627A-D66B-4292-A3C5-1B8B7931B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640080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Galaxy M84 in visible light (b&amp;w)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&#10;m84vla.gif   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56C9B06C-41FF-4473-B5DE-A856A51AD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0" t="28593" r="32558" b="28519"/>
          <a:stretch>
            <a:fillRect/>
          </a:stretch>
        </p:blipFill>
        <p:spPr bwMode="auto">
          <a:xfrm>
            <a:off x="1905000" y="457200"/>
            <a:ext cx="5308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Text Box 3">
            <a:extLst>
              <a:ext uri="{FF2B5EF4-FFF2-40B4-BE49-F238E27FC236}">
                <a16:creationId xmlns:a16="http://schemas.microsoft.com/office/drawing/2014/main" id="{2EA280DD-1D06-4161-928D-613653654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400800"/>
            <a:ext cx="411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Galaxy M84 in RADIO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4" descr="C:\Astronomical Images\Constellations\Orion #2.jpg">
            <a:extLst>
              <a:ext uri="{FF2B5EF4-FFF2-40B4-BE49-F238E27FC236}">
                <a16:creationId xmlns:a16="http://schemas.microsoft.com/office/drawing/2014/main" id="{D582CE9A-4C07-4B5C-B761-48A9EEFDC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17"/>
          <a:stretch>
            <a:fillRect/>
          </a:stretch>
        </p:blipFill>
        <p:spPr bwMode="auto">
          <a:xfrm>
            <a:off x="1905000" y="0"/>
            <a:ext cx="5156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Oval 5">
            <a:extLst>
              <a:ext uri="{FF2B5EF4-FFF2-40B4-BE49-F238E27FC236}">
                <a16:creationId xmlns:a16="http://schemas.microsoft.com/office/drawing/2014/main" id="{7C64274C-AF34-42AC-8875-B953A88488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25800" y="1041400"/>
            <a:ext cx="173038" cy="173038"/>
          </a:xfrm>
          <a:prstGeom prst="ellipse">
            <a:avLst/>
          </a:prstGeom>
          <a:solidFill>
            <a:srgbClr val="FF9A02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CBBB803E-CAAC-4635-8502-3402887A6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Great Nebula in Orion in visible light (true color)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4" descr="C:\Astronomical Images\Constellations\Orion #2.jpg">
            <a:extLst>
              <a:ext uri="{FF2B5EF4-FFF2-40B4-BE49-F238E27FC236}">
                <a16:creationId xmlns:a16="http://schemas.microsoft.com/office/drawing/2014/main" id="{410F9859-D9E3-4A6F-8ADA-F3C9BC2A3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17"/>
          <a:stretch>
            <a:fillRect/>
          </a:stretch>
        </p:blipFill>
        <p:spPr bwMode="auto">
          <a:xfrm>
            <a:off x="1905000" y="0"/>
            <a:ext cx="5156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Oval 5">
            <a:extLst>
              <a:ext uri="{FF2B5EF4-FFF2-40B4-BE49-F238E27FC236}">
                <a16:creationId xmlns:a16="http://schemas.microsoft.com/office/drawing/2014/main" id="{2A08E3E2-04EF-49CB-897B-5910D728AD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25800" y="1041400"/>
            <a:ext cx="173038" cy="173038"/>
          </a:xfrm>
          <a:prstGeom prst="ellipse">
            <a:avLst/>
          </a:prstGeom>
          <a:solidFill>
            <a:srgbClr val="FF9A02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0356" name="Rectangle 4">
            <a:extLst>
              <a:ext uri="{FF2B5EF4-FFF2-40B4-BE49-F238E27FC236}">
                <a16:creationId xmlns:a16="http://schemas.microsoft.com/office/drawing/2014/main" id="{A4D6D266-1D08-4CA9-BF19-993B798CD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4572000"/>
            <a:ext cx="228600" cy="2286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7539EC25-E952-4B05-9783-130AAA74C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Great Nebula in Orion in visible light (true color)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OrionMos.jpg 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2B84B3BE-F17A-462F-8056-2E1D7D783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" t="1747" r="2777" b="13216"/>
          <a:stretch>
            <a:fillRect/>
          </a:stretch>
        </p:blipFill>
        <p:spPr bwMode="auto">
          <a:xfrm>
            <a:off x="1524000" y="0"/>
            <a:ext cx="5811838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Text Box 3">
            <a:extLst>
              <a:ext uri="{FF2B5EF4-FFF2-40B4-BE49-F238E27FC236}">
                <a16:creationId xmlns:a16="http://schemas.microsoft.com/office/drawing/2014/main" id="{516002FA-33A5-486B-B913-01C3963BC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662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Great Nebula in Orion in visible light (true color)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omc1nic.jpg                                                    00036773Mac OS X                       BADBF046:">
            <a:extLst>
              <a:ext uri="{FF2B5EF4-FFF2-40B4-BE49-F238E27FC236}">
                <a16:creationId xmlns:a16="http://schemas.microsoft.com/office/drawing/2014/main" id="{71BA92FE-DC76-4ADA-8F1E-5B971D501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21"/>
          <a:stretch>
            <a:fillRect/>
          </a:stretch>
        </p:blipFill>
        <p:spPr bwMode="auto">
          <a:xfrm>
            <a:off x="152400" y="228600"/>
            <a:ext cx="8915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Text Box 3">
            <a:extLst>
              <a:ext uri="{FF2B5EF4-FFF2-40B4-BE49-F238E27FC236}">
                <a16:creationId xmlns:a16="http://schemas.microsoft.com/office/drawing/2014/main" id="{7C69BB31-1C6C-4B7F-89A6-5F6621F4B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867400"/>
            <a:ext cx="42672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Great Nebula in Orion in visible </a:t>
            </a:r>
          </a:p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light (color) from HST</a:t>
            </a:r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26B0203D-1D42-4153-96C1-0BC691A76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5853113"/>
            <a:ext cx="396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Great Nebula in Orion in INFRARED light rom HST </a:t>
            </a:r>
          </a:p>
        </p:txBody>
      </p:sp>
      <p:sp>
        <p:nvSpPr>
          <p:cNvPr id="102405" name="Line 5">
            <a:extLst>
              <a:ext uri="{FF2B5EF4-FFF2-40B4-BE49-F238E27FC236}">
                <a16:creationId xmlns:a16="http://schemas.microsoft.com/office/drawing/2014/main" id="{5A662EFA-A180-4B96-B15E-03704230C8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81000"/>
            <a:ext cx="3352800" cy="457200"/>
          </a:xfrm>
          <a:prstGeom prst="line">
            <a:avLst/>
          </a:prstGeom>
          <a:noFill/>
          <a:ln w="9525">
            <a:solidFill>
              <a:srgbClr val="FEFF0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06" name="Line 6">
            <a:extLst>
              <a:ext uri="{FF2B5EF4-FFF2-40B4-BE49-F238E27FC236}">
                <a16:creationId xmlns:a16="http://schemas.microsoft.com/office/drawing/2014/main" id="{19D8383C-BF9C-43F5-95C1-4A70A325C30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819400"/>
            <a:ext cx="2819400" cy="1828800"/>
          </a:xfrm>
          <a:prstGeom prst="line">
            <a:avLst/>
          </a:prstGeom>
          <a:noFill/>
          <a:ln w="9525">
            <a:solidFill>
              <a:srgbClr val="FEFF0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Crab.tif     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00CEB799-0739-4880-8217-F032F41BE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1200" y="381000"/>
            <a:ext cx="5181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D1707592-E428-449F-B3BF-98ED6B53E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630555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Crab Nebula in visible light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crabnoao.jpg                                                   00036909Mac OS X                       BADBF046:">
            <a:extLst>
              <a:ext uri="{FF2B5EF4-FFF2-40B4-BE49-F238E27FC236}">
                <a16:creationId xmlns:a16="http://schemas.microsoft.com/office/drawing/2014/main" id="{165C491A-7C67-4BEC-97CE-F17FB3258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6" b="23543"/>
          <a:stretch>
            <a:fillRect/>
          </a:stretch>
        </p:blipFill>
        <p:spPr bwMode="auto">
          <a:xfrm>
            <a:off x="1143000" y="636588"/>
            <a:ext cx="7086600" cy="556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1A736145-7F87-4E73-8351-59ED0C271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630555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Crab Nebula in visible light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sin_mov1.gif" descr="/Users/cbarnbau/Documents/teaching/powerpoint slides/ASTR 1000 slides/26_light/sin_mov1.gif">
            <a:hlinkClick r:id="" action="ppaction://media"/>
            <a:extLst>
              <a:ext uri="{FF2B5EF4-FFF2-40B4-BE49-F238E27FC236}">
                <a16:creationId xmlns:a16="http://schemas.microsoft.com/office/drawing/2014/main" id="{B8622377-CF37-4CEA-A034-698A69A09596}"/>
              </a:ext>
            </a:extLst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14600"/>
            <a:ext cx="49720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>
            <a:extLst>
              <a:ext uri="{FF2B5EF4-FFF2-40B4-BE49-F238E27FC236}">
                <a16:creationId xmlns:a16="http://schemas.microsoft.com/office/drawing/2014/main" id="{5335F62D-C935-4882-AC77-E2D6086E9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"/>
            <a:ext cx="89154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We experience </a:t>
            </a:r>
            <a:r>
              <a:rPr lang="en-US" sz="32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WAVE PHENOMENA </a:t>
            </a:r>
            <a:r>
              <a:rPr lang="en-US" sz="3200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every day.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Arial" charset="0"/>
                <a:ea typeface="ＭＳ Ｐゴシック" charset="-128"/>
              </a:rPr>
              <a:t>Ocean Waves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Arial" charset="0"/>
                <a:ea typeface="ＭＳ Ｐゴシック" charset="-128"/>
              </a:rPr>
              <a:t>Sound Waves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Arial" charset="0"/>
                <a:ea typeface="ＭＳ Ｐゴシック" charset="-128"/>
              </a:rPr>
              <a:t>Earthquakes</a:t>
            </a:r>
            <a:endParaRPr lang="en-US" sz="2800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Light Waves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4D1F771D-7A44-4BCF-919E-D3C6C57F6C42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6172200"/>
            <a:ext cx="91440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but </a:t>
            </a:r>
            <a:r>
              <a:rPr lang="en-US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LIGHT </a:t>
            </a: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needs </a:t>
            </a:r>
            <a:r>
              <a:rPr lang="en-US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NOTHING </a:t>
            </a: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-128"/>
              </a:rPr>
              <a:t>to travel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" fill="hold"/>
                                        <p:tgtEl>
                                          <p:spTgt spid="184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84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crab_vlt.jpg                                                   0006238Cphoenix                        B7DDFAFB:">
            <a:extLst>
              <a:ext uri="{FF2B5EF4-FFF2-40B4-BE49-F238E27FC236}">
                <a16:creationId xmlns:a16="http://schemas.microsoft.com/office/drawing/2014/main" id="{CE1448A8-993C-4512-827E-1EDC6F292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811213"/>
            <a:ext cx="6859587" cy="51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5" name="Text Box 3">
            <a:extLst>
              <a:ext uri="{FF2B5EF4-FFF2-40B4-BE49-F238E27FC236}">
                <a16:creationId xmlns:a16="http://schemas.microsoft.com/office/drawing/2014/main" id="{EA70A464-D2BA-4418-AFBA-A15B9CC27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6305550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Crab Nebula in visible light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&#10;crab_xray.jpg                                                  000026B3phoenix                        B7DDFAFB:">
            <a:extLst>
              <a:ext uri="{FF2B5EF4-FFF2-40B4-BE49-F238E27FC236}">
                <a16:creationId xmlns:a16="http://schemas.microsoft.com/office/drawing/2014/main" id="{E076B17E-25D2-4163-8B7E-761F1D8DA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133600"/>
            <a:ext cx="26685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Text Box 3">
            <a:extLst>
              <a:ext uri="{FF2B5EF4-FFF2-40B4-BE49-F238E27FC236}">
                <a16:creationId xmlns:a16="http://schemas.microsoft.com/office/drawing/2014/main" id="{9DA755FC-ECDD-4347-B660-FDD62519E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5943600"/>
            <a:ext cx="464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rgbClr val="FFFF00"/>
                </a:solidFill>
                <a:latin typeface="+mj-lt"/>
                <a:ea typeface="ＭＳ Ｐゴシック" charset="-128"/>
              </a:rPr>
              <a:t>Crab Nebula in very short x-rays </a:t>
            </a:r>
          </a:p>
        </p:txBody>
      </p:sp>
      <p:pic>
        <p:nvPicPr>
          <p:cNvPr id="108548" name="Picture 2" descr="crabnoao.jpg                                                   00036909Mac OS X                       BADBF046:">
            <a:extLst>
              <a:ext uri="{FF2B5EF4-FFF2-40B4-BE49-F238E27FC236}">
                <a16:creationId xmlns:a16="http://schemas.microsoft.com/office/drawing/2014/main" id="{95978E15-AE97-4AAD-A8A2-68CFD9FDC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6" b="23543"/>
          <a:stretch>
            <a:fillRect/>
          </a:stretch>
        </p:blipFill>
        <p:spPr bwMode="auto">
          <a:xfrm>
            <a:off x="0" y="0"/>
            <a:ext cx="3360738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Rectangle 6">
            <a:extLst>
              <a:ext uri="{FF2B5EF4-FFF2-40B4-BE49-F238E27FC236}">
                <a16:creationId xmlns:a16="http://schemas.microsoft.com/office/drawing/2014/main" id="{C0B20F62-8D05-4E36-ABD1-0A33F8B55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219200"/>
            <a:ext cx="152400" cy="152400"/>
          </a:xfrm>
          <a:prstGeom prst="rect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8550" name="Rectangle 7">
            <a:extLst>
              <a:ext uri="{FF2B5EF4-FFF2-40B4-BE49-F238E27FC236}">
                <a16:creationId xmlns:a16="http://schemas.microsoft.com/office/drawing/2014/main" id="{ABF7D4CD-EABC-4D72-8819-21B3FFF45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2133600"/>
            <a:ext cx="2819400" cy="2743200"/>
          </a:xfrm>
          <a:prstGeom prst="rect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>
            <a:extLst>
              <a:ext uri="{FF2B5EF4-FFF2-40B4-BE49-F238E27FC236}">
                <a16:creationId xmlns:a16="http://schemas.microsoft.com/office/drawing/2014/main" id="{A0353D13-79B9-41EC-8D0D-2B448DAF1A66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Untitled-36.jpg</a:t>
            </a:r>
          </a:p>
        </p:txBody>
      </p:sp>
      <p:pic>
        <p:nvPicPr>
          <p:cNvPr id="120835" name="Picture 2" descr="Untitled-36.jpg">
            <a:extLst>
              <a:ext uri="{FF2B5EF4-FFF2-40B4-BE49-F238E27FC236}">
                <a16:creationId xmlns:a16="http://schemas.microsoft.com/office/drawing/2014/main" id="{DF4B5CFC-A49F-4D26-B728-258694E0A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534988"/>
            <a:ext cx="9137650" cy="578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venusmoon_eder_big">
            <a:extLst>
              <a:ext uri="{FF2B5EF4-FFF2-40B4-BE49-F238E27FC236}">
                <a16:creationId xmlns:a16="http://schemas.microsoft.com/office/drawing/2014/main" id="{10A479B0-D28D-4B26-9F07-30DC83F1B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172E7A44-0647-4EC9-A48C-586A07BA2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Light is made of electric and magnetic waves.</a:t>
            </a:r>
            <a:endParaRPr lang="en-US" altLang="en-US">
              <a:solidFill>
                <a:srgbClr val="66FFFF"/>
              </a:solidFill>
            </a:endParaRPr>
          </a:p>
        </p:txBody>
      </p:sp>
      <p:pic>
        <p:nvPicPr>
          <p:cNvPr id="19460" name="Picture 32" descr="Screen shot 2012-02-17 at 10.22.58 AM.png">
            <a:extLst>
              <a:ext uri="{FF2B5EF4-FFF2-40B4-BE49-F238E27FC236}">
                <a16:creationId xmlns:a16="http://schemas.microsoft.com/office/drawing/2014/main" id="{749AAC72-8931-4E90-B4FA-09B77BD398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81200"/>
            <a:ext cx="51181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7">
            <a:extLst>
              <a:ext uri="{FF2B5EF4-FFF2-40B4-BE49-F238E27FC236}">
                <a16:creationId xmlns:a16="http://schemas.microsoft.com/office/drawing/2014/main" id="{BBD983B2-289D-449E-9CA7-B9E635855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957638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-128"/>
              </a:rPr>
              <a:t>Magnetic wave</a:t>
            </a:r>
          </a:p>
        </p:txBody>
      </p:sp>
      <p:cxnSp>
        <p:nvCxnSpPr>
          <p:cNvPr id="19462" name="Straight Arrow Connector 37">
            <a:extLst>
              <a:ext uri="{FF2B5EF4-FFF2-40B4-BE49-F238E27FC236}">
                <a16:creationId xmlns:a16="http://schemas.microsoft.com/office/drawing/2014/main" id="{BA4B2C0E-9E95-4DDA-B7A1-AAD65C2BFB0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019300" y="3619500"/>
            <a:ext cx="609600" cy="228600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7">
            <a:extLst>
              <a:ext uri="{FF2B5EF4-FFF2-40B4-BE49-F238E27FC236}">
                <a16:creationId xmlns:a16="http://schemas.microsoft.com/office/drawing/2014/main" id="{A881E0D5-BE0B-46A1-AF13-E8758D04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FF0000"/>
                </a:solidFill>
                <a:latin typeface="Arial" charset="0"/>
                <a:ea typeface="ＭＳ Ｐゴシック" charset="-128"/>
              </a:rPr>
              <a:t>Electric wave</a:t>
            </a:r>
          </a:p>
        </p:txBody>
      </p:sp>
      <p:cxnSp>
        <p:nvCxnSpPr>
          <p:cNvPr id="19464" name="Straight Arrow Connector 34">
            <a:extLst>
              <a:ext uri="{FF2B5EF4-FFF2-40B4-BE49-F238E27FC236}">
                <a16:creationId xmlns:a16="http://schemas.microsoft.com/office/drawing/2014/main" id="{635F7A14-2157-4A59-9D8D-80C6CE6821D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00200" y="1981200"/>
            <a:ext cx="1143000" cy="60960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venusmoon_eder_big">
            <a:extLst>
              <a:ext uri="{FF2B5EF4-FFF2-40B4-BE49-F238E27FC236}">
                <a16:creationId xmlns:a16="http://schemas.microsoft.com/office/drawing/2014/main" id="{F0983349-2781-49DE-98C4-18834148E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CA19C752-D33A-4403-9543-7F1EECE8B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But sometimes, it behaves as if it were a compact particle,</a:t>
            </a:r>
          </a:p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FFFF00"/>
                </a:solidFill>
              </a:rPr>
              <a:t>like a billiard ball.</a:t>
            </a:r>
            <a:endParaRPr lang="en-US" altLang="en-US">
              <a:solidFill>
                <a:srgbClr val="66FFFF"/>
              </a:solidFill>
            </a:endParaRPr>
          </a:p>
        </p:txBody>
      </p:sp>
      <p:sp>
        <p:nvSpPr>
          <p:cNvPr id="9" name="Oval 51">
            <a:extLst>
              <a:ext uri="{FF2B5EF4-FFF2-40B4-BE49-F238E27FC236}">
                <a16:creationId xmlns:a16="http://schemas.microsoft.com/office/drawing/2014/main" id="{768942BE-7AF8-492D-B273-938384F82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905000"/>
            <a:ext cx="152400" cy="1524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6274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581DAD9D-91D0-4CB1-BABF-FDE0F1A2254B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2641600"/>
            <a:ext cx="8915400" cy="2519363"/>
            <a:chOff x="228600" y="2641600"/>
            <a:chExt cx="8915400" cy="2519065"/>
          </a:xfrm>
        </p:grpSpPr>
        <p:pic>
          <p:nvPicPr>
            <p:cNvPr id="25606" name="Picture 4" descr="Screen shot 2012-02-17 at 10.22.58 AM.png">
              <a:extLst>
                <a:ext uri="{FF2B5EF4-FFF2-40B4-BE49-F238E27FC236}">
                  <a16:creationId xmlns:a16="http://schemas.microsoft.com/office/drawing/2014/main" id="{3725B986-0C7C-45FF-BDA8-029801B7E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2641600"/>
              <a:ext cx="5118100" cy="177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39C85B76-C382-4879-9511-D33ACA4CD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" y="4698757"/>
              <a:ext cx="8915400" cy="461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rgbClr val="FFFF00"/>
                  </a:solidFill>
                </a:rPr>
                <a:t>But sometimes, it behaves as if it were a WAVE.</a:t>
              </a:r>
              <a:endParaRPr lang="en-US" altLang="en-US">
                <a:solidFill>
                  <a:srgbClr val="66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venusmoon_eder_big">
            <a:extLst>
              <a:ext uri="{FF2B5EF4-FFF2-40B4-BE49-F238E27FC236}">
                <a16:creationId xmlns:a16="http://schemas.microsoft.com/office/drawing/2014/main" id="{2FFD20DC-D572-43D3-BB71-8B5A2CC68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6">
            <a:extLst>
              <a:ext uri="{FF2B5EF4-FFF2-40B4-BE49-F238E27FC236}">
                <a16:creationId xmlns:a16="http://schemas.microsoft.com/office/drawing/2014/main" id="{E35DCA42-A9AD-4AEF-A7B6-C461A2D86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8915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>
                <a:solidFill>
                  <a:srgbClr val="FFFF00"/>
                </a:solidFill>
              </a:rPr>
              <a:t>This is called the </a:t>
            </a:r>
            <a:r>
              <a:rPr lang="en-US" altLang="en-US" sz="3200">
                <a:solidFill>
                  <a:srgbClr val="FF0000"/>
                </a:solidFill>
              </a:rPr>
              <a:t>WAVE-PARTICLE DUALITY </a:t>
            </a:r>
            <a:r>
              <a:rPr lang="en-US" altLang="en-US" sz="3200">
                <a:solidFill>
                  <a:srgbClr val="FFFF00"/>
                </a:solidFill>
              </a:rPr>
              <a:t>of light</a:t>
            </a:r>
            <a:endParaRPr lang="en-US" altLang="en-US" sz="3200">
              <a:solidFill>
                <a:srgbClr val="66FFFF"/>
              </a:solidFill>
            </a:endParaRPr>
          </a:p>
        </p:txBody>
      </p:sp>
      <p:sp>
        <p:nvSpPr>
          <p:cNvPr id="9" name="Oval 51">
            <a:extLst>
              <a:ext uri="{FF2B5EF4-FFF2-40B4-BE49-F238E27FC236}">
                <a16:creationId xmlns:a16="http://schemas.microsoft.com/office/drawing/2014/main" id="{2A617454-B663-40B0-AD57-89E20AC99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905000"/>
            <a:ext cx="152400" cy="1524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6274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pic>
        <p:nvPicPr>
          <p:cNvPr id="27653" name="Picture 4" descr="Screen shot 2012-02-17 at 10.22.58 AM.png">
            <a:extLst>
              <a:ext uri="{FF2B5EF4-FFF2-40B4-BE49-F238E27FC236}">
                <a16:creationId xmlns:a16="http://schemas.microsoft.com/office/drawing/2014/main" id="{8A8B8D5A-DC27-4A4F-9E39-128FE2772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41600"/>
            <a:ext cx="51181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D02D08E3-7814-41B3-A722-FCC6E5198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6029325"/>
            <a:ext cx="449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Here is how we know……..</a:t>
            </a:r>
            <a:endParaRPr lang="en-US" altLang="en-US" sz="280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3803</TotalTime>
  <Words>1103</Words>
  <Application>Microsoft Office PowerPoint</Application>
  <PresentationFormat>On-screen Show (4:3)</PresentationFormat>
  <Paragraphs>292</Paragraphs>
  <Slides>62</Slides>
  <Notes>13</Notes>
  <HiddenSlides>0</HiddenSlides>
  <MMClips>3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0" baseType="lpstr">
      <vt:lpstr>MS PGothic</vt:lpstr>
      <vt:lpstr>MS PGothic</vt:lpstr>
      <vt:lpstr>Arial</vt:lpstr>
      <vt:lpstr>Calibri</vt:lpstr>
      <vt:lpstr>Symbol</vt:lpstr>
      <vt:lpstr>Times</vt:lpstr>
      <vt:lpstr>Blank Presentation</vt:lpstr>
      <vt:lpstr>???</vt:lpstr>
      <vt:lpstr>Light!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Untitled-36.jpg</vt:lpstr>
    </vt:vector>
  </TitlesOfParts>
  <Company>Information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Technology</dc:creator>
  <cp:lastModifiedBy>S M</cp:lastModifiedBy>
  <cp:revision>350</cp:revision>
  <dcterms:created xsi:type="dcterms:W3CDTF">2010-05-28T17:00:54Z</dcterms:created>
  <dcterms:modified xsi:type="dcterms:W3CDTF">2020-07-20T06:03:43Z</dcterms:modified>
</cp:coreProperties>
</file>