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  <p:sldMasterId id="2147483707" r:id="rId3"/>
  </p:sldMasterIdLst>
  <p:sldIdLst>
    <p:sldId id="258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EB500"/>
    <a:srgbClr val="0033CC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87755" autoAdjust="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 TITLE" type="title">
  <p:cSld name="OPEN 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415600" y="1930400"/>
            <a:ext cx="11360800" cy="194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415600" y="3849867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705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">
  <p:cSld name="BIG NUMBERS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1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60" name="Google Shape;160;p11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1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1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1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11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11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11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11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11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1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11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11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2" name="Google Shape;172;p11"/>
          <p:cNvSpPr txBox="1">
            <a:spLocks noGrp="1"/>
          </p:cNvSpPr>
          <p:nvPr>
            <p:ph type="title" hasCustomPrompt="1"/>
          </p:nvPr>
        </p:nvSpPr>
        <p:spPr>
          <a:xfrm>
            <a:off x="3335000" y="9346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 idx="2" hasCustomPrompt="1"/>
          </p:nvPr>
        </p:nvSpPr>
        <p:spPr>
          <a:xfrm>
            <a:off x="3335000" y="28142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4" name="Google Shape;174;p11"/>
          <p:cNvSpPr txBox="1">
            <a:spLocks noGrp="1"/>
          </p:cNvSpPr>
          <p:nvPr>
            <p:ph type="title" idx="3" hasCustomPrompt="1"/>
          </p:nvPr>
        </p:nvSpPr>
        <p:spPr>
          <a:xfrm>
            <a:off x="3335000" y="46938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65662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77" name="Google Shape;177;p1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1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Google Shape;179;p1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1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1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1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1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1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1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1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1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1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9" name="Google Shape;189;p12"/>
          <p:cNvSpPr txBox="1">
            <a:spLocks noGrp="1"/>
          </p:cNvSpPr>
          <p:nvPr>
            <p:ph type="ctrTitle"/>
          </p:nvPr>
        </p:nvSpPr>
        <p:spPr>
          <a:xfrm>
            <a:off x="4416800" y="1603533"/>
            <a:ext cx="3358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484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1_TITLE + THREE COLUMN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1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92" name="Google Shape;192;p1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1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1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1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Google Shape;196;p1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Google Shape;197;p1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1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Google Shape;199;p1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1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1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1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1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4" name="Google Shape;204;p13"/>
          <p:cNvSpPr txBox="1">
            <a:spLocks noGrp="1"/>
          </p:cNvSpPr>
          <p:nvPr>
            <p:ph type="subTitle" idx="1"/>
          </p:nvPr>
        </p:nvSpPr>
        <p:spPr>
          <a:xfrm>
            <a:off x="8303733" y="2601400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5" name="Google Shape;205;p13"/>
          <p:cNvSpPr txBox="1">
            <a:spLocks noGrp="1"/>
          </p:cNvSpPr>
          <p:nvPr>
            <p:ph type="ctrTitle"/>
          </p:nvPr>
        </p:nvSpPr>
        <p:spPr>
          <a:xfrm>
            <a:off x="8303733" y="1946433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6" name="Google Shape;206;p13"/>
          <p:cNvSpPr txBox="1">
            <a:spLocks noGrp="1"/>
          </p:cNvSpPr>
          <p:nvPr>
            <p:ph type="subTitle" idx="2"/>
          </p:nvPr>
        </p:nvSpPr>
        <p:spPr>
          <a:xfrm>
            <a:off x="8303733" y="3959267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7" name="Google Shape;207;p13"/>
          <p:cNvSpPr txBox="1">
            <a:spLocks noGrp="1"/>
          </p:cNvSpPr>
          <p:nvPr>
            <p:ph type="ctrTitle" idx="3"/>
          </p:nvPr>
        </p:nvSpPr>
        <p:spPr>
          <a:xfrm>
            <a:off x="8303733" y="3304300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8" name="Google Shape;208;p13"/>
          <p:cNvSpPr txBox="1">
            <a:spLocks noGrp="1"/>
          </p:cNvSpPr>
          <p:nvPr>
            <p:ph type="subTitle" idx="4"/>
          </p:nvPr>
        </p:nvSpPr>
        <p:spPr>
          <a:xfrm>
            <a:off x="8303733" y="5317133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ctrTitle" idx="5"/>
          </p:nvPr>
        </p:nvSpPr>
        <p:spPr>
          <a:xfrm>
            <a:off x="8303733" y="4662167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0" name="Google Shape;210;p13"/>
          <p:cNvSpPr txBox="1">
            <a:spLocks noGrp="1"/>
          </p:cNvSpPr>
          <p:nvPr>
            <p:ph type="ctrTitle" idx="6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9344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">
  <p:cSld name="TWO COLUMNS 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1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13" name="Google Shape;213;p1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Google Shape;214;p1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1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1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1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1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Google Shape;219;p1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1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1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1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Google Shape;223;p1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Google Shape;224;p1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5" name="Google Shape;225;p14"/>
          <p:cNvSpPr txBox="1">
            <a:spLocks noGrp="1"/>
          </p:cNvSpPr>
          <p:nvPr>
            <p:ph type="subTitle" idx="1"/>
          </p:nvPr>
        </p:nvSpPr>
        <p:spPr>
          <a:xfrm>
            <a:off x="3111900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4"/>
          <p:cNvSpPr txBox="1">
            <a:spLocks noGrp="1"/>
          </p:cNvSpPr>
          <p:nvPr>
            <p:ph type="subTitle" idx="2"/>
          </p:nvPr>
        </p:nvSpPr>
        <p:spPr>
          <a:xfrm>
            <a:off x="6818067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4"/>
          <p:cNvSpPr txBox="1">
            <a:spLocks noGrp="1"/>
          </p:cNvSpPr>
          <p:nvPr>
            <p:ph type="ctrTitle"/>
          </p:nvPr>
        </p:nvSpPr>
        <p:spPr>
          <a:xfrm>
            <a:off x="3246884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8" name="Google Shape;228;p14"/>
          <p:cNvSpPr txBox="1">
            <a:spLocks noGrp="1"/>
          </p:cNvSpPr>
          <p:nvPr>
            <p:ph type="ctrTitle" idx="3"/>
          </p:nvPr>
        </p:nvSpPr>
        <p:spPr>
          <a:xfrm>
            <a:off x="6953051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132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31" name="Google Shape;231;p1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1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1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1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1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1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1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1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1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1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1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15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897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1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46" name="Google Shape;246;p1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Google Shape;247;p1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1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1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1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Google Shape;251;p1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1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Google Shape;253;p1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1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1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Google Shape;256;p1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Google Shape;257;p1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8" name="Google Shape;258;p16"/>
          <p:cNvSpPr txBox="1">
            <a:spLocks noGrp="1"/>
          </p:cNvSpPr>
          <p:nvPr>
            <p:ph type="subTitle" idx="1"/>
          </p:nvPr>
        </p:nvSpPr>
        <p:spPr>
          <a:xfrm>
            <a:off x="1974803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9" name="Google Shape;259;p16"/>
          <p:cNvSpPr txBox="1">
            <a:spLocks noGrp="1"/>
          </p:cNvSpPr>
          <p:nvPr>
            <p:ph type="subTitle" idx="2"/>
          </p:nvPr>
        </p:nvSpPr>
        <p:spPr>
          <a:xfrm>
            <a:off x="4969788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0" name="Google Shape;260;p16"/>
          <p:cNvSpPr txBox="1">
            <a:spLocks noGrp="1"/>
          </p:cNvSpPr>
          <p:nvPr>
            <p:ph type="subTitle" idx="3"/>
          </p:nvPr>
        </p:nvSpPr>
        <p:spPr>
          <a:xfrm>
            <a:off x="7964777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1" name="Google Shape;261;p16"/>
          <p:cNvSpPr txBox="1">
            <a:spLocks noGrp="1"/>
          </p:cNvSpPr>
          <p:nvPr>
            <p:ph type="ctrTitle"/>
          </p:nvPr>
        </p:nvSpPr>
        <p:spPr>
          <a:xfrm>
            <a:off x="188501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2" name="Google Shape;262;p16"/>
          <p:cNvSpPr txBox="1">
            <a:spLocks noGrp="1"/>
          </p:cNvSpPr>
          <p:nvPr>
            <p:ph type="ctrTitle" idx="4"/>
          </p:nvPr>
        </p:nvSpPr>
        <p:spPr>
          <a:xfrm>
            <a:off x="4880020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3" name="Google Shape;263;p16"/>
          <p:cNvSpPr txBox="1">
            <a:spLocks noGrp="1"/>
          </p:cNvSpPr>
          <p:nvPr>
            <p:ph type="ctrTitle" idx="5"/>
          </p:nvPr>
        </p:nvSpPr>
        <p:spPr>
          <a:xfrm>
            <a:off x="787499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4" name="Google Shape;264;p16"/>
          <p:cNvSpPr txBox="1">
            <a:spLocks noGrp="1"/>
          </p:cNvSpPr>
          <p:nvPr>
            <p:ph type="subTitle" idx="6"/>
          </p:nvPr>
        </p:nvSpPr>
        <p:spPr>
          <a:xfrm>
            <a:off x="1974803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5" name="Google Shape;265;p16"/>
          <p:cNvSpPr txBox="1">
            <a:spLocks noGrp="1"/>
          </p:cNvSpPr>
          <p:nvPr>
            <p:ph type="subTitle" idx="7"/>
          </p:nvPr>
        </p:nvSpPr>
        <p:spPr>
          <a:xfrm>
            <a:off x="4969788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6" name="Google Shape;266;p16"/>
          <p:cNvSpPr txBox="1">
            <a:spLocks noGrp="1"/>
          </p:cNvSpPr>
          <p:nvPr>
            <p:ph type="subTitle" idx="8"/>
          </p:nvPr>
        </p:nvSpPr>
        <p:spPr>
          <a:xfrm>
            <a:off x="7964760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7" name="Google Shape;267;p16"/>
          <p:cNvSpPr txBox="1">
            <a:spLocks noGrp="1"/>
          </p:cNvSpPr>
          <p:nvPr>
            <p:ph type="ctrTitle" idx="9"/>
          </p:nvPr>
        </p:nvSpPr>
        <p:spPr>
          <a:xfrm>
            <a:off x="1885000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8" name="Google Shape;268;p16"/>
          <p:cNvSpPr txBox="1">
            <a:spLocks noGrp="1"/>
          </p:cNvSpPr>
          <p:nvPr>
            <p:ph type="ctrTitle" idx="13"/>
          </p:nvPr>
        </p:nvSpPr>
        <p:spPr>
          <a:xfrm>
            <a:off x="4880004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9" name="Google Shape;269;p16"/>
          <p:cNvSpPr txBox="1">
            <a:spLocks noGrp="1"/>
          </p:cNvSpPr>
          <p:nvPr>
            <p:ph type="ctrTitle" idx="14"/>
          </p:nvPr>
        </p:nvSpPr>
        <p:spPr>
          <a:xfrm>
            <a:off x="7874981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0" name="Google Shape;270;p16"/>
          <p:cNvSpPr txBox="1">
            <a:spLocks noGrp="1"/>
          </p:cNvSpPr>
          <p:nvPr>
            <p:ph type="ctrTitle" idx="15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9580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&amp; CREDITS">
  <p:cSld name="THANKS &amp; CREDITS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73" name="Google Shape;273;p1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1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5" name="Google Shape;285;p17"/>
          <p:cNvSpPr txBox="1">
            <a:spLocks noGrp="1"/>
          </p:cNvSpPr>
          <p:nvPr>
            <p:ph type="ctrTitle"/>
          </p:nvPr>
        </p:nvSpPr>
        <p:spPr>
          <a:xfrm>
            <a:off x="1252700" y="1197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6" name="Google Shape;286;p17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87" name="Google Shape;287;p17"/>
          <p:cNvSpPr txBox="1"/>
          <p:nvPr/>
        </p:nvSpPr>
        <p:spPr>
          <a:xfrm>
            <a:off x="1252700" y="4710800"/>
            <a:ext cx="41380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/>
              </a:rPr>
              <a:t>Slidesgo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Flatico</a:t>
            </a:r>
            <a:r>
              <a:rPr lang="en" sz="1067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n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and infographics &amp; images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/>
              </a:rPr>
              <a:t>Freepik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. </a:t>
            </a:r>
            <a:endParaRPr sz="1067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067">
              <a:latin typeface="Comfortaa"/>
              <a:ea typeface="Comfortaa"/>
              <a:cs typeface="Comfortaa"/>
              <a:sym typeface="Comfortaa"/>
            </a:endParaRPr>
          </a:p>
        </p:txBody>
      </p:sp>
    </p:spTree>
    <p:extLst>
      <p:ext uri="{BB962C8B-B14F-4D97-AF65-F5344CB8AC3E}">
        <p14:creationId xmlns:p14="http://schemas.microsoft.com/office/powerpoint/2010/main" val="130288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1_TITLE + BULLET POIN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8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90" name="Google Shape;290;p18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18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18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18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8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18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2" name="Google Shape;302;p18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body" idx="1"/>
          </p:nvPr>
        </p:nvSpPr>
        <p:spPr>
          <a:xfrm>
            <a:off x="14795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4" name="Google Shape;304;p18"/>
          <p:cNvSpPr txBox="1">
            <a:spLocks noGrp="1"/>
          </p:cNvSpPr>
          <p:nvPr>
            <p:ph type="body" idx="2"/>
          </p:nvPr>
        </p:nvSpPr>
        <p:spPr>
          <a:xfrm>
            <a:off x="62928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676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307" name="Google Shape;307;p1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1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1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1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1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1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1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348793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7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6" name="Google Shape;26;p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Google Shape;37;p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" name="Google Shape;38;p3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1"/>
          </p:nvPr>
        </p:nvSpPr>
        <p:spPr>
          <a:xfrm>
            <a:off x="1252700" y="1968500"/>
            <a:ext cx="8085200" cy="40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945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89457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2605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C48E3-B4F9-4A13-A811-970D136E2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C9C30-408F-4996-83FA-A3E5ADF6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A7940-3309-4B20-9C58-7102665A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967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68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33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31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82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22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64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39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42" name="Google Shape;42;p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" name="Google Shape;54;p4"/>
          <p:cNvSpPr txBox="1">
            <a:spLocks noGrp="1"/>
          </p:cNvSpPr>
          <p:nvPr>
            <p:ph type="title" hasCustomPrompt="1"/>
          </p:nvPr>
        </p:nvSpPr>
        <p:spPr>
          <a:xfrm>
            <a:off x="1895117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5" name="Google Shape;55;p4"/>
          <p:cNvSpPr txBox="1">
            <a:spLocks noGrp="1"/>
          </p:cNvSpPr>
          <p:nvPr>
            <p:ph type="title" idx="2" hasCustomPrompt="1"/>
          </p:nvPr>
        </p:nvSpPr>
        <p:spPr>
          <a:xfrm>
            <a:off x="428050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6" name="Google Shape;56;p4"/>
          <p:cNvSpPr txBox="1">
            <a:spLocks noGrp="1"/>
          </p:cNvSpPr>
          <p:nvPr>
            <p:ph type="title" idx="3" hasCustomPrompt="1"/>
          </p:nvPr>
        </p:nvSpPr>
        <p:spPr>
          <a:xfrm>
            <a:off x="666589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7" name="Google Shape;57;p4"/>
          <p:cNvSpPr txBox="1">
            <a:spLocks noGrp="1"/>
          </p:cNvSpPr>
          <p:nvPr>
            <p:ph type="title" idx="4" hasCustomPrompt="1"/>
          </p:nvPr>
        </p:nvSpPr>
        <p:spPr>
          <a:xfrm>
            <a:off x="9051284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 idx="5"/>
          </p:nvPr>
        </p:nvSpPr>
        <p:spPr>
          <a:xfrm>
            <a:off x="415600" y="824767"/>
            <a:ext cx="113608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ubTitle" idx="1"/>
          </p:nvPr>
        </p:nvSpPr>
        <p:spPr>
          <a:xfrm>
            <a:off x="1521933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ubTitle" idx="6"/>
          </p:nvPr>
        </p:nvSpPr>
        <p:spPr>
          <a:xfrm>
            <a:off x="39073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subTitle" idx="7"/>
          </p:nvPr>
        </p:nvSpPr>
        <p:spPr>
          <a:xfrm>
            <a:off x="6292667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2" name="Google Shape;62;p4"/>
          <p:cNvSpPr txBox="1">
            <a:spLocks noGrp="1"/>
          </p:cNvSpPr>
          <p:nvPr>
            <p:ph type="subTitle" idx="8"/>
          </p:nvPr>
        </p:nvSpPr>
        <p:spPr>
          <a:xfrm>
            <a:off x="8678100" y="49101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ubTitle" idx="9"/>
          </p:nvPr>
        </p:nvSpPr>
        <p:spPr>
          <a:xfrm>
            <a:off x="62927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93389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84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17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773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01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143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9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06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66" name="Google Shape;66;p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8" name="Google Shape;78;p5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39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82" name="Google Shape;82;p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2678400" y="5196051"/>
            <a:ext cx="6835200" cy="5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None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1"/>
          </p:nvPr>
        </p:nvSpPr>
        <p:spPr>
          <a:xfrm>
            <a:off x="2553000" y="1869300"/>
            <a:ext cx="7086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867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98" name="Google Shape;98;p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0" name="Google Shape;110;p7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ubTitle" idx="1"/>
          </p:nvPr>
        </p:nvSpPr>
        <p:spPr>
          <a:xfrm>
            <a:off x="41520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070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ctrTitle"/>
          </p:nvPr>
        </p:nvSpPr>
        <p:spPr>
          <a:xfrm>
            <a:off x="4145000" y="2940400"/>
            <a:ext cx="3902000" cy="9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84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 type="blank">
  <p:cSld name="TITLE + FOUR 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16" name="Google Shape;116;p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Google Shape;128;p9"/>
          <p:cNvSpPr txBox="1">
            <a:spLocks noGrp="1"/>
          </p:cNvSpPr>
          <p:nvPr>
            <p:ph type="subTitle" idx="1"/>
          </p:nvPr>
        </p:nvSpPr>
        <p:spPr>
          <a:xfrm>
            <a:off x="1521917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2"/>
          </p:nvPr>
        </p:nvSpPr>
        <p:spPr>
          <a:xfrm>
            <a:off x="39072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0" name="Google Shape;130;p9"/>
          <p:cNvSpPr txBox="1">
            <a:spLocks noGrp="1"/>
          </p:cNvSpPr>
          <p:nvPr>
            <p:ph type="subTitle" idx="3"/>
          </p:nvPr>
        </p:nvSpPr>
        <p:spPr>
          <a:xfrm>
            <a:off x="86780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4"/>
          </p:nvPr>
        </p:nvSpPr>
        <p:spPr>
          <a:xfrm>
            <a:off x="62926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ctrTitle"/>
          </p:nvPr>
        </p:nvSpPr>
        <p:spPr>
          <a:xfrm>
            <a:off x="1521933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ctrTitle" idx="5"/>
          </p:nvPr>
        </p:nvSpPr>
        <p:spPr>
          <a:xfrm>
            <a:off x="39073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ctrTitle" idx="6"/>
          </p:nvPr>
        </p:nvSpPr>
        <p:spPr>
          <a:xfrm>
            <a:off x="62927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ctrTitle" idx="7"/>
          </p:nvPr>
        </p:nvSpPr>
        <p:spPr>
          <a:xfrm>
            <a:off x="86781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6" name="Google Shape;136;p9"/>
          <p:cNvSpPr txBox="1">
            <a:spLocks noGrp="1"/>
          </p:cNvSpPr>
          <p:nvPr>
            <p:ph type="ctrTitle" idx="8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5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0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39" name="Google Shape;139;p10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0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10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10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Google Shape;143;p10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10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10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10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10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10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10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10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1" name="Google Shape;151;p10"/>
          <p:cNvSpPr txBox="1">
            <a:spLocks noGrp="1"/>
          </p:cNvSpPr>
          <p:nvPr>
            <p:ph type="subTitle" idx="1"/>
          </p:nvPr>
        </p:nvSpPr>
        <p:spPr>
          <a:xfrm>
            <a:off x="1665233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2" name="Google Shape;152;p10"/>
          <p:cNvSpPr txBox="1">
            <a:spLocks noGrp="1"/>
          </p:cNvSpPr>
          <p:nvPr>
            <p:ph type="subTitle" idx="2"/>
          </p:nvPr>
        </p:nvSpPr>
        <p:spPr>
          <a:xfrm>
            <a:off x="4965000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10"/>
          <p:cNvSpPr txBox="1">
            <a:spLocks noGrp="1"/>
          </p:cNvSpPr>
          <p:nvPr>
            <p:ph type="subTitle" idx="3"/>
          </p:nvPr>
        </p:nvSpPr>
        <p:spPr>
          <a:xfrm>
            <a:off x="8264767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ctrTitle"/>
          </p:nvPr>
        </p:nvSpPr>
        <p:spPr>
          <a:xfrm>
            <a:off x="1800217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ctrTitle" idx="4"/>
          </p:nvPr>
        </p:nvSpPr>
        <p:spPr>
          <a:xfrm>
            <a:off x="50999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6" name="Google Shape;156;p10"/>
          <p:cNvSpPr txBox="1">
            <a:spLocks noGrp="1"/>
          </p:cNvSpPr>
          <p:nvPr>
            <p:ph type="ctrTitle" idx="5"/>
          </p:nvPr>
        </p:nvSpPr>
        <p:spPr>
          <a:xfrm>
            <a:off x="83997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10"/>
          <p:cNvSpPr txBox="1">
            <a:spLocks noGrp="1"/>
          </p:cNvSpPr>
          <p:nvPr>
            <p:ph type="ctrTitle" idx="6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8503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ermanent Marker"/>
              <a:buNone/>
              <a:defRPr sz="2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83818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22" name="Google Shape;322;p21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4772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physicsclassroom.com/Physics-Interactives/Work-and-Energy/Roller-Coaster-Model/Roller-Coaster-Model-Interactive" TargetMode="Externa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E5C0B0D2-BDD2-42CD-940D-7F93E16EB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3468" y="360797"/>
            <a:ext cx="3262432" cy="646331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Energy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26DE29A-A3CC-44E7-BB31-1890B36F6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3592531"/>
            <a:ext cx="48463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Key concepts: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Work and Energy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Kinetic energy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Gravitational potential energy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Conservation of energy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Power and Efficiency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2F8AB8E-5FE2-43A2-BE16-C6D117045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1451499"/>
            <a:ext cx="94183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tx2"/>
                </a:solidFill>
              </a:rPr>
              <a:t>Objective: Learning about the different forms of energy. Explore mechanical energies and associated conservation principle.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1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E5BAF10-02CD-4496-8DF0-6B855CF28095}"/>
              </a:ext>
            </a:extLst>
          </p:cNvPr>
          <p:cNvSpPr/>
          <p:nvPr/>
        </p:nvSpPr>
        <p:spPr>
          <a:xfrm>
            <a:off x="2928729" y="893586"/>
            <a:ext cx="861391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is the RATE at which energy is changed from one form to another.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tells you how quickly work gets done.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9843E1-D2CE-42BD-8F97-F618B40A561A}"/>
              </a:ext>
            </a:extLst>
          </p:cNvPr>
          <p:cNvSpPr/>
          <p:nvPr/>
        </p:nvSpPr>
        <p:spPr>
          <a:xfrm>
            <a:off x="5161721" y="0"/>
            <a:ext cx="1868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3AE9F0C0-3564-49E4-B641-479AE7E73B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021927"/>
              </p:ext>
            </p:extLst>
          </p:nvPr>
        </p:nvGraphicFramePr>
        <p:xfrm>
          <a:off x="3953673" y="1928812"/>
          <a:ext cx="3675062" cy="15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2209680" imgH="901440" progId="Equation.3">
                  <p:embed/>
                </p:oleObj>
              </mc:Choice>
              <mc:Fallback>
                <p:oleObj name="Equation" r:id="rId3" imgW="2209680" imgH="901440" progId="Equation.3">
                  <p:embed/>
                  <p:pic>
                    <p:nvPicPr>
                      <p:cNvPr id="13317" name="Object 5">
                        <a:extLst>
                          <a:ext uri="{FF2B5EF4-FFF2-40B4-BE49-F238E27FC236}">
                            <a16:creationId xmlns:a16="http://schemas.microsoft.com/office/drawing/2014/main" id="{F792E2C4-AF61-4418-BADD-69A16E2DD3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3673" y="1928812"/>
                        <a:ext cx="3675062" cy="1500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7">
            <a:extLst>
              <a:ext uri="{FF2B5EF4-FFF2-40B4-BE49-F238E27FC236}">
                <a16:creationId xmlns:a16="http://schemas.microsoft.com/office/drawing/2014/main" id="{A05780AD-988E-4355-8503-43AE617A75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102177"/>
              </p:ext>
            </p:extLst>
          </p:nvPr>
        </p:nvGraphicFramePr>
        <p:xfrm>
          <a:off x="3600072" y="3161126"/>
          <a:ext cx="480060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5" imgW="2336760" imgH="558720" progId="Equation.3">
                  <p:embed/>
                </p:oleObj>
              </mc:Choice>
              <mc:Fallback>
                <p:oleObj name="Equation" r:id="rId5" imgW="2336760" imgH="558720" progId="Equation.3">
                  <p:embed/>
                  <p:pic>
                    <p:nvPicPr>
                      <p:cNvPr id="13319" name="Object 7">
                        <a:extLst>
                          <a:ext uri="{FF2B5EF4-FFF2-40B4-BE49-F238E27FC236}">
                            <a16:creationId xmlns:a16="http://schemas.microsoft.com/office/drawing/2014/main" id="{6B3E7054-B0B6-40B6-9E5E-41CDAADDE5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072" y="3161126"/>
                        <a:ext cx="4800600" cy="114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>
            <a:extLst>
              <a:ext uri="{FF2B5EF4-FFF2-40B4-BE49-F238E27FC236}">
                <a16:creationId xmlns:a16="http://schemas.microsoft.com/office/drawing/2014/main" id="{D0B2A369-170E-4A2B-A9F0-B52C61689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3896" y="4661314"/>
            <a:ext cx="52036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CB1965"/>
                </a:solidFill>
              </a:rPr>
              <a:t>1000 W = 1 kW</a:t>
            </a:r>
          </a:p>
          <a:p>
            <a:r>
              <a:rPr lang="en-US" altLang="en-US" sz="2400" b="1" dirty="0">
                <a:solidFill>
                  <a:srgbClr val="CB1965"/>
                </a:solidFill>
              </a:rPr>
              <a:t>1000 kW = 1 MW</a:t>
            </a:r>
          </a:p>
          <a:p>
            <a:r>
              <a:rPr lang="en-US" altLang="en-US" sz="2400" b="1" dirty="0">
                <a:solidFill>
                  <a:srgbClr val="CB1965"/>
                </a:solidFill>
              </a:rPr>
              <a:t>746 W = 1 Mechanical Horsepower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3355BB-39B9-4828-8DC0-CD193F517E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7040" y="2142467"/>
            <a:ext cx="3764960" cy="33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03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B93816D5-CEC5-4109-8302-1D4FF6F6A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4768" y="0"/>
            <a:ext cx="210826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26668C11-995E-4CDA-9CAB-74DAF02A5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4093" y="14097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0DE3DE51-F88F-4CF3-8019-DAB71D4BEC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848958"/>
              </p:ext>
            </p:extLst>
          </p:nvPr>
        </p:nvGraphicFramePr>
        <p:xfrm>
          <a:off x="3382168" y="2965862"/>
          <a:ext cx="6846888" cy="108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3" imgW="3848040" imgH="609480" progId="Equation.3">
                  <p:embed/>
                </p:oleObj>
              </mc:Choice>
              <mc:Fallback>
                <p:oleObj name="Equation" r:id="rId3" imgW="3848040" imgH="609480" progId="Equation.3">
                  <p:embed/>
                  <p:pic>
                    <p:nvPicPr>
                      <p:cNvPr id="22532" name="Object 4">
                        <a:extLst>
                          <a:ext uri="{FF2B5EF4-FFF2-40B4-BE49-F238E27FC236}">
                            <a16:creationId xmlns:a16="http://schemas.microsoft.com/office/drawing/2014/main" id="{DE757CC5-6780-419C-98E1-5A0FB943E5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2168" y="2965862"/>
                        <a:ext cx="6846888" cy="1084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>
            <a:extLst>
              <a:ext uri="{FF2B5EF4-FFF2-40B4-BE49-F238E27FC236}">
                <a16:creationId xmlns:a16="http://schemas.microsoft.com/office/drawing/2014/main" id="{69C9A87D-07B0-4013-9B92-7C0B049FA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2168" y="4429537"/>
            <a:ext cx="191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99"/>
                </a:solidFill>
              </a:rPr>
              <a:t>80% efficient</a:t>
            </a:r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9614A0A-13C9-46C2-90F8-B4CB0C212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968" y="4505737"/>
            <a:ext cx="1295400" cy="304800"/>
          </a:xfrm>
          <a:prstGeom prst="rightArrow">
            <a:avLst>
              <a:gd name="adj1" fmla="val 50000"/>
              <a:gd name="adj2" fmla="val 10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2FB11E63-E86E-4843-AE0B-B627DBCC6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7368" y="4505737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graphicFrame>
        <p:nvGraphicFramePr>
          <p:cNvPr id="8" name="Object 8">
            <a:extLst>
              <a:ext uri="{FF2B5EF4-FFF2-40B4-BE49-F238E27FC236}">
                <a16:creationId xmlns:a16="http://schemas.microsoft.com/office/drawing/2014/main" id="{7313DC44-EB20-43CA-895B-43AFBE3F18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799623"/>
              </p:ext>
            </p:extLst>
          </p:nvPr>
        </p:nvGraphicFramePr>
        <p:xfrm>
          <a:off x="7344568" y="4124737"/>
          <a:ext cx="17018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5" imgW="1117440" imgH="609480" progId="Equation.3">
                  <p:embed/>
                </p:oleObj>
              </mc:Choice>
              <mc:Fallback>
                <p:oleObj name="Equation" r:id="rId5" imgW="1117440" imgH="609480" progId="Equation.3">
                  <p:embed/>
                  <p:pic>
                    <p:nvPicPr>
                      <p:cNvPr id="22536" name="Object 8">
                        <a:extLst>
                          <a:ext uri="{FF2B5EF4-FFF2-40B4-BE49-F238E27FC236}">
                            <a16:creationId xmlns:a16="http://schemas.microsoft.com/office/drawing/2014/main" id="{52AC31A3-6760-4001-8E06-EB890F859E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4568" y="4124737"/>
                        <a:ext cx="1701800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9">
            <a:extLst>
              <a:ext uri="{FF2B5EF4-FFF2-40B4-BE49-F238E27FC236}">
                <a16:creationId xmlns:a16="http://schemas.microsoft.com/office/drawing/2014/main" id="{175AAF72-48DC-47AD-9739-9FF48AE87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5568" y="5304182"/>
            <a:ext cx="51090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efficient systems are not practical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7B77D2-8032-41D8-B4A1-44EDA1C2DF02}"/>
              </a:ext>
            </a:extLst>
          </p:cNvPr>
          <p:cNvSpPr/>
          <p:nvPr/>
        </p:nvSpPr>
        <p:spPr>
          <a:xfrm>
            <a:off x="2917392" y="1183805"/>
            <a:ext cx="86512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how much work gets done for the amount of energy used. Machines that do more work given the same energy input are more efficient.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124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C53C0-C0DF-41C7-8120-CD09148B480D}"/>
              </a:ext>
            </a:extLst>
          </p:cNvPr>
          <p:cNvSpPr txBox="1">
            <a:spLocks/>
          </p:cNvSpPr>
          <p:nvPr/>
        </p:nvSpPr>
        <p:spPr>
          <a:xfrm>
            <a:off x="2668311" y="1113183"/>
            <a:ext cx="9311653" cy="574481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J of energy input for a machine, 98 J of work done. </a:t>
            </a:r>
          </a:p>
          <a:p>
            <a:pPr marL="0" indent="0">
              <a:buFontTx/>
              <a:buNone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did the other 2J or energy go?</a:t>
            </a:r>
          </a:p>
          <a:p>
            <a:pPr marL="0" indent="0">
              <a:buFontTx/>
              <a:buNone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lower the efficiency, the more energy is “wasted” as heat.</a:t>
            </a:r>
          </a:p>
          <a:p>
            <a:pPr marL="0" indent="0">
              <a:buFontTx/>
              <a:buNone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“graveyard” (or final form of energy) is “heat”.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A0ECCC42-989A-4714-B614-7A7DB2013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312" y="1873250"/>
            <a:ext cx="7723187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6D512C09-2FE2-4CCA-A0D7-6B5C6C24A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4768" y="0"/>
            <a:ext cx="210826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</a:p>
        </p:txBody>
      </p:sp>
    </p:spTree>
    <p:extLst>
      <p:ext uri="{BB962C8B-B14F-4D97-AF65-F5344CB8AC3E}">
        <p14:creationId xmlns:p14="http://schemas.microsoft.com/office/powerpoint/2010/main" val="335917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EF4263AB-E0BE-49AE-B03A-825219B4F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4413" y="105211"/>
            <a:ext cx="30957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Sources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AADFE182-4606-4ED3-82A2-FDC289684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191" y="856357"/>
            <a:ext cx="8418444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 - the most powerful energy source</a:t>
            </a:r>
          </a:p>
          <a:p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natural power sources we have today originated from sun</a:t>
            </a:r>
          </a:p>
          <a:p>
            <a:r>
              <a:rPr lang="en-US" altLang="en-US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wind, hydro, thermal etc.</a:t>
            </a:r>
          </a:p>
          <a:p>
            <a:endParaRPr lang="en-US" altLang="en-US" sz="24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power – sunlight is directly transformed into electricity</a:t>
            </a:r>
          </a:p>
          <a:p>
            <a:endParaRPr lang="en-US" altLang="en-US" sz="24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power  - turn into electricity using wind turbines</a:t>
            </a:r>
          </a:p>
          <a:p>
            <a:endParaRPr lang="en-US" altLang="en-US" sz="2400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 power – water is used to turn turbines and </a:t>
            </a:r>
          </a:p>
          <a:p>
            <a:r>
              <a:rPr lang="en-US" altLang="en-US" sz="2400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produce electricity</a:t>
            </a:r>
          </a:p>
          <a:p>
            <a:endParaRPr lang="en-US" altLang="en-US" sz="2400" dirty="0">
              <a:solidFill>
                <a:srgbClr val="0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power – stored energy in plutonium and uranium </a:t>
            </a:r>
          </a:p>
          <a:p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can be used to produce electricity</a:t>
            </a:r>
          </a:p>
          <a:p>
            <a:endParaRPr lang="en-US" altLang="en-US" sz="2400" b="1" dirty="0">
              <a:solidFill>
                <a:srgbClr val="800080"/>
              </a:solidFill>
            </a:endParaRPr>
          </a:p>
          <a:p>
            <a:r>
              <a:rPr lang="en-US" altLang="en-US" sz="2400" b="1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is needed for all living things</a:t>
            </a:r>
          </a:p>
        </p:txBody>
      </p:sp>
    </p:spTree>
    <p:extLst>
      <p:ext uri="{BB962C8B-B14F-4D97-AF65-F5344CB8AC3E}">
        <p14:creationId xmlns:p14="http://schemas.microsoft.com/office/powerpoint/2010/main" val="11685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42CAF105-158B-4887-A18E-347871CA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105" y="0"/>
            <a:ext cx="33923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Concept of Work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625DC6-1560-4097-8B68-6911AF5583BB}"/>
              </a:ext>
            </a:extLst>
          </p:cNvPr>
          <p:cNvSpPr/>
          <p:nvPr/>
        </p:nvSpPr>
        <p:spPr>
          <a:xfrm>
            <a:off x="2849300" y="927773"/>
            <a:ext cx="6374213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tells you how much energy it takes to push something and make it move.   </a:t>
            </a: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en-US" altLang="en-US" sz="2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is </a:t>
            </a:r>
            <a:r>
              <a:rPr lang="en-US" sz="22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 on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object (a mass) </a:t>
            </a:r>
            <a:r>
              <a:rPr lang="en-US" sz="22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force components acting on the object that are parallel to the displacement of the object.</a:t>
            </a: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en-US" sz="2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Work, </a:t>
            </a:r>
            <a:r>
              <a:rPr lang="en-US" altLang="en-US" sz="2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=  Force  x  Distance x cos</a:t>
            </a:r>
            <a:r>
              <a:rPr lang="el-GR" altLang="en-US" sz="2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en-US" sz="2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en-US" sz="2200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Fd</a:t>
            </a:r>
            <a:r>
              <a:rPr lang="en-US" altLang="en-US" sz="2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cos</a:t>
            </a:r>
            <a:r>
              <a:rPr lang="el-GR" altLang="en-US" sz="2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US" altLang="en-US" sz="22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en-US" sz="2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Units of Work and Energy: Joules (J)</a:t>
            </a:r>
            <a:endParaRPr lang="en-US" altLang="en-US" sz="2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en-US" sz="2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is a scalar! (no direction - but it can have a sign)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work is positive if </a:t>
            </a:r>
            <a:r>
              <a:rPr lang="en-US" sz="2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</a:t>
            </a:r>
            <a:r>
              <a:rPr lang="en-US" sz="22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in the same direction.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work is negative if </a:t>
            </a:r>
            <a:r>
              <a:rPr lang="en-US" sz="2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</a:t>
            </a:r>
            <a:r>
              <a:rPr lang="en-US" sz="2200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in opposite directions.</a:t>
            </a:r>
            <a:r>
              <a:rPr lang="en-US" alt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6AD901-F669-4811-8341-78A144F54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1152" y="927773"/>
            <a:ext cx="3140848" cy="2122569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3544DAF0-9D3C-4670-A2CE-7646BB113F76}"/>
              </a:ext>
            </a:extLst>
          </p:cNvPr>
          <p:cNvSpPr/>
          <p:nvPr/>
        </p:nvSpPr>
        <p:spPr>
          <a:xfrm>
            <a:off x="9250017" y="3313042"/>
            <a:ext cx="1073426" cy="291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B6CED95-477B-4ABF-A329-B23F2960558B}"/>
              </a:ext>
            </a:extLst>
          </p:cNvPr>
          <p:cNvSpPr/>
          <p:nvPr/>
        </p:nvSpPr>
        <p:spPr>
          <a:xfrm>
            <a:off x="9250017" y="3737112"/>
            <a:ext cx="768626" cy="15902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DA51FB5-A9EE-4916-911B-69CAC2C6ABB9}"/>
              </a:ext>
            </a:extLst>
          </p:cNvPr>
          <p:cNvSpPr/>
          <p:nvPr/>
        </p:nvSpPr>
        <p:spPr>
          <a:xfrm rot="16200000">
            <a:off x="8898836" y="4578631"/>
            <a:ext cx="1073426" cy="291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062E906-BA76-4870-AECA-0A05CE8CBBCA}"/>
              </a:ext>
            </a:extLst>
          </p:cNvPr>
          <p:cNvSpPr/>
          <p:nvPr/>
        </p:nvSpPr>
        <p:spPr>
          <a:xfrm>
            <a:off x="9362662" y="5161726"/>
            <a:ext cx="768626" cy="15902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EA174C-938E-48CC-AA33-D853C6FE2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976" y="4772710"/>
            <a:ext cx="435163" cy="389016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1D1D2992-1FB7-4CBA-9090-1DC40C35CCC3}"/>
              </a:ext>
            </a:extLst>
          </p:cNvPr>
          <p:cNvSpPr/>
          <p:nvPr/>
        </p:nvSpPr>
        <p:spPr>
          <a:xfrm rot="10800000">
            <a:off x="9137377" y="6394170"/>
            <a:ext cx="1073426" cy="291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5D17E71D-D6D8-4260-821B-2229EFDBB569}"/>
              </a:ext>
            </a:extLst>
          </p:cNvPr>
          <p:cNvSpPr/>
          <p:nvPr/>
        </p:nvSpPr>
        <p:spPr>
          <a:xfrm>
            <a:off x="10224056" y="6433930"/>
            <a:ext cx="768626" cy="15902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rrow: Curved Up 18">
            <a:extLst>
              <a:ext uri="{FF2B5EF4-FFF2-40B4-BE49-F238E27FC236}">
                <a16:creationId xmlns:a16="http://schemas.microsoft.com/office/drawing/2014/main" id="{A71C206B-843E-437F-A7CB-064EAF41A6BF}"/>
              </a:ext>
            </a:extLst>
          </p:cNvPr>
          <p:cNvSpPr/>
          <p:nvPr/>
        </p:nvSpPr>
        <p:spPr>
          <a:xfrm flipV="1">
            <a:off x="9780103" y="5961554"/>
            <a:ext cx="861393" cy="432616"/>
          </a:xfrm>
          <a:prstGeom prst="curvedUpArrow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01F094-38D4-45C1-B423-6B570AE60B3C}"/>
              </a:ext>
            </a:extLst>
          </p:cNvPr>
          <p:cNvSpPr/>
          <p:nvPr/>
        </p:nvSpPr>
        <p:spPr>
          <a:xfrm>
            <a:off x="10019307" y="6086393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US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5B51B9D-8DDA-4BD7-8BFD-0A058C4CE2B8}"/>
                  </a:ext>
                </a:extLst>
              </p:cNvPr>
              <p:cNvSpPr/>
              <p:nvPr/>
            </p:nvSpPr>
            <p:spPr>
              <a:xfrm>
                <a:off x="10651805" y="5536649"/>
                <a:ext cx="162563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8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</m:oMath>
                </a14:m>
                <a:r>
                  <a:rPr lang="el-GR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14:m>
                  <m:oMath xmlns:m="http://schemas.openxmlformats.org/officeDocument/2006/math">
                    <m:r>
                      <a:rPr lang="en-US" alt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W (-)</a:t>
                </a:r>
                <a:r>
                  <a:rPr lang="en-US" sz="1800" dirty="0" err="1">
                    <a:solidFill>
                      <a:schemeClr val="tx1"/>
                    </a:solidFill>
                  </a:rPr>
                  <a:t>ve</a:t>
                </a: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5B51B9D-8DDA-4BD7-8BFD-0A058C4CE2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1805" y="5536649"/>
                <a:ext cx="1625638" cy="646331"/>
              </a:xfrm>
              <a:prstGeom prst="rect">
                <a:avLst/>
              </a:prstGeom>
              <a:blipFill>
                <a:blip r:embed="rId4"/>
                <a:stretch>
                  <a:fillRect l="-2996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BB66A2F-B34B-43C0-BE7D-32557D4093C7}"/>
                  </a:ext>
                </a:extLst>
              </p:cNvPr>
              <p:cNvSpPr/>
              <p:nvPr/>
            </p:nvSpPr>
            <p:spPr>
              <a:xfrm>
                <a:off x="10770019" y="4453840"/>
                <a:ext cx="9156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US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90</m:t>
                        </m:r>
                      </m:e>
                      <m:sup>
                        <m:r>
                          <a:rPr lang="en-US" alt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W zero</a:t>
                </a: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BB66A2F-B34B-43C0-BE7D-32557D4093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0019" y="4453840"/>
                <a:ext cx="915635" cy="646331"/>
              </a:xfrm>
              <a:prstGeom prst="rect">
                <a:avLst/>
              </a:prstGeom>
              <a:blipFill>
                <a:blip r:embed="rId5"/>
                <a:stretch>
                  <a:fillRect l="-6000" t="-5660" r="-400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BAD959-4742-4E9D-A4BE-68794A935BEC}"/>
                  </a:ext>
                </a:extLst>
              </p:cNvPr>
              <p:cNvSpPr/>
              <p:nvPr/>
            </p:nvSpPr>
            <p:spPr>
              <a:xfrm>
                <a:off x="10345764" y="3385477"/>
                <a:ext cx="136915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alt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</m:oMath>
                </a14:m>
                <a:r>
                  <a:rPr lang="el-GR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14:m>
                  <m:oMath xmlns:m="http://schemas.openxmlformats.org/officeDocument/2006/math">
                    <m:r>
                      <a:rPr lang="en-US" alt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90</m:t>
                        </m:r>
                      </m:e>
                      <m:sup>
                        <m:r>
                          <a:rPr lang="en-US" alt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W (+)</a:t>
                </a:r>
                <a:r>
                  <a:rPr lang="en-US" sz="1800" dirty="0" err="1">
                    <a:solidFill>
                      <a:schemeClr val="tx1"/>
                    </a:solidFill>
                  </a:rPr>
                  <a:t>ve</a:t>
                </a: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1BAD959-4742-4E9D-A4BE-68794A935B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5764" y="3385477"/>
                <a:ext cx="1369157" cy="646331"/>
              </a:xfrm>
              <a:prstGeom prst="rect">
                <a:avLst/>
              </a:prstGeom>
              <a:blipFill>
                <a:blip r:embed="rId6"/>
                <a:stretch>
                  <a:fillRect l="-3556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582ACBF1-7711-455E-AA50-FA8628D6AB71}"/>
              </a:ext>
            </a:extLst>
          </p:cNvPr>
          <p:cNvSpPr txBox="1"/>
          <p:nvPr/>
        </p:nvSpPr>
        <p:spPr>
          <a:xfrm>
            <a:off x="10279587" y="303732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EF4C0D-09C0-44C9-89C7-CE0D1C911F8A}"/>
              </a:ext>
            </a:extLst>
          </p:cNvPr>
          <p:cNvSpPr txBox="1"/>
          <p:nvPr/>
        </p:nvSpPr>
        <p:spPr>
          <a:xfrm>
            <a:off x="9558816" y="416858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0594D9-63ED-4FA8-B54D-5AAFC441AC82}"/>
              </a:ext>
            </a:extLst>
          </p:cNvPr>
          <p:cNvSpPr txBox="1"/>
          <p:nvPr/>
        </p:nvSpPr>
        <p:spPr>
          <a:xfrm>
            <a:off x="9315699" y="598785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AB9949-4608-4494-95D7-A0E99AAAC93D}"/>
              </a:ext>
            </a:extLst>
          </p:cNvPr>
          <p:cNvSpPr txBox="1"/>
          <p:nvPr/>
        </p:nvSpPr>
        <p:spPr>
          <a:xfrm>
            <a:off x="10663372" y="599641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EB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55C9ED-8E69-4B1A-B218-EC7AA51D5681}"/>
              </a:ext>
            </a:extLst>
          </p:cNvPr>
          <p:cNvSpPr txBox="1"/>
          <p:nvPr/>
        </p:nvSpPr>
        <p:spPr>
          <a:xfrm>
            <a:off x="10259180" y="490310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EB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B379085-1ADC-4DC3-8B01-50A47F3A3D3A}"/>
              </a:ext>
            </a:extLst>
          </p:cNvPr>
          <p:cNvSpPr txBox="1"/>
          <p:nvPr/>
        </p:nvSpPr>
        <p:spPr>
          <a:xfrm>
            <a:off x="9987513" y="355801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EB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602535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42CAF105-158B-4887-A18E-347871CA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104" y="0"/>
            <a:ext cx="46248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Work-Energy Theorem</a:t>
            </a:r>
            <a:endParaRPr lang="en-US" alt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29B9D2-B1E5-4D23-A1F4-A8395E28C284}"/>
              </a:ext>
            </a:extLst>
          </p:cNvPr>
          <p:cNvSpPr/>
          <p:nvPr/>
        </p:nvSpPr>
        <p:spPr>
          <a:xfrm>
            <a:off x="2729552" y="858365"/>
            <a:ext cx="43570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Suppose you are taking off in a jet of 10000 kg. </a:t>
            </a:r>
            <a:r>
              <a:rPr 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125 </a:t>
            </a:r>
            <a:r>
              <a:rPr lang="en-US" sz="20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force acts on the probe through a displacement of 100 m, what is the work done.</a:t>
            </a:r>
          </a:p>
          <a:p>
            <a:pPr lvl="1"/>
            <a:endParaRPr lang="en-US" altLang="en-US" sz="20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Solution: </a:t>
            </a:r>
            <a:endParaRPr lang="en-US" sz="20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𝑊=𝐹𝑛et *𝑑= (125000 N)*(100m)</a:t>
            </a:r>
          </a:p>
          <a:p>
            <a:pPr lvl="1"/>
            <a:r>
              <a:rPr lang="en-US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𝑊= 12.5 MJ</a:t>
            </a:r>
          </a:p>
          <a:p>
            <a:pPr lvl="1"/>
            <a:r>
              <a:rPr lang="en-US" altLang="en-US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Kinematics,</a:t>
            </a:r>
            <a:endParaRPr lang="en-US" sz="20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06B3FE3-BF55-461F-88E1-9ED39406B76A}"/>
                  </a:ext>
                </a:extLst>
              </p:cNvPr>
              <p:cNvSpPr/>
              <p:nvPr/>
            </p:nvSpPr>
            <p:spPr>
              <a:xfrm>
                <a:off x="2729552" y="3820640"/>
                <a:ext cx="9462448" cy="2702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altLang="en-US" sz="20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Recall:</a:t>
                </a:r>
                <a14:m>
                  <m:oMath xmlns:m="http://schemas.openxmlformats.org/officeDocument/2006/math">
                    <m:r>
                      <a:rPr lang="en-US" altLang="en-US" sz="20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</m:t>
                    </m:r>
                    <m:sSubSup>
                      <m:sSubSupPr>
                        <m:ctrlPr>
                          <a:rPr lang="en-US" altLang="en-US" sz="20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0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+ 2 </a:t>
                </a:r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=&gt;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0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en-US" sz="2000" b="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 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0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 </a:t>
                </a:r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d</a:t>
                </a:r>
              </a:p>
              <a:p>
                <a:pPr lvl="1"/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=&gt; </a:t>
                </a:r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a=</a:t>
                </a:r>
                <a:r>
                  <a:rPr lang="en-US" altLang="en-US" sz="24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4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 </m:t>
                        </m:r>
                        <m:sSubSup>
                          <m:sSubSupPr>
                            <m:ctrlP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en-US" sz="2400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lvl="1"/>
                <a:r>
                  <a:rPr lang="en-US" altLang="en-US" sz="20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Since,</a:t>
                </a: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W= </a:t>
                </a:r>
                <a:r>
                  <a:rPr lang="en-US" sz="20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𝐹𝑛et *𝑑 = (</a:t>
                </a:r>
                <a:r>
                  <a:rPr 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</a:t>
                </a:r>
                <a:r>
                  <a:rPr lang="en-US" sz="20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)*𝑑 </a:t>
                </a: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</a:p>
              <a:p>
                <a:pPr lvl="1"/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0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0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en-US" sz="20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en-US" sz="20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en-US" sz="20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000" b="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𝑓𝑖𝑛𝑎𝑙</m:t>
                        </m:r>
                      </m:sub>
                    </m:sSub>
                    <m:r>
                      <a:rPr lang="en-US" altLang="en-US" sz="2000" b="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altLang="en-US" sz="20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𝑖𝑛</m:t>
                        </m:r>
                        <m:r>
                          <a:rPr lang="en-US" alt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𝑖𝑡</m:t>
                        </m:r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𝑎𝑙</m:t>
                        </m:r>
                      </m:sub>
                    </m:sSub>
                    <m:r>
                      <a:rPr lang="en-US" altLang="en-US" sz="2000" b="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r>
                      <m:rPr>
                        <m:sty m:val="p"/>
                      </m:rPr>
                      <a:rPr lang="el-GR" altLang="en-US" sz="2000" b="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K.E.</a:t>
                </a:r>
                <a:r>
                  <a:rPr lang="en-US" alt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(Work-Energy Theorem)</a:t>
                </a:r>
                <a:endParaRPr lang="en-US" altLang="en-US" sz="2000" dirty="0">
                  <a:solidFill>
                    <a:schemeClr val="accent5"/>
                  </a:solidFill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en-US" sz="20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:r>
                  <a:rPr lang="en-US" alt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Kinetic Energy = </a:t>
                </a:r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K.E.=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20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p>
                        <m:r>
                          <a:rPr lang="en-US" altLang="en-US" sz="20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alt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***K.E. has a ____________ relationship with v.</a:t>
                </a: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lvl="1"/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*10000kg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20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altLang="en-US" sz="20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20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50</m:t>
                            </m:r>
                            <m:r>
                              <a:rPr lang="en-US" altLang="en-US" sz="20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en-US" sz="20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en-US" altLang="en-US" sz="20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en-US" sz="20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20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12.5 MJ</a:t>
                </a:r>
                <a:r>
                  <a:rPr 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(By using, Work-Energy Theorem)</a:t>
                </a:r>
                <a:endParaRPr lang="en-US" sz="20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06B3FE3-BF55-461F-88E1-9ED39406B7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552" y="3820640"/>
                <a:ext cx="9462448" cy="2702856"/>
              </a:xfrm>
              <a:prstGeom prst="rect">
                <a:avLst/>
              </a:prstGeom>
              <a:blipFill>
                <a:blip r:embed="rId2"/>
                <a:stretch>
                  <a:fillRect l="-709" t="-903" b="-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E3099841-4586-4C04-AE06-CC0743EFB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646331"/>
            <a:ext cx="51054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51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42CAF105-158B-4887-A18E-347871CA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9296" y="0"/>
            <a:ext cx="38213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Energy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Box 10">
                <a:extLst>
                  <a:ext uri="{FF2B5EF4-FFF2-40B4-BE49-F238E27FC236}">
                    <a16:creationId xmlns:a16="http://schemas.microsoft.com/office/drawing/2014/main" id="{5E58E387-77B2-4FA6-AE98-EE5A439F8D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0445" y="1228937"/>
                <a:ext cx="3833447" cy="983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sz="2400" i="1" dirty="0">
                    <a:solidFill>
                      <a:srgbClr val="66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Kinetic energy, K.E. </a:t>
                </a:r>
                <a:r>
                  <a:rPr lang="en-US" altLang="en-US" sz="2400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400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4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2400" b="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p>
                        <m:r>
                          <a:rPr lang="en-US" altLang="en-US" sz="2400" b="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en-US" sz="2400" i="1" dirty="0">
                  <a:solidFill>
                    <a:srgbClr val="66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400" i="1" dirty="0">
                    <a:solidFill>
                      <a:srgbClr val="66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Because of objects motion</a:t>
                </a:r>
              </a:p>
            </p:txBody>
          </p:sp>
        </mc:Choice>
        <mc:Fallback>
          <p:sp>
            <p:nvSpPr>
              <p:cNvPr id="3" name="Text Box 10">
                <a:extLst>
                  <a:ext uri="{FF2B5EF4-FFF2-40B4-BE49-F238E27FC236}">
                    <a16:creationId xmlns:a16="http://schemas.microsoft.com/office/drawing/2014/main" id="{5E58E387-77B2-4FA6-AE98-EE5A439F8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60445" y="1228937"/>
                <a:ext cx="3833447" cy="983218"/>
              </a:xfrm>
              <a:prstGeom prst="rect">
                <a:avLst/>
              </a:prstGeom>
              <a:blipFill>
                <a:blip r:embed="rId2"/>
                <a:stretch>
                  <a:fillRect l="-2385" b="-1366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11">
            <a:extLst>
              <a:ext uri="{FF2B5EF4-FFF2-40B4-BE49-F238E27FC236}">
                <a16:creationId xmlns:a16="http://schemas.microsoft.com/office/drawing/2014/main" id="{A96676EA-500E-4010-A5FA-7467DC0A1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4986" y="1242294"/>
            <a:ext cx="38334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2"/>
            <a:r>
              <a:rPr lang="en-US" altLang="en-US" sz="24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energy, P.E. =</a:t>
            </a:r>
            <a:r>
              <a:rPr lang="en-US" altLang="en-US" sz="2400" i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mgh</a:t>
            </a:r>
            <a:endParaRPr lang="en-US" altLang="en-US" sz="2400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en-US" sz="24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of objects position</a:t>
            </a:r>
          </a:p>
        </p:txBody>
      </p:sp>
      <p:sp>
        <p:nvSpPr>
          <p:cNvPr id="5" name="Line 20">
            <a:extLst>
              <a:ext uri="{FF2B5EF4-FFF2-40B4-BE49-F238E27FC236}">
                <a16:creationId xmlns:a16="http://schemas.microsoft.com/office/drawing/2014/main" id="{BF1F3036-27EC-4A68-9A72-664BC792F9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86484" y="646332"/>
            <a:ext cx="677837" cy="64633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" name="Line 21">
            <a:extLst>
              <a:ext uri="{FF2B5EF4-FFF2-40B4-BE49-F238E27FC236}">
                <a16:creationId xmlns:a16="http://schemas.microsoft.com/office/drawing/2014/main" id="{A6BC5D18-4EB0-4296-8EF5-5347C1F140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5516" y="646332"/>
            <a:ext cx="814315" cy="64633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F7A8297-DC8E-473F-A5AD-20A6D804CF4F}"/>
                  </a:ext>
                </a:extLst>
              </p:cNvPr>
              <p:cNvSpPr/>
              <p:nvPr/>
            </p:nvSpPr>
            <p:spPr>
              <a:xfrm>
                <a:off x="2637182" y="2220075"/>
                <a:ext cx="9144000" cy="12304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Gravitational potential energy: </a:t>
                </a:r>
                <a:r>
                  <a:rPr lang="en-US" sz="24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P.E. = </a:t>
                </a:r>
                <a:r>
                  <a:rPr lang="en-US" sz="2400" i="1" dirty="0" err="1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mgh</a:t>
                </a:r>
                <a:endParaRPr lang="en-US" sz="2400" i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endParaRPr lang="en-US" sz="2400" i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Work done by gravity 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𝑔𝑟𝑎𝑣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2400" i="1" dirty="0" err="1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mgh</a:t>
                </a:r>
                <a:r>
                  <a:rPr lang="en-US" sz="24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𝑔𝑟𝑎𝑣</m:t>
                        </m:r>
                      </m:sub>
                    </m:sSub>
                    <m:r>
                      <a:rPr lang="en-US" sz="2400" b="0" i="0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l-GR" altLang="en-US" sz="24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en-US" altLang="en-US" sz="24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P.E.</a:t>
                </a:r>
                <a:r>
                  <a:rPr 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400" i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F7A8297-DC8E-473F-A5AD-20A6D804CF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7182" y="2220075"/>
                <a:ext cx="9144000" cy="1230401"/>
              </a:xfrm>
              <a:prstGeom prst="rect">
                <a:avLst/>
              </a:prstGeom>
              <a:blipFill>
                <a:blip r:embed="rId3"/>
                <a:stretch>
                  <a:fillRect l="-933" t="-3960" b="-7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ECFB779-3426-4933-996A-3DD214909F21}"/>
              </a:ext>
            </a:extLst>
          </p:cNvPr>
          <p:cNvSpPr/>
          <p:nvPr/>
        </p:nvSpPr>
        <p:spPr>
          <a:xfrm>
            <a:off x="2637183" y="3597259"/>
            <a:ext cx="47232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various kinds of potential energy.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important kind - gravitational potential energy.</a:t>
            </a:r>
          </a:p>
        </p:txBody>
      </p:sp>
      <p:sp>
        <p:nvSpPr>
          <p:cNvPr id="38" name="Text Box 6">
            <a:extLst>
              <a:ext uri="{FF2B5EF4-FFF2-40B4-BE49-F238E27FC236}">
                <a16:creationId xmlns:a16="http://schemas.microsoft.com/office/drawing/2014/main" id="{881ADAD9-25FA-45FD-860A-FF6B93189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8484" y="5131518"/>
            <a:ext cx="27735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work is done against gravity</a:t>
            </a:r>
          </a:p>
        </p:txBody>
      </p:sp>
      <p:sp>
        <p:nvSpPr>
          <p:cNvPr id="39" name="Text Box 12">
            <a:extLst>
              <a:ext uri="{FF2B5EF4-FFF2-40B4-BE49-F238E27FC236}">
                <a16:creationId xmlns:a16="http://schemas.microsoft.com/office/drawing/2014/main" id="{C0BBFCF6-3D41-4867-AD0D-09ADEA563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8484" y="4218236"/>
            <a:ext cx="222208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Lift the object a distance h</a:t>
            </a:r>
          </a:p>
        </p:txBody>
      </p:sp>
      <p:sp>
        <p:nvSpPr>
          <p:cNvPr id="40" name="Text Box 14">
            <a:extLst>
              <a:ext uri="{FF2B5EF4-FFF2-40B4-BE49-F238E27FC236}">
                <a16:creationId xmlns:a16="http://schemas.microsoft.com/office/drawing/2014/main" id="{A1F0894D-D7E5-4904-A010-FD4C5ABED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7631" y="3761036"/>
            <a:ext cx="1260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000099"/>
                </a:solidFill>
              </a:rPr>
              <a:t>PE = mgh</a:t>
            </a:r>
          </a:p>
        </p:txBody>
      </p:sp>
      <p:sp>
        <p:nvSpPr>
          <p:cNvPr id="41" name="Text Box 16">
            <a:extLst>
              <a:ext uri="{FF2B5EF4-FFF2-40B4-BE49-F238E27FC236}">
                <a16:creationId xmlns:a16="http://schemas.microsoft.com/office/drawing/2014/main" id="{E4DD1C03-3E48-47F2-9642-2AA50383D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7631" y="4599236"/>
            <a:ext cx="325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h</a:t>
            </a:r>
          </a:p>
        </p:txBody>
      </p:sp>
      <p:grpSp>
        <p:nvGrpSpPr>
          <p:cNvPr id="42" name="Group 20">
            <a:extLst>
              <a:ext uri="{FF2B5EF4-FFF2-40B4-BE49-F238E27FC236}">
                <a16:creationId xmlns:a16="http://schemas.microsoft.com/office/drawing/2014/main" id="{F17B312E-E288-4784-9AA1-66B619529E97}"/>
              </a:ext>
            </a:extLst>
          </p:cNvPr>
          <p:cNvGrpSpPr>
            <a:grpSpLocks/>
          </p:cNvGrpSpPr>
          <p:nvPr/>
        </p:nvGrpSpPr>
        <p:grpSpPr bwMode="auto">
          <a:xfrm>
            <a:off x="7419831" y="3761036"/>
            <a:ext cx="2133600" cy="2119313"/>
            <a:chOff x="1344" y="1920"/>
            <a:chExt cx="1344" cy="1335"/>
          </a:xfrm>
        </p:grpSpPr>
        <p:sp>
          <p:nvSpPr>
            <p:cNvPr id="43" name="Line 7">
              <a:extLst>
                <a:ext uri="{FF2B5EF4-FFF2-40B4-BE49-F238E27FC236}">
                  <a16:creationId xmlns:a16="http://schemas.microsoft.com/office/drawing/2014/main" id="{4695D54B-D7D0-4499-9317-E9EAE0A1BC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3216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4" name="Text Box 10">
              <a:extLst>
                <a:ext uri="{FF2B5EF4-FFF2-40B4-BE49-F238E27FC236}">
                  <a16:creationId xmlns:a16="http://schemas.microsoft.com/office/drawing/2014/main" id="{C4F9B23F-8EAD-47F9-B746-37329419C6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4" y="3024"/>
              <a:ext cx="5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ground</a:t>
              </a:r>
            </a:p>
          </p:txBody>
        </p:sp>
        <p:grpSp>
          <p:nvGrpSpPr>
            <p:cNvPr id="45" name="Group 19">
              <a:extLst>
                <a:ext uri="{FF2B5EF4-FFF2-40B4-BE49-F238E27FC236}">
                  <a16:creationId xmlns:a16="http://schemas.microsoft.com/office/drawing/2014/main" id="{FCA4ABC4-B34B-4C22-9973-D6C2FA4CC0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1920"/>
              <a:ext cx="672" cy="1296"/>
              <a:chOff x="1776" y="1920"/>
              <a:chExt cx="672" cy="1296"/>
            </a:xfrm>
          </p:grpSpPr>
          <p:sp>
            <p:nvSpPr>
              <p:cNvPr id="46" name="Line 8">
                <a:extLst>
                  <a:ext uri="{FF2B5EF4-FFF2-40B4-BE49-F238E27FC236}">
                    <a16:creationId xmlns:a16="http://schemas.microsoft.com/office/drawing/2014/main" id="{F6A90696-0A10-45F2-8880-FB5E3B9011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8" y="2208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7" name="Rectangle 9">
                <a:extLst>
                  <a:ext uri="{FF2B5EF4-FFF2-40B4-BE49-F238E27FC236}">
                    <a16:creationId xmlns:a16="http://schemas.microsoft.com/office/drawing/2014/main" id="{F0D4F4D9-69FE-49A7-AA7A-E1AD96C75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6" y="1920"/>
                <a:ext cx="432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en-US" b="1"/>
                  <a:t>M</a:t>
                </a:r>
              </a:p>
            </p:txBody>
          </p:sp>
          <p:sp>
            <p:nvSpPr>
              <p:cNvPr id="48" name="Line 13">
                <a:extLst>
                  <a:ext uri="{FF2B5EF4-FFF2-40B4-BE49-F238E27FC236}">
                    <a16:creationId xmlns:a16="http://schemas.microsoft.com/office/drawing/2014/main" id="{B4A0AD9F-B346-48BD-8B06-CF39F4548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2" y="220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9" name="Line 17">
                <a:extLst>
                  <a:ext uri="{FF2B5EF4-FFF2-40B4-BE49-F238E27FC236}">
                    <a16:creationId xmlns:a16="http://schemas.microsoft.com/office/drawing/2014/main" id="{4BBF63A5-913B-488C-970C-860D8CA002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8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50" name="Text Box 18">
            <a:extLst>
              <a:ext uri="{FF2B5EF4-FFF2-40B4-BE49-F238E27FC236}">
                <a16:creationId xmlns:a16="http://schemas.microsoft.com/office/drawing/2014/main" id="{ADA3A65A-DBAB-4C75-B538-0A5692D3A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5631" y="4370636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mg</a:t>
            </a:r>
          </a:p>
        </p:txBody>
      </p:sp>
      <p:sp>
        <p:nvSpPr>
          <p:cNvPr id="51" name="Rectangle 21">
            <a:extLst>
              <a:ext uri="{FF2B5EF4-FFF2-40B4-BE49-F238E27FC236}">
                <a16:creationId xmlns:a16="http://schemas.microsoft.com/office/drawing/2014/main" id="{C4812A08-29B6-436C-BD5D-9629F482F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3831" y="5437436"/>
            <a:ext cx="90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000099"/>
                </a:solidFill>
              </a:rPr>
              <a:t>PE = 0</a:t>
            </a:r>
          </a:p>
        </p:txBody>
      </p:sp>
      <p:sp>
        <p:nvSpPr>
          <p:cNvPr id="52" name="Text Box 14">
            <a:extLst>
              <a:ext uri="{FF2B5EF4-FFF2-40B4-BE49-F238E27FC236}">
                <a16:creationId xmlns:a16="http://schemas.microsoft.com/office/drawing/2014/main" id="{156C09E2-831C-476E-966C-1B5FBE8E8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7682" y="5915392"/>
            <a:ext cx="83728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*If speed doubles 		K.E. increases by </a:t>
            </a:r>
            <a:r>
              <a:rPr lang="en-US" altLang="en-US" sz="2400" i="1" u="sng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altLang="en-US" sz="2400" i="1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</a:p>
          <a:p>
            <a:r>
              <a:rPr lang="en-US" altLang="en-US" sz="2400" i="1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*If mass doubles 		P.E. increases by </a:t>
            </a:r>
            <a:r>
              <a:rPr lang="en-US" altLang="en-US" sz="2400" i="1" u="sng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altLang="en-US" sz="2400" i="1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</a:p>
        </p:txBody>
      </p:sp>
      <p:sp>
        <p:nvSpPr>
          <p:cNvPr id="53" name="Line 15">
            <a:extLst>
              <a:ext uri="{FF2B5EF4-FFF2-40B4-BE49-F238E27FC236}">
                <a16:creationId xmlns:a16="http://schemas.microsoft.com/office/drawing/2014/main" id="{EC34B4DE-6E08-4C84-B2ED-4F93900576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0189" y="6170346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5" name="Line 15">
            <a:extLst>
              <a:ext uri="{FF2B5EF4-FFF2-40B4-BE49-F238E27FC236}">
                <a16:creationId xmlns:a16="http://schemas.microsoft.com/office/drawing/2014/main" id="{4D73DE66-85B6-4E06-B44A-E681118FDA3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3562" y="6561283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11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42CAF105-158B-4887-A18E-347871CA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5642" y="0"/>
            <a:ext cx="985960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Conservative Forces and Gravitational Potential Energy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4BF43808-5761-464F-81AB-BE9039580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355" y="2747825"/>
            <a:ext cx="4940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5 m</a:t>
            </a:r>
          </a:p>
        </p:txBody>
      </p:sp>
      <p:sp>
        <p:nvSpPr>
          <p:cNvPr id="6" name="Rectangle 35">
            <a:extLst>
              <a:ext uri="{FF2B5EF4-FFF2-40B4-BE49-F238E27FC236}">
                <a16:creationId xmlns:a16="http://schemas.microsoft.com/office/drawing/2014/main" id="{E00697B4-4CD3-4596-9216-141CA657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9213" y="2835483"/>
            <a:ext cx="4940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5 m</a:t>
            </a:r>
          </a:p>
        </p:txBody>
      </p:sp>
      <p:sp>
        <p:nvSpPr>
          <p:cNvPr id="7" name="Rectangle 36">
            <a:extLst>
              <a:ext uri="{FF2B5EF4-FFF2-40B4-BE49-F238E27FC236}">
                <a16:creationId xmlns:a16="http://schemas.microsoft.com/office/drawing/2014/main" id="{E37437E4-37F0-44A1-BAE0-E90C38286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3083" y="2811078"/>
            <a:ext cx="4940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5 m</a:t>
            </a:r>
          </a:p>
        </p:txBody>
      </p:sp>
      <p:sp>
        <p:nvSpPr>
          <p:cNvPr id="8" name="Oval 39">
            <a:extLst>
              <a:ext uri="{FF2B5EF4-FFF2-40B4-BE49-F238E27FC236}">
                <a16:creationId xmlns:a16="http://schemas.microsoft.com/office/drawing/2014/main" id="{45DC59E7-1B79-4A1A-9A60-D3AF6AE7A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293" y="1642925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49">
            <a:extLst>
              <a:ext uri="{FF2B5EF4-FFF2-40B4-BE49-F238E27FC236}">
                <a16:creationId xmlns:a16="http://schemas.microsoft.com/office/drawing/2014/main" id="{B7534062-D25F-404F-8462-5F1D39C0CE48}"/>
              </a:ext>
            </a:extLst>
          </p:cNvPr>
          <p:cNvGrpSpPr>
            <a:grpSpLocks/>
          </p:cNvGrpSpPr>
          <p:nvPr/>
        </p:nvGrpSpPr>
        <p:grpSpPr bwMode="auto">
          <a:xfrm>
            <a:off x="2597430" y="1719125"/>
            <a:ext cx="1524000" cy="2362200"/>
            <a:chOff x="960" y="1248"/>
            <a:chExt cx="960" cy="1488"/>
          </a:xfrm>
        </p:grpSpPr>
        <p:sp>
          <p:nvSpPr>
            <p:cNvPr id="10" name="Line 3">
              <a:extLst>
                <a:ext uri="{FF2B5EF4-FFF2-40B4-BE49-F238E27FC236}">
                  <a16:creationId xmlns:a16="http://schemas.microsoft.com/office/drawing/2014/main" id="{86B62786-ACE7-4DE8-87DC-209EFA0D5A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" y="273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" name="Line 33">
              <a:extLst>
                <a:ext uri="{FF2B5EF4-FFF2-40B4-BE49-F238E27FC236}">
                  <a16:creationId xmlns:a16="http://schemas.microsoft.com/office/drawing/2014/main" id="{F97E8677-661F-48E8-B1F2-33288BD0C4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1392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" name="Oval 37">
              <a:extLst>
                <a:ext uri="{FF2B5EF4-FFF2-40B4-BE49-F238E27FC236}">
                  <a16:creationId xmlns:a16="http://schemas.microsoft.com/office/drawing/2014/main" id="{7E5B6E23-8B79-48E6-9FB9-C57826855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1248"/>
              <a:ext cx="192" cy="1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40">
              <a:extLst>
                <a:ext uri="{FF2B5EF4-FFF2-40B4-BE49-F238E27FC236}">
                  <a16:creationId xmlns:a16="http://schemas.microsoft.com/office/drawing/2014/main" id="{3AB53E17-A569-4A01-AE1F-00C60287F4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8" y="1440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4" name="Group 50">
            <a:extLst>
              <a:ext uri="{FF2B5EF4-FFF2-40B4-BE49-F238E27FC236}">
                <a16:creationId xmlns:a16="http://schemas.microsoft.com/office/drawing/2014/main" id="{0AB583A1-7F16-4C25-BEBD-B1EADB3234EA}"/>
              </a:ext>
            </a:extLst>
          </p:cNvPr>
          <p:cNvGrpSpPr>
            <a:grpSpLocks/>
          </p:cNvGrpSpPr>
          <p:nvPr/>
        </p:nvGrpSpPr>
        <p:grpSpPr bwMode="auto">
          <a:xfrm>
            <a:off x="4492493" y="1947725"/>
            <a:ext cx="1676400" cy="2133600"/>
            <a:chOff x="2304" y="1392"/>
            <a:chExt cx="1056" cy="1344"/>
          </a:xfrm>
        </p:grpSpPr>
        <p:sp>
          <p:nvSpPr>
            <p:cNvPr id="15" name="Line 4">
              <a:extLst>
                <a:ext uri="{FF2B5EF4-FFF2-40B4-BE49-F238E27FC236}">
                  <a16:creationId xmlns:a16="http://schemas.microsoft.com/office/drawing/2014/main" id="{AF8807DB-3ACF-4F3F-9638-20413651B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273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" name="Line 8">
              <a:extLst>
                <a:ext uri="{FF2B5EF4-FFF2-40B4-BE49-F238E27FC236}">
                  <a16:creationId xmlns:a16="http://schemas.microsoft.com/office/drawing/2014/main" id="{6683A386-D9EB-4008-B68F-DE73711950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" name="Line 9">
              <a:extLst>
                <a:ext uri="{FF2B5EF4-FFF2-40B4-BE49-F238E27FC236}">
                  <a16:creationId xmlns:a16="http://schemas.microsoft.com/office/drawing/2014/main" id="{29B487C4-C653-4151-B2AD-E74D829AC8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00" y="1392"/>
              <a:ext cx="96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" name="Line 41">
              <a:extLst>
                <a:ext uri="{FF2B5EF4-FFF2-40B4-BE49-F238E27FC236}">
                  <a16:creationId xmlns:a16="http://schemas.microsoft.com/office/drawing/2014/main" id="{1E13C8BC-7D42-4393-AC6D-532732B0A1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04" y="1392"/>
              <a:ext cx="96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9" name="Group 51">
            <a:extLst>
              <a:ext uri="{FF2B5EF4-FFF2-40B4-BE49-F238E27FC236}">
                <a16:creationId xmlns:a16="http://schemas.microsoft.com/office/drawing/2014/main" id="{51D295DD-6D56-4B3A-A511-95E7C102162D}"/>
              </a:ext>
            </a:extLst>
          </p:cNvPr>
          <p:cNvGrpSpPr>
            <a:grpSpLocks/>
          </p:cNvGrpSpPr>
          <p:nvPr/>
        </p:nvGrpSpPr>
        <p:grpSpPr bwMode="auto">
          <a:xfrm>
            <a:off x="6934206" y="1642925"/>
            <a:ext cx="1676400" cy="2438400"/>
            <a:chOff x="3792" y="1200"/>
            <a:chExt cx="1056" cy="1536"/>
          </a:xfrm>
        </p:grpSpPr>
        <p:sp>
          <p:nvSpPr>
            <p:cNvPr id="20" name="Line 5">
              <a:extLst>
                <a:ext uri="{FF2B5EF4-FFF2-40B4-BE49-F238E27FC236}">
                  <a16:creationId xmlns:a16="http://schemas.microsoft.com/office/drawing/2014/main" id="{3FF931CF-DF8A-45AF-8EE3-42C8C3C06F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273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52225B-7FEB-4728-B628-7B61FDE194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8" y="1392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2" name="Group 23">
              <a:extLst>
                <a:ext uri="{FF2B5EF4-FFF2-40B4-BE49-F238E27FC236}">
                  <a16:creationId xmlns:a16="http://schemas.microsoft.com/office/drawing/2014/main" id="{DE35C03B-7B78-4256-BECB-955ED95E7F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400"/>
              <a:ext cx="240" cy="336"/>
              <a:chOff x="3888" y="2400"/>
              <a:chExt cx="240" cy="336"/>
            </a:xfrm>
          </p:grpSpPr>
          <p:sp>
            <p:nvSpPr>
              <p:cNvPr id="40" name="Line 10">
                <a:extLst>
                  <a:ext uri="{FF2B5EF4-FFF2-40B4-BE49-F238E27FC236}">
                    <a16:creationId xmlns:a16="http://schemas.microsoft.com/office/drawing/2014/main" id="{E9CA0333-4798-4905-BF81-7264D2C1B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8" y="240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" name="Line 22">
                <a:extLst>
                  <a:ext uri="{FF2B5EF4-FFF2-40B4-BE49-F238E27FC236}">
                    <a16:creationId xmlns:a16="http://schemas.microsoft.com/office/drawing/2014/main" id="{A9168B0E-C36A-4B0D-AE68-522DC97C0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240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3" name="Group 24">
              <a:extLst>
                <a:ext uri="{FF2B5EF4-FFF2-40B4-BE49-F238E27FC236}">
                  <a16:creationId xmlns:a16="http://schemas.microsoft.com/office/drawing/2014/main" id="{FF4490C2-FC7C-4A55-BA15-8873FF7D26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2064"/>
              <a:ext cx="240" cy="336"/>
              <a:chOff x="3888" y="2400"/>
              <a:chExt cx="240" cy="336"/>
            </a:xfrm>
          </p:grpSpPr>
          <p:sp>
            <p:nvSpPr>
              <p:cNvPr id="38" name="Line 25">
                <a:extLst>
                  <a:ext uri="{FF2B5EF4-FFF2-40B4-BE49-F238E27FC236}">
                    <a16:creationId xmlns:a16="http://schemas.microsoft.com/office/drawing/2014/main" id="{5DBFAADD-CF02-4392-8329-E321630A7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8" y="240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9" name="Line 26">
                <a:extLst>
                  <a:ext uri="{FF2B5EF4-FFF2-40B4-BE49-F238E27FC236}">
                    <a16:creationId xmlns:a16="http://schemas.microsoft.com/office/drawing/2014/main" id="{B691B6C8-63E7-4675-8EF0-81BB4C163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240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4" name="Group 27">
              <a:extLst>
                <a:ext uri="{FF2B5EF4-FFF2-40B4-BE49-F238E27FC236}">
                  <a16:creationId xmlns:a16="http://schemas.microsoft.com/office/drawing/2014/main" id="{67C747DD-F4D9-487A-934E-F511B786A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8" y="1728"/>
              <a:ext cx="240" cy="336"/>
              <a:chOff x="3888" y="2400"/>
              <a:chExt cx="240" cy="336"/>
            </a:xfrm>
          </p:grpSpPr>
          <p:sp>
            <p:nvSpPr>
              <p:cNvPr id="36" name="Line 28">
                <a:extLst>
                  <a:ext uri="{FF2B5EF4-FFF2-40B4-BE49-F238E27FC236}">
                    <a16:creationId xmlns:a16="http://schemas.microsoft.com/office/drawing/2014/main" id="{56230FF2-5386-45D5-84CE-88EB0CC8D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8" y="240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7" name="Line 29">
                <a:extLst>
                  <a:ext uri="{FF2B5EF4-FFF2-40B4-BE49-F238E27FC236}">
                    <a16:creationId xmlns:a16="http://schemas.microsoft.com/office/drawing/2014/main" id="{D4D9428F-8019-4363-83FB-6A77D76962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240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5" name="Group 30">
              <a:extLst>
                <a:ext uri="{FF2B5EF4-FFF2-40B4-BE49-F238E27FC236}">
                  <a16:creationId xmlns:a16="http://schemas.microsoft.com/office/drawing/2014/main" id="{DB3AEDD9-F609-47A3-B4B2-3D8CE33F29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1392"/>
              <a:ext cx="240" cy="336"/>
              <a:chOff x="3888" y="2400"/>
              <a:chExt cx="240" cy="336"/>
            </a:xfrm>
          </p:grpSpPr>
          <p:sp>
            <p:nvSpPr>
              <p:cNvPr id="34" name="Line 31">
                <a:extLst>
                  <a:ext uri="{FF2B5EF4-FFF2-40B4-BE49-F238E27FC236}">
                    <a16:creationId xmlns:a16="http://schemas.microsoft.com/office/drawing/2014/main" id="{89638FE1-14BC-4669-90B0-2C56E5334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8" y="240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" name="Line 32">
                <a:extLst>
                  <a:ext uri="{FF2B5EF4-FFF2-40B4-BE49-F238E27FC236}">
                    <a16:creationId xmlns:a16="http://schemas.microsoft.com/office/drawing/2014/main" id="{262CAA8D-C402-467C-8E25-F615CB7C78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240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26" name="Oval 38">
              <a:extLst>
                <a:ext uri="{FF2B5EF4-FFF2-40B4-BE49-F238E27FC236}">
                  <a16:creationId xmlns:a16="http://schemas.microsoft.com/office/drawing/2014/main" id="{07ED3907-1774-4ACE-98CC-E5A4F5E73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1200"/>
              <a:ext cx="192" cy="1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42">
              <a:extLst>
                <a:ext uri="{FF2B5EF4-FFF2-40B4-BE49-F238E27FC236}">
                  <a16:creationId xmlns:a16="http://schemas.microsoft.com/office/drawing/2014/main" id="{8DDE4A40-9E5E-4189-BC1C-842EAC3E9C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2" y="235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Line 43">
              <a:extLst>
                <a:ext uri="{FF2B5EF4-FFF2-40B4-BE49-F238E27FC236}">
                  <a16:creationId xmlns:a16="http://schemas.microsoft.com/office/drawing/2014/main" id="{CFD77E91-2EDA-44CE-9557-3D125C53EA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35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" name="Line 44">
              <a:extLst>
                <a:ext uri="{FF2B5EF4-FFF2-40B4-BE49-F238E27FC236}">
                  <a16:creationId xmlns:a16="http://schemas.microsoft.com/office/drawing/2014/main" id="{56A622C0-2498-446F-8784-DDEE6B981F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2" y="201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" name="Line 45">
              <a:extLst>
                <a:ext uri="{FF2B5EF4-FFF2-40B4-BE49-F238E27FC236}">
                  <a16:creationId xmlns:a16="http://schemas.microsoft.com/office/drawing/2014/main" id="{C21B21A7-8336-48AD-9259-1F8ACCC389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201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" name="Line 46">
              <a:extLst>
                <a:ext uri="{FF2B5EF4-FFF2-40B4-BE49-F238E27FC236}">
                  <a16:creationId xmlns:a16="http://schemas.microsoft.com/office/drawing/2014/main" id="{43FDAF79-6480-4EC2-8D09-47DA3FA10F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16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" name="Line 47">
              <a:extLst>
                <a:ext uri="{FF2B5EF4-FFF2-40B4-BE49-F238E27FC236}">
                  <a16:creationId xmlns:a16="http://schemas.microsoft.com/office/drawing/2014/main" id="{5F50E579-1388-428E-B9D2-63EA36EB2B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168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" name="Line 48">
              <a:extLst>
                <a:ext uri="{FF2B5EF4-FFF2-40B4-BE49-F238E27FC236}">
                  <a16:creationId xmlns:a16="http://schemas.microsoft.com/office/drawing/2014/main" id="{3BBC4109-3C72-4DB3-91EC-E73DBEEB29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0" y="139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 Box 52">
                <a:extLst>
                  <a:ext uri="{FF2B5EF4-FFF2-40B4-BE49-F238E27FC236}">
                    <a16:creationId xmlns:a16="http://schemas.microsoft.com/office/drawing/2014/main" id="{1AA152D6-90CB-4F68-AE39-4AEFD9D4B6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4299" y="4216508"/>
                <a:ext cx="9627697" cy="2646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height which matters here is the height (5m). The work done by gravity is independent of the path taken!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Gravity, spring/elastic force are examples of  “</a:t>
                </a:r>
                <a:r>
                  <a:rPr lang="en-US" altLang="en-US" sz="2000" b="1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Conservative Force</a:t>
                </a: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Conservative force can used to create P.E. (stored energy),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l-GR" altLang="en-US" sz="20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en-US" altLang="en-US" sz="20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P.E</a:t>
                </a:r>
                <a:endParaRPr lang="en-US" altLang="en-US" sz="2000" i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Try the “</a:t>
                </a:r>
                <a:r>
                  <a:rPr lang="en-US" altLang="en-US" sz="2000" b="1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hlinkClick r:id="rId2"/>
                  </a:rPr>
                  <a:t>Roller-Coaster</a:t>
                </a:r>
                <a: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 Model.</a:t>
                </a:r>
                <a:br>
                  <a:rPr lang="en-US" altLang="en-US" sz="20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altLang="en-US" sz="2000" i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***P.E. has a ____________ relationship with h.</a:t>
                </a:r>
                <a:br>
                  <a:rPr lang="en-US" alt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altLang="en-US" sz="20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2" name="Text Box 52">
                <a:extLst>
                  <a:ext uri="{FF2B5EF4-FFF2-40B4-BE49-F238E27FC236}">
                    <a16:creationId xmlns:a16="http://schemas.microsoft.com/office/drawing/2014/main" id="{1AA152D6-90CB-4F68-AE39-4AEFD9D4B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4299" y="4216508"/>
                <a:ext cx="9627697" cy="2646174"/>
              </a:xfrm>
              <a:prstGeom prst="rect">
                <a:avLst/>
              </a:prstGeom>
              <a:blipFill>
                <a:blip r:embed="rId3"/>
                <a:stretch>
                  <a:fillRect l="-697" t="-13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 Box 53">
            <a:extLst>
              <a:ext uri="{FF2B5EF4-FFF2-40B4-BE49-F238E27FC236}">
                <a16:creationId xmlns:a16="http://schemas.microsoft.com/office/drawing/2014/main" id="{269DBE0B-87B4-4C99-BF42-56A6AB122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8657" y="1189260"/>
            <a:ext cx="34124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mass of 1 kg lifted to 5m</a:t>
            </a:r>
          </a:p>
          <a:p>
            <a:r>
              <a:rPr lang="en-US" altLang="en-US" sz="20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PE=1kg x 9.8 m/s</a:t>
            </a:r>
            <a:r>
              <a:rPr lang="en-US" altLang="en-US" sz="2000" i="1" baseline="30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sz="20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5m = 49 J</a:t>
            </a:r>
            <a:endParaRPr lang="en-US" altLang="en-US" sz="2000" i="1" baseline="30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 Box 54">
            <a:extLst>
              <a:ext uri="{FF2B5EF4-FFF2-40B4-BE49-F238E27FC236}">
                <a16:creationId xmlns:a16="http://schemas.microsoft.com/office/drawing/2014/main" id="{10E62113-B8D4-4A11-A24D-0868B5062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355" y="1300025"/>
            <a:ext cx="9268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PE = 49J</a:t>
            </a:r>
          </a:p>
        </p:txBody>
      </p:sp>
      <p:sp>
        <p:nvSpPr>
          <p:cNvPr id="45" name="Rectangle 55">
            <a:extLst>
              <a:ext uri="{FF2B5EF4-FFF2-40B4-BE49-F238E27FC236}">
                <a16:creationId xmlns:a16="http://schemas.microsoft.com/office/drawing/2014/main" id="{CDA5EEE6-1DEC-47B9-AE56-A736FC8AB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3093" y="1261925"/>
            <a:ext cx="9268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PE = 49J</a:t>
            </a:r>
          </a:p>
        </p:txBody>
      </p:sp>
      <p:sp>
        <p:nvSpPr>
          <p:cNvPr id="46" name="Rectangle 56">
            <a:extLst>
              <a:ext uri="{FF2B5EF4-FFF2-40B4-BE49-F238E27FC236}">
                <a16:creationId xmlns:a16="http://schemas.microsoft.com/office/drawing/2014/main" id="{8234BDDC-24FC-43C2-A214-237237E0E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6" y="1261925"/>
            <a:ext cx="9268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PE = 49J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93CA163-D105-4EEF-BC9A-7B774665E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2258" y="5823319"/>
            <a:ext cx="4189742" cy="103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72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F57D06-EA00-43AD-8456-91BD36C44E28}"/>
              </a:ext>
            </a:extLst>
          </p:cNvPr>
          <p:cNvSpPr/>
          <p:nvPr/>
        </p:nvSpPr>
        <p:spPr>
          <a:xfrm>
            <a:off x="3932196" y="0"/>
            <a:ext cx="54938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Different forms of Energy &amp;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Energy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AE21EE-F6B3-472A-B940-7B81AF405400}"/>
              </a:ext>
            </a:extLst>
          </p:cNvPr>
          <p:cNvSpPr/>
          <p:nvPr/>
        </p:nvSpPr>
        <p:spPr>
          <a:xfrm>
            <a:off x="2753203" y="1225689"/>
            <a:ext cx="930302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Kinetic Energy 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Energy of motion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Energy 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Energy of position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Kinetic Energy of the random motion of molecules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 Energy 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Energy of the bonds between atoms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Energy 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Energy of the particles inside the atomic nucleus</a:t>
            </a:r>
          </a:p>
          <a:p>
            <a:pPr>
              <a:defRPr/>
            </a:pPr>
            <a:endParaRPr lang="en-US" altLang="en-US" sz="2400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2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Energy</a:t>
            </a:r>
            <a:r>
              <a:rPr lang="en-US" altLang="en-US" sz="24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Energy cannot be created or destroyed. It may be transformed from one form into another or transferred from one object to another, but the total amount of energy never changes.</a:t>
            </a:r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411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F9DA07-79B1-49B7-A856-29543F75E4D0}"/>
              </a:ext>
            </a:extLst>
          </p:cNvPr>
          <p:cNvSpPr/>
          <p:nvPr/>
        </p:nvSpPr>
        <p:spPr>
          <a:xfrm>
            <a:off x="3551581" y="0"/>
            <a:ext cx="7023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9680"/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Mechanical Energy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94D5AB-57BD-4259-ABBA-E6818091DC32}"/>
              </a:ext>
            </a:extLst>
          </p:cNvPr>
          <p:cNvSpPr/>
          <p:nvPr/>
        </p:nvSpPr>
        <p:spPr>
          <a:xfrm>
            <a:off x="2941981" y="1006009"/>
            <a:ext cx="92500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2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Non-conservative force</a:t>
            </a:r>
            <a:r>
              <a:rPr lang="en-US" sz="2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one for which the work depends on the path taken. Fr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iction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air-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viscosity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tension… 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adds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removes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system. </a:t>
            </a:r>
            <a:endParaRPr lang="en-US" sz="2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E5767BA-BB47-48EF-9852-F6D599FBB55F}"/>
                  </a:ext>
                </a:extLst>
              </p:cNvPr>
              <p:cNvSpPr/>
              <p:nvPr/>
            </p:nvSpPr>
            <p:spPr>
              <a:xfrm>
                <a:off x="2941980" y="2114005"/>
                <a:ext cx="9250020" cy="42361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2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Since, both Conservative &amp; Non-conservative forces can change K.E. </a:t>
                </a:r>
              </a:p>
              <a:p>
                <a:r>
                  <a:rPr 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can write,</a:t>
                </a:r>
                <a:r>
                  <a:rPr lang="en-US" sz="22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n-US" sz="22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en-US" altLang="en-US" sz="22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K.E.=</a:t>
                </a:r>
                <a:r>
                  <a:rPr lang="en-US" sz="22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</m:oMath>
                </a14:m>
                <a:endParaRPr lang="en-US" sz="22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n-US" sz="22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en-US" altLang="en-US" sz="22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P.E.</a:t>
                </a:r>
                <a:r>
                  <a:rPr lang="en-US" sz="22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</m:t>
                    </m:r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US" sz="22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altLang="en-US" sz="22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altLang="en-US" sz="2200" b="0" i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.+</m:t>
                    </m:r>
                    <m:r>
                      <m:rPr>
                        <m:sty m:val="p"/>
                      </m:rPr>
                      <a:rPr lang="el-GR" altLang="en-US" sz="22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en-US" sz="2200" b="0" i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altLang="en-US" sz="22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200" b="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Mechanical Energy,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altLang="en-US" sz="2200" b="0" i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altLang="en-US" sz="2200" b="0" i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.+</m:t>
                    </m:r>
                    <m:r>
                      <m:rPr>
                        <m:nor/>
                      </m:rPr>
                      <a:rPr lang="en-US" altLang="en-US" sz="2200" b="0" i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altLang="en-US" sz="22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altLang="en-US" sz="2200" b="0" i="1" dirty="0" smtClean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Therefore,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l-GR" alt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n-US" sz="2200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</m:oMath>
                </a14:m>
                <a:r>
                  <a:rPr lang="en-US" altLang="en-US" sz="22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 =</a:t>
                </a:r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</m:oMath>
                </a14:m>
                <a:endParaRPr lang="en-US" altLang="en-US" sz="2200" i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en-US" sz="2200" i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considering mechanical energies of a system:</a:t>
                </a:r>
              </a:p>
              <a:p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</m:oMath>
                </a14:m>
                <a:endParaRPr lang="en-US" altLang="en-US" sz="2200" dirty="0">
                  <a:solidFill>
                    <a:srgbClr val="000099"/>
                  </a:solidFill>
                  <a:cs typeface="Times New Roman" panose="02020603050405020304" pitchFamily="18" charset="0"/>
                </a:endParaRPr>
              </a:p>
              <a:p>
                <a:endParaRPr lang="en-US" altLang="en-US" sz="2200" i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absence of </a:t>
                </a:r>
                <a:r>
                  <a:rPr lang="en-US" sz="2200" i="1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Non-conservative forces, total mechanical energy is </a:t>
                </a:r>
                <a:r>
                  <a:rPr lang="en-US" sz="22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conserved!</a:t>
                </a:r>
              </a:p>
              <a:p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𝑃𝐸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; (</m:t>
                    </m:r>
                    <m:sSub>
                      <m:sSubPr>
                        <m:ctrlP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2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  <m:r>
                      <a:rPr lang="en-US" sz="22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  <m:r>
                      <a:rPr lang="en-US" sz="22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en-US" sz="220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E5767BA-BB47-48EF-9852-F6D599FBB5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980" y="2114005"/>
                <a:ext cx="9250020" cy="4236160"/>
              </a:xfrm>
              <a:prstGeom prst="rect">
                <a:avLst/>
              </a:prstGeom>
              <a:blipFill>
                <a:blip r:embed="rId2"/>
                <a:stretch>
                  <a:fillRect l="-857" t="-1007" r="-4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49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594E69-F999-421B-97CF-C84AE7911813}"/>
              </a:ext>
            </a:extLst>
          </p:cNvPr>
          <p:cNvSpPr/>
          <p:nvPr/>
        </p:nvSpPr>
        <p:spPr>
          <a:xfrm>
            <a:off x="3551581" y="0"/>
            <a:ext cx="7023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9680"/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</a:t>
            </a:r>
            <a:r>
              <a:rPr lang="en-US" sz="36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Mechanical Energy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30BBEB-21E8-44FE-9E97-85DC965156B9}"/>
              </a:ext>
            </a:extLst>
          </p:cNvPr>
          <p:cNvSpPr/>
          <p:nvPr/>
        </p:nvSpPr>
        <p:spPr>
          <a:xfrm>
            <a:off x="3048000" y="1030381"/>
            <a:ext cx="45985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A motorcyclist leaps across the canyon by driving horizontally off a cliff with 38.0 m/s. Ignoring air resistance, find the speed with which the cycle strikes the ground on the other side.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36C331-1841-4B62-A776-AE23686A1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3496" y="1030381"/>
            <a:ext cx="4598504" cy="23137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D6E2AB2-3DB8-44D2-8F88-64AE61574FE6}"/>
                  </a:ext>
                </a:extLst>
              </p:cNvPr>
              <p:cNvSpPr/>
              <p:nvPr/>
            </p:nvSpPr>
            <p:spPr>
              <a:xfrm>
                <a:off x="3193774" y="3429000"/>
                <a:ext cx="8998226" cy="29994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Only a conservative force-gravity is present, so the total mechanical energy should be conserved</a:t>
                </a:r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2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𝑆𝑖𝑛𝑐𝑒</m:t>
                        </m:r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𝑁𝐶</m:t>
                        </m:r>
                      </m:sub>
                    </m:sSub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 </m:t>
                    </m:r>
                  </m:oMath>
                </a14:m>
                <a:r>
                  <a:rPr lang="en-US" alt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4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mg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sz="24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en-US" sz="240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mg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en-US" sz="24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i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  <m:sSubSup>
                      <m:sSubSupPr>
                        <m:ctrlPr>
                          <a:rPr lang="en-US" altLang="en-US" sz="24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  <m:sup>
                        <m:r>
                          <a:rPr lang="en-US" alt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 </m:t>
                    </m:r>
                  </m:oMath>
                </a14:m>
                <a:r>
                  <a:rPr lang="en-US" alt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altLang="en-US" sz="240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Sup>
                      <m:sSubSupPr>
                        <m:ctrlP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en-US" sz="2400" b="0" i="0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altLang="en-US" sz="240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  <m:sup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 </m:t>
                    </m:r>
                    <m:sSubSup>
                      <m:sSubSupPr>
                        <m:ctrlP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  <m:sup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en-US" sz="2400" b="0" i="0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altLang="en-US" sz="240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g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𝑜</m:t>
                        </m:r>
                      </m:sub>
                      <m:sup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=2(9.8 </m:t>
                    </m:r>
                    <m:r>
                      <a:rPr lang="en-US" alt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alt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p>
                        <m:r>
                          <a:rPr lang="en-US" alt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(35 m)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(38 </m:t>
                        </m:r>
                        <m:r>
                          <a:rPr 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400" dirty="0">
                    <a:solidFill>
                      <a:srgbClr val="000099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rgbClr val="000099"/>
                            </a:solidFill>
                            <a:cs typeface="Times New Roman" panose="02020603050405020304" pitchFamily="18" charset="0"/>
                          </a:rPr>
                          <m:t>	</m:t>
                        </m:r>
                        <m:r>
                          <a:rPr lang="en-US" sz="2400" i="1" dirty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⇒</m:t>
                        </m:r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=46.2 </m:t>
                    </m:r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endParaRPr lang="en-US" sz="2400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D6E2AB2-3DB8-44D2-8F88-64AE61574F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774" y="3429000"/>
                <a:ext cx="8998226" cy="2999411"/>
              </a:xfrm>
              <a:prstGeom prst="rect">
                <a:avLst/>
              </a:prstGeom>
              <a:blipFill>
                <a:blip r:embed="rId3"/>
                <a:stretch>
                  <a:fillRect l="-881" t="-1423" r="-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1081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4918FC-225B-4700-A695-0794DF59BD54}"/>
              </a:ext>
            </a:extLst>
          </p:cNvPr>
          <p:cNvSpPr/>
          <p:nvPr/>
        </p:nvSpPr>
        <p:spPr>
          <a:xfrm>
            <a:off x="3400338" y="0"/>
            <a:ext cx="72635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Machines  - devices to multiply forces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959B22-D2BB-4571-A3D4-945FE3859738}"/>
              </a:ext>
            </a:extLst>
          </p:cNvPr>
          <p:cNvSpPr/>
          <p:nvPr/>
        </p:nvSpPr>
        <p:spPr>
          <a:xfrm>
            <a:off x="2372138" y="1232188"/>
            <a:ext cx="92042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(Force  x  Distance)input  =  (Force  x  Distance)output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    Work Input    =   Work Output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Levers: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b="1" i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b="1" i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b="1" i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is conserved:  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machine can multiply force but cannot increase energy!</a:t>
            </a:r>
          </a:p>
        </p:txBody>
      </p:sp>
      <p:pic>
        <p:nvPicPr>
          <p:cNvPr id="32" name="Picture 3">
            <a:extLst>
              <a:ext uri="{FF2B5EF4-FFF2-40B4-BE49-F238E27FC236}">
                <a16:creationId xmlns:a16="http://schemas.microsoft.com/office/drawing/2014/main" id="{F7C5D551-C451-4969-AD6F-96D03F61E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74" y="2782029"/>
            <a:ext cx="5254170" cy="160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1">
            <a:extLst>
              <a:ext uri="{FF2B5EF4-FFF2-40B4-BE49-F238E27FC236}">
                <a16:creationId xmlns:a16="http://schemas.microsoft.com/office/drawing/2014/main" id="{89A2A55B-C222-475C-84DE-6F943F003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6656" y="2582225"/>
            <a:ext cx="55629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			 Output  F x 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 Input  F x D</a:t>
            </a:r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023A801B-E672-484B-95CB-37BFD0E06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844" y="4541331"/>
            <a:ext cx="43967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Equal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distance means </a:t>
            </a: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equal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force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D93F4806-D4A0-4A8C-BA19-A977E87CC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585" y="2782030"/>
            <a:ext cx="4492173" cy="160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1">
            <a:extLst>
              <a:ext uri="{FF2B5EF4-FFF2-40B4-BE49-F238E27FC236}">
                <a16:creationId xmlns:a16="http://schemas.microsoft.com/office/drawing/2014/main" id="{D24CFD7B-05EE-4965-94DC-63AE2C24E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2544" y="2455301"/>
            <a:ext cx="55629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			 Output  F x 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 Input  </a:t>
            </a:r>
            <a:r>
              <a:rPr lang="en-US" altLang="en-US" sz="1800" dirty="0"/>
              <a:t>F</a:t>
            </a:r>
            <a:r>
              <a:rPr lang="en-US" altLang="en-US" sz="2400" dirty="0"/>
              <a:t> x D</a:t>
            </a:r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id="{FE225260-E0F9-4529-85BB-C1C4FA048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2544" y="4539405"/>
            <a:ext cx="47972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Smaller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distance means </a:t>
            </a: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bigger</a:t>
            </a:r>
            <a:r>
              <a:rPr lang="en-US" alt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force</a:t>
            </a:r>
          </a:p>
        </p:txBody>
      </p:sp>
    </p:spTree>
    <p:extLst>
      <p:ext uri="{BB962C8B-B14F-4D97-AF65-F5344CB8AC3E}">
        <p14:creationId xmlns:p14="http://schemas.microsoft.com/office/powerpoint/2010/main" val="373513257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 LESS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EB8B3"/>
      </a:accent1>
      <a:accent2>
        <a:srgbClr val="A6DFDA"/>
      </a:accent2>
      <a:accent3>
        <a:srgbClr val="FED58A"/>
      </a:accent3>
      <a:accent4>
        <a:srgbClr val="FF9991"/>
      </a:accent4>
      <a:accent5>
        <a:srgbClr val="8FE2DB"/>
      </a:accent5>
      <a:accent6>
        <a:srgbClr val="FFBF49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Sketchnotes Lesson by Slidesgo</Template>
  <TotalTime>1888</TotalTime>
  <Words>964</Words>
  <Application>Microsoft Office PowerPoint</Application>
  <PresentationFormat>Widescreen</PresentationFormat>
  <Paragraphs>184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Arial</vt:lpstr>
      <vt:lpstr>Cambria Math</vt:lpstr>
      <vt:lpstr>Century Gothic</vt:lpstr>
      <vt:lpstr>Comfortaa</vt:lpstr>
      <vt:lpstr>Permanent Marker</vt:lpstr>
      <vt:lpstr>Proxima Nova</vt:lpstr>
      <vt:lpstr>Proxima Nova Semibold</vt:lpstr>
      <vt:lpstr>Times</vt:lpstr>
      <vt:lpstr>Times New Roman</vt:lpstr>
      <vt:lpstr>Wingdings</vt:lpstr>
      <vt:lpstr>Wingdings 3</vt:lpstr>
      <vt:lpstr>SKETCH LESSON</vt:lpstr>
      <vt:lpstr>Slidesgo Final Pages</vt:lpstr>
      <vt:lpstr>Wisp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Shantanu Chakraborty</dc:creator>
  <cp:lastModifiedBy>Shantanu Chakraborty</cp:lastModifiedBy>
  <cp:revision>205</cp:revision>
  <dcterms:created xsi:type="dcterms:W3CDTF">2020-05-02T18:19:18Z</dcterms:created>
  <dcterms:modified xsi:type="dcterms:W3CDTF">2020-05-23T01:58:09Z</dcterms:modified>
</cp:coreProperties>
</file>