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2"/>
  </p:notesMasterIdLst>
  <p:handoutMasterIdLst>
    <p:handoutMasterId r:id="rId73"/>
  </p:handoutMasterIdLst>
  <p:sldIdLst>
    <p:sldId id="273" r:id="rId2"/>
    <p:sldId id="275" r:id="rId3"/>
    <p:sldId id="276" r:id="rId4"/>
    <p:sldId id="277" r:id="rId5"/>
    <p:sldId id="278" r:id="rId6"/>
    <p:sldId id="309" r:id="rId7"/>
    <p:sldId id="389" r:id="rId8"/>
    <p:sldId id="388" r:id="rId9"/>
    <p:sldId id="390" r:id="rId10"/>
    <p:sldId id="362" r:id="rId11"/>
    <p:sldId id="405" r:id="rId12"/>
    <p:sldId id="407" r:id="rId13"/>
    <p:sldId id="406" r:id="rId14"/>
    <p:sldId id="409" r:id="rId15"/>
    <p:sldId id="408" r:id="rId16"/>
    <p:sldId id="379" r:id="rId17"/>
    <p:sldId id="310" r:id="rId18"/>
    <p:sldId id="302" r:id="rId19"/>
    <p:sldId id="313" r:id="rId20"/>
    <p:sldId id="308" r:id="rId21"/>
    <p:sldId id="279" r:id="rId22"/>
    <p:sldId id="383" r:id="rId23"/>
    <p:sldId id="384" r:id="rId24"/>
    <p:sldId id="387" r:id="rId25"/>
    <p:sldId id="448" r:id="rId26"/>
    <p:sldId id="403" r:id="rId27"/>
    <p:sldId id="404" r:id="rId28"/>
    <p:sldId id="391" r:id="rId29"/>
    <p:sldId id="392" r:id="rId30"/>
    <p:sldId id="393" r:id="rId31"/>
    <p:sldId id="394" r:id="rId32"/>
    <p:sldId id="396" r:id="rId33"/>
    <p:sldId id="454" r:id="rId34"/>
    <p:sldId id="410" r:id="rId35"/>
    <p:sldId id="411" r:id="rId36"/>
    <p:sldId id="412" r:id="rId37"/>
    <p:sldId id="413" r:id="rId38"/>
    <p:sldId id="449" r:id="rId39"/>
    <p:sldId id="450" r:id="rId40"/>
    <p:sldId id="451" r:id="rId41"/>
    <p:sldId id="452" r:id="rId42"/>
    <p:sldId id="414" r:id="rId43"/>
    <p:sldId id="415" r:id="rId44"/>
    <p:sldId id="416" r:id="rId45"/>
    <p:sldId id="417" r:id="rId46"/>
    <p:sldId id="418" r:id="rId47"/>
    <p:sldId id="421" r:id="rId48"/>
    <p:sldId id="453" r:id="rId49"/>
    <p:sldId id="422" r:id="rId50"/>
    <p:sldId id="423" r:id="rId51"/>
    <p:sldId id="424" r:id="rId52"/>
    <p:sldId id="425" r:id="rId53"/>
    <p:sldId id="426" r:id="rId54"/>
    <p:sldId id="428" r:id="rId55"/>
    <p:sldId id="429" r:id="rId56"/>
    <p:sldId id="430" r:id="rId57"/>
    <p:sldId id="431" r:id="rId58"/>
    <p:sldId id="432" r:id="rId59"/>
    <p:sldId id="433" r:id="rId60"/>
    <p:sldId id="434" r:id="rId61"/>
    <p:sldId id="435" r:id="rId62"/>
    <p:sldId id="436" r:id="rId63"/>
    <p:sldId id="437" r:id="rId64"/>
    <p:sldId id="438" r:id="rId65"/>
    <p:sldId id="439" r:id="rId66"/>
    <p:sldId id="440" r:id="rId67"/>
    <p:sldId id="441" r:id="rId68"/>
    <p:sldId id="443" r:id="rId69"/>
    <p:sldId id="444" r:id="rId70"/>
    <p:sldId id="445" r:id="rId71"/>
  </p:sldIdLst>
  <p:sldSz cx="9144000" cy="6858000" type="screen4x3"/>
  <p:notesSz cx="9296400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9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288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A132E-6012-4459-A795-BC2680D6C707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014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42489-9424-43C4-8E16-EFACDC03A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900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8AEA237B-06DA-4998-AAF5-F8DFCB5536B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75EE1305-912B-4DBF-956E-DE08AA643B0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5267960" y="0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5F3F2A24-AE20-4CA6-96CC-4A6543801DD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9" name="Rectangle 5">
            <a:extLst>
              <a:ext uri="{FF2B5EF4-FFF2-40B4-BE49-F238E27FC236}">
                <a16:creationId xmlns:a16="http://schemas.microsoft.com/office/drawing/2014/main" id="{B8633521-2475-4408-86E0-FCBDBABAF27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9520" y="3329940"/>
            <a:ext cx="6817360" cy="315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990" name="Rectangle 6">
            <a:extLst>
              <a:ext uri="{FF2B5EF4-FFF2-40B4-BE49-F238E27FC236}">
                <a16:creationId xmlns:a16="http://schemas.microsoft.com/office/drawing/2014/main" id="{AF226F34-145D-41E6-B6E5-A127F9D9D24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9880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1" name="Rectangle 7">
            <a:extLst>
              <a:ext uri="{FF2B5EF4-FFF2-40B4-BE49-F238E27FC236}">
                <a16:creationId xmlns:a16="http://schemas.microsoft.com/office/drawing/2014/main" id="{61506484-8FDF-473D-B26F-B1B3A7D961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7960" y="6659880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9596E8-7B6C-4A7D-9FF6-D762DDED0A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4BC4027C-D6BE-4F20-83FE-C50AC93B23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936E71BC-E21B-4FE6-8245-E96310163E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2EE18F56-247B-4FD5-A0F9-6F47F4D4E9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E3AB79C2-4FAE-464D-A362-B5FE35A40802}" type="slidenum">
              <a:rPr lang="en-US" altLang="en-US" sz="1200"/>
              <a:pPr/>
              <a:t>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90D16EA7-EB14-4452-A802-DD2A80414E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94F99371-CB35-4385-9039-1D94413F24D9}" type="slidenum">
              <a:rPr lang="en-US" altLang="en-US" sz="1200"/>
              <a:pPr/>
              <a:t>29</a:t>
            </a:fld>
            <a:endParaRPr lang="en-US" altLang="en-US" sz="1200"/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33612CC5-7003-4B16-B522-E67A37B7A3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138FA2C6-F362-4207-8BE2-786DD6FF41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  <a:ea typeface="ＭＳ Ｐゴシック" panose="020B0600070205080204" pitchFamily="34" charset="-128"/>
              </a:rPr>
              <a:t>recon.mpg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>
            <a:extLst>
              <a:ext uri="{FF2B5EF4-FFF2-40B4-BE49-F238E27FC236}">
                <a16:creationId xmlns:a16="http://schemas.microsoft.com/office/drawing/2014/main" id="{1CAE6141-EF09-4D2B-819C-F0A649B4729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777C9420-DB95-4D27-B207-CF3284FF37A3}" type="slidenum">
              <a:rPr lang="en-US" altLang="en-US" sz="1200"/>
              <a:pPr/>
              <a:t>45</a:t>
            </a:fld>
            <a:endParaRPr lang="en-US" altLang="en-US" sz="1200"/>
          </a:p>
        </p:txBody>
      </p:sp>
      <p:sp>
        <p:nvSpPr>
          <p:cNvPr id="71683" name="Rectangle 2">
            <a:extLst>
              <a:ext uri="{FF2B5EF4-FFF2-40B4-BE49-F238E27FC236}">
                <a16:creationId xmlns:a16="http://schemas.microsoft.com/office/drawing/2014/main" id="{8AB5EB70-FBD6-4AC1-AD87-BB1760EF10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>
            <a:extLst>
              <a:ext uri="{FF2B5EF4-FFF2-40B4-BE49-F238E27FC236}">
                <a16:creationId xmlns:a16="http://schemas.microsoft.com/office/drawing/2014/main" id="{EB0D686B-92EF-4829-9160-4CB806A547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  <a:ea typeface="ＭＳ Ｐゴシック" panose="020B0600070205080204" pitchFamily="34" charset="-128"/>
              </a:rPr>
              <a:t>copernicus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>
            <a:extLst>
              <a:ext uri="{FF2B5EF4-FFF2-40B4-BE49-F238E27FC236}">
                <a16:creationId xmlns:a16="http://schemas.microsoft.com/office/drawing/2014/main" id="{6FFB9546-8406-4C2E-8D18-F028AB2B3C0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448E353F-BB0E-4349-81F3-D8C85729DC77}" type="slidenum">
              <a:rPr lang="en-US" altLang="en-US" sz="1200"/>
              <a:pPr/>
              <a:t>49</a:t>
            </a:fld>
            <a:endParaRPr lang="en-US" altLang="en-US" sz="1200"/>
          </a:p>
        </p:txBody>
      </p:sp>
      <p:sp>
        <p:nvSpPr>
          <p:cNvPr id="79875" name="Rectangle 2">
            <a:extLst>
              <a:ext uri="{FF2B5EF4-FFF2-40B4-BE49-F238E27FC236}">
                <a16:creationId xmlns:a16="http://schemas.microsoft.com/office/drawing/2014/main" id="{EA379123-B065-4F8F-81BF-16B94081D5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>
            <a:extLst>
              <a:ext uri="{FF2B5EF4-FFF2-40B4-BE49-F238E27FC236}">
                <a16:creationId xmlns:a16="http://schemas.microsoft.com/office/drawing/2014/main" id="{2DC63707-190C-4D9C-8A6B-21F27082B5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>
            <a:extLst>
              <a:ext uri="{FF2B5EF4-FFF2-40B4-BE49-F238E27FC236}">
                <a16:creationId xmlns:a16="http://schemas.microsoft.com/office/drawing/2014/main" id="{AF44DE7D-B690-4EE0-BFA3-1B3DF21E45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7043" name="Notes Placeholder 2">
            <a:extLst>
              <a:ext uri="{FF2B5EF4-FFF2-40B4-BE49-F238E27FC236}">
                <a16:creationId xmlns:a16="http://schemas.microsoft.com/office/drawing/2014/main" id="{79D0704E-BC60-4BEB-9399-628C586DF9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  <a:ea typeface="ＭＳ Ｐゴシック" panose="020B0600070205080204" pitchFamily="34" charset="-128"/>
              </a:rPr>
              <a:t>messenger in color</a:t>
            </a:r>
          </a:p>
        </p:txBody>
      </p:sp>
      <p:sp>
        <p:nvSpPr>
          <p:cNvPr id="87044" name="Slide Number Placeholder 3">
            <a:extLst>
              <a:ext uri="{FF2B5EF4-FFF2-40B4-BE49-F238E27FC236}">
                <a16:creationId xmlns:a16="http://schemas.microsoft.com/office/drawing/2014/main" id="{EACF8455-232D-4A4B-9DF7-81C3CB83E7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0BC432B0-00E8-4464-BE3A-22EEA49FAB10}" type="slidenum">
              <a:rPr lang="en-US" altLang="en-US" sz="1200"/>
              <a:pPr/>
              <a:t>54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A9FFF93-6577-4C73-9F08-BADD5A6DB92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9C9B523-64CA-444F-8222-E5AECD3ED1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4612893-B083-471E-8BC7-45F85FFFAF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923715-F686-42AE-8919-06A075AEC3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257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ACE35BB-8C93-4C94-92FA-2590CF92D2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627C0F7-0EA3-43F3-B6FA-81BC4063DA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D6984BD-B3D4-4747-B63D-7CD47A7686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01A35F-CFF4-46A7-954E-4E6B2D4320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8042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EC28C64-C1C6-4522-9420-68799BB6D6E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CDEA330-6B6A-40C4-B154-3ABFBD7F03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C5DEB66-2D29-4584-A081-31E35B7A2D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085510-9416-4550-B36A-C757D78259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9117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5D22997-8EEC-4601-8CDF-CBDAB088F2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3EA8916-5AA1-4ABF-95BF-8D8EAFB779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A653829-8934-4674-AFA3-DB22E3F9B2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670BAC-9CE4-4AFA-AC1B-AA00E8C6C5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268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874C7A1-A329-438E-B67E-156E977F9E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DA5828E-D6D4-47A8-9838-6DA84BFE18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053A608-FBBD-49EA-A155-EB2276A8C3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75BF8D-8A4F-4A05-95C4-34CFFDCE31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364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1A1338-7362-4B2A-94A7-E5B9C0A6DF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F02C67-AFE6-4B13-9775-07D7FC08EF4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E18FF0-3497-407F-8294-8F1D26E902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7CC0A9-7E32-4141-9911-77026D2B3E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088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FFD6D2E-FE65-412E-A399-5DB5C5ECAE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427875B-31C0-4AF3-B07D-C32C047EDDB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6D660BB-22A7-4845-AA88-F56881F20E3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603665-C191-4EAC-8994-9D91139F1A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4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03F4E8A-1992-4B70-8A53-740CDE562B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830E099-516C-481B-9208-3CE5AABE74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7DABDDE-D93C-43ED-BFB5-473171D0CE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C60BD9-015B-480F-9BCD-E4533890C6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470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081E5E2-4682-4E9C-B8EC-1DB8691949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B3360C2-0584-4480-8312-314A60A150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B05DD71-7B0F-43B5-B931-35DC78AD1E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A389B-E008-44A1-8325-3C17418BF2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804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DE7255-4F67-4BF8-A6EB-91E055312C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B57E6A-D8C0-48AD-BBC0-2007B37C4B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5E4ACE-FD5F-4D4B-8BFF-8B7E898793E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F558ED-7C04-472D-9CBE-3127DA5D5D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5732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3CB64C-4F70-469E-9473-CB9604E460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FEFE74-A455-4594-B57F-A01EA3E8B2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CD0082-9D4B-4CD7-A71F-1E695E65931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AEDD91-BF83-4D39-ADB4-119DA14C41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8060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D67EBEE-F5C2-4A28-AC93-7FA4A66CDA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7173B62-9AFB-4384-B86B-05609068D8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9A26422-28CE-48BC-9159-AA40D230F93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B0C39B1-7B94-4D85-A33A-A5DF5F4642A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EDAB928-2A42-47BB-BC57-E71A01144DA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4F75D7-01E6-44F1-91AF-CDEAC2DD1CF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Web%20Stuff\ASTR%20ecourse%20materials\for%20lectures\earth\750_250.qt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Web%20Stuff\ASTR%20ecourse%20materials\for%20lectures\earth\250_0.qt%20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ASTR%201000%20slides\22_23_inner_planets\recon.mpg" TargetMode="Externa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ASTR%201000%20slides\40_41_inner_planets\AuroraPS.mov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ASTR%201000%20slides\22_23_inner_planets\vmoon1.mpg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ASTR%201000%20slides\22_23_inner_planets\moon_form3PS.mov" TargetMode="Externa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C:\Astronomical Images\Earth\The Earth from space.gif">
            <a:extLst>
              <a:ext uri="{FF2B5EF4-FFF2-40B4-BE49-F238E27FC236}">
                <a16:creationId xmlns:a16="http://schemas.microsoft.com/office/drawing/2014/main" id="{FDAF78BF-E6C9-4136-89E2-CE77B2F477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228600"/>
            <a:ext cx="6372225" cy="631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026" descr="earthint.jpg                                                   00051B32Mac OS X                       BADBF046:">
            <a:extLst>
              <a:ext uri="{FF2B5EF4-FFF2-40B4-BE49-F238E27FC236}">
                <a16:creationId xmlns:a16="http://schemas.microsoft.com/office/drawing/2014/main" id="{5DC927A8-9E72-4081-B562-880D5D3E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0" r="9628" b="1375"/>
          <a:stretch>
            <a:fillRect/>
          </a:stretch>
        </p:blipFill>
        <p:spPr bwMode="auto">
          <a:xfrm>
            <a:off x="1752600" y="381000"/>
            <a:ext cx="5867400" cy="564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 descr="convection.jpg">
            <a:extLst>
              <a:ext uri="{FF2B5EF4-FFF2-40B4-BE49-F238E27FC236}">
                <a16:creationId xmlns:a16="http://schemas.microsoft.com/office/drawing/2014/main" id="{6DD724AA-A859-48C3-A34E-65EA2AA5C2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7"/>
          <a:stretch>
            <a:fillRect/>
          </a:stretch>
        </p:blipFill>
        <p:spPr bwMode="auto">
          <a:xfrm>
            <a:off x="228600" y="609600"/>
            <a:ext cx="8567738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" descr="Lithospheric-Plates.gif">
            <a:extLst>
              <a:ext uri="{FF2B5EF4-FFF2-40B4-BE49-F238E27FC236}">
                <a16:creationId xmlns:a16="http://schemas.microsoft.com/office/drawing/2014/main" id="{EAEB7EFF-8B9F-4451-ADB3-773D74D5D2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 descr="tectonics-collide.jpg">
            <a:extLst>
              <a:ext uri="{FF2B5EF4-FFF2-40B4-BE49-F238E27FC236}">
                <a16:creationId xmlns:a16="http://schemas.microsoft.com/office/drawing/2014/main" id="{888BA435-A990-4A6A-ABE2-6B3D1C4B4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38200"/>
            <a:ext cx="89535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750_250.qt" descr="/Users/cbarnbau/Documents/Web Stuff/ASTR ecourse materials/for lectures/earth/750_250.qt">
            <a:hlinkClick r:id="" action="ppaction://media"/>
            <a:extLst>
              <a:ext uri="{FF2B5EF4-FFF2-40B4-BE49-F238E27FC236}">
                <a16:creationId xmlns:a16="http://schemas.microsoft.com/office/drawing/2014/main" id="{8B45BDAD-6911-4448-86EC-BB32DD1A9FC7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1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500" fill="hold"/>
                                        <p:tgtEl>
                                          <p:spTgt spid="317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174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7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17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250_0.qt " descr="/Users/cbarnbau/Documents/Web Stuff/ASTR ecourse materials/for lectures/earth/250_0.qt ">
            <a:hlinkClick r:id="" action="ppaction://media"/>
            <a:extLst>
              <a:ext uri="{FF2B5EF4-FFF2-40B4-BE49-F238E27FC236}">
                <a16:creationId xmlns:a16="http://schemas.microsoft.com/office/drawing/2014/main" id="{76DAA5AD-8EF1-463D-8C68-4718F60493FA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1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166" fill="hold"/>
                                        <p:tgtEl>
                                          <p:spTgt spid="327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277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27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27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0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etna_iss_big.jpg                                               00051836Mac OS X                       BADBF046:">
            <a:extLst>
              <a:ext uri="{FF2B5EF4-FFF2-40B4-BE49-F238E27FC236}">
                <a16:creationId xmlns:a16="http://schemas.microsoft.com/office/drawing/2014/main" id="{85D36F96-E6A6-4D25-8A87-1609120C26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5"/>
          <a:stretch>
            <a:fillRect/>
          </a:stretch>
        </p:blipFill>
        <p:spPr bwMode="auto">
          <a:xfrm>
            <a:off x="152400" y="87313"/>
            <a:ext cx="8915400" cy="585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 Box 3">
            <a:extLst>
              <a:ext uri="{FF2B5EF4-FFF2-40B4-BE49-F238E27FC236}">
                <a16:creationId xmlns:a16="http://schemas.microsoft.com/office/drawing/2014/main" id="{44FF73AC-CEF0-465C-BBAE-92819D31D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61722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090F"/>
                </a:solidFill>
              </a:rPr>
              <a:t>Mt Etna explodes</a:t>
            </a:r>
            <a:endParaRPr lang="en-US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026" descr="volc.jpg                                                       0001CC8AHumuhumunukunukuapua'a         ABA78158:">
            <a:extLst>
              <a:ext uri="{FF2B5EF4-FFF2-40B4-BE49-F238E27FC236}">
                <a16:creationId xmlns:a16="http://schemas.microsoft.com/office/drawing/2014/main" id="{1DCAF5B9-38C5-4B70-89BD-4FB0CD0BF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1974" r="7184" b="2211"/>
          <a:stretch>
            <a:fillRect/>
          </a:stretch>
        </p:blipFill>
        <p:spPr bwMode="auto">
          <a:xfrm>
            <a:off x="2393950" y="0"/>
            <a:ext cx="48450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 Scan6.jpg                                                      0001CC8AHumuhumunukunukuapua'a         ABA78158:">
            <a:extLst>
              <a:ext uri="{FF2B5EF4-FFF2-40B4-BE49-F238E27FC236}">
                <a16:creationId xmlns:a16="http://schemas.microsoft.com/office/drawing/2014/main" id="{5775CE3F-DF72-4D20-BAA9-DAB4609745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0"/>
          <a:stretch>
            <a:fillRect/>
          </a:stretch>
        </p:blipFill>
        <p:spPr bwMode="auto">
          <a:xfrm>
            <a:off x="0" y="228600"/>
            <a:ext cx="91440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PowerPoint Presentations\Scan1.jpg">
            <a:extLst>
              <a:ext uri="{FF2B5EF4-FFF2-40B4-BE49-F238E27FC236}">
                <a16:creationId xmlns:a16="http://schemas.microsoft.com/office/drawing/2014/main" id="{E1A51B6D-BF33-48B9-8EF0-E9E13258A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3334" b="12221"/>
          <a:stretch>
            <a:fillRect/>
          </a:stretch>
        </p:blipFill>
        <p:spPr bwMode="auto">
          <a:xfrm>
            <a:off x="261938" y="228600"/>
            <a:ext cx="4081462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 descr="C:\PowerPoint Presentations\Scan2.jpg">
            <a:extLst>
              <a:ext uri="{FF2B5EF4-FFF2-40B4-BE49-F238E27FC236}">
                <a16:creationId xmlns:a16="http://schemas.microsoft.com/office/drawing/2014/main" id="{B9555F0E-D67E-4B17-B158-DF03A0E8A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8" b="7777"/>
          <a:stretch>
            <a:fillRect/>
          </a:stretch>
        </p:blipFill>
        <p:spPr bwMode="auto">
          <a:xfrm>
            <a:off x="4419600" y="228600"/>
            <a:ext cx="445135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 dec21.jpg                                                      00051836Mac OS X                       BADBF046:">
            <a:extLst>
              <a:ext uri="{FF2B5EF4-FFF2-40B4-BE49-F238E27FC236}">
                <a16:creationId xmlns:a16="http://schemas.microsoft.com/office/drawing/2014/main" id="{F223C0B9-A6ED-4F0D-8081-565E878DE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800" y="558800"/>
            <a:ext cx="5738813" cy="573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3">
            <a:extLst>
              <a:ext uri="{FF2B5EF4-FFF2-40B4-BE49-F238E27FC236}">
                <a16:creationId xmlns:a16="http://schemas.microsoft.com/office/drawing/2014/main" id="{BE38AEA3-1D88-4CC9-AFC2-F62B87E284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5791200"/>
            <a:ext cx="1150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00FFFB"/>
                </a:solidFill>
                <a:latin typeface="Arial" panose="020B0604020202020204" pitchFamily="34" charset="0"/>
              </a:rPr>
              <a:t>Dec 21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>
            <a:extLst>
              <a:ext uri="{FF2B5EF4-FFF2-40B4-BE49-F238E27FC236}">
                <a16:creationId xmlns:a16="http://schemas.microsoft.com/office/drawing/2014/main" id="{C280CA85-09AC-4C77-8762-368DA9A6DB71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4800600"/>
            <a:ext cx="7315200" cy="228600"/>
            <a:chOff x="528" y="3024"/>
            <a:chExt cx="4608" cy="144"/>
          </a:xfrm>
        </p:grpSpPr>
        <p:sp>
          <p:nvSpPr>
            <p:cNvPr id="38932" name="Line 3">
              <a:extLst>
                <a:ext uri="{FF2B5EF4-FFF2-40B4-BE49-F238E27FC236}">
                  <a16:creationId xmlns:a16="http://schemas.microsoft.com/office/drawing/2014/main" id="{3C214DC9-CE95-4F53-A967-E4FFE85A8B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3024"/>
              <a:ext cx="0" cy="144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3" name="Line 4">
              <a:extLst>
                <a:ext uri="{FF2B5EF4-FFF2-40B4-BE49-F238E27FC236}">
                  <a16:creationId xmlns:a16="http://schemas.microsoft.com/office/drawing/2014/main" id="{68B8D0FD-FE55-422D-906E-FFF19381D2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3024"/>
              <a:ext cx="0" cy="144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4" name="Line 5">
              <a:extLst>
                <a:ext uri="{FF2B5EF4-FFF2-40B4-BE49-F238E27FC236}">
                  <a16:creationId xmlns:a16="http://schemas.microsoft.com/office/drawing/2014/main" id="{764E41D1-3A47-4EAB-927D-200181CA46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0" y="3024"/>
              <a:ext cx="0" cy="144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5" name="Line 6">
              <a:extLst>
                <a:ext uri="{FF2B5EF4-FFF2-40B4-BE49-F238E27FC236}">
                  <a16:creationId xmlns:a16="http://schemas.microsoft.com/office/drawing/2014/main" id="{1D04B91F-DEB7-4CE4-8202-40BF62EAA5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3024"/>
              <a:ext cx="0" cy="144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6" name="Line 7">
              <a:extLst>
                <a:ext uri="{FF2B5EF4-FFF2-40B4-BE49-F238E27FC236}">
                  <a16:creationId xmlns:a16="http://schemas.microsoft.com/office/drawing/2014/main" id="{58EB864A-69CA-41BE-B061-2410AF18E9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4" y="3024"/>
              <a:ext cx="0" cy="144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7" name="Line 8">
              <a:extLst>
                <a:ext uri="{FF2B5EF4-FFF2-40B4-BE49-F238E27FC236}">
                  <a16:creationId xmlns:a16="http://schemas.microsoft.com/office/drawing/2014/main" id="{2B069D3F-C787-488E-9E77-691E557827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8" y="3024"/>
              <a:ext cx="0" cy="144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8" name="Line 9">
              <a:extLst>
                <a:ext uri="{FF2B5EF4-FFF2-40B4-BE49-F238E27FC236}">
                  <a16:creationId xmlns:a16="http://schemas.microsoft.com/office/drawing/2014/main" id="{A4D3215D-1B31-45BE-BAE4-44EBEB83F4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6" y="3024"/>
              <a:ext cx="0" cy="144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9" name="Line 10">
              <a:extLst>
                <a:ext uri="{FF2B5EF4-FFF2-40B4-BE49-F238E27FC236}">
                  <a16:creationId xmlns:a16="http://schemas.microsoft.com/office/drawing/2014/main" id="{BD24301B-DA9F-4DB7-A4A2-1D14D6E15E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36" y="3024"/>
              <a:ext cx="0" cy="144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915" name="Rectangle 11">
            <a:extLst>
              <a:ext uri="{FF2B5EF4-FFF2-40B4-BE49-F238E27FC236}">
                <a16:creationId xmlns:a16="http://schemas.microsoft.com/office/drawing/2014/main" id="{5AFAFAC1-C705-408F-9040-5FC8DD413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438400"/>
            <a:ext cx="152400" cy="1676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38916" name="Picture 12" descr="pop.jpg                                                        0001CC8AHumuhumunukunukuapua'a         ABA78158:">
            <a:extLst>
              <a:ext uri="{FF2B5EF4-FFF2-40B4-BE49-F238E27FC236}">
                <a16:creationId xmlns:a16="http://schemas.microsoft.com/office/drawing/2014/main" id="{9437E8BC-59EB-45F7-9DC0-930FCD090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6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1" r="9166" b="10870"/>
          <a:stretch>
            <a:fillRect/>
          </a:stretch>
        </p:blipFill>
        <p:spPr bwMode="auto">
          <a:xfrm>
            <a:off x="381000" y="1066800"/>
            <a:ext cx="784860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13">
            <a:extLst>
              <a:ext uri="{FF2B5EF4-FFF2-40B4-BE49-F238E27FC236}">
                <a16:creationId xmlns:a16="http://schemas.microsoft.com/office/drawing/2014/main" id="{1FD2D1E3-17A4-4F64-8AAF-C8B53BBDF3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0800" y="5943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>
                <a:solidFill>
                  <a:srgbClr val="0D05FF"/>
                </a:solidFill>
              </a:rPr>
              <a:t>Black Death</a:t>
            </a:r>
            <a:endParaRPr lang="en-US" altLang="en-US"/>
          </a:p>
        </p:txBody>
      </p:sp>
      <p:sp>
        <p:nvSpPr>
          <p:cNvPr id="38918" name="Line 14">
            <a:extLst>
              <a:ext uri="{FF2B5EF4-FFF2-40B4-BE49-F238E27FC236}">
                <a16:creationId xmlns:a16="http://schemas.microsoft.com/office/drawing/2014/main" id="{C10E0B06-3DC2-40C2-950E-6F2152EE18C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96200" y="4953000"/>
            <a:ext cx="152400" cy="1066800"/>
          </a:xfrm>
          <a:prstGeom prst="line">
            <a:avLst/>
          </a:prstGeom>
          <a:noFill/>
          <a:ln w="28575">
            <a:solidFill>
              <a:srgbClr val="0D05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9" name="Text Box 15">
            <a:extLst>
              <a:ext uri="{FF2B5EF4-FFF2-40B4-BE49-F238E27FC236}">
                <a16:creationId xmlns:a16="http://schemas.microsoft.com/office/drawing/2014/main" id="{56698312-91E5-4314-90DD-9E4690509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029200"/>
            <a:ext cx="800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solidFill>
                  <a:srgbClr val="00C8FF"/>
                </a:solidFill>
              </a:rPr>
              <a:t>14,000       12,000        10,000        8,000        6,000         4,000         2,000     BC    AD       2000         </a:t>
            </a:r>
            <a:endParaRPr lang="en-US" altLang="en-US">
              <a:solidFill>
                <a:srgbClr val="00C8FF"/>
              </a:solidFill>
            </a:endParaRPr>
          </a:p>
        </p:txBody>
      </p:sp>
      <p:sp>
        <p:nvSpPr>
          <p:cNvPr id="38920" name="Line 16">
            <a:extLst>
              <a:ext uri="{FF2B5EF4-FFF2-40B4-BE49-F238E27FC236}">
                <a16:creationId xmlns:a16="http://schemas.microsoft.com/office/drawing/2014/main" id="{12AB650E-5BD6-4BD9-BB7A-E0C1867B70E6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2800" y="4876800"/>
            <a:ext cx="1588" cy="457200"/>
          </a:xfrm>
          <a:prstGeom prst="line">
            <a:avLst/>
          </a:prstGeom>
          <a:noFill/>
          <a:ln w="19050">
            <a:solidFill>
              <a:srgbClr val="00C8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21" name="Line 17">
            <a:extLst>
              <a:ext uri="{FF2B5EF4-FFF2-40B4-BE49-F238E27FC236}">
                <a16:creationId xmlns:a16="http://schemas.microsoft.com/office/drawing/2014/main" id="{49796DDF-5DF0-40BA-904B-08A599B60482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4876800"/>
            <a:ext cx="7848600" cy="1588"/>
          </a:xfrm>
          <a:prstGeom prst="line">
            <a:avLst/>
          </a:prstGeom>
          <a:noFill/>
          <a:ln w="28575">
            <a:solidFill>
              <a:srgbClr val="FF101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22" name="Rectangle 18">
            <a:extLst>
              <a:ext uri="{FF2B5EF4-FFF2-40B4-BE49-F238E27FC236}">
                <a16:creationId xmlns:a16="http://schemas.microsoft.com/office/drawing/2014/main" id="{15C0BA36-0592-4DEA-A40F-4438CF12E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990600"/>
            <a:ext cx="3810000" cy="152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8923" name="Rectangle 19">
            <a:extLst>
              <a:ext uri="{FF2B5EF4-FFF2-40B4-BE49-F238E27FC236}">
                <a16:creationId xmlns:a16="http://schemas.microsoft.com/office/drawing/2014/main" id="{A7477364-BDFC-4537-99FE-4AEADDA256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990600"/>
            <a:ext cx="304800" cy="2133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8924" name="Text Box 20">
            <a:extLst>
              <a:ext uri="{FF2B5EF4-FFF2-40B4-BE49-F238E27FC236}">
                <a16:creationId xmlns:a16="http://schemas.microsoft.com/office/drawing/2014/main" id="{44BFBF01-CF71-4201-B1F8-670F6377D4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1371600"/>
            <a:ext cx="609600" cy="327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solidFill>
                  <a:srgbClr val="00C8FF"/>
                </a:solidFill>
              </a:rPr>
              <a:t>5.7</a:t>
            </a:r>
          </a:p>
          <a:p>
            <a:pPr>
              <a:spcBef>
                <a:spcPct val="50000"/>
              </a:spcBef>
            </a:pPr>
            <a:endParaRPr lang="en-US" altLang="en-US" sz="1600" b="1">
              <a:solidFill>
                <a:srgbClr val="00C8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 sz="1600" b="1">
                <a:solidFill>
                  <a:srgbClr val="00C8FF"/>
                </a:solidFill>
              </a:rPr>
              <a:t>4</a:t>
            </a:r>
          </a:p>
          <a:p>
            <a:pPr>
              <a:spcBef>
                <a:spcPct val="50000"/>
              </a:spcBef>
            </a:pPr>
            <a:endParaRPr lang="en-US" altLang="en-US" sz="1600" b="1">
              <a:solidFill>
                <a:srgbClr val="00C8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 sz="1600" b="1">
                <a:solidFill>
                  <a:srgbClr val="00C8FF"/>
                </a:solidFill>
              </a:rPr>
              <a:t>3</a:t>
            </a:r>
          </a:p>
          <a:p>
            <a:pPr>
              <a:spcBef>
                <a:spcPct val="50000"/>
              </a:spcBef>
            </a:pPr>
            <a:endParaRPr lang="en-US" altLang="en-US" sz="1600" b="1">
              <a:solidFill>
                <a:srgbClr val="00C8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 sz="1600" b="1">
                <a:solidFill>
                  <a:srgbClr val="00C8FF"/>
                </a:solidFill>
              </a:rPr>
              <a:t>2</a:t>
            </a:r>
          </a:p>
          <a:p>
            <a:pPr>
              <a:spcBef>
                <a:spcPct val="50000"/>
              </a:spcBef>
            </a:pPr>
            <a:endParaRPr lang="en-US" altLang="en-US" sz="1600" b="1">
              <a:solidFill>
                <a:srgbClr val="00C8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 sz="1600" b="1">
                <a:solidFill>
                  <a:srgbClr val="00C8FF"/>
                </a:solidFill>
              </a:rPr>
              <a:t>1</a:t>
            </a:r>
          </a:p>
        </p:txBody>
      </p:sp>
      <p:sp>
        <p:nvSpPr>
          <p:cNvPr id="38925" name="Line 21">
            <a:extLst>
              <a:ext uri="{FF2B5EF4-FFF2-40B4-BE49-F238E27FC236}">
                <a16:creationId xmlns:a16="http://schemas.microsoft.com/office/drawing/2014/main" id="{499A8316-D37B-4C2D-A715-776011DC425C}"/>
              </a:ext>
            </a:extLst>
          </p:cNvPr>
          <p:cNvSpPr>
            <a:spLocks noChangeShapeType="1"/>
          </p:cNvSpPr>
          <p:nvPr/>
        </p:nvSpPr>
        <p:spPr bwMode="auto">
          <a:xfrm>
            <a:off x="8229600" y="1066800"/>
            <a:ext cx="1588" cy="396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26" name="Rectangle 22">
            <a:extLst>
              <a:ext uri="{FF2B5EF4-FFF2-40B4-BE49-F238E27FC236}">
                <a16:creationId xmlns:a16="http://schemas.microsoft.com/office/drawing/2014/main" id="{4C601FB3-48C4-4FFF-AAC9-506873216B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838200"/>
            <a:ext cx="4724400" cy="533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8927" name="Line 23">
            <a:extLst>
              <a:ext uri="{FF2B5EF4-FFF2-40B4-BE49-F238E27FC236}">
                <a16:creationId xmlns:a16="http://schemas.microsoft.com/office/drawing/2014/main" id="{07E1E305-CDD9-4A74-A720-F9D3AD8E993B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2895600"/>
            <a:ext cx="1588" cy="1981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28" name="Text Box 24">
            <a:extLst>
              <a:ext uri="{FF2B5EF4-FFF2-40B4-BE49-F238E27FC236}">
                <a16:creationId xmlns:a16="http://schemas.microsoft.com/office/drawing/2014/main" id="{58E37247-FF83-4665-BBCB-3427589D1556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7391400" y="2819400"/>
            <a:ext cx="259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>
                <a:solidFill>
                  <a:srgbClr val="00C8FF"/>
                </a:solidFill>
              </a:rPr>
              <a:t>Billions of People</a:t>
            </a:r>
            <a:endParaRPr lang="en-US" altLang="en-US">
              <a:solidFill>
                <a:srgbClr val="00C8FF"/>
              </a:solidFill>
            </a:endParaRPr>
          </a:p>
        </p:txBody>
      </p:sp>
      <p:sp>
        <p:nvSpPr>
          <p:cNvPr id="38929" name="Line 25">
            <a:extLst>
              <a:ext uri="{FF2B5EF4-FFF2-40B4-BE49-F238E27FC236}">
                <a16:creationId xmlns:a16="http://schemas.microsoft.com/office/drawing/2014/main" id="{EAC13DFA-1741-45BA-9B25-C96C9CE8B8DC}"/>
              </a:ext>
            </a:extLst>
          </p:cNvPr>
          <p:cNvSpPr>
            <a:spLocks noChangeShapeType="1"/>
          </p:cNvSpPr>
          <p:nvPr/>
        </p:nvSpPr>
        <p:spPr bwMode="auto">
          <a:xfrm>
            <a:off x="8229600" y="1143000"/>
            <a:ext cx="0" cy="3810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30" name="Rectangle 26">
            <a:extLst>
              <a:ext uri="{FF2B5EF4-FFF2-40B4-BE49-F238E27FC236}">
                <a16:creationId xmlns:a16="http://schemas.microsoft.com/office/drawing/2014/main" id="{C1F903C6-9E46-45E9-8257-998CD6DD3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895600"/>
            <a:ext cx="35052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8931" name="Rectangle 27">
            <a:extLst>
              <a:ext uri="{FF2B5EF4-FFF2-40B4-BE49-F238E27FC236}">
                <a16:creationId xmlns:a16="http://schemas.microsoft.com/office/drawing/2014/main" id="{3BF68096-8A90-4044-A300-ABF244D09F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5410200"/>
            <a:ext cx="758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b="1">
                <a:solidFill>
                  <a:srgbClr val="00C8FF"/>
                </a:solidFill>
              </a:rPr>
              <a:t>year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lights_of_earth_at_night.jpg                                   00051836Mac OS X                       BADBF046:">
            <a:extLst>
              <a:ext uri="{FF2B5EF4-FFF2-40B4-BE49-F238E27FC236}">
                <a16:creationId xmlns:a16="http://schemas.microsoft.com/office/drawing/2014/main" id="{06FCB416-AFBA-42EA-8DB5-63DAE6058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572500" cy="642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 trs14.jpg                                                      0001CC8AHumuhumunukunukuapua'a         ABA78158:">
            <a:extLst>
              <a:ext uri="{FF2B5EF4-FFF2-40B4-BE49-F238E27FC236}">
                <a16:creationId xmlns:a16="http://schemas.microsoft.com/office/drawing/2014/main" id="{DC272CDF-E77B-489B-BC8F-E162B97C8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0" t="998" r="9149" b="2136"/>
          <a:stretch>
            <a:fillRect/>
          </a:stretch>
        </p:blipFill>
        <p:spPr bwMode="auto">
          <a:xfrm rot="-5400000">
            <a:off x="2707481" y="-1640681"/>
            <a:ext cx="3729038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Picture 4" descr=" trs14.jpg                                                      0001CC8AHumuhumunukunukuapua'a         ABA78158:">
            <a:extLst>
              <a:ext uri="{FF2B5EF4-FFF2-40B4-BE49-F238E27FC236}">
                <a16:creationId xmlns:a16="http://schemas.microsoft.com/office/drawing/2014/main" id="{46115672-CBCB-4213-B53D-B053DC489F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" t="5698" r="25742" b="183"/>
          <a:stretch>
            <a:fillRect/>
          </a:stretch>
        </p:blipFill>
        <p:spPr bwMode="auto">
          <a:xfrm rot="-5400000">
            <a:off x="6888162" y="3170238"/>
            <a:ext cx="2444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CD27006C-C7ED-48E5-A86F-68FFD7CA6B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3588" y="5599113"/>
            <a:ext cx="3176587" cy="217487"/>
          </a:xfrm>
          <a:prstGeom prst="rect">
            <a:avLst/>
          </a:prstGeom>
          <a:solidFill>
            <a:srgbClr val="BD9C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41987" name="Group 3">
            <a:extLst>
              <a:ext uri="{FF2B5EF4-FFF2-40B4-BE49-F238E27FC236}">
                <a16:creationId xmlns:a16="http://schemas.microsoft.com/office/drawing/2014/main" id="{C368A15E-3BD3-4994-ACC8-70379B2453F7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817562"/>
            <a:ext cx="8229600" cy="5126038"/>
            <a:chOff x="144" y="480"/>
            <a:chExt cx="5184" cy="3229"/>
          </a:xfrm>
        </p:grpSpPr>
        <p:pic>
          <p:nvPicPr>
            <p:cNvPr id="41988" name="Picture 4" descr=" trs15.jpg                                                      0001CC8AHumuhumunukunukuapua'a         ABA78158:">
              <a:extLst>
                <a:ext uri="{FF2B5EF4-FFF2-40B4-BE49-F238E27FC236}">
                  <a16:creationId xmlns:a16="http://schemas.microsoft.com/office/drawing/2014/main" id="{5BC9A465-1325-4508-AE29-51F505429E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lum bright="-6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65" t="783" r="819" b="1747"/>
            <a:stretch>
              <a:fillRect/>
            </a:stretch>
          </p:blipFill>
          <p:spPr bwMode="auto">
            <a:xfrm rot="5400000">
              <a:off x="1121" y="-497"/>
              <a:ext cx="3229" cy="5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989" name="Rectangle 5">
              <a:extLst>
                <a:ext uri="{FF2B5EF4-FFF2-40B4-BE49-F238E27FC236}">
                  <a16:creationId xmlns:a16="http://schemas.microsoft.com/office/drawing/2014/main" id="{4900EAAA-C9BC-4CF1-8B2A-337765A0F8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3360"/>
              <a:ext cx="2976" cy="288"/>
            </a:xfrm>
            <a:prstGeom prst="rect">
              <a:avLst/>
            </a:prstGeom>
            <a:solidFill>
              <a:srgbClr val="BD9C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41990" name="Text Box 6">
              <a:extLst>
                <a:ext uri="{FF2B5EF4-FFF2-40B4-BE49-F238E27FC236}">
                  <a16:creationId xmlns:a16="http://schemas.microsoft.com/office/drawing/2014/main" id="{7719769E-902B-49C3-9D72-F31D560FD3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3" y="3264"/>
              <a:ext cx="2673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 b="1">
                  <a:latin typeface="Arial" panose="020B0604020202020204" pitchFamily="34" charset="0"/>
                </a:rPr>
                <a:t>Surface absorbs visible light and emits infrared light.</a:t>
              </a:r>
              <a:endParaRPr lang="en-US" altLang="en-US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 trs19.jpg                                                      0001CC8AHumuhumunukunukuapua'a         ABA78158:">
            <a:extLst>
              <a:ext uri="{FF2B5EF4-FFF2-40B4-BE49-F238E27FC236}">
                <a16:creationId xmlns:a16="http://schemas.microsoft.com/office/drawing/2014/main" id="{B8CFEB94-DE5F-49FA-B489-8AA0CDBA5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24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55044" y="-30956"/>
            <a:ext cx="4271962" cy="661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Picture 3">
            <a:extLst>
              <a:ext uri="{FF2B5EF4-FFF2-40B4-BE49-F238E27FC236}">
                <a16:creationId xmlns:a16="http://schemas.microsoft.com/office/drawing/2014/main" id="{DE4B9124-C3D7-4383-ACCD-D6373CAACE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762000"/>
            <a:ext cx="8407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Text Box 4">
            <a:extLst>
              <a:ext uri="{FF2B5EF4-FFF2-40B4-BE49-F238E27FC236}">
                <a16:creationId xmlns:a16="http://schemas.microsoft.com/office/drawing/2014/main" id="{1F91D420-959F-4843-8287-613BB4E3701F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495300" y="2744788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>
                <a:solidFill>
                  <a:srgbClr val="00D7D7"/>
                </a:solidFill>
                <a:latin typeface="Arial" panose="020B0604020202020204" pitchFamily="34" charset="0"/>
              </a:rPr>
              <a:t>CO</a:t>
            </a:r>
            <a:r>
              <a:rPr lang="en-US" altLang="en-US" b="1" baseline="-25000">
                <a:solidFill>
                  <a:srgbClr val="00D7D7"/>
                </a:solidFill>
                <a:latin typeface="Arial" panose="020B0604020202020204" pitchFamily="34" charset="0"/>
              </a:rPr>
              <a:t>2</a:t>
            </a:r>
            <a:r>
              <a:rPr lang="en-US" altLang="en-US" b="1">
                <a:solidFill>
                  <a:srgbClr val="00D7D7"/>
                </a:solidFill>
                <a:latin typeface="Arial" panose="020B0604020202020204" pitchFamily="34" charset="0"/>
              </a:rPr>
              <a:t>  (ppm)</a:t>
            </a:r>
            <a:endParaRPr lang="en-US" altLang="en-US"/>
          </a:p>
        </p:txBody>
      </p:sp>
      <p:sp>
        <p:nvSpPr>
          <p:cNvPr id="43013" name="Text Box 5">
            <a:extLst>
              <a:ext uri="{FF2B5EF4-FFF2-40B4-BE49-F238E27FC236}">
                <a16:creationId xmlns:a16="http://schemas.microsoft.com/office/drawing/2014/main" id="{4DB11A64-84DE-41A2-ACE5-10F9C70B1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609600"/>
            <a:ext cx="1371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4000" b="1">
                <a:solidFill>
                  <a:srgbClr val="FF0A16"/>
                </a:solidFill>
                <a:latin typeface="Arial" panose="020B0604020202020204" pitchFamily="34" charset="0"/>
              </a:rPr>
              <a:t>CO</a:t>
            </a:r>
            <a:r>
              <a:rPr lang="en-US" altLang="en-US" sz="4000" b="1" baseline="-25000">
                <a:solidFill>
                  <a:srgbClr val="FF0A16"/>
                </a:solidFill>
                <a:latin typeface="Arial" panose="020B0604020202020204" pitchFamily="34" charset="0"/>
              </a:rPr>
              <a:t>2</a:t>
            </a:r>
            <a:r>
              <a:rPr lang="en-US" altLang="en-US" sz="4000" b="1">
                <a:solidFill>
                  <a:srgbClr val="00D7D7"/>
                </a:solidFill>
                <a:latin typeface="Arial" panose="020B0604020202020204" pitchFamily="34" charset="0"/>
              </a:rPr>
              <a:t> </a:t>
            </a:r>
            <a:endParaRPr lang="en-US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 trs19.jpg                                                      0001CC8AHumuhumunukunukuapua'a         ABA78158:">
            <a:extLst>
              <a:ext uri="{FF2B5EF4-FFF2-40B4-BE49-F238E27FC236}">
                <a16:creationId xmlns:a16="http://schemas.microsoft.com/office/drawing/2014/main" id="{4A337343-8EDF-4963-BB0F-7C55196AB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24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55044" y="-30956"/>
            <a:ext cx="4271962" cy="661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Picture 3">
            <a:extLst>
              <a:ext uri="{FF2B5EF4-FFF2-40B4-BE49-F238E27FC236}">
                <a16:creationId xmlns:a16="http://schemas.microsoft.com/office/drawing/2014/main" id="{CA005E10-990F-43C8-88C6-6EF0C4203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762000"/>
            <a:ext cx="8407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Text Box 4">
            <a:extLst>
              <a:ext uri="{FF2B5EF4-FFF2-40B4-BE49-F238E27FC236}">
                <a16:creationId xmlns:a16="http://schemas.microsoft.com/office/drawing/2014/main" id="{784E2F77-859E-45B3-8B80-44FDA48BCD93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495300" y="2744788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>
                <a:solidFill>
                  <a:srgbClr val="00D7D7"/>
                </a:solidFill>
                <a:latin typeface="Arial" panose="020B0604020202020204" pitchFamily="34" charset="0"/>
              </a:rPr>
              <a:t>CO</a:t>
            </a:r>
            <a:r>
              <a:rPr lang="en-US" altLang="en-US" b="1" baseline="-25000">
                <a:solidFill>
                  <a:srgbClr val="00D7D7"/>
                </a:solidFill>
                <a:latin typeface="Arial" panose="020B0604020202020204" pitchFamily="34" charset="0"/>
              </a:rPr>
              <a:t>2</a:t>
            </a:r>
            <a:r>
              <a:rPr lang="en-US" altLang="en-US" b="1">
                <a:solidFill>
                  <a:srgbClr val="00D7D7"/>
                </a:solidFill>
                <a:latin typeface="Arial" panose="020B0604020202020204" pitchFamily="34" charset="0"/>
              </a:rPr>
              <a:t>  (ppm)</a:t>
            </a:r>
            <a:endParaRPr lang="en-US" altLang="en-US"/>
          </a:p>
        </p:txBody>
      </p:sp>
      <p:sp>
        <p:nvSpPr>
          <p:cNvPr id="44037" name="Text Box 5">
            <a:extLst>
              <a:ext uri="{FF2B5EF4-FFF2-40B4-BE49-F238E27FC236}">
                <a16:creationId xmlns:a16="http://schemas.microsoft.com/office/drawing/2014/main" id="{9EFE01B0-010F-4E1C-B0FE-42F9E5F501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381000"/>
            <a:ext cx="1371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4000" b="1">
                <a:solidFill>
                  <a:srgbClr val="FF0A16"/>
                </a:solidFill>
                <a:latin typeface="Arial" panose="020B0604020202020204" pitchFamily="34" charset="0"/>
              </a:rPr>
              <a:t>CO</a:t>
            </a:r>
            <a:r>
              <a:rPr lang="en-US" altLang="en-US" sz="4000" b="1" baseline="-25000">
                <a:solidFill>
                  <a:srgbClr val="FF0A16"/>
                </a:solidFill>
                <a:latin typeface="Arial" panose="020B0604020202020204" pitchFamily="34" charset="0"/>
              </a:rPr>
              <a:t>2</a:t>
            </a:r>
            <a:r>
              <a:rPr lang="en-US" altLang="en-US" sz="4000" b="1">
                <a:solidFill>
                  <a:srgbClr val="00D7D7"/>
                </a:solidFill>
                <a:latin typeface="Arial" panose="020B0604020202020204" pitchFamily="34" charset="0"/>
              </a:rPr>
              <a:t> </a:t>
            </a:r>
            <a:endParaRPr lang="en-US" altLang="en-US"/>
          </a:p>
        </p:txBody>
      </p:sp>
      <p:cxnSp>
        <p:nvCxnSpPr>
          <p:cNvPr id="44038" name="Straight Arrow Connector 6">
            <a:extLst>
              <a:ext uri="{FF2B5EF4-FFF2-40B4-BE49-F238E27FC236}">
                <a16:creationId xmlns:a16="http://schemas.microsoft.com/office/drawing/2014/main" id="{2B4BFE94-EB41-4F4A-B60C-B6EE5725FE2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524000" y="1143000"/>
            <a:ext cx="6629400" cy="1588"/>
          </a:xfrm>
          <a:prstGeom prst="straightConnector1">
            <a:avLst/>
          </a:prstGeom>
          <a:noFill/>
          <a:ln w="28575">
            <a:solidFill>
              <a:srgbClr val="FFFF00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39" name="Straight Arrow Connector 7">
            <a:extLst>
              <a:ext uri="{FF2B5EF4-FFF2-40B4-BE49-F238E27FC236}">
                <a16:creationId xmlns:a16="http://schemas.microsoft.com/office/drawing/2014/main" id="{D0F3F60C-A312-4FC9-A88D-EA795F0550E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76994" y="2818607"/>
            <a:ext cx="3197225" cy="1587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40" name="Text Box 4">
            <a:extLst>
              <a:ext uri="{FF2B5EF4-FFF2-40B4-BE49-F238E27FC236}">
                <a16:creationId xmlns:a16="http://schemas.microsoft.com/office/drawing/2014/main" id="{E614E921-B471-4970-B303-E2CCFD4F9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900" y="2400300"/>
            <a:ext cx="3162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>
                <a:solidFill>
                  <a:srgbClr val="FFFF00"/>
                </a:solidFill>
                <a:latin typeface="Arial" panose="020B0604020202020204" pitchFamily="34" charset="0"/>
              </a:rPr>
              <a:t>60 (ppm) increase</a:t>
            </a:r>
            <a:endParaRPr lang="en-US" altLang="en-US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" descr="earth-magfield.jpg">
            <a:extLst>
              <a:ext uri="{FF2B5EF4-FFF2-40B4-BE49-F238E27FC236}">
                <a16:creationId xmlns:a16="http://schemas.microsoft.com/office/drawing/2014/main" id="{E2D36F73-9B3C-41DA-81F0-316F9BD6BB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91"/>
          <a:stretch>
            <a:fillRect/>
          </a:stretch>
        </p:blipFill>
        <p:spPr bwMode="auto">
          <a:xfrm>
            <a:off x="76200" y="38100"/>
            <a:ext cx="89916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Rectangle 2">
            <a:extLst>
              <a:ext uri="{FF2B5EF4-FFF2-40B4-BE49-F238E27FC236}">
                <a16:creationId xmlns:a16="http://schemas.microsoft.com/office/drawing/2014/main" id="{E13DB9FB-30E2-4C86-96D6-7FD64A4A9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867400"/>
            <a:ext cx="2286000" cy="9906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" descr="magnetic.weather1.jpg">
            <a:extLst>
              <a:ext uri="{FF2B5EF4-FFF2-40B4-BE49-F238E27FC236}">
                <a16:creationId xmlns:a16="http://schemas.microsoft.com/office/drawing/2014/main" id="{960CE899-963F-4C3E-802A-405F29BF48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066800"/>
            <a:ext cx="5181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sunearth_01G.gif                                               0001806Fphoenix                        B7DDFAFB:">
            <a:extLst>
              <a:ext uri="{FF2B5EF4-FFF2-40B4-BE49-F238E27FC236}">
                <a16:creationId xmlns:a16="http://schemas.microsoft.com/office/drawing/2014/main" id="{9A552F2D-1BEB-4B0E-ACAF-F8CBB96B6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530225"/>
            <a:ext cx="7408863" cy="579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recon.mpg" descr="/Users/cbarnbau/Documents/teaching/powerpoint slides/SCHOOL SLIDES/planets_inner/recon.mpg">
            <a:hlinkClick r:id="" action="ppaction://media"/>
            <a:extLst>
              <a:ext uri="{FF2B5EF4-FFF2-40B4-BE49-F238E27FC236}">
                <a16:creationId xmlns:a16="http://schemas.microsoft.com/office/drawing/2014/main" id="{3C6D1875-1BEB-4012-9AB4-7D2093ADE307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77788"/>
            <a:ext cx="9144001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81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813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8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81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 mar21.jpg                                                      00051836Mac OS X                       BADBF046:">
            <a:extLst>
              <a:ext uri="{FF2B5EF4-FFF2-40B4-BE49-F238E27FC236}">
                <a16:creationId xmlns:a16="http://schemas.microsoft.com/office/drawing/2014/main" id="{8647973A-99B4-4EF5-BE5D-A3CDC4D5A4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800" y="558800"/>
            <a:ext cx="5738813" cy="573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3">
            <a:extLst>
              <a:ext uri="{FF2B5EF4-FFF2-40B4-BE49-F238E27FC236}">
                <a16:creationId xmlns:a16="http://schemas.microsoft.com/office/drawing/2014/main" id="{75083C5A-CB0F-4867-BD63-2240811CF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5867400"/>
            <a:ext cx="1133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00FFFB"/>
                </a:solidFill>
                <a:latin typeface="Arial" panose="020B0604020202020204" pitchFamily="34" charset="0"/>
              </a:rPr>
              <a:t>Mar 21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aurCurtains.jpg                                                00051836Mac OS X                       BADBF046:">
            <a:extLst>
              <a:ext uri="{FF2B5EF4-FFF2-40B4-BE49-F238E27FC236}">
                <a16:creationId xmlns:a16="http://schemas.microsoft.com/office/drawing/2014/main" id="{73F5FCC6-8978-4E95-8A74-2E68FC76FF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569913"/>
            <a:ext cx="7151687" cy="571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aurNordurljos.jpg                                              00051836Mac OS X                       BADBF046:">
            <a:extLst>
              <a:ext uri="{FF2B5EF4-FFF2-40B4-BE49-F238E27FC236}">
                <a16:creationId xmlns:a16="http://schemas.microsoft.com/office/drawing/2014/main" id="{6677F3E7-AC6D-48C9-B3FD-849021B51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04800"/>
            <a:ext cx="4873625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aurora2.jpg                                                    00051836Mac OS X                       BADBF046:">
            <a:extLst>
              <a:ext uri="{FF2B5EF4-FFF2-40B4-BE49-F238E27FC236}">
                <a16:creationId xmlns:a16="http://schemas.microsoft.com/office/drawing/2014/main" id="{9E399D27-5E5E-4ED1-8B5F-6BE92403B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85800"/>
            <a:ext cx="7239000" cy="479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AuroraPS.mov" descr="/Users/cbarnbau/Documents/teaching/powerpoint slides/ASTR 1000 slides/40_41_inner_planets/AuroraPS.mov">
            <a:hlinkClick r:id="" action="ppaction://media"/>
            <a:extLst>
              <a:ext uri="{FF2B5EF4-FFF2-40B4-BE49-F238E27FC236}">
                <a16:creationId xmlns:a16="http://schemas.microsoft.com/office/drawing/2014/main" id="{CC232284-E370-4E18-B4C5-4E547F095648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6300"/>
            <a:ext cx="9144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191" fill="hold"/>
                                        <p:tgtEl>
                                          <p:spTgt spid="583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837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8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83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370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>
            <a:extLst>
              <a:ext uri="{FF2B5EF4-FFF2-40B4-BE49-F238E27FC236}">
                <a16:creationId xmlns:a16="http://schemas.microsoft.com/office/drawing/2014/main" id="{E9CAC729-8F8B-49ED-B45A-625B42F71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5715000"/>
            <a:ext cx="3352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Earth's view of the Moon — only one side</a:t>
            </a:r>
            <a:endParaRPr lang="en-US" altLang="en-US">
              <a:solidFill>
                <a:srgbClr val="00FFFB"/>
              </a:solidFill>
              <a:latin typeface="Arial" panose="020B0604020202020204" pitchFamily="34" charset="0"/>
            </a:endParaRPr>
          </a:p>
        </p:txBody>
      </p:sp>
      <p:pic>
        <p:nvPicPr>
          <p:cNvPr id="59395" name="Picture 5" descr="lunar_eclipse_1.jpg">
            <a:extLst>
              <a:ext uri="{FF2B5EF4-FFF2-40B4-BE49-F238E27FC236}">
                <a16:creationId xmlns:a16="http://schemas.microsoft.com/office/drawing/2014/main" id="{286CAB99-FC17-45B4-881C-5E9677AB62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0"/>
            <a:ext cx="7518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>
            <a:extLst>
              <a:ext uri="{FF2B5EF4-FFF2-40B4-BE49-F238E27FC236}">
                <a16:creationId xmlns:a16="http://schemas.microsoft.com/office/drawing/2014/main" id="{C45FD527-13A7-4559-9CCE-47CAF70BE9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5715000"/>
            <a:ext cx="3352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Farside of the Moon —not seen from Earth</a:t>
            </a:r>
            <a:endParaRPr lang="en-US" altLang="en-US">
              <a:solidFill>
                <a:srgbClr val="00FFFB"/>
              </a:solidFill>
              <a:latin typeface="Arial" panose="020B0604020202020204" pitchFamily="34" charset="0"/>
            </a:endParaRPr>
          </a:p>
        </p:txBody>
      </p:sp>
      <p:pic>
        <p:nvPicPr>
          <p:cNvPr id="60419" name="Picture 3" descr="farside_moon.jpg">
            <a:extLst>
              <a:ext uri="{FF2B5EF4-FFF2-40B4-BE49-F238E27FC236}">
                <a16:creationId xmlns:a16="http://schemas.microsoft.com/office/drawing/2014/main" id="{4FF1A6F5-A736-4B2B-B244-61427D841B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8600"/>
            <a:ext cx="5334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vmoon1.mpg" descr="/Users/cbarnbau/Documents/teaching/powerpoint slides/SCHOOL SLIDES/planets_inner/vmoon1.mpg">
            <a:hlinkClick r:id="" action="ppaction://media"/>
            <a:extLst>
              <a:ext uri="{FF2B5EF4-FFF2-40B4-BE49-F238E27FC236}">
                <a16:creationId xmlns:a16="http://schemas.microsoft.com/office/drawing/2014/main" id="{E489F231-F5FF-413E-90C6-DF3FEE602CFF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Text Box 1027">
            <a:extLst>
              <a:ext uri="{FF2B5EF4-FFF2-40B4-BE49-F238E27FC236}">
                <a16:creationId xmlns:a16="http://schemas.microsoft.com/office/drawing/2014/main" id="{EF122A99-8887-44EA-951A-998DEB4CA9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57912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00FFFB"/>
                </a:solidFill>
                <a:latin typeface="Arial" panose="020B0604020202020204" pitchFamily="34" charset="0"/>
              </a:rPr>
              <a:t>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4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144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14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14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42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Oval 1">
            <a:extLst>
              <a:ext uri="{FF2B5EF4-FFF2-40B4-BE49-F238E27FC236}">
                <a16:creationId xmlns:a16="http://schemas.microsoft.com/office/drawing/2014/main" id="{93C52F4A-13A1-46D9-A504-407B374671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2438400"/>
            <a:ext cx="2057400" cy="2057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2467" name="Oval 2">
            <a:extLst>
              <a:ext uri="{FF2B5EF4-FFF2-40B4-BE49-F238E27FC236}">
                <a16:creationId xmlns:a16="http://schemas.microsoft.com/office/drawing/2014/main" id="{78035438-A35B-4B15-8B27-03B52BBB3D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2819400"/>
            <a:ext cx="14478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2468" name="Oval 3">
            <a:extLst>
              <a:ext uri="{FF2B5EF4-FFF2-40B4-BE49-F238E27FC236}">
                <a16:creationId xmlns:a16="http://schemas.microsoft.com/office/drawing/2014/main" id="{7C1D4770-A851-4AB0-93FC-97C0AD9242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2895600"/>
            <a:ext cx="990600" cy="1066800"/>
          </a:xfrm>
          <a:prstGeom prst="ellipse">
            <a:avLst/>
          </a:prstGeom>
          <a:solidFill>
            <a:srgbClr val="0000FF"/>
          </a:solidFill>
          <a:ln w="31750">
            <a:solidFill>
              <a:srgbClr val="FFFF00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2469" name="Text Box 1027">
            <a:extLst>
              <a:ext uri="{FF2B5EF4-FFF2-40B4-BE49-F238E27FC236}">
                <a16:creationId xmlns:a16="http://schemas.microsoft.com/office/drawing/2014/main" id="{1423ACA4-CC74-4E4B-B8C7-A803CAD67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5562600"/>
            <a:ext cx="800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00FFFB"/>
                </a:solidFill>
                <a:latin typeface="Arial" panose="020B0604020202020204" pitchFamily="34" charset="0"/>
              </a:rPr>
              <a:t>Earth					Moon in tidal lock</a:t>
            </a:r>
          </a:p>
        </p:txBody>
      </p:sp>
      <p:sp>
        <p:nvSpPr>
          <p:cNvPr id="62470" name="Text Box 1027">
            <a:extLst>
              <a:ext uri="{FF2B5EF4-FFF2-40B4-BE49-F238E27FC236}">
                <a16:creationId xmlns:a16="http://schemas.microsoft.com/office/drawing/2014/main" id="{32EEA871-ED39-4AAC-8565-46C7785B80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19050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thick</a:t>
            </a:r>
          </a:p>
        </p:txBody>
      </p:sp>
      <p:sp>
        <p:nvSpPr>
          <p:cNvPr id="62471" name="Text Box 1027">
            <a:extLst>
              <a:ext uri="{FF2B5EF4-FFF2-40B4-BE49-F238E27FC236}">
                <a16:creationId xmlns:a16="http://schemas.microsoft.com/office/drawing/2014/main" id="{810661E5-1CFC-47F7-938A-C8FA516D3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20574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thin</a:t>
            </a:r>
          </a:p>
        </p:txBody>
      </p:sp>
      <p:cxnSp>
        <p:nvCxnSpPr>
          <p:cNvPr id="62472" name="Straight Arrow Connector 8">
            <a:extLst>
              <a:ext uri="{FF2B5EF4-FFF2-40B4-BE49-F238E27FC236}">
                <a16:creationId xmlns:a16="http://schemas.microsoft.com/office/drawing/2014/main" id="{EFB2AB61-5C3A-40A0-9F10-437B4FF68E28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7010400" y="2667000"/>
            <a:ext cx="609600" cy="533400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473" name="Straight Arrow Connector 9">
            <a:extLst>
              <a:ext uri="{FF2B5EF4-FFF2-40B4-BE49-F238E27FC236}">
                <a16:creationId xmlns:a16="http://schemas.microsoft.com/office/drawing/2014/main" id="{0CFA1238-4A74-43A3-A587-C217CFBCA3C3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067300" y="2705100"/>
            <a:ext cx="533400" cy="304800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Oval 1">
            <a:extLst>
              <a:ext uri="{FF2B5EF4-FFF2-40B4-BE49-F238E27FC236}">
                <a16:creationId xmlns:a16="http://schemas.microsoft.com/office/drawing/2014/main" id="{91D028D5-D376-4C98-9CBC-224E15DB2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2438400"/>
            <a:ext cx="2057400" cy="2057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3491" name="Oval 2">
            <a:extLst>
              <a:ext uri="{FF2B5EF4-FFF2-40B4-BE49-F238E27FC236}">
                <a16:creationId xmlns:a16="http://schemas.microsoft.com/office/drawing/2014/main" id="{915B66DA-D913-4CCA-83A6-4BA7A9D3CB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2819400"/>
            <a:ext cx="14478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3492" name="Oval 3">
            <a:extLst>
              <a:ext uri="{FF2B5EF4-FFF2-40B4-BE49-F238E27FC236}">
                <a16:creationId xmlns:a16="http://schemas.microsoft.com/office/drawing/2014/main" id="{314C296D-8C86-4EAA-8AD3-AD429ED537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2895600"/>
            <a:ext cx="990600" cy="1066800"/>
          </a:xfrm>
          <a:prstGeom prst="ellipse">
            <a:avLst/>
          </a:prstGeom>
          <a:solidFill>
            <a:srgbClr val="0000FF"/>
          </a:solidFill>
          <a:ln w="31750">
            <a:solidFill>
              <a:srgbClr val="FFFF00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3493" name="Text Box 1027">
            <a:extLst>
              <a:ext uri="{FF2B5EF4-FFF2-40B4-BE49-F238E27FC236}">
                <a16:creationId xmlns:a16="http://schemas.microsoft.com/office/drawing/2014/main" id="{E30DA5A9-64B8-4A52-8FD2-5C78EFDDFE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5562600"/>
            <a:ext cx="800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00FFFB"/>
                </a:solidFill>
                <a:latin typeface="Arial" panose="020B0604020202020204" pitchFamily="34" charset="0"/>
              </a:rPr>
              <a:t>Earth					Moon in tidal lock</a:t>
            </a:r>
          </a:p>
        </p:txBody>
      </p:sp>
      <p:sp>
        <p:nvSpPr>
          <p:cNvPr id="63494" name="Text Box 1027">
            <a:extLst>
              <a:ext uri="{FF2B5EF4-FFF2-40B4-BE49-F238E27FC236}">
                <a16:creationId xmlns:a16="http://schemas.microsoft.com/office/drawing/2014/main" id="{722C0805-64C2-4BE4-9EEE-4A92C42CF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19050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thick</a:t>
            </a:r>
          </a:p>
        </p:txBody>
      </p:sp>
      <p:sp>
        <p:nvSpPr>
          <p:cNvPr id="63495" name="Text Box 1027">
            <a:extLst>
              <a:ext uri="{FF2B5EF4-FFF2-40B4-BE49-F238E27FC236}">
                <a16:creationId xmlns:a16="http://schemas.microsoft.com/office/drawing/2014/main" id="{230C3263-7316-432B-85D1-A7E5F3707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20574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thin</a:t>
            </a:r>
          </a:p>
        </p:txBody>
      </p:sp>
      <p:cxnSp>
        <p:nvCxnSpPr>
          <p:cNvPr id="63496" name="Straight Arrow Connector 8">
            <a:extLst>
              <a:ext uri="{FF2B5EF4-FFF2-40B4-BE49-F238E27FC236}">
                <a16:creationId xmlns:a16="http://schemas.microsoft.com/office/drawing/2014/main" id="{E611A8F8-4D68-4A6A-ACC6-D908C4C88F7A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7010400" y="2667000"/>
            <a:ext cx="609600" cy="533400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497" name="Straight Arrow Connector 9">
            <a:extLst>
              <a:ext uri="{FF2B5EF4-FFF2-40B4-BE49-F238E27FC236}">
                <a16:creationId xmlns:a16="http://schemas.microsoft.com/office/drawing/2014/main" id="{FBEF5C97-C18A-4426-A223-B177104E1F35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067300" y="2705100"/>
            <a:ext cx="533400" cy="304800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Freeform 10">
            <a:extLst>
              <a:ext uri="{FF2B5EF4-FFF2-40B4-BE49-F238E27FC236}">
                <a16:creationId xmlns:a16="http://schemas.microsoft.com/office/drawing/2014/main" id="{843BA7DF-485B-416C-9444-43529F7B44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9800" y="6858000"/>
            <a:ext cx="276225" cy="381000"/>
          </a:xfrm>
          <a:custGeom>
            <a:avLst/>
            <a:gdLst>
              <a:gd name="T0" fmla="*/ 31236 w 350099"/>
              <a:gd name="T1" fmla="*/ 13548 h 481776"/>
              <a:gd name="T2" fmla="*/ 17815 w 350099"/>
              <a:gd name="T3" fmla="*/ 18063 h 481776"/>
              <a:gd name="T4" fmla="*/ 22288 w 350099"/>
              <a:gd name="T5" fmla="*/ 76768 h 481776"/>
              <a:gd name="T6" fmla="*/ 35710 w 350099"/>
              <a:gd name="T7" fmla="*/ 81283 h 481776"/>
              <a:gd name="T8" fmla="*/ 44658 w 350099"/>
              <a:gd name="T9" fmla="*/ 94830 h 481776"/>
              <a:gd name="T10" fmla="*/ 44658 w 350099"/>
              <a:gd name="T11" fmla="*/ 144503 h 481776"/>
              <a:gd name="T12" fmla="*/ 58078 w 350099"/>
              <a:gd name="T13" fmla="*/ 149020 h 481776"/>
              <a:gd name="T14" fmla="*/ 84921 w 350099"/>
              <a:gd name="T15" fmla="*/ 144503 h 481776"/>
              <a:gd name="T16" fmla="*/ 107290 w 350099"/>
              <a:gd name="T17" fmla="*/ 117410 h 481776"/>
              <a:gd name="T18" fmla="*/ 102817 w 350099"/>
              <a:gd name="T19" fmla="*/ 99346 h 481776"/>
              <a:gd name="T20" fmla="*/ 89395 w 350099"/>
              <a:gd name="T21" fmla="*/ 85800 h 481776"/>
              <a:gd name="T22" fmla="*/ 80448 w 350099"/>
              <a:gd name="T23" fmla="*/ 67736 h 481776"/>
              <a:gd name="T24" fmla="*/ 75974 w 350099"/>
              <a:gd name="T25" fmla="*/ 13548 h 481776"/>
              <a:gd name="T26" fmla="*/ 62553 w 350099"/>
              <a:gd name="T27" fmla="*/ 9031 h 481776"/>
              <a:gd name="T28" fmla="*/ 40183 w 350099"/>
              <a:gd name="T29" fmla="*/ 0 h 481776"/>
              <a:gd name="T30" fmla="*/ 40183 w 350099"/>
              <a:gd name="T31" fmla="*/ 0 h 48177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50099"/>
              <a:gd name="T49" fmla="*/ 0 h 481776"/>
              <a:gd name="T50" fmla="*/ 350099 w 350099"/>
              <a:gd name="T51" fmla="*/ 481776 h 48177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50099" h="481776">
                <a:moveTo>
                  <a:pt x="101928" y="43798"/>
                </a:moveTo>
                <a:cubicBezTo>
                  <a:pt x="87330" y="48664"/>
                  <a:pt x="69014" y="47516"/>
                  <a:pt x="58133" y="58397"/>
                </a:cubicBezTo>
                <a:cubicBezTo>
                  <a:pt x="18687" y="97845"/>
                  <a:pt x="0" y="223940"/>
                  <a:pt x="72731" y="248187"/>
                </a:cubicBezTo>
                <a:lnTo>
                  <a:pt x="116526" y="262787"/>
                </a:lnTo>
                <a:cubicBezTo>
                  <a:pt x="126258" y="277386"/>
                  <a:pt x="143786" y="289146"/>
                  <a:pt x="145723" y="306584"/>
                </a:cubicBezTo>
                <a:cubicBezTo>
                  <a:pt x="153042" y="372463"/>
                  <a:pt x="103526" y="403876"/>
                  <a:pt x="145723" y="467176"/>
                </a:cubicBezTo>
                <a:cubicBezTo>
                  <a:pt x="154258" y="479980"/>
                  <a:pt x="174919" y="476909"/>
                  <a:pt x="189517" y="481776"/>
                </a:cubicBezTo>
                <a:cubicBezTo>
                  <a:pt x="218714" y="476909"/>
                  <a:pt x="250059" y="479198"/>
                  <a:pt x="277107" y="467176"/>
                </a:cubicBezTo>
                <a:cubicBezTo>
                  <a:pt x="303727" y="455344"/>
                  <a:pt x="334589" y="402847"/>
                  <a:pt x="350099" y="379581"/>
                </a:cubicBezTo>
                <a:cubicBezTo>
                  <a:pt x="345233" y="360115"/>
                  <a:pt x="345454" y="338605"/>
                  <a:pt x="335500" y="321184"/>
                </a:cubicBezTo>
                <a:cubicBezTo>
                  <a:pt x="325257" y="303258"/>
                  <a:pt x="303705" y="294187"/>
                  <a:pt x="291705" y="277386"/>
                </a:cubicBezTo>
                <a:cubicBezTo>
                  <a:pt x="279056" y="259676"/>
                  <a:pt x="272241" y="238455"/>
                  <a:pt x="262509" y="218989"/>
                </a:cubicBezTo>
                <a:cubicBezTo>
                  <a:pt x="257643" y="160592"/>
                  <a:pt x="265143" y="99806"/>
                  <a:pt x="247911" y="43798"/>
                </a:cubicBezTo>
                <a:cubicBezTo>
                  <a:pt x="243386" y="29090"/>
                  <a:pt x="219045" y="32931"/>
                  <a:pt x="204116" y="29199"/>
                </a:cubicBezTo>
                <a:cubicBezTo>
                  <a:pt x="126352" y="9757"/>
                  <a:pt x="131124" y="40174"/>
                  <a:pt x="131124" y="0"/>
                </a:cubicBezTo>
              </a:path>
            </a:pathLst>
          </a:custGeom>
          <a:solidFill>
            <a:srgbClr val="660066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11 -0.01272 L -0.35262 -0.490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5" y="-238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Oval 1">
            <a:extLst>
              <a:ext uri="{FF2B5EF4-FFF2-40B4-BE49-F238E27FC236}">
                <a16:creationId xmlns:a16="http://schemas.microsoft.com/office/drawing/2014/main" id="{EE650FF7-B75F-4805-8187-630633B0A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2438400"/>
            <a:ext cx="2057400" cy="2057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4515" name="Oval 2">
            <a:extLst>
              <a:ext uri="{FF2B5EF4-FFF2-40B4-BE49-F238E27FC236}">
                <a16:creationId xmlns:a16="http://schemas.microsoft.com/office/drawing/2014/main" id="{1073C69F-3CA7-43A6-B8CE-2F76C8DF1D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2819400"/>
            <a:ext cx="14478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4516" name="Oval 3">
            <a:extLst>
              <a:ext uri="{FF2B5EF4-FFF2-40B4-BE49-F238E27FC236}">
                <a16:creationId xmlns:a16="http://schemas.microsoft.com/office/drawing/2014/main" id="{5114296B-2252-4C00-A80C-652006B63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2895600"/>
            <a:ext cx="990600" cy="1066800"/>
          </a:xfrm>
          <a:prstGeom prst="ellipse">
            <a:avLst/>
          </a:prstGeom>
          <a:solidFill>
            <a:srgbClr val="0000FF"/>
          </a:solidFill>
          <a:ln w="31750">
            <a:solidFill>
              <a:srgbClr val="FFFF00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4517" name="Text Box 1027">
            <a:extLst>
              <a:ext uri="{FF2B5EF4-FFF2-40B4-BE49-F238E27FC236}">
                <a16:creationId xmlns:a16="http://schemas.microsoft.com/office/drawing/2014/main" id="{56FAB2FC-BA4F-4A4A-82DE-AEE418B52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5562600"/>
            <a:ext cx="800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00FFFB"/>
                </a:solidFill>
                <a:latin typeface="Arial" panose="020B0604020202020204" pitchFamily="34" charset="0"/>
              </a:rPr>
              <a:t>Earth					Moon in tidal lock</a:t>
            </a:r>
          </a:p>
        </p:txBody>
      </p:sp>
      <p:sp>
        <p:nvSpPr>
          <p:cNvPr id="64518" name="Text Box 1027">
            <a:extLst>
              <a:ext uri="{FF2B5EF4-FFF2-40B4-BE49-F238E27FC236}">
                <a16:creationId xmlns:a16="http://schemas.microsoft.com/office/drawing/2014/main" id="{DBC8D5B5-5A00-44CD-82E7-6DDF50FD9B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19050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thick</a:t>
            </a:r>
          </a:p>
        </p:txBody>
      </p:sp>
      <p:sp>
        <p:nvSpPr>
          <p:cNvPr id="64519" name="Text Box 1027">
            <a:extLst>
              <a:ext uri="{FF2B5EF4-FFF2-40B4-BE49-F238E27FC236}">
                <a16:creationId xmlns:a16="http://schemas.microsoft.com/office/drawing/2014/main" id="{76217B8A-C67F-4D54-9661-FD63A60760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20574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thin</a:t>
            </a:r>
          </a:p>
        </p:txBody>
      </p:sp>
      <p:cxnSp>
        <p:nvCxnSpPr>
          <p:cNvPr id="64520" name="Straight Arrow Connector 8">
            <a:extLst>
              <a:ext uri="{FF2B5EF4-FFF2-40B4-BE49-F238E27FC236}">
                <a16:creationId xmlns:a16="http://schemas.microsoft.com/office/drawing/2014/main" id="{6201CE63-FE85-45D0-8E06-CA5A98D48AB6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7010400" y="2667000"/>
            <a:ext cx="609600" cy="533400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4521" name="Straight Arrow Connector 9">
            <a:extLst>
              <a:ext uri="{FF2B5EF4-FFF2-40B4-BE49-F238E27FC236}">
                <a16:creationId xmlns:a16="http://schemas.microsoft.com/office/drawing/2014/main" id="{96E66350-E872-4852-9CE0-BDA514C2A3C0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067300" y="2705100"/>
            <a:ext cx="533400" cy="304800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4522" name="Freeform 10">
            <a:extLst>
              <a:ext uri="{FF2B5EF4-FFF2-40B4-BE49-F238E27FC236}">
                <a16:creationId xmlns:a16="http://schemas.microsoft.com/office/drawing/2014/main" id="{E9EACD18-FEFD-42F7-85E8-2634FBA8C2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9800" y="6858000"/>
            <a:ext cx="276225" cy="381000"/>
          </a:xfrm>
          <a:custGeom>
            <a:avLst/>
            <a:gdLst>
              <a:gd name="T0" fmla="*/ 31236 w 350099"/>
              <a:gd name="T1" fmla="*/ 13548 h 481776"/>
              <a:gd name="T2" fmla="*/ 17815 w 350099"/>
              <a:gd name="T3" fmla="*/ 18063 h 481776"/>
              <a:gd name="T4" fmla="*/ 22288 w 350099"/>
              <a:gd name="T5" fmla="*/ 76768 h 481776"/>
              <a:gd name="T6" fmla="*/ 35710 w 350099"/>
              <a:gd name="T7" fmla="*/ 81283 h 481776"/>
              <a:gd name="T8" fmla="*/ 44658 w 350099"/>
              <a:gd name="T9" fmla="*/ 94830 h 481776"/>
              <a:gd name="T10" fmla="*/ 44658 w 350099"/>
              <a:gd name="T11" fmla="*/ 144503 h 481776"/>
              <a:gd name="T12" fmla="*/ 58078 w 350099"/>
              <a:gd name="T13" fmla="*/ 149020 h 481776"/>
              <a:gd name="T14" fmla="*/ 84921 w 350099"/>
              <a:gd name="T15" fmla="*/ 144503 h 481776"/>
              <a:gd name="T16" fmla="*/ 107290 w 350099"/>
              <a:gd name="T17" fmla="*/ 117410 h 481776"/>
              <a:gd name="T18" fmla="*/ 102817 w 350099"/>
              <a:gd name="T19" fmla="*/ 99346 h 481776"/>
              <a:gd name="T20" fmla="*/ 89395 w 350099"/>
              <a:gd name="T21" fmla="*/ 85800 h 481776"/>
              <a:gd name="T22" fmla="*/ 80448 w 350099"/>
              <a:gd name="T23" fmla="*/ 67736 h 481776"/>
              <a:gd name="T24" fmla="*/ 75974 w 350099"/>
              <a:gd name="T25" fmla="*/ 13548 h 481776"/>
              <a:gd name="T26" fmla="*/ 62553 w 350099"/>
              <a:gd name="T27" fmla="*/ 9031 h 481776"/>
              <a:gd name="T28" fmla="*/ 40183 w 350099"/>
              <a:gd name="T29" fmla="*/ 0 h 481776"/>
              <a:gd name="T30" fmla="*/ 40183 w 350099"/>
              <a:gd name="T31" fmla="*/ 0 h 48177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50099"/>
              <a:gd name="T49" fmla="*/ 0 h 481776"/>
              <a:gd name="T50" fmla="*/ 350099 w 350099"/>
              <a:gd name="T51" fmla="*/ 481776 h 48177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50099" h="481776">
                <a:moveTo>
                  <a:pt x="101928" y="43798"/>
                </a:moveTo>
                <a:cubicBezTo>
                  <a:pt x="87330" y="48664"/>
                  <a:pt x="69014" y="47516"/>
                  <a:pt x="58133" y="58397"/>
                </a:cubicBezTo>
                <a:cubicBezTo>
                  <a:pt x="18687" y="97845"/>
                  <a:pt x="0" y="223940"/>
                  <a:pt x="72731" y="248187"/>
                </a:cubicBezTo>
                <a:lnTo>
                  <a:pt x="116526" y="262787"/>
                </a:lnTo>
                <a:cubicBezTo>
                  <a:pt x="126258" y="277386"/>
                  <a:pt x="143786" y="289146"/>
                  <a:pt x="145723" y="306584"/>
                </a:cubicBezTo>
                <a:cubicBezTo>
                  <a:pt x="153042" y="372463"/>
                  <a:pt x="103526" y="403876"/>
                  <a:pt x="145723" y="467176"/>
                </a:cubicBezTo>
                <a:cubicBezTo>
                  <a:pt x="154258" y="479980"/>
                  <a:pt x="174919" y="476909"/>
                  <a:pt x="189517" y="481776"/>
                </a:cubicBezTo>
                <a:cubicBezTo>
                  <a:pt x="218714" y="476909"/>
                  <a:pt x="250059" y="479198"/>
                  <a:pt x="277107" y="467176"/>
                </a:cubicBezTo>
                <a:cubicBezTo>
                  <a:pt x="303727" y="455344"/>
                  <a:pt x="334589" y="402847"/>
                  <a:pt x="350099" y="379581"/>
                </a:cubicBezTo>
                <a:cubicBezTo>
                  <a:pt x="345233" y="360115"/>
                  <a:pt x="345454" y="338605"/>
                  <a:pt x="335500" y="321184"/>
                </a:cubicBezTo>
                <a:cubicBezTo>
                  <a:pt x="325257" y="303258"/>
                  <a:pt x="303705" y="294187"/>
                  <a:pt x="291705" y="277386"/>
                </a:cubicBezTo>
                <a:cubicBezTo>
                  <a:pt x="279056" y="259676"/>
                  <a:pt x="272241" y="238455"/>
                  <a:pt x="262509" y="218989"/>
                </a:cubicBezTo>
                <a:cubicBezTo>
                  <a:pt x="257643" y="160592"/>
                  <a:pt x="265143" y="99806"/>
                  <a:pt x="247911" y="43798"/>
                </a:cubicBezTo>
                <a:cubicBezTo>
                  <a:pt x="243386" y="29090"/>
                  <a:pt x="219045" y="32931"/>
                  <a:pt x="204116" y="29199"/>
                </a:cubicBezTo>
                <a:cubicBezTo>
                  <a:pt x="126352" y="9757"/>
                  <a:pt x="131124" y="40174"/>
                  <a:pt x="131124" y="0"/>
                </a:cubicBezTo>
              </a:path>
            </a:pathLst>
          </a:custGeom>
          <a:solidFill>
            <a:srgbClr val="660066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4523" name="Oval 11">
            <a:extLst>
              <a:ext uri="{FF2B5EF4-FFF2-40B4-BE49-F238E27FC236}">
                <a16:creationId xmlns:a16="http://schemas.microsoft.com/office/drawing/2014/main" id="{3B5DD618-8CEC-4322-8F28-C2E7F100B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600" y="36576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 jun21.jpg                                                      00051836Mac OS X                       BADBF046:">
            <a:extLst>
              <a:ext uri="{FF2B5EF4-FFF2-40B4-BE49-F238E27FC236}">
                <a16:creationId xmlns:a16="http://schemas.microsoft.com/office/drawing/2014/main" id="{BC5B0304-4430-4177-B119-AFE92EF7F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800" y="558800"/>
            <a:ext cx="5738813" cy="573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3">
            <a:extLst>
              <a:ext uri="{FF2B5EF4-FFF2-40B4-BE49-F238E27FC236}">
                <a16:creationId xmlns:a16="http://schemas.microsoft.com/office/drawing/2014/main" id="{0FCB41E8-9CCA-4B37-B383-A4E912841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5791200"/>
            <a:ext cx="1100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00FFFB"/>
                </a:solidFill>
                <a:latin typeface="Arial" panose="020B0604020202020204" pitchFamily="34" charset="0"/>
              </a:rPr>
              <a:t>Jun 21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Oval 1">
            <a:extLst>
              <a:ext uri="{FF2B5EF4-FFF2-40B4-BE49-F238E27FC236}">
                <a16:creationId xmlns:a16="http://schemas.microsoft.com/office/drawing/2014/main" id="{6F41C083-AE1E-4340-9ABD-58DEF4C16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2438400"/>
            <a:ext cx="2057400" cy="2057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5539" name="Oval 2">
            <a:extLst>
              <a:ext uri="{FF2B5EF4-FFF2-40B4-BE49-F238E27FC236}">
                <a16:creationId xmlns:a16="http://schemas.microsoft.com/office/drawing/2014/main" id="{51BCCC01-01F4-4D80-A2DF-607EB2C3CC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2819400"/>
            <a:ext cx="14478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5540" name="Oval 3">
            <a:extLst>
              <a:ext uri="{FF2B5EF4-FFF2-40B4-BE49-F238E27FC236}">
                <a16:creationId xmlns:a16="http://schemas.microsoft.com/office/drawing/2014/main" id="{F1468E2C-4700-464A-9267-F6F74503F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2895600"/>
            <a:ext cx="990600" cy="1066800"/>
          </a:xfrm>
          <a:prstGeom prst="ellipse">
            <a:avLst/>
          </a:prstGeom>
          <a:solidFill>
            <a:srgbClr val="0000FF"/>
          </a:solidFill>
          <a:ln w="31750">
            <a:solidFill>
              <a:srgbClr val="FFFF00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5541" name="Text Box 1027">
            <a:extLst>
              <a:ext uri="{FF2B5EF4-FFF2-40B4-BE49-F238E27FC236}">
                <a16:creationId xmlns:a16="http://schemas.microsoft.com/office/drawing/2014/main" id="{2BA79743-7195-48A7-84BE-5AF34119E6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5562600"/>
            <a:ext cx="800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00FFFB"/>
                </a:solidFill>
                <a:latin typeface="Arial" panose="020B0604020202020204" pitchFamily="34" charset="0"/>
              </a:rPr>
              <a:t>Earth					Moon in tidal lock</a:t>
            </a:r>
          </a:p>
        </p:txBody>
      </p:sp>
      <p:sp>
        <p:nvSpPr>
          <p:cNvPr id="65542" name="Text Box 1027">
            <a:extLst>
              <a:ext uri="{FF2B5EF4-FFF2-40B4-BE49-F238E27FC236}">
                <a16:creationId xmlns:a16="http://schemas.microsoft.com/office/drawing/2014/main" id="{17DF9750-1966-4C12-9D52-461E64EEC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19050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thick</a:t>
            </a:r>
          </a:p>
        </p:txBody>
      </p:sp>
      <p:sp>
        <p:nvSpPr>
          <p:cNvPr id="65543" name="Text Box 1027">
            <a:extLst>
              <a:ext uri="{FF2B5EF4-FFF2-40B4-BE49-F238E27FC236}">
                <a16:creationId xmlns:a16="http://schemas.microsoft.com/office/drawing/2014/main" id="{3B17FC8C-98C6-4F36-B28B-8C0BE7DED6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20574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thin</a:t>
            </a:r>
          </a:p>
        </p:txBody>
      </p:sp>
      <p:cxnSp>
        <p:nvCxnSpPr>
          <p:cNvPr id="65544" name="Straight Arrow Connector 8">
            <a:extLst>
              <a:ext uri="{FF2B5EF4-FFF2-40B4-BE49-F238E27FC236}">
                <a16:creationId xmlns:a16="http://schemas.microsoft.com/office/drawing/2014/main" id="{EECB2079-A1B0-4024-9BF5-0D94A7A5D962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7010400" y="2667000"/>
            <a:ext cx="609600" cy="533400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545" name="Straight Arrow Connector 9">
            <a:extLst>
              <a:ext uri="{FF2B5EF4-FFF2-40B4-BE49-F238E27FC236}">
                <a16:creationId xmlns:a16="http://schemas.microsoft.com/office/drawing/2014/main" id="{F1397EA4-1A40-474A-9360-F956ED8D97F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067300" y="2705100"/>
            <a:ext cx="533400" cy="304800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Freeform 10">
            <a:extLst>
              <a:ext uri="{FF2B5EF4-FFF2-40B4-BE49-F238E27FC236}">
                <a16:creationId xmlns:a16="http://schemas.microsoft.com/office/drawing/2014/main" id="{817F144B-F101-46A8-B3F3-00D2FCF1F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6858000"/>
            <a:ext cx="276225" cy="381000"/>
          </a:xfrm>
          <a:custGeom>
            <a:avLst/>
            <a:gdLst>
              <a:gd name="T0" fmla="*/ 31236 w 350099"/>
              <a:gd name="T1" fmla="*/ 13548 h 481776"/>
              <a:gd name="T2" fmla="*/ 17815 w 350099"/>
              <a:gd name="T3" fmla="*/ 18063 h 481776"/>
              <a:gd name="T4" fmla="*/ 22288 w 350099"/>
              <a:gd name="T5" fmla="*/ 76768 h 481776"/>
              <a:gd name="T6" fmla="*/ 35710 w 350099"/>
              <a:gd name="T7" fmla="*/ 81283 h 481776"/>
              <a:gd name="T8" fmla="*/ 44658 w 350099"/>
              <a:gd name="T9" fmla="*/ 94830 h 481776"/>
              <a:gd name="T10" fmla="*/ 44658 w 350099"/>
              <a:gd name="T11" fmla="*/ 144503 h 481776"/>
              <a:gd name="T12" fmla="*/ 58078 w 350099"/>
              <a:gd name="T13" fmla="*/ 149020 h 481776"/>
              <a:gd name="T14" fmla="*/ 84921 w 350099"/>
              <a:gd name="T15" fmla="*/ 144503 h 481776"/>
              <a:gd name="T16" fmla="*/ 107290 w 350099"/>
              <a:gd name="T17" fmla="*/ 117410 h 481776"/>
              <a:gd name="T18" fmla="*/ 102817 w 350099"/>
              <a:gd name="T19" fmla="*/ 99346 h 481776"/>
              <a:gd name="T20" fmla="*/ 89395 w 350099"/>
              <a:gd name="T21" fmla="*/ 85800 h 481776"/>
              <a:gd name="T22" fmla="*/ 80448 w 350099"/>
              <a:gd name="T23" fmla="*/ 67736 h 481776"/>
              <a:gd name="T24" fmla="*/ 75974 w 350099"/>
              <a:gd name="T25" fmla="*/ 13548 h 481776"/>
              <a:gd name="T26" fmla="*/ 62553 w 350099"/>
              <a:gd name="T27" fmla="*/ 9031 h 481776"/>
              <a:gd name="T28" fmla="*/ 40183 w 350099"/>
              <a:gd name="T29" fmla="*/ 0 h 481776"/>
              <a:gd name="T30" fmla="*/ 40183 w 350099"/>
              <a:gd name="T31" fmla="*/ 0 h 48177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50099"/>
              <a:gd name="T49" fmla="*/ 0 h 481776"/>
              <a:gd name="T50" fmla="*/ 350099 w 350099"/>
              <a:gd name="T51" fmla="*/ 481776 h 48177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50099" h="481776">
                <a:moveTo>
                  <a:pt x="101928" y="43798"/>
                </a:moveTo>
                <a:cubicBezTo>
                  <a:pt x="87330" y="48664"/>
                  <a:pt x="69014" y="47516"/>
                  <a:pt x="58133" y="58397"/>
                </a:cubicBezTo>
                <a:cubicBezTo>
                  <a:pt x="18687" y="97845"/>
                  <a:pt x="0" y="223940"/>
                  <a:pt x="72731" y="248187"/>
                </a:cubicBezTo>
                <a:lnTo>
                  <a:pt x="116526" y="262787"/>
                </a:lnTo>
                <a:cubicBezTo>
                  <a:pt x="126258" y="277386"/>
                  <a:pt x="143786" y="289146"/>
                  <a:pt x="145723" y="306584"/>
                </a:cubicBezTo>
                <a:cubicBezTo>
                  <a:pt x="153042" y="372463"/>
                  <a:pt x="103526" y="403876"/>
                  <a:pt x="145723" y="467176"/>
                </a:cubicBezTo>
                <a:cubicBezTo>
                  <a:pt x="154258" y="479980"/>
                  <a:pt x="174919" y="476909"/>
                  <a:pt x="189517" y="481776"/>
                </a:cubicBezTo>
                <a:cubicBezTo>
                  <a:pt x="218714" y="476909"/>
                  <a:pt x="250059" y="479198"/>
                  <a:pt x="277107" y="467176"/>
                </a:cubicBezTo>
                <a:cubicBezTo>
                  <a:pt x="303727" y="455344"/>
                  <a:pt x="334589" y="402847"/>
                  <a:pt x="350099" y="379581"/>
                </a:cubicBezTo>
                <a:cubicBezTo>
                  <a:pt x="345233" y="360115"/>
                  <a:pt x="345454" y="338605"/>
                  <a:pt x="335500" y="321184"/>
                </a:cubicBezTo>
                <a:cubicBezTo>
                  <a:pt x="325257" y="303258"/>
                  <a:pt x="303705" y="294187"/>
                  <a:pt x="291705" y="277386"/>
                </a:cubicBezTo>
                <a:cubicBezTo>
                  <a:pt x="279056" y="259676"/>
                  <a:pt x="272241" y="238455"/>
                  <a:pt x="262509" y="218989"/>
                </a:cubicBezTo>
                <a:cubicBezTo>
                  <a:pt x="257643" y="160592"/>
                  <a:pt x="265143" y="99806"/>
                  <a:pt x="247911" y="43798"/>
                </a:cubicBezTo>
                <a:cubicBezTo>
                  <a:pt x="243386" y="29090"/>
                  <a:pt x="219045" y="32931"/>
                  <a:pt x="204116" y="29199"/>
                </a:cubicBezTo>
                <a:cubicBezTo>
                  <a:pt x="126352" y="9757"/>
                  <a:pt x="131124" y="40174"/>
                  <a:pt x="131124" y="0"/>
                </a:cubicBezTo>
              </a:path>
            </a:pathLst>
          </a:custGeom>
          <a:solidFill>
            <a:srgbClr val="660066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5547" name="Oval 11">
            <a:extLst>
              <a:ext uri="{FF2B5EF4-FFF2-40B4-BE49-F238E27FC236}">
                <a16:creationId xmlns:a16="http://schemas.microsoft.com/office/drawing/2014/main" id="{F11CEEA4-4868-4D04-AC20-644908FF3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600" y="36576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AE9286B-87AE-4439-A48E-2EF1611F0A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38100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32BE162B-4D2F-4E4A-B6ED-3665E02178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1338" y="3732213"/>
            <a:ext cx="598487" cy="287337"/>
          </a:xfrm>
          <a:custGeom>
            <a:avLst/>
            <a:gdLst>
              <a:gd name="T0" fmla="*/ 194576 w 598434"/>
              <a:gd name="T1" fmla="*/ 77828 h 286826"/>
              <a:gd name="T2" fmla="*/ 175522 w 598434"/>
              <a:gd name="T3" fmla="*/ 65037 h 286826"/>
              <a:gd name="T4" fmla="*/ 73886 w 598434"/>
              <a:gd name="T5" fmla="*/ 33061 h 286826"/>
              <a:gd name="T6" fmla="*/ 35770 w 598434"/>
              <a:gd name="T7" fmla="*/ 13876 h 286826"/>
              <a:gd name="T8" fmla="*/ 10362 w 598434"/>
              <a:gd name="T9" fmla="*/ 20270 h 286826"/>
              <a:gd name="T10" fmla="*/ 16712 w 598434"/>
              <a:gd name="T11" fmla="*/ 39456 h 286826"/>
              <a:gd name="T12" fmla="*/ 48474 w 598434"/>
              <a:gd name="T13" fmla="*/ 77828 h 286826"/>
              <a:gd name="T14" fmla="*/ 61178 w 598434"/>
              <a:gd name="T15" fmla="*/ 97015 h 286826"/>
              <a:gd name="T16" fmla="*/ 67532 w 598434"/>
              <a:gd name="T17" fmla="*/ 116201 h 286826"/>
              <a:gd name="T18" fmla="*/ 111998 w 598434"/>
              <a:gd name="T19" fmla="*/ 135386 h 286826"/>
              <a:gd name="T20" fmla="*/ 131056 w 598434"/>
              <a:gd name="T21" fmla="*/ 141782 h 286826"/>
              <a:gd name="T22" fmla="*/ 175522 w 598434"/>
              <a:gd name="T23" fmla="*/ 167364 h 286826"/>
              <a:gd name="T24" fmla="*/ 194576 w 598434"/>
              <a:gd name="T25" fmla="*/ 173758 h 286826"/>
              <a:gd name="T26" fmla="*/ 251746 w 598434"/>
              <a:gd name="T27" fmla="*/ 205736 h 286826"/>
              <a:gd name="T28" fmla="*/ 302566 w 598434"/>
              <a:gd name="T29" fmla="*/ 237712 h 286826"/>
              <a:gd name="T30" fmla="*/ 327974 w 598434"/>
              <a:gd name="T31" fmla="*/ 250503 h 286826"/>
              <a:gd name="T32" fmla="*/ 366086 w 598434"/>
              <a:gd name="T33" fmla="*/ 263294 h 286826"/>
              <a:gd name="T34" fmla="*/ 385144 w 598434"/>
              <a:gd name="T35" fmla="*/ 269690 h 286826"/>
              <a:gd name="T36" fmla="*/ 404202 w 598434"/>
              <a:gd name="T37" fmla="*/ 276084 h 286826"/>
              <a:gd name="T38" fmla="*/ 423256 w 598434"/>
              <a:gd name="T39" fmla="*/ 282480 h 286826"/>
              <a:gd name="T40" fmla="*/ 486780 w 598434"/>
              <a:gd name="T41" fmla="*/ 288876 h 286826"/>
              <a:gd name="T42" fmla="*/ 575712 w 598434"/>
              <a:gd name="T43" fmla="*/ 282480 h 286826"/>
              <a:gd name="T44" fmla="*/ 594770 w 598434"/>
              <a:gd name="T45" fmla="*/ 276084 h 286826"/>
              <a:gd name="T46" fmla="*/ 588416 w 598434"/>
              <a:gd name="T47" fmla="*/ 199341 h 286826"/>
              <a:gd name="T48" fmla="*/ 582066 w 598434"/>
              <a:gd name="T49" fmla="*/ 173758 h 286826"/>
              <a:gd name="T50" fmla="*/ 550304 w 598434"/>
              <a:gd name="T51" fmla="*/ 135386 h 286826"/>
              <a:gd name="T52" fmla="*/ 505838 w 598434"/>
              <a:gd name="T53" fmla="*/ 116201 h 286826"/>
              <a:gd name="T54" fmla="*/ 493134 w 598434"/>
              <a:gd name="T55" fmla="*/ 90619 h 286826"/>
              <a:gd name="T56" fmla="*/ 486780 w 598434"/>
              <a:gd name="T57" fmla="*/ 71433 h 286826"/>
              <a:gd name="T58" fmla="*/ 435964 w 598434"/>
              <a:gd name="T59" fmla="*/ 52247 h 286826"/>
              <a:gd name="T60" fmla="*/ 410552 w 598434"/>
              <a:gd name="T61" fmla="*/ 45851 h 286826"/>
              <a:gd name="T62" fmla="*/ 391498 w 598434"/>
              <a:gd name="T63" fmla="*/ 33061 h 286826"/>
              <a:gd name="T64" fmla="*/ 347032 w 598434"/>
              <a:gd name="T65" fmla="*/ 39456 h 286826"/>
              <a:gd name="T66" fmla="*/ 315270 w 598434"/>
              <a:gd name="T67" fmla="*/ 45851 h 286826"/>
              <a:gd name="T68" fmla="*/ 315270 w 598434"/>
              <a:gd name="T69" fmla="*/ 58642 h 286826"/>
              <a:gd name="T70" fmla="*/ 315270 w 598434"/>
              <a:gd name="T71" fmla="*/ 58642 h 28682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98434"/>
              <a:gd name="T109" fmla="*/ 0 h 286826"/>
              <a:gd name="T110" fmla="*/ 598434 w 598434"/>
              <a:gd name="T111" fmla="*/ 286826 h 28682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98434" h="286826">
                <a:moveTo>
                  <a:pt x="194508" y="77276"/>
                </a:moveTo>
                <a:cubicBezTo>
                  <a:pt x="188158" y="73043"/>
                  <a:pt x="182432" y="67676"/>
                  <a:pt x="175458" y="64576"/>
                </a:cubicBezTo>
                <a:cubicBezTo>
                  <a:pt x="142712" y="50022"/>
                  <a:pt x="106604" y="47380"/>
                  <a:pt x="73858" y="32826"/>
                </a:cubicBezTo>
                <a:cubicBezTo>
                  <a:pt x="0" y="0"/>
                  <a:pt x="105233" y="36934"/>
                  <a:pt x="35758" y="13776"/>
                </a:cubicBezTo>
                <a:cubicBezTo>
                  <a:pt x="27291" y="15893"/>
                  <a:pt x="15594" y="13144"/>
                  <a:pt x="10358" y="20126"/>
                </a:cubicBezTo>
                <a:cubicBezTo>
                  <a:pt x="6342" y="25481"/>
                  <a:pt x="14071" y="33024"/>
                  <a:pt x="16708" y="39176"/>
                </a:cubicBezTo>
                <a:cubicBezTo>
                  <a:pt x="29598" y="69254"/>
                  <a:pt x="24130" y="61057"/>
                  <a:pt x="48458" y="77276"/>
                </a:cubicBezTo>
                <a:cubicBezTo>
                  <a:pt x="52691" y="83626"/>
                  <a:pt x="57745" y="89500"/>
                  <a:pt x="61158" y="96326"/>
                </a:cubicBezTo>
                <a:cubicBezTo>
                  <a:pt x="64151" y="102313"/>
                  <a:pt x="63327" y="110149"/>
                  <a:pt x="67508" y="115376"/>
                </a:cubicBezTo>
                <a:cubicBezTo>
                  <a:pt x="78965" y="129697"/>
                  <a:pt x="96141" y="129907"/>
                  <a:pt x="111958" y="134426"/>
                </a:cubicBezTo>
                <a:cubicBezTo>
                  <a:pt x="118394" y="136265"/>
                  <a:pt x="124856" y="138139"/>
                  <a:pt x="131008" y="140776"/>
                </a:cubicBezTo>
                <a:cubicBezTo>
                  <a:pt x="208936" y="174174"/>
                  <a:pt x="111685" y="134290"/>
                  <a:pt x="175458" y="166176"/>
                </a:cubicBezTo>
                <a:cubicBezTo>
                  <a:pt x="181445" y="169169"/>
                  <a:pt x="188657" y="169275"/>
                  <a:pt x="194508" y="172526"/>
                </a:cubicBezTo>
                <a:cubicBezTo>
                  <a:pt x="260012" y="208917"/>
                  <a:pt x="208553" y="189908"/>
                  <a:pt x="251658" y="204276"/>
                </a:cubicBezTo>
                <a:cubicBezTo>
                  <a:pt x="276092" y="240927"/>
                  <a:pt x="249561" y="209578"/>
                  <a:pt x="302458" y="236026"/>
                </a:cubicBezTo>
                <a:cubicBezTo>
                  <a:pt x="310925" y="240259"/>
                  <a:pt x="319069" y="245210"/>
                  <a:pt x="327858" y="248726"/>
                </a:cubicBezTo>
                <a:cubicBezTo>
                  <a:pt x="340287" y="253698"/>
                  <a:pt x="353258" y="257193"/>
                  <a:pt x="365958" y="261426"/>
                </a:cubicBezTo>
                <a:lnTo>
                  <a:pt x="385008" y="267776"/>
                </a:lnTo>
                <a:lnTo>
                  <a:pt x="404058" y="274126"/>
                </a:lnTo>
                <a:cubicBezTo>
                  <a:pt x="410408" y="276243"/>
                  <a:pt x="416448" y="279810"/>
                  <a:pt x="423108" y="280476"/>
                </a:cubicBezTo>
                <a:lnTo>
                  <a:pt x="486608" y="286826"/>
                </a:lnTo>
                <a:cubicBezTo>
                  <a:pt x="516241" y="284709"/>
                  <a:pt x="546003" y="283947"/>
                  <a:pt x="575508" y="280476"/>
                </a:cubicBezTo>
                <a:cubicBezTo>
                  <a:pt x="582156" y="279694"/>
                  <a:pt x="593540" y="280742"/>
                  <a:pt x="594558" y="274126"/>
                </a:cubicBezTo>
                <a:cubicBezTo>
                  <a:pt x="598434" y="248934"/>
                  <a:pt x="591369" y="223217"/>
                  <a:pt x="588208" y="197926"/>
                </a:cubicBezTo>
                <a:cubicBezTo>
                  <a:pt x="587126" y="189266"/>
                  <a:pt x="585296" y="180548"/>
                  <a:pt x="581858" y="172526"/>
                </a:cubicBezTo>
                <a:cubicBezTo>
                  <a:pt x="576944" y="161059"/>
                  <a:pt x="559532" y="141157"/>
                  <a:pt x="550108" y="134426"/>
                </a:cubicBezTo>
                <a:cubicBezTo>
                  <a:pt x="536376" y="124618"/>
                  <a:pt x="521204" y="120558"/>
                  <a:pt x="505658" y="115376"/>
                </a:cubicBezTo>
                <a:cubicBezTo>
                  <a:pt x="501425" y="106909"/>
                  <a:pt x="496687" y="98677"/>
                  <a:pt x="492958" y="89976"/>
                </a:cubicBezTo>
                <a:cubicBezTo>
                  <a:pt x="490321" y="83824"/>
                  <a:pt x="490789" y="76153"/>
                  <a:pt x="486608" y="70926"/>
                </a:cubicBezTo>
                <a:cubicBezTo>
                  <a:pt x="473887" y="55025"/>
                  <a:pt x="453391" y="55783"/>
                  <a:pt x="435808" y="51876"/>
                </a:cubicBezTo>
                <a:cubicBezTo>
                  <a:pt x="427289" y="49983"/>
                  <a:pt x="418875" y="47643"/>
                  <a:pt x="410408" y="45526"/>
                </a:cubicBezTo>
                <a:cubicBezTo>
                  <a:pt x="404058" y="41293"/>
                  <a:pt x="398952" y="33585"/>
                  <a:pt x="391358" y="32826"/>
                </a:cubicBezTo>
                <a:cubicBezTo>
                  <a:pt x="376465" y="31337"/>
                  <a:pt x="361671" y="36715"/>
                  <a:pt x="346908" y="39176"/>
                </a:cubicBezTo>
                <a:cubicBezTo>
                  <a:pt x="336262" y="40950"/>
                  <a:pt x="324413" y="39973"/>
                  <a:pt x="315158" y="45526"/>
                </a:cubicBezTo>
                <a:cubicBezTo>
                  <a:pt x="311528" y="47704"/>
                  <a:pt x="315158" y="53993"/>
                  <a:pt x="315158" y="58226"/>
                </a:cubicBezTo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2" name="Group 19">
            <a:extLst>
              <a:ext uri="{FF2B5EF4-FFF2-40B4-BE49-F238E27FC236}">
                <a16:creationId xmlns:a16="http://schemas.microsoft.com/office/drawing/2014/main" id="{7C26ADC9-1287-4DBB-AF34-49B2AA2BFFA5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3886200"/>
            <a:ext cx="1981200" cy="457200"/>
            <a:chOff x="3810000" y="3886200"/>
            <a:chExt cx="1981200" cy="457200"/>
          </a:xfrm>
        </p:grpSpPr>
        <p:sp>
          <p:nvSpPr>
            <p:cNvPr id="65551" name="Text Box 1027">
              <a:extLst>
                <a:ext uri="{FF2B5EF4-FFF2-40B4-BE49-F238E27FC236}">
                  <a16:creationId xmlns:a16="http://schemas.microsoft.com/office/drawing/2014/main" id="{9249D5AC-5081-4157-80E4-CB5001F8B2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0000" y="3886200"/>
              <a:ext cx="14478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rgbClr val="FFFF00"/>
                  </a:solidFill>
                  <a:latin typeface="Arial" panose="020B0604020202020204" pitchFamily="34" charset="0"/>
                </a:rPr>
                <a:t>Maria</a:t>
              </a:r>
            </a:p>
          </p:txBody>
        </p:sp>
        <p:cxnSp>
          <p:nvCxnSpPr>
            <p:cNvPr id="65552" name="Straight Arrow Connector 9">
              <a:extLst>
                <a:ext uri="{FF2B5EF4-FFF2-40B4-BE49-F238E27FC236}">
                  <a16:creationId xmlns:a16="http://schemas.microsoft.com/office/drawing/2014/main" id="{7AAE3A2F-2525-4978-A83B-8897F0D6E73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800600" y="4038600"/>
              <a:ext cx="990600" cy="152400"/>
            </a:xfrm>
            <a:prstGeom prst="straightConnector1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24 -0.02799 L 0.3851 -0.472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43" y="-222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3" grpId="0" animBg="1"/>
      <p:bldP spid="1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Oval 1">
            <a:extLst>
              <a:ext uri="{FF2B5EF4-FFF2-40B4-BE49-F238E27FC236}">
                <a16:creationId xmlns:a16="http://schemas.microsoft.com/office/drawing/2014/main" id="{B2697C31-7B15-46B0-A5AA-C9A5FAC75B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2438400"/>
            <a:ext cx="2057400" cy="2057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6563" name="Oval 2">
            <a:extLst>
              <a:ext uri="{FF2B5EF4-FFF2-40B4-BE49-F238E27FC236}">
                <a16:creationId xmlns:a16="http://schemas.microsoft.com/office/drawing/2014/main" id="{DD85A6C0-DA76-4977-991A-3CB92E2F20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2819400"/>
            <a:ext cx="14478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6564" name="Oval 3">
            <a:extLst>
              <a:ext uri="{FF2B5EF4-FFF2-40B4-BE49-F238E27FC236}">
                <a16:creationId xmlns:a16="http://schemas.microsoft.com/office/drawing/2014/main" id="{EC5DDE05-FF33-47B0-B46A-09A67B8FB7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2895600"/>
            <a:ext cx="990600" cy="1066800"/>
          </a:xfrm>
          <a:prstGeom prst="ellipse">
            <a:avLst/>
          </a:prstGeom>
          <a:solidFill>
            <a:srgbClr val="0000FF"/>
          </a:solidFill>
          <a:ln w="31750">
            <a:solidFill>
              <a:srgbClr val="FFFF00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6565" name="Text Box 1027">
            <a:extLst>
              <a:ext uri="{FF2B5EF4-FFF2-40B4-BE49-F238E27FC236}">
                <a16:creationId xmlns:a16="http://schemas.microsoft.com/office/drawing/2014/main" id="{1F7A45C5-80E5-4997-B554-5C57489641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19050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thick</a:t>
            </a:r>
          </a:p>
        </p:txBody>
      </p:sp>
      <p:sp>
        <p:nvSpPr>
          <p:cNvPr id="66566" name="Text Box 1027">
            <a:extLst>
              <a:ext uri="{FF2B5EF4-FFF2-40B4-BE49-F238E27FC236}">
                <a16:creationId xmlns:a16="http://schemas.microsoft.com/office/drawing/2014/main" id="{D481340A-178F-46CF-ABEE-F80320351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20574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thin</a:t>
            </a:r>
          </a:p>
        </p:txBody>
      </p:sp>
      <p:cxnSp>
        <p:nvCxnSpPr>
          <p:cNvPr id="66567" name="Straight Arrow Connector 8">
            <a:extLst>
              <a:ext uri="{FF2B5EF4-FFF2-40B4-BE49-F238E27FC236}">
                <a16:creationId xmlns:a16="http://schemas.microsoft.com/office/drawing/2014/main" id="{00CD7D89-559C-4A4A-8153-2EBF06B91BD8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7010400" y="2667000"/>
            <a:ext cx="609600" cy="533400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6568" name="Straight Arrow Connector 9">
            <a:extLst>
              <a:ext uri="{FF2B5EF4-FFF2-40B4-BE49-F238E27FC236}">
                <a16:creationId xmlns:a16="http://schemas.microsoft.com/office/drawing/2014/main" id="{B69CD971-C6CD-4C42-AE4C-6BF3AF9FB255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067300" y="2705100"/>
            <a:ext cx="533400" cy="304800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569" name="Freeform 10">
            <a:extLst>
              <a:ext uri="{FF2B5EF4-FFF2-40B4-BE49-F238E27FC236}">
                <a16:creationId xmlns:a16="http://schemas.microsoft.com/office/drawing/2014/main" id="{AF64F4EC-3DE4-47A9-A8F8-0F030D7EF1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6858000"/>
            <a:ext cx="276225" cy="381000"/>
          </a:xfrm>
          <a:custGeom>
            <a:avLst/>
            <a:gdLst>
              <a:gd name="T0" fmla="*/ 31236 w 350099"/>
              <a:gd name="T1" fmla="*/ 13548 h 481776"/>
              <a:gd name="T2" fmla="*/ 17815 w 350099"/>
              <a:gd name="T3" fmla="*/ 18063 h 481776"/>
              <a:gd name="T4" fmla="*/ 22288 w 350099"/>
              <a:gd name="T5" fmla="*/ 76768 h 481776"/>
              <a:gd name="T6" fmla="*/ 35710 w 350099"/>
              <a:gd name="T7" fmla="*/ 81283 h 481776"/>
              <a:gd name="T8" fmla="*/ 44658 w 350099"/>
              <a:gd name="T9" fmla="*/ 94830 h 481776"/>
              <a:gd name="T10" fmla="*/ 44658 w 350099"/>
              <a:gd name="T11" fmla="*/ 144503 h 481776"/>
              <a:gd name="T12" fmla="*/ 58078 w 350099"/>
              <a:gd name="T13" fmla="*/ 149020 h 481776"/>
              <a:gd name="T14" fmla="*/ 84921 w 350099"/>
              <a:gd name="T15" fmla="*/ 144503 h 481776"/>
              <a:gd name="T16" fmla="*/ 107290 w 350099"/>
              <a:gd name="T17" fmla="*/ 117410 h 481776"/>
              <a:gd name="T18" fmla="*/ 102817 w 350099"/>
              <a:gd name="T19" fmla="*/ 99346 h 481776"/>
              <a:gd name="T20" fmla="*/ 89395 w 350099"/>
              <a:gd name="T21" fmla="*/ 85800 h 481776"/>
              <a:gd name="T22" fmla="*/ 80448 w 350099"/>
              <a:gd name="T23" fmla="*/ 67736 h 481776"/>
              <a:gd name="T24" fmla="*/ 75974 w 350099"/>
              <a:gd name="T25" fmla="*/ 13548 h 481776"/>
              <a:gd name="T26" fmla="*/ 62553 w 350099"/>
              <a:gd name="T27" fmla="*/ 9031 h 481776"/>
              <a:gd name="T28" fmla="*/ 40183 w 350099"/>
              <a:gd name="T29" fmla="*/ 0 h 481776"/>
              <a:gd name="T30" fmla="*/ 40183 w 350099"/>
              <a:gd name="T31" fmla="*/ 0 h 48177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50099"/>
              <a:gd name="T49" fmla="*/ 0 h 481776"/>
              <a:gd name="T50" fmla="*/ 350099 w 350099"/>
              <a:gd name="T51" fmla="*/ 481776 h 48177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50099" h="481776">
                <a:moveTo>
                  <a:pt x="101928" y="43798"/>
                </a:moveTo>
                <a:cubicBezTo>
                  <a:pt x="87330" y="48664"/>
                  <a:pt x="69014" y="47516"/>
                  <a:pt x="58133" y="58397"/>
                </a:cubicBezTo>
                <a:cubicBezTo>
                  <a:pt x="18687" y="97845"/>
                  <a:pt x="0" y="223940"/>
                  <a:pt x="72731" y="248187"/>
                </a:cubicBezTo>
                <a:lnTo>
                  <a:pt x="116526" y="262787"/>
                </a:lnTo>
                <a:cubicBezTo>
                  <a:pt x="126258" y="277386"/>
                  <a:pt x="143786" y="289146"/>
                  <a:pt x="145723" y="306584"/>
                </a:cubicBezTo>
                <a:cubicBezTo>
                  <a:pt x="153042" y="372463"/>
                  <a:pt x="103526" y="403876"/>
                  <a:pt x="145723" y="467176"/>
                </a:cubicBezTo>
                <a:cubicBezTo>
                  <a:pt x="154258" y="479980"/>
                  <a:pt x="174919" y="476909"/>
                  <a:pt x="189517" y="481776"/>
                </a:cubicBezTo>
                <a:cubicBezTo>
                  <a:pt x="218714" y="476909"/>
                  <a:pt x="250059" y="479198"/>
                  <a:pt x="277107" y="467176"/>
                </a:cubicBezTo>
                <a:cubicBezTo>
                  <a:pt x="303727" y="455344"/>
                  <a:pt x="334589" y="402847"/>
                  <a:pt x="350099" y="379581"/>
                </a:cubicBezTo>
                <a:cubicBezTo>
                  <a:pt x="345233" y="360115"/>
                  <a:pt x="345454" y="338605"/>
                  <a:pt x="335500" y="321184"/>
                </a:cubicBezTo>
                <a:cubicBezTo>
                  <a:pt x="325257" y="303258"/>
                  <a:pt x="303705" y="294187"/>
                  <a:pt x="291705" y="277386"/>
                </a:cubicBezTo>
                <a:cubicBezTo>
                  <a:pt x="279056" y="259676"/>
                  <a:pt x="272241" y="238455"/>
                  <a:pt x="262509" y="218989"/>
                </a:cubicBezTo>
                <a:cubicBezTo>
                  <a:pt x="257643" y="160592"/>
                  <a:pt x="265143" y="99806"/>
                  <a:pt x="247911" y="43798"/>
                </a:cubicBezTo>
                <a:cubicBezTo>
                  <a:pt x="243386" y="29090"/>
                  <a:pt x="219045" y="32931"/>
                  <a:pt x="204116" y="29199"/>
                </a:cubicBezTo>
                <a:cubicBezTo>
                  <a:pt x="126352" y="9757"/>
                  <a:pt x="131124" y="40174"/>
                  <a:pt x="131124" y="0"/>
                </a:cubicBezTo>
              </a:path>
            </a:pathLst>
          </a:custGeom>
          <a:solidFill>
            <a:srgbClr val="660066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6570" name="Oval 11">
            <a:extLst>
              <a:ext uri="{FF2B5EF4-FFF2-40B4-BE49-F238E27FC236}">
                <a16:creationId xmlns:a16="http://schemas.microsoft.com/office/drawing/2014/main" id="{AE681038-EBBC-4AF5-BB3E-201922DA4C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600" y="36576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6571" name="Oval 12">
            <a:extLst>
              <a:ext uri="{FF2B5EF4-FFF2-40B4-BE49-F238E27FC236}">
                <a16:creationId xmlns:a16="http://schemas.microsoft.com/office/drawing/2014/main" id="{0A9E8C06-80F0-4FB0-96FB-47E259E5D2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38100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6572" name="Freeform 13">
            <a:extLst>
              <a:ext uri="{FF2B5EF4-FFF2-40B4-BE49-F238E27FC236}">
                <a16:creationId xmlns:a16="http://schemas.microsoft.com/office/drawing/2014/main" id="{B4C36A7E-F498-4195-A49F-948C3BF8C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1338" y="3732213"/>
            <a:ext cx="598487" cy="287337"/>
          </a:xfrm>
          <a:custGeom>
            <a:avLst/>
            <a:gdLst>
              <a:gd name="T0" fmla="*/ 194576 w 598434"/>
              <a:gd name="T1" fmla="*/ 77828 h 286826"/>
              <a:gd name="T2" fmla="*/ 175522 w 598434"/>
              <a:gd name="T3" fmla="*/ 65037 h 286826"/>
              <a:gd name="T4" fmla="*/ 73886 w 598434"/>
              <a:gd name="T5" fmla="*/ 33061 h 286826"/>
              <a:gd name="T6" fmla="*/ 35770 w 598434"/>
              <a:gd name="T7" fmla="*/ 13876 h 286826"/>
              <a:gd name="T8" fmla="*/ 10362 w 598434"/>
              <a:gd name="T9" fmla="*/ 20270 h 286826"/>
              <a:gd name="T10" fmla="*/ 16712 w 598434"/>
              <a:gd name="T11" fmla="*/ 39456 h 286826"/>
              <a:gd name="T12" fmla="*/ 48474 w 598434"/>
              <a:gd name="T13" fmla="*/ 77828 h 286826"/>
              <a:gd name="T14" fmla="*/ 61178 w 598434"/>
              <a:gd name="T15" fmla="*/ 97015 h 286826"/>
              <a:gd name="T16" fmla="*/ 67532 w 598434"/>
              <a:gd name="T17" fmla="*/ 116201 h 286826"/>
              <a:gd name="T18" fmla="*/ 111998 w 598434"/>
              <a:gd name="T19" fmla="*/ 135386 h 286826"/>
              <a:gd name="T20" fmla="*/ 131056 w 598434"/>
              <a:gd name="T21" fmla="*/ 141782 h 286826"/>
              <a:gd name="T22" fmla="*/ 175522 w 598434"/>
              <a:gd name="T23" fmla="*/ 167364 h 286826"/>
              <a:gd name="T24" fmla="*/ 194576 w 598434"/>
              <a:gd name="T25" fmla="*/ 173758 h 286826"/>
              <a:gd name="T26" fmla="*/ 251746 w 598434"/>
              <a:gd name="T27" fmla="*/ 205736 h 286826"/>
              <a:gd name="T28" fmla="*/ 302566 w 598434"/>
              <a:gd name="T29" fmla="*/ 237712 h 286826"/>
              <a:gd name="T30" fmla="*/ 327974 w 598434"/>
              <a:gd name="T31" fmla="*/ 250503 h 286826"/>
              <a:gd name="T32" fmla="*/ 366086 w 598434"/>
              <a:gd name="T33" fmla="*/ 263294 h 286826"/>
              <a:gd name="T34" fmla="*/ 385144 w 598434"/>
              <a:gd name="T35" fmla="*/ 269690 h 286826"/>
              <a:gd name="T36" fmla="*/ 404202 w 598434"/>
              <a:gd name="T37" fmla="*/ 276084 h 286826"/>
              <a:gd name="T38" fmla="*/ 423256 w 598434"/>
              <a:gd name="T39" fmla="*/ 282480 h 286826"/>
              <a:gd name="T40" fmla="*/ 486780 w 598434"/>
              <a:gd name="T41" fmla="*/ 288876 h 286826"/>
              <a:gd name="T42" fmla="*/ 575712 w 598434"/>
              <a:gd name="T43" fmla="*/ 282480 h 286826"/>
              <a:gd name="T44" fmla="*/ 594770 w 598434"/>
              <a:gd name="T45" fmla="*/ 276084 h 286826"/>
              <a:gd name="T46" fmla="*/ 588416 w 598434"/>
              <a:gd name="T47" fmla="*/ 199341 h 286826"/>
              <a:gd name="T48" fmla="*/ 582066 w 598434"/>
              <a:gd name="T49" fmla="*/ 173758 h 286826"/>
              <a:gd name="T50" fmla="*/ 550304 w 598434"/>
              <a:gd name="T51" fmla="*/ 135386 h 286826"/>
              <a:gd name="T52" fmla="*/ 505838 w 598434"/>
              <a:gd name="T53" fmla="*/ 116201 h 286826"/>
              <a:gd name="T54" fmla="*/ 493134 w 598434"/>
              <a:gd name="T55" fmla="*/ 90619 h 286826"/>
              <a:gd name="T56" fmla="*/ 486780 w 598434"/>
              <a:gd name="T57" fmla="*/ 71433 h 286826"/>
              <a:gd name="T58" fmla="*/ 435964 w 598434"/>
              <a:gd name="T59" fmla="*/ 52247 h 286826"/>
              <a:gd name="T60" fmla="*/ 410552 w 598434"/>
              <a:gd name="T61" fmla="*/ 45851 h 286826"/>
              <a:gd name="T62" fmla="*/ 391498 w 598434"/>
              <a:gd name="T63" fmla="*/ 33061 h 286826"/>
              <a:gd name="T64" fmla="*/ 347032 w 598434"/>
              <a:gd name="T65" fmla="*/ 39456 h 286826"/>
              <a:gd name="T66" fmla="*/ 315270 w 598434"/>
              <a:gd name="T67" fmla="*/ 45851 h 286826"/>
              <a:gd name="T68" fmla="*/ 315270 w 598434"/>
              <a:gd name="T69" fmla="*/ 58642 h 286826"/>
              <a:gd name="T70" fmla="*/ 315270 w 598434"/>
              <a:gd name="T71" fmla="*/ 58642 h 28682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98434"/>
              <a:gd name="T109" fmla="*/ 0 h 286826"/>
              <a:gd name="T110" fmla="*/ 598434 w 598434"/>
              <a:gd name="T111" fmla="*/ 286826 h 28682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98434" h="286826">
                <a:moveTo>
                  <a:pt x="194508" y="77276"/>
                </a:moveTo>
                <a:cubicBezTo>
                  <a:pt x="188158" y="73043"/>
                  <a:pt x="182432" y="67676"/>
                  <a:pt x="175458" y="64576"/>
                </a:cubicBezTo>
                <a:cubicBezTo>
                  <a:pt x="142712" y="50022"/>
                  <a:pt x="106604" y="47380"/>
                  <a:pt x="73858" y="32826"/>
                </a:cubicBezTo>
                <a:cubicBezTo>
                  <a:pt x="0" y="0"/>
                  <a:pt x="105233" y="36934"/>
                  <a:pt x="35758" y="13776"/>
                </a:cubicBezTo>
                <a:cubicBezTo>
                  <a:pt x="27291" y="15893"/>
                  <a:pt x="15594" y="13144"/>
                  <a:pt x="10358" y="20126"/>
                </a:cubicBezTo>
                <a:cubicBezTo>
                  <a:pt x="6342" y="25481"/>
                  <a:pt x="14071" y="33024"/>
                  <a:pt x="16708" y="39176"/>
                </a:cubicBezTo>
                <a:cubicBezTo>
                  <a:pt x="29598" y="69254"/>
                  <a:pt x="24130" y="61057"/>
                  <a:pt x="48458" y="77276"/>
                </a:cubicBezTo>
                <a:cubicBezTo>
                  <a:pt x="52691" y="83626"/>
                  <a:pt x="57745" y="89500"/>
                  <a:pt x="61158" y="96326"/>
                </a:cubicBezTo>
                <a:cubicBezTo>
                  <a:pt x="64151" y="102313"/>
                  <a:pt x="63327" y="110149"/>
                  <a:pt x="67508" y="115376"/>
                </a:cubicBezTo>
                <a:cubicBezTo>
                  <a:pt x="78965" y="129697"/>
                  <a:pt x="96141" y="129907"/>
                  <a:pt x="111958" y="134426"/>
                </a:cubicBezTo>
                <a:cubicBezTo>
                  <a:pt x="118394" y="136265"/>
                  <a:pt x="124856" y="138139"/>
                  <a:pt x="131008" y="140776"/>
                </a:cubicBezTo>
                <a:cubicBezTo>
                  <a:pt x="208936" y="174174"/>
                  <a:pt x="111685" y="134290"/>
                  <a:pt x="175458" y="166176"/>
                </a:cubicBezTo>
                <a:cubicBezTo>
                  <a:pt x="181445" y="169169"/>
                  <a:pt x="188657" y="169275"/>
                  <a:pt x="194508" y="172526"/>
                </a:cubicBezTo>
                <a:cubicBezTo>
                  <a:pt x="260012" y="208917"/>
                  <a:pt x="208553" y="189908"/>
                  <a:pt x="251658" y="204276"/>
                </a:cubicBezTo>
                <a:cubicBezTo>
                  <a:pt x="276092" y="240927"/>
                  <a:pt x="249561" y="209578"/>
                  <a:pt x="302458" y="236026"/>
                </a:cubicBezTo>
                <a:cubicBezTo>
                  <a:pt x="310925" y="240259"/>
                  <a:pt x="319069" y="245210"/>
                  <a:pt x="327858" y="248726"/>
                </a:cubicBezTo>
                <a:cubicBezTo>
                  <a:pt x="340287" y="253698"/>
                  <a:pt x="353258" y="257193"/>
                  <a:pt x="365958" y="261426"/>
                </a:cubicBezTo>
                <a:lnTo>
                  <a:pt x="385008" y="267776"/>
                </a:lnTo>
                <a:lnTo>
                  <a:pt x="404058" y="274126"/>
                </a:lnTo>
                <a:cubicBezTo>
                  <a:pt x="410408" y="276243"/>
                  <a:pt x="416448" y="279810"/>
                  <a:pt x="423108" y="280476"/>
                </a:cubicBezTo>
                <a:lnTo>
                  <a:pt x="486608" y="286826"/>
                </a:lnTo>
                <a:cubicBezTo>
                  <a:pt x="516241" y="284709"/>
                  <a:pt x="546003" y="283947"/>
                  <a:pt x="575508" y="280476"/>
                </a:cubicBezTo>
                <a:cubicBezTo>
                  <a:pt x="582156" y="279694"/>
                  <a:pt x="593540" y="280742"/>
                  <a:pt x="594558" y="274126"/>
                </a:cubicBezTo>
                <a:cubicBezTo>
                  <a:pt x="598434" y="248934"/>
                  <a:pt x="591369" y="223217"/>
                  <a:pt x="588208" y="197926"/>
                </a:cubicBezTo>
                <a:cubicBezTo>
                  <a:pt x="587126" y="189266"/>
                  <a:pt x="585296" y="180548"/>
                  <a:pt x="581858" y="172526"/>
                </a:cubicBezTo>
                <a:cubicBezTo>
                  <a:pt x="576944" y="161059"/>
                  <a:pt x="559532" y="141157"/>
                  <a:pt x="550108" y="134426"/>
                </a:cubicBezTo>
                <a:cubicBezTo>
                  <a:pt x="536376" y="124618"/>
                  <a:pt x="521204" y="120558"/>
                  <a:pt x="505658" y="115376"/>
                </a:cubicBezTo>
                <a:cubicBezTo>
                  <a:pt x="501425" y="106909"/>
                  <a:pt x="496687" y="98677"/>
                  <a:pt x="492958" y="89976"/>
                </a:cubicBezTo>
                <a:cubicBezTo>
                  <a:pt x="490321" y="83824"/>
                  <a:pt x="490789" y="76153"/>
                  <a:pt x="486608" y="70926"/>
                </a:cubicBezTo>
                <a:cubicBezTo>
                  <a:pt x="473887" y="55025"/>
                  <a:pt x="453391" y="55783"/>
                  <a:pt x="435808" y="51876"/>
                </a:cubicBezTo>
                <a:cubicBezTo>
                  <a:pt x="427289" y="49983"/>
                  <a:pt x="418875" y="47643"/>
                  <a:pt x="410408" y="45526"/>
                </a:cubicBezTo>
                <a:cubicBezTo>
                  <a:pt x="404058" y="41293"/>
                  <a:pt x="398952" y="33585"/>
                  <a:pt x="391358" y="32826"/>
                </a:cubicBezTo>
                <a:cubicBezTo>
                  <a:pt x="376465" y="31337"/>
                  <a:pt x="361671" y="36715"/>
                  <a:pt x="346908" y="39176"/>
                </a:cubicBezTo>
                <a:cubicBezTo>
                  <a:pt x="336262" y="40950"/>
                  <a:pt x="324413" y="39973"/>
                  <a:pt x="315158" y="45526"/>
                </a:cubicBezTo>
                <a:cubicBezTo>
                  <a:pt x="311528" y="47704"/>
                  <a:pt x="315158" y="53993"/>
                  <a:pt x="315158" y="58226"/>
                </a:cubicBezTo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66573" name="Group 19">
            <a:extLst>
              <a:ext uri="{FF2B5EF4-FFF2-40B4-BE49-F238E27FC236}">
                <a16:creationId xmlns:a16="http://schemas.microsoft.com/office/drawing/2014/main" id="{64B9E9AB-4EEE-4D88-B251-A031C580105A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3886200"/>
            <a:ext cx="1981200" cy="457200"/>
            <a:chOff x="3810000" y="3886200"/>
            <a:chExt cx="1981200" cy="457200"/>
          </a:xfrm>
        </p:grpSpPr>
        <p:sp>
          <p:nvSpPr>
            <p:cNvPr id="66577" name="Text Box 1027">
              <a:extLst>
                <a:ext uri="{FF2B5EF4-FFF2-40B4-BE49-F238E27FC236}">
                  <a16:creationId xmlns:a16="http://schemas.microsoft.com/office/drawing/2014/main" id="{D10D5BDD-2C32-48D3-A8D1-BC0891A596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0000" y="3886200"/>
              <a:ext cx="14478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rgbClr val="FFFF00"/>
                  </a:solidFill>
                  <a:latin typeface="Arial" panose="020B0604020202020204" pitchFamily="34" charset="0"/>
                </a:rPr>
                <a:t>Maria</a:t>
              </a:r>
            </a:p>
          </p:txBody>
        </p:sp>
        <p:cxnSp>
          <p:nvCxnSpPr>
            <p:cNvPr id="66578" name="Straight Arrow Connector 9">
              <a:extLst>
                <a:ext uri="{FF2B5EF4-FFF2-40B4-BE49-F238E27FC236}">
                  <a16:creationId xmlns:a16="http://schemas.microsoft.com/office/drawing/2014/main" id="{AAC17A15-13EC-41FE-B375-421A3DB9E56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800600" y="4038600"/>
              <a:ext cx="990600" cy="152400"/>
            </a:xfrm>
            <a:prstGeom prst="straightConnector1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66574" name="Picture 5" descr="lunar_eclipse_1.jpg">
            <a:extLst>
              <a:ext uri="{FF2B5EF4-FFF2-40B4-BE49-F238E27FC236}">
                <a16:creationId xmlns:a16="http://schemas.microsoft.com/office/drawing/2014/main" id="{C097A1AB-8079-4030-97B4-5D3453B794C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514850"/>
            <a:ext cx="26924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6575" name="Straight Arrow Connector 9">
            <a:extLst>
              <a:ext uri="{FF2B5EF4-FFF2-40B4-BE49-F238E27FC236}">
                <a16:creationId xmlns:a16="http://schemas.microsoft.com/office/drawing/2014/main" id="{BF3365BE-10F8-44AB-8048-80E3E118DFE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429000" y="4648200"/>
            <a:ext cx="762000" cy="152400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576" name="Text Box 1027">
            <a:extLst>
              <a:ext uri="{FF2B5EF4-FFF2-40B4-BE49-F238E27FC236}">
                <a16:creationId xmlns:a16="http://schemas.microsoft.com/office/drawing/2014/main" id="{E4531600-18C2-4F58-ACF2-1BB29C9C4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5562600"/>
            <a:ext cx="800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00FFFB"/>
                </a:solidFill>
                <a:latin typeface="Arial" panose="020B0604020202020204" pitchFamily="34" charset="0"/>
              </a:rPr>
              <a:t>Earth				     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view from Earth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moonint.jpg                                                    00051B32Mac OS X                       BADBF046:">
            <a:extLst>
              <a:ext uri="{FF2B5EF4-FFF2-40B4-BE49-F238E27FC236}">
                <a16:creationId xmlns:a16="http://schemas.microsoft.com/office/drawing/2014/main" id="{026B861D-7087-441C-8091-A798960B8B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9" t="1379" r="11829" b="4828"/>
          <a:stretch>
            <a:fillRect/>
          </a:stretch>
        </p:blipFill>
        <p:spPr bwMode="auto">
          <a:xfrm>
            <a:off x="2057400" y="685800"/>
            <a:ext cx="5410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moon8_mandel_big.jpg                                           000667DAMac OS X                       BADBF046:">
            <a:extLst>
              <a:ext uri="{FF2B5EF4-FFF2-40B4-BE49-F238E27FC236}">
                <a16:creationId xmlns:a16="http://schemas.microsoft.com/office/drawing/2014/main" id="{8DCB7CBA-23BC-47EF-ADF5-6B747D86A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72" b="3674"/>
          <a:stretch>
            <a:fillRect/>
          </a:stretch>
        </p:blipFill>
        <p:spPr bwMode="auto">
          <a:xfrm>
            <a:off x="0" y="-76200"/>
            <a:ext cx="9144000" cy="636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4" descr="http://www.scopetronix.com/assets/mooncooper2.jpg">
            <a:extLst>
              <a:ext uri="{FF2B5EF4-FFF2-40B4-BE49-F238E27FC236}">
                <a16:creationId xmlns:a16="http://schemas.microsoft.com/office/drawing/2014/main" id="{488CCF57-D3F7-41C8-95C2-35AADD4FA1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8000" contras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438"/>
            <a:ext cx="7543800" cy="653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copernicussm.gif                                               00051B32Mac OS X                       BADBF046:">
            <a:extLst>
              <a:ext uri="{FF2B5EF4-FFF2-40B4-BE49-F238E27FC236}">
                <a16:creationId xmlns:a16="http://schemas.microsoft.com/office/drawing/2014/main" id="{ABA58D42-02A3-4844-93F5-E62A7A54D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1000"/>
            <a:ext cx="7543800" cy="61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59" name="Rectangle 4">
            <a:extLst>
              <a:ext uri="{FF2B5EF4-FFF2-40B4-BE49-F238E27FC236}">
                <a16:creationId xmlns:a16="http://schemas.microsoft.com/office/drawing/2014/main" id="{FF72D216-7FFE-4661-94D0-44C8139F59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990600"/>
            <a:ext cx="4038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Copernicus Crater</a:t>
            </a:r>
          </a:p>
          <a:p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75 mi wide</a:t>
            </a:r>
            <a:endParaRPr lang="en-US" altLang="en-US">
              <a:solidFill>
                <a:srgbClr val="00FFFB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&#10;coper2.jpg                                                     00051B32Mac OS X                       BADBF046:">
            <a:extLst>
              <a:ext uri="{FF2B5EF4-FFF2-40B4-BE49-F238E27FC236}">
                <a16:creationId xmlns:a16="http://schemas.microsoft.com/office/drawing/2014/main" id="{9B2B130E-FF4F-48AB-88FA-08F2F3104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8000" contras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8129588" cy="447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Rectangle 3">
            <a:extLst>
              <a:ext uri="{FF2B5EF4-FFF2-40B4-BE49-F238E27FC236}">
                <a16:creationId xmlns:a16="http://schemas.microsoft.com/office/drawing/2014/main" id="{BBD95B68-CFBD-4FBA-9BD4-8B5FE94E3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990600"/>
            <a:ext cx="403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Copernicus Crater</a:t>
            </a:r>
            <a:endParaRPr lang="en-US" altLang="en-US">
              <a:solidFill>
                <a:srgbClr val="00FFFB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>
            <a:extLst>
              <a:ext uri="{FF2B5EF4-FFF2-40B4-BE49-F238E27FC236}">
                <a16:creationId xmlns:a16="http://schemas.microsoft.com/office/drawing/2014/main" id="{E35E82E7-D018-483B-90F9-D3BF5C9105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5715000"/>
            <a:ext cx="457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Abour 1 billion years after the solar system started to form</a:t>
            </a:r>
            <a:endParaRPr lang="en-US" altLang="en-US">
              <a:solidFill>
                <a:srgbClr val="00FFFB"/>
              </a:solidFill>
              <a:latin typeface="Arial" panose="020B0604020202020204" pitchFamily="34" charset="0"/>
            </a:endParaRPr>
          </a:p>
        </p:txBody>
      </p:sp>
      <p:pic>
        <p:nvPicPr>
          <p:cNvPr id="76803" name="Picture 6" descr="impact">
            <a:extLst>
              <a:ext uri="{FF2B5EF4-FFF2-40B4-BE49-F238E27FC236}">
                <a16:creationId xmlns:a16="http://schemas.microsoft.com/office/drawing/2014/main" id="{DE591191-4070-4DF8-90B4-7556195B1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4400"/>
            <a:ext cx="5526088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moon_form3PS.mov" descr="/Users/cbarnbau/Documents/teaching/powerpoint slides/ASTR 1000 slides/22_23_inner_planets/moon_form3PS.mov">
            <a:hlinkClick r:id="" action="ppaction://media"/>
            <a:extLst>
              <a:ext uri="{FF2B5EF4-FFF2-40B4-BE49-F238E27FC236}">
                <a16:creationId xmlns:a16="http://schemas.microsoft.com/office/drawing/2014/main" id="{982A3230-B82C-480C-BEC1-763B47BA8427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05000"/>
            <a:ext cx="5918200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Rectangle 2">
            <a:extLst>
              <a:ext uri="{FF2B5EF4-FFF2-40B4-BE49-F238E27FC236}">
                <a16:creationId xmlns:a16="http://schemas.microsoft.com/office/drawing/2014/main" id="{4D027652-5042-4845-9D63-A554AC1C0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5715000"/>
            <a:ext cx="457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Earth's surface melted from the collision and Moon formed</a:t>
            </a:r>
            <a:endParaRPr lang="en-US" altLang="en-US">
              <a:solidFill>
                <a:srgbClr val="00FFFB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98" fill="hold"/>
                                        <p:tgtEl>
                                          <p:spTgt spid="778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782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7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78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826"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CA25EC0A-8760-42FD-8C24-0D2F108CA4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1219200"/>
            <a:ext cx="64770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200">
                <a:solidFill>
                  <a:srgbClr val="FFFF00"/>
                </a:solidFill>
                <a:latin typeface="Arial" panose="020B0604020202020204" pitchFamily="34" charset="0"/>
              </a:rPr>
              <a:t>Moon's formation:</a:t>
            </a:r>
          </a:p>
          <a:p>
            <a:pPr algn="ctr"/>
            <a:endParaRPr lang="en-US" altLang="en-US" sz="32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r>
              <a:rPr lang="en-US" altLang="en-US" sz="3200">
                <a:solidFill>
                  <a:srgbClr val="FFFF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altLang="en-US" sz="3200">
                <a:solidFill>
                  <a:srgbClr val="FFFF00"/>
                </a:solidFill>
                <a:latin typeface="Arial" panose="020B0604020202020204" pitchFamily="34" charset="0"/>
              </a:rPr>
              <a:t>caused strong tides on Earth</a:t>
            </a:r>
          </a:p>
          <a:p>
            <a:pPr algn="ctr"/>
            <a:endParaRPr lang="en-US" altLang="en-US" sz="32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r>
              <a:rPr lang="en-US" altLang="en-US" sz="3200">
                <a:solidFill>
                  <a:srgbClr val="FFFF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  </a:t>
            </a:r>
            <a:r>
              <a:rPr lang="en-US" altLang="en-US" sz="3200">
                <a:solidFill>
                  <a:srgbClr val="FFFF00"/>
                </a:solidFill>
                <a:latin typeface="Arial" panose="020B0604020202020204" pitchFamily="34" charset="0"/>
              </a:rPr>
              <a:t>stabilized Earth's rotational tilt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 sep21.jpg                                                      00051836Mac OS X                       BADBF046:">
            <a:extLst>
              <a:ext uri="{FF2B5EF4-FFF2-40B4-BE49-F238E27FC236}">
                <a16:creationId xmlns:a16="http://schemas.microsoft.com/office/drawing/2014/main" id="{982B4047-5BC0-49CD-9FBC-AA536EDF6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800" y="558800"/>
            <a:ext cx="5738813" cy="573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3">
            <a:extLst>
              <a:ext uri="{FF2B5EF4-FFF2-40B4-BE49-F238E27FC236}">
                <a16:creationId xmlns:a16="http://schemas.microsoft.com/office/drawing/2014/main" id="{610BB493-BB4A-490A-AF00-81FBB6A3BC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5867400"/>
            <a:ext cx="1150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00FFFB"/>
                </a:solidFill>
                <a:latin typeface="Arial" panose="020B0604020202020204" pitchFamily="34" charset="0"/>
              </a:rPr>
              <a:t>Sep 21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merc.jpg                                                       0005185DMac OS X                       BADBF046:">
            <a:extLst>
              <a:ext uri="{FF2B5EF4-FFF2-40B4-BE49-F238E27FC236}">
                <a16:creationId xmlns:a16="http://schemas.microsoft.com/office/drawing/2014/main" id="{CFBAA1F3-CD80-4BAA-B495-3E229561D1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12119" y="-1178719"/>
            <a:ext cx="5600700" cy="856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899" name="Rectangle 3">
            <a:extLst>
              <a:ext uri="{FF2B5EF4-FFF2-40B4-BE49-F238E27FC236}">
                <a16:creationId xmlns:a16="http://schemas.microsoft.com/office/drawing/2014/main" id="{B26BE6AB-00C6-4803-91C8-D2A94C4CC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5638800"/>
            <a:ext cx="1285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00FFFB"/>
                </a:solidFill>
                <a:latin typeface="Arial" panose="020B0604020202020204" pitchFamily="34" charset="0"/>
              </a:rPr>
              <a:t>Mercury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" descr="messenger-01.jpg">
            <a:extLst>
              <a:ext uri="{FF2B5EF4-FFF2-40B4-BE49-F238E27FC236}">
                <a16:creationId xmlns:a16="http://schemas.microsoft.com/office/drawing/2014/main" id="{C5D5D689-AC8B-4D9C-8572-C80324E4FB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6863"/>
            <a:ext cx="9144000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" descr="spacecraft_Messenger_1__Cham.jpg">
            <a:extLst>
              <a:ext uri="{FF2B5EF4-FFF2-40B4-BE49-F238E27FC236}">
                <a16:creationId xmlns:a16="http://schemas.microsoft.com/office/drawing/2014/main" id="{8ECA9878-01D1-4EB9-B7F9-51D91F7DE53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0"/>
            <a:ext cx="7740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7" name="Rectangle 2">
            <a:extLst>
              <a:ext uri="{FF2B5EF4-FFF2-40B4-BE49-F238E27FC236}">
                <a16:creationId xmlns:a16="http://schemas.microsoft.com/office/drawing/2014/main" id="{D30171A9-9605-4289-AC56-B8B4B631D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6096000"/>
            <a:ext cx="3200400" cy="762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82948" name="Rectangle 3">
            <a:extLst>
              <a:ext uri="{FF2B5EF4-FFF2-40B4-BE49-F238E27FC236}">
                <a16:creationId xmlns:a16="http://schemas.microsoft.com/office/drawing/2014/main" id="{D8467A1E-2A16-46E3-B1E9-F44C040788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943600"/>
            <a:ext cx="3213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00FFFB"/>
                </a:solidFill>
                <a:latin typeface="Arial" panose="020B0604020202020204" pitchFamily="34" charset="0"/>
              </a:rPr>
              <a:t>Messenger spacecraft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1" descr="mid-Mdis_depart_anot.ogv.jpg">
            <a:extLst>
              <a:ext uri="{FF2B5EF4-FFF2-40B4-BE49-F238E27FC236}">
                <a16:creationId xmlns:a16="http://schemas.microsoft.com/office/drawing/2014/main" id="{585B96F8-7AEF-42E1-9490-21421604E4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37"/>
          <a:stretch>
            <a:fillRect/>
          </a:stretch>
        </p:blipFill>
        <p:spPr bwMode="auto">
          <a:xfrm>
            <a:off x="2032000" y="1104900"/>
            <a:ext cx="50800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1" descr="Mercury_(planet).jpg">
            <a:extLst>
              <a:ext uri="{FF2B5EF4-FFF2-40B4-BE49-F238E27FC236}">
                <a16:creationId xmlns:a16="http://schemas.microsoft.com/office/drawing/2014/main" id="{1EBBF89B-5A8A-4C3F-ADF3-F6921D4A0A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342900"/>
            <a:ext cx="6315075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moonint.jpg                                                    00051B32Mac OS X                       BADBF046:">
            <a:extLst>
              <a:ext uri="{FF2B5EF4-FFF2-40B4-BE49-F238E27FC236}">
                <a16:creationId xmlns:a16="http://schemas.microsoft.com/office/drawing/2014/main" id="{6974ACAB-2BEA-4F61-B901-2B8EB2E236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9" t="1379" r="11829" b="4828"/>
          <a:stretch>
            <a:fillRect/>
          </a:stretch>
        </p:blipFill>
        <p:spPr bwMode="auto">
          <a:xfrm>
            <a:off x="381000" y="609600"/>
            <a:ext cx="4114800" cy="394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7" name="Picture 3" descr="mercint.jpg                                                    00051B63Mac OS X                       BADBF046:">
            <a:extLst>
              <a:ext uri="{FF2B5EF4-FFF2-40B4-BE49-F238E27FC236}">
                <a16:creationId xmlns:a16="http://schemas.microsoft.com/office/drawing/2014/main" id="{F85F3B26-ECEA-4A62-8190-C9056A34D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8" t="966" r="12759" b="4942"/>
          <a:stretch>
            <a:fillRect/>
          </a:stretch>
        </p:blipFill>
        <p:spPr bwMode="auto">
          <a:xfrm>
            <a:off x="4800600" y="654050"/>
            <a:ext cx="3962400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8" name="Text Box 4">
            <a:extLst>
              <a:ext uri="{FF2B5EF4-FFF2-40B4-BE49-F238E27FC236}">
                <a16:creationId xmlns:a16="http://schemas.microsoft.com/office/drawing/2014/main" id="{E99625AC-13FD-4350-BC7B-06DE3BE9C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5257800"/>
            <a:ext cx="655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00FFFB"/>
                </a:solidFill>
                <a:latin typeface="Arial" panose="020B0604020202020204" pitchFamily="34" charset="0"/>
              </a:rPr>
              <a:t>Earth</a:t>
            </a:r>
            <a:r>
              <a:rPr lang="ja-JP" altLang="en-US">
                <a:solidFill>
                  <a:srgbClr val="00FFFB"/>
                </a:solidFill>
                <a:latin typeface="Arial" panose="020B0604020202020204" pitchFamily="34" charset="0"/>
              </a:rPr>
              <a:t>’</a:t>
            </a:r>
            <a:r>
              <a:rPr lang="en-US" altLang="ja-JP">
                <a:solidFill>
                  <a:srgbClr val="00FFFB"/>
                </a:solidFill>
                <a:latin typeface="Arial" panose="020B0604020202020204" pitchFamily="34" charset="0"/>
              </a:rPr>
              <a:t>s Moon                                   Mercury</a:t>
            </a:r>
            <a:endParaRPr lang="en-US" altLang="en-US">
              <a:solidFill>
                <a:srgbClr val="00FFFB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 descr="moon_formation.jpg">
            <a:extLst>
              <a:ext uri="{FF2B5EF4-FFF2-40B4-BE49-F238E27FC236}">
                <a16:creationId xmlns:a16="http://schemas.microsoft.com/office/drawing/2014/main" id="{FC372B8F-BDC7-4BFB-9D9F-8D7C8939F7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600" y="114300"/>
            <a:ext cx="8915400" cy="674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1" name="Rectangle 3">
            <a:extLst>
              <a:ext uri="{FF2B5EF4-FFF2-40B4-BE49-F238E27FC236}">
                <a16:creationId xmlns:a16="http://schemas.microsoft.com/office/drawing/2014/main" id="{9FEBEED7-0999-4268-A533-6FA979CAD0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3962400"/>
            <a:ext cx="2057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00FFFB"/>
                </a:solidFill>
                <a:latin typeface="Arial" panose="020B0604020202020204" pitchFamily="34" charset="0"/>
              </a:rPr>
              <a:t>glancing blow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1" descr="101209-planet-smash-02.jpg">
            <a:extLst>
              <a:ext uri="{FF2B5EF4-FFF2-40B4-BE49-F238E27FC236}">
                <a16:creationId xmlns:a16="http://schemas.microsoft.com/office/drawing/2014/main" id="{C908E3D3-5D1F-4FEC-B47C-59111048A2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1000"/>
            <a:ext cx="7620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Oval 1">
            <a:extLst>
              <a:ext uri="{FF2B5EF4-FFF2-40B4-BE49-F238E27FC236}">
                <a16:creationId xmlns:a16="http://schemas.microsoft.com/office/drawing/2014/main" id="{3D93B907-E4C5-4E3F-B09E-7FC424EE4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905000"/>
            <a:ext cx="3581400" cy="3581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91139" name="Oval 2">
            <a:extLst>
              <a:ext uri="{FF2B5EF4-FFF2-40B4-BE49-F238E27FC236}">
                <a16:creationId xmlns:a16="http://schemas.microsoft.com/office/drawing/2014/main" id="{7D62869F-CD99-468A-A4EB-9B918FFE36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276600"/>
            <a:ext cx="914400" cy="914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Oval 1">
            <a:extLst>
              <a:ext uri="{FF2B5EF4-FFF2-40B4-BE49-F238E27FC236}">
                <a16:creationId xmlns:a16="http://schemas.microsoft.com/office/drawing/2014/main" id="{034F87DF-E971-4E7F-995B-3931301296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905000"/>
            <a:ext cx="3581400" cy="3581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92163" name="Oval 2">
            <a:extLst>
              <a:ext uri="{FF2B5EF4-FFF2-40B4-BE49-F238E27FC236}">
                <a16:creationId xmlns:a16="http://schemas.microsoft.com/office/drawing/2014/main" id="{81181AFB-5E09-45A0-9CC6-B312C3050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276600"/>
            <a:ext cx="914400" cy="914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92164" name="Oval 3">
            <a:extLst>
              <a:ext uri="{FF2B5EF4-FFF2-40B4-BE49-F238E27FC236}">
                <a16:creationId xmlns:a16="http://schemas.microsoft.com/office/drawing/2014/main" id="{5EAC47D6-EC72-4DF4-9C9E-50959DFA0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3429000"/>
            <a:ext cx="1981200" cy="19812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2740673711_655f207cc0_b_jpg_990x685_q85.jpg">
            <a:extLst>
              <a:ext uri="{FF2B5EF4-FFF2-40B4-BE49-F238E27FC236}">
                <a16:creationId xmlns:a16="http://schemas.microsoft.com/office/drawing/2014/main" id="{A0E0B64D-D933-47C6-ADA3-12CA26F664E5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4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475"/>
            <a:ext cx="9144000" cy="611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Oval 1">
            <a:extLst>
              <a:ext uri="{FF2B5EF4-FFF2-40B4-BE49-F238E27FC236}">
                <a16:creationId xmlns:a16="http://schemas.microsoft.com/office/drawing/2014/main" id="{89EA0910-F644-4BB3-AD68-58037EAFF7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905000"/>
            <a:ext cx="3581400" cy="3581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93187" name="Oval 2">
            <a:extLst>
              <a:ext uri="{FF2B5EF4-FFF2-40B4-BE49-F238E27FC236}">
                <a16:creationId xmlns:a16="http://schemas.microsoft.com/office/drawing/2014/main" id="{B6C006A5-B0A2-44EA-9A17-BA7C925176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276600"/>
            <a:ext cx="914400" cy="914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93188" name="Oval 3">
            <a:extLst>
              <a:ext uri="{FF2B5EF4-FFF2-40B4-BE49-F238E27FC236}">
                <a16:creationId xmlns:a16="http://schemas.microsoft.com/office/drawing/2014/main" id="{BE9AFB80-FB2D-4837-B6DC-FDB45AD41F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3429000"/>
            <a:ext cx="1981200" cy="1981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Oval 1">
            <a:extLst>
              <a:ext uri="{FF2B5EF4-FFF2-40B4-BE49-F238E27FC236}">
                <a16:creationId xmlns:a16="http://schemas.microsoft.com/office/drawing/2014/main" id="{FE958921-7336-4C85-9160-9893912DFF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2895600"/>
            <a:ext cx="16002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94211" name="Oval 2">
            <a:extLst>
              <a:ext uri="{FF2B5EF4-FFF2-40B4-BE49-F238E27FC236}">
                <a16:creationId xmlns:a16="http://schemas.microsoft.com/office/drawing/2014/main" id="{5E7B75E9-DC92-42B3-B0F1-74AEA1BF9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276600"/>
            <a:ext cx="914400" cy="914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94212" name="Text Box 4">
            <a:extLst>
              <a:ext uri="{FF2B5EF4-FFF2-40B4-BE49-F238E27FC236}">
                <a16:creationId xmlns:a16="http://schemas.microsoft.com/office/drawing/2014/main" id="{458E54A4-A8A9-408B-A66C-98E08F7707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5181600"/>
            <a:ext cx="342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00FFFB"/>
                </a:solidFill>
                <a:latin typeface="Arial" panose="020B0604020202020204" pitchFamily="34" charset="0"/>
              </a:rPr>
              <a:t>Mercury's huge core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3" descr="mercint.jpg                                                    00051B63Mac OS X                       BADBF046:">
            <a:extLst>
              <a:ext uri="{FF2B5EF4-FFF2-40B4-BE49-F238E27FC236}">
                <a16:creationId xmlns:a16="http://schemas.microsoft.com/office/drawing/2014/main" id="{C330F1F6-3FDE-4A51-8A06-AC96BB97C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8" t="966" r="12759" b="4942"/>
          <a:stretch>
            <a:fillRect/>
          </a:stretch>
        </p:blipFill>
        <p:spPr bwMode="auto">
          <a:xfrm>
            <a:off x="2362200" y="609600"/>
            <a:ext cx="3962400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5" name="Text Box 4">
            <a:extLst>
              <a:ext uri="{FF2B5EF4-FFF2-40B4-BE49-F238E27FC236}">
                <a16:creationId xmlns:a16="http://schemas.microsoft.com/office/drawing/2014/main" id="{6A97724C-3CE3-41CA-8387-64D27D0FB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5181600"/>
            <a:ext cx="342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00FFFB"/>
                </a:solidFill>
                <a:latin typeface="Arial" panose="020B0604020202020204" pitchFamily="34" charset="0"/>
              </a:rPr>
              <a:t>Mercury's huge core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1" descr="mercuryflyby.jpg">
            <a:extLst>
              <a:ext uri="{FF2B5EF4-FFF2-40B4-BE49-F238E27FC236}">
                <a16:creationId xmlns:a16="http://schemas.microsoft.com/office/drawing/2014/main" id="{D8FA90DE-9369-4207-9160-D234C641AD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0" y="1701800"/>
            <a:ext cx="4318000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59" name="Rectangle 3">
            <a:extLst>
              <a:ext uri="{FF2B5EF4-FFF2-40B4-BE49-F238E27FC236}">
                <a16:creationId xmlns:a16="http://schemas.microsoft.com/office/drawing/2014/main" id="{94822B66-D5B8-454F-9F74-D5827C1B7A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24000"/>
            <a:ext cx="11493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Caloris </a:t>
            </a:r>
          </a:p>
          <a:p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Basin</a:t>
            </a:r>
            <a:endParaRPr lang="en-US" altLang="en-US">
              <a:solidFill>
                <a:srgbClr val="00FFFB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caloris810mi.jpg                                               0005185DMac OS X                       BADBF046:">
            <a:extLst>
              <a:ext uri="{FF2B5EF4-FFF2-40B4-BE49-F238E27FC236}">
                <a16:creationId xmlns:a16="http://schemas.microsoft.com/office/drawing/2014/main" id="{8695721F-BF38-481A-B8AA-CCCCDD0CB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28600"/>
            <a:ext cx="5497513" cy="629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3" name="Rectangle 3">
            <a:extLst>
              <a:ext uri="{FF2B5EF4-FFF2-40B4-BE49-F238E27FC236}">
                <a16:creationId xmlns:a16="http://schemas.microsoft.com/office/drawing/2014/main" id="{2F8CB443-0BF7-4574-ADA3-6352E85F49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24000"/>
            <a:ext cx="11493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Caloris </a:t>
            </a:r>
          </a:p>
          <a:p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Basin</a:t>
            </a:r>
            <a:endParaRPr lang="en-US" altLang="en-US">
              <a:solidFill>
                <a:srgbClr val="00FFFB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caloris810mi.jpg                                               0005185DMac OS X                       BADBF046:">
            <a:extLst>
              <a:ext uri="{FF2B5EF4-FFF2-40B4-BE49-F238E27FC236}">
                <a16:creationId xmlns:a16="http://schemas.microsoft.com/office/drawing/2014/main" id="{EF7CF4D7-8DC2-4E69-96B0-BC6531D3A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28600"/>
            <a:ext cx="5497513" cy="629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07" name="Rectangle 3">
            <a:extLst>
              <a:ext uri="{FF2B5EF4-FFF2-40B4-BE49-F238E27FC236}">
                <a16:creationId xmlns:a16="http://schemas.microsoft.com/office/drawing/2014/main" id="{D415989C-B758-46EA-9967-6EEC862A2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24000"/>
            <a:ext cx="11493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Caloris </a:t>
            </a:r>
          </a:p>
          <a:p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Basin</a:t>
            </a:r>
            <a:endParaRPr lang="en-US" altLang="en-US">
              <a:solidFill>
                <a:srgbClr val="00FFFB"/>
              </a:solidFill>
              <a:latin typeface="Arial" panose="020B0604020202020204" pitchFamily="34" charset="0"/>
            </a:endParaRPr>
          </a:p>
        </p:txBody>
      </p:sp>
      <p:sp>
        <p:nvSpPr>
          <p:cNvPr id="98308" name="Oval 5">
            <a:extLst>
              <a:ext uri="{FF2B5EF4-FFF2-40B4-BE49-F238E27FC236}">
                <a16:creationId xmlns:a16="http://schemas.microsoft.com/office/drawing/2014/main" id="{599C0432-EF36-49E8-A5F4-D46936F0E6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1219200"/>
            <a:ext cx="3505200" cy="4343400"/>
          </a:xfrm>
          <a:prstGeom prst="ellipse">
            <a:avLst/>
          </a:prstGeom>
          <a:noFill/>
          <a:ln w="28575">
            <a:solidFill>
              <a:srgbClr val="FF090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1" descr="Screen shot 2012-04-11 at 8.37.30 AM.png">
            <a:extLst>
              <a:ext uri="{FF2B5EF4-FFF2-40B4-BE49-F238E27FC236}">
                <a16:creationId xmlns:a16="http://schemas.microsoft.com/office/drawing/2014/main" id="{3DC8943F-5925-485F-B676-718DED0978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2238"/>
            <a:ext cx="8639175" cy="665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1" name="Oval 5">
            <a:extLst>
              <a:ext uri="{FF2B5EF4-FFF2-40B4-BE49-F238E27FC236}">
                <a16:creationId xmlns:a16="http://schemas.microsoft.com/office/drawing/2014/main" id="{E134CAEB-F88D-4C93-A456-6B6BE0A69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52400"/>
            <a:ext cx="6477000" cy="6553200"/>
          </a:xfrm>
          <a:prstGeom prst="ellipse">
            <a:avLst/>
          </a:prstGeom>
          <a:noFill/>
          <a:ln w="28575">
            <a:solidFill>
              <a:srgbClr val="FF090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1" descr="nemesis06_06.jpg">
            <a:extLst>
              <a:ext uri="{FF2B5EF4-FFF2-40B4-BE49-F238E27FC236}">
                <a16:creationId xmlns:a16="http://schemas.microsoft.com/office/drawing/2014/main" id="{3F08CDD0-A1BA-42B7-B6E2-ADC571D5BA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8" y="685800"/>
            <a:ext cx="741045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1" descr="FG08_25.jpg">
            <a:extLst>
              <a:ext uri="{FF2B5EF4-FFF2-40B4-BE49-F238E27FC236}">
                <a16:creationId xmlns:a16="http://schemas.microsoft.com/office/drawing/2014/main" id="{A07A0312-035B-4813-8FED-2A38EF763B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6"/>
          <a:stretch>
            <a:fillRect/>
          </a:stretch>
        </p:blipFill>
        <p:spPr bwMode="auto">
          <a:xfrm>
            <a:off x="574675" y="762000"/>
            <a:ext cx="799465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mercint.jpg                                                    00051B63Mac OS X                       BADBF046:">
            <a:extLst>
              <a:ext uri="{FF2B5EF4-FFF2-40B4-BE49-F238E27FC236}">
                <a16:creationId xmlns:a16="http://schemas.microsoft.com/office/drawing/2014/main" id="{26DAF218-FE56-4591-8FF3-D3F35BBE0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8" t="966" r="12759" b="4942"/>
          <a:stretch>
            <a:fillRect/>
          </a:stretch>
        </p:blipFill>
        <p:spPr bwMode="auto">
          <a:xfrm>
            <a:off x="1828800" y="609600"/>
            <a:ext cx="54864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7" name="Line 3">
            <a:extLst>
              <a:ext uri="{FF2B5EF4-FFF2-40B4-BE49-F238E27FC236}">
                <a16:creationId xmlns:a16="http://schemas.microsoft.com/office/drawing/2014/main" id="{12921DF4-5EDE-42DE-8113-5FAE6549BA46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1295400"/>
            <a:ext cx="1447800" cy="762000"/>
          </a:xfrm>
          <a:prstGeom prst="line">
            <a:avLst/>
          </a:prstGeom>
          <a:noFill/>
          <a:ln w="38100">
            <a:solidFill>
              <a:srgbClr val="FF090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28" name="Line 4">
            <a:extLst>
              <a:ext uri="{FF2B5EF4-FFF2-40B4-BE49-F238E27FC236}">
                <a16:creationId xmlns:a16="http://schemas.microsoft.com/office/drawing/2014/main" id="{9F58D958-BB67-4732-8319-36109E3D0E0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858000" y="4495800"/>
            <a:ext cx="1219200" cy="609600"/>
          </a:xfrm>
          <a:prstGeom prst="line">
            <a:avLst/>
          </a:prstGeom>
          <a:noFill/>
          <a:ln w="38100">
            <a:solidFill>
              <a:srgbClr val="FF090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29" name="Rectangle 5">
            <a:extLst>
              <a:ext uri="{FF2B5EF4-FFF2-40B4-BE49-F238E27FC236}">
                <a16:creationId xmlns:a16="http://schemas.microsoft.com/office/drawing/2014/main" id="{1C4B1591-2D01-44F7-9F6D-8C4B6702F7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457200"/>
            <a:ext cx="2057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Caloris Basin Impact Site</a:t>
            </a:r>
            <a:endParaRPr lang="en-US" altLang="en-US">
              <a:solidFill>
                <a:srgbClr val="00FFFB"/>
              </a:solidFill>
              <a:latin typeface="Arial" panose="020B0604020202020204" pitchFamily="34" charset="0"/>
            </a:endParaRPr>
          </a:p>
        </p:txBody>
      </p:sp>
      <p:sp>
        <p:nvSpPr>
          <p:cNvPr id="103430" name="Rectangle 6">
            <a:extLst>
              <a:ext uri="{FF2B5EF4-FFF2-40B4-BE49-F238E27FC236}">
                <a16:creationId xmlns:a16="http://schemas.microsoft.com/office/drawing/2014/main" id="{A34FA121-5A8C-4FF1-80E5-173E6B9521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181600"/>
            <a:ext cx="1219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Weird </a:t>
            </a:r>
          </a:p>
          <a:p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Terrain</a:t>
            </a:r>
            <a:endParaRPr lang="en-US" altLang="en-US">
              <a:solidFill>
                <a:srgbClr val="00FFFB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 descr="Earth_From_space20203.jpg">
            <a:extLst>
              <a:ext uri="{FF2B5EF4-FFF2-40B4-BE49-F238E27FC236}">
                <a16:creationId xmlns:a16="http://schemas.microsoft.com/office/drawing/2014/main" id="{E375A6E6-52F4-40F5-8D5D-5173F66CED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1" descr="mercterw.jpg">
            <a:extLst>
              <a:ext uri="{FF2B5EF4-FFF2-40B4-BE49-F238E27FC236}">
                <a16:creationId xmlns:a16="http://schemas.microsoft.com/office/drawing/2014/main" id="{D516BA5D-3E8A-4F62-92F6-A583ED8F3E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1155700"/>
            <a:ext cx="6299200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1" name="Rectangle 3">
            <a:extLst>
              <a:ext uri="{FF2B5EF4-FFF2-40B4-BE49-F238E27FC236}">
                <a16:creationId xmlns:a16="http://schemas.microsoft.com/office/drawing/2014/main" id="{76B6CBF7-F3C3-4125-9343-3D968875EF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4800" y="5181600"/>
            <a:ext cx="1219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Weird </a:t>
            </a:r>
          </a:p>
          <a:p>
            <a:r>
              <a:rPr lang="en-US" altLang="en-US">
                <a:solidFill>
                  <a:srgbClr val="FF090F"/>
                </a:solidFill>
                <a:latin typeface="Arial" panose="020B0604020202020204" pitchFamily="34" charset="0"/>
              </a:rPr>
              <a:t>Terrain</a:t>
            </a:r>
            <a:endParaRPr lang="en-US" altLang="en-US">
              <a:solidFill>
                <a:srgbClr val="00FFFB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 descr="BeeHive4H1.jpg">
            <a:extLst>
              <a:ext uri="{FF2B5EF4-FFF2-40B4-BE49-F238E27FC236}">
                <a16:creationId xmlns:a16="http://schemas.microsoft.com/office/drawing/2014/main" id="{05AF3ADD-3C8E-47EC-98BC-9F20BDB850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0"/>
            <a:ext cx="89312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 descr="url22.jpg">
            <a:extLst>
              <a:ext uri="{FF2B5EF4-FFF2-40B4-BE49-F238E27FC236}">
                <a16:creationId xmlns:a16="http://schemas.microsoft.com/office/drawing/2014/main" id="{70AA4CB8-4C9E-4C58-B7CA-DFC7982722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0"/>
            <a:ext cx="8572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173</Words>
  <Application>Microsoft Office PowerPoint</Application>
  <PresentationFormat>On-screen Show (4:3)</PresentationFormat>
  <Paragraphs>79</Paragraphs>
  <Slides>70</Slides>
  <Notes>5</Notes>
  <HiddenSlides>0</HiddenSlides>
  <MMClips>6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5" baseType="lpstr">
      <vt:lpstr>ＭＳ Ｐゴシック</vt:lpstr>
      <vt:lpstr>Arial</vt:lpstr>
      <vt:lpstr>Times</vt:lpstr>
      <vt:lpstr>Wingdings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sdf asdf</dc:creator>
  <cp:lastModifiedBy>S M</cp:lastModifiedBy>
  <cp:revision>135</cp:revision>
  <cp:lastPrinted>2018-09-21T17:16:37Z</cp:lastPrinted>
  <dcterms:created xsi:type="dcterms:W3CDTF">2004-04-08T18:47:26Z</dcterms:created>
  <dcterms:modified xsi:type="dcterms:W3CDTF">2020-07-21T05:02:39Z</dcterms:modified>
</cp:coreProperties>
</file>