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ink/ink1.xml" ContentType="application/inkml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6"/>
  </p:notesMasterIdLst>
  <p:handoutMasterIdLst>
    <p:handoutMasterId r:id="rId57"/>
  </p:handoutMasterIdLst>
  <p:sldIdLst>
    <p:sldId id="641" r:id="rId2"/>
    <p:sldId id="639" r:id="rId3"/>
    <p:sldId id="620" r:id="rId4"/>
    <p:sldId id="472" r:id="rId5"/>
    <p:sldId id="621" r:id="rId6"/>
    <p:sldId id="606" r:id="rId7"/>
    <p:sldId id="483" r:id="rId8"/>
    <p:sldId id="485" r:id="rId9"/>
    <p:sldId id="624" r:id="rId10"/>
    <p:sldId id="486" r:id="rId11"/>
    <p:sldId id="622" r:id="rId12"/>
    <p:sldId id="498" r:id="rId13"/>
    <p:sldId id="487" r:id="rId14"/>
    <p:sldId id="623" r:id="rId15"/>
    <p:sldId id="488" r:id="rId16"/>
    <p:sldId id="605" r:id="rId17"/>
    <p:sldId id="569" r:id="rId18"/>
    <p:sldId id="499" r:id="rId19"/>
    <p:sldId id="501" r:id="rId20"/>
    <p:sldId id="502" r:id="rId21"/>
    <p:sldId id="626" r:id="rId22"/>
    <p:sldId id="554" r:id="rId23"/>
    <p:sldId id="500" r:id="rId24"/>
    <p:sldId id="590" r:id="rId25"/>
    <p:sldId id="505" r:id="rId26"/>
    <p:sldId id="601" r:id="rId27"/>
    <p:sldId id="497" r:id="rId28"/>
    <p:sldId id="508" r:id="rId29"/>
    <p:sldId id="525" r:id="rId30"/>
    <p:sldId id="503" r:id="rId31"/>
    <p:sldId id="625" r:id="rId32"/>
    <p:sldId id="628" r:id="rId33"/>
    <p:sldId id="629" r:id="rId34"/>
    <p:sldId id="630" r:id="rId35"/>
    <p:sldId id="506" r:id="rId36"/>
    <p:sldId id="631" r:id="rId37"/>
    <p:sldId id="507" r:id="rId38"/>
    <p:sldId id="509" r:id="rId39"/>
    <p:sldId id="510" r:id="rId40"/>
    <p:sldId id="632" r:id="rId41"/>
    <p:sldId id="633" r:id="rId42"/>
    <p:sldId id="520" r:id="rId43"/>
    <p:sldId id="634" r:id="rId44"/>
    <p:sldId id="635" r:id="rId45"/>
    <p:sldId id="640" r:id="rId46"/>
    <p:sldId id="636" r:id="rId47"/>
    <p:sldId id="526" r:id="rId48"/>
    <p:sldId id="512" r:id="rId49"/>
    <p:sldId id="637" r:id="rId50"/>
    <p:sldId id="513" r:id="rId51"/>
    <p:sldId id="514" r:id="rId52"/>
    <p:sldId id="561" r:id="rId53"/>
    <p:sldId id="638" r:id="rId54"/>
    <p:sldId id="588" r:id="rId55"/>
  </p:sldIdLst>
  <p:sldSz cx="12192000" cy="6858000"/>
  <p:notesSz cx="6881813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F00E1"/>
    <a:srgbClr val="008000"/>
    <a:srgbClr val="3333FF"/>
    <a:srgbClr val="AC7F00"/>
    <a:srgbClr val="FF0000"/>
    <a:srgbClr val="D09A00"/>
    <a:srgbClr val="A67A00"/>
    <a:srgbClr val="293F6F"/>
    <a:srgbClr val="6F00E3"/>
    <a:srgbClr val="DFDA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5581" autoAdjust="0"/>
    <p:restoredTop sz="94280" autoAdjust="0"/>
  </p:normalViewPr>
  <p:slideViewPr>
    <p:cSldViewPr>
      <p:cViewPr varScale="1">
        <p:scale>
          <a:sx n="79" d="100"/>
          <a:sy n="79" d="100"/>
        </p:scale>
        <p:origin x="288" y="77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handoutMaster" Target="handoutMasters/handoutMaster1.xml"/><Relationship Id="rId61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wmf"/><Relationship Id="rId1" Type="http://schemas.openxmlformats.org/officeDocument/2006/relationships/image" Target="../media/image4.wmf"/><Relationship Id="rId4" Type="http://schemas.openxmlformats.org/officeDocument/2006/relationships/image" Target="../media/image7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37.wmf"/></Relationships>
</file>

<file path=ppt/drawings/_rels/vmlDrawing1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0.wmf"/><Relationship Id="rId2" Type="http://schemas.openxmlformats.org/officeDocument/2006/relationships/image" Target="../media/image39.wmf"/><Relationship Id="rId1" Type="http://schemas.openxmlformats.org/officeDocument/2006/relationships/image" Target="../media/image38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1.w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2.wmf"/></Relationships>
</file>

<file path=ppt/drawings/_rels/vmlDrawing14.vml.rels><?xml version="1.0" encoding="UTF-8" standalone="yes"?>
<Relationships xmlns="http://schemas.openxmlformats.org/package/2006/relationships"><Relationship Id="rId3" Type="http://schemas.openxmlformats.org/officeDocument/2006/relationships/image" Target="../media/image45.wmf"/><Relationship Id="rId2" Type="http://schemas.openxmlformats.org/officeDocument/2006/relationships/image" Target="../media/image44.wmf"/><Relationship Id="rId1" Type="http://schemas.openxmlformats.org/officeDocument/2006/relationships/image" Target="../media/image43.wmf"/><Relationship Id="rId5" Type="http://schemas.openxmlformats.org/officeDocument/2006/relationships/image" Target="../media/image47.wmf"/><Relationship Id="rId4" Type="http://schemas.openxmlformats.org/officeDocument/2006/relationships/image" Target="../media/image46.w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56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image" Target="../media/image13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6.wmf"/><Relationship Id="rId1" Type="http://schemas.openxmlformats.org/officeDocument/2006/relationships/image" Target="../media/image15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20.wmf"/><Relationship Id="rId1" Type="http://schemas.openxmlformats.org/officeDocument/2006/relationships/image" Target="../media/image19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28.wmf"/><Relationship Id="rId2" Type="http://schemas.openxmlformats.org/officeDocument/2006/relationships/image" Target="../media/image27.wmf"/><Relationship Id="rId1" Type="http://schemas.openxmlformats.org/officeDocument/2006/relationships/image" Target="../media/image26.wmf"/><Relationship Id="rId5" Type="http://schemas.openxmlformats.org/officeDocument/2006/relationships/image" Target="../media/image30.wmf"/><Relationship Id="rId4" Type="http://schemas.openxmlformats.org/officeDocument/2006/relationships/image" Target="../media/image29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1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32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34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913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97313" y="0"/>
            <a:ext cx="2982912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111FFB-6A5B-47EF-9029-F1FD4059953F}" type="datetimeFigureOut">
              <a:rPr lang="en-US" smtClean="0"/>
              <a:t>8/2/2021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2982913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97313" y="8829675"/>
            <a:ext cx="2982912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9FB749-35C9-4D33-9C4E-B733235848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561719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36.43264" units="1/cm"/>
          <inkml:channelProperty channel="Y" name="resolution" value="36.48649" units="1/cm"/>
          <inkml:channelProperty channel="T" name="resolution" value="1" units="1/dev"/>
        </inkml:channelProperties>
      </inkml:inkSource>
      <inkml:timestamp xml:id="ts0" timeString="2021-04-29T18:13:54.558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15769 6720 0,'18'0'141,"-1"-17"-141,1-1 16,53-35-16,-1 53 15,-52-17-15,-18-1 16,17 0-16,1 1 15,-18-1 1,18 18 0,-1-18-16,1 1 15,35 17-15,-35-18 16,-1 18-16,1-18 16,-1 1-16,1-1 15,17-17 1,-17 17-16,0 1 15,-1-1-15,1 0 16,0 1 15,-1 17-15,1-18 0,0 0-1,-1 18-15,1-17 16,52-1-16,-70 1 15,18-1 17,0 18-17,-1-18-15,19 1 16,-19-1-16,1 0 16,-1 18-1,19-17-15,17-19 16,0 1-16,0 17 15,-18-17-15</inkml:trace>
  <inkml:trace contextRef="#ctx0" brushRef="#br0" timeOffset="1264.3989">15857 7373 0,'18'-18'78,"-18"-35"-62,71-17-1,52 17-15,18 0 16,18 0-16,-18-17 16,0-19-16,-88 72 15,0-18-15,-18 17 16,1 0-16,-19 1 16,1 17-16,-18-18 31,17 18-31,19-18 15,-1 1 1,18-1 0,17-17-16,-34 17 15,-19 1-15,19-1 16,-19 0-16,1 18 16,0-17-16</inkml:trace>
  <inkml:trace contextRef="#ctx0" brushRef="#br0" timeOffset="2504.064">15699 8502 0,'17'-18'47,"36"-17"-31,0-18-16,35 18 15,-17-18 1,17 0-16,0-18 15,-53 54-15,-17 17 16,35-35-16,-18 17 16,-17 0-16,35-17 15,53 0-15,-71 35 16,36-36-16,-1 1 16,-52 35-16,-1-17 15,19-1 1,-36 0-1,35 1-15,-17-1 16,17 0-16,18-17 16,35 17-16,-17-17 15,17 0-15,-53 0 16,-17 35-16,-1-18 16,1 18-1,0-35-15,17-1 16,0 36-1,-17-35-15,17 35 16,-35-18 0,35 1-16,18-1 15,0-17 1,-18 35-16,-35-18 16,18 18-16,-18-17 31</inkml:trace>
  <inkml:trace contextRef="#ctx0" brushRef="#br0" timeOffset="3567.444">16457 9031 0,'35'-35'94,"1"-18"-94,17 35 15,17-17-15,-17-18 16,-18 53-16,1-35 15,-19 17-15,19 1 16,34-19-16,-17 19 16,-18-1-16,-17 0 15,17 18 1,-17 0 0,-1-17-16,36-1 15,0 0-15,-17 1 16,-1 17-16,0-36 15,36 19-15,-54-1 16,54 1 0,-54-1-16,1 0 15,0 18-15,-18-17 16,17-1 31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119" cy="464820"/>
          </a:xfrm>
          <a:prstGeom prst="rect">
            <a:avLst/>
          </a:prstGeom>
        </p:spPr>
        <p:txBody>
          <a:bodyPr vert="horz" wrap="square" lIns="92446" tIns="46223" rIns="92446" bIns="46223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98102" y="0"/>
            <a:ext cx="2982119" cy="464820"/>
          </a:xfrm>
          <a:prstGeom prst="rect">
            <a:avLst/>
          </a:prstGeom>
        </p:spPr>
        <p:txBody>
          <a:bodyPr vert="horz" wrap="square" lIns="92446" tIns="46223" rIns="92446" bIns="46223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6B7A19BE-A91B-4235-B3F3-1F8D16DB6649}" type="datetime1">
              <a:rPr lang="en-US"/>
              <a:pPr>
                <a:defRPr/>
              </a:pPr>
              <a:t>8/2/2021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42900" y="696913"/>
            <a:ext cx="61976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2446" tIns="46223" rIns="92446" bIns="46223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8182" y="4415790"/>
            <a:ext cx="5505450" cy="4183380"/>
          </a:xfrm>
          <a:prstGeom prst="rect">
            <a:avLst/>
          </a:prstGeom>
        </p:spPr>
        <p:txBody>
          <a:bodyPr vert="horz" wrap="square" lIns="92446" tIns="46223" rIns="92446" bIns="46223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2982119" cy="464820"/>
          </a:xfrm>
          <a:prstGeom prst="rect">
            <a:avLst/>
          </a:prstGeom>
        </p:spPr>
        <p:txBody>
          <a:bodyPr vert="horz" wrap="square" lIns="92446" tIns="46223" rIns="92446" bIns="46223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98102" y="8829967"/>
            <a:ext cx="2982119" cy="464820"/>
          </a:xfrm>
          <a:prstGeom prst="rect">
            <a:avLst/>
          </a:prstGeom>
        </p:spPr>
        <p:txBody>
          <a:bodyPr vert="horz" wrap="square" lIns="92446" tIns="46223" rIns="92446" bIns="46223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16AA03B4-D19C-4C6C-8030-95FE9F3BF3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239925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2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2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2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2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2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429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AA03B4-D19C-4C6C-8030-95FE9F3BF35C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55349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429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AA03B4-D19C-4C6C-8030-95FE9F3BF35C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14833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429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AA03B4-D19C-4C6C-8030-95FE9F3BF35C}" type="slidenum">
              <a:rPr lang="en-US" smtClean="0"/>
              <a:pPr>
                <a:defRPr/>
              </a:pPr>
              <a:t>54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02834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>
            <a:lvl1pPr>
              <a:defRPr baseline="0">
                <a:latin typeface="Arial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 baseline="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9A9A68-4F0A-4D62-A2A0-9691BDFC93E1}" type="datetime1">
              <a:rPr lang="en-US" smtClean="0"/>
              <a:t>8/2/2021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PHYS 211; Penn State University; Daniel J. Costantino; 06/15/09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A19521-445A-4F46-87FA-CDF884F0643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24268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C80D2C-EBE2-4760-94E4-E4A997D3AC99}" type="datetime1">
              <a:rPr lang="en-US" smtClean="0"/>
              <a:t>8/2/2021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PHYS 211; Penn State University; Daniel J. Costantino; 06/15/09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0808B3-8F48-4552-B04E-D735861936F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95736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E8ED9B-B2C4-4644-88B1-D64108DF0C9B}" type="datetime1">
              <a:rPr lang="en-US" smtClean="0"/>
              <a:t>8/2/2021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PHYS 211; Penn State University; Daniel J. Costantino; 06/15/09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E17730-F144-4EFC-A6CE-13A08E71B5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1322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C5EB88-98BE-4863-96AC-B6518C16265E}" type="datetime1">
              <a:rPr lang="en-US" smtClean="0"/>
              <a:t>8/2/2021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PHYS 211; Penn State University; Daniel J. Costantino; 06/15/09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86F29C-061E-47C1-A8AA-F42ADE5D61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1435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3BBF53-FBEA-4372-95FA-367C5A06E1FE}" type="datetime1">
              <a:rPr lang="en-US" smtClean="0"/>
              <a:t>8/2/2021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PHYS 211; Penn State University; Daniel J. Costantino; 06/15/09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5922BE-ACC8-4F1C-A48F-2F3762AC3A9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33167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55DC39-0C99-4736-B22B-0AFBF1F86B79}" type="datetime1">
              <a:rPr lang="en-US" smtClean="0"/>
              <a:t>8/2/2021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PHYS 211; Penn State University; Daniel J. Costantino; 06/15/09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D9394D-0F65-408B-A5E0-73918DBBDB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20587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1C0DB1-F323-46E9-8FA5-68AF25E9A968}" type="datetime1">
              <a:rPr lang="en-US" smtClean="0"/>
              <a:t>8/2/2021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PHYS 211; Penn State University; Daniel J. Costantino; 06/15/09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499148-2BAF-48EC-9F07-DD956D2993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18366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588456-4DDA-4CF4-AE51-19E1F405A54F}" type="datetime1">
              <a:rPr lang="en-US" smtClean="0"/>
              <a:t>8/2/2021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PHYS 211; Penn State University; Daniel J. Costantino; 06/15/09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313B27-BC2F-4BF9-AA97-F2C6782248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18082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F5EE57-A627-4D5C-A265-E3BBEF95133B}" type="datetime1">
              <a:rPr lang="en-US" smtClean="0"/>
              <a:t>8/2/2021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PHYS 211; Penn State University; Daniel J. Costantino; 06/15/09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602E36-2CDF-4AD9-AC3C-BAD261C923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7188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5E1CDD-3C9B-4954-916E-B9CB61C0DD34}" type="datetime1">
              <a:rPr lang="en-US" smtClean="0"/>
              <a:t>8/2/2021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PHYS 211; Penn State University; Daniel J. Costantino; 06/15/09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72FE74-79FF-497E-BF3B-E60CA593ED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88079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3818B1-49DC-4F3F-9168-5954691D09DF}" type="datetime1">
              <a:rPr lang="en-US" smtClean="0"/>
              <a:t>8/2/2021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PHYS 211; Penn State University; Daniel J. Costantino; 06/15/09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2BD260-F919-4608-A42E-8519614EFD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6072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16F7A9B2-5E59-4629-90ED-022B1357A5A5}" type="datetime1">
              <a:rPr lang="en-US" smtClean="0"/>
              <a:t>8/2/2021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78000" y="6356351"/>
            <a:ext cx="86360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898989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PHYS 211; Penn State University; Daniel J. Costantino; 06/15/09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823794D7-4473-43E9-A005-7F0C0E10FEC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Arial" pitchFamily="34" charset="0"/>
          <a:ea typeface="Arial" pitchFamily="-112" charset="0"/>
          <a:cs typeface="Arial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Arial" pitchFamily="-112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Arial" pitchFamily="-112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Arial" pitchFamily="-112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Arial" pitchFamily="-112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Arial" pitchFamily="34" charset="0"/>
          <a:ea typeface="Arial" pitchFamily="-112" charset="0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Arial" pitchFamily="34" charset="0"/>
          <a:ea typeface="Arial" pitchFamily="-112" charset="0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Arial" pitchFamily="34" charset="0"/>
          <a:ea typeface="Arial" pitchFamily="-112" charset="0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Arial" pitchFamily="34" charset="0"/>
          <a:ea typeface="Arial" pitchFamily="-112" charset="0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Arial" pitchFamily="34" charset="0"/>
          <a:ea typeface="Arial" pitchFamily="-112" charset="0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q2aL-ccjmOU" TargetMode="External"/><Relationship Id="rId2" Type="http://schemas.openxmlformats.org/officeDocument/2006/relationships/hyperlink" Target="https://youtu.be/n-ZItXiZWXA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youtu.be/Dz_kRbj8KtI" TargetMode="Externa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2.bin"/><Relationship Id="rId3" Type="http://schemas.openxmlformats.org/officeDocument/2006/relationships/oleObject" Target="../embeddings/oleObject10.bin"/><Relationship Id="rId7" Type="http://schemas.openxmlformats.org/officeDocument/2006/relationships/image" Target="../media/image24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6.wmf"/><Relationship Id="rId5" Type="http://schemas.openxmlformats.org/officeDocument/2006/relationships/oleObject" Target="../embeddings/oleObject11.bin"/><Relationship Id="rId4" Type="http://schemas.openxmlformats.org/officeDocument/2006/relationships/image" Target="../media/image15.wmf"/><Relationship Id="rId9" Type="http://schemas.openxmlformats.org/officeDocument/2006/relationships/image" Target="../media/image17.wm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20.wmf"/><Relationship Id="rId5" Type="http://schemas.openxmlformats.org/officeDocument/2006/relationships/oleObject" Target="../embeddings/oleObject14.bin"/><Relationship Id="rId4" Type="http://schemas.openxmlformats.org/officeDocument/2006/relationships/image" Target="../media/image19.wmf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wmf"/><Relationship Id="rId13" Type="http://schemas.openxmlformats.org/officeDocument/2006/relationships/image" Target="../media/image30.wmf"/><Relationship Id="rId3" Type="http://schemas.openxmlformats.org/officeDocument/2006/relationships/oleObject" Target="../embeddings/oleObject15.bin"/><Relationship Id="rId7" Type="http://schemas.openxmlformats.org/officeDocument/2006/relationships/oleObject" Target="../embeddings/oleObject17.bin"/><Relationship Id="rId12" Type="http://schemas.openxmlformats.org/officeDocument/2006/relationships/oleObject" Target="../embeddings/oleObject1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27.wmf"/><Relationship Id="rId11" Type="http://schemas.openxmlformats.org/officeDocument/2006/relationships/image" Target="../media/image35.png"/><Relationship Id="rId5" Type="http://schemas.openxmlformats.org/officeDocument/2006/relationships/oleObject" Target="../embeddings/oleObject16.bin"/><Relationship Id="rId10" Type="http://schemas.openxmlformats.org/officeDocument/2006/relationships/image" Target="../media/image29.wmf"/><Relationship Id="rId4" Type="http://schemas.openxmlformats.org/officeDocument/2006/relationships/image" Target="../media/image26.wmf"/><Relationship Id="rId9" Type="http://schemas.openxmlformats.org/officeDocument/2006/relationships/oleObject" Target="../embeddings/oleObject18.bin"/><Relationship Id="rId14" Type="http://schemas.openxmlformats.org/officeDocument/2006/relationships/image" Target="../media/image3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31.w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4" Type="http://schemas.openxmlformats.org/officeDocument/2006/relationships/image" Target="../media/image32.wm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5" Type="http://schemas.openxmlformats.org/officeDocument/2006/relationships/image" Target="../media/image420.png"/><Relationship Id="rId4" Type="http://schemas.openxmlformats.org/officeDocument/2006/relationships/image" Target="../media/image20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png"/><Relationship Id="rId3" Type="http://schemas.openxmlformats.org/officeDocument/2006/relationships/image" Target="../media/image431.png"/><Relationship Id="rId7" Type="http://schemas.openxmlformats.org/officeDocument/2006/relationships/image" Target="../media/image4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0.png"/><Relationship Id="rId5" Type="http://schemas.openxmlformats.org/officeDocument/2006/relationships/image" Target="../media/image430.png"/><Relationship Id="rId10" Type="http://schemas.openxmlformats.org/officeDocument/2006/relationships/image" Target="../media/image400.png"/><Relationship Id="rId4" Type="http://schemas.openxmlformats.org/officeDocument/2006/relationships/image" Target="../media/image38.png"/><Relationship Id="rId9" Type="http://schemas.openxmlformats.org/officeDocument/2006/relationships/image" Target="../media/image4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3.bin"/><Relationship Id="rId7" Type="http://schemas.openxmlformats.org/officeDocument/2006/relationships/image" Target="../media/image541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36.png"/><Relationship Id="rId5" Type="http://schemas.openxmlformats.org/officeDocument/2006/relationships/image" Target="../media/image330.png"/><Relationship Id="rId4" Type="http://schemas.openxmlformats.org/officeDocument/2006/relationships/image" Target="../media/image34.wmf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0.png"/><Relationship Id="rId3" Type="http://schemas.openxmlformats.org/officeDocument/2006/relationships/image" Target="../media/image380.png"/><Relationship Id="rId7" Type="http://schemas.openxmlformats.org/officeDocument/2006/relationships/image" Target="../media/image37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24.bin"/><Relationship Id="rId5" Type="http://schemas.openxmlformats.org/officeDocument/2006/relationships/image" Target="../media/image510.png"/><Relationship Id="rId4" Type="http://schemas.openxmlformats.org/officeDocument/2006/relationships/image" Target="../media/image56.png"/><Relationship Id="rId9" Type="http://schemas.openxmlformats.org/officeDocument/2006/relationships/image" Target="../media/image53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wmf"/><Relationship Id="rId3" Type="http://schemas.openxmlformats.org/officeDocument/2006/relationships/oleObject" Target="../embeddings/oleObject25.bin"/><Relationship Id="rId7" Type="http://schemas.openxmlformats.org/officeDocument/2006/relationships/oleObject" Target="../embeddings/oleObject2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39.wmf"/><Relationship Id="rId5" Type="http://schemas.openxmlformats.org/officeDocument/2006/relationships/oleObject" Target="../embeddings/oleObject26.bin"/><Relationship Id="rId4" Type="http://schemas.openxmlformats.org/officeDocument/2006/relationships/image" Target="../media/image38.wmf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png"/><Relationship Id="rId3" Type="http://schemas.openxmlformats.org/officeDocument/2006/relationships/oleObject" Target="../embeddings/oleObject28.bin"/><Relationship Id="rId7" Type="http://schemas.openxmlformats.org/officeDocument/2006/relationships/customXml" Target="../ink/ink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6" Type="http://schemas.openxmlformats.org/officeDocument/2006/relationships/image" Target="../media/image59.png"/><Relationship Id="rId5" Type="http://schemas.openxmlformats.org/officeDocument/2006/relationships/image" Target="../media/image58.png"/><Relationship Id="rId4" Type="http://schemas.openxmlformats.org/officeDocument/2006/relationships/image" Target="../media/image41.wmf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Relationship Id="rId4" Type="http://schemas.openxmlformats.org/officeDocument/2006/relationships/image" Target="../media/image42.wmf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2.bin"/><Relationship Id="rId13" Type="http://schemas.openxmlformats.org/officeDocument/2006/relationships/image" Target="../media/image75.png"/><Relationship Id="rId3" Type="http://schemas.openxmlformats.org/officeDocument/2006/relationships/oleObject" Target="../embeddings/oleObject30.bin"/><Relationship Id="rId7" Type="http://schemas.openxmlformats.org/officeDocument/2006/relationships/image" Target="../media/image480.png"/><Relationship Id="rId12" Type="http://schemas.openxmlformats.org/officeDocument/2006/relationships/image" Target="../media/image74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4.vml"/><Relationship Id="rId6" Type="http://schemas.openxmlformats.org/officeDocument/2006/relationships/image" Target="../media/image44.wmf"/><Relationship Id="rId11" Type="http://schemas.openxmlformats.org/officeDocument/2006/relationships/image" Target="../media/image46.wmf"/><Relationship Id="rId5" Type="http://schemas.openxmlformats.org/officeDocument/2006/relationships/oleObject" Target="../embeddings/oleObject31.bin"/><Relationship Id="rId15" Type="http://schemas.openxmlformats.org/officeDocument/2006/relationships/image" Target="../media/image47.wmf"/><Relationship Id="rId10" Type="http://schemas.openxmlformats.org/officeDocument/2006/relationships/oleObject" Target="../embeddings/oleObject33.bin"/><Relationship Id="rId4" Type="http://schemas.openxmlformats.org/officeDocument/2006/relationships/image" Target="../media/image43.wmf"/><Relationship Id="rId9" Type="http://schemas.openxmlformats.org/officeDocument/2006/relationships/image" Target="../media/image45.wmf"/><Relationship Id="rId14" Type="http://schemas.openxmlformats.org/officeDocument/2006/relationships/oleObject" Target="../embeddings/oleObject34.bin"/></Relationships>
</file>

<file path=ppt/slides/_rels/slide34.xml.rels><?xml version="1.0" encoding="UTF-8" standalone="yes"?>
<Relationships xmlns="http://schemas.openxmlformats.org/package/2006/relationships"><Relationship Id="rId13" Type="http://schemas.openxmlformats.org/officeDocument/2006/relationships/image" Target="../media/image76.png"/><Relationship Id="rId12" Type="http://schemas.openxmlformats.org/officeDocument/2006/relationships/image" Target="../media/image80.png"/><Relationship Id="rId17" Type="http://schemas.openxmlformats.org/officeDocument/2006/relationships/image" Target="../media/image79.png"/><Relationship Id="rId16" Type="http://schemas.openxmlformats.org/officeDocument/2006/relationships/image" Target="../media/image78.png"/><Relationship Id="rId1" Type="http://schemas.openxmlformats.org/officeDocument/2006/relationships/slideLayout" Target="../slideLayouts/slideLayout2.xml"/><Relationship Id="rId15" Type="http://schemas.openxmlformats.org/officeDocument/2006/relationships/image" Target="../media/image540.png"/><Relationship Id="rId14" Type="http://schemas.openxmlformats.org/officeDocument/2006/relationships/image" Target="../media/image77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0.png"/><Relationship Id="rId2" Type="http://schemas.openxmlformats.org/officeDocument/2006/relationships/image" Target="../media/image490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image" Target="../media/image57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00.png"/></Relationships>
</file>

<file path=ppt/slides/_rels/slide37.xml.rels><?xml version="1.0" encoding="UTF-8" standalone="yes"?>
<Relationships xmlns="http://schemas.openxmlformats.org/package/2006/relationships"><Relationship Id="rId18" Type="http://schemas.openxmlformats.org/officeDocument/2006/relationships/image" Target="../media/image790.png"/><Relationship Id="rId3" Type="http://schemas.openxmlformats.org/officeDocument/2006/relationships/image" Target="../media/image610.png"/><Relationship Id="rId7" Type="http://schemas.openxmlformats.org/officeDocument/2006/relationships/image" Target="../media/image91.png"/><Relationship Id="rId17" Type="http://schemas.openxmlformats.org/officeDocument/2006/relationships/image" Target="../media/image92.png"/><Relationship Id="rId2" Type="http://schemas.openxmlformats.org/officeDocument/2006/relationships/image" Target="../media/image86.png"/><Relationship Id="rId16" Type="http://schemas.openxmlformats.org/officeDocument/2006/relationships/image" Target="../media/image77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0.png"/><Relationship Id="rId5" Type="http://schemas.openxmlformats.org/officeDocument/2006/relationships/image" Target="../media/image620.png"/><Relationship Id="rId4" Type="http://schemas.openxmlformats.org/officeDocument/2006/relationships/image" Target="../media/image88.png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60.png"/><Relationship Id="rId5" Type="http://schemas.openxmlformats.org/officeDocument/2006/relationships/image" Target="../media/image97.png"/><Relationship Id="rId4" Type="http://schemas.openxmlformats.org/officeDocument/2006/relationships/image" Target="../media/image96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13" Type="http://schemas.openxmlformats.org/officeDocument/2006/relationships/image" Target="../media/image9.png"/><Relationship Id="rId3" Type="http://schemas.openxmlformats.org/officeDocument/2006/relationships/oleObject" Target="../embeddings/oleObject1.bin"/><Relationship Id="rId7" Type="http://schemas.openxmlformats.org/officeDocument/2006/relationships/image" Target="../media/image5.wmf"/><Relationship Id="rId12" Type="http://schemas.openxmlformats.org/officeDocument/2006/relationships/image" Target="../media/image7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11" Type="http://schemas.openxmlformats.org/officeDocument/2006/relationships/oleObject" Target="../embeddings/oleObject4.bin"/><Relationship Id="rId5" Type="http://schemas.openxmlformats.org/officeDocument/2006/relationships/image" Target="../media/image8.png"/><Relationship Id="rId10" Type="http://schemas.openxmlformats.org/officeDocument/2006/relationships/image" Target="../media/image10.png"/><Relationship Id="rId4" Type="http://schemas.openxmlformats.org/officeDocument/2006/relationships/image" Target="../media/image4.wmf"/><Relationship Id="rId9" Type="http://schemas.openxmlformats.org/officeDocument/2006/relationships/image" Target="../media/image6.wmf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png"/><Relationship Id="rId2" Type="http://schemas.openxmlformats.org/officeDocument/2006/relationships/image" Target="../media/image9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10.png"/><Relationship Id="rId5" Type="http://schemas.openxmlformats.org/officeDocument/2006/relationships/image" Target="../media/image101.png"/><Relationship Id="rId4" Type="http://schemas.openxmlformats.org/officeDocument/2006/relationships/image" Target="../media/image100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png"/><Relationship Id="rId2" Type="http://schemas.openxmlformats.org/officeDocument/2006/relationships/image" Target="../media/image102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00.png"/><Relationship Id="rId3" Type="http://schemas.openxmlformats.org/officeDocument/2006/relationships/image" Target="../media/image105.png"/><Relationship Id="rId7" Type="http://schemas.openxmlformats.org/officeDocument/2006/relationships/image" Target="../media/image108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80.png"/><Relationship Id="rId5" Type="http://schemas.openxmlformats.org/officeDocument/2006/relationships/image" Target="../media/image107.png"/><Relationship Id="rId4" Type="http://schemas.openxmlformats.org/officeDocument/2006/relationships/image" Target="../media/image650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png"/><Relationship Id="rId2" Type="http://schemas.openxmlformats.org/officeDocument/2006/relationships/image" Target="../media/image10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8.png"/><Relationship Id="rId5" Type="http://schemas.openxmlformats.org/officeDocument/2006/relationships/image" Target="../media/image111.png"/><Relationship Id="rId4" Type="http://schemas.openxmlformats.org/officeDocument/2006/relationships/image" Target="../media/image49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hyperlink" Target="https://www.youtube.com/watch?v=N7tIi71-AjA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5.png"/><Relationship Id="rId5" Type="http://schemas.openxmlformats.org/officeDocument/2006/relationships/image" Target="../media/image54.png"/><Relationship Id="rId4" Type="http://schemas.openxmlformats.org/officeDocument/2006/relationships/image" Target="../media/image52.png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0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8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5.vml"/><Relationship Id="rId5" Type="http://schemas.openxmlformats.org/officeDocument/2006/relationships/image" Target="../media/image56.wmf"/><Relationship Id="rId4" Type="http://schemas.openxmlformats.org/officeDocument/2006/relationships/oleObject" Target="../embeddings/oleObject35.bin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image" Target="../media/image11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2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1.png"/><Relationship Id="rId2" Type="http://schemas.openxmlformats.org/officeDocument/2006/relationships/image" Target="../media/image121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7" Type="http://schemas.openxmlformats.org/officeDocument/2006/relationships/image" Target="../media/image85.png"/><Relationship Id="rId2" Type="http://schemas.openxmlformats.org/officeDocument/2006/relationships/image" Target="../media/image12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50.png"/><Relationship Id="rId5" Type="http://schemas.openxmlformats.org/officeDocument/2006/relationships/image" Target="../media/image1140.png"/><Relationship Id="rId4" Type="http://schemas.openxmlformats.org/officeDocument/2006/relationships/image" Target="../media/image1130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0.png"/><Relationship Id="rId2" Type="http://schemas.openxmlformats.org/officeDocument/2006/relationships/image" Target="../media/image125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0.png"/><Relationship Id="rId7" Type="http://schemas.openxmlformats.org/officeDocument/2006/relationships/image" Target="../media/image820.png"/><Relationship Id="rId2" Type="http://schemas.openxmlformats.org/officeDocument/2006/relationships/image" Target="../media/image12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20.png"/><Relationship Id="rId5" Type="http://schemas.openxmlformats.org/officeDocument/2006/relationships/image" Target="../media/image1210.png"/><Relationship Id="rId4" Type="http://schemas.openxmlformats.org/officeDocument/2006/relationships/image" Target="../media/image1200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90.png"/><Relationship Id="rId5" Type="http://schemas.openxmlformats.org/officeDocument/2006/relationships/image" Target="../media/image870.png"/><Relationship Id="rId4" Type="http://schemas.openxmlformats.org/officeDocument/2006/relationships/image" Target="../media/image83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.bin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14.wmf"/><Relationship Id="rId12" Type="http://schemas.openxmlformats.org/officeDocument/2006/relationships/image" Target="../media/image19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6.bin"/><Relationship Id="rId11" Type="http://schemas.openxmlformats.org/officeDocument/2006/relationships/image" Target="../media/image17.png"/><Relationship Id="rId5" Type="http://schemas.openxmlformats.org/officeDocument/2006/relationships/image" Target="../media/image13.wmf"/><Relationship Id="rId10" Type="http://schemas.openxmlformats.org/officeDocument/2006/relationships/oleObject" Target="../embeddings/oleObject9.bin"/><Relationship Id="rId4" Type="http://schemas.openxmlformats.org/officeDocument/2006/relationships/oleObject" Target="../embeddings/oleObject5.bin"/><Relationship Id="rId9" Type="http://schemas.openxmlformats.org/officeDocument/2006/relationships/oleObject" Target="../embeddings/oleObject8.bin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21.png"/><Relationship Id="rId7" Type="http://schemas.openxmlformats.org/officeDocument/2006/relationships/image" Target="../media/image210.png"/><Relationship Id="rId2" Type="http://schemas.openxmlformats.org/officeDocument/2006/relationships/image" Target="../media/image20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0.png"/><Relationship Id="rId5" Type="http://schemas.openxmlformats.org/officeDocument/2006/relationships/image" Target="../media/image190.png"/><Relationship Id="rId4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err="1" smtClean="0"/>
              <a:t>Youtube</a:t>
            </a:r>
            <a:r>
              <a:rPr lang="en-US" dirty="0" smtClean="0"/>
              <a:t>:</a:t>
            </a:r>
            <a:r>
              <a:rPr lang="en-US" dirty="0"/>
              <a:t>	Lecture 24 [1]: </a:t>
            </a:r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youtu.be/n-ZItXiZWXA</a:t>
            </a:r>
            <a:r>
              <a:rPr lang="en-US" dirty="0" smtClean="0"/>
              <a:t> </a:t>
            </a:r>
          </a:p>
          <a:p>
            <a:pPr marL="0" indent="0">
              <a:buNone/>
            </a:pPr>
            <a:r>
              <a:rPr lang="en-US" dirty="0"/>
              <a:t>		Lecture 24 [2]: </a:t>
            </a:r>
            <a:r>
              <a:rPr lang="en-US" dirty="0">
                <a:hlinkClick r:id="rId3"/>
              </a:rPr>
              <a:t>https://</a:t>
            </a:r>
            <a:r>
              <a:rPr lang="en-US" dirty="0" smtClean="0">
                <a:hlinkClick r:id="rId3"/>
              </a:rPr>
              <a:t>youtu.be/q2aL-ccjmOU</a:t>
            </a:r>
            <a:r>
              <a:rPr lang="en-US" dirty="0" smtClean="0"/>
              <a:t> </a:t>
            </a:r>
          </a:p>
          <a:p>
            <a:pPr marL="0" indent="0">
              <a:buNone/>
            </a:pPr>
            <a:r>
              <a:rPr lang="en-US" dirty="0"/>
              <a:t>		Lecture 24 [3]: </a:t>
            </a:r>
            <a:r>
              <a:rPr lang="en-US" dirty="0">
                <a:hlinkClick r:id="rId4"/>
              </a:rPr>
              <a:t>https://</a:t>
            </a:r>
            <a:r>
              <a:rPr lang="en-US" dirty="0" smtClean="0">
                <a:hlinkClick r:id="rId4"/>
              </a:rPr>
              <a:t>youtu.be/Dz_kRbj8KtI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386F29C-061E-47C1-A8AA-F42ADE5D6185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062764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Arial" charset="0"/>
                <a:cs typeface="Arial" charset="0"/>
              </a:rPr>
              <a:t>Mass Spectrometer</a:t>
            </a:r>
          </a:p>
        </p:txBody>
      </p:sp>
      <p:sp>
        <p:nvSpPr>
          <p:cNvPr id="4" name="TextBox 3"/>
          <p:cNvSpPr txBox="1"/>
          <p:nvPr/>
        </p:nvSpPr>
        <p:spPr bwMode="auto">
          <a:xfrm>
            <a:off x="381000" y="1295400"/>
            <a:ext cx="115824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400" dirty="0">
                <a:latin typeface="+mj-lt"/>
              </a:rPr>
              <a:t>A beam of </a:t>
            </a:r>
            <a:r>
              <a:rPr lang="en-US" sz="2400" b="1" dirty="0">
                <a:latin typeface="+mj-lt"/>
              </a:rPr>
              <a:t>doubly charged </a:t>
            </a:r>
            <a:r>
              <a:rPr lang="en-US" sz="2400" dirty="0"/>
              <a:t>(each one has two extra 2 e</a:t>
            </a:r>
            <a:r>
              <a:rPr lang="en-US" sz="2400" baseline="30000" dirty="0"/>
              <a:t>–</a:t>
            </a:r>
            <a:r>
              <a:rPr lang="en-US" sz="2400" dirty="0"/>
              <a:t>’s) </a:t>
            </a:r>
            <a:r>
              <a:rPr lang="en-US" sz="2400" dirty="0">
                <a:latin typeface="+mj-lt"/>
              </a:rPr>
              <a:t>ions </a:t>
            </a:r>
            <a:r>
              <a:rPr lang="en-US" sz="2400" dirty="0"/>
              <a:t>traveling at </a:t>
            </a:r>
            <a:r>
              <a:rPr lang="en-US" sz="2400" b="1" dirty="0"/>
              <a:t>3.10 × 10</a:t>
            </a:r>
            <a:r>
              <a:rPr lang="en-US" sz="2400" b="1" baseline="30000" dirty="0"/>
              <a:t>5</a:t>
            </a:r>
            <a:r>
              <a:rPr lang="en-US" sz="2400" b="1" dirty="0"/>
              <a:t> m/s</a:t>
            </a:r>
            <a:r>
              <a:rPr lang="en-US" sz="2400" dirty="0"/>
              <a:t> </a:t>
            </a:r>
            <a:r>
              <a:rPr lang="en-US" sz="2400" dirty="0">
                <a:latin typeface="+mj-lt"/>
              </a:rPr>
              <a:t>enters a region with a magnetic field of </a:t>
            </a:r>
            <a:r>
              <a:rPr lang="en-US" sz="2400" b="1" dirty="0">
                <a:latin typeface="+mj-lt"/>
              </a:rPr>
              <a:t>3.00 </a:t>
            </a:r>
            <a:r>
              <a:rPr lang="en-US" sz="2400" b="1" dirty="0" err="1">
                <a:latin typeface="+mj-lt"/>
              </a:rPr>
              <a:t>mT</a:t>
            </a:r>
            <a:r>
              <a:rPr lang="en-US" sz="2400" b="1" dirty="0">
                <a:latin typeface="+mj-lt"/>
              </a:rPr>
              <a:t> </a:t>
            </a:r>
            <a:r>
              <a:rPr lang="en-US" sz="2400" dirty="0">
                <a:latin typeface="+mj-lt"/>
              </a:rPr>
              <a:t>pointing out of the page.  The beam leaves the magnetic field </a:t>
            </a:r>
            <a:r>
              <a:rPr lang="en-US" sz="2400" b="1" dirty="0">
                <a:latin typeface="+mj-lt"/>
              </a:rPr>
              <a:t>4.30 m</a:t>
            </a:r>
            <a:r>
              <a:rPr lang="en-US" sz="2400" dirty="0">
                <a:latin typeface="+mj-lt"/>
              </a:rPr>
              <a:t> away from where it entered.  What is the </a:t>
            </a:r>
            <a:r>
              <a:rPr lang="en-US" sz="2400" b="1" dirty="0">
                <a:latin typeface="+mj-lt"/>
              </a:rPr>
              <a:t>mass</a:t>
            </a:r>
            <a:r>
              <a:rPr lang="en-US" sz="2400" dirty="0">
                <a:latin typeface="+mj-lt"/>
              </a:rPr>
              <a:t> of each ion (1 u = 1.67 × 10</a:t>
            </a:r>
            <a:r>
              <a:rPr lang="en-US" sz="2400" baseline="30000" dirty="0">
                <a:latin typeface="+mj-lt"/>
              </a:rPr>
              <a:t>–27</a:t>
            </a:r>
            <a:r>
              <a:rPr lang="en-US" sz="2400" dirty="0">
                <a:latin typeface="+mj-lt"/>
              </a:rPr>
              <a:t> kg)?</a:t>
            </a:r>
          </a:p>
        </p:txBody>
      </p:sp>
      <p:grpSp>
        <p:nvGrpSpPr>
          <p:cNvPr id="56324" name="Group 223"/>
          <p:cNvGrpSpPr>
            <a:grpSpLocks/>
          </p:cNvGrpSpPr>
          <p:nvPr/>
        </p:nvGrpSpPr>
        <p:grpSpPr bwMode="auto">
          <a:xfrm>
            <a:off x="9448800" y="3010693"/>
            <a:ext cx="1601788" cy="3122613"/>
            <a:chOff x="1588" y="3352801"/>
            <a:chExt cx="1601788" cy="3122614"/>
          </a:xfrm>
        </p:grpSpPr>
        <p:grpSp>
          <p:nvGrpSpPr>
            <p:cNvPr id="56339" name="Group 187"/>
            <p:cNvGrpSpPr>
              <a:grpSpLocks/>
            </p:cNvGrpSpPr>
            <p:nvPr/>
          </p:nvGrpSpPr>
          <p:grpSpPr bwMode="auto">
            <a:xfrm>
              <a:off x="1588" y="3352801"/>
              <a:ext cx="1598612" cy="3122614"/>
              <a:chOff x="1779589" y="3406776"/>
              <a:chExt cx="1598612" cy="3122614"/>
            </a:xfrm>
          </p:grpSpPr>
          <p:grpSp>
            <p:nvGrpSpPr>
              <p:cNvPr id="56341" name="Group 76"/>
              <p:cNvGrpSpPr>
                <a:grpSpLocks/>
              </p:cNvGrpSpPr>
              <p:nvPr/>
            </p:nvGrpSpPr>
            <p:grpSpPr bwMode="auto">
              <a:xfrm>
                <a:off x="1779589" y="6454777"/>
                <a:ext cx="1598612" cy="74613"/>
                <a:chOff x="1931989" y="2035174"/>
                <a:chExt cx="1598612" cy="74613"/>
              </a:xfrm>
            </p:grpSpPr>
            <p:sp>
              <p:nvSpPr>
                <p:cNvPr id="150" name="Oval 149"/>
                <p:cNvSpPr/>
                <p:nvPr/>
              </p:nvSpPr>
              <p:spPr bwMode="auto">
                <a:xfrm>
                  <a:off x="1931989" y="2035174"/>
                  <a:ext cx="74613" cy="74613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51" name="Oval 150"/>
                <p:cNvSpPr/>
                <p:nvPr/>
              </p:nvSpPr>
              <p:spPr bwMode="auto">
                <a:xfrm>
                  <a:off x="2693989" y="2035174"/>
                  <a:ext cx="74613" cy="74613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52" name="Oval 151"/>
                <p:cNvSpPr/>
                <p:nvPr/>
              </p:nvSpPr>
              <p:spPr bwMode="auto">
                <a:xfrm>
                  <a:off x="3455989" y="2035174"/>
                  <a:ext cx="74613" cy="74613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grpSp>
            <p:nvGrpSpPr>
              <p:cNvPr id="56342" name="Group 82"/>
              <p:cNvGrpSpPr>
                <a:grpSpLocks/>
              </p:cNvGrpSpPr>
              <p:nvPr/>
            </p:nvGrpSpPr>
            <p:grpSpPr bwMode="auto">
              <a:xfrm>
                <a:off x="1779589" y="3406776"/>
                <a:ext cx="1598612" cy="74613"/>
                <a:chOff x="1779589" y="1882774"/>
                <a:chExt cx="1598612" cy="74613"/>
              </a:xfrm>
            </p:grpSpPr>
            <p:sp>
              <p:nvSpPr>
                <p:cNvPr id="144" name="Oval 143"/>
                <p:cNvSpPr/>
                <p:nvPr/>
              </p:nvSpPr>
              <p:spPr bwMode="auto">
                <a:xfrm>
                  <a:off x="1779589" y="1882774"/>
                  <a:ext cx="74613" cy="74613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45" name="Oval 144"/>
                <p:cNvSpPr/>
                <p:nvPr/>
              </p:nvSpPr>
              <p:spPr bwMode="auto">
                <a:xfrm>
                  <a:off x="2541589" y="1882774"/>
                  <a:ext cx="74613" cy="74613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46" name="Oval 145"/>
                <p:cNvSpPr/>
                <p:nvPr/>
              </p:nvSpPr>
              <p:spPr bwMode="auto">
                <a:xfrm>
                  <a:off x="3303589" y="1882774"/>
                  <a:ext cx="74613" cy="74613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grpSp>
            <p:nvGrpSpPr>
              <p:cNvPr id="56343" name="Group 86"/>
              <p:cNvGrpSpPr>
                <a:grpSpLocks/>
              </p:cNvGrpSpPr>
              <p:nvPr/>
            </p:nvGrpSpPr>
            <p:grpSpPr bwMode="auto">
              <a:xfrm>
                <a:off x="1779589" y="4168776"/>
                <a:ext cx="1598612" cy="74613"/>
                <a:chOff x="1779589" y="1882773"/>
                <a:chExt cx="1598612" cy="74613"/>
              </a:xfrm>
            </p:grpSpPr>
            <p:sp>
              <p:nvSpPr>
                <p:cNvPr id="141" name="Oval 140"/>
                <p:cNvSpPr/>
                <p:nvPr/>
              </p:nvSpPr>
              <p:spPr bwMode="auto">
                <a:xfrm>
                  <a:off x="1779589" y="1882773"/>
                  <a:ext cx="74613" cy="74613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42" name="Oval 141"/>
                <p:cNvSpPr/>
                <p:nvPr/>
              </p:nvSpPr>
              <p:spPr bwMode="auto">
                <a:xfrm>
                  <a:off x="2541589" y="1882773"/>
                  <a:ext cx="74613" cy="74613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43" name="Oval 142"/>
                <p:cNvSpPr/>
                <p:nvPr/>
              </p:nvSpPr>
              <p:spPr bwMode="auto">
                <a:xfrm>
                  <a:off x="3303589" y="1882773"/>
                  <a:ext cx="74613" cy="74613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grpSp>
            <p:nvGrpSpPr>
              <p:cNvPr id="56344" name="Group 90"/>
              <p:cNvGrpSpPr>
                <a:grpSpLocks/>
              </p:cNvGrpSpPr>
              <p:nvPr/>
            </p:nvGrpSpPr>
            <p:grpSpPr bwMode="auto">
              <a:xfrm>
                <a:off x="1779589" y="4930776"/>
                <a:ext cx="1598612" cy="74613"/>
                <a:chOff x="1779589" y="1882772"/>
                <a:chExt cx="1598612" cy="74613"/>
              </a:xfrm>
            </p:grpSpPr>
            <p:sp>
              <p:nvSpPr>
                <p:cNvPr id="138" name="Oval 137"/>
                <p:cNvSpPr/>
                <p:nvPr/>
              </p:nvSpPr>
              <p:spPr bwMode="auto">
                <a:xfrm>
                  <a:off x="1779589" y="1882772"/>
                  <a:ext cx="74613" cy="74613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39" name="Oval 138"/>
                <p:cNvSpPr/>
                <p:nvPr/>
              </p:nvSpPr>
              <p:spPr bwMode="auto">
                <a:xfrm>
                  <a:off x="2541589" y="1882772"/>
                  <a:ext cx="74613" cy="74613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40" name="Oval 139"/>
                <p:cNvSpPr/>
                <p:nvPr/>
              </p:nvSpPr>
              <p:spPr bwMode="auto">
                <a:xfrm>
                  <a:off x="3303589" y="1882772"/>
                  <a:ext cx="74613" cy="74613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grpSp>
            <p:nvGrpSpPr>
              <p:cNvPr id="56345" name="Group 94"/>
              <p:cNvGrpSpPr>
                <a:grpSpLocks/>
              </p:cNvGrpSpPr>
              <p:nvPr/>
            </p:nvGrpSpPr>
            <p:grpSpPr bwMode="auto">
              <a:xfrm>
                <a:off x="1779589" y="5692777"/>
                <a:ext cx="1598612" cy="74613"/>
                <a:chOff x="1779589" y="1882772"/>
                <a:chExt cx="1598612" cy="74613"/>
              </a:xfrm>
            </p:grpSpPr>
            <p:sp>
              <p:nvSpPr>
                <p:cNvPr id="135" name="Oval 134"/>
                <p:cNvSpPr/>
                <p:nvPr/>
              </p:nvSpPr>
              <p:spPr bwMode="auto">
                <a:xfrm>
                  <a:off x="1779589" y="1882772"/>
                  <a:ext cx="74613" cy="74613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36" name="Oval 135"/>
                <p:cNvSpPr/>
                <p:nvPr/>
              </p:nvSpPr>
              <p:spPr bwMode="auto">
                <a:xfrm>
                  <a:off x="2541589" y="1882772"/>
                  <a:ext cx="74613" cy="74613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37" name="Oval 136"/>
                <p:cNvSpPr/>
                <p:nvPr/>
              </p:nvSpPr>
              <p:spPr bwMode="auto">
                <a:xfrm>
                  <a:off x="3303589" y="1882772"/>
                  <a:ext cx="74613" cy="74613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</p:grpSp>
        <p:graphicFrame>
          <p:nvGraphicFramePr>
            <p:cNvPr id="56340" name="Object 8"/>
            <p:cNvGraphicFramePr>
              <a:graphicFrameLocks noChangeAspect="1"/>
            </p:cNvGraphicFramePr>
            <p:nvPr/>
          </p:nvGraphicFramePr>
          <p:xfrm>
            <a:off x="1296988" y="3429001"/>
            <a:ext cx="306388" cy="3825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7105" name="Equation" r:id="rId3" imgW="152334" imgH="190417" progId="Equation.3">
                    <p:embed/>
                  </p:oleObj>
                </mc:Choice>
                <mc:Fallback>
                  <p:oleObj name="Equation" r:id="rId3" imgW="152334" imgH="190417" progId="Equation.3">
                    <p:embed/>
                    <p:pic>
                      <p:nvPicPr>
                        <p:cNvPr id="0" name="Picture 16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296988" y="3429001"/>
                          <a:ext cx="306388" cy="38258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57" name="TextBox 156"/>
          <p:cNvSpPr txBox="1"/>
          <p:nvPr/>
        </p:nvSpPr>
        <p:spPr bwMode="auto">
          <a:xfrm>
            <a:off x="662565" y="3301350"/>
            <a:ext cx="3657600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>
              <a:buFontTx/>
              <a:buAutoNum type="alphaLcPeriod"/>
              <a:defRPr/>
            </a:pPr>
            <a:r>
              <a:rPr lang="en-US" sz="2400" dirty="0">
                <a:latin typeface="+mj-lt"/>
              </a:rPr>
              <a:t>3 u</a:t>
            </a:r>
          </a:p>
          <a:p>
            <a:pPr marL="457200" indent="-457200">
              <a:buFontTx/>
              <a:buAutoNum type="alphaLcPeriod"/>
              <a:defRPr/>
            </a:pPr>
            <a:r>
              <a:rPr lang="en-US" sz="2400" dirty="0">
                <a:latin typeface="+mj-lt"/>
              </a:rPr>
              <a:t>8 u</a:t>
            </a:r>
          </a:p>
          <a:p>
            <a:pPr marL="457200" indent="-457200">
              <a:buFontTx/>
              <a:buAutoNum type="alphaLcPeriod"/>
              <a:defRPr/>
            </a:pPr>
            <a:r>
              <a:rPr lang="en-US" sz="2400" dirty="0">
                <a:latin typeface="+mj-lt"/>
              </a:rPr>
              <a:t>4 u</a:t>
            </a:r>
          </a:p>
          <a:p>
            <a:pPr marL="457200" indent="-457200">
              <a:buFontTx/>
              <a:buAutoNum type="alphaLcPeriod"/>
              <a:defRPr/>
            </a:pPr>
            <a:r>
              <a:rPr lang="en-US" sz="2400" dirty="0">
                <a:latin typeface="+mj-lt"/>
              </a:rPr>
              <a:t>2 u</a:t>
            </a:r>
          </a:p>
          <a:p>
            <a:pPr marL="457200" indent="-457200">
              <a:buFontTx/>
              <a:buAutoNum type="alphaLcPeriod"/>
              <a:defRPr/>
            </a:pPr>
            <a:r>
              <a:rPr lang="en-US" sz="2400" dirty="0">
                <a:latin typeface="+mj-lt"/>
              </a:rPr>
              <a:t>1 u</a:t>
            </a:r>
          </a:p>
        </p:txBody>
      </p:sp>
      <p:grpSp>
        <p:nvGrpSpPr>
          <p:cNvPr id="56326" name="Group 165"/>
          <p:cNvGrpSpPr>
            <a:grpSpLocks/>
          </p:cNvGrpSpPr>
          <p:nvPr/>
        </p:nvGrpSpPr>
        <p:grpSpPr bwMode="auto">
          <a:xfrm>
            <a:off x="7772400" y="3199606"/>
            <a:ext cx="3048000" cy="2744787"/>
            <a:chOff x="5257800" y="3465512"/>
            <a:chExt cx="3048000" cy="2744788"/>
          </a:xfrm>
        </p:grpSpPr>
        <p:cxnSp>
          <p:nvCxnSpPr>
            <p:cNvPr id="117" name="Straight Arrow Connector 116"/>
            <p:cNvCxnSpPr/>
            <p:nvPr/>
          </p:nvCxnSpPr>
          <p:spPr>
            <a:xfrm>
              <a:off x="5257800" y="6207125"/>
              <a:ext cx="1676400" cy="3175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8" name="Arc 117"/>
            <p:cNvSpPr/>
            <p:nvPr/>
          </p:nvSpPr>
          <p:spPr>
            <a:xfrm>
              <a:off x="5562600" y="3465512"/>
              <a:ext cx="2743200" cy="2743201"/>
            </a:xfrm>
            <a:prstGeom prst="arc">
              <a:avLst>
                <a:gd name="adj1" fmla="val 16200000"/>
                <a:gd name="adj2" fmla="val 5391324"/>
              </a:avLst>
            </a:prstGeom>
            <a:ln w="38100">
              <a:solidFill>
                <a:schemeClr val="tx1"/>
              </a:solidFill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cxnSp>
          <p:nvCxnSpPr>
            <p:cNvPr id="122" name="Straight Arrow Connector 121"/>
            <p:cNvCxnSpPr/>
            <p:nvPr/>
          </p:nvCxnSpPr>
          <p:spPr>
            <a:xfrm rot="10800000">
              <a:off x="5257800" y="3465512"/>
              <a:ext cx="1676400" cy="3175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Straight Connector 162"/>
            <p:cNvCxnSpPr/>
            <p:nvPr/>
          </p:nvCxnSpPr>
          <p:spPr>
            <a:xfrm rot="5400000">
              <a:off x="4724400" y="4837112"/>
              <a:ext cx="2743201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5" name="TextBox 164"/>
            <p:cNvSpPr txBox="1"/>
            <p:nvPr/>
          </p:nvSpPr>
          <p:spPr bwMode="auto">
            <a:xfrm>
              <a:off x="5524500" y="4648199"/>
              <a:ext cx="1143000" cy="461963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sz="2400" dirty="0">
                  <a:latin typeface="+mj-lt"/>
                </a:rPr>
                <a:t>4.30 m</a:t>
              </a:r>
            </a:p>
          </p:txBody>
        </p:sp>
      </p:grpSp>
      <p:sp>
        <p:nvSpPr>
          <p:cNvPr id="167" name="Rounded Rectangle 166"/>
          <p:cNvSpPr/>
          <p:nvPr/>
        </p:nvSpPr>
        <p:spPr>
          <a:xfrm>
            <a:off x="662565" y="4139550"/>
            <a:ext cx="1066800" cy="30480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aphicFrame>
        <p:nvGraphicFramePr>
          <p:cNvPr id="2083" name="Object 3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91914576"/>
              </p:ext>
            </p:extLst>
          </p:nvPr>
        </p:nvGraphicFramePr>
        <p:xfrm>
          <a:off x="3048578" y="3796506"/>
          <a:ext cx="1698625" cy="846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106" name="Equation" r:id="rId5" imgW="838200" imgH="419100" progId="Equation.3">
                  <p:embed/>
                </p:oleObj>
              </mc:Choice>
              <mc:Fallback>
                <p:oleObj name="Equation" r:id="rId5" imgW="838200" imgH="419100" progId="Equation.3">
                  <p:embed/>
                  <p:pic>
                    <p:nvPicPr>
                      <p:cNvPr id="0" name="Picture 16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578" y="3796506"/>
                        <a:ext cx="1698625" cy="8461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Box 35"/>
              <p:cNvSpPr txBox="1"/>
              <p:nvPr/>
            </p:nvSpPr>
            <p:spPr bwMode="auto">
              <a:xfrm>
                <a:off x="2896177" y="3266578"/>
                <a:ext cx="2133601" cy="461665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prstDash val="dash"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>
                  <a:defRPr/>
                </a:pPr>
                <a:r>
                  <a:rPr lang="en-US" sz="2400" dirty="0">
                    <a:latin typeface="+mj-lt"/>
                  </a:rPr>
                  <a:t>From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𝐵</m:t>
                        </m:r>
                      </m:sub>
                    </m:sSub>
                    <m:r>
                      <a:rPr lang="en-US" sz="2400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𝐶</m:t>
                        </m:r>
                      </m:sub>
                    </m:sSub>
                  </m:oMath>
                </a14:m>
                <a:r>
                  <a:rPr lang="en-US" sz="2400" dirty="0">
                    <a:latin typeface="+mj-lt"/>
                  </a:rPr>
                  <a:t>:</a:t>
                </a:r>
              </a:p>
            </p:txBody>
          </p:sp>
        </mc:Choice>
        <mc:Fallback xmlns="">
          <p:sp>
            <p:nvSpPr>
              <p:cNvPr id="36" name="TextBox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896177" y="3266578"/>
                <a:ext cx="2133601" cy="461665"/>
              </a:xfrm>
              <a:prstGeom prst="rect">
                <a:avLst/>
              </a:prstGeom>
              <a:blipFill>
                <a:blip r:embed="rId7"/>
                <a:stretch>
                  <a:fillRect l="-3977" t="-7692" r="-2273" b="-28205"/>
                </a:stretch>
              </a:blipFill>
              <a:ln w="9525">
                <a:solidFill>
                  <a:schemeClr val="tx1"/>
                </a:solidFill>
                <a:prstDash val="dash"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2084" name="Object 3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09264791"/>
              </p:ext>
            </p:extLst>
          </p:nvPr>
        </p:nvGraphicFramePr>
        <p:xfrm>
          <a:off x="4853565" y="3847306"/>
          <a:ext cx="1852612" cy="7953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107" name="Equation" r:id="rId8" imgW="914400" imgH="393480" progId="Equation.3">
                  <p:embed/>
                </p:oleObj>
              </mc:Choice>
              <mc:Fallback>
                <p:oleObj name="Equation" r:id="rId8" imgW="914400" imgH="393480" progId="Equation.3">
                  <p:embed/>
                  <p:pic>
                    <p:nvPicPr>
                      <p:cNvPr id="0" name="Picture 16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53565" y="3847306"/>
                        <a:ext cx="1852612" cy="795337"/>
                      </a:xfrm>
                      <a:prstGeom prst="rect">
                        <a:avLst/>
                      </a:prstGeom>
                      <a:solidFill>
                        <a:schemeClr val="bg1">
                          <a:lumMod val="75000"/>
                        </a:schemeClr>
                      </a:solidFill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8" name="TextBox 37"/>
          <p:cNvSpPr txBox="1"/>
          <p:nvPr/>
        </p:nvSpPr>
        <p:spPr bwMode="auto">
          <a:xfrm>
            <a:off x="2323307" y="5254228"/>
            <a:ext cx="50292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q</a:t>
            </a:r>
            <a:r>
              <a:rPr lang="en-US" sz="2400" dirty="0">
                <a:latin typeface="+mj-lt"/>
              </a:rPr>
              <a:t> = 2(1.6 × 10</a:t>
            </a:r>
            <a:r>
              <a:rPr lang="en-US" sz="2400" baseline="30000" dirty="0">
                <a:latin typeface="+mj-lt"/>
              </a:rPr>
              <a:t>–19</a:t>
            </a:r>
            <a:r>
              <a:rPr lang="en-US" sz="2400" dirty="0">
                <a:latin typeface="+mj-lt"/>
              </a:rPr>
              <a:t>) C = 3.2</a:t>
            </a:r>
            <a:r>
              <a:rPr lang="en-US" sz="2400" dirty="0"/>
              <a:t> × 10</a:t>
            </a:r>
            <a:r>
              <a:rPr lang="en-US" sz="2400" baseline="30000" dirty="0"/>
              <a:t>–19</a:t>
            </a:r>
            <a:r>
              <a:rPr lang="en-US" sz="2400" dirty="0"/>
              <a:t> C </a:t>
            </a:r>
            <a:endParaRPr lang="en-US" sz="2400" dirty="0">
              <a:latin typeface="+mj-lt"/>
            </a:endParaRPr>
          </a:p>
        </p:txBody>
      </p:sp>
      <p:sp>
        <p:nvSpPr>
          <p:cNvPr id="39" name="TextBox 38"/>
          <p:cNvSpPr txBox="1"/>
          <p:nvPr/>
        </p:nvSpPr>
        <p:spPr bwMode="auto">
          <a:xfrm>
            <a:off x="2323307" y="5705078"/>
            <a:ext cx="50292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US" sz="2400" dirty="0">
                <a:latin typeface="+mj-lt"/>
              </a:rPr>
              <a:t> = 4.30 m / 2 = 2.15 m</a:t>
            </a:r>
          </a:p>
        </p:txBody>
      </p:sp>
      <p:sp>
        <p:nvSpPr>
          <p:cNvPr id="42" name="TextBox 41"/>
          <p:cNvSpPr txBox="1"/>
          <p:nvPr/>
        </p:nvSpPr>
        <p:spPr bwMode="auto">
          <a:xfrm>
            <a:off x="2323307" y="6155928"/>
            <a:ext cx="50292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sz="2400" dirty="0">
                <a:latin typeface="+mj-lt"/>
              </a:rPr>
              <a:t> = 6.66 × 10</a:t>
            </a:r>
            <a:r>
              <a:rPr lang="en-US" sz="2400" baseline="30000" dirty="0">
                <a:latin typeface="+mj-lt"/>
              </a:rPr>
              <a:t>–27</a:t>
            </a:r>
            <a:r>
              <a:rPr lang="en-US" sz="2400" dirty="0">
                <a:latin typeface="+mj-lt"/>
              </a:rPr>
              <a:t> kg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386F29C-061E-47C1-A8AA-F42ADE5D6185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7" grpId="0" animBg="1"/>
      <p:bldP spid="36" grpId="0" animBg="1"/>
      <p:bldP spid="38" grpId="0"/>
      <p:bldP spid="39" grpId="0"/>
      <p:bldP spid="4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5000" y="152400"/>
            <a:ext cx="8229600" cy="1143000"/>
          </a:xfrm>
        </p:spPr>
        <p:txBody>
          <a:bodyPr/>
          <a:lstStyle/>
          <a:p>
            <a:r>
              <a:rPr lang="en-US" dirty="0"/>
              <a:t>Cyclotron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010400" y="1600994"/>
            <a:ext cx="3886200" cy="4083049"/>
          </a:xfrm>
          <a:ln>
            <a:solidFill>
              <a:schemeClr val="tx1"/>
            </a:solidFill>
            <a:prstDash val="dash"/>
          </a:ln>
        </p:spPr>
        <p:txBody>
          <a:bodyPr/>
          <a:lstStyle/>
          <a:p>
            <a:pPr>
              <a:spcAft>
                <a:spcPts val="600"/>
              </a:spcAft>
            </a:pPr>
            <a:r>
              <a:rPr lang="en-US" sz="2200" dirty="0"/>
              <a:t>Used in radiation therapy to accelerate charged particles</a:t>
            </a:r>
          </a:p>
          <a:p>
            <a:pPr>
              <a:spcAft>
                <a:spcPts val="600"/>
              </a:spcAft>
            </a:pPr>
            <a:r>
              <a:rPr lang="en-US" sz="2200" dirty="0"/>
              <a:t>Accelerates charges using an </a:t>
            </a:r>
            <a:r>
              <a:rPr lang="en-US" sz="2200" b="1" dirty="0"/>
              <a:t>electric field</a:t>
            </a:r>
          </a:p>
          <a:p>
            <a:r>
              <a:rPr lang="en-US" sz="2200" dirty="0"/>
              <a:t>Keeps charges confined to a circular region using a </a:t>
            </a:r>
            <a:r>
              <a:rPr lang="en-US" sz="2200" b="1" dirty="0"/>
              <a:t>magnetic field;</a:t>
            </a:r>
            <a:r>
              <a:rPr lang="en-US" sz="2200" dirty="0"/>
              <a:t> this way, space required is reduced (compared to linear accelerator)</a:t>
            </a:r>
            <a:endParaRPr lang="en-US" sz="22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386F29C-061E-47C1-A8AA-F42ADE5D6185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pic>
        <p:nvPicPr>
          <p:cNvPr id="246786" name="Picture 2" descr="Image result for Cyclotr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1981200"/>
            <a:ext cx="5111238" cy="3322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0034061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Arial" charset="0"/>
                <a:cs typeface="Arial" charset="0"/>
              </a:rPr>
              <a:t>Magnetic Forces on Wires</a:t>
            </a:r>
          </a:p>
        </p:txBody>
      </p:sp>
      <p:sp>
        <p:nvSpPr>
          <p:cNvPr id="57347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>
                <a:latin typeface="Arial" charset="0"/>
                <a:cs typeface="Arial" charset="0"/>
              </a:rPr>
              <a:t>OpenStax</a:t>
            </a:r>
            <a:r>
              <a:rPr lang="en-US" dirty="0">
                <a:latin typeface="Arial" charset="0"/>
                <a:cs typeface="Arial" charset="0"/>
              </a:rPr>
              <a:t> 22.9  - 22.10</a:t>
            </a:r>
          </a:p>
          <a:p>
            <a:endParaRPr lang="en-US" dirty="0">
              <a:latin typeface="Arial" charset="0"/>
              <a:cs typeface="Arial" charset="0"/>
            </a:endParaRPr>
          </a:p>
          <a:p>
            <a:r>
              <a:rPr lang="en-US" dirty="0">
                <a:latin typeface="Arial" charset="0"/>
                <a:cs typeface="Arial" charset="0"/>
              </a:rPr>
              <a:t>Magnetic fields exert forces on wires</a:t>
            </a:r>
          </a:p>
          <a:p>
            <a:r>
              <a:rPr lang="en-US" dirty="0">
                <a:latin typeface="Arial" charset="0"/>
                <a:cs typeface="Arial" charset="0"/>
              </a:rPr>
              <a:t>Wires exert forces on each other</a:t>
            </a:r>
          </a:p>
          <a:p>
            <a:pPr lvl="1"/>
            <a:r>
              <a:rPr lang="en-US" dirty="0">
                <a:latin typeface="Arial" charset="0"/>
                <a:cs typeface="Arial" charset="0"/>
              </a:rPr>
              <a:t>Like wires attract</a:t>
            </a:r>
          </a:p>
          <a:p>
            <a:pPr lvl="1"/>
            <a:r>
              <a:rPr lang="en-US" dirty="0">
                <a:latin typeface="Arial" charset="0"/>
                <a:cs typeface="Arial" charset="0"/>
              </a:rPr>
              <a:t>Opposite wires repel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386F29C-061E-47C1-A8AA-F42ADE5D6185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05831131"/>
              </p:ext>
            </p:extLst>
          </p:nvPr>
        </p:nvGraphicFramePr>
        <p:xfrm>
          <a:off x="3657600" y="3886200"/>
          <a:ext cx="3328988" cy="6905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892" name="Equation" r:id="rId3" imgW="1104900" imgH="228600" progId="Equation.3">
                  <p:embed/>
                </p:oleObj>
              </mc:Choice>
              <mc:Fallback>
                <p:oleObj name="Equation" r:id="rId3" imgW="1104900" imgH="228600" progId="Equation.3">
                  <p:embed/>
                  <p:pic>
                    <p:nvPicPr>
                      <p:cNvPr id="0" name="Picture 1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57600" y="3886200"/>
                        <a:ext cx="3328988" cy="6905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837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>
                <a:latin typeface="Arial" charset="0"/>
                <a:cs typeface="Arial" charset="0"/>
              </a:rPr>
              <a:t>Magnetic Force Exerted on Current</a:t>
            </a:r>
          </a:p>
        </p:txBody>
      </p:sp>
      <p:sp>
        <p:nvSpPr>
          <p:cNvPr id="4" name="TextBox 3"/>
          <p:cNvSpPr txBox="1"/>
          <p:nvPr/>
        </p:nvSpPr>
        <p:spPr bwMode="auto">
          <a:xfrm>
            <a:off x="609600" y="1487776"/>
            <a:ext cx="9982200" cy="18004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US" sz="2400" dirty="0">
                <a:latin typeface="+mj-lt"/>
              </a:rPr>
              <a:t>A current is a flow of charges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US" sz="2400" dirty="0">
                <a:latin typeface="+mj-lt"/>
              </a:rPr>
              <a:t>Therefore, magnetic force must act on a current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US" sz="2400" dirty="0">
                <a:latin typeface="+mj-lt"/>
              </a:rPr>
              <a:t>The magnetic force has to be summed over all charges in the current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400" dirty="0">
                <a:latin typeface="+mj-lt"/>
              </a:rPr>
              <a:t>The magnetic force equation becomes:</a:t>
            </a:r>
          </a:p>
        </p:txBody>
      </p:sp>
      <p:grpSp>
        <p:nvGrpSpPr>
          <p:cNvPr id="2" name="Group 17"/>
          <p:cNvGrpSpPr>
            <a:grpSpLocks/>
          </p:cNvGrpSpPr>
          <p:nvPr/>
        </p:nvGrpSpPr>
        <p:grpSpPr bwMode="auto">
          <a:xfrm>
            <a:off x="5434014" y="3983037"/>
            <a:ext cx="4776787" cy="1131888"/>
            <a:chOff x="4824413" y="5198283"/>
            <a:chExt cx="4776787" cy="1132217"/>
          </a:xfrm>
        </p:grpSpPr>
        <p:sp>
          <p:nvSpPr>
            <p:cNvPr id="7" name="Rounded Rectangle 6"/>
            <p:cNvSpPr/>
            <p:nvPr/>
          </p:nvSpPr>
          <p:spPr>
            <a:xfrm>
              <a:off x="4824413" y="5198283"/>
              <a:ext cx="263525" cy="381111"/>
            </a:xfrm>
            <a:prstGeom prst="roundRect">
              <a:avLst/>
            </a:prstGeom>
            <a:noFill/>
            <a:ln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cxnSp>
          <p:nvCxnSpPr>
            <p:cNvPr id="8" name="Straight Connector 7"/>
            <p:cNvCxnSpPr>
              <a:stCxn id="7" idx="2"/>
              <a:endCxn id="9" idx="1"/>
            </p:cNvCxnSpPr>
            <p:nvPr/>
          </p:nvCxnSpPr>
          <p:spPr>
            <a:xfrm rot="16200000" flipH="1">
              <a:off x="5609356" y="4926213"/>
              <a:ext cx="519264" cy="1825625"/>
            </a:xfrm>
            <a:prstGeom prst="line">
              <a:avLst/>
            </a:prstGeom>
            <a:ln w="25400">
              <a:solidFill>
                <a:schemeClr val="accent5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/>
            <p:cNvSpPr txBox="1"/>
            <p:nvPr/>
          </p:nvSpPr>
          <p:spPr bwMode="auto">
            <a:xfrm>
              <a:off x="6781800" y="5868403"/>
              <a:ext cx="2819400" cy="462097"/>
            </a:xfrm>
            <a:prstGeom prst="rect">
              <a:avLst/>
            </a:prstGeom>
            <a:noFill/>
            <a:ln w="25400">
              <a:solidFill>
                <a:schemeClr val="accent5">
                  <a:lumMod val="75000"/>
                </a:schemeClr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sz="2400" b="1" dirty="0">
                  <a:solidFill>
                    <a:schemeClr val="accent5">
                      <a:lumMod val="75000"/>
                    </a:schemeClr>
                  </a:solidFill>
                  <a:latin typeface="+mj-lt"/>
                </a:rPr>
                <a:t>Magnetic field </a:t>
              </a:r>
              <a:r>
                <a:rPr lang="en-US" sz="2400" b="1" dirty="0">
                  <a:latin typeface="+mj-lt"/>
                </a:rPr>
                <a:t>(T)</a:t>
              </a:r>
              <a:endParaRPr lang="en-US" sz="2400" dirty="0">
                <a:solidFill>
                  <a:schemeClr val="accent5">
                    <a:lumMod val="75000"/>
                  </a:schemeClr>
                </a:solidFill>
                <a:latin typeface="+mj-lt"/>
              </a:endParaRPr>
            </a:p>
          </p:txBody>
        </p:sp>
      </p:grpSp>
      <p:grpSp>
        <p:nvGrpSpPr>
          <p:cNvPr id="3" name="Group 30"/>
          <p:cNvGrpSpPr>
            <a:grpSpLocks/>
          </p:cNvGrpSpPr>
          <p:nvPr/>
        </p:nvGrpSpPr>
        <p:grpSpPr bwMode="auto">
          <a:xfrm>
            <a:off x="3886200" y="3989387"/>
            <a:ext cx="3352800" cy="1582738"/>
            <a:chOff x="2686050" y="4307787"/>
            <a:chExt cx="3352800" cy="1584637"/>
          </a:xfrm>
        </p:grpSpPr>
        <p:sp>
          <p:nvSpPr>
            <p:cNvPr id="11" name="Rounded Rectangle 10"/>
            <p:cNvSpPr/>
            <p:nvPr/>
          </p:nvSpPr>
          <p:spPr>
            <a:xfrm>
              <a:off x="4005263" y="4307787"/>
              <a:ext cx="195262" cy="390994"/>
            </a:xfrm>
            <a:prstGeom prst="roundRect">
              <a:avLst/>
            </a:prstGeom>
            <a:noFill/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cxnSp>
          <p:nvCxnSpPr>
            <p:cNvPr id="12" name="Straight Connector 11"/>
            <p:cNvCxnSpPr>
              <a:stCxn id="11" idx="2"/>
              <a:endCxn id="13" idx="0"/>
            </p:cNvCxnSpPr>
            <p:nvPr/>
          </p:nvCxnSpPr>
          <p:spPr>
            <a:xfrm rot="16200000" flipH="1">
              <a:off x="3866712" y="4934169"/>
              <a:ext cx="731126" cy="260350"/>
            </a:xfrm>
            <a:prstGeom prst="line">
              <a:avLst/>
            </a:prstGeom>
            <a:ln w="2540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/>
            <p:cNvSpPr txBox="1"/>
            <p:nvPr/>
          </p:nvSpPr>
          <p:spPr bwMode="auto">
            <a:xfrm>
              <a:off x="2686050" y="5429907"/>
              <a:ext cx="3352800" cy="462517"/>
            </a:xfrm>
            <a:prstGeom prst="rect">
              <a:avLst/>
            </a:prstGeom>
            <a:noFill/>
            <a:ln w="25400">
              <a:solidFill>
                <a:schemeClr val="accent6">
                  <a:lumMod val="75000"/>
                </a:schemeClr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sz="2400" b="1" dirty="0">
                  <a:solidFill>
                    <a:schemeClr val="accent6">
                      <a:lumMod val="75000"/>
                    </a:schemeClr>
                  </a:solidFill>
                  <a:latin typeface="+mj-lt"/>
                </a:rPr>
                <a:t>Length </a:t>
              </a:r>
              <a:r>
                <a:rPr lang="en-US" sz="2400" dirty="0">
                  <a:latin typeface="+mj-lt"/>
                </a:rPr>
                <a:t>of section (m)</a:t>
              </a:r>
            </a:p>
          </p:txBody>
        </p:sp>
      </p:grpSp>
      <p:grpSp>
        <p:nvGrpSpPr>
          <p:cNvPr id="6" name="Group 30"/>
          <p:cNvGrpSpPr>
            <a:grpSpLocks/>
          </p:cNvGrpSpPr>
          <p:nvPr/>
        </p:nvGrpSpPr>
        <p:grpSpPr bwMode="auto">
          <a:xfrm>
            <a:off x="2228850" y="3997326"/>
            <a:ext cx="2947988" cy="1031875"/>
            <a:chOff x="838200" y="4230488"/>
            <a:chExt cx="2947988" cy="1031777"/>
          </a:xfrm>
        </p:grpSpPr>
        <p:sp>
          <p:nvSpPr>
            <p:cNvPr id="15" name="Rounded Rectangle 14"/>
            <p:cNvSpPr/>
            <p:nvPr/>
          </p:nvSpPr>
          <p:spPr>
            <a:xfrm>
              <a:off x="3567113" y="4230488"/>
              <a:ext cx="219075" cy="380964"/>
            </a:xfrm>
            <a:prstGeom prst="roundRect">
              <a:avLst/>
            </a:prstGeom>
            <a:noFill/>
            <a:ln>
              <a:solidFill>
                <a:srgbClr val="008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cxnSp>
          <p:nvCxnSpPr>
            <p:cNvPr id="16" name="Straight Connector 15"/>
            <p:cNvCxnSpPr>
              <a:stCxn id="15" idx="2"/>
              <a:endCxn id="17" idx="3"/>
            </p:cNvCxnSpPr>
            <p:nvPr/>
          </p:nvCxnSpPr>
          <p:spPr>
            <a:xfrm rot="5400000">
              <a:off x="2961501" y="4316951"/>
              <a:ext cx="420647" cy="1009650"/>
            </a:xfrm>
            <a:prstGeom prst="line">
              <a:avLst/>
            </a:prstGeom>
            <a:ln w="25400">
              <a:solidFill>
                <a:srgbClr val="008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6"/>
            <p:cNvSpPr txBox="1"/>
            <p:nvPr/>
          </p:nvSpPr>
          <p:spPr bwMode="auto">
            <a:xfrm>
              <a:off x="838200" y="4800346"/>
              <a:ext cx="1828800" cy="461919"/>
            </a:xfrm>
            <a:prstGeom prst="rect">
              <a:avLst/>
            </a:prstGeom>
            <a:noFill/>
            <a:ln w="25400">
              <a:solidFill>
                <a:srgbClr val="008000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sz="2400" b="1" dirty="0">
                  <a:solidFill>
                    <a:srgbClr val="008000"/>
                  </a:solidFill>
                  <a:latin typeface="+mj-lt"/>
                </a:rPr>
                <a:t>Current </a:t>
              </a:r>
              <a:r>
                <a:rPr lang="en-US" sz="2400" dirty="0">
                  <a:latin typeface="+mj-lt"/>
                </a:rPr>
                <a:t>(A)</a:t>
              </a:r>
            </a:p>
          </p:txBody>
        </p:sp>
      </p:grpSp>
      <p:grpSp>
        <p:nvGrpSpPr>
          <p:cNvPr id="10" name="Group 73"/>
          <p:cNvGrpSpPr>
            <a:grpSpLocks/>
          </p:cNvGrpSpPr>
          <p:nvPr/>
        </p:nvGrpSpPr>
        <p:grpSpPr bwMode="auto">
          <a:xfrm>
            <a:off x="6438900" y="3954463"/>
            <a:ext cx="4171950" cy="461963"/>
            <a:chOff x="4876800" y="5562602"/>
            <a:chExt cx="4171950" cy="461367"/>
          </a:xfrm>
        </p:grpSpPr>
        <p:grpSp>
          <p:nvGrpSpPr>
            <p:cNvPr id="58382" name="Group 16"/>
            <p:cNvGrpSpPr>
              <a:grpSpLocks/>
            </p:cNvGrpSpPr>
            <p:nvPr/>
          </p:nvGrpSpPr>
          <p:grpSpPr bwMode="auto">
            <a:xfrm>
              <a:off x="4876800" y="5562602"/>
              <a:ext cx="4171950" cy="461367"/>
              <a:chOff x="6172200" y="3886181"/>
              <a:chExt cx="4171950" cy="461409"/>
            </a:xfrm>
          </p:grpSpPr>
          <p:sp>
            <p:nvSpPr>
              <p:cNvPr id="22" name="Rounded Rectangle 21"/>
              <p:cNvSpPr/>
              <p:nvPr/>
            </p:nvSpPr>
            <p:spPr>
              <a:xfrm>
                <a:off x="6172200" y="3962290"/>
                <a:ext cx="381000" cy="380543"/>
              </a:xfrm>
              <a:prstGeom prst="roundRect">
                <a:avLst/>
              </a:prstGeom>
              <a:noFill/>
              <a:ln>
                <a:solidFill>
                  <a:srgbClr val="6F00E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cxnSp>
            <p:nvCxnSpPr>
              <p:cNvPr id="23" name="Straight Connector 22"/>
              <p:cNvCxnSpPr>
                <a:stCxn id="22" idx="3"/>
                <a:endCxn id="24" idx="1"/>
              </p:cNvCxnSpPr>
              <p:nvPr/>
            </p:nvCxnSpPr>
            <p:spPr>
              <a:xfrm flipV="1">
                <a:off x="6553200" y="4116093"/>
                <a:ext cx="152400" cy="36468"/>
              </a:xfrm>
              <a:prstGeom prst="line">
                <a:avLst/>
              </a:prstGeom>
              <a:ln w="25400">
                <a:solidFill>
                  <a:srgbClr val="6F00E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4" name="TextBox 23"/>
              <p:cNvSpPr txBox="1"/>
              <p:nvPr/>
            </p:nvSpPr>
            <p:spPr bwMode="auto">
              <a:xfrm>
                <a:off x="6705600" y="3886181"/>
                <a:ext cx="3638550" cy="461409"/>
              </a:xfrm>
              <a:prstGeom prst="rect">
                <a:avLst/>
              </a:prstGeom>
              <a:noFill/>
              <a:ln w="25400">
                <a:solidFill>
                  <a:srgbClr val="6F00E3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defRPr/>
                </a:pPr>
                <a:r>
                  <a:rPr lang="en-US" sz="2400" dirty="0">
                    <a:latin typeface="+mj-lt"/>
                  </a:rPr>
                  <a:t>Angle between wire and </a:t>
                </a:r>
                <a:r>
                  <a:rPr lang="en-US" sz="2400" dirty="0">
                    <a:solidFill>
                      <a:schemeClr val="bg1"/>
                    </a:solidFill>
                    <a:latin typeface="+mj-lt"/>
                  </a:rPr>
                  <a:t>.</a:t>
                </a:r>
                <a:r>
                  <a:rPr lang="en-US" sz="2400" dirty="0">
                    <a:latin typeface="+mj-lt"/>
                  </a:rPr>
                  <a:t>  </a:t>
                </a:r>
                <a:endParaRPr lang="en-US" sz="2400" b="1" dirty="0">
                  <a:solidFill>
                    <a:srgbClr val="008000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aphicFrame>
          <p:nvGraphicFramePr>
            <p:cNvPr id="58383" name="Object 8"/>
            <p:cNvGraphicFramePr>
              <a:graphicFrameLocks noChangeAspect="1"/>
            </p:cNvGraphicFramePr>
            <p:nvPr/>
          </p:nvGraphicFramePr>
          <p:xfrm>
            <a:off x="8740775" y="5572119"/>
            <a:ext cx="307975" cy="3857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8893" name="Equation" r:id="rId5" imgW="152334" imgH="190417" progId="Equation.3">
                    <p:embed/>
                  </p:oleObj>
                </mc:Choice>
                <mc:Fallback>
                  <p:oleObj name="Equation" r:id="rId5" imgW="152334" imgH="190417" progId="Equation.3">
                    <p:embed/>
                    <p:pic>
                      <p:nvPicPr>
                        <p:cNvPr id="0" name="Picture 11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8740775" y="5572119"/>
                          <a:ext cx="307975" cy="38576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33" name="TextBox 32"/>
          <p:cNvSpPr txBox="1"/>
          <p:nvPr/>
        </p:nvSpPr>
        <p:spPr bwMode="auto">
          <a:xfrm>
            <a:off x="1600200" y="5786438"/>
            <a:ext cx="89916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dirty="0">
                <a:latin typeface="+mj-lt"/>
              </a:rPr>
              <a:t>(same as force on a charged particle but with </a:t>
            </a:r>
            <a:r>
              <a:rPr lang="en-US" sz="24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|</a:t>
            </a:r>
            <a:r>
              <a:rPr lang="en-US" sz="2400" b="1" i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q|v</a:t>
            </a:r>
            <a:r>
              <a:rPr lang="en-US" sz="2400" dirty="0">
                <a:latin typeface="+mj-lt"/>
              </a:rPr>
              <a:t> replaced by </a:t>
            </a:r>
            <a:r>
              <a:rPr lang="en-US" sz="24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IL</a:t>
            </a:r>
            <a:r>
              <a:rPr lang="en-US" sz="2400" dirty="0"/>
              <a:t>)</a:t>
            </a:r>
            <a:endParaRPr lang="en-US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386F29C-061E-47C1-A8AA-F42ADE5D6185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0" name="Picture 329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40000" contrast="40000"/>
                    </a14:imgEffect>
                  </a14:imgLayer>
                </a14:imgProps>
              </a:ext>
            </a:extLst>
          </a:blip>
          <a:srcRect r="25503"/>
          <a:stretch/>
        </p:blipFill>
        <p:spPr>
          <a:xfrm>
            <a:off x="2209802" y="2209800"/>
            <a:ext cx="2743199" cy="353598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8400" y="274638"/>
            <a:ext cx="7391400" cy="1143000"/>
          </a:xfrm>
        </p:spPr>
        <p:txBody>
          <a:bodyPr/>
          <a:lstStyle/>
          <a:p>
            <a:r>
              <a:rPr lang="en-US" b="1" dirty="0"/>
              <a:t>Example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5449457" y="1410339"/>
                <a:ext cx="5410201" cy="4906962"/>
              </a:xfrm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pPr marL="0" indent="0">
                  <a:spcAft>
                    <a:spcPts val="600"/>
                  </a:spcAft>
                  <a:buNone/>
                </a:pPr>
                <a:r>
                  <a:rPr lang="en-US" sz="2400" dirty="0"/>
                  <a:t>A wire is carrying a current (I) upwards in a magnetic field (B) that is pointing into the page. The length of the wire inside the magnetic field is L.</a:t>
                </a:r>
                <a:endParaRPr lang="en-US" sz="1600" dirty="0"/>
              </a:p>
              <a:p>
                <a:pPr marL="0" indent="0">
                  <a:buNone/>
                </a:pPr>
                <a:r>
                  <a:rPr lang="en-US" sz="2400" dirty="0"/>
                  <a:t>Use </a:t>
                </a:r>
                <a:r>
                  <a:rPr lang="en-US" sz="2400" b="1" dirty="0"/>
                  <a:t>right-hand rule</a:t>
                </a:r>
                <a:r>
                  <a:rPr lang="en-US" sz="2400" dirty="0"/>
                  <a:t> (for cross product) to find direction of force (F) on wire:</a:t>
                </a:r>
              </a:p>
              <a:p>
                <a:pPr lvl="1">
                  <a:buFontTx/>
                  <a:buChar char="-"/>
                </a:pPr>
                <a:r>
                  <a:rPr lang="en-US" sz="2000" dirty="0"/>
                  <a:t>Thumb 	→   I</a:t>
                </a:r>
              </a:p>
              <a:p>
                <a:pPr lvl="1">
                  <a:buFontTx/>
                  <a:buChar char="-"/>
                </a:pPr>
                <a:r>
                  <a:rPr lang="en-US" sz="2000" dirty="0"/>
                  <a:t>Fingers 	→   B	</a:t>
                </a:r>
              </a:p>
              <a:p>
                <a:pPr lvl="1">
                  <a:spcAft>
                    <a:spcPts val="600"/>
                  </a:spcAft>
                  <a:buFontTx/>
                  <a:buChar char="-"/>
                </a:pPr>
                <a:r>
                  <a:rPr lang="en-US" sz="2000" dirty="0"/>
                  <a:t>Palm 	→   F</a:t>
                </a:r>
                <a:endParaRPr lang="en-US" sz="1600" dirty="0"/>
              </a:p>
              <a:p>
                <a:pPr marL="0" lvl="1" indent="0">
                  <a:spcAft>
                    <a:spcPts val="600"/>
                  </a:spcAft>
                  <a:buNone/>
                </a:pPr>
                <a:r>
                  <a:rPr lang="en-US" sz="2400" dirty="0"/>
                  <a:t>Magnitude of F = </a:t>
                </a:r>
                <a14:m>
                  <m:oMath xmlns:m="http://schemas.openxmlformats.org/officeDocument/2006/math">
                    <m:r>
                      <a:rPr lang="en-US" sz="2400" i="1" dirty="0">
                        <a:latin typeface="Cambria Math" panose="02040503050406030204" pitchFamily="18" charset="0"/>
                      </a:rPr>
                      <m:t>𝐿𝐼𝐵</m:t>
                    </m:r>
                    <m:r>
                      <a:rPr lang="en-US" sz="2400" i="1" dirty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400" i="1" dirty="0">
                        <a:latin typeface="Cambria Math" panose="02040503050406030204" pitchFamily="18" charset="0"/>
                      </a:rPr>
                      <m:t>𝑠𝑖𝑛</m:t>
                    </m:r>
                    <m:r>
                      <a:rPr lang="en-US" sz="2400" i="1" dirty="0">
                        <a:latin typeface="Cambria Math" panose="02040503050406030204" pitchFamily="18" charset="0"/>
                      </a:rPr>
                      <m:t> 90°</m:t>
                    </m:r>
                  </m:oMath>
                </a14:m>
                <a:endParaRPr lang="en-US" sz="2400" dirty="0"/>
              </a:p>
              <a:p>
                <a:pPr marL="457200" lvl="1" indent="0">
                  <a:buNone/>
                </a:pPr>
                <a:r>
                  <a:rPr lang="en-US" sz="2000" dirty="0">
                    <a:solidFill>
                      <a:schemeClr val="bg1">
                        <a:lumMod val="50000"/>
                      </a:schemeClr>
                    </a:solidFill>
                  </a:rPr>
                  <a:t>(acts only on the length L of wire)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449457" y="1410339"/>
                <a:ext cx="5410201" cy="4906962"/>
              </a:xfrm>
              <a:blipFill>
                <a:blip r:embed="rId4"/>
                <a:stretch>
                  <a:fillRect l="-1687" t="-743" r="-2700" b="-1115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1506200" y="6356350"/>
            <a:ext cx="533399" cy="365125"/>
          </a:xfrm>
        </p:spPr>
        <p:txBody>
          <a:bodyPr/>
          <a:lstStyle/>
          <a:p>
            <a:pPr>
              <a:defRPr/>
            </a:pPr>
            <a:fld id="{B386F29C-061E-47C1-A8AA-F42ADE5D6185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  <p:cxnSp>
        <p:nvCxnSpPr>
          <p:cNvPr id="161" name="Straight Connector 160"/>
          <p:cNvCxnSpPr/>
          <p:nvPr/>
        </p:nvCxnSpPr>
        <p:spPr>
          <a:xfrm flipV="1">
            <a:off x="3733800" y="1600200"/>
            <a:ext cx="0" cy="4756150"/>
          </a:xfrm>
          <a:prstGeom prst="line">
            <a:avLst/>
          </a:prstGeom>
          <a:ln w="571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63" name="Straight Arrow Connector 162"/>
          <p:cNvCxnSpPr/>
          <p:nvPr/>
        </p:nvCxnSpPr>
        <p:spPr>
          <a:xfrm flipV="1">
            <a:off x="3581400" y="2532664"/>
            <a:ext cx="0" cy="627665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65" name="TextBox 164"/>
          <p:cNvSpPr txBox="1"/>
          <p:nvPr/>
        </p:nvSpPr>
        <p:spPr bwMode="auto">
          <a:xfrm>
            <a:off x="3048001" y="2590801"/>
            <a:ext cx="627663" cy="4772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</a:p>
        </p:txBody>
      </p:sp>
      <p:sp>
        <p:nvSpPr>
          <p:cNvPr id="167" name="TextBox 166"/>
          <p:cNvSpPr txBox="1"/>
          <p:nvPr/>
        </p:nvSpPr>
        <p:spPr bwMode="auto">
          <a:xfrm>
            <a:off x="2191738" y="2286001"/>
            <a:ext cx="627663" cy="4772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</a:p>
        </p:txBody>
      </p:sp>
      <p:cxnSp>
        <p:nvCxnSpPr>
          <p:cNvPr id="169" name="Straight Arrow Connector 168"/>
          <p:cNvCxnSpPr/>
          <p:nvPr/>
        </p:nvCxnSpPr>
        <p:spPr>
          <a:xfrm>
            <a:off x="4038600" y="2209800"/>
            <a:ext cx="0" cy="3601486"/>
          </a:xfrm>
          <a:prstGeom prst="straightConnector1">
            <a:avLst/>
          </a:prstGeom>
          <a:ln w="28575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0" name="TextBox 169"/>
          <p:cNvSpPr txBox="1"/>
          <p:nvPr/>
        </p:nvSpPr>
        <p:spPr bwMode="auto">
          <a:xfrm>
            <a:off x="3962401" y="3386535"/>
            <a:ext cx="627663" cy="4772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</a:p>
        </p:txBody>
      </p:sp>
      <p:grpSp>
        <p:nvGrpSpPr>
          <p:cNvPr id="174" name="Group 173"/>
          <p:cNvGrpSpPr/>
          <p:nvPr/>
        </p:nvGrpSpPr>
        <p:grpSpPr>
          <a:xfrm>
            <a:off x="2403618" y="3884677"/>
            <a:ext cx="1177783" cy="783609"/>
            <a:chOff x="732626" y="3884676"/>
            <a:chExt cx="1177783" cy="783609"/>
          </a:xfrm>
        </p:grpSpPr>
        <p:sp>
          <p:nvSpPr>
            <p:cNvPr id="172" name="Left Arrow 171"/>
            <p:cNvSpPr/>
            <p:nvPr/>
          </p:nvSpPr>
          <p:spPr>
            <a:xfrm>
              <a:off x="732626" y="3884676"/>
              <a:ext cx="1177783" cy="382524"/>
            </a:xfrm>
            <a:prstGeom prst="leftArrow">
              <a:avLst>
                <a:gd name="adj1" fmla="val 50000"/>
                <a:gd name="adj2" fmla="val 99950"/>
              </a:avLst>
            </a:prstGeom>
            <a:solidFill>
              <a:srgbClr val="008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3" name="TextBox 172"/>
            <p:cNvSpPr txBox="1"/>
            <p:nvPr/>
          </p:nvSpPr>
          <p:spPr bwMode="auto">
            <a:xfrm>
              <a:off x="1201137" y="4191000"/>
              <a:ext cx="627663" cy="4772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>
                  <a:solidFill>
                    <a:srgbClr val="008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F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8531988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Title 1"/>
          <p:cNvSpPr>
            <a:spLocks noGrp="1"/>
          </p:cNvSpPr>
          <p:nvPr>
            <p:ph type="title"/>
          </p:nvPr>
        </p:nvSpPr>
        <p:spPr>
          <a:xfrm>
            <a:off x="2057400" y="76200"/>
            <a:ext cx="8229600" cy="1143000"/>
          </a:xfrm>
        </p:spPr>
        <p:txBody>
          <a:bodyPr/>
          <a:lstStyle/>
          <a:p>
            <a:r>
              <a:rPr lang="en-US" sz="4000" b="1" dirty="0">
                <a:latin typeface="Arial" charset="0"/>
                <a:cs typeface="Arial" charset="0"/>
              </a:rPr>
              <a:t>Magnetic Force between Wires</a:t>
            </a:r>
          </a:p>
        </p:txBody>
      </p:sp>
      <p:sp>
        <p:nvSpPr>
          <p:cNvPr id="5" name="TextBox 4"/>
          <p:cNvSpPr txBox="1"/>
          <p:nvPr/>
        </p:nvSpPr>
        <p:spPr bwMode="auto">
          <a:xfrm>
            <a:off x="5064764" y="1281906"/>
            <a:ext cx="46482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latin typeface="+mj-lt"/>
              </a:rPr>
              <a:t>Start with force on one wire (wire 2):</a:t>
            </a:r>
          </a:p>
        </p:txBody>
      </p:sp>
      <p:sp>
        <p:nvSpPr>
          <p:cNvPr id="6" name="Can 5"/>
          <p:cNvSpPr/>
          <p:nvPr/>
        </p:nvSpPr>
        <p:spPr>
          <a:xfrm>
            <a:off x="1706524" y="1182306"/>
            <a:ext cx="304800" cy="5791200"/>
          </a:xfrm>
          <a:prstGeom prst="can">
            <a:avLst/>
          </a:prstGeom>
          <a:solidFill>
            <a:srgbClr val="3C5CA2"/>
          </a:solidFill>
          <a:ln>
            <a:solidFill>
              <a:srgbClr val="293F6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8" name="Straight Arrow Connector 7"/>
          <p:cNvCxnSpPr/>
          <p:nvPr/>
        </p:nvCxnSpPr>
        <p:spPr>
          <a:xfrm rot="5400000" flipH="1" flipV="1">
            <a:off x="638930" y="2249900"/>
            <a:ext cx="1371600" cy="1588"/>
          </a:xfrm>
          <a:prstGeom prst="straightConnector1">
            <a:avLst/>
          </a:prstGeom>
          <a:ln w="38100">
            <a:solidFill>
              <a:srgbClr val="293F6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398" name="TextBox 8"/>
          <p:cNvSpPr txBox="1">
            <a:spLocks noChangeArrowheads="1"/>
          </p:cNvSpPr>
          <p:nvPr/>
        </p:nvSpPr>
        <p:spPr bwMode="auto">
          <a:xfrm>
            <a:off x="1096924" y="3011107"/>
            <a:ext cx="4572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sz="2400" i="1">
                <a:solidFill>
                  <a:srgbClr val="293F6F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2400" i="1" baseline="-25000">
                <a:solidFill>
                  <a:srgbClr val="293F6F"/>
                </a:solidFill>
                <a:latin typeface="Times New Roman" pitchFamily="18" charset="0"/>
                <a:cs typeface="Times New Roman" pitchFamily="18" charset="0"/>
              </a:rPr>
              <a:t>1</a:t>
            </a:r>
          </a:p>
        </p:txBody>
      </p:sp>
      <p:sp>
        <p:nvSpPr>
          <p:cNvPr id="10" name="Can 9"/>
          <p:cNvSpPr/>
          <p:nvPr/>
        </p:nvSpPr>
        <p:spPr>
          <a:xfrm>
            <a:off x="2984461" y="1182306"/>
            <a:ext cx="304800" cy="5867400"/>
          </a:xfrm>
          <a:prstGeom prst="can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11" name="Straight Arrow Connector 10"/>
          <p:cNvCxnSpPr/>
          <p:nvPr/>
        </p:nvCxnSpPr>
        <p:spPr>
          <a:xfrm rot="5400000" flipH="1" flipV="1">
            <a:off x="2850318" y="1791113"/>
            <a:ext cx="1371600" cy="1587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401" name="TextBox 11"/>
          <p:cNvSpPr txBox="1">
            <a:spLocks noChangeArrowheads="1"/>
          </p:cNvSpPr>
          <p:nvPr/>
        </p:nvSpPr>
        <p:spPr bwMode="auto">
          <a:xfrm>
            <a:off x="3611524" y="1258507"/>
            <a:ext cx="4572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sz="2400" i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2400" i="1" baseline="-2500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</a:p>
        </p:txBody>
      </p:sp>
      <p:graphicFrame>
        <p:nvGraphicFramePr>
          <p:cNvPr id="2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93491440"/>
              </p:ext>
            </p:extLst>
          </p:nvPr>
        </p:nvGraphicFramePr>
        <p:xfrm>
          <a:off x="9650412" y="1249776"/>
          <a:ext cx="1882775" cy="484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7121" name="Equation" r:id="rId3" imgW="939600" imgH="241200" progId="Equation.3">
                  <p:embed/>
                </p:oleObj>
              </mc:Choice>
              <mc:Fallback>
                <p:oleObj name="Equation" r:id="rId3" imgW="939600" imgH="241200" progId="Equation.3">
                  <p:embed/>
                  <p:pic>
                    <p:nvPicPr>
                      <p:cNvPr id="0" name="Picture 32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650412" y="1249776"/>
                        <a:ext cx="1882775" cy="4841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4" name="Group 222"/>
          <p:cNvGrpSpPr>
            <a:grpSpLocks/>
          </p:cNvGrpSpPr>
          <p:nvPr/>
        </p:nvGrpSpPr>
        <p:grpSpPr bwMode="auto">
          <a:xfrm>
            <a:off x="2239924" y="2625344"/>
            <a:ext cx="762000" cy="461962"/>
            <a:chOff x="1649412" y="2738735"/>
            <a:chExt cx="762000" cy="461665"/>
          </a:xfrm>
        </p:grpSpPr>
        <p:cxnSp>
          <p:nvCxnSpPr>
            <p:cNvPr id="171" name="Straight Arrow Connector 170"/>
            <p:cNvCxnSpPr/>
            <p:nvPr/>
          </p:nvCxnSpPr>
          <p:spPr>
            <a:xfrm rot="10800000">
              <a:off x="1649412" y="3195641"/>
              <a:ext cx="762000" cy="1586"/>
            </a:xfrm>
            <a:prstGeom prst="straightConnector1">
              <a:avLst/>
            </a:prstGeom>
            <a:ln w="38100">
              <a:solidFill>
                <a:srgbClr val="A67A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9512" name="TextBox 171"/>
            <p:cNvSpPr txBox="1">
              <a:spLocks noChangeArrowheads="1"/>
            </p:cNvSpPr>
            <p:nvPr/>
          </p:nvSpPr>
          <p:spPr bwMode="auto">
            <a:xfrm>
              <a:off x="1752600" y="2738735"/>
              <a:ext cx="609600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en-US" sz="2400" i="1">
                  <a:solidFill>
                    <a:srgbClr val="A67A00"/>
                  </a:solidFill>
                  <a:latin typeface="Times New Roman" pitchFamily="18" charset="0"/>
                  <a:cs typeface="Times New Roman" pitchFamily="18" charset="0"/>
                </a:rPr>
                <a:t>F</a:t>
              </a:r>
              <a:r>
                <a:rPr lang="en-US" sz="2400" i="1" baseline="-25000">
                  <a:solidFill>
                    <a:srgbClr val="A67A00"/>
                  </a:solidFill>
                  <a:latin typeface="Times New Roman" pitchFamily="18" charset="0"/>
                  <a:cs typeface="Times New Roman" pitchFamily="18" charset="0"/>
                </a:rPr>
                <a:t>2</a:t>
              </a:r>
            </a:p>
          </p:txBody>
        </p:sp>
      </p:grpSp>
      <p:graphicFrame>
        <p:nvGraphicFramePr>
          <p:cNvPr id="3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40498609"/>
              </p:ext>
            </p:extLst>
          </p:nvPr>
        </p:nvGraphicFramePr>
        <p:xfrm>
          <a:off x="9409112" y="1898270"/>
          <a:ext cx="1755775" cy="788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7122" name="Equation" r:id="rId5" imgW="875920" imgH="393529" progId="Equation.3">
                  <p:embed/>
                </p:oleObj>
              </mc:Choice>
              <mc:Fallback>
                <p:oleObj name="Equation" r:id="rId5" imgW="875920" imgH="393529" progId="Equation.3">
                  <p:embed/>
                  <p:pic>
                    <p:nvPicPr>
                      <p:cNvPr id="0" name="Picture 32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409112" y="1898270"/>
                        <a:ext cx="1755775" cy="788988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4" name="TextBox 173"/>
          <p:cNvSpPr txBox="1"/>
          <p:nvPr/>
        </p:nvSpPr>
        <p:spPr bwMode="auto">
          <a:xfrm>
            <a:off x="5086410" y="1920831"/>
            <a:ext cx="4119541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latin typeface="+mj-lt"/>
              </a:rPr>
              <a:t>Find magnetic field from wire 1 </a:t>
            </a:r>
            <a:r>
              <a:rPr lang="en-US" sz="2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[lecture 22-23 slide 19]</a:t>
            </a:r>
            <a:r>
              <a:rPr lang="en-US" sz="2000" dirty="0">
                <a:latin typeface="+mj-lt"/>
              </a:rPr>
              <a:t>:</a:t>
            </a:r>
          </a:p>
        </p:txBody>
      </p:sp>
      <p:cxnSp>
        <p:nvCxnSpPr>
          <p:cNvPr id="181" name="Straight Connector 180"/>
          <p:cNvCxnSpPr/>
          <p:nvPr/>
        </p:nvCxnSpPr>
        <p:spPr>
          <a:xfrm>
            <a:off x="1858925" y="1106106"/>
            <a:ext cx="127952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407" name="TextBox 181"/>
          <p:cNvSpPr txBox="1">
            <a:spLocks noChangeArrowheads="1"/>
          </p:cNvSpPr>
          <p:nvPr/>
        </p:nvSpPr>
        <p:spPr bwMode="auto">
          <a:xfrm>
            <a:off x="2239924" y="1029907"/>
            <a:ext cx="3048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sz="2400" i="1">
                <a:latin typeface="Times New Roman" pitchFamily="18" charset="0"/>
                <a:cs typeface="Times New Roman" pitchFamily="18" charset="0"/>
              </a:rPr>
              <a:t>d</a:t>
            </a:r>
          </a:p>
        </p:txBody>
      </p:sp>
      <p:grpSp>
        <p:nvGrpSpPr>
          <p:cNvPr id="7" name="Group 183"/>
          <p:cNvGrpSpPr>
            <a:grpSpLocks/>
          </p:cNvGrpSpPr>
          <p:nvPr/>
        </p:nvGrpSpPr>
        <p:grpSpPr bwMode="auto">
          <a:xfrm>
            <a:off x="2670137" y="1715707"/>
            <a:ext cx="1882775" cy="4754563"/>
            <a:chOff x="1600200" y="1828800"/>
            <a:chExt cx="1882776" cy="4754566"/>
          </a:xfrm>
        </p:grpSpPr>
        <p:grpSp>
          <p:nvGrpSpPr>
            <p:cNvPr id="59446" name="Group 168"/>
            <p:cNvGrpSpPr>
              <a:grpSpLocks/>
            </p:cNvGrpSpPr>
            <p:nvPr/>
          </p:nvGrpSpPr>
          <p:grpSpPr bwMode="auto">
            <a:xfrm>
              <a:off x="1600200" y="1828800"/>
              <a:ext cx="1706564" cy="4754566"/>
              <a:chOff x="1600200" y="1828800"/>
              <a:chExt cx="1706564" cy="4754566"/>
            </a:xfrm>
          </p:grpSpPr>
          <p:grpSp>
            <p:nvGrpSpPr>
              <p:cNvPr id="59448" name="Group 72"/>
              <p:cNvGrpSpPr>
                <a:grpSpLocks/>
              </p:cNvGrpSpPr>
              <p:nvPr/>
            </p:nvGrpSpPr>
            <p:grpSpPr bwMode="auto">
              <a:xfrm>
                <a:off x="1600200" y="1828800"/>
                <a:ext cx="182563" cy="182563"/>
                <a:chOff x="1066799" y="4343399"/>
                <a:chExt cx="182563" cy="182563"/>
              </a:xfrm>
            </p:grpSpPr>
            <p:cxnSp>
              <p:nvCxnSpPr>
                <p:cNvPr id="165" name="Straight Connector 21"/>
                <p:cNvCxnSpPr/>
                <p:nvPr/>
              </p:nvCxnSpPr>
              <p:spPr bwMode="auto">
                <a:xfrm flipH="1">
                  <a:off x="1066799" y="4343399"/>
                  <a:ext cx="182563" cy="182563"/>
                </a:xfrm>
                <a:prstGeom prst="line">
                  <a:avLst/>
                </a:prstGeom>
                <a:ln w="25400">
                  <a:solidFill>
                    <a:srgbClr val="293F6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6" name="Straight Connector 22"/>
                <p:cNvCxnSpPr/>
                <p:nvPr/>
              </p:nvCxnSpPr>
              <p:spPr bwMode="auto">
                <a:xfrm rot="5400000" flipH="1">
                  <a:off x="1066799" y="4343399"/>
                  <a:ext cx="182563" cy="182563"/>
                </a:xfrm>
                <a:prstGeom prst="line">
                  <a:avLst/>
                </a:prstGeom>
                <a:ln w="25400">
                  <a:solidFill>
                    <a:srgbClr val="293F6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59449" name="Group 181"/>
              <p:cNvGrpSpPr>
                <a:grpSpLocks/>
              </p:cNvGrpSpPr>
              <p:nvPr/>
            </p:nvGrpSpPr>
            <p:grpSpPr bwMode="auto">
              <a:xfrm>
                <a:off x="2362201" y="1828800"/>
                <a:ext cx="182562" cy="182563"/>
                <a:chOff x="1067064" y="4343399"/>
                <a:chExt cx="182562" cy="182563"/>
              </a:xfrm>
            </p:grpSpPr>
            <p:cxnSp>
              <p:nvCxnSpPr>
                <p:cNvPr id="163" name="Straight Connector 19"/>
                <p:cNvCxnSpPr/>
                <p:nvPr/>
              </p:nvCxnSpPr>
              <p:spPr bwMode="auto">
                <a:xfrm flipH="1">
                  <a:off x="1067063" y="4343399"/>
                  <a:ext cx="182563" cy="182563"/>
                </a:xfrm>
                <a:prstGeom prst="line">
                  <a:avLst/>
                </a:prstGeom>
                <a:ln w="25400">
                  <a:solidFill>
                    <a:srgbClr val="293F6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4" name="Straight Connector 20"/>
                <p:cNvCxnSpPr/>
                <p:nvPr/>
              </p:nvCxnSpPr>
              <p:spPr bwMode="auto">
                <a:xfrm rot="5400000" flipH="1">
                  <a:off x="1067063" y="4343399"/>
                  <a:ext cx="182563" cy="182563"/>
                </a:xfrm>
                <a:prstGeom prst="line">
                  <a:avLst/>
                </a:prstGeom>
                <a:ln w="25400">
                  <a:solidFill>
                    <a:srgbClr val="293F6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59450" name="Group 184"/>
              <p:cNvGrpSpPr>
                <a:grpSpLocks/>
              </p:cNvGrpSpPr>
              <p:nvPr/>
            </p:nvGrpSpPr>
            <p:grpSpPr bwMode="auto">
              <a:xfrm>
                <a:off x="3124201" y="1828800"/>
                <a:ext cx="182563" cy="182563"/>
                <a:chOff x="1067328" y="4343399"/>
                <a:chExt cx="182563" cy="182563"/>
              </a:xfrm>
            </p:grpSpPr>
            <p:cxnSp>
              <p:nvCxnSpPr>
                <p:cNvPr id="161" name="Straight Connector 17"/>
                <p:cNvCxnSpPr/>
                <p:nvPr/>
              </p:nvCxnSpPr>
              <p:spPr bwMode="auto">
                <a:xfrm flipH="1">
                  <a:off x="1067328" y="4343399"/>
                  <a:ext cx="182563" cy="182563"/>
                </a:xfrm>
                <a:prstGeom prst="line">
                  <a:avLst/>
                </a:prstGeom>
                <a:ln w="25400">
                  <a:solidFill>
                    <a:srgbClr val="293F6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2" name="Straight Connector 18"/>
                <p:cNvCxnSpPr/>
                <p:nvPr/>
              </p:nvCxnSpPr>
              <p:spPr bwMode="auto">
                <a:xfrm rot="5400000" flipH="1">
                  <a:off x="1067328" y="4343399"/>
                  <a:ext cx="182563" cy="182563"/>
                </a:xfrm>
                <a:prstGeom prst="line">
                  <a:avLst/>
                </a:prstGeom>
                <a:ln w="25400">
                  <a:solidFill>
                    <a:srgbClr val="293F6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59451" name="Group 72"/>
              <p:cNvGrpSpPr>
                <a:grpSpLocks/>
              </p:cNvGrpSpPr>
              <p:nvPr/>
            </p:nvGrpSpPr>
            <p:grpSpPr bwMode="auto">
              <a:xfrm>
                <a:off x="1600200" y="6400803"/>
                <a:ext cx="182563" cy="182563"/>
                <a:chOff x="1066799" y="4343399"/>
                <a:chExt cx="182563" cy="182563"/>
              </a:xfrm>
            </p:grpSpPr>
            <p:cxnSp>
              <p:nvCxnSpPr>
                <p:cNvPr id="144" name="Straight Connector 143"/>
                <p:cNvCxnSpPr/>
                <p:nvPr/>
              </p:nvCxnSpPr>
              <p:spPr bwMode="auto">
                <a:xfrm flipH="1">
                  <a:off x="1066799" y="4343399"/>
                  <a:ext cx="182563" cy="182563"/>
                </a:xfrm>
                <a:prstGeom prst="line">
                  <a:avLst/>
                </a:prstGeom>
                <a:ln w="25400">
                  <a:solidFill>
                    <a:srgbClr val="293F6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5" name="Straight Connector 144"/>
                <p:cNvCxnSpPr/>
                <p:nvPr/>
              </p:nvCxnSpPr>
              <p:spPr bwMode="auto">
                <a:xfrm rot="5400000" flipH="1">
                  <a:off x="1066799" y="4343399"/>
                  <a:ext cx="182563" cy="182563"/>
                </a:xfrm>
                <a:prstGeom prst="line">
                  <a:avLst/>
                </a:prstGeom>
                <a:ln w="25400">
                  <a:solidFill>
                    <a:srgbClr val="293F6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59452" name="Group 181"/>
              <p:cNvGrpSpPr>
                <a:grpSpLocks/>
              </p:cNvGrpSpPr>
              <p:nvPr/>
            </p:nvGrpSpPr>
            <p:grpSpPr bwMode="auto">
              <a:xfrm>
                <a:off x="2362201" y="6400803"/>
                <a:ext cx="182562" cy="182563"/>
                <a:chOff x="1067064" y="4343399"/>
                <a:chExt cx="182562" cy="182563"/>
              </a:xfrm>
            </p:grpSpPr>
            <p:cxnSp>
              <p:nvCxnSpPr>
                <p:cNvPr id="142" name="Straight Connector 141"/>
                <p:cNvCxnSpPr/>
                <p:nvPr/>
              </p:nvCxnSpPr>
              <p:spPr bwMode="auto">
                <a:xfrm flipH="1">
                  <a:off x="1067063" y="4343399"/>
                  <a:ext cx="182563" cy="182563"/>
                </a:xfrm>
                <a:prstGeom prst="line">
                  <a:avLst/>
                </a:prstGeom>
                <a:ln w="25400">
                  <a:solidFill>
                    <a:srgbClr val="293F6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3" name="Straight Connector 142"/>
                <p:cNvCxnSpPr/>
                <p:nvPr/>
              </p:nvCxnSpPr>
              <p:spPr bwMode="auto">
                <a:xfrm rot="5400000" flipH="1">
                  <a:off x="1067063" y="4343399"/>
                  <a:ext cx="182563" cy="182563"/>
                </a:xfrm>
                <a:prstGeom prst="line">
                  <a:avLst/>
                </a:prstGeom>
                <a:ln w="25400">
                  <a:solidFill>
                    <a:srgbClr val="293F6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59453" name="Group 184"/>
              <p:cNvGrpSpPr>
                <a:grpSpLocks/>
              </p:cNvGrpSpPr>
              <p:nvPr/>
            </p:nvGrpSpPr>
            <p:grpSpPr bwMode="auto">
              <a:xfrm>
                <a:off x="3124201" y="6400803"/>
                <a:ext cx="182563" cy="182563"/>
                <a:chOff x="1067328" y="4343399"/>
                <a:chExt cx="182563" cy="182563"/>
              </a:xfrm>
            </p:grpSpPr>
            <p:cxnSp>
              <p:nvCxnSpPr>
                <p:cNvPr id="140" name="Straight Connector 139"/>
                <p:cNvCxnSpPr/>
                <p:nvPr/>
              </p:nvCxnSpPr>
              <p:spPr bwMode="auto">
                <a:xfrm flipH="1">
                  <a:off x="1067328" y="4343399"/>
                  <a:ext cx="182563" cy="182563"/>
                </a:xfrm>
                <a:prstGeom prst="line">
                  <a:avLst/>
                </a:prstGeom>
                <a:ln w="25400">
                  <a:solidFill>
                    <a:srgbClr val="293F6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1" name="Straight Connector 140"/>
                <p:cNvCxnSpPr/>
                <p:nvPr/>
              </p:nvCxnSpPr>
              <p:spPr bwMode="auto">
                <a:xfrm rot="5400000" flipH="1">
                  <a:off x="1067328" y="4343399"/>
                  <a:ext cx="182563" cy="182563"/>
                </a:xfrm>
                <a:prstGeom prst="line">
                  <a:avLst/>
                </a:prstGeom>
                <a:ln w="25400">
                  <a:solidFill>
                    <a:srgbClr val="293F6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59454" name="Group 72"/>
              <p:cNvGrpSpPr>
                <a:grpSpLocks/>
              </p:cNvGrpSpPr>
              <p:nvPr/>
            </p:nvGrpSpPr>
            <p:grpSpPr bwMode="auto">
              <a:xfrm>
                <a:off x="1600200" y="2590801"/>
                <a:ext cx="182563" cy="182563"/>
                <a:chOff x="1066799" y="4343399"/>
                <a:chExt cx="182563" cy="182563"/>
              </a:xfrm>
            </p:grpSpPr>
            <p:cxnSp>
              <p:nvCxnSpPr>
                <p:cNvPr id="123" name="Straight Connector 122"/>
                <p:cNvCxnSpPr/>
                <p:nvPr/>
              </p:nvCxnSpPr>
              <p:spPr bwMode="auto">
                <a:xfrm flipH="1">
                  <a:off x="1066799" y="4343398"/>
                  <a:ext cx="182563" cy="182563"/>
                </a:xfrm>
                <a:prstGeom prst="line">
                  <a:avLst/>
                </a:prstGeom>
                <a:ln w="25400">
                  <a:solidFill>
                    <a:srgbClr val="293F6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4" name="Straight Connector 123"/>
                <p:cNvCxnSpPr/>
                <p:nvPr/>
              </p:nvCxnSpPr>
              <p:spPr bwMode="auto">
                <a:xfrm rot="5400000" flipH="1">
                  <a:off x="1066799" y="4343398"/>
                  <a:ext cx="182563" cy="182563"/>
                </a:xfrm>
                <a:prstGeom prst="line">
                  <a:avLst/>
                </a:prstGeom>
                <a:ln w="25400">
                  <a:solidFill>
                    <a:srgbClr val="293F6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59455" name="Group 181"/>
              <p:cNvGrpSpPr>
                <a:grpSpLocks/>
              </p:cNvGrpSpPr>
              <p:nvPr/>
            </p:nvGrpSpPr>
            <p:grpSpPr bwMode="auto">
              <a:xfrm>
                <a:off x="2362201" y="2590801"/>
                <a:ext cx="182562" cy="182563"/>
                <a:chOff x="1067064" y="4343399"/>
                <a:chExt cx="182562" cy="182563"/>
              </a:xfrm>
            </p:grpSpPr>
            <p:cxnSp>
              <p:nvCxnSpPr>
                <p:cNvPr id="121" name="Straight Connector 120"/>
                <p:cNvCxnSpPr/>
                <p:nvPr/>
              </p:nvCxnSpPr>
              <p:spPr bwMode="auto">
                <a:xfrm flipH="1">
                  <a:off x="1067063" y="4343398"/>
                  <a:ext cx="182563" cy="182563"/>
                </a:xfrm>
                <a:prstGeom prst="line">
                  <a:avLst/>
                </a:prstGeom>
                <a:ln w="25400">
                  <a:solidFill>
                    <a:srgbClr val="293F6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2" name="Straight Connector 121"/>
                <p:cNvCxnSpPr/>
                <p:nvPr/>
              </p:nvCxnSpPr>
              <p:spPr bwMode="auto">
                <a:xfrm rot="5400000" flipH="1">
                  <a:off x="1067063" y="4343398"/>
                  <a:ext cx="182563" cy="182563"/>
                </a:xfrm>
                <a:prstGeom prst="line">
                  <a:avLst/>
                </a:prstGeom>
                <a:ln w="25400">
                  <a:solidFill>
                    <a:srgbClr val="293F6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59456" name="Group 184"/>
              <p:cNvGrpSpPr>
                <a:grpSpLocks/>
              </p:cNvGrpSpPr>
              <p:nvPr/>
            </p:nvGrpSpPr>
            <p:grpSpPr bwMode="auto">
              <a:xfrm>
                <a:off x="3124201" y="2590801"/>
                <a:ext cx="182563" cy="182563"/>
                <a:chOff x="1067328" y="4343399"/>
                <a:chExt cx="182563" cy="182563"/>
              </a:xfrm>
            </p:grpSpPr>
            <p:cxnSp>
              <p:nvCxnSpPr>
                <p:cNvPr id="119" name="Straight Connector 118"/>
                <p:cNvCxnSpPr/>
                <p:nvPr/>
              </p:nvCxnSpPr>
              <p:spPr bwMode="auto">
                <a:xfrm flipH="1">
                  <a:off x="1067328" y="4343398"/>
                  <a:ext cx="182563" cy="182563"/>
                </a:xfrm>
                <a:prstGeom prst="line">
                  <a:avLst/>
                </a:prstGeom>
                <a:ln w="25400">
                  <a:solidFill>
                    <a:srgbClr val="293F6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0" name="Straight Connector 119"/>
                <p:cNvCxnSpPr/>
                <p:nvPr/>
              </p:nvCxnSpPr>
              <p:spPr bwMode="auto">
                <a:xfrm rot="5400000" flipH="1">
                  <a:off x="1067328" y="4343398"/>
                  <a:ext cx="182563" cy="182563"/>
                </a:xfrm>
                <a:prstGeom prst="line">
                  <a:avLst/>
                </a:prstGeom>
                <a:ln w="25400">
                  <a:solidFill>
                    <a:srgbClr val="293F6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59457" name="Group 72"/>
              <p:cNvGrpSpPr>
                <a:grpSpLocks/>
              </p:cNvGrpSpPr>
              <p:nvPr/>
            </p:nvGrpSpPr>
            <p:grpSpPr bwMode="auto">
              <a:xfrm>
                <a:off x="1600200" y="3352802"/>
                <a:ext cx="182563" cy="182563"/>
                <a:chOff x="1066799" y="4343399"/>
                <a:chExt cx="182563" cy="182563"/>
              </a:xfrm>
            </p:grpSpPr>
            <p:cxnSp>
              <p:nvCxnSpPr>
                <p:cNvPr id="102" name="Straight Connector 101"/>
                <p:cNvCxnSpPr/>
                <p:nvPr/>
              </p:nvCxnSpPr>
              <p:spPr bwMode="auto">
                <a:xfrm flipH="1">
                  <a:off x="1066799" y="4343398"/>
                  <a:ext cx="182563" cy="182563"/>
                </a:xfrm>
                <a:prstGeom prst="line">
                  <a:avLst/>
                </a:prstGeom>
                <a:ln w="25400">
                  <a:solidFill>
                    <a:srgbClr val="293F6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3" name="Straight Connector 102"/>
                <p:cNvCxnSpPr/>
                <p:nvPr/>
              </p:nvCxnSpPr>
              <p:spPr bwMode="auto">
                <a:xfrm rot="5400000" flipH="1">
                  <a:off x="1066799" y="4343398"/>
                  <a:ext cx="182563" cy="182563"/>
                </a:xfrm>
                <a:prstGeom prst="line">
                  <a:avLst/>
                </a:prstGeom>
                <a:ln w="25400">
                  <a:solidFill>
                    <a:srgbClr val="293F6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59458" name="Group 181"/>
              <p:cNvGrpSpPr>
                <a:grpSpLocks/>
              </p:cNvGrpSpPr>
              <p:nvPr/>
            </p:nvGrpSpPr>
            <p:grpSpPr bwMode="auto">
              <a:xfrm>
                <a:off x="2362201" y="3352802"/>
                <a:ext cx="182562" cy="182563"/>
                <a:chOff x="1067064" y="4343399"/>
                <a:chExt cx="182562" cy="182563"/>
              </a:xfrm>
            </p:grpSpPr>
            <p:cxnSp>
              <p:nvCxnSpPr>
                <p:cNvPr id="100" name="Straight Connector 99"/>
                <p:cNvCxnSpPr/>
                <p:nvPr/>
              </p:nvCxnSpPr>
              <p:spPr bwMode="auto">
                <a:xfrm flipH="1">
                  <a:off x="1067063" y="4343398"/>
                  <a:ext cx="182563" cy="182563"/>
                </a:xfrm>
                <a:prstGeom prst="line">
                  <a:avLst/>
                </a:prstGeom>
                <a:ln w="25400">
                  <a:solidFill>
                    <a:srgbClr val="293F6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1" name="Straight Connector 100"/>
                <p:cNvCxnSpPr/>
                <p:nvPr/>
              </p:nvCxnSpPr>
              <p:spPr bwMode="auto">
                <a:xfrm rot="5400000" flipH="1">
                  <a:off x="1067063" y="4343398"/>
                  <a:ext cx="182563" cy="182563"/>
                </a:xfrm>
                <a:prstGeom prst="line">
                  <a:avLst/>
                </a:prstGeom>
                <a:ln w="25400">
                  <a:solidFill>
                    <a:srgbClr val="293F6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59459" name="Group 184"/>
              <p:cNvGrpSpPr>
                <a:grpSpLocks/>
              </p:cNvGrpSpPr>
              <p:nvPr/>
            </p:nvGrpSpPr>
            <p:grpSpPr bwMode="auto">
              <a:xfrm>
                <a:off x="3124201" y="3352802"/>
                <a:ext cx="182563" cy="182563"/>
                <a:chOff x="1067328" y="4343399"/>
                <a:chExt cx="182563" cy="182563"/>
              </a:xfrm>
            </p:grpSpPr>
            <p:cxnSp>
              <p:nvCxnSpPr>
                <p:cNvPr id="98" name="Straight Connector 97"/>
                <p:cNvCxnSpPr/>
                <p:nvPr/>
              </p:nvCxnSpPr>
              <p:spPr bwMode="auto">
                <a:xfrm flipH="1">
                  <a:off x="1067328" y="4343398"/>
                  <a:ext cx="182563" cy="182563"/>
                </a:xfrm>
                <a:prstGeom prst="line">
                  <a:avLst/>
                </a:prstGeom>
                <a:ln w="25400">
                  <a:solidFill>
                    <a:srgbClr val="293F6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9" name="Straight Connector 98"/>
                <p:cNvCxnSpPr/>
                <p:nvPr/>
              </p:nvCxnSpPr>
              <p:spPr bwMode="auto">
                <a:xfrm rot="5400000" flipH="1">
                  <a:off x="1067328" y="4343398"/>
                  <a:ext cx="182563" cy="182563"/>
                </a:xfrm>
                <a:prstGeom prst="line">
                  <a:avLst/>
                </a:prstGeom>
                <a:ln w="25400">
                  <a:solidFill>
                    <a:srgbClr val="293F6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59460" name="Group 72"/>
              <p:cNvGrpSpPr>
                <a:grpSpLocks/>
              </p:cNvGrpSpPr>
              <p:nvPr/>
            </p:nvGrpSpPr>
            <p:grpSpPr bwMode="auto">
              <a:xfrm>
                <a:off x="1600200" y="4114803"/>
                <a:ext cx="182563" cy="182563"/>
                <a:chOff x="1066799" y="4343399"/>
                <a:chExt cx="182563" cy="182563"/>
              </a:xfrm>
            </p:grpSpPr>
            <p:cxnSp>
              <p:nvCxnSpPr>
                <p:cNvPr id="81" name="Straight Connector 80"/>
                <p:cNvCxnSpPr/>
                <p:nvPr/>
              </p:nvCxnSpPr>
              <p:spPr bwMode="auto">
                <a:xfrm flipH="1">
                  <a:off x="1066799" y="4343397"/>
                  <a:ext cx="182563" cy="182563"/>
                </a:xfrm>
                <a:prstGeom prst="line">
                  <a:avLst/>
                </a:prstGeom>
                <a:ln w="25400">
                  <a:solidFill>
                    <a:srgbClr val="293F6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2" name="Straight Connector 81"/>
                <p:cNvCxnSpPr/>
                <p:nvPr/>
              </p:nvCxnSpPr>
              <p:spPr bwMode="auto">
                <a:xfrm rot="5400000" flipH="1">
                  <a:off x="1066799" y="4343397"/>
                  <a:ext cx="182563" cy="182563"/>
                </a:xfrm>
                <a:prstGeom prst="line">
                  <a:avLst/>
                </a:prstGeom>
                <a:ln w="25400">
                  <a:solidFill>
                    <a:srgbClr val="293F6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59461" name="Group 181"/>
              <p:cNvGrpSpPr>
                <a:grpSpLocks/>
              </p:cNvGrpSpPr>
              <p:nvPr/>
            </p:nvGrpSpPr>
            <p:grpSpPr bwMode="auto">
              <a:xfrm>
                <a:off x="2362201" y="4114803"/>
                <a:ext cx="182562" cy="182563"/>
                <a:chOff x="1067064" y="4343399"/>
                <a:chExt cx="182562" cy="182563"/>
              </a:xfrm>
            </p:grpSpPr>
            <p:cxnSp>
              <p:nvCxnSpPr>
                <p:cNvPr id="79" name="Straight Connector 78"/>
                <p:cNvCxnSpPr/>
                <p:nvPr/>
              </p:nvCxnSpPr>
              <p:spPr bwMode="auto">
                <a:xfrm flipH="1">
                  <a:off x="1067063" y="4343397"/>
                  <a:ext cx="182563" cy="182563"/>
                </a:xfrm>
                <a:prstGeom prst="line">
                  <a:avLst/>
                </a:prstGeom>
                <a:ln w="25400">
                  <a:solidFill>
                    <a:srgbClr val="293F6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0" name="Straight Connector 79"/>
                <p:cNvCxnSpPr/>
                <p:nvPr/>
              </p:nvCxnSpPr>
              <p:spPr bwMode="auto">
                <a:xfrm rot="5400000" flipH="1">
                  <a:off x="1067063" y="4343397"/>
                  <a:ext cx="182563" cy="182563"/>
                </a:xfrm>
                <a:prstGeom prst="line">
                  <a:avLst/>
                </a:prstGeom>
                <a:ln w="25400">
                  <a:solidFill>
                    <a:srgbClr val="293F6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59462" name="Group 184"/>
              <p:cNvGrpSpPr>
                <a:grpSpLocks/>
              </p:cNvGrpSpPr>
              <p:nvPr/>
            </p:nvGrpSpPr>
            <p:grpSpPr bwMode="auto">
              <a:xfrm>
                <a:off x="3124201" y="4114803"/>
                <a:ext cx="182563" cy="182563"/>
                <a:chOff x="1067328" y="4343399"/>
                <a:chExt cx="182563" cy="182563"/>
              </a:xfrm>
            </p:grpSpPr>
            <p:cxnSp>
              <p:nvCxnSpPr>
                <p:cNvPr id="77" name="Straight Connector 76"/>
                <p:cNvCxnSpPr/>
                <p:nvPr/>
              </p:nvCxnSpPr>
              <p:spPr bwMode="auto">
                <a:xfrm flipH="1">
                  <a:off x="1067328" y="4343397"/>
                  <a:ext cx="182563" cy="182563"/>
                </a:xfrm>
                <a:prstGeom prst="line">
                  <a:avLst/>
                </a:prstGeom>
                <a:ln w="25400">
                  <a:solidFill>
                    <a:srgbClr val="293F6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8" name="Straight Connector 77"/>
                <p:cNvCxnSpPr/>
                <p:nvPr/>
              </p:nvCxnSpPr>
              <p:spPr bwMode="auto">
                <a:xfrm rot="5400000" flipH="1">
                  <a:off x="1067328" y="4343397"/>
                  <a:ext cx="182563" cy="182563"/>
                </a:xfrm>
                <a:prstGeom prst="line">
                  <a:avLst/>
                </a:prstGeom>
                <a:ln w="25400">
                  <a:solidFill>
                    <a:srgbClr val="293F6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59463" name="Group 72"/>
              <p:cNvGrpSpPr>
                <a:grpSpLocks/>
              </p:cNvGrpSpPr>
              <p:nvPr/>
            </p:nvGrpSpPr>
            <p:grpSpPr bwMode="auto">
              <a:xfrm>
                <a:off x="1600200" y="4876804"/>
                <a:ext cx="182563" cy="182563"/>
                <a:chOff x="1066799" y="4343399"/>
                <a:chExt cx="182563" cy="182563"/>
              </a:xfrm>
            </p:grpSpPr>
            <p:cxnSp>
              <p:nvCxnSpPr>
                <p:cNvPr id="60" name="Straight Connector 59"/>
                <p:cNvCxnSpPr/>
                <p:nvPr/>
              </p:nvCxnSpPr>
              <p:spPr bwMode="auto">
                <a:xfrm flipH="1">
                  <a:off x="1066799" y="4343397"/>
                  <a:ext cx="182563" cy="182563"/>
                </a:xfrm>
                <a:prstGeom prst="line">
                  <a:avLst/>
                </a:prstGeom>
                <a:ln w="25400">
                  <a:solidFill>
                    <a:srgbClr val="293F6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1" name="Straight Connector 60"/>
                <p:cNvCxnSpPr/>
                <p:nvPr/>
              </p:nvCxnSpPr>
              <p:spPr bwMode="auto">
                <a:xfrm rot="5400000" flipH="1">
                  <a:off x="1066799" y="4343397"/>
                  <a:ext cx="182563" cy="182563"/>
                </a:xfrm>
                <a:prstGeom prst="line">
                  <a:avLst/>
                </a:prstGeom>
                <a:ln w="25400">
                  <a:solidFill>
                    <a:srgbClr val="293F6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59464" name="Group 181"/>
              <p:cNvGrpSpPr>
                <a:grpSpLocks/>
              </p:cNvGrpSpPr>
              <p:nvPr/>
            </p:nvGrpSpPr>
            <p:grpSpPr bwMode="auto">
              <a:xfrm>
                <a:off x="2362201" y="4876804"/>
                <a:ext cx="182562" cy="182563"/>
                <a:chOff x="1067064" y="4343399"/>
                <a:chExt cx="182562" cy="182563"/>
              </a:xfrm>
            </p:grpSpPr>
            <p:cxnSp>
              <p:nvCxnSpPr>
                <p:cNvPr id="58" name="Straight Connector 57"/>
                <p:cNvCxnSpPr/>
                <p:nvPr/>
              </p:nvCxnSpPr>
              <p:spPr bwMode="auto">
                <a:xfrm flipH="1">
                  <a:off x="1067063" y="4343397"/>
                  <a:ext cx="182563" cy="182563"/>
                </a:xfrm>
                <a:prstGeom prst="line">
                  <a:avLst/>
                </a:prstGeom>
                <a:ln w="25400">
                  <a:solidFill>
                    <a:srgbClr val="293F6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9" name="Straight Connector 58"/>
                <p:cNvCxnSpPr/>
                <p:nvPr/>
              </p:nvCxnSpPr>
              <p:spPr bwMode="auto">
                <a:xfrm rot="5400000" flipH="1">
                  <a:off x="1067063" y="4343397"/>
                  <a:ext cx="182563" cy="182563"/>
                </a:xfrm>
                <a:prstGeom prst="line">
                  <a:avLst/>
                </a:prstGeom>
                <a:ln w="25400">
                  <a:solidFill>
                    <a:srgbClr val="293F6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59465" name="Group 184"/>
              <p:cNvGrpSpPr>
                <a:grpSpLocks/>
              </p:cNvGrpSpPr>
              <p:nvPr/>
            </p:nvGrpSpPr>
            <p:grpSpPr bwMode="auto">
              <a:xfrm>
                <a:off x="3124201" y="4876804"/>
                <a:ext cx="182563" cy="182563"/>
                <a:chOff x="1067328" y="4343399"/>
                <a:chExt cx="182563" cy="182563"/>
              </a:xfrm>
            </p:grpSpPr>
            <p:cxnSp>
              <p:nvCxnSpPr>
                <p:cNvPr id="56" name="Straight Connector 55"/>
                <p:cNvCxnSpPr/>
                <p:nvPr/>
              </p:nvCxnSpPr>
              <p:spPr bwMode="auto">
                <a:xfrm flipH="1">
                  <a:off x="1067328" y="4343397"/>
                  <a:ext cx="182563" cy="182563"/>
                </a:xfrm>
                <a:prstGeom prst="line">
                  <a:avLst/>
                </a:prstGeom>
                <a:ln w="25400">
                  <a:solidFill>
                    <a:srgbClr val="293F6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7" name="Straight Connector 56"/>
                <p:cNvCxnSpPr/>
                <p:nvPr/>
              </p:nvCxnSpPr>
              <p:spPr bwMode="auto">
                <a:xfrm rot="5400000" flipH="1">
                  <a:off x="1067328" y="4343397"/>
                  <a:ext cx="182563" cy="182563"/>
                </a:xfrm>
                <a:prstGeom prst="line">
                  <a:avLst/>
                </a:prstGeom>
                <a:ln w="25400">
                  <a:solidFill>
                    <a:srgbClr val="293F6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59466" name="Group 72"/>
              <p:cNvGrpSpPr>
                <a:grpSpLocks/>
              </p:cNvGrpSpPr>
              <p:nvPr/>
            </p:nvGrpSpPr>
            <p:grpSpPr bwMode="auto">
              <a:xfrm>
                <a:off x="1600200" y="5638805"/>
                <a:ext cx="182563" cy="182563"/>
                <a:chOff x="1066799" y="4343399"/>
                <a:chExt cx="182563" cy="182563"/>
              </a:xfrm>
            </p:grpSpPr>
            <p:cxnSp>
              <p:nvCxnSpPr>
                <p:cNvPr id="39" name="Straight Connector 38"/>
                <p:cNvCxnSpPr/>
                <p:nvPr/>
              </p:nvCxnSpPr>
              <p:spPr bwMode="auto">
                <a:xfrm flipH="1">
                  <a:off x="1066799" y="4343396"/>
                  <a:ext cx="182563" cy="182563"/>
                </a:xfrm>
                <a:prstGeom prst="line">
                  <a:avLst/>
                </a:prstGeom>
                <a:ln w="25400">
                  <a:solidFill>
                    <a:srgbClr val="293F6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Straight Connector 39"/>
                <p:cNvCxnSpPr/>
                <p:nvPr/>
              </p:nvCxnSpPr>
              <p:spPr bwMode="auto">
                <a:xfrm rot="5400000" flipH="1">
                  <a:off x="1066799" y="4343396"/>
                  <a:ext cx="182563" cy="182563"/>
                </a:xfrm>
                <a:prstGeom prst="line">
                  <a:avLst/>
                </a:prstGeom>
                <a:ln w="25400">
                  <a:solidFill>
                    <a:srgbClr val="293F6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59467" name="Group 181"/>
              <p:cNvGrpSpPr>
                <a:grpSpLocks/>
              </p:cNvGrpSpPr>
              <p:nvPr/>
            </p:nvGrpSpPr>
            <p:grpSpPr bwMode="auto">
              <a:xfrm>
                <a:off x="2362201" y="5638805"/>
                <a:ext cx="182562" cy="182563"/>
                <a:chOff x="1067064" y="4343399"/>
                <a:chExt cx="182562" cy="182563"/>
              </a:xfrm>
            </p:grpSpPr>
            <p:cxnSp>
              <p:nvCxnSpPr>
                <p:cNvPr id="37" name="Straight Connector 36"/>
                <p:cNvCxnSpPr/>
                <p:nvPr/>
              </p:nvCxnSpPr>
              <p:spPr bwMode="auto">
                <a:xfrm flipH="1">
                  <a:off x="1067063" y="4343396"/>
                  <a:ext cx="182563" cy="182563"/>
                </a:xfrm>
                <a:prstGeom prst="line">
                  <a:avLst/>
                </a:prstGeom>
                <a:ln w="25400">
                  <a:solidFill>
                    <a:srgbClr val="293F6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" name="Straight Connector 37"/>
                <p:cNvCxnSpPr/>
                <p:nvPr/>
              </p:nvCxnSpPr>
              <p:spPr bwMode="auto">
                <a:xfrm rot="5400000" flipH="1">
                  <a:off x="1067063" y="4343396"/>
                  <a:ext cx="182563" cy="182563"/>
                </a:xfrm>
                <a:prstGeom prst="line">
                  <a:avLst/>
                </a:prstGeom>
                <a:ln w="25400">
                  <a:solidFill>
                    <a:srgbClr val="293F6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59468" name="Group 184"/>
              <p:cNvGrpSpPr>
                <a:grpSpLocks/>
              </p:cNvGrpSpPr>
              <p:nvPr/>
            </p:nvGrpSpPr>
            <p:grpSpPr bwMode="auto">
              <a:xfrm>
                <a:off x="3124201" y="5638805"/>
                <a:ext cx="182563" cy="182563"/>
                <a:chOff x="1067328" y="4343399"/>
                <a:chExt cx="182563" cy="182563"/>
              </a:xfrm>
            </p:grpSpPr>
            <p:cxnSp>
              <p:nvCxnSpPr>
                <p:cNvPr id="35" name="Straight Connector 34"/>
                <p:cNvCxnSpPr/>
                <p:nvPr/>
              </p:nvCxnSpPr>
              <p:spPr bwMode="auto">
                <a:xfrm flipH="1">
                  <a:off x="1067328" y="4343396"/>
                  <a:ext cx="182563" cy="182563"/>
                </a:xfrm>
                <a:prstGeom prst="line">
                  <a:avLst/>
                </a:prstGeom>
                <a:ln w="25400">
                  <a:solidFill>
                    <a:srgbClr val="293F6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" name="Straight Connector 35"/>
                <p:cNvCxnSpPr/>
                <p:nvPr/>
              </p:nvCxnSpPr>
              <p:spPr bwMode="auto">
                <a:xfrm rot="5400000" flipH="1">
                  <a:off x="1067328" y="4343396"/>
                  <a:ext cx="182563" cy="182563"/>
                </a:xfrm>
                <a:prstGeom prst="line">
                  <a:avLst/>
                </a:prstGeom>
                <a:ln w="25400">
                  <a:solidFill>
                    <a:srgbClr val="293F6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aphicFrame>
          <p:nvGraphicFramePr>
            <p:cNvPr id="59447" name="Object 4"/>
            <p:cNvGraphicFramePr>
              <a:graphicFrameLocks noChangeAspect="1"/>
            </p:cNvGraphicFramePr>
            <p:nvPr/>
          </p:nvGraphicFramePr>
          <p:xfrm>
            <a:off x="2617788" y="1981200"/>
            <a:ext cx="865188" cy="5095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47123" name="Equation" r:id="rId7" imgW="431613" imgH="253890" progId="Equation.3">
                    <p:embed/>
                  </p:oleObj>
                </mc:Choice>
                <mc:Fallback>
                  <p:oleObj name="Equation" r:id="rId7" imgW="431613" imgH="253890" progId="Equation.3">
                    <p:embed/>
                    <p:pic>
                      <p:nvPicPr>
                        <p:cNvPr id="0" name="Picture 32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617788" y="1981200"/>
                          <a:ext cx="865188" cy="50958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85" name="TextBox 184"/>
          <p:cNvSpPr txBox="1"/>
          <p:nvPr/>
        </p:nvSpPr>
        <p:spPr bwMode="auto">
          <a:xfrm>
            <a:off x="5165068" y="3022160"/>
            <a:ext cx="296862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latin typeface="+mj-lt"/>
              </a:rPr>
              <a:t>So force on wire 2 is</a:t>
            </a:r>
          </a:p>
        </p:txBody>
      </p:sp>
      <p:graphicFrame>
        <p:nvGraphicFramePr>
          <p:cNvPr id="11264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45043630"/>
              </p:ext>
            </p:extLst>
          </p:nvPr>
        </p:nvGraphicFramePr>
        <p:xfrm>
          <a:off x="8272502" y="2867730"/>
          <a:ext cx="1679575" cy="788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7124" name="Equation" r:id="rId9" imgW="837836" imgH="393529" progId="Equation.3">
                  <p:embed/>
                </p:oleObj>
              </mc:Choice>
              <mc:Fallback>
                <p:oleObj name="Equation" r:id="rId9" imgW="837836" imgH="393529" progId="Equation.3">
                  <p:embed/>
                  <p:pic>
                    <p:nvPicPr>
                      <p:cNvPr id="0" name="Picture 32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72502" y="2867730"/>
                        <a:ext cx="1679575" cy="788988"/>
                      </a:xfrm>
                      <a:prstGeom prst="rect">
                        <a:avLst/>
                      </a:prstGeom>
                      <a:solidFill>
                        <a:schemeClr val="bg1">
                          <a:lumMod val="75000"/>
                        </a:schemeClr>
                      </a:solidFill>
                      <a:extLst/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187" name="TextBox 186"/>
              <p:cNvSpPr txBox="1"/>
              <p:nvPr/>
            </p:nvSpPr>
            <p:spPr bwMode="auto">
              <a:xfrm>
                <a:off x="5562599" y="4001707"/>
                <a:ext cx="5029200" cy="707886"/>
              </a:xfrm>
              <a:prstGeom prst="rect">
                <a:avLst/>
              </a:prstGeom>
              <a:noFill/>
              <a:ln w="9525">
                <a:solidFill>
                  <a:schemeClr val="bg1">
                    <a:lumMod val="50000"/>
                  </a:schemeClr>
                </a:solidFill>
                <a:prstDash val="dash"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>
                  <a:defRPr/>
                </a:pPr>
                <a:r>
                  <a:rPr lang="en-US" sz="2000" b="1" dirty="0">
                    <a:solidFill>
                      <a:schemeClr val="bg1">
                        <a:lumMod val="50000"/>
                      </a:schemeClr>
                    </a:solidFill>
                    <a:latin typeface="+mj-lt"/>
                  </a:rPr>
                  <a:t>Newton’s 3</a:t>
                </a:r>
                <a:r>
                  <a:rPr lang="en-US" sz="2000" b="1" baseline="30000" dirty="0">
                    <a:solidFill>
                      <a:schemeClr val="bg1">
                        <a:lumMod val="50000"/>
                      </a:schemeClr>
                    </a:solidFill>
                    <a:latin typeface="+mj-lt"/>
                  </a:rPr>
                  <a:t>rd</a:t>
                </a:r>
                <a:r>
                  <a:rPr lang="en-US" sz="2000" b="1" dirty="0">
                    <a:solidFill>
                      <a:schemeClr val="bg1">
                        <a:lumMod val="50000"/>
                      </a:schemeClr>
                    </a:solidFill>
                    <a:latin typeface="+mj-lt"/>
                  </a:rPr>
                  <a:t> Law</a:t>
                </a:r>
                <a:r>
                  <a:rPr lang="en-US" sz="2000" dirty="0">
                    <a:solidFill>
                      <a:schemeClr val="bg1">
                        <a:lumMod val="50000"/>
                      </a:schemeClr>
                    </a:solidFill>
                    <a:latin typeface="+mj-lt"/>
                  </a:rPr>
                  <a:t> tells us the force on wire 1 is the same as on wire 2:  </a:t>
                </a:r>
                <a14:m>
                  <m:oMath xmlns:m="http://schemas.openxmlformats.org/officeDocument/2006/math">
                    <m:r>
                      <a:rPr lang="en-US" sz="200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|</m:t>
                    </m:r>
                    <m:sSub>
                      <m:sSubPr>
                        <m:ctrlPr>
                          <a:rPr lang="en-US" sz="2000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US" sz="2000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2000" i="1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|=|</m:t>
                    </m:r>
                    <m:sSub>
                      <m:sSubPr>
                        <m:ctrlPr>
                          <a:rPr lang="en-US" sz="2000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US" sz="2000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sz="2000" i="1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|</m:t>
                    </m:r>
                  </m:oMath>
                </a14:m>
                <a:endParaRPr lang="en-US" sz="2000" dirty="0">
                  <a:solidFill>
                    <a:schemeClr val="bg1">
                      <a:lumMod val="50000"/>
                    </a:schemeClr>
                  </a:solidFill>
                  <a:latin typeface="+mj-lt"/>
                </a:endParaRPr>
              </a:p>
            </p:txBody>
          </p:sp>
        </mc:Choice>
        <mc:Fallback xmlns="">
          <p:sp>
            <p:nvSpPr>
              <p:cNvPr id="187" name="TextBox 18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562599" y="4001707"/>
                <a:ext cx="5029200" cy="707886"/>
              </a:xfrm>
              <a:prstGeom prst="rect">
                <a:avLst/>
              </a:prstGeom>
              <a:blipFill>
                <a:blip r:embed="rId11"/>
                <a:stretch>
                  <a:fillRect l="-967" t="-2521" r="-363" b="-13445"/>
                </a:stretch>
              </a:blipFill>
              <a:ln w="9525">
                <a:solidFill>
                  <a:schemeClr val="bg1">
                    <a:lumMod val="50000"/>
                  </a:schemeClr>
                </a:solidFill>
                <a:prstDash val="dash"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3" name="Group 223"/>
          <p:cNvGrpSpPr>
            <a:grpSpLocks/>
          </p:cNvGrpSpPr>
          <p:nvPr/>
        </p:nvGrpSpPr>
        <p:grpSpPr bwMode="auto">
          <a:xfrm>
            <a:off x="577811" y="1715707"/>
            <a:ext cx="1612900" cy="4646613"/>
            <a:chOff x="-12700" y="1828800"/>
            <a:chExt cx="1612900" cy="4646615"/>
          </a:xfrm>
        </p:grpSpPr>
        <p:grpSp>
          <p:nvGrpSpPr>
            <p:cNvPr id="59416" name="Group 187"/>
            <p:cNvGrpSpPr>
              <a:grpSpLocks/>
            </p:cNvGrpSpPr>
            <p:nvPr/>
          </p:nvGrpSpPr>
          <p:grpSpPr bwMode="auto">
            <a:xfrm>
              <a:off x="1586" y="1828800"/>
              <a:ext cx="1598614" cy="4646615"/>
              <a:chOff x="1779587" y="1882775"/>
              <a:chExt cx="1598614" cy="4646615"/>
            </a:xfrm>
          </p:grpSpPr>
          <p:grpSp>
            <p:nvGrpSpPr>
              <p:cNvPr id="59418" name="Group 77"/>
              <p:cNvGrpSpPr>
                <a:grpSpLocks/>
              </p:cNvGrpSpPr>
              <p:nvPr/>
            </p:nvGrpSpPr>
            <p:grpSpPr bwMode="auto">
              <a:xfrm>
                <a:off x="1779587" y="1882775"/>
                <a:ext cx="1598614" cy="74612"/>
                <a:chOff x="1779587" y="1882775"/>
                <a:chExt cx="1598614" cy="74612"/>
              </a:xfrm>
            </p:grpSpPr>
            <p:sp>
              <p:nvSpPr>
                <p:cNvPr id="214" name="Oval 213"/>
                <p:cNvSpPr/>
                <p:nvPr/>
              </p:nvSpPr>
              <p:spPr bwMode="auto">
                <a:xfrm>
                  <a:off x="1779589" y="1882775"/>
                  <a:ext cx="74612" cy="74613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215" name="Oval 214"/>
                <p:cNvSpPr/>
                <p:nvPr/>
              </p:nvSpPr>
              <p:spPr bwMode="auto">
                <a:xfrm>
                  <a:off x="2541589" y="1882775"/>
                  <a:ext cx="74612" cy="74613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216" name="Oval 215"/>
                <p:cNvSpPr/>
                <p:nvPr/>
              </p:nvSpPr>
              <p:spPr bwMode="auto">
                <a:xfrm>
                  <a:off x="3303589" y="1882775"/>
                  <a:ext cx="74612" cy="74613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grpSp>
            <p:nvGrpSpPr>
              <p:cNvPr id="59419" name="Group 76"/>
              <p:cNvGrpSpPr>
                <a:grpSpLocks/>
              </p:cNvGrpSpPr>
              <p:nvPr/>
            </p:nvGrpSpPr>
            <p:grpSpPr bwMode="auto">
              <a:xfrm>
                <a:off x="1779587" y="6454778"/>
                <a:ext cx="1598614" cy="74612"/>
                <a:chOff x="1931987" y="2035175"/>
                <a:chExt cx="1598614" cy="74612"/>
              </a:xfrm>
            </p:grpSpPr>
            <p:sp>
              <p:nvSpPr>
                <p:cNvPr id="211" name="Oval 210"/>
                <p:cNvSpPr/>
                <p:nvPr/>
              </p:nvSpPr>
              <p:spPr bwMode="auto">
                <a:xfrm>
                  <a:off x="1931989" y="2035174"/>
                  <a:ext cx="74612" cy="74613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212" name="Oval 211"/>
                <p:cNvSpPr/>
                <p:nvPr/>
              </p:nvSpPr>
              <p:spPr bwMode="auto">
                <a:xfrm>
                  <a:off x="2693989" y="2035174"/>
                  <a:ext cx="74612" cy="74613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213" name="Oval 212"/>
                <p:cNvSpPr/>
                <p:nvPr/>
              </p:nvSpPr>
              <p:spPr bwMode="auto">
                <a:xfrm>
                  <a:off x="3455989" y="2035174"/>
                  <a:ext cx="74612" cy="74613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grpSp>
            <p:nvGrpSpPr>
              <p:cNvPr id="59420" name="Group 78"/>
              <p:cNvGrpSpPr>
                <a:grpSpLocks/>
              </p:cNvGrpSpPr>
              <p:nvPr/>
            </p:nvGrpSpPr>
            <p:grpSpPr bwMode="auto">
              <a:xfrm>
                <a:off x="1779587" y="2644776"/>
                <a:ext cx="1598614" cy="74612"/>
                <a:chOff x="1779587" y="1882775"/>
                <a:chExt cx="1598614" cy="74612"/>
              </a:xfrm>
            </p:grpSpPr>
            <p:sp>
              <p:nvSpPr>
                <p:cNvPr id="208" name="Oval 207"/>
                <p:cNvSpPr/>
                <p:nvPr/>
              </p:nvSpPr>
              <p:spPr bwMode="auto">
                <a:xfrm>
                  <a:off x="1779589" y="1882774"/>
                  <a:ext cx="74612" cy="74613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209" name="Oval 208"/>
                <p:cNvSpPr/>
                <p:nvPr/>
              </p:nvSpPr>
              <p:spPr bwMode="auto">
                <a:xfrm>
                  <a:off x="2541589" y="1882774"/>
                  <a:ext cx="74612" cy="74613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210" name="Oval 209"/>
                <p:cNvSpPr/>
                <p:nvPr/>
              </p:nvSpPr>
              <p:spPr bwMode="auto">
                <a:xfrm>
                  <a:off x="3303589" y="1882774"/>
                  <a:ext cx="74612" cy="74613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grpSp>
            <p:nvGrpSpPr>
              <p:cNvPr id="59421" name="Group 82"/>
              <p:cNvGrpSpPr>
                <a:grpSpLocks/>
              </p:cNvGrpSpPr>
              <p:nvPr/>
            </p:nvGrpSpPr>
            <p:grpSpPr bwMode="auto">
              <a:xfrm>
                <a:off x="1779587" y="3406777"/>
                <a:ext cx="1598614" cy="74612"/>
                <a:chOff x="1779587" y="1882775"/>
                <a:chExt cx="1598614" cy="74612"/>
              </a:xfrm>
            </p:grpSpPr>
            <p:sp>
              <p:nvSpPr>
                <p:cNvPr id="205" name="Oval 204"/>
                <p:cNvSpPr/>
                <p:nvPr/>
              </p:nvSpPr>
              <p:spPr bwMode="auto">
                <a:xfrm>
                  <a:off x="1779589" y="1882774"/>
                  <a:ext cx="74612" cy="74613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206" name="Oval 205"/>
                <p:cNvSpPr/>
                <p:nvPr/>
              </p:nvSpPr>
              <p:spPr bwMode="auto">
                <a:xfrm>
                  <a:off x="2541589" y="1882774"/>
                  <a:ext cx="74612" cy="74613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207" name="Oval 206"/>
                <p:cNvSpPr/>
                <p:nvPr/>
              </p:nvSpPr>
              <p:spPr bwMode="auto">
                <a:xfrm>
                  <a:off x="3303589" y="1882774"/>
                  <a:ext cx="74612" cy="74613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grpSp>
            <p:nvGrpSpPr>
              <p:cNvPr id="59422" name="Group 86"/>
              <p:cNvGrpSpPr>
                <a:grpSpLocks/>
              </p:cNvGrpSpPr>
              <p:nvPr/>
            </p:nvGrpSpPr>
            <p:grpSpPr bwMode="auto">
              <a:xfrm>
                <a:off x="1779587" y="4168778"/>
                <a:ext cx="1598614" cy="74612"/>
                <a:chOff x="1779587" y="1882775"/>
                <a:chExt cx="1598614" cy="74612"/>
              </a:xfrm>
            </p:grpSpPr>
            <p:sp>
              <p:nvSpPr>
                <p:cNvPr id="202" name="Oval 201"/>
                <p:cNvSpPr/>
                <p:nvPr/>
              </p:nvSpPr>
              <p:spPr bwMode="auto">
                <a:xfrm>
                  <a:off x="1779589" y="1882773"/>
                  <a:ext cx="74612" cy="74613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203" name="Oval 202"/>
                <p:cNvSpPr/>
                <p:nvPr/>
              </p:nvSpPr>
              <p:spPr bwMode="auto">
                <a:xfrm>
                  <a:off x="2541589" y="1882773"/>
                  <a:ext cx="74612" cy="74613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204" name="Oval 203"/>
                <p:cNvSpPr/>
                <p:nvPr/>
              </p:nvSpPr>
              <p:spPr bwMode="auto">
                <a:xfrm>
                  <a:off x="3303589" y="1882773"/>
                  <a:ext cx="74612" cy="74613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grpSp>
            <p:nvGrpSpPr>
              <p:cNvPr id="59423" name="Group 90"/>
              <p:cNvGrpSpPr>
                <a:grpSpLocks/>
              </p:cNvGrpSpPr>
              <p:nvPr/>
            </p:nvGrpSpPr>
            <p:grpSpPr bwMode="auto">
              <a:xfrm>
                <a:off x="1779587" y="4930779"/>
                <a:ext cx="1598614" cy="74612"/>
                <a:chOff x="1779587" y="1882775"/>
                <a:chExt cx="1598614" cy="74612"/>
              </a:xfrm>
            </p:grpSpPr>
            <p:sp>
              <p:nvSpPr>
                <p:cNvPr id="199" name="Oval 198"/>
                <p:cNvSpPr/>
                <p:nvPr/>
              </p:nvSpPr>
              <p:spPr bwMode="auto">
                <a:xfrm>
                  <a:off x="1779589" y="1882772"/>
                  <a:ext cx="74612" cy="74613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200" name="Oval 199"/>
                <p:cNvSpPr/>
                <p:nvPr/>
              </p:nvSpPr>
              <p:spPr bwMode="auto">
                <a:xfrm>
                  <a:off x="2541589" y="1882772"/>
                  <a:ext cx="74612" cy="74613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201" name="Oval 200"/>
                <p:cNvSpPr/>
                <p:nvPr/>
              </p:nvSpPr>
              <p:spPr bwMode="auto">
                <a:xfrm>
                  <a:off x="3303589" y="1882772"/>
                  <a:ext cx="74612" cy="74613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grpSp>
            <p:nvGrpSpPr>
              <p:cNvPr id="59424" name="Group 94"/>
              <p:cNvGrpSpPr>
                <a:grpSpLocks/>
              </p:cNvGrpSpPr>
              <p:nvPr/>
            </p:nvGrpSpPr>
            <p:grpSpPr bwMode="auto">
              <a:xfrm>
                <a:off x="1779587" y="5692780"/>
                <a:ext cx="1598614" cy="74612"/>
                <a:chOff x="1779587" y="1882775"/>
                <a:chExt cx="1598614" cy="74612"/>
              </a:xfrm>
            </p:grpSpPr>
            <p:sp>
              <p:nvSpPr>
                <p:cNvPr id="196" name="Oval 195"/>
                <p:cNvSpPr/>
                <p:nvPr/>
              </p:nvSpPr>
              <p:spPr bwMode="auto">
                <a:xfrm>
                  <a:off x="1779589" y="1882772"/>
                  <a:ext cx="74612" cy="74613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97" name="Oval 196"/>
                <p:cNvSpPr/>
                <p:nvPr/>
              </p:nvSpPr>
              <p:spPr bwMode="auto">
                <a:xfrm>
                  <a:off x="2541589" y="1882772"/>
                  <a:ext cx="74612" cy="74613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98" name="Oval 197"/>
                <p:cNvSpPr/>
                <p:nvPr/>
              </p:nvSpPr>
              <p:spPr bwMode="auto">
                <a:xfrm>
                  <a:off x="3303589" y="1882772"/>
                  <a:ext cx="74612" cy="74613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</p:grpSp>
        <p:graphicFrame>
          <p:nvGraphicFramePr>
            <p:cNvPr id="59417" name="Object 8"/>
            <p:cNvGraphicFramePr>
              <a:graphicFrameLocks noChangeAspect="1"/>
            </p:cNvGraphicFramePr>
            <p:nvPr/>
          </p:nvGraphicFramePr>
          <p:xfrm>
            <a:off x="-12700" y="5105400"/>
            <a:ext cx="890588" cy="5095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47125" name="Equation" r:id="rId12" imgW="444114" imgH="253780" progId="Equation.3">
                    <p:embed/>
                  </p:oleObj>
                </mc:Choice>
                <mc:Fallback>
                  <p:oleObj name="Equation" r:id="rId12" imgW="444114" imgH="253780" progId="Equation.3">
                    <p:embed/>
                    <p:pic>
                      <p:nvPicPr>
                        <p:cNvPr id="0" name="Picture 33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-12700" y="5105400"/>
                          <a:ext cx="890588" cy="50958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48" name="Group 224"/>
          <p:cNvGrpSpPr>
            <a:grpSpLocks/>
          </p:cNvGrpSpPr>
          <p:nvPr/>
        </p:nvGrpSpPr>
        <p:grpSpPr bwMode="auto">
          <a:xfrm>
            <a:off x="2011324" y="4306507"/>
            <a:ext cx="762000" cy="461963"/>
            <a:chOff x="1420812" y="4419600"/>
            <a:chExt cx="762000" cy="461665"/>
          </a:xfrm>
        </p:grpSpPr>
        <p:cxnSp>
          <p:nvCxnSpPr>
            <p:cNvPr id="218" name="Straight Arrow Connector 217"/>
            <p:cNvCxnSpPr/>
            <p:nvPr/>
          </p:nvCxnSpPr>
          <p:spPr>
            <a:xfrm>
              <a:off x="1420812" y="4440225"/>
              <a:ext cx="762000" cy="1586"/>
            </a:xfrm>
            <a:prstGeom prst="straightConnector1">
              <a:avLst/>
            </a:prstGeom>
            <a:ln w="38100">
              <a:solidFill>
                <a:srgbClr val="A67A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9415" name="TextBox 218"/>
            <p:cNvSpPr txBox="1">
              <a:spLocks noChangeArrowheads="1"/>
            </p:cNvSpPr>
            <p:nvPr/>
          </p:nvSpPr>
          <p:spPr bwMode="auto">
            <a:xfrm>
              <a:off x="1524000" y="4419600"/>
              <a:ext cx="609600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en-US" sz="2400" i="1">
                  <a:solidFill>
                    <a:srgbClr val="A67A00"/>
                  </a:solidFill>
                  <a:latin typeface="Times New Roman" pitchFamily="18" charset="0"/>
                  <a:cs typeface="Times New Roman" pitchFamily="18" charset="0"/>
                </a:rPr>
                <a:t>F</a:t>
              </a:r>
              <a:r>
                <a:rPr lang="en-US" sz="2400" i="1" baseline="-25000">
                  <a:solidFill>
                    <a:srgbClr val="A67A00"/>
                  </a:solidFill>
                  <a:latin typeface="Times New Roman" pitchFamily="18" charset="0"/>
                  <a:cs typeface="Times New Roman" pitchFamily="18" charset="0"/>
                </a:rPr>
                <a:t>1</a:t>
              </a:r>
            </a:p>
          </p:txBody>
        </p:sp>
      </p:grp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386F29C-061E-47C1-A8AA-F42ADE5D6185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5" name="TextBox 124"/>
              <p:cNvSpPr txBox="1"/>
              <p:nvPr/>
            </p:nvSpPr>
            <p:spPr bwMode="auto">
              <a:xfrm>
                <a:off x="5562600" y="5105401"/>
                <a:ext cx="5029200" cy="1169551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>
                  <a:spcAft>
                    <a:spcPts val="600"/>
                  </a:spcAft>
                  <a:defRPr/>
                </a:pPr>
                <a:r>
                  <a:rPr lang="en-US" sz="2000" b="1" dirty="0">
                    <a:latin typeface="+mj-lt"/>
                  </a:rPr>
                  <a:t>Direction of Force </a:t>
                </a:r>
                <a:r>
                  <a:rPr lang="en-US" sz="2000" dirty="0">
                    <a:solidFill>
                      <a:schemeClr val="bg1">
                        <a:lumMod val="50000"/>
                      </a:schemeClr>
                    </a:solidFill>
                    <a:latin typeface="+mj-lt"/>
                  </a:rPr>
                  <a:t>(from right-hand rule)</a:t>
                </a:r>
                <a:r>
                  <a:rPr lang="en-US" sz="2000" b="1" dirty="0">
                    <a:latin typeface="+mj-lt"/>
                  </a:rPr>
                  <a:t>:</a:t>
                </a:r>
              </a:p>
              <a:p>
                <a:pPr marL="342900" indent="-342900">
                  <a:spcAft>
                    <a:spcPts val="600"/>
                  </a:spcAft>
                  <a:buFont typeface="Arial" panose="020B0604020202020204" pitchFamily="34" charset="0"/>
                  <a:buChar char="•"/>
                  <a:defRPr/>
                </a:pPr>
                <a:r>
                  <a:rPr lang="en-US" sz="2000" dirty="0">
                    <a:latin typeface="+mj-lt"/>
                  </a:rPr>
                  <a:t>Parallel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2000" dirty="0">
                    <a:latin typeface="+mj-lt"/>
                  </a:rPr>
                  <a:t>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2000" dirty="0">
                    <a:latin typeface="+mj-lt"/>
                  </a:rPr>
                  <a:t>  : </a:t>
                </a:r>
                <a:r>
                  <a:rPr lang="en-US" sz="2000" b="1" dirty="0">
                    <a:latin typeface="+mj-lt"/>
                  </a:rPr>
                  <a:t>attractive</a:t>
                </a:r>
                <a:r>
                  <a:rPr lang="en-US" sz="2000" dirty="0">
                    <a:latin typeface="+mj-lt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2000" dirty="0">
                    <a:latin typeface="+mj-lt"/>
                  </a:rPr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2000" dirty="0">
                    <a:latin typeface="+mj-lt"/>
                  </a:rPr>
                  <a:t> 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  <a:defRPr/>
                </a:pPr>
                <a:r>
                  <a:rPr lang="en-US" sz="2000" dirty="0"/>
                  <a:t>Opposite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2000" dirty="0"/>
                  <a:t>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2000" dirty="0"/>
                  <a:t>: </a:t>
                </a:r>
                <a:r>
                  <a:rPr lang="en-US" sz="2000" b="1" dirty="0"/>
                  <a:t>repulsive</a:t>
                </a:r>
                <a:r>
                  <a:rPr lang="en-US" sz="20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2000" dirty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endParaRPr lang="en-US" sz="2000" dirty="0">
                  <a:latin typeface="+mj-lt"/>
                </a:endParaRPr>
              </a:p>
            </p:txBody>
          </p:sp>
        </mc:Choice>
        <mc:Fallback xmlns="">
          <p:sp>
            <p:nvSpPr>
              <p:cNvPr id="125" name="TextBox 1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562600" y="5105401"/>
                <a:ext cx="5029200" cy="1169551"/>
              </a:xfrm>
              <a:prstGeom prst="rect">
                <a:avLst/>
              </a:prstGeom>
              <a:blipFill>
                <a:blip r:embed="rId14"/>
                <a:stretch>
                  <a:fillRect l="-967" t="-2073" b="-8290"/>
                </a:stretch>
              </a:blip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" grpId="0"/>
      <p:bldP spid="185" grpId="0"/>
      <p:bldP spid="187" grpId="0" animBg="1"/>
      <p:bldP spid="12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Arial" charset="0"/>
                <a:cs typeface="Arial" charset="0"/>
              </a:rPr>
              <a:t>Finding the Current in a Wire</a:t>
            </a:r>
          </a:p>
        </p:txBody>
      </p:sp>
      <p:sp>
        <p:nvSpPr>
          <p:cNvPr id="4" name="TextBox 3"/>
          <p:cNvSpPr txBox="1"/>
          <p:nvPr/>
        </p:nvSpPr>
        <p:spPr bwMode="auto">
          <a:xfrm>
            <a:off x="381000" y="1371600"/>
            <a:ext cx="114300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400" dirty="0">
                <a:latin typeface="+mj-lt"/>
              </a:rPr>
              <a:t>Two current carrying wires are separated by </a:t>
            </a:r>
            <a:r>
              <a:rPr lang="en-US" sz="2400" b="1" dirty="0">
                <a:latin typeface="+mj-lt"/>
              </a:rPr>
              <a:t>3.0 cm</a:t>
            </a:r>
            <a:r>
              <a:rPr lang="en-US" sz="2400" dirty="0">
                <a:latin typeface="+mj-lt"/>
              </a:rPr>
              <a:t>.  Wire 1 carries a current of </a:t>
            </a:r>
            <a:r>
              <a:rPr lang="en-US" sz="2400" b="1" dirty="0">
                <a:latin typeface="+mj-lt"/>
              </a:rPr>
              <a:t>5.0 A</a:t>
            </a:r>
            <a:r>
              <a:rPr lang="en-US" sz="2400" dirty="0">
                <a:latin typeface="+mj-lt"/>
              </a:rPr>
              <a:t> from </a:t>
            </a:r>
            <a:r>
              <a:rPr lang="en-US" sz="2400" b="1" dirty="0">
                <a:latin typeface="+mj-lt"/>
              </a:rPr>
              <a:t>right to left </a:t>
            </a:r>
            <a:r>
              <a:rPr lang="en-US" sz="2400" dirty="0">
                <a:latin typeface="+mj-lt"/>
              </a:rPr>
              <a:t>and exerts a </a:t>
            </a:r>
            <a:r>
              <a:rPr lang="en-US" sz="2400" b="1" dirty="0">
                <a:latin typeface="+mj-lt"/>
              </a:rPr>
              <a:t>repulsive</a:t>
            </a:r>
            <a:r>
              <a:rPr lang="en-US" sz="2400" dirty="0">
                <a:latin typeface="+mj-lt"/>
              </a:rPr>
              <a:t> </a:t>
            </a:r>
            <a:r>
              <a:rPr lang="en-US" sz="2400" b="1" dirty="0">
                <a:latin typeface="+mj-lt"/>
              </a:rPr>
              <a:t>magnetic force of 0.16 </a:t>
            </a:r>
            <a:r>
              <a:rPr lang="en-US" sz="2400" b="1" dirty="0" err="1">
                <a:latin typeface="+mj-lt"/>
              </a:rPr>
              <a:t>mN</a:t>
            </a:r>
            <a:r>
              <a:rPr lang="en-US" sz="2400" b="1" dirty="0">
                <a:latin typeface="+mj-lt"/>
              </a:rPr>
              <a:t> </a:t>
            </a:r>
            <a:r>
              <a:rPr lang="en-US" sz="2400" dirty="0">
                <a:latin typeface="+mj-lt"/>
              </a:rPr>
              <a:t>on a </a:t>
            </a:r>
            <a:r>
              <a:rPr lang="en-US" sz="2400" b="1" dirty="0">
                <a:latin typeface="+mj-lt"/>
              </a:rPr>
              <a:t>1.2 m</a:t>
            </a:r>
            <a:r>
              <a:rPr lang="en-US" sz="2400" dirty="0">
                <a:latin typeface="+mj-lt"/>
              </a:rPr>
              <a:t> long stretch of Wire 2.  What is the current in wire 2?</a:t>
            </a:r>
          </a:p>
        </p:txBody>
      </p:sp>
      <p:sp>
        <p:nvSpPr>
          <p:cNvPr id="5" name="TextBox 4"/>
          <p:cNvSpPr txBox="1"/>
          <p:nvPr/>
        </p:nvSpPr>
        <p:spPr bwMode="auto">
          <a:xfrm>
            <a:off x="1828800" y="3429000"/>
            <a:ext cx="3657600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>
              <a:buFontTx/>
              <a:buAutoNum type="alphaLcPeriod"/>
              <a:defRPr/>
            </a:pPr>
            <a:r>
              <a:rPr lang="en-US" sz="2400" dirty="0">
                <a:latin typeface="+mj-lt"/>
              </a:rPr>
              <a:t>4.0 A right to left</a:t>
            </a:r>
          </a:p>
          <a:p>
            <a:pPr marL="457200" indent="-457200">
              <a:buFontTx/>
              <a:buAutoNum type="alphaLcPeriod"/>
              <a:defRPr/>
            </a:pPr>
            <a:r>
              <a:rPr lang="en-US" sz="2400" dirty="0">
                <a:latin typeface="+mj-lt"/>
              </a:rPr>
              <a:t>4.0 A left to right</a:t>
            </a:r>
          </a:p>
          <a:p>
            <a:pPr marL="457200" indent="-457200">
              <a:buFontTx/>
              <a:buAutoNum type="alphaLcPeriod"/>
              <a:defRPr/>
            </a:pPr>
            <a:r>
              <a:rPr lang="en-US" sz="2400" dirty="0">
                <a:latin typeface="+mj-lt"/>
              </a:rPr>
              <a:t>1.3 A right to left</a:t>
            </a:r>
          </a:p>
          <a:p>
            <a:pPr marL="457200" indent="-457200">
              <a:buFontTx/>
              <a:buAutoNum type="alphaLcPeriod"/>
              <a:defRPr/>
            </a:pPr>
            <a:r>
              <a:rPr lang="en-US" sz="2400" dirty="0">
                <a:latin typeface="+mj-lt"/>
              </a:rPr>
              <a:t>1.3 A left to right</a:t>
            </a:r>
          </a:p>
          <a:p>
            <a:pPr marL="457200" indent="-457200">
              <a:buFontTx/>
              <a:buAutoNum type="alphaLcPeriod"/>
              <a:defRPr/>
            </a:pPr>
            <a:r>
              <a:rPr lang="en-US" sz="2400" dirty="0">
                <a:latin typeface="+mj-lt"/>
              </a:rPr>
              <a:t>0.57 MA right to left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1828800" y="3886200"/>
            <a:ext cx="2819400" cy="30480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TextBox 6"/>
          <p:cNvSpPr txBox="1"/>
          <p:nvPr/>
        </p:nvSpPr>
        <p:spPr bwMode="auto">
          <a:xfrm>
            <a:off x="5334000" y="3429001"/>
            <a:ext cx="4572000" cy="830263"/>
          </a:xfrm>
          <a:prstGeom prst="rect">
            <a:avLst/>
          </a:prstGeom>
          <a:noFill/>
          <a:ln w="9525">
            <a:solidFill>
              <a:schemeClr val="tx1"/>
            </a:solidFill>
            <a:prstDash val="dash"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dirty="0">
                <a:latin typeface="+mj-lt"/>
              </a:rPr>
              <a:t>Repulsive force → currents are in opposite directions:</a:t>
            </a:r>
          </a:p>
        </p:txBody>
      </p:sp>
      <p:sp>
        <p:nvSpPr>
          <p:cNvPr id="8" name="TextBox 7"/>
          <p:cNvSpPr txBox="1"/>
          <p:nvPr/>
        </p:nvSpPr>
        <p:spPr bwMode="auto">
          <a:xfrm>
            <a:off x="5334000" y="4562476"/>
            <a:ext cx="45720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dirty="0">
                <a:latin typeface="+mj-lt"/>
              </a:rPr>
              <a:t>Rearrange equation from previous slide:</a:t>
            </a:r>
          </a:p>
        </p:txBody>
      </p:sp>
      <p:graphicFrame>
        <p:nvGraphicFramePr>
          <p:cNvPr id="11264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91333777"/>
              </p:ext>
            </p:extLst>
          </p:nvPr>
        </p:nvGraphicFramePr>
        <p:xfrm>
          <a:off x="6261101" y="5459414"/>
          <a:ext cx="1628775" cy="8651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7257" name="Equation" r:id="rId3" imgW="812447" imgH="431613" progId="Equation.3">
                  <p:embed/>
                </p:oleObj>
              </mc:Choice>
              <mc:Fallback>
                <p:oleObj name="Equation" r:id="rId3" imgW="812447" imgH="431613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61101" y="5459414"/>
                        <a:ext cx="1628775" cy="8651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35900" y="5661026"/>
            <a:ext cx="11430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sz="2400" b="1">
                <a:latin typeface="Times New Roman" pitchFamily="18" charset="0"/>
                <a:cs typeface="Times New Roman" pitchFamily="18" charset="0"/>
              </a:rPr>
              <a:t>= 4.0 A</a:t>
            </a:r>
          </a:p>
        </p:txBody>
      </p:sp>
      <p:grpSp>
        <p:nvGrpSpPr>
          <p:cNvPr id="11" name="Group 10"/>
          <p:cNvGrpSpPr/>
          <p:nvPr/>
        </p:nvGrpSpPr>
        <p:grpSpPr>
          <a:xfrm>
            <a:off x="1828800" y="3669623"/>
            <a:ext cx="3276600" cy="1483112"/>
            <a:chOff x="304800" y="3669623"/>
            <a:chExt cx="3276600" cy="1483112"/>
          </a:xfrm>
        </p:grpSpPr>
        <p:cxnSp>
          <p:nvCxnSpPr>
            <p:cNvPr id="3" name="Straight Connector 2"/>
            <p:cNvCxnSpPr>
              <a:stCxn id="5" idx="1"/>
            </p:cNvCxnSpPr>
            <p:nvPr/>
          </p:nvCxnSpPr>
          <p:spPr>
            <a:xfrm>
              <a:off x="304800" y="4398169"/>
              <a:ext cx="2667000" cy="0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379142" y="5152735"/>
              <a:ext cx="3202258" cy="0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379141" y="3669623"/>
              <a:ext cx="2667000" cy="0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386F29C-061E-47C1-A8AA-F42ADE5D6185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54813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/>
      <p:bldP spid="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Arial" charset="0"/>
                <a:cs typeface="Arial" charset="0"/>
              </a:rPr>
              <a:t>Scaling Problem</a:t>
            </a:r>
          </a:p>
        </p:txBody>
      </p:sp>
      <p:sp>
        <p:nvSpPr>
          <p:cNvPr id="61443" name="TextBox 3"/>
          <p:cNvSpPr txBox="1">
            <a:spLocks noChangeArrowheads="1"/>
          </p:cNvSpPr>
          <p:nvPr/>
        </p:nvSpPr>
        <p:spPr bwMode="auto">
          <a:xfrm>
            <a:off x="533400" y="1371600"/>
            <a:ext cx="11049000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000" dirty="0"/>
              <a:t>When two parallel wires carrying currents </a:t>
            </a:r>
            <a:r>
              <a:rPr lang="en-US" sz="2000" i="1" dirty="0"/>
              <a:t>I</a:t>
            </a:r>
            <a:r>
              <a:rPr lang="en-US" sz="2000" baseline="-25000" dirty="0"/>
              <a:t>A</a:t>
            </a:r>
            <a:r>
              <a:rPr lang="en-US" sz="2000" dirty="0"/>
              <a:t> and </a:t>
            </a:r>
            <a:r>
              <a:rPr lang="en-US" sz="2000" i="1" dirty="0"/>
              <a:t>I</a:t>
            </a:r>
            <a:r>
              <a:rPr lang="en-US" sz="2000" baseline="-25000" dirty="0"/>
              <a:t>B</a:t>
            </a:r>
            <a:r>
              <a:rPr lang="en-US" sz="2000" dirty="0"/>
              <a:t> are a distance </a:t>
            </a:r>
            <a:r>
              <a:rPr lang="en-US" sz="2000" i="1" dirty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en-US" sz="2000" dirty="0"/>
              <a:t> away from each other, they exert a repulsive force with magnitude </a:t>
            </a:r>
            <a:r>
              <a:rPr lang="en-US" sz="2000" i="1" dirty="0"/>
              <a:t>F</a:t>
            </a:r>
            <a:r>
              <a:rPr lang="en-US" sz="2000" dirty="0"/>
              <a:t> on each other.  Which of the following would make the force attractive and four times larger than </a:t>
            </a:r>
            <a:r>
              <a:rPr lang="en-US" sz="2000" i="1" dirty="0"/>
              <a:t>F</a:t>
            </a:r>
            <a:r>
              <a:rPr lang="en-US" sz="2000" dirty="0"/>
              <a:t>?</a:t>
            </a:r>
          </a:p>
        </p:txBody>
      </p:sp>
      <p:sp>
        <p:nvSpPr>
          <p:cNvPr id="61444" name="TextBox 4"/>
          <p:cNvSpPr txBox="1">
            <a:spLocks noChangeArrowheads="1"/>
          </p:cNvSpPr>
          <p:nvPr/>
        </p:nvSpPr>
        <p:spPr bwMode="auto">
          <a:xfrm>
            <a:off x="1981200" y="2667001"/>
            <a:ext cx="4953000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buFontTx/>
              <a:buAutoNum type="alphaLcPeriod"/>
            </a:pPr>
            <a:r>
              <a:rPr lang="en-US" dirty="0"/>
              <a:t>Reverse </a:t>
            </a:r>
            <a:r>
              <a:rPr lang="en-US" i="1" dirty="0"/>
              <a:t>I</a:t>
            </a:r>
            <a:r>
              <a:rPr lang="en-US" baseline="-25000" dirty="0"/>
              <a:t>A</a:t>
            </a:r>
            <a:r>
              <a:rPr lang="en-US" dirty="0"/>
              <a:t>; double both</a:t>
            </a:r>
          </a:p>
          <a:p>
            <a:pPr eaLnBrk="1" hangingPunct="1">
              <a:buFontTx/>
              <a:buAutoNum type="alphaLcPeriod"/>
            </a:pPr>
            <a:r>
              <a:rPr lang="en-US" dirty="0"/>
              <a:t>Reverse </a:t>
            </a:r>
            <a:r>
              <a:rPr lang="en-US" i="1" dirty="0"/>
              <a:t>I</a:t>
            </a:r>
            <a:r>
              <a:rPr lang="en-US" baseline="-25000" dirty="0"/>
              <a:t>B</a:t>
            </a:r>
            <a:r>
              <a:rPr lang="en-US" dirty="0"/>
              <a:t> currents; double one current</a:t>
            </a:r>
          </a:p>
          <a:p>
            <a:pPr eaLnBrk="1" hangingPunct="1">
              <a:buFontTx/>
              <a:buAutoNum type="alphaLcPeriod"/>
            </a:pPr>
            <a:r>
              <a:rPr lang="en-US" dirty="0"/>
              <a:t>Reverse </a:t>
            </a:r>
            <a:r>
              <a:rPr lang="en-US" i="1" dirty="0"/>
              <a:t>I</a:t>
            </a:r>
            <a:r>
              <a:rPr lang="en-US" baseline="-25000" dirty="0"/>
              <a:t>B</a:t>
            </a:r>
            <a:r>
              <a:rPr lang="en-US" dirty="0"/>
              <a:t>; double one current; halve the distance between the wires</a:t>
            </a:r>
          </a:p>
          <a:p>
            <a:pPr eaLnBrk="1" hangingPunct="1">
              <a:buFontTx/>
              <a:buAutoNum type="alphaLcPeriod"/>
            </a:pPr>
            <a:r>
              <a:rPr lang="en-US" dirty="0"/>
              <a:t>Reverse both currents; quarter the distance between the wires</a:t>
            </a:r>
          </a:p>
          <a:p>
            <a:pPr eaLnBrk="1" hangingPunct="1">
              <a:buFontTx/>
              <a:buAutoNum type="alphaLcPeriod"/>
            </a:pPr>
            <a:r>
              <a:rPr lang="en-US" dirty="0"/>
              <a:t>Both a and c work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6591300" y="4724400"/>
            <a:ext cx="3429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/>
              <a:t>Looking at:</a:t>
            </a:r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/>
        </p:nvGraphicFramePr>
        <p:xfrm>
          <a:off x="8420101" y="5245100"/>
          <a:ext cx="1984375" cy="814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1070" name="Equation" r:id="rId3" imgW="990170" imgH="406224" progId="Equation.3">
                  <p:embed/>
                </p:oleObj>
              </mc:Choice>
              <mc:Fallback>
                <p:oleObj name="Equation" r:id="rId3" imgW="990170" imgH="406224" progId="Equation.3">
                  <p:embed/>
                  <p:pic>
                    <p:nvPicPr>
                      <p:cNvPr id="0" name="Picture 3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420101" y="5245100"/>
                        <a:ext cx="1984375" cy="8143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6610350" y="6211888"/>
            <a:ext cx="33909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/>
              <a:t>Either </a:t>
            </a:r>
            <a:r>
              <a:rPr lang="en-US" b="1">
                <a:solidFill>
                  <a:srgbClr val="FF0000"/>
                </a:solidFill>
              </a:rPr>
              <a:t>double </a:t>
            </a:r>
            <a:r>
              <a:rPr lang="en-US" b="1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b="1" baseline="-250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b="1">
                <a:solidFill>
                  <a:srgbClr val="FF0000"/>
                </a:solidFill>
              </a:rPr>
              <a:t> and </a:t>
            </a:r>
            <a:r>
              <a:rPr lang="en-US" b="1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b="1" i="1" baseline="-250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from_</a:t>
            </a:r>
            <a:r>
              <a:rPr lang="en-US" b="1" baseline="-250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endParaRPr lang="en-US" b="1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/>
            <a:r>
              <a:rPr lang="en-US"/>
              <a:t>Or </a:t>
            </a:r>
            <a:r>
              <a:rPr lang="en-US" b="1">
                <a:solidFill>
                  <a:srgbClr val="A67A00"/>
                </a:solidFill>
              </a:rPr>
              <a:t>quadruple </a:t>
            </a:r>
            <a:r>
              <a:rPr lang="en-US" b="1" i="1">
                <a:solidFill>
                  <a:srgbClr val="A67A00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b="1" baseline="-25000">
                <a:solidFill>
                  <a:srgbClr val="A67A00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b="1">
                <a:solidFill>
                  <a:srgbClr val="A67A00"/>
                </a:solidFill>
              </a:rPr>
              <a:t> or </a:t>
            </a:r>
            <a:r>
              <a:rPr lang="en-US" b="1" i="1">
                <a:solidFill>
                  <a:srgbClr val="A67A00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b="1" i="1" baseline="-25000">
                <a:solidFill>
                  <a:srgbClr val="A67A00"/>
                </a:solidFill>
                <a:latin typeface="Times New Roman" pitchFamily="18" charset="0"/>
                <a:cs typeface="Times New Roman" pitchFamily="18" charset="0"/>
              </a:rPr>
              <a:t>from</a:t>
            </a:r>
            <a:r>
              <a:rPr lang="en-US" b="1" baseline="-25000">
                <a:solidFill>
                  <a:srgbClr val="A67A00"/>
                </a:solidFill>
                <a:latin typeface="Times New Roman" pitchFamily="18" charset="0"/>
                <a:cs typeface="Times New Roman" pitchFamily="18" charset="0"/>
              </a:rPr>
              <a:t>_A</a:t>
            </a:r>
            <a:endParaRPr lang="en-US" b="1">
              <a:solidFill>
                <a:srgbClr val="A67A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1981200" y="4343400"/>
            <a:ext cx="2362200" cy="35560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1690688" y="5105401"/>
            <a:ext cx="41148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/>
              <a:t>For direction to reverse, need to reverse </a:t>
            </a:r>
            <a:r>
              <a:rPr lang="en-US" b="1">
                <a:solidFill>
                  <a:srgbClr val="293F6F"/>
                </a:solidFill>
              </a:rPr>
              <a:t>only one current</a:t>
            </a:r>
          </a:p>
        </p:txBody>
      </p:sp>
      <p:sp>
        <p:nvSpPr>
          <p:cNvPr id="61450" name="TextBox 12"/>
          <p:cNvSpPr txBox="1">
            <a:spLocks noChangeArrowheads="1"/>
          </p:cNvSpPr>
          <p:nvPr/>
        </p:nvSpPr>
        <p:spPr bwMode="auto">
          <a:xfrm>
            <a:off x="5257800" y="2687638"/>
            <a:ext cx="28194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dirty="0">
                <a:solidFill>
                  <a:srgbClr val="FF0000"/>
                </a:solidFill>
              </a:rPr>
              <a:t>Doubles </a:t>
            </a:r>
            <a:r>
              <a:rPr lang="en-US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baseline="-25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dirty="0">
                <a:solidFill>
                  <a:srgbClr val="FF0000"/>
                </a:solidFill>
              </a:rPr>
              <a:t> and </a:t>
            </a:r>
            <a:r>
              <a:rPr lang="en-US" i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i="1" baseline="-250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from</a:t>
            </a:r>
            <a:r>
              <a:rPr lang="en-US" baseline="-250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_A</a:t>
            </a:r>
            <a:endParaRPr lang="en-US" baseline="-25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181600" y="3497719"/>
            <a:ext cx="5067300" cy="3698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dirty="0">
                <a:solidFill>
                  <a:srgbClr val="FF0000"/>
                </a:solidFill>
              </a:rPr>
              <a:t>Doubles </a:t>
            </a:r>
            <a:r>
              <a:rPr lang="en-US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baseline="-25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dirty="0">
                <a:solidFill>
                  <a:srgbClr val="FF0000"/>
                </a:solidFill>
              </a:rPr>
              <a:t> and </a:t>
            </a:r>
            <a:r>
              <a:rPr lang="en-US" i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i="1" baseline="-250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from</a:t>
            </a:r>
            <a:r>
              <a:rPr lang="en-US" baseline="-250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_A</a:t>
            </a:r>
            <a:r>
              <a:rPr lang="en-US" dirty="0">
                <a:solidFill>
                  <a:srgbClr val="FF0000"/>
                </a:solidFill>
                <a:latin typeface="+mj-lt"/>
                <a:cs typeface="Times New Roman" pitchFamily="18" charset="0"/>
              </a:rPr>
              <a:t> </a:t>
            </a:r>
            <a:r>
              <a:rPr lang="en-US" dirty="0">
                <a:latin typeface="+mj-lt"/>
                <a:cs typeface="Times New Roman" pitchFamily="18" charset="0"/>
              </a:rPr>
              <a:t>or</a:t>
            </a:r>
            <a:r>
              <a:rPr lang="en-US" dirty="0">
                <a:solidFill>
                  <a:srgbClr val="FF0000"/>
                </a:solidFill>
                <a:latin typeface="+mj-lt"/>
                <a:cs typeface="Times New Roman" pitchFamily="18" charset="0"/>
              </a:rPr>
              <a:t> </a:t>
            </a:r>
            <a:r>
              <a:rPr lang="en-US" dirty="0">
                <a:solidFill>
                  <a:srgbClr val="A67A00"/>
                </a:solidFill>
                <a:latin typeface="+mj-lt"/>
                <a:cs typeface="Times New Roman" pitchFamily="18" charset="0"/>
              </a:rPr>
              <a:t>Quadruples </a:t>
            </a:r>
            <a:r>
              <a:rPr lang="en-US" i="1" dirty="0" err="1">
                <a:solidFill>
                  <a:srgbClr val="A67A00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i="1" baseline="-25000" dirty="0" err="1">
                <a:solidFill>
                  <a:srgbClr val="A67A00"/>
                </a:solidFill>
                <a:latin typeface="Times New Roman" pitchFamily="18" charset="0"/>
                <a:cs typeface="Times New Roman" pitchFamily="18" charset="0"/>
              </a:rPr>
              <a:t>from</a:t>
            </a:r>
            <a:r>
              <a:rPr lang="en-US" baseline="-25000" dirty="0" err="1">
                <a:solidFill>
                  <a:srgbClr val="A67A00"/>
                </a:solidFill>
                <a:latin typeface="Times New Roman" pitchFamily="18" charset="0"/>
                <a:cs typeface="Times New Roman" pitchFamily="18" charset="0"/>
              </a:rPr>
              <a:t>_A</a:t>
            </a:r>
            <a:endParaRPr lang="en-US" baseline="-25000" dirty="0">
              <a:solidFill>
                <a:srgbClr val="A67A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453" name="TextBox 15"/>
          <p:cNvSpPr txBox="1">
            <a:spLocks noChangeArrowheads="1"/>
          </p:cNvSpPr>
          <p:nvPr/>
        </p:nvSpPr>
        <p:spPr bwMode="auto">
          <a:xfrm>
            <a:off x="4343400" y="3990239"/>
            <a:ext cx="28194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dirty="0">
                <a:solidFill>
                  <a:srgbClr val="A67A00"/>
                </a:solidFill>
              </a:rPr>
              <a:t>Quadruples </a:t>
            </a:r>
            <a:r>
              <a:rPr lang="en-US" i="1" dirty="0" err="1">
                <a:solidFill>
                  <a:srgbClr val="A67A00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i="1" baseline="-25000" dirty="0" err="1">
                <a:solidFill>
                  <a:srgbClr val="A67A00"/>
                </a:solidFill>
                <a:latin typeface="Times New Roman" pitchFamily="18" charset="0"/>
                <a:cs typeface="Times New Roman" pitchFamily="18" charset="0"/>
              </a:rPr>
              <a:t>from</a:t>
            </a:r>
            <a:r>
              <a:rPr lang="en-US" baseline="-25000" dirty="0" err="1">
                <a:solidFill>
                  <a:srgbClr val="A67A00"/>
                </a:solidFill>
                <a:latin typeface="Times New Roman" pitchFamily="18" charset="0"/>
                <a:cs typeface="Times New Roman" pitchFamily="18" charset="0"/>
              </a:rPr>
              <a:t>_A</a:t>
            </a:r>
            <a:endParaRPr lang="en-US" baseline="-25000" dirty="0">
              <a:solidFill>
                <a:srgbClr val="A67A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6019800" y="5467350"/>
            <a:ext cx="20574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i="1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US" baseline="-25000">
                <a:latin typeface="Times New Roman" pitchFamily="18" charset="0"/>
                <a:cs typeface="Times New Roman" pitchFamily="18" charset="0"/>
              </a:rPr>
              <a:t>on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aseline="-2500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en-US" i="1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baseline="-2500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>
                <a:latin typeface="Times New Roman" pitchFamily="18" charset="0"/>
                <a:cs typeface="Times New Roman" pitchFamily="18" charset="0"/>
              </a:rPr>
              <a:t>L B</a:t>
            </a:r>
            <a:r>
              <a:rPr lang="en-US" i="1" baseline="-25000">
                <a:latin typeface="Times New Roman" pitchFamily="18" charset="0"/>
                <a:cs typeface="Times New Roman" pitchFamily="18" charset="0"/>
              </a:rPr>
              <a:t>from</a:t>
            </a:r>
            <a:r>
              <a:rPr lang="en-US" baseline="-25000">
                <a:latin typeface="Times New Roman" pitchFamily="18" charset="0"/>
                <a:cs typeface="Times New Roman" pitchFamily="18" charset="0"/>
              </a:rPr>
              <a:t>_A</a:t>
            </a:r>
          </a:p>
        </p:txBody>
      </p:sp>
      <p:sp>
        <p:nvSpPr>
          <p:cNvPr id="16" name="TextBox 12"/>
          <p:cNvSpPr txBox="1">
            <a:spLocks noChangeArrowheads="1"/>
          </p:cNvSpPr>
          <p:nvPr/>
        </p:nvSpPr>
        <p:spPr bwMode="auto">
          <a:xfrm>
            <a:off x="6413809" y="2971800"/>
            <a:ext cx="28194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dirty="0">
                <a:solidFill>
                  <a:srgbClr val="FF0000"/>
                </a:solidFill>
              </a:rPr>
              <a:t>Only doubles </a:t>
            </a:r>
            <a:r>
              <a:rPr lang="en-US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baseline="-25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dirty="0">
                <a:solidFill>
                  <a:srgbClr val="FF0000"/>
                </a:solidFill>
              </a:rPr>
              <a:t> or </a:t>
            </a:r>
            <a:r>
              <a:rPr lang="en-US" i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i="1" baseline="-250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from</a:t>
            </a:r>
            <a:r>
              <a:rPr lang="en-US" baseline="-250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_A</a:t>
            </a:r>
            <a:endParaRPr lang="en-US" baseline="-25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4" name="Straight Connector 3"/>
          <p:cNvCxnSpPr>
            <a:endCxn id="16" idx="1"/>
          </p:cNvCxnSpPr>
          <p:nvPr/>
        </p:nvCxnSpPr>
        <p:spPr>
          <a:xfrm>
            <a:off x="1981201" y="3156466"/>
            <a:ext cx="4432609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386F29C-061E-47C1-A8AA-F42ADE5D6185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6064131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0" grpId="0"/>
      <p:bldP spid="11" grpId="0" animBg="1"/>
      <p:bldP spid="12" grpId="0"/>
      <p:bldP spid="61450" grpId="0"/>
      <p:bldP spid="15" grpId="0"/>
      <p:bldP spid="61453" grpId="0"/>
      <p:bldP spid="3" grpId="0"/>
      <p:bldP spid="1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" charset="0"/>
                <a:cs typeface="Arial" charset="0"/>
              </a:rPr>
              <a:t>Motors</a:t>
            </a:r>
          </a:p>
        </p:txBody>
      </p:sp>
      <p:sp>
        <p:nvSpPr>
          <p:cNvPr id="6451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>
                <a:latin typeface="Arial" charset="0"/>
                <a:cs typeface="Arial" charset="0"/>
              </a:rPr>
              <a:t>OpenStax</a:t>
            </a:r>
            <a:r>
              <a:rPr lang="en-US" dirty="0">
                <a:latin typeface="Arial" charset="0"/>
                <a:cs typeface="Arial" charset="0"/>
              </a:rPr>
              <a:t> 23.3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386F29C-061E-47C1-A8AA-F42ADE5D6185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Title 1"/>
          <p:cNvSpPr>
            <a:spLocks noGrp="1"/>
          </p:cNvSpPr>
          <p:nvPr>
            <p:ph type="title"/>
          </p:nvPr>
        </p:nvSpPr>
        <p:spPr>
          <a:xfrm>
            <a:off x="1981200" y="0"/>
            <a:ext cx="8229600" cy="1143000"/>
          </a:xfrm>
        </p:spPr>
        <p:txBody>
          <a:bodyPr/>
          <a:lstStyle/>
          <a:p>
            <a:pPr eaLnBrk="1" hangingPunct="1"/>
            <a:r>
              <a:rPr lang="en-US" b="1" dirty="0">
                <a:latin typeface="Arial" charset="0"/>
                <a:cs typeface="Arial" charset="0"/>
              </a:rPr>
              <a:t>Wire Loop in Magnetic Field</a:t>
            </a:r>
          </a:p>
        </p:txBody>
      </p:sp>
      <p:sp>
        <p:nvSpPr>
          <p:cNvPr id="4" name="TextBox 3"/>
          <p:cNvSpPr txBox="1"/>
          <p:nvPr/>
        </p:nvSpPr>
        <p:spPr bwMode="auto">
          <a:xfrm>
            <a:off x="2819400" y="936259"/>
            <a:ext cx="71628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top view (left) and side view (right)</a:t>
            </a:r>
          </a:p>
        </p:txBody>
      </p:sp>
      <p:cxnSp>
        <p:nvCxnSpPr>
          <p:cNvPr id="6" name="Straight Connector 5"/>
          <p:cNvCxnSpPr/>
          <p:nvPr/>
        </p:nvCxnSpPr>
        <p:spPr>
          <a:xfrm rot="5400000">
            <a:off x="4152900" y="3619500"/>
            <a:ext cx="38862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65541" name="Object 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40238665"/>
              </p:ext>
            </p:extLst>
          </p:nvPr>
        </p:nvGraphicFramePr>
        <p:xfrm>
          <a:off x="1981201" y="1295401"/>
          <a:ext cx="307975" cy="385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6026" name="Equation" r:id="rId3" imgW="152334" imgH="190417" progId="Equation.3">
                  <p:embed/>
                </p:oleObj>
              </mc:Choice>
              <mc:Fallback>
                <p:oleObj name="Equation" r:id="rId3" imgW="152334" imgH="190417" progId="Equation.3">
                  <p:embed/>
                  <p:pic>
                    <p:nvPicPr>
                      <p:cNvPr id="0" name="Picture 14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81201" y="1295401"/>
                        <a:ext cx="307975" cy="3857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65542" name="Group 89"/>
          <p:cNvGrpSpPr>
            <a:grpSpLocks/>
          </p:cNvGrpSpPr>
          <p:nvPr/>
        </p:nvGrpSpPr>
        <p:grpSpPr bwMode="auto">
          <a:xfrm>
            <a:off x="6248400" y="1790700"/>
            <a:ext cx="4343400" cy="3100388"/>
            <a:chOff x="4572000" y="2019299"/>
            <a:chExt cx="4343400" cy="3100388"/>
          </a:xfrm>
        </p:grpSpPr>
        <p:cxnSp>
          <p:nvCxnSpPr>
            <p:cNvPr id="8" name="Straight Arrow Connector 7"/>
            <p:cNvCxnSpPr/>
            <p:nvPr/>
          </p:nvCxnSpPr>
          <p:spPr bwMode="auto">
            <a:xfrm>
              <a:off x="4572000" y="2019299"/>
              <a:ext cx="4343400" cy="1588"/>
            </a:xfrm>
            <a:prstGeom prst="straightConnector1">
              <a:avLst/>
            </a:prstGeom>
            <a:ln w="38100">
              <a:solidFill>
                <a:srgbClr val="293F6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Arrow Connector 9"/>
            <p:cNvCxnSpPr/>
            <p:nvPr/>
          </p:nvCxnSpPr>
          <p:spPr bwMode="auto">
            <a:xfrm>
              <a:off x="4572000" y="2638424"/>
              <a:ext cx="4343400" cy="1588"/>
            </a:xfrm>
            <a:prstGeom prst="straightConnector1">
              <a:avLst/>
            </a:prstGeom>
            <a:ln w="38100">
              <a:solidFill>
                <a:srgbClr val="293F6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/>
            <p:cNvCxnSpPr/>
            <p:nvPr/>
          </p:nvCxnSpPr>
          <p:spPr bwMode="auto">
            <a:xfrm>
              <a:off x="4572000" y="3259137"/>
              <a:ext cx="4343400" cy="1587"/>
            </a:xfrm>
            <a:prstGeom prst="straightConnector1">
              <a:avLst/>
            </a:prstGeom>
            <a:ln w="38100">
              <a:solidFill>
                <a:srgbClr val="293F6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/>
            <p:cNvCxnSpPr/>
            <p:nvPr/>
          </p:nvCxnSpPr>
          <p:spPr bwMode="auto">
            <a:xfrm>
              <a:off x="4572000" y="3878262"/>
              <a:ext cx="4343400" cy="1587"/>
            </a:xfrm>
            <a:prstGeom prst="straightConnector1">
              <a:avLst/>
            </a:prstGeom>
            <a:ln w="38100">
              <a:solidFill>
                <a:srgbClr val="293F6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/>
            <p:nvPr/>
          </p:nvCxnSpPr>
          <p:spPr bwMode="auto">
            <a:xfrm>
              <a:off x="4572000" y="4498974"/>
              <a:ext cx="4343400" cy="1588"/>
            </a:xfrm>
            <a:prstGeom prst="straightConnector1">
              <a:avLst/>
            </a:prstGeom>
            <a:ln w="38100">
              <a:solidFill>
                <a:srgbClr val="293F6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/>
            <p:cNvCxnSpPr/>
            <p:nvPr/>
          </p:nvCxnSpPr>
          <p:spPr bwMode="auto">
            <a:xfrm>
              <a:off x="4572000" y="5118099"/>
              <a:ext cx="4343400" cy="1588"/>
            </a:xfrm>
            <a:prstGeom prst="straightConnector1">
              <a:avLst/>
            </a:prstGeom>
            <a:ln w="38100">
              <a:solidFill>
                <a:srgbClr val="293F6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5543" name="Group 88"/>
          <p:cNvGrpSpPr>
            <a:grpSpLocks/>
          </p:cNvGrpSpPr>
          <p:nvPr/>
        </p:nvGrpSpPr>
        <p:grpSpPr bwMode="auto">
          <a:xfrm>
            <a:off x="1831976" y="1754188"/>
            <a:ext cx="3883025" cy="3173412"/>
            <a:chOff x="307976" y="1982787"/>
            <a:chExt cx="3883024" cy="3173413"/>
          </a:xfrm>
        </p:grpSpPr>
        <p:sp>
          <p:nvSpPr>
            <p:cNvPr id="58" name="Oval 57"/>
            <p:cNvSpPr/>
            <p:nvPr/>
          </p:nvSpPr>
          <p:spPr bwMode="auto">
            <a:xfrm>
              <a:off x="307976" y="1982787"/>
              <a:ext cx="74613" cy="74612"/>
            </a:xfrm>
            <a:prstGeom prst="ellipse">
              <a:avLst/>
            </a:prstGeom>
            <a:solidFill>
              <a:srgbClr val="293F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59" name="Oval 58"/>
            <p:cNvSpPr/>
            <p:nvPr/>
          </p:nvSpPr>
          <p:spPr bwMode="auto">
            <a:xfrm>
              <a:off x="1069976" y="1982787"/>
              <a:ext cx="74613" cy="74612"/>
            </a:xfrm>
            <a:prstGeom prst="ellipse">
              <a:avLst/>
            </a:prstGeom>
            <a:solidFill>
              <a:srgbClr val="293F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60" name="Oval 59"/>
            <p:cNvSpPr/>
            <p:nvPr/>
          </p:nvSpPr>
          <p:spPr bwMode="auto">
            <a:xfrm>
              <a:off x="1831976" y="1982787"/>
              <a:ext cx="74613" cy="74612"/>
            </a:xfrm>
            <a:prstGeom prst="ellipse">
              <a:avLst/>
            </a:prstGeom>
            <a:solidFill>
              <a:srgbClr val="293F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63" name="Oval 62"/>
            <p:cNvSpPr/>
            <p:nvPr/>
          </p:nvSpPr>
          <p:spPr bwMode="auto">
            <a:xfrm>
              <a:off x="2592388" y="1982787"/>
              <a:ext cx="74612" cy="74612"/>
            </a:xfrm>
            <a:prstGeom prst="ellipse">
              <a:avLst/>
            </a:prstGeom>
            <a:solidFill>
              <a:srgbClr val="293F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64" name="Oval 63"/>
            <p:cNvSpPr/>
            <p:nvPr/>
          </p:nvSpPr>
          <p:spPr bwMode="auto">
            <a:xfrm>
              <a:off x="3354388" y="1982787"/>
              <a:ext cx="74612" cy="74612"/>
            </a:xfrm>
            <a:prstGeom prst="ellipse">
              <a:avLst/>
            </a:prstGeom>
            <a:solidFill>
              <a:srgbClr val="293F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65" name="Oval 64"/>
            <p:cNvSpPr/>
            <p:nvPr/>
          </p:nvSpPr>
          <p:spPr bwMode="auto">
            <a:xfrm>
              <a:off x="4116388" y="1982787"/>
              <a:ext cx="74612" cy="74612"/>
            </a:xfrm>
            <a:prstGeom prst="ellipse">
              <a:avLst/>
            </a:prstGeom>
            <a:solidFill>
              <a:srgbClr val="293F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52" name="Oval 51"/>
            <p:cNvSpPr/>
            <p:nvPr/>
          </p:nvSpPr>
          <p:spPr bwMode="auto">
            <a:xfrm>
              <a:off x="307976" y="2757487"/>
              <a:ext cx="74613" cy="74612"/>
            </a:xfrm>
            <a:prstGeom prst="ellipse">
              <a:avLst/>
            </a:prstGeom>
            <a:solidFill>
              <a:srgbClr val="293F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53" name="Oval 52"/>
            <p:cNvSpPr/>
            <p:nvPr/>
          </p:nvSpPr>
          <p:spPr bwMode="auto">
            <a:xfrm>
              <a:off x="1069976" y="2757487"/>
              <a:ext cx="74613" cy="74612"/>
            </a:xfrm>
            <a:prstGeom prst="ellipse">
              <a:avLst/>
            </a:prstGeom>
            <a:solidFill>
              <a:srgbClr val="293F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54" name="Oval 53"/>
            <p:cNvSpPr/>
            <p:nvPr/>
          </p:nvSpPr>
          <p:spPr bwMode="auto">
            <a:xfrm>
              <a:off x="1831976" y="2757487"/>
              <a:ext cx="74613" cy="74612"/>
            </a:xfrm>
            <a:prstGeom prst="ellipse">
              <a:avLst/>
            </a:prstGeom>
            <a:solidFill>
              <a:srgbClr val="293F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69" name="Oval 68"/>
            <p:cNvSpPr/>
            <p:nvPr/>
          </p:nvSpPr>
          <p:spPr bwMode="auto">
            <a:xfrm>
              <a:off x="2592388" y="2757487"/>
              <a:ext cx="74612" cy="74612"/>
            </a:xfrm>
            <a:prstGeom prst="ellipse">
              <a:avLst/>
            </a:prstGeom>
            <a:solidFill>
              <a:srgbClr val="293F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70" name="Oval 69"/>
            <p:cNvSpPr/>
            <p:nvPr/>
          </p:nvSpPr>
          <p:spPr bwMode="auto">
            <a:xfrm>
              <a:off x="3354388" y="2757487"/>
              <a:ext cx="74612" cy="74612"/>
            </a:xfrm>
            <a:prstGeom prst="ellipse">
              <a:avLst/>
            </a:prstGeom>
            <a:solidFill>
              <a:srgbClr val="293F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71" name="Oval 70"/>
            <p:cNvSpPr/>
            <p:nvPr/>
          </p:nvSpPr>
          <p:spPr bwMode="auto">
            <a:xfrm>
              <a:off x="4116388" y="2757487"/>
              <a:ext cx="74612" cy="74612"/>
            </a:xfrm>
            <a:prstGeom prst="ellipse">
              <a:avLst/>
            </a:prstGeom>
            <a:solidFill>
              <a:srgbClr val="293F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49" name="Oval 48"/>
            <p:cNvSpPr/>
            <p:nvPr/>
          </p:nvSpPr>
          <p:spPr bwMode="auto">
            <a:xfrm>
              <a:off x="307976" y="3532187"/>
              <a:ext cx="74613" cy="74612"/>
            </a:xfrm>
            <a:prstGeom prst="ellipse">
              <a:avLst/>
            </a:prstGeom>
            <a:solidFill>
              <a:srgbClr val="293F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50" name="Oval 49"/>
            <p:cNvSpPr/>
            <p:nvPr/>
          </p:nvSpPr>
          <p:spPr bwMode="auto">
            <a:xfrm>
              <a:off x="1069976" y="3532187"/>
              <a:ext cx="74613" cy="74612"/>
            </a:xfrm>
            <a:prstGeom prst="ellipse">
              <a:avLst/>
            </a:prstGeom>
            <a:solidFill>
              <a:srgbClr val="293F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51" name="Oval 50"/>
            <p:cNvSpPr/>
            <p:nvPr/>
          </p:nvSpPr>
          <p:spPr bwMode="auto">
            <a:xfrm>
              <a:off x="1831976" y="3532187"/>
              <a:ext cx="74613" cy="74612"/>
            </a:xfrm>
            <a:prstGeom prst="ellipse">
              <a:avLst/>
            </a:prstGeom>
            <a:solidFill>
              <a:srgbClr val="293F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72" name="Oval 71"/>
            <p:cNvSpPr/>
            <p:nvPr/>
          </p:nvSpPr>
          <p:spPr bwMode="auto">
            <a:xfrm>
              <a:off x="2592388" y="3532187"/>
              <a:ext cx="74612" cy="74612"/>
            </a:xfrm>
            <a:prstGeom prst="ellipse">
              <a:avLst/>
            </a:prstGeom>
            <a:solidFill>
              <a:srgbClr val="293F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73" name="Oval 72"/>
            <p:cNvSpPr/>
            <p:nvPr/>
          </p:nvSpPr>
          <p:spPr bwMode="auto">
            <a:xfrm>
              <a:off x="3354388" y="3532187"/>
              <a:ext cx="74612" cy="74612"/>
            </a:xfrm>
            <a:prstGeom prst="ellipse">
              <a:avLst/>
            </a:prstGeom>
            <a:solidFill>
              <a:srgbClr val="293F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74" name="Oval 73"/>
            <p:cNvSpPr/>
            <p:nvPr/>
          </p:nvSpPr>
          <p:spPr bwMode="auto">
            <a:xfrm>
              <a:off x="4116388" y="3532187"/>
              <a:ext cx="74612" cy="74612"/>
            </a:xfrm>
            <a:prstGeom prst="ellipse">
              <a:avLst/>
            </a:prstGeom>
            <a:solidFill>
              <a:srgbClr val="293F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46" name="Oval 45"/>
            <p:cNvSpPr/>
            <p:nvPr/>
          </p:nvSpPr>
          <p:spPr bwMode="auto">
            <a:xfrm>
              <a:off x="307976" y="4306888"/>
              <a:ext cx="74613" cy="74612"/>
            </a:xfrm>
            <a:prstGeom prst="ellipse">
              <a:avLst/>
            </a:prstGeom>
            <a:solidFill>
              <a:srgbClr val="293F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47" name="Oval 46"/>
            <p:cNvSpPr/>
            <p:nvPr/>
          </p:nvSpPr>
          <p:spPr bwMode="auto">
            <a:xfrm>
              <a:off x="1069976" y="4306888"/>
              <a:ext cx="74613" cy="74612"/>
            </a:xfrm>
            <a:prstGeom prst="ellipse">
              <a:avLst/>
            </a:prstGeom>
            <a:solidFill>
              <a:srgbClr val="293F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48" name="Oval 47"/>
            <p:cNvSpPr/>
            <p:nvPr/>
          </p:nvSpPr>
          <p:spPr bwMode="auto">
            <a:xfrm>
              <a:off x="1831976" y="4306888"/>
              <a:ext cx="74613" cy="74612"/>
            </a:xfrm>
            <a:prstGeom prst="ellipse">
              <a:avLst/>
            </a:prstGeom>
            <a:solidFill>
              <a:srgbClr val="293F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75" name="Oval 74"/>
            <p:cNvSpPr/>
            <p:nvPr/>
          </p:nvSpPr>
          <p:spPr bwMode="auto">
            <a:xfrm>
              <a:off x="2592388" y="4306888"/>
              <a:ext cx="74612" cy="74612"/>
            </a:xfrm>
            <a:prstGeom prst="ellipse">
              <a:avLst/>
            </a:prstGeom>
            <a:solidFill>
              <a:srgbClr val="293F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76" name="Oval 75"/>
            <p:cNvSpPr/>
            <p:nvPr/>
          </p:nvSpPr>
          <p:spPr bwMode="auto">
            <a:xfrm>
              <a:off x="3354388" y="4306888"/>
              <a:ext cx="74612" cy="74612"/>
            </a:xfrm>
            <a:prstGeom prst="ellipse">
              <a:avLst/>
            </a:prstGeom>
            <a:solidFill>
              <a:srgbClr val="293F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77" name="Oval 76"/>
            <p:cNvSpPr/>
            <p:nvPr/>
          </p:nvSpPr>
          <p:spPr bwMode="auto">
            <a:xfrm>
              <a:off x="4116388" y="4306888"/>
              <a:ext cx="74612" cy="74612"/>
            </a:xfrm>
            <a:prstGeom prst="ellipse">
              <a:avLst/>
            </a:prstGeom>
            <a:solidFill>
              <a:srgbClr val="293F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43" name="Oval 42"/>
            <p:cNvSpPr/>
            <p:nvPr/>
          </p:nvSpPr>
          <p:spPr bwMode="auto">
            <a:xfrm>
              <a:off x="307976" y="5081588"/>
              <a:ext cx="74613" cy="74612"/>
            </a:xfrm>
            <a:prstGeom prst="ellipse">
              <a:avLst/>
            </a:prstGeom>
            <a:solidFill>
              <a:srgbClr val="293F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44" name="Oval 43"/>
            <p:cNvSpPr/>
            <p:nvPr/>
          </p:nvSpPr>
          <p:spPr bwMode="auto">
            <a:xfrm>
              <a:off x="1069976" y="5081588"/>
              <a:ext cx="74613" cy="74612"/>
            </a:xfrm>
            <a:prstGeom prst="ellipse">
              <a:avLst/>
            </a:prstGeom>
            <a:solidFill>
              <a:srgbClr val="293F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45" name="Oval 44"/>
            <p:cNvSpPr/>
            <p:nvPr/>
          </p:nvSpPr>
          <p:spPr bwMode="auto">
            <a:xfrm>
              <a:off x="1831976" y="5081588"/>
              <a:ext cx="74613" cy="74612"/>
            </a:xfrm>
            <a:prstGeom prst="ellipse">
              <a:avLst/>
            </a:prstGeom>
            <a:solidFill>
              <a:srgbClr val="293F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78" name="Oval 77"/>
            <p:cNvSpPr/>
            <p:nvPr/>
          </p:nvSpPr>
          <p:spPr bwMode="auto">
            <a:xfrm>
              <a:off x="2592388" y="5081588"/>
              <a:ext cx="74612" cy="74612"/>
            </a:xfrm>
            <a:prstGeom prst="ellipse">
              <a:avLst/>
            </a:prstGeom>
            <a:solidFill>
              <a:srgbClr val="293F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79" name="Oval 78"/>
            <p:cNvSpPr/>
            <p:nvPr/>
          </p:nvSpPr>
          <p:spPr bwMode="auto">
            <a:xfrm>
              <a:off x="3354388" y="5081588"/>
              <a:ext cx="74612" cy="74612"/>
            </a:xfrm>
            <a:prstGeom prst="ellipse">
              <a:avLst/>
            </a:prstGeom>
            <a:solidFill>
              <a:srgbClr val="293F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0" name="Oval 79"/>
            <p:cNvSpPr/>
            <p:nvPr/>
          </p:nvSpPr>
          <p:spPr bwMode="auto">
            <a:xfrm>
              <a:off x="4116388" y="5081588"/>
              <a:ext cx="74612" cy="74612"/>
            </a:xfrm>
            <a:prstGeom prst="ellipse">
              <a:avLst/>
            </a:prstGeom>
            <a:solidFill>
              <a:srgbClr val="293F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91" name="Rectangle 90"/>
          <p:cNvSpPr/>
          <p:nvPr/>
        </p:nvSpPr>
        <p:spPr>
          <a:xfrm>
            <a:off x="2514600" y="2057400"/>
            <a:ext cx="2286000" cy="2286000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2" name="Freeform 91"/>
          <p:cNvSpPr/>
          <p:nvPr/>
        </p:nvSpPr>
        <p:spPr>
          <a:xfrm>
            <a:off x="2286000" y="3886200"/>
            <a:ext cx="685800" cy="685800"/>
          </a:xfrm>
          <a:custGeom>
            <a:avLst/>
            <a:gdLst>
              <a:gd name="connsiteX0" fmla="*/ 0 w 1428750"/>
              <a:gd name="connsiteY0" fmla="*/ 0 h 773906"/>
              <a:gd name="connsiteX1" fmla="*/ 0 w 1428750"/>
              <a:gd name="connsiteY1" fmla="*/ 773906 h 773906"/>
              <a:gd name="connsiteX2" fmla="*/ 1428750 w 1428750"/>
              <a:gd name="connsiteY2" fmla="*/ 773906 h 7739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428750" h="773906">
                <a:moveTo>
                  <a:pt x="0" y="0"/>
                </a:moveTo>
                <a:lnTo>
                  <a:pt x="0" y="773906"/>
                </a:lnTo>
                <a:lnTo>
                  <a:pt x="1428750" y="773906"/>
                </a:lnTo>
              </a:path>
            </a:pathLst>
          </a:cu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94" name="Straight Connector 93"/>
          <p:cNvCxnSpPr>
            <a:cxnSpLocks noChangeAspect="1"/>
          </p:cNvCxnSpPr>
          <p:nvPr/>
        </p:nvCxnSpPr>
        <p:spPr>
          <a:xfrm flipH="1">
            <a:off x="7010400" y="2057400"/>
            <a:ext cx="2286000" cy="228600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Arrow Connector 95"/>
          <p:cNvCxnSpPr/>
          <p:nvPr/>
        </p:nvCxnSpPr>
        <p:spPr bwMode="auto">
          <a:xfrm rot="10800000">
            <a:off x="1612900" y="3200400"/>
            <a:ext cx="914400" cy="1588"/>
          </a:xfrm>
          <a:prstGeom prst="straightConnector1">
            <a:avLst/>
          </a:prstGeom>
          <a:ln w="38100">
            <a:solidFill>
              <a:srgbClr val="A67A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Arrow Connector 97"/>
          <p:cNvCxnSpPr/>
          <p:nvPr/>
        </p:nvCxnSpPr>
        <p:spPr bwMode="auto">
          <a:xfrm>
            <a:off x="4800600" y="3198814"/>
            <a:ext cx="914400" cy="3175"/>
          </a:xfrm>
          <a:prstGeom prst="straightConnector1">
            <a:avLst/>
          </a:prstGeom>
          <a:ln w="38100">
            <a:solidFill>
              <a:srgbClr val="A67A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/>
          <p:nvPr/>
        </p:nvCxnSpPr>
        <p:spPr bwMode="auto">
          <a:xfrm>
            <a:off x="3657600" y="4343400"/>
            <a:ext cx="0" cy="914400"/>
          </a:xfrm>
          <a:prstGeom prst="straightConnector1">
            <a:avLst/>
          </a:prstGeom>
          <a:ln w="38100">
            <a:solidFill>
              <a:srgbClr val="A67A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/>
          <p:cNvCxnSpPr/>
          <p:nvPr/>
        </p:nvCxnSpPr>
        <p:spPr bwMode="auto">
          <a:xfrm>
            <a:off x="3657600" y="1143000"/>
            <a:ext cx="0" cy="914400"/>
          </a:xfrm>
          <a:prstGeom prst="straightConnector1">
            <a:avLst/>
          </a:prstGeom>
          <a:ln w="38100">
            <a:solidFill>
              <a:srgbClr val="A67A00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/>
          <p:cNvCxnSpPr/>
          <p:nvPr/>
        </p:nvCxnSpPr>
        <p:spPr bwMode="auto">
          <a:xfrm>
            <a:off x="7027863" y="4338638"/>
            <a:ext cx="0" cy="914400"/>
          </a:xfrm>
          <a:prstGeom prst="straightConnector1">
            <a:avLst/>
          </a:prstGeom>
          <a:ln w="38100">
            <a:solidFill>
              <a:srgbClr val="A67A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/>
          <p:cNvCxnSpPr/>
          <p:nvPr/>
        </p:nvCxnSpPr>
        <p:spPr bwMode="auto">
          <a:xfrm>
            <a:off x="9296400" y="1165225"/>
            <a:ext cx="0" cy="914400"/>
          </a:xfrm>
          <a:prstGeom prst="straightConnector1">
            <a:avLst/>
          </a:prstGeom>
          <a:ln w="38100">
            <a:solidFill>
              <a:srgbClr val="A67A00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/>
          <p:cNvSpPr txBox="1"/>
          <p:nvPr/>
        </p:nvSpPr>
        <p:spPr bwMode="auto">
          <a:xfrm>
            <a:off x="1371600" y="5486401"/>
            <a:ext cx="53340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>
                <a:latin typeface="+mj-lt"/>
              </a:rPr>
              <a:t>What’s the net force on this loop?</a:t>
            </a:r>
          </a:p>
        </p:txBody>
      </p:sp>
      <p:sp>
        <p:nvSpPr>
          <p:cNvPr id="65554" name="TextBox 11"/>
          <p:cNvSpPr txBox="1">
            <a:spLocks noChangeArrowheads="1"/>
          </p:cNvSpPr>
          <p:nvPr/>
        </p:nvSpPr>
        <p:spPr bwMode="auto">
          <a:xfrm>
            <a:off x="1905000" y="4114801"/>
            <a:ext cx="4572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sz="2400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endParaRPr lang="en-US" sz="2400" i="1" baseline="-25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8" name="TextBox 67"/>
          <p:cNvSpPr txBox="1"/>
          <p:nvPr/>
        </p:nvSpPr>
        <p:spPr bwMode="auto">
          <a:xfrm>
            <a:off x="914400" y="6167438"/>
            <a:ext cx="53340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>
                <a:latin typeface="+mj-lt"/>
              </a:rPr>
              <a:t>Is the net torque zero?</a:t>
            </a:r>
          </a:p>
        </p:txBody>
      </p:sp>
      <p:sp>
        <p:nvSpPr>
          <p:cNvPr id="81" name="TextBox 80"/>
          <p:cNvSpPr txBox="1"/>
          <p:nvPr/>
        </p:nvSpPr>
        <p:spPr bwMode="auto">
          <a:xfrm>
            <a:off x="6019800" y="5486401"/>
            <a:ext cx="15240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rgbClr val="FF0000"/>
                </a:solidFill>
                <a:latin typeface="+mj-lt"/>
              </a:rPr>
              <a:t>zero</a:t>
            </a:r>
          </a:p>
        </p:txBody>
      </p:sp>
      <p:sp>
        <p:nvSpPr>
          <p:cNvPr id="82" name="TextBox 81"/>
          <p:cNvSpPr txBox="1"/>
          <p:nvPr/>
        </p:nvSpPr>
        <p:spPr bwMode="auto">
          <a:xfrm>
            <a:off x="4800600" y="6167438"/>
            <a:ext cx="15240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rgbClr val="FF0000"/>
                </a:solidFill>
                <a:latin typeface="+mj-lt"/>
              </a:rPr>
              <a:t>no</a:t>
            </a:r>
          </a:p>
        </p:txBody>
      </p:sp>
      <p:sp>
        <p:nvSpPr>
          <p:cNvPr id="65558" name="TextBox 82"/>
          <p:cNvSpPr txBox="1">
            <a:spLocks noChangeArrowheads="1"/>
          </p:cNvSpPr>
          <p:nvPr/>
        </p:nvSpPr>
        <p:spPr bwMode="auto">
          <a:xfrm>
            <a:off x="7239000" y="3886201"/>
            <a:ext cx="3048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sz="2400" i="1">
                <a:latin typeface="Symbol" pitchFamily="18" charset="2"/>
              </a:rPr>
              <a:t>q</a:t>
            </a:r>
          </a:p>
        </p:txBody>
      </p:sp>
      <p:sp>
        <p:nvSpPr>
          <p:cNvPr id="84" name="TextBox 83"/>
          <p:cNvSpPr txBox="1"/>
          <p:nvPr/>
        </p:nvSpPr>
        <p:spPr bwMode="auto">
          <a:xfrm>
            <a:off x="2743200" y="2590801"/>
            <a:ext cx="16002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>
                <a:latin typeface="+mj-lt"/>
              </a:rPr>
              <a:t>Loop’s area is 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A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386F29C-061E-47C1-A8AA-F42ADE5D6185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 bwMode="auto">
              <a:xfrm>
                <a:off x="6019800" y="6096001"/>
                <a:ext cx="3657600" cy="646331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prstDash val="dash"/>
                <a:miter lim="800000"/>
                <a:headEnd/>
                <a:tailEnd/>
              </a:ln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000" b="1" i="1">
                        <a:latin typeface="Cambria Math" panose="02040503050406030204" pitchFamily="18" charset="0"/>
                      </a:rPr>
                      <m:t>𝝉</m:t>
                    </m:r>
                    <m:r>
                      <a:rPr lang="en-US" sz="2000" b="1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b="1" i="1">
                        <a:latin typeface="Cambria Math" panose="02040503050406030204" pitchFamily="18" charset="0"/>
                      </a:rPr>
                      <m:t>𝑰𝑨𝑩𝒔𝒊𝒏</m:t>
                    </m:r>
                    <m:d>
                      <m:dPr>
                        <m:ctrlPr>
                          <a:rPr lang="en-US" sz="2000" b="1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1" i="1">
                            <a:latin typeface="Cambria Math" panose="02040503050406030204" pitchFamily="18" charset="0"/>
                          </a:rPr>
                          <m:t>𝜽</m:t>
                        </m:r>
                      </m:e>
                    </m:d>
                    <m:r>
                      <a:rPr lang="en-US" sz="2000" b="1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𝜇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r>
                  <a:rPr lang="en-US" sz="2000" dirty="0">
                    <a:latin typeface="+mj-lt"/>
                  </a:rPr>
                  <a:t> , </a:t>
                </a:r>
                <a:r>
                  <a:rPr lang="en-US" sz="1600" dirty="0">
                    <a:solidFill>
                      <a:schemeClr val="bg1">
                        <a:lumMod val="50000"/>
                      </a:schemeClr>
                    </a:solidFill>
                    <a:latin typeface="+mj-lt"/>
                  </a:rPr>
                  <a:t>where </a:t>
                </a:r>
                <a14:m>
                  <m:oMath xmlns:m="http://schemas.openxmlformats.org/officeDocument/2006/math">
                    <m:r>
                      <a:rPr lang="en-US" sz="1600" i="1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en-US" sz="1600" dirty="0">
                    <a:solidFill>
                      <a:schemeClr val="bg1">
                        <a:lumMod val="50000"/>
                      </a:schemeClr>
                    </a:solidFill>
                    <a:latin typeface="+mj-lt"/>
                  </a:rPr>
                  <a:t> is dipole moment [lecture 11 slide 34]</a:t>
                </a:r>
                <a:endParaRPr lang="en-US" sz="2000" dirty="0">
                  <a:latin typeface="+mj-lt"/>
                </a:endParaRP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019800" y="6096001"/>
                <a:ext cx="3657600" cy="646331"/>
              </a:xfrm>
              <a:prstGeom prst="rect">
                <a:avLst/>
              </a:prstGeom>
              <a:blipFill>
                <a:blip r:embed="rId5"/>
                <a:stretch>
                  <a:fillRect l="-831" t="-2778" r="-1827" b="-10185"/>
                </a:stretch>
              </a:blipFill>
              <a:ln w="9525">
                <a:solidFill>
                  <a:schemeClr val="tx1"/>
                </a:solidFill>
                <a:prstDash val="dash"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6" name="TextBox 65"/>
          <p:cNvSpPr txBox="1"/>
          <p:nvPr/>
        </p:nvSpPr>
        <p:spPr bwMode="auto">
          <a:xfrm>
            <a:off x="7162800" y="5373470"/>
            <a:ext cx="3009900" cy="646331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(forces on the four sides of the loop add up to zero)</a:t>
            </a:r>
          </a:p>
        </p:txBody>
      </p:sp>
      <p:sp>
        <p:nvSpPr>
          <p:cNvPr id="67" name="TextBox 11"/>
          <p:cNvSpPr txBox="1">
            <a:spLocks noChangeArrowheads="1"/>
          </p:cNvSpPr>
          <p:nvPr/>
        </p:nvSpPr>
        <p:spPr bwMode="auto">
          <a:xfrm>
            <a:off x="3667919" y="1376661"/>
            <a:ext cx="4572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sz="2400" i="1" dirty="0">
                <a:solidFill>
                  <a:srgbClr val="A67A00"/>
                </a:solidFill>
                <a:latin typeface="Times New Roman" pitchFamily="18" charset="0"/>
                <a:cs typeface="Times New Roman" pitchFamily="18" charset="0"/>
              </a:rPr>
              <a:t>F</a:t>
            </a:r>
            <a:endParaRPr lang="en-US" sz="2400" i="1" baseline="-25000" dirty="0">
              <a:solidFill>
                <a:srgbClr val="A67A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" grpId="0"/>
      <p:bldP spid="81" grpId="0"/>
      <p:bldP spid="82" grpId="0"/>
      <p:bldP spid="3" grpId="0" animBg="1"/>
      <p:bldP spid="66" grpId="0"/>
      <p:bldP spid="6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7400" y="152400"/>
            <a:ext cx="8229600" cy="1143000"/>
          </a:xfrm>
        </p:spPr>
        <p:txBody>
          <a:bodyPr/>
          <a:lstStyle/>
          <a:p>
            <a:r>
              <a:rPr lang="en-US" sz="4000" dirty="0"/>
              <a:t>Reminder: Right-hand Rules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386F29C-061E-47C1-A8AA-F42ADE5D6185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grpSp>
        <p:nvGrpSpPr>
          <p:cNvPr id="23" name="Group 22"/>
          <p:cNvGrpSpPr/>
          <p:nvPr/>
        </p:nvGrpSpPr>
        <p:grpSpPr>
          <a:xfrm>
            <a:off x="1967132" y="1276290"/>
            <a:ext cx="2681068" cy="5353110"/>
            <a:chOff x="443132" y="1276290"/>
            <a:chExt cx="2681068" cy="5353110"/>
          </a:xfrm>
        </p:grpSpPr>
        <p:grpSp>
          <p:nvGrpSpPr>
            <p:cNvPr id="8" name="Group 7"/>
            <p:cNvGrpSpPr/>
            <p:nvPr/>
          </p:nvGrpSpPr>
          <p:grpSpPr>
            <a:xfrm>
              <a:off x="443132" y="1749385"/>
              <a:ext cx="2681068" cy="4880015"/>
              <a:chOff x="580540" y="1524000"/>
              <a:chExt cx="2857205" cy="4880015"/>
            </a:xfrm>
          </p:grpSpPr>
          <p:pic>
            <p:nvPicPr>
              <p:cNvPr id="6" name="Picture 2" descr="Image result for Right Hand Grip Rule Examples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09600" y="1524000"/>
                <a:ext cx="2819400" cy="3086131"/>
              </a:xfrm>
              <a:prstGeom prst="rect">
                <a:avLst/>
              </a:prstGeom>
              <a:noFill/>
              <a:ln>
                <a:solidFill>
                  <a:srgbClr val="6F00E1"/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7" name="TextBox 6"/>
              <p:cNvSpPr txBox="1"/>
              <p:nvPr/>
            </p:nvSpPr>
            <p:spPr bwMode="auto">
              <a:xfrm>
                <a:off x="580540" y="4495800"/>
                <a:ext cx="2857205" cy="1908215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marL="342900" indent="-342900">
                  <a:spcAft>
                    <a:spcPts val="600"/>
                  </a:spcAft>
                  <a:buFont typeface="Arial" panose="020B0604020202020204" pitchFamily="34" charset="0"/>
                  <a:buChar char="•"/>
                  <a:defRPr/>
                </a:pPr>
                <a:r>
                  <a:rPr lang="en-US" dirty="0">
                    <a:latin typeface="+mj-lt"/>
                  </a:rPr>
                  <a:t>Grip wire with </a:t>
                </a:r>
                <a:r>
                  <a:rPr lang="en-US" b="1" dirty="0">
                    <a:latin typeface="+mj-lt"/>
                  </a:rPr>
                  <a:t>right</a:t>
                </a:r>
                <a:r>
                  <a:rPr lang="en-US" dirty="0">
                    <a:latin typeface="+mj-lt"/>
                  </a:rPr>
                  <a:t> hand</a:t>
                </a:r>
              </a:p>
              <a:p>
                <a:pPr marL="342900" indent="-342900">
                  <a:spcAft>
                    <a:spcPts val="600"/>
                  </a:spcAft>
                  <a:buFont typeface="Arial" panose="020B0604020202020204" pitchFamily="34" charset="0"/>
                  <a:buChar char="•"/>
                  <a:defRPr/>
                </a:pPr>
                <a:r>
                  <a:rPr lang="en-US" dirty="0">
                    <a:latin typeface="+mj-lt"/>
                  </a:rPr>
                  <a:t>Point </a:t>
                </a:r>
                <a:r>
                  <a:rPr lang="en-US" b="1" dirty="0">
                    <a:latin typeface="+mj-lt"/>
                  </a:rPr>
                  <a:t>thumb</a:t>
                </a:r>
                <a:r>
                  <a:rPr lang="en-US" dirty="0">
                    <a:latin typeface="+mj-lt"/>
                  </a:rPr>
                  <a:t> in direction of current</a:t>
                </a:r>
              </a:p>
              <a:p>
                <a:pPr marL="342900" indent="-342900">
                  <a:spcAft>
                    <a:spcPts val="600"/>
                  </a:spcAft>
                  <a:buFont typeface="Arial" panose="020B0604020202020204" pitchFamily="34" charset="0"/>
                  <a:buChar char="•"/>
                  <a:defRPr/>
                </a:pPr>
                <a:r>
                  <a:rPr lang="en-US" b="1" dirty="0">
                    <a:latin typeface="+mj-lt"/>
                  </a:rPr>
                  <a:t>Fingers</a:t>
                </a:r>
                <a:r>
                  <a:rPr lang="en-US" dirty="0">
                    <a:latin typeface="+mj-lt"/>
                  </a:rPr>
                  <a:t> represent direction of field</a:t>
                </a:r>
              </a:p>
            </p:txBody>
          </p:sp>
        </p:grpSp>
        <p:sp>
          <p:nvSpPr>
            <p:cNvPr id="20" name="TextBox 19"/>
            <p:cNvSpPr txBox="1"/>
            <p:nvPr/>
          </p:nvSpPr>
          <p:spPr bwMode="auto">
            <a:xfrm>
              <a:off x="547468" y="1276290"/>
              <a:ext cx="2576732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marL="457200" indent="-457200" algn="ctr">
                <a:buFont typeface="+mj-lt"/>
                <a:buAutoNum type="arabicPeriod"/>
                <a:defRPr/>
              </a:pPr>
              <a:r>
                <a:rPr lang="en-US" sz="2000" b="1" dirty="0">
                  <a:latin typeface="+mj-lt"/>
                </a:rPr>
                <a:t>Grip Rule</a:t>
              </a: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4648200" y="1295400"/>
            <a:ext cx="2576732" cy="5334000"/>
            <a:chOff x="3124200" y="1295400"/>
            <a:chExt cx="2576732" cy="5334000"/>
          </a:xfrm>
        </p:grpSpPr>
        <p:grpSp>
          <p:nvGrpSpPr>
            <p:cNvPr id="11" name="Group 10"/>
            <p:cNvGrpSpPr/>
            <p:nvPr/>
          </p:nvGrpSpPr>
          <p:grpSpPr>
            <a:xfrm>
              <a:off x="3318802" y="1752600"/>
              <a:ext cx="2353994" cy="4876800"/>
              <a:chOff x="3795932" y="1524000"/>
              <a:chExt cx="2353994" cy="4876800"/>
            </a:xfrm>
          </p:grpSpPr>
          <p:sp>
            <p:nvSpPr>
              <p:cNvPr id="9" name="Rectangle 27"/>
              <p:cNvSpPr>
                <a:spLocks noChangeArrowheads="1"/>
              </p:cNvSpPr>
              <p:nvPr/>
            </p:nvSpPr>
            <p:spPr bwMode="auto">
              <a:xfrm>
                <a:off x="3795932" y="4646474"/>
                <a:ext cx="2353994" cy="1754326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tx2"/>
                </a:solidFill>
              </a:ln>
              <a:extLst/>
            </p:spPr>
            <p:txBody>
              <a:bodyPr wrap="square">
                <a:sp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dirty="0"/>
                  <a:t>Curl </a:t>
                </a:r>
                <a:r>
                  <a:rPr lang="en-US" b="1" dirty="0"/>
                  <a:t>fingers</a:t>
                </a:r>
                <a:r>
                  <a:rPr lang="en-US" dirty="0"/>
                  <a:t> in direction of </a:t>
                </a:r>
                <a:r>
                  <a:rPr lang="en-US" b="1" dirty="0"/>
                  <a:t>current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dirty="0"/>
                  <a:t>Direction of </a:t>
                </a:r>
                <a:r>
                  <a:rPr lang="en-US" b="1" dirty="0"/>
                  <a:t>thumb</a:t>
                </a:r>
                <a:r>
                  <a:rPr lang="en-US" dirty="0"/>
                  <a:t> is the direction of </a:t>
                </a:r>
                <a:r>
                  <a:rPr lang="en-US" b="1" dirty="0"/>
                  <a:t>field</a:t>
                </a:r>
                <a:endParaRPr lang="en-US" dirty="0"/>
              </a:p>
            </p:txBody>
          </p:sp>
          <p:pic>
            <p:nvPicPr>
              <p:cNvPr id="10" name="Picture 7" descr="Image result for magnetic dipole moment loop"/>
              <p:cNvPicPr>
                <a:picLocks noChangeAspect="1" noChangeArrowheads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294" r="58235"/>
              <a:stretch/>
            </p:blipFill>
            <p:spPr bwMode="auto">
              <a:xfrm>
                <a:off x="3810000" y="1524000"/>
                <a:ext cx="2339926" cy="3122474"/>
              </a:xfrm>
              <a:prstGeom prst="rect">
                <a:avLst/>
              </a:prstGeom>
              <a:noFill/>
              <a:ln>
                <a:solidFill>
                  <a:srgbClr val="6F00E1"/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21" name="TextBox 20"/>
            <p:cNvSpPr txBox="1"/>
            <p:nvPr/>
          </p:nvSpPr>
          <p:spPr bwMode="auto">
            <a:xfrm>
              <a:off x="3124200" y="1295400"/>
              <a:ext cx="2576732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en-US" sz="2000" b="1" dirty="0">
                  <a:latin typeface="+mj-lt"/>
                </a:rPr>
                <a:t>2.  Loop Rule</a:t>
              </a:r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7329268" y="1295400"/>
            <a:ext cx="3033932" cy="5334000"/>
            <a:chOff x="5805268" y="1295400"/>
            <a:chExt cx="3033932" cy="5334000"/>
          </a:xfrm>
        </p:grpSpPr>
        <p:grpSp>
          <p:nvGrpSpPr>
            <p:cNvPr id="19" name="Group 18"/>
            <p:cNvGrpSpPr/>
            <p:nvPr/>
          </p:nvGrpSpPr>
          <p:grpSpPr>
            <a:xfrm>
              <a:off x="5805268" y="1752600"/>
              <a:ext cx="3033932" cy="4876800"/>
              <a:chOff x="5805268" y="1752600"/>
              <a:chExt cx="3033932" cy="4876800"/>
            </a:xfrm>
          </p:grpSpPr>
          <p:grpSp>
            <p:nvGrpSpPr>
              <p:cNvPr id="12" name="Group 11"/>
              <p:cNvGrpSpPr/>
              <p:nvPr/>
            </p:nvGrpSpPr>
            <p:grpSpPr>
              <a:xfrm>
                <a:off x="5819336" y="1752600"/>
                <a:ext cx="3019864" cy="2691586"/>
                <a:chOff x="1143000" y="1981200"/>
                <a:chExt cx="6768353" cy="3429000"/>
              </a:xfrm>
            </p:grpSpPr>
            <p:pic>
              <p:nvPicPr>
                <p:cNvPr id="13" name="Picture 2" descr="Image result for right hand rule for magnetic force"/>
                <p:cNvPicPr>
                  <a:picLocks noChangeAspect="1" noChangeArrowheads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143000" y="1981200"/>
                  <a:ext cx="6768353" cy="3429000"/>
                </a:xfrm>
                <a:prstGeom prst="rect">
                  <a:avLst/>
                </a:prstGeom>
                <a:noFill/>
                <a:ln>
                  <a:solidFill>
                    <a:srgbClr val="6F00E1"/>
                  </a:solidFill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14" name="TextBox 13"/>
                <p:cNvSpPr txBox="1"/>
                <p:nvPr/>
              </p:nvSpPr>
              <p:spPr bwMode="auto">
                <a:xfrm>
                  <a:off x="4724400" y="2738734"/>
                  <a:ext cx="609596" cy="431308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rgbClr val="6F00E1"/>
                  </a:solidFill>
                  <a:miter lim="800000"/>
                  <a:headEnd/>
                  <a:tailEnd/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600" dirty="0">
                      <a:latin typeface="+mj-lt"/>
                    </a:rPr>
                    <a:t>B</a:t>
                  </a:r>
                </a:p>
              </p:txBody>
            </p:sp>
            <p:sp>
              <p:nvSpPr>
                <p:cNvPr id="15" name="TextBox 14"/>
                <p:cNvSpPr txBox="1"/>
                <p:nvPr/>
              </p:nvSpPr>
              <p:spPr bwMode="auto">
                <a:xfrm>
                  <a:off x="5105399" y="3957935"/>
                  <a:ext cx="582961" cy="431308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rgbClr val="6F00E1"/>
                  </a:solidFill>
                  <a:miter lim="800000"/>
                  <a:headEnd/>
                  <a:tailEnd/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600" dirty="0">
                      <a:latin typeface="+mj-lt"/>
                    </a:rPr>
                    <a:t>v</a:t>
                  </a:r>
                </a:p>
              </p:txBody>
            </p:sp>
            <p:sp>
              <p:nvSpPr>
                <p:cNvPr id="16" name="TextBox 15"/>
                <p:cNvSpPr txBox="1"/>
                <p:nvPr/>
              </p:nvSpPr>
              <p:spPr bwMode="auto">
                <a:xfrm>
                  <a:off x="3833048" y="4682836"/>
                  <a:ext cx="659164" cy="431308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rgbClr val="6F00E1"/>
                  </a:solidFill>
                  <a:miter lim="800000"/>
                  <a:headEnd/>
                  <a:tailEnd/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600" i="1" dirty="0">
                      <a:latin typeface="+mj-lt"/>
                    </a:rPr>
                    <a:t>F</a:t>
                  </a:r>
                </a:p>
              </p:txBody>
            </p:sp>
            <p:sp>
              <p:nvSpPr>
                <p:cNvPr id="17" name="TextBox 16"/>
                <p:cNvSpPr txBox="1"/>
                <p:nvPr/>
              </p:nvSpPr>
              <p:spPr bwMode="auto">
                <a:xfrm>
                  <a:off x="3717815" y="4221172"/>
                  <a:ext cx="1371597" cy="43130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600" dirty="0">
                      <a:latin typeface="+mj-lt"/>
                    </a:rPr>
                    <a:t>+q</a:t>
                  </a:r>
                </a:p>
              </p:txBody>
            </p:sp>
          </p:grpSp>
          <p:sp>
            <p:nvSpPr>
              <p:cNvPr id="18" name="TextBox 17"/>
              <p:cNvSpPr txBox="1"/>
              <p:nvPr/>
            </p:nvSpPr>
            <p:spPr bwMode="auto">
              <a:xfrm>
                <a:off x="5805268" y="4444186"/>
                <a:ext cx="3033932" cy="2185214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9525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marL="342900" indent="-342900">
                  <a:spcAft>
                    <a:spcPts val="600"/>
                  </a:spcAft>
                  <a:buFont typeface="Arial" panose="020B0604020202020204" pitchFamily="34" charset="0"/>
                  <a:buChar char="•"/>
                  <a:defRPr/>
                </a:pPr>
                <a:r>
                  <a:rPr lang="en-US" dirty="0">
                    <a:latin typeface="+mj-lt"/>
                  </a:rPr>
                  <a:t>Point </a:t>
                </a:r>
                <a:r>
                  <a:rPr lang="en-US" b="1" dirty="0">
                    <a:latin typeface="+mj-lt"/>
                  </a:rPr>
                  <a:t>thumb</a:t>
                </a:r>
                <a:r>
                  <a:rPr lang="en-US" dirty="0">
                    <a:latin typeface="+mj-lt"/>
                  </a:rPr>
                  <a:t> in the direction of </a:t>
                </a:r>
                <a:r>
                  <a:rPr lang="en-US" b="1" dirty="0">
                    <a:latin typeface="+mj-lt"/>
                  </a:rPr>
                  <a:t>v or I</a:t>
                </a:r>
                <a:endParaRPr lang="en-US" dirty="0">
                  <a:latin typeface="+mj-lt"/>
                </a:endParaRPr>
              </a:p>
              <a:p>
                <a:pPr marL="342900" indent="-342900">
                  <a:spcAft>
                    <a:spcPts val="600"/>
                  </a:spcAft>
                  <a:buFont typeface="Arial" panose="020B0604020202020204" pitchFamily="34" charset="0"/>
                  <a:buChar char="•"/>
                  <a:defRPr/>
                </a:pPr>
                <a:r>
                  <a:rPr lang="en-US" dirty="0">
                    <a:latin typeface="+mj-lt"/>
                  </a:rPr>
                  <a:t>Point </a:t>
                </a:r>
                <a:r>
                  <a:rPr lang="en-US" b="1" dirty="0">
                    <a:latin typeface="+mj-lt"/>
                  </a:rPr>
                  <a:t>fingers </a:t>
                </a:r>
                <a:r>
                  <a:rPr lang="en-US" dirty="0">
                    <a:latin typeface="+mj-lt"/>
                  </a:rPr>
                  <a:t>in the direction of </a:t>
                </a:r>
                <a:r>
                  <a:rPr lang="en-US" b="1" dirty="0">
                    <a:latin typeface="+mj-lt"/>
                  </a:rPr>
                  <a:t>B</a:t>
                </a:r>
              </a:p>
              <a:p>
                <a:pPr marL="342900" indent="-342900">
                  <a:spcAft>
                    <a:spcPts val="600"/>
                  </a:spcAft>
                  <a:buFont typeface="Arial" panose="020B0604020202020204" pitchFamily="34" charset="0"/>
                  <a:buChar char="•"/>
                  <a:defRPr/>
                </a:pPr>
                <a:r>
                  <a:rPr lang="en-US" b="1" dirty="0">
                    <a:latin typeface="+mj-lt"/>
                  </a:rPr>
                  <a:t>Palm</a:t>
                </a:r>
                <a:r>
                  <a:rPr lang="en-US" dirty="0">
                    <a:latin typeface="+mj-lt"/>
                  </a:rPr>
                  <a:t> faces in the direction of </a:t>
                </a:r>
                <a:r>
                  <a:rPr lang="en-US" b="1" dirty="0">
                    <a:latin typeface="+mj-lt"/>
                  </a:rPr>
                  <a:t>F </a:t>
                </a:r>
                <a:r>
                  <a:rPr lang="en-US" dirty="0">
                    <a:latin typeface="+mj-lt"/>
                  </a:rPr>
                  <a:t>for +</a:t>
                </a:r>
                <a:r>
                  <a:rPr lang="en-US" dirty="0" err="1">
                    <a:latin typeface="+mj-lt"/>
                  </a:rPr>
                  <a:t>ve</a:t>
                </a:r>
                <a:r>
                  <a:rPr lang="en-US" dirty="0">
                    <a:latin typeface="+mj-lt"/>
                  </a:rPr>
                  <a:t> q (opposite for –</a:t>
                </a:r>
                <a:r>
                  <a:rPr lang="en-US" dirty="0" err="1">
                    <a:latin typeface="+mj-lt"/>
                  </a:rPr>
                  <a:t>ve</a:t>
                </a:r>
                <a:r>
                  <a:rPr lang="en-US" dirty="0">
                    <a:latin typeface="+mj-lt"/>
                  </a:rPr>
                  <a:t> q)</a:t>
                </a:r>
              </a:p>
            </p:txBody>
          </p:sp>
        </p:grpSp>
        <p:sp>
          <p:nvSpPr>
            <p:cNvPr id="22" name="TextBox 21"/>
            <p:cNvSpPr txBox="1"/>
            <p:nvPr/>
          </p:nvSpPr>
          <p:spPr bwMode="auto">
            <a:xfrm>
              <a:off x="6033868" y="1295400"/>
              <a:ext cx="2576732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en-US" sz="2000" b="1" dirty="0">
                  <a:latin typeface="+mj-lt"/>
                </a:rPr>
                <a:t>3.  Cross Product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92722708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3" name="Title 1"/>
          <p:cNvSpPr>
            <a:spLocks noGrp="1"/>
          </p:cNvSpPr>
          <p:nvPr>
            <p:ph type="title"/>
          </p:nvPr>
        </p:nvSpPr>
        <p:spPr>
          <a:xfrm>
            <a:off x="1981200" y="0"/>
            <a:ext cx="8229600" cy="1143000"/>
          </a:xfrm>
        </p:spPr>
        <p:txBody>
          <a:bodyPr/>
          <a:lstStyle/>
          <a:p>
            <a:pPr eaLnBrk="1" hangingPunct="1"/>
            <a:r>
              <a:rPr lang="en-US" b="1" dirty="0">
                <a:latin typeface="Arial" charset="0"/>
                <a:cs typeface="Arial" charset="0"/>
              </a:rPr>
              <a:t>Direction of Rotation of Loop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 bwMode="auto">
              <a:xfrm>
                <a:off x="1676400" y="914401"/>
                <a:ext cx="8686800" cy="4616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marL="342900" indent="-342900" algn="ctr" fontAlgn="auto"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  <a:defRPr/>
                </a:pPr>
                <a:r>
                  <a:rPr lang="en-US" sz="2400" dirty="0">
                    <a:latin typeface="+mj-lt"/>
                  </a:rPr>
                  <a:t>Finding direction of rotation (i.e. direction of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𝜏</m:t>
                    </m:r>
                  </m:oMath>
                </a14:m>
                <a:r>
                  <a:rPr lang="en-US" sz="2400" dirty="0">
                    <a:latin typeface="+mj-lt"/>
                  </a:rPr>
                  <a:t>) of loop</a:t>
                </a:r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676400" y="914401"/>
                <a:ext cx="8686800" cy="461665"/>
              </a:xfrm>
              <a:prstGeom prst="rect">
                <a:avLst/>
              </a:prstGeom>
              <a:blipFill>
                <a:blip r:embed="rId3"/>
                <a:stretch>
                  <a:fillRect t="-9211" b="-30263"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 bwMode="auto">
              <a:xfrm>
                <a:off x="5579403" y="1786596"/>
                <a:ext cx="6002995" cy="2639184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prstDash val="dash"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300"/>
                  </a:spcAft>
                  <a:defRPr/>
                </a:pPr>
                <a:r>
                  <a:rPr lang="en-US" sz="2000" b="1" dirty="0">
                    <a:latin typeface="+mj-lt"/>
                  </a:rPr>
                  <a:t>Method 1: Right-hand rule </a:t>
                </a:r>
                <a:r>
                  <a:rPr lang="en-US" sz="1600" dirty="0">
                    <a:latin typeface="+mj-lt"/>
                  </a:rPr>
                  <a:t>(cross product)</a:t>
                </a:r>
                <a:endParaRPr lang="en-US" sz="2000" dirty="0">
                  <a:latin typeface="+mj-lt"/>
                </a:endParaRPr>
              </a:p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20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at X:</a:t>
                </a:r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Thumb (I)  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→ </m:t>
                    </m:r>
                  </m:oMath>
                </a14:m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out of page</a:t>
                </a:r>
              </a:p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Fingers (B) 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right</a:t>
                </a:r>
              </a:p>
              <a:p>
                <a:pPr fontAlgn="auto">
                  <a:spcBef>
                    <a:spcPts val="0"/>
                  </a:spcBef>
                  <a:spcAft>
                    <a:spcPts val="300"/>
                  </a:spcAft>
                  <a:defRPr/>
                </a:pPr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therefore:  </a:t>
                </a:r>
                <a:r>
                  <a:rPr lang="en-US" sz="20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Palm (F) </a:t>
                </a:r>
                <a14:m>
                  <m:oMath xmlns:m="http://schemas.openxmlformats.org/officeDocument/2006/math">
                    <m:r>
                      <a:rPr lang="en-US" sz="2000" b="1" i="1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0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up</a:t>
                </a:r>
              </a:p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20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at Y:</a:t>
                </a:r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	Thumb (I)  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→ </m:t>
                    </m:r>
                  </m:oMath>
                </a14:m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into page</a:t>
                </a:r>
              </a:p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	Fingers (B)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right</a:t>
                </a:r>
              </a:p>
              <a:p>
                <a:pPr fontAlgn="auto">
                  <a:spcBef>
                    <a:spcPts val="0"/>
                  </a:spcBef>
                  <a:spcAft>
                    <a:spcPts val="300"/>
                  </a:spcAft>
                  <a:defRPr/>
                </a:pPr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therefore:  </a:t>
                </a:r>
                <a:r>
                  <a:rPr lang="en-US" sz="20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Palm (F) </a:t>
                </a:r>
                <a14:m>
                  <m:oMath xmlns:m="http://schemas.openxmlformats.org/officeDocument/2006/math">
                    <m:r>
                      <a:rPr lang="en-US" sz="2000" b="1" i="1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0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down</a:t>
                </a:r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b="1" dirty="0">
                    <a:latin typeface="+mj-lt"/>
                  </a:rPr>
                  <a:t>(i.e. the forces will create CCW torque)</a:t>
                </a: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579403" y="1786596"/>
                <a:ext cx="6002995" cy="2639184"/>
              </a:xfrm>
              <a:prstGeom prst="rect">
                <a:avLst/>
              </a:prstGeom>
              <a:blipFill>
                <a:blip r:embed="rId4"/>
                <a:stretch>
                  <a:fillRect l="-912" t="-690" b="-2529"/>
                </a:stretch>
              </a:blipFill>
              <a:ln w="9525">
                <a:solidFill>
                  <a:schemeClr val="tx1"/>
                </a:solidFill>
                <a:prstDash val="dash"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66568" name="Group 89"/>
          <p:cNvGrpSpPr>
            <a:grpSpLocks/>
          </p:cNvGrpSpPr>
          <p:nvPr/>
        </p:nvGrpSpPr>
        <p:grpSpPr bwMode="auto">
          <a:xfrm>
            <a:off x="2667000" y="2138802"/>
            <a:ext cx="2514600" cy="1795463"/>
            <a:chOff x="4572000" y="2019299"/>
            <a:chExt cx="4343400" cy="3100388"/>
          </a:xfrm>
        </p:grpSpPr>
        <p:cxnSp>
          <p:nvCxnSpPr>
            <p:cNvPr id="8" name="Straight Arrow Connector 7"/>
            <p:cNvCxnSpPr/>
            <p:nvPr/>
          </p:nvCxnSpPr>
          <p:spPr bwMode="auto">
            <a:xfrm>
              <a:off x="4572000" y="2019299"/>
              <a:ext cx="4343400" cy="2742"/>
            </a:xfrm>
            <a:prstGeom prst="straightConnector1">
              <a:avLst/>
            </a:prstGeom>
            <a:ln w="38100">
              <a:solidFill>
                <a:srgbClr val="293F6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Arrow Connector 8"/>
            <p:cNvCxnSpPr/>
            <p:nvPr/>
          </p:nvCxnSpPr>
          <p:spPr bwMode="auto">
            <a:xfrm>
              <a:off x="4572000" y="2638828"/>
              <a:ext cx="4343400" cy="0"/>
            </a:xfrm>
            <a:prstGeom prst="straightConnector1">
              <a:avLst/>
            </a:prstGeom>
            <a:ln w="38100">
              <a:solidFill>
                <a:srgbClr val="293F6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Arrow Connector 9"/>
            <p:cNvCxnSpPr/>
            <p:nvPr/>
          </p:nvCxnSpPr>
          <p:spPr bwMode="auto">
            <a:xfrm>
              <a:off x="4572000" y="3258357"/>
              <a:ext cx="4343400" cy="2742"/>
            </a:xfrm>
            <a:prstGeom prst="straightConnector1">
              <a:avLst/>
            </a:prstGeom>
            <a:ln w="38100">
              <a:solidFill>
                <a:srgbClr val="293F6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/>
            <p:cNvCxnSpPr/>
            <p:nvPr/>
          </p:nvCxnSpPr>
          <p:spPr bwMode="auto">
            <a:xfrm>
              <a:off x="4572000" y="3877887"/>
              <a:ext cx="4343400" cy="2742"/>
            </a:xfrm>
            <a:prstGeom prst="straightConnector1">
              <a:avLst/>
            </a:prstGeom>
            <a:ln w="38100">
              <a:solidFill>
                <a:srgbClr val="293F6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/>
            <p:cNvCxnSpPr/>
            <p:nvPr/>
          </p:nvCxnSpPr>
          <p:spPr bwMode="auto">
            <a:xfrm>
              <a:off x="4572000" y="4500158"/>
              <a:ext cx="4343400" cy="0"/>
            </a:xfrm>
            <a:prstGeom prst="straightConnector1">
              <a:avLst/>
            </a:prstGeom>
            <a:ln w="38100">
              <a:solidFill>
                <a:srgbClr val="293F6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/>
            <p:cNvCxnSpPr/>
            <p:nvPr/>
          </p:nvCxnSpPr>
          <p:spPr bwMode="auto">
            <a:xfrm>
              <a:off x="4572000" y="5116945"/>
              <a:ext cx="4343400" cy="2742"/>
            </a:xfrm>
            <a:prstGeom prst="straightConnector1">
              <a:avLst/>
            </a:prstGeom>
            <a:ln w="38100">
              <a:solidFill>
                <a:srgbClr val="293F6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4" name="Straight Connector 13"/>
          <p:cNvCxnSpPr>
            <a:cxnSpLocks noChangeAspect="1"/>
          </p:cNvCxnSpPr>
          <p:nvPr/>
        </p:nvCxnSpPr>
        <p:spPr bwMode="auto">
          <a:xfrm flipH="1">
            <a:off x="3108326" y="2292790"/>
            <a:ext cx="1323975" cy="1323975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Group 39"/>
          <p:cNvGrpSpPr>
            <a:grpSpLocks/>
          </p:cNvGrpSpPr>
          <p:nvPr/>
        </p:nvGrpSpPr>
        <p:grpSpPr bwMode="auto">
          <a:xfrm>
            <a:off x="3117850" y="1727640"/>
            <a:ext cx="1314450" cy="2435225"/>
            <a:chOff x="1771650" y="2365375"/>
            <a:chExt cx="1314450" cy="2435225"/>
          </a:xfrm>
        </p:grpSpPr>
        <p:cxnSp>
          <p:nvCxnSpPr>
            <p:cNvPr id="15" name="Straight Arrow Connector 14"/>
            <p:cNvCxnSpPr/>
            <p:nvPr/>
          </p:nvCxnSpPr>
          <p:spPr bwMode="auto">
            <a:xfrm>
              <a:off x="1771650" y="4270375"/>
              <a:ext cx="0" cy="530225"/>
            </a:xfrm>
            <a:prstGeom prst="straightConnector1">
              <a:avLst/>
            </a:prstGeom>
            <a:ln w="38100">
              <a:solidFill>
                <a:srgbClr val="A67A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/>
            <p:cNvCxnSpPr/>
            <p:nvPr/>
          </p:nvCxnSpPr>
          <p:spPr bwMode="auto">
            <a:xfrm>
              <a:off x="3086100" y="2365375"/>
              <a:ext cx="0" cy="530225"/>
            </a:xfrm>
            <a:prstGeom prst="straightConnector1">
              <a:avLst/>
            </a:prstGeom>
            <a:ln w="38100">
              <a:solidFill>
                <a:srgbClr val="A67A00"/>
              </a:solidFill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9" name="TextBox 38"/>
          <p:cNvSpPr txBox="1"/>
          <p:nvPr/>
        </p:nvSpPr>
        <p:spPr bwMode="auto">
          <a:xfrm>
            <a:off x="2490104" y="1300164"/>
            <a:ext cx="7339697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200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200" i="1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22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 out of page on top, into page at bottom)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1451529" y="6422156"/>
            <a:ext cx="609600" cy="365125"/>
          </a:xfrm>
        </p:spPr>
        <p:txBody>
          <a:bodyPr/>
          <a:lstStyle/>
          <a:p>
            <a:pPr>
              <a:defRPr/>
            </a:pPr>
            <a:fld id="{B386F29C-061E-47C1-A8AA-F42ADE5D6185}" type="slidenum">
              <a:rPr lang="en-US" smtClean="0"/>
              <a:pPr>
                <a:defRPr/>
              </a:pPr>
              <a:t>20</a:t>
            </a:fld>
            <a:endParaRPr lang="en-US" dirty="0"/>
          </a:p>
        </p:txBody>
      </p:sp>
      <p:grpSp>
        <p:nvGrpSpPr>
          <p:cNvPr id="20" name="Group 19"/>
          <p:cNvGrpSpPr/>
          <p:nvPr/>
        </p:nvGrpSpPr>
        <p:grpSpPr>
          <a:xfrm>
            <a:off x="3134262" y="2479211"/>
            <a:ext cx="802738" cy="669241"/>
            <a:chOff x="1788062" y="2835959"/>
            <a:chExt cx="802738" cy="669241"/>
          </a:xfrm>
        </p:grpSpPr>
        <p:sp>
          <p:nvSpPr>
            <p:cNvPr id="36" name="TextBox 11"/>
            <p:cNvSpPr txBox="1">
              <a:spLocks noChangeArrowheads="1"/>
            </p:cNvSpPr>
            <p:nvPr/>
          </p:nvSpPr>
          <p:spPr bwMode="auto">
            <a:xfrm>
              <a:off x="1788062" y="2835959"/>
              <a:ext cx="457200" cy="4619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en-US" sz="2400" i="1" dirty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I</a:t>
              </a:r>
              <a:endParaRPr lang="en-US" sz="2400" i="1" baseline="-25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19" name="Straight Arrow Connector 18"/>
            <p:cNvCxnSpPr/>
            <p:nvPr/>
          </p:nvCxnSpPr>
          <p:spPr>
            <a:xfrm flipV="1">
              <a:off x="2000250" y="2930525"/>
              <a:ext cx="590550" cy="574675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grpSp>
        <p:nvGrpSpPr>
          <p:cNvPr id="66564" name="Group 66563"/>
          <p:cNvGrpSpPr/>
          <p:nvPr/>
        </p:nvGrpSpPr>
        <p:grpSpPr>
          <a:xfrm>
            <a:off x="4303933" y="2157851"/>
            <a:ext cx="274637" cy="274638"/>
            <a:chOff x="2957732" y="2514600"/>
            <a:chExt cx="274637" cy="274638"/>
          </a:xfrm>
        </p:grpSpPr>
        <p:sp>
          <p:nvSpPr>
            <p:cNvPr id="48" name="Oval 47"/>
            <p:cNvSpPr/>
            <p:nvPr/>
          </p:nvSpPr>
          <p:spPr bwMode="auto">
            <a:xfrm>
              <a:off x="2957732" y="2514600"/>
              <a:ext cx="274637" cy="274638"/>
            </a:xfrm>
            <a:prstGeom prst="ellipse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49" name="Oval 48"/>
            <p:cNvSpPr/>
            <p:nvPr/>
          </p:nvSpPr>
          <p:spPr bwMode="auto">
            <a:xfrm>
              <a:off x="3057744" y="2614613"/>
              <a:ext cx="74613" cy="74612"/>
            </a:xfrm>
            <a:prstGeom prst="ellipse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grpSp>
        <p:nvGrpSpPr>
          <p:cNvPr id="58" name="Group 3"/>
          <p:cNvGrpSpPr>
            <a:grpSpLocks/>
          </p:cNvGrpSpPr>
          <p:nvPr/>
        </p:nvGrpSpPr>
        <p:grpSpPr bwMode="auto">
          <a:xfrm>
            <a:off x="2988605" y="3453251"/>
            <a:ext cx="274637" cy="274638"/>
            <a:chOff x="3895106" y="5047013"/>
            <a:chExt cx="274071" cy="274320"/>
          </a:xfrm>
          <a:noFill/>
        </p:grpSpPr>
        <p:sp>
          <p:nvSpPr>
            <p:cNvPr id="59" name="Oval 58"/>
            <p:cNvSpPr/>
            <p:nvPr/>
          </p:nvSpPr>
          <p:spPr>
            <a:xfrm>
              <a:off x="3895106" y="5047013"/>
              <a:ext cx="274071" cy="274320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cxnSp>
          <p:nvCxnSpPr>
            <p:cNvPr id="60" name="Straight Connector 59"/>
            <p:cNvCxnSpPr/>
            <p:nvPr/>
          </p:nvCxnSpPr>
          <p:spPr>
            <a:xfrm flipH="1">
              <a:off x="3941048" y="5092998"/>
              <a:ext cx="182186" cy="182351"/>
            </a:xfrm>
            <a:prstGeom prst="line">
              <a:avLst/>
            </a:prstGeom>
            <a:grpFill/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rot="5400000" flipH="1">
              <a:off x="3940966" y="5093079"/>
              <a:ext cx="182351" cy="182186"/>
            </a:xfrm>
            <a:prstGeom prst="line">
              <a:avLst/>
            </a:prstGeom>
            <a:grpFill/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6566" name="Group 66565"/>
          <p:cNvGrpSpPr/>
          <p:nvPr/>
        </p:nvGrpSpPr>
        <p:grpSpPr>
          <a:xfrm>
            <a:off x="3124200" y="1648265"/>
            <a:ext cx="1295400" cy="2671763"/>
            <a:chOff x="1600200" y="2057400"/>
            <a:chExt cx="1295400" cy="2671763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4" name="TextBox 11"/>
                <p:cNvSpPr txBox="1">
                  <a:spLocks noChangeArrowheads="1"/>
                </p:cNvSpPr>
                <p:nvPr/>
              </p:nvSpPr>
              <p:spPr bwMode="auto">
                <a:xfrm>
                  <a:off x="2438400" y="2057400"/>
                  <a:ext cx="457200" cy="46196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algn="ctr" eaLnBrk="1" hangingPunct="1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400" b="1" i="1" dirty="0">
                            <a:solidFill>
                              <a:srgbClr val="D09A00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  <m:t>𝑭</m:t>
                        </m:r>
                      </m:oMath>
                    </m:oMathPara>
                  </a14:m>
                  <a:endParaRPr lang="en-US" sz="2400" b="1" i="1" baseline="-25000" dirty="0">
                    <a:solidFill>
                      <a:srgbClr val="D09A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64" name="TextBox 1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2438400" y="2057400"/>
                  <a:ext cx="457200" cy="461963"/>
                </a:xfrm>
                <a:prstGeom prst="rect">
                  <a:avLst/>
                </a:prstGeom>
                <a:blipFill>
                  <a:blip r:embed="rId5"/>
                  <a:stretch>
                    <a:fillRect l="-1333"/>
                  </a:stretch>
                </a:blipFill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6" name="TextBox 11"/>
                <p:cNvSpPr txBox="1">
                  <a:spLocks noChangeArrowheads="1"/>
                </p:cNvSpPr>
                <p:nvPr/>
              </p:nvSpPr>
              <p:spPr bwMode="auto">
                <a:xfrm>
                  <a:off x="1600200" y="4267200"/>
                  <a:ext cx="457200" cy="46196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algn="ctr" eaLnBrk="1" hangingPunct="1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400" b="1" i="1" dirty="0">
                            <a:solidFill>
                              <a:srgbClr val="D09A00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  <m:t>𝑭</m:t>
                        </m:r>
                      </m:oMath>
                    </m:oMathPara>
                  </a14:m>
                  <a:endParaRPr lang="en-US" sz="2400" b="1" i="1" baseline="-25000" dirty="0">
                    <a:solidFill>
                      <a:srgbClr val="D09A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66" name="TextBox 1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1600200" y="4267200"/>
                  <a:ext cx="457200" cy="461963"/>
                </a:xfrm>
                <a:prstGeom prst="rect">
                  <a:avLst/>
                </a:prstGeom>
                <a:blipFill>
                  <a:blip r:embed="rId6"/>
                  <a:stretch>
                    <a:fillRect l="-1333"/>
                  </a:stretch>
                </a:blipFill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68" name="TextBox 11"/>
              <p:cNvSpPr txBox="1">
                <a:spLocks noChangeArrowheads="1"/>
              </p:cNvSpPr>
              <p:nvPr/>
            </p:nvSpPr>
            <p:spPr bwMode="auto">
              <a:xfrm>
                <a:off x="4557932" y="2057401"/>
                <a:ext cx="457200" cy="4619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algn="ctr" eaLnBrk="1" hangingPunct="1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400" dirty="0">
                          <a:latin typeface="Cambria Math" panose="02040503050406030204" pitchFamily="18" charset="0"/>
                          <a:cs typeface="Times New Roman" pitchFamily="18" charset="0"/>
                        </a:rPr>
                        <m:t>X</m:t>
                      </m:r>
                    </m:oMath>
                  </m:oMathPara>
                </a14:m>
                <a:endParaRPr lang="en-US" sz="2400" baseline="-25000" dirty="0">
                  <a:solidFill>
                    <a:srgbClr val="D09A00"/>
                  </a:solidFill>
                  <a:latin typeface="+mj-lt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68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557932" y="2057401"/>
                <a:ext cx="457200" cy="461963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9" name="TextBox 11"/>
              <p:cNvSpPr txBox="1">
                <a:spLocks noChangeArrowheads="1"/>
              </p:cNvSpPr>
              <p:nvPr/>
            </p:nvSpPr>
            <p:spPr bwMode="auto">
              <a:xfrm>
                <a:off x="2590800" y="3492230"/>
                <a:ext cx="457200" cy="4619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algn="ctr" eaLnBrk="1" hangingPunct="1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400" dirty="0">
                          <a:latin typeface="Cambria Math" panose="02040503050406030204" pitchFamily="18" charset="0"/>
                          <a:cs typeface="Times New Roman" pitchFamily="18" charset="0"/>
                        </a:rPr>
                        <m:t>Y</m:t>
                      </m:r>
                    </m:oMath>
                  </m:oMathPara>
                </a14:m>
                <a:endParaRPr lang="en-US" sz="2400" baseline="-25000" dirty="0">
                  <a:solidFill>
                    <a:srgbClr val="D09A00"/>
                  </a:solidFill>
                  <a:latin typeface="+mj-lt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69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590800" y="3492230"/>
                <a:ext cx="457200" cy="461963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66572" name="Group 66571"/>
          <p:cNvGrpSpPr/>
          <p:nvPr/>
        </p:nvGrpSpPr>
        <p:grpSpPr>
          <a:xfrm>
            <a:off x="2590800" y="4648201"/>
            <a:ext cx="2514600" cy="1795463"/>
            <a:chOff x="1066800" y="4757737"/>
            <a:chExt cx="2514600" cy="1795463"/>
          </a:xfrm>
        </p:grpSpPr>
        <p:grpSp>
          <p:nvGrpSpPr>
            <p:cNvPr id="72" name="Group 89"/>
            <p:cNvGrpSpPr>
              <a:grpSpLocks/>
            </p:cNvGrpSpPr>
            <p:nvPr/>
          </p:nvGrpSpPr>
          <p:grpSpPr bwMode="auto">
            <a:xfrm>
              <a:off x="1066800" y="4757737"/>
              <a:ext cx="2514600" cy="1795463"/>
              <a:chOff x="4572000" y="2019299"/>
              <a:chExt cx="4343400" cy="3100388"/>
            </a:xfrm>
          </p:grpSpPr>
          <p:cxnSp>
            <p:nvCxnSpPr>
              <p:cNvPr id="73" name="Straight Arrow Connector 72"/>
              <p:cNvCxnSpPr/>
              <p:nvPr/>
            </p:nvCxnSpPr>
            <p:spPr bwMode="auto">
              <a:xfrm>
                <a:off x="4572000" y="2019299"/>
                <a:ext cx="4343400" cy="2742"/>
              </a:xfrm>
              <a:prstGeom prst="straightConnector1">
                <a:avLst/>
              </a:prstGeom>
              <a:ln w="38100">
                <a:solidFill>
                  <a:srgbClr val="293F6F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Straight Arrow Connector 73"/>
              <p:cNvCxnSpPr/>
              <p:nvPr/>
            </p:nvCxnSpPr>
            <p:spPr bwMode="auto">
              <a:xfrm>
                <a:off x="4572000" y="2638828"/>
                <a:ext cx="4343400" cy="0"/>
              </a:xfrm>
              <a:prstGeom prst="straightConnector1">
                <a:avLst/>
              </a:prstGeom>
              <a:ln w="38100">
                <a:solidFill>
                  <a:srgbClr val="293F6F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Straight Arrow Connector 74"/>
              <p:cNvCxnSpPr/>
              <p:nvPr/>
            </p:nvCxnSpPr>
            <p:spPr bwMode="auto">
              <a:xfrm>
                <a:off x="4572000" y="3258357"/>
                <a:ext cx="4343400" cy="2742"/>
              </a:xfrm>
              <a:prstGeom prst="straightConnector1">
                <a:avLst/>
              </a:prstGeom>
              <a:ln w="38100">
                <a:solidFill>
                  <a:srgbClr val="293F6F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Straight Arrow Connector 75"/>
              <p:cNvCxnSpPr/>
              <p:nvPr/>
            </p:nvCxnSpPr>
            <p:spPr bwMode="auto">
              <a:xfrm>
                <a:off x="4572000" y="3877887"/>
                <a:ext cx="4343400" cy="2742"/>
              </a:xfrm>
              <a:prstGeom prst="straightConnector1">
                <a:avLst/>
              </a:prstGeom>
              <a:ln w="38100">
                <a:solidFill>
                  <a:srgbClr val="293F6F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Straight Arrow Connector 76"/>
              <p:cNvCxnSpPr/>
              <p:nvPr/>
            </p:nvCxnSpPr>
            <p:spPr bwMode="auto">
              <a:xfrm>
                <a:off x="4572000" y="4500158"/>
                <a:ext cx="4343400" cy="0"/>
              </a:xfrm>
              <a:prstGeom prst="straightConnector1">
                <a:avLst/>
              </a:prstGeom>
              <a:ln w="38100">
                <a:solidFill>
                  <a:srgbClr val="293F6F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Straight Arrow Connector 77"/>
              <p:cNvCxnSpPr/>
              <p:nvPr/>
            </p:nvCxnSpPr>
            <p:spPr bwMode="auto">
              <a:xfrm>
                <a:off x="4572000" y="5116945"/>
                <a:ext cx="4343400" cy="2742"/>
              </a:xfrm>
              <a:prstGeom prst="straightConnector1">
                <a:avLst/>
              </a:prstGeom>
              <a:ln w="38100">
                <a:solidFill>
                  <a:srgbClr val="293F6F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79" name="Straight Connector 78"/>
            <p:cNvCxnSpPr>
              <a:cxnSpLocks noChangeAspect="1"/>
            </p:cNvCxnSpPr>
            <p:nvPr/>
          </p:nvCxnSpPr>
          <p:spPr bwMode="auto">
            <a:xfrm flipH="1">
              <a:off x="1508125" y="5021262"/>
              <a:ext cx="1323975" cy="1323975"/>
            </a:xfrm>
            <a:prstGeom prst="line">
              <a:avLst/>
            </a:prstGeom>
            <a:ln w="381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80" name="Group 79"/>
            <p:cNvGrpSpPr/>
            <p:nvPr/>
          </p:nvGrpSpPr>
          <p:grpSpPr>
            <a:xfrm>
              <a:off x="1534062" y="5207683"/>
              <a:ext cx="802738" cy="669241"/>
              <a:chOff x="1788062" y="2835959"/>
              <a:chExt cx="802738" cy="669241"/>
            </a:xfrm>
          </p:grpSpPr>
          <p:sp>
            <p:nvSpPr>
              <p:cNvPr id="81" name="TextBox 11"/>
              <p:cNvSpPr txBox="1">
                <a:spLocks noChangeArrowheads="1"/>
              </p:cNvSpPr>
              <p:nvPr/>
            </p:nvSpPr>
            <p:spPr bwMode="auto">
              <a:xfrm>
                <a:off x="1788062" y="2835959"/>
                <a:ext cx="457200" cy="4619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algn="ctr" eaLnBrk="1" hangingPunct="1"/>
                <a:r>
                  <a:rPr lang="en-US" sz="2400" i="1" dirty="0">
                    <a:solidFill>
                      <a:srgbClr val="C00000"/>
                    </a:solidFill>
                    <a:latin typeface="Times New Roman" pitchFamily="18" charset="0"/>
                    <a:cs typeface="Times New Roman" pitchFamily="18" charset="0"/>
                  </a:rPr>
                  <a:t>I</a:t>
                </a:r>
                <a:endParaRPr lang="en-US" sz="2400" i="1" baseline="-25000" dirty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cxnSp>
            <p:nvCxnSpPr>
              <p:cNvPr id="82" name="Straight Arrow Connector 81"/>
              <p:cNvCxnSpPr/>
              <p:nvPr/>
            </p:nvCxnSpPr>
            <p:spPr>
              <a:xfrm flipV="1">
                <a:off x="2000250" y="2930525"/>
                <a:ext cx="590550" cy="574675"/>
              </a:xfrm>
              <a:prstGeom prst="straightConnector1">
                <a:avLst/>
              </a:prstGeom>
              <a:ln w="28575">
                <a:tailEnd type="triangle"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</p:grpSp>
        <p:grpSp>
          <p:nvGrpSpPr>
            <p:cNvPr id="83" name="Group 82"/>
            <p:cNvGrpSpPr/>
            <p:nvPr/>
          </p:nvGrpSpPr>
          <p:grpSpPr>
            <a:xfrm>
              <a:off x="2703732" y="4886324"/>
              <a:ext cx="274637" cy="274638"/>
              <a:chOff x="2957732" y="2514600"/>
              <a:chExt cx="274637" cy="274638"/>
            </a:xfrm>
          </p:grpSpPr>
          <p:sp>
            <p:nvSpPr>
              <p:cNvPr id="84" name="Oval 83"/>
              <p:cNvSpPr/>
              <p:nvPr/>
            </p:nvSpPr>
            <p:spPr bwMode="auto">
              <a:xfrm>
                <a:off x="2957732" y="2514600"/>
                <a:ext cx="274637" cy="274638"/>
              </a:xfrm>
              <a:prstGeom prst="ellipse">
                <a:avLst/>
              </a:prstGeom>
              <a:no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85" name="Oval 84"/>
              <p:cNvSpPr/>
              <p:nvPr/>
            </p:nvSpPr>
            <p:spPr bwMode="auto">
              <a:xfrm>
                <a:off x="3057744" y="2614613"/>
                <a:ext cx="74613" cy="74612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  <p:grpSp>
          <p:nvGrpSpPr>
            <p:cNvPr id="86" name="Group 3"/>
            <p:cNvGrpSpPr>
              <a:grpSpLocks/>
            </p:cNvGrpSpPr>
            <p:nvPr/>
          </p:nvGrpSpPr>
          <p:grpSpPr bwMode="auto">
            <a:xfrm>
              <a:off x="1388404" y="6181724"/>
              <a:ext cx="274637" cy="274638"/>
              <a:chOff x="3895106" y="5047013"/>
              <a:chExt cx="274071" cy="274320"/>
            </a:xfrm>
            <a:noFill/>
          </p:grpSpPr>
          <p:sp>
            <p:nvSpPr>
              <p:cNvPr id="87" name="Oval 86"/>
              <p:cNvSpPr/>
              <p:nvPr/>
            </p:nvSpPr>
            <p:spPr>
              <a:xfrm>
                <a:off x="3895106" y="5047013"/>
                <a:ext cx="274071" cy="274320"/>
              </a:xfrm>
              <a:prstGeom prst="ellipse">
                <a:avLst/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cxnSp>
            <p:nvCxnSpPr>
              <p:cNvPr id="88" name="Straight Connector 87"/>
              <p:cNvCxnSpPr/>
              <p:nvPr/>
            </p:nvCxnSpPr>
            <p:spPr>
              <a:xfrm flipH="1">
                <a:off x="3941048" y="5092998"/>
                <a:ext cx="182186" cy="182351"/>
              </a:xfrm>
              <a:prstGeom prst="line">
                <a:avLst/>
              </a:prstGeom>
              <a:grpFill/>
              <a:ln w="25400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9" name="Straight Connector 88"/>
              <p:cNvCxnSpPr/>
              <p:nvPr/>
            </p:nvCxnSpPr>
            <p:spPr>
              <a:xfrm rot="5400000" flipH="1">
                <a:off x="3940966" y="5093079"/>
                <a:ext cx="182351" cy="182186"/>
              </a:xfrm>
              <a:prstGeom prst="line">
                <a:avLst/>
              </a:prstGeom>
              <a:grpFill/>
              <a:ln w="25400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66570" name="Group 66569"/>
          <p:cNvGrpSpPr/>
          <p:nvPr/>
        </p:nvGrpSpPr>
        <p:grpSpPr>
          <a:xfrm>
            <a:off x="3770312" y="5560109"/>
            <a:ext cx="877888" cy="540654"/>
            <a:chOff x="2246312" y="5407709"/>
            <a:chExt cx="877888" cy="540654"/>
          </a:xfrm>
        </p:grpSpPr>
        <p:cxnSp>
          <p:nvCxnSpPr>
            <p:cNvPr id="66569" name="Straight Arrow Connector 66568"/>
            <p:cNvCxnSpPr/>
            <p:nvPr/>
          </p:nvCxnSpPr>
          <p:spPr>
            <a:xfrm>
              <a:off x="2246312" y="5407709"/>
              <a:ext cx="457420" cy="383491"/>
            </a:xfrm>
            <a:prstGeom prst="straightConnector1">
              <a:avLst/>
            </a:prstGeom>
            <a:ln w="57150">
              <a:solidFill>
                <a:srgbClr val="008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3" name="TextBox 11"/>
                <p:cNvSpPr txBox="1">
                  <a:spLocks noChangeArrowheads="1"/>
                </p:cNvSpPr>
                <p:nvPr/>
              </p:nvSpPr>
              <p:spPr bwMode="auto">
                <a:xfrm>
                  <a:off x="2667000" y="5486400"/>
                  <a:ext cx="457200" cy="46196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algn="ctr" eaLnBrk="1" hangingPunct="1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400" b="1" i="1" dirty="0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  <m:t>𝝁</m:t>
                        </m:r>
                      </m:oMath>
                    </m:oMathPara>
                  </a14:m>
                  <a:endParaRPr lang="en-US" sz="2400" b="1" i="1" baseline="-25000" dirty="0">
                    <a:solidFill>
                      <a:srgbClr val="008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93" name="TextBox 1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2667000" y="5486400"/>
                  <a:ext cx="457200" cy="461963"/>
                </a:xfrm>
                <a:prstGeom prst="rect">
                  <a:avLst/>
                </a:prstGeom>
                <a:blipFill>
                  <a:blip r:embed="rId9"/>
                  <a:stretch>
                    <a:fillRect l="-1333" b="-9211"/>
                  </a:stretch>
                </a:blipFill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95" name="TextBox 94"/>
              <p:cNvSpPr txBox="1"/>
              <p:nvPr/>
            </p:nvSpPr>
            <p:spPr bwMode="auto">
              <a:xfrm>
                <a:off x="5579404" y="4493481"/>
                <a:ext cx="6002996" cy="1783437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prstDash val="dash"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300"/>
                  </a:spcAft>
                  <a:defRPr/>
                </a:pPr>
                <a:r>
                  <a:rPr lang="en-US" sz="2000" b="1" dirty="0">
                    <a:latin typeface="+mj-lt"/>
                  </a:rPr>
                  <a:t>Method 2: Dipole Moment (</a:t>
                </a:r>
                <a14:m>
                  <m:oMath xmlns:m="http://schemas.openxmlformats.org/officeDocument/2006/math">
                    <m:r>
                      <a:rPr lang="en-US" sz="2000" b="1" i="1">
                        <a:latin typeface="Cambria Math" panose="02040503050406030204" pitchFamily="18" charset="0"/>
                      </a:rPr>
                      <m:t>𝝁</m:t>
                    </m:r>
                  </m:oMath>
                </a14:m>
                <a:r>
                  <a:rPr lang="en-US" sz="2000" b="1" dirty="0">
                    <a:latin typeface="+mj-lt"/>
                  </a:rPr>
                  <a:t>)</a:t>
                </a:r>
              </a:p>
              <a:p>
                <a:pPr marL="342900" indent="-342900" fontAlgn="auto"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  <a:defRPr/>
                </a:pPr>
                <a:r>
                  <a:rPr lang="en-US" sz="2000" dirty="0">
                    <a:latin typeface="+mj-lt"/>
                  </a:rPr>
                  <a:t>Find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𝜇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000" dirty="0">
                    <a:latin typeface="+mj-lt"/>
                  </a:rPr>
                  <a:t>from right-hand loop rule </a:t>
                </a:r>
                <a:r>
                  <a:rPr lang="en-US" dirty="0">
                    <a:solidFill>
                      <a:schemeClr val="bg1">
                        <a:lumMod val="50000"/>
                      </a:schemeClr>
                    </a:solidFill>
                    <a:latin typeface="+mj-lt"/>
                  </a:rPr>
                  <a:t>[lecture 11 slide 33]</a:t>
                </a:r>
              </a:p>
              <a:p>
                <a:pPr marL="342900" indent="-342900" fontAlgn="auto">
                  <a:spcBef>
                    <a:spcPts val="0"/>
                  </a:spcBef>
                  <a:spcAft>
                    <a:spcPts val="300"/>
                  </a:spcAft>
                  <a:buFont typeface="Arial" panose="020B0604020202020204" pitchFamily="34" charset="0"/>
                  <a:buChar char="•"/>
                  <a:defRPr/>
                </a:pPr>
                <a14:m>
                  <m:oMath xmlns:m="http://schemas.openxmlformats.org/officeDocument/2006/math">
                    <m:r>
                      <a:rPr lang="en-US" sz="2400" i="1" dirty="0">
                        <a:latin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en-US" sz="2000" dirty="0">
                    <a:latin typeface="+mj-lt"/>
                  </a:rPr>
                  <a:t> will try to point in the direction of field</a:t>
                </a:r>
              </a:p>
              <a:p>
                <a:pPr fontAlgn="auto">
                  <a:spcBef>
                    <a:spcPts val="0"/>
                  </a:spcBef>
                  <a:spcAft>
                    <a:spcPts val="300"/>
                  </a:spcAft>
                  <a:defRPr/>
                </a:pPr>
                <a:r>
                  <a:rPr lang="en-US" sz="2000" b="1" dirty="0">
                    <a:latin typeface="+mj-lt"/>
                  </a:rPr>
                  <a:t>i.e. loop will try to rotate CCW (i.e. CCW torque)</a:t>
                </a:r>
                <a:endParaRPr lang="en-US" sz="2000" dirty="0">
                  <a:latin typeface="+mj-lt"/>
                </a:endParaRPr>
              </a:p>
            </p:txBody>
          </p:sp>
        </mc:Choice>
        <mc:Fallback xmlns="">
          <p:sp>
            <p:nvSpPr>
              <p:cNvPr id="95" name="TextBox 9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579404" y="4493481"/>
                <a:ext cx="6002996" cy="1783437"/>
              </a:xfrm>
              <a:prstGeom prst="rect">
                <a:avLst/>
              </a:prstGeom>
              <a:blipFill>
                <a:blip r:embed="rId10"/>
                <a:stretch>
                  <a:fillRect l="-1216" t="-1017" b="-4746"/>
                </a:stretch>
              </a:blipFill>
              <a:ln w="9525">
                <a:solidFill>
                  <a:schemeClr val="tx1"/>
                </a:solidFill>
                <a:prstDash val="dash"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95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4"/>
          <p:cNvGrpSpPr>
            <a:grpSpLocks/>
          </p:cNvGrpSpPr>
          <p:nvPr/>
        </p:nvGrpSpPr>
        <p:grpSpPr bwMode="auto">
          <a:xfrm>
            <a:off x="5597525" y="5164965"/>
            <a:ext cx="4765675" cy="1681162"/>
            <a:chOff x="3200400" y="5177447"/>
            <a:chExt cx="4765675" cy="1680553"/>
          </a:xfrm>
        </p:grpSpPr>
        <p:pic>
          <p:nvPicPr>
            <p:cNvPr id="66592" name="Picture 35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34000" y="5177447"/>
              <a:ext cx="2632075" cy="16805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7" name="TextBox 36"/>
            <p:cNvSpPr txBox="1"/>
            <p:nvPr/>
          </p:nvSpPr>
          <p:spPr bwMode="auto">
            <a:xfrm>
              <a:off x="3200400" y="6596158"/>
              <a:ext cx="2133600" cy="2539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050" dirty="0">
                  <a:latin typeface="+mj-lt"/>
                </a:rPr>
                <a:t>© 2010 Pearson Education, Inc.</a:t>
              </a:r>
            </a:p>
          </p:txBody>
        </p:sp>
      </p:grpSp>
      <p:sp>
        <p:nvSpPr>
          <p:cNvPr id="6656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dirty="0">
                <a:latin typeface="Arial" charset="0"/>
                <a:cs typeface="Arial" charset="0"/>
              </a:rPr>
              <a:t>Electric Motors</a:t>
            </a:r>
          </a:p>
        </p:txBody>
      </p:sp>
      <p:sp>
        <p:nvSpPr>
          <p:cNvPr id="5" name="TextBox 4"/>
          <p:cNvSpPr txBox="1"/>
          <p:nvPr/>
        </p:nvSpPr>
        <p:spPr bwMode="auto">
          <a:xfrm>
            <a:off x="1676400" y="1214438"/>
            <a:ext cx="86868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 algn="ctr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2400" dirty="0">
                <a:latin typeface="+mj-lt"/>
              </a:rPr>
              <a:t>Uses loop in a magnetic field to generate rotational motion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 bwMode="auto">
              <a:xfrm>
                <a:off x="2057400" y="5057337"/>
                <a:ext cx="4610100" cy="769441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prstDash val="dash"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2200" b="1" dirty="0">
                    <a:latin typeface="+mj-lt"/>
                  </a:rPr>
                  <a:t>But</a:t>
                </a:r>
                <a:r>
                  <a:rPr lang="en-US" sz="2200" dirty="0">
                    <a:latin typeface="+mj-lt"/>
                  </a:rPr>
                  <a:t>: as loop rotates, direction of  </a:t>
                </a:r>
                <a14:m>
                  <m:oMath xmlns:m="http://schemas.openxmlformats.org/officeDocument/2006/math">
                    <m:r>
                      <a:rPr lang="en-US" sz="2200" i="1">
                        <a:latin typeface="Cambria Math" panose="02040503050406030204" pitchFamily="18" charset="0"/>
                      </a:rPr>
                      <m:t>𝜏</m:t>
                    </m:r>
                  </m:oMath>
                </a14:m>
                <a:r>
                  <a:rPr lang="en-US" sz="2200" dirty="0">
                    <a:latin typeface="+mj-lt"/>
                  </a:rPr>
                  <a:t> switches (i.e. oscillating motion)</a:t>
                </a: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057400" y="5057337"/>
                <a:ext cx="4610100" cy="769441"/>
              </a:xfrm>
              <a:prstGeom prst="rect">
                <a:avLst/>
              </a:prstGeom>
              <a:blipFill>
                <a:blip r:embed="rId3"/>
                <a:stretch>
                  <a:fillRect t="-3906" b="-14844"/>
                </a:stretch>
              </a:blipFill>
              <a:ln w="9525">
                <a:solidFill>
                  <a:schemeClr val="tx1"/>
                </a:solidFill>
                <a:prstDash val="dash"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TextBox 17"/>
          <p:cNvSpPr txBox="1"/>
          <p:nvPr/>
        </p:nvSpPr>
        <p:spPr bwMode="auto">
          <a:xfrm>
            <a:off x="2692400" y="4572001"/>
            <a:ext cx="28194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>
                <a:latin typeface="+mj-lt"/>
              </a:rPr>
              <a:t>Torque is </a:t>
            </a:r>
            <a:r>
              <a:rPr lang="en-US" sz="2400" b="1" dirty="0">
                <a:solidFill>
                  <a:srgbClr val="FF0000"/>
                </a:solidFill>
                <a:latin typeface="+mj-lt"/>
              </a:rPr>
              <a:t>CCW</a:t>
            </a:r>
          </a:p>
        </p:txBody>
      </p:sp>
      <p:sp>
        <p:nvSpPr>
          <p:cNvPr id="31" name="TextBox 30"/>
          <p:cNvSpPr txBox="1"/>
          <p:nvPr/>
        </p:nvSpPr>
        <p:spPr bwMode="auto">
          <a:xfrm>
            <a:off x="6680200" y="4572001"/>
            <a:ext cx="28194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>
                <a:latin typeface="+mj-lt"/>
              </a:rPr>
              <a:t>Torque is </a:t>
            </a:r>
            <a:r>
              <a:rPr lang="en-US" sz="2400" b="1" dirty="0">
                <a:solidFill>
                  <a:srgbClr val="FF0000"/>
                </a:solidFill>
                <a:latin typeface="+mj-lt"/>
              </a:rPr>
              <a:t>CW</a:t>
            </a:r>
          </a:p>
        </p:txBody>
      </p:sp>
      <p:grpSp>
        <p:nvGrpSpPr>
          <p:cNvPr id="66568" name="Group 89"/>
          <p:cNvGrpSpPr>
            <a:grpSpLocks/>
          </p:cNvGrpSpPr>
          <p:nvPr/>
        </p:nvGrpSpPr>
        <p:grpSpPr bwMode="auto">
          <a:xfrm>
            <a:off x="2844800" y="2495551"/>
            <a:ext cx="2514600" cy="1795463"/>
            <a:chOff x="4572000" y="2019299"/>
            <a:chExt cx="4343400" cy="3100388"/>
          </a:xfrm>
        </p:grpSpPr>
        <p:cxnSp>
          <p:nvCxnSpPr>
            <p:cNvPr id="8" name="Straight Arrow Connector 7"/>
            <p:cNvCxnSpPr/>
            <p:nvPr/>
          </p:nvCxnSpPr>
          <p:spPr bwMode="auto">
            <a:xfrm>
              <a:off x="4572000" y="2019299"/>
              <a:ext cx="4343400" cy="2742"/>
            </a:xfrm>
            <a:prstGeom prst="straightConnector1">
              <a:avLst/>
            </a:prstGeom>
            <a:ln w="38100">
              <a:solidFill>
                <a:srgbClr val="293F6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Arrow Connector 8"/>
            <p:cNvCxnSpPr/>
            <p:nvPr/>
          </p:nvCxnSpPr>
          <p:spPr bwMode="auto">
            <a:xfrm>
              <a:off x="4572000" y="2638828"/>
              <a:ext cx="4343400" cy="0"/>
            </a:xfrm>
            <a:prstGeom prst="straightConnector1">
              <a:avLst/>
            </a:prstGeom>
            <a:ln w="38100">
              <a:solidFill>
                <a:srgbClr val="293F6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Arrow Connector 9"/>
            <p:cNvCxnSpPr/>
            <p:nvPr/>
          </p:nvCxnSpPr>
          <p:spPr bwMode="auto">
            <a:xfrm>
              <a:off x="4572000" y="3258357"/>
              <a:ext cx="4343400" cy="2742"/>
            </a:xfrm>
            <a:prstGeom prst="straightConnector1">
              <a:avLst/>
            </a:prstGeom>
            <a:ln w="38100">
              <a:solidFill>
                <a:srgbClr val="293F6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/>
            <p:cNvCxnSpPr/>
            <p:nvPr/>
          </p:nvCxnSpPr>
          <p:spPr bwMode="auto">
            <a:xfrm>
              <a:off x="4572000" y="3877887"/>
              <a:ext cx="4343400" cy="2742"/>
            </a:xfrm>
            <a:prstGeom prst="straightConnector1">
              <a:avLst/>
            </a:prstGeom>
            <a:ln w="38100">
              <a:solidFill>
                <a:srgbClr val="293F6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/>
            <p:cNvCxnSpPr/>
            <p:nvPr/>
          </p:nvCxnSpPr>
          <p:spPr bwMode="auto">
            <a:xfrm>
              <a:off x="4572000" y="4500158"/>
              <a:ext cx="4343400" cy="0"/>
            </a:xfrm>
            <a:prstGeom prst="straightConnector1">
              <a:avLst/>
            </a:prstGeom>
            <a:ln w="38100">
              <a:solidFill>
                <a:srgbClr val="293F6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/>
            <p:cNvCxnSpPr/>
            <p:nvPr/>
          </p:nvCxnSpPr>
          <p:spPr bwMode="auto">
            <a:xfrm>
              <a:off x="4572000" y="5116945"/>
              <a:ext cx="4343400" cy="2742"/>
            </a:xfrm>
            <a:prstGeom prst="straightConnector1">
              <a:avLst/>
            </a:prstGeom>
            <a:ln w="38100">
              <a:solidFill>
                <a:srgbClr val="293F6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4" name="Straight Connector 13"/>
          <p:cNvCxnSpPr>
            <a:cxnSpLocks noChangeAspect="1"/>
          </p:cNvCxnSpPr>
          <p:nvPr/>
        </p:nvCxnSpPr>
        <p:spPr bwMode="auto">
          <a:xfrm flipH="1">
            <a:off x="3286126" y="2649539"/>
            <a:ext cx="1323975" cy="1323975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Group 39"/>
          <p:cNvGrpSpPr>
            <a:grpSpLocks/>
          </p:cNvGrpSpPr>
          <p:nvPr/>
        </p:nvGrpSpPr>
        <p:grpSpPr bwMode="auto">
          <a:xfrm>
            <a:off x="3295650" y="2133601"/>
            <a:ext cx="1314450" cy="2366963"/>
            <a:chOff x="1771650" y="2133600"/>
            <a:chExt cx="1314450" cy="2366963"/>
          </a:xfrm>
        </p:grpSpPr>
        <p:cxnSp>
          <p:nvCxnSpPr>
            <p:cNvPr id="15" name="Straight Arrow Connector 14"/>
            <p:cNvCxnSpPr/>
            <p:nvPr/>
          </p:nvCxnSpPr>
          <p:spPr bwMode="auto">
            <a:xfrm>
              <a:off x="1771650" y="3970338"/>
              <a:ext cx="0" cy="530225"/>
            </a:xfrm>
            <a:prstGeom prst="straightConnector1">
              <a:avLst/>
            </a:prstGeom>
            <a:ln w="38100">
              <a:solidFill>
                <a:srgbClr val="A67A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/>
            <p:cNvCxnSpPr/>
            <p:nvPr/>
          </p:nvCxnSpPr>
          <p:spPr bwMode="auto">
            <a:xfrm>
              <a:off x="3086100" y="2133600"/>
              <a:ext cx="0" cy="530225"/>
            </a:xfrm>
            <a:prstGeom prst="straightConnector1">
              <a:avLst/>
            </a:prstGeom>
            <a:ln w="38100">
              <a:solidFill>
                <a:srgbClr val="A67A00"/>
              </a:solidFill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6571" name="Group 89"/>
          <p:cNvGrpSpPr>
            <a:grpSpLocks/>
          </p:cNvGrpSpPr>
          <p:nvPr/>
        </p:nvGrpSpPr>
        <p:grpSpPr bwMode="auto">
          <a:xfrm>
            <a:off x="6832600" y="2495551"/>
            <a:ext cx="2514600" cy="1795463"/>
            <a:chOff x="4572000" y="2019299"/>
            <a:chExt cx="4343400" cy="3100388"/>
          </a:xfrm>
        </p:grpSpPr>
        <p:cxnSp>
          <p:nvCxnSpPr>
            <p:cNvPr id="24" name="Straight Arrow Connector 23"/>
            <p:cNvCxnSpPr/>
            <p:nvPr/>
          </p:nvCxnSpPr>
          <p:spPr bwMode="auto">
            <a:xfrm>
              <a:off x="4572000" y="2019299"/>
              <a:ext cx="4343400" cy="2742"/>
            </a:xfrm>
            <a:prstGeom prst="straightConnector1">
              <a:avLst/>
            </a:prstGeom>
            <a:ln w="38100">
              <a:solidFill>
                <a:srgbClr val="293F6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Arrow Connector 24"/>
            <p:cNvCxnSpPr/>
            <p:nvPr/>
          </p:nvCxnSpPr>
          <p:spPr bwMode="auto">
            <a:xfrm>
              <a:off x="4572000" y="2638828"/>
              <a:ext cx="4343400" cy="0"/>
            </a:xfrm>
            <a:prstGeom prst="straightConnector1">
              <a:avLst/>
            </a:prstGeom>
            <a:ln w="38100">
              <a:solidFill>
                <a:srgbClr val="293F6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Arrow Connector 25"/>
            <p:cNvCxnSpPr/>
            <p:nvPr/>
          </p:nvCxnSpPr>
          <p:spPr bwMode="auto">
            <a:xfrm>
              <a:off x="4572000" y="3258357"/>
              <a:ext cx="4343400" cy="2742"/>
            </a:xfrm>
            <a:prstGeom prst="straightConnector1">
              <a:avLst/>
            </a:prstGeom>
            <a:ln w="38100">
              <a:solidFill>
                <a:srgbClr val="293F6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Arrow Connector 26"/>
            <p:cNvCxnSpPr/>
            <p:nvPr/>
          </p:nvCxnSpPr>
          <p:spPr bwMode="auto">
            <a:xfrm>
              <a:off x="4572000" y="3877887"/>
              <a:ext cx="4343400" cy="2742"/>
            </a:xfrm>
            <a:prstGeom prst="straightConnector1">
              <a:avLst/>
            </a:prstGeom>
            <a:ln w="38100">
              <a:solidFill>
                <a:srgbClr val="293F6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27"/>
            <p:cNvCxnSpPr/>
            <p:nvPr/>
          </p:nvCxnSpPr>
          <p:spPr bwMode="auto">
            <a:xfrm>
              <a:off x="4572000" y="4500158"/>
              <a:ext cx="4343400" cy="0"/>
            </a:xfrm>
            <a:prstGeom prst="straightConnector1">
              <a:avLst/>
            </a:prstGeom>
            <a:ln w="38100">
              <a:solidFill>
                <a:srgbClr val="293F6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Arrow Connector 28"/>
            <p:cNvCxnSpPr/>
            <p:nvPr/>
          </p:nvCxnSpPr>
          <p:spPr bwMode="auto">
            <a:xfrm>
              <a:off x="4572000" y="5116945"/>
              <a:ext cx="4343400" cy="2742"/>
            </a:xfrm>
            <a:prstGeom prst="straightConnector1">
              <a:avLst/>
            </a:prstGeom>
            <a:ln w="38100">
              <a:solidFill>
                <a:srgbClr val="293F6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1" name="Straight Connector 20"/>
          <p:cNvCxnSpPr>
            <a:cxnSpLocks noChangeAspect="1"/>
          </p:cNvCxnSpPr>
          <p:nvPr/>
        </p:nvCxnSpPr>
        <p:spPr bwMode="auto">
          <a:xfrm>
            <a:off x="7273926" y="2649539"/>
            <a:ext cx="1323975" cy="1323975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" name="Group 40"/>
          <p:cNvGrpSpPr>
            <a:grpSpLocks/>
          </p:cNvGrpSpPr>
          <p:nvPr/>
        </p:nvGrpSpPr>
        <p:grpSpPr bwMode="auto">
          <a:xfrm>
            <a:off x="7273926" y="2133601"/>
            <a:ext cx="1312863" cy="2366963"/>
            <a:chOff x="5749925" y="2133600"/>
            <a:chExt cx="1312863" cy="2366963"/>
          </a:xfrm>
        </p:grpSpPr>
        <p:cxnSp>
          <p:nvCxnSpPr>
            <p:cNvPr id="22" name="Straight Arrow Connector 21"/>
            <p:cNvCxnSpPr/>
            <p:nvPr/>
          </p:nvCxnSpPr>
          <p:spPr bwMode="auto">
            <a:xfrm flipH="1">
              <a:off x="7062788" y="3970338"/>
              <a:ext cx="0" cy="530225"/>
            </a:xfrm>
            <a:prstGeom prst="straightConnector1">
              <a:avLst/>
            </a:prstGeom>
            <a:ln w="38100">
              <a:solidFill>
                <a:srgbClr val="A67A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/>
            <p:cNvCxnSpPr/>
            <p:nvPr/>
          </p:nvCxnSpPr>
          <p:spPr bwMode="auto">
            <a:xfrm flipH="1">
              <a:off x="5749925" y="2133600"/>
              <a:ext cx="0" cy="530225"/>
            </a:xfrm>
            <a:prstGeom prst="straightConnector1">
              <a:avLst/>
            </a:prstGeom>
            <a:ln w="38100">
              <a:solidFill>
                <a:srgbClr val="A67A00"/>
              </a:solidFill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8" name="TextBox 37"/>
          <p:cNvSpPr txBox="1"/>
          <p:nvPr/>
        </p:nvSpPr>
        <p:spPr bwMode="auto">
          <a:xfrm>
            <a:off x="2057400" y="5840032"/>
            <a:ext cx="4610100" cy="76944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200" dirty="0"/>
              <a:t>To create continuous motion: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200" dirty="0">
                <a:latin typeface="+mj-lt"/>
              </a:rPr>
              <a:t>Switch </a:t>
            </a:r>
            <a:r>
              <a:rPr lang="en-US" sz="2200" b="1" dirty="0">
                <a:solidFill>
                  <a:srgbClr val="A67A00"/>
                </a:solidFill>
                <a:latin typeface="+mj-lt"/>
              </a:rPr>
              <a:t>direction</a:t>
            </a:r>
            <a:r>
              <a:rPr lang="en-US" sz="2200" dirty="0">
                <a:solidFill>
                  <a:srgbClr val="A67A00"/>
                </a:solidFill>
                <a:latin typeface="+mj-lt"/>
              </a:rPr>
              <a:t> </a:t>
            </a:r>
            <a:r>
              <a:rPr lang="en-US" sz="2200" dirty="0">
                <a:latin typeface="+mj-lt"/>
              </a:rPr>
              <a:t>of current or field</a:t>
            </a:r>
          </a:p>
        </p:txBody>
      </p:sp>
      <p:sp>
        <p:nvSpPr>
          <p:cNvPr id="39" name="TextBox 38"/>
          <p:cNvSpPr txBox="1"/>
          <p:nvPr/>
        </p:nvSpPr>
        <p:spPr bwMode="auto">
          <a:xfrm>
            <a:off x="3200400" y="1676401"/>
            <a:ext cx="60960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200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200" i="1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22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 out of page on top, into page at bottom)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386F29C-061E-47C1-A8AA-F42ADE5D6185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  <p:grpSp>
        <p:nvGrpSpPr>
          <p:cNvPr id="20" name="Group 19"/>
          <p:cNvGrpSpPr/>
          <p:nvPr/>
        </p:nvGrpSpPr>
        <p:grpSpPr>
          <a:xfrm>
            <a:off x="3312062" y="2835960"/>
            <a:ext cx="802738" cy="669241"/>
            <a:chOff x="1788062" y="2835959"/>
            <a:chExt cx="802738" cy="669241"/>
          </a:xfrm>
        </p:grpSpPr>
        <p:sp>
          <p:nvSpPr>
            <p:cNvPr id="36" name="TextBox 11"/>
            <p:cNvSpPr txBox="1">
              <a:spLocks noChangeArrowheads="1"/>
            </p:cNvSpPr>
            <p:nvPr/>
          </p:nvSpPr>
          <p:spPr bwMode="auto">
            <a:xfrm>
              <a:off x="1788062" y="2835959"/>
              <a:ext cx="457200" cy="4619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en-US" sz="2400" i="1" dirty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I</a:t>
              </a:r>
              <a:endParaRPr lang="en-US" sz="2400" i="1" baseline="-25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19" name="Straight Arrow Connector 18"/>
            <p:cNvCxnSpPr/>
            <p:nvPr/>
          </p:nvCxnSpPr>
          <p:spPr>
            <a:xfrm flipV="1">
              <a:off x="2000250" y="2930525"/>
              <a:ext cx="590550" cy="574675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41" name="TextBox 11"/>
          <p:cNvSpPr txBox="1">
            <a:spLocks noChangeArrowheads="1"/>
          </p:cNvSpPr>
          <p:nvPr/>
        </p:nvSpPr>
        <p:spPr bwMode="auto">
          <a:xfrm>
            <a:off x="7273924" y="3256448"/>
            <a:ext cx="4572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sz="2400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endParaRPr lang="en-US" sz="2400" i="1" baseline="-25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42" name="Straight Arrow Connector 41"/>
          <p:cNvCxnSpPr/>
          <p:nvPr/>
        </p:nvCxnSpPr>
        <p:spPr>
          <a:xfrm>
            <a:off x="7543800" y="3260775"/>
            <a:ext cx="484286" cy="487217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grpSp>
        <p:nvGrpSpPr>
          <p:cNvPr id="66564" name="Group 66563"/>
          <p:cNvGrpSpPr/>
          <p:nvPr/>
        </p:nvGrpSpPr>
        <p:grpSpPr>
          <a:xfrm>
            <a:off x="4481733" y="2514600"/>
            <a:ext cx="274637" cy="274638"/>
            <a:chOff x="2957732" y="2514600"/>
            <a:chExt cx="274637" cy="274638"/>
          </a:xfrm>
        </p:grpSpPr>
        <p:sp>
          <p:nvSpPr>
            <p:cNvPr id="48" name="Oval 47"/>
            <p:cNvSpPr/>
            <p:nvPr/>
          </p:nvSpPr>
          <p:spPr bwMode="auto">
            <a:xfrm>
              <a:off x="2957732" y="2514600"/>
              <a:ext cx="274637" cy="274638"/>
            </a:xfrm>
            <a:prstGeom prst="ellipse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49" name="Oval 48"/>
            <p:cNvSpPr/>
            <p:nvPr/>
          </p:nvSpPr>
          <p:spPr bwMode="auto">
            <a:xfrm>
              <a:off x="3057744" y="2614613"/>
              <a:ext cx="74613" cy="74612"/>
            </a:xfrm>
            <a:prstGeom prst="ellipse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7162801" y="2548596"/>
            <a:ext cx="274637" cy="274638"/>
            <a:chOff x="2957732" y="2514600"/>
            <a:chExt cx="274637" cy="274638"/>
          </a:xfrm>
        </p:grpSpPr>
        <p:sp>
          <p:nvSpPr>
            <p:cNvPr id="52" name="Oval 51"/>
            <p:cNvSpPr/>
            <p:nvPr/>
          </p:nvSpPr>
          <p:spPr bwMode="auto">
            <a:xfrm>
              <a:off x="2957732" y="2514600"/>
              <a:ext cx="274637" cy="274638"/>
            </a:xfrm>
            <a:prstGeom prst="ellipse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53" name="Oval 52"/>
            <p:cNvSpPr/>
            <p:nvPr/>
          </p:nvSpPr>
          <p:spPr bwMode="auto">
            <a:xfrm>
              <a:off x="3057744" y="2614613"/>
              <a:ext cx="74613" cy="74612"/>
            </a:xfrm>
            <a:prstGeom prst="ellipse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grpSp>
        <p:nvGrpSpPr>
          <p:cNvPr id="54" name="Group 3"/>
          <p:cNvGrpSpPr>
            <a:grpSpLocks/>
          </p:cNvGrpSpPr>
          <p:nvPr/>
        </p:nvGrpSpPr>
        <p:grpSpPr bwMode="auto">
          <a:xfrm>
            <a:off x="8458201" y="3812026"/>
            <a:ext cx="274637" cy="274638"/>
            <a:chOff x="3895106" y="5047013"/>
            <a:chExt cx="274071" cy="274320"/>
          </a:xfrm>
          <a:noFill/>
        </p:grpSpPr>
        <p:sp>
          <p:nvSpPr>
            <p:cNvPr id="55" name="Oval 54"/>
            <p:cNvSpPr/>
            <p:nvPr/>
          </p:nvSpPr>
          <p:spPr>
            <a:xfrm>
              <a:off x="3895106" y="5047013"/>
              <a:ext cx="274071" cy="274320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cxnSp>
          <p:nvCxnSpPr>
            <p:cNvPr id="56" name="Straight Connector 55"/>
            <p:cNvCxnSpPr/>
            <p:nvPr/>
          </p:nvCxnSpPr>
          <p:spPr>
            <a:xfrm flipH="1">
              <a:off x="3941048" y="5092998"/>
              <a:ext cx="182186" cy="182351"/>
            </a:xfrm>
            <a:prstGeom prst="line">
              <a:avLst/>
            </a:prstGeom>
            <a:grpFill/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rot="5400000" flipH="1">
              <a:off x="3940966" y="5093079"/>
              <a:ext cx="182351" cy="182186"/>
            </a:xfrm>
            <a:prstGeom prst="line">
              <a:avLst/>
            </a:prstGeom>
            <a:grpFill/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8" name="Group 3"/>
          <p:cNvGrpSpPr>
            <a:grpSpLocks/>
          </p:cNvGrpSpPr>
          <p:nvPr/>
        </p:nvGrpSpPr>
        <p:grpSpPr bwMode="auto">
          <a:xfrm>
            <a:off x="3166405" y="3810000"/>
            <a:ext cx="274637" cy="274638"/>
            <a:chOff x="3895106" y="5047013"/>
            <a:chExt cx="274071" cy="274320"/>
          </a:xfrm>
          <a:noFill/>
        </p:grpSpPr>
        <p:sp>
          <p:nvSpPr>
            <p:cNvPr id="59" name="Oval 58"/>
            <p:cNvSpPr/>
            <p:nvPr/>
          </p:nvSpPr>
          <p:spPr>
            <a:xfrm>
              <a:off x="3895106" y="5047013"/>
              <a:ext cx="274071" cy="274320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cxnSp>
          <p:nvCxnSpPr>
            <p:cNvPr id="60" name="Straight Connector 59"/>
            <p:cNvCxnSpPr/>
            <p:nvPr/>
          </p:nvCxnSpPr>
          <p:spPr>
            <a:xfrm flipH="1">
              <a:off x="3941048" y="5092998"/>
              <a:ext cx="182186" cy="182351"/>
            </a:xfrm>
            <a:prstGeom prst="line">
              <a:avLst/>
            </a:prstGeom>
            <a:grpFill/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rot="5400000" flipH="1">
              <a:off x="3940966" y="5093079"/>
              <a:ext cx="182351" cy="182186"/>
            </a:xfrm>
            <a:prstGeom prst="line">
              <a:avLst/>
            </a:prstGeom>
            <a:grpFill/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617081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8" grpId="0"/>
      <p:bldP spid="31" grpId="0"/>
      <p:bldP spid="38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Arial" charset="0"/>
                <a:cs typeface="Arial" charset="0"/>
              </a:rPr>
              <a:t>Torque in an Electric Motor</a:t>
            </a:r>
          </a:p>
        </p:txBody>
      </p:sp>
      <p:sp>
        <p:nvSpPr>
          <p:cNvPr id="4" name="TextBox 3"/>
          <p:cNvSpPr txBox="1"/>
          <p:nvPr/>
        </p:nvSpPr>
        <p:spPr bwMode="auto">
          <a:xfrm>
            <a:off x="533400" y="1459746"/>
            <a:ext cx="114300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400" dirty="0">
                <a:latin typeface="+mj-lt"/>
              </a:rPr>
              <a:t>A rectangular loop with sides that are </a:t>
            </a:r>
            <a:r>
              <a:rPr lang="en-US" sz="2400" b="1" dirty="0">
                <a:latin typeface="+mj-lt"/>
              </a:rPr>
              <a:t>3 cm and 5 cm</a:t>
            </a:r>
            <a:r>
              <a:rPr lang="en-US" sz="2400" dirty="0">
                <a:latin typeface="+mj-lt"/>
              </a:rPr>
              <a:t> carries a </a:t>
            </a:r>
            <a:r>
              <a:rPr lang="en-US" sz="2400" b="1" dirty="0">
                <a:latin typeface="+mj-lt"/>
              </a:rPr>
              <a:t>4 A</a:t>
            </a:r>
            <a:r>
              <a:rPr lang="en-US" sz="2400" dirty="0">
                <a:latin typeface="+mj-lt"/>
              </a:rPr>
              <a:t> current in while inside a magnetic field of </a:t>
            </a:r>
            <a:r>
              <a:rPr lang="en-US" sz="2400" b="1" dirty="0">
                <a:latin typeface="+mj-lt"/>
              </a:rPr>
              <a:t>2 T</a:t>
            </a:r>
            <a:r>
              <a:rPr lang="en-US" sz="2400" dirty="0">
                <a:latin typeface="+mj-lt"/>
              </a:rPr>
              <a:t>.  If the net torque acting on the loop at one moment is  </a:t>
            </a:r>
            <a:r>
              <a:rPr lang="en-US" sz="2400" b="1" dirty="0">
                <a:latin typeface="+mj-lt"/>
              </a:rPr>
              <a:t>6.9 × 10</a:t>
            </a:r>
            <a:r>
              <a:rPr lang="en-US" sz="2400" b="1" baseline="30000" dirty="0">
                <a:latin typeface="+mj-lt"/>
              </a:rPr>
              <a:t>–3</a:t>
            </a:r>
            <a:r>
              <a:rPr lang="en-US" sz="2400" b="1" dirty="0">
                <a:latin typeface="+mj-lt"/>
              </a:rPr>
              <a:t> Nm</a:t>
            </a:r>
            <a:r>
              <a:rPr lang="en-US" sz="2400" dirty="0">
                <a:latin typeface="+mj-lt"/>
              </a:rPr>
              <a:t> clockwise, what is the angle </a:t>
            </a:r>
            <a:r>
              <a:rPr lang="en-US" sz="2400" i="1" dirty="0">
                <a:latin typeface="Symbol" pitchFamily="18" charset="2"/>
              </a:rPr>
              <a:t>q</a:t>
            </a:r>
            <a:r>
              <a:rPr lang="en-US" sz="2400" dirty="0">
                <a:latin typeface="+mj-lt"/>
              </a:rPr>
              <a:t> the loop make with the field?</a:t>
            </a:r>
          </a:p>
        </p:txBody>
      </p:sp>
      <p:grpSp>
        <p:nvGrpSpPr>
          <p:cNvPr id="67588" name="Group 4"/>
          <p:cNvGrpSpPr>
            <a:grpSpLocks/>
          </p:cNvGrpSpPr>
          <p:nvPr/>
        </p:nvGrpSpPr>
        <p:grpSpPr bwMode="auto">
          <a:xfrm>
            <a:off x="6629400" y="3188072"/>
            <a:ext cx="2514600" cy="1927225"/>
            <a:chOff x="5410200" y="2286000"/>
            <a:chExt cx="2514600" cy="1927181"/>
          </a:xfrm>
        </p:grpSpPr>
        <p:grpSp>
          <p:nvGrpSpPr>
            <p:cNvPr id="67592" name="Group 89"/>
            <p:cNvGrpSpPr>
              <a:grpSpLocks/>
            </p:cNvGrpSpPr>
            <p:nvPr/>
          </p:nvGrpSpPr>
          <p:grpSpPr bwMode="auto">
            <a:xfrm>
              <a:off x="5410200" y="2418940"/>
              <a:ext cx="2514600" cy="1794241"/>
              <a:chOff x="4572000" y="2019299"/>
              <a:chExt cx="4343400" cy="3100388"/>
            </a:xfrm>
          </p:grpSpPr>
          <p:cxnSp>
            <p:nvCxnSpPr>
              <p:cNvPr id="13" name="Straight Arrow Connector 12"/>
              <p:cNvCxnSpPr/>
              <p:nvPr/>
            </p:nvCxnSpPr>
            <p:spPr bwMode="auto">
              <a:xfrm>
                <a:off x="4572000" y="2020002"/>
                <a:ext cx="4343400" cy="2744"/>
              </a:xfrm>
              <a:prstGeom prst="straightConnector1">
                <a:avLst/>
              </a:prstGeom>
              <a:ln w="38100">
                <a:solidFill>
                  <a:srgbClr val="293F6F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Arrow Connector 13"/>
              <p:cNvCxnSpPr/>
              <p:nvPr/>
            </p:nvCxnSpPr>
            <p:spPr bwMode="auto">
              <a:xfrm>
                <a:off x="4572000" y="2639939"/>
                <a:ext cx="4343400" cy="0"/>
              </a:xfrm>
              <a:prstGeom prst="straightConnector1">
                <a:avLst/>
              </a:prstGeom>
              <a:ln w="38100">
                <a:solidFill>
                  <a:srgbClr val="293F6F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Arrow Connector 14"/>
              <p:cNvCxnSpPr/>
              <p:nvPr/>
            </p:nvCxnSpPr>
            <p:spPr bwMode="auto">
              <a:xfrm>
                <a:off x="4572000" y="3259876"/>
                <a:ext cx="4343400" cy="0"/>
              </a:xfrm>
              <a:prstGeom prst="straightConnector1">
                <a:avLst/>
              </a:prstGeom>
              <a:ln w="38100">
                <a:solidFill>
                  <a:srgbClr val="293F6F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Arrow Connector 15"/>
              <p:cNvCxnSpPr/>
              <p:nvPr/>
            </p:nvCxnSpPr>
            <p:spPr bwMode="auto">
              <a:xfrm>
                <a:off x="4572000" y="3879813"/>
                <a:ext cx="4343400" cy="0"/>
              </a:xfrm>
              <a:prstGeom prst="straightConnector1">
                <a:avLst/>
              </a:prstGeom>
              <a:ln w="38100">
                <a:solidFill>
                  <a:srgbClr val="293F6F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Arrow Connector 16"/>
              <p:cNvCxnSpPr/>
              <p:nvPr/>
            </p:nvCxnSpPr>
            <p:spPr bwMode="auto">
              <a:xfrm>
                <a:off x="4572000" y="4499750"/>
                <a:ext cx="4343400" cy="0"/>
              </a:xfrm>
              <a:prstGeom prst="straightConnector1">
                <a:avLst/>
              </a:prstGeom>
              <a:ln w="38100">
                <a:solidFill>
                  <a:srgbClr val="293F6F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Arrow Connector 17"/>
              <p:cNvCxnSpPr/>
              <p:nvPr/>
            </p:nvCxnSpPr>
            <p:spPr bwMode="auto">
              <a:xfrm>
                <a:off x="4572000" y="5116945"/>
                <a:ext cx="4343400" cy="2742"/>
              </a:xfrm>
              <a:prstGeom prst="straightConnector1">
                <a:avLst/>
              </a:prstGeom>
              <a:ln w="38100">
                <a:solidFill>
                  <a:srgbClr val="293F6F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0" name="Straight Connector 9"/>
            <p:cNvCxnSpPr>
              <a:cxnSpLocks noChangeAspect="1"/>
            </p:cNvCxnSpPr>
            <p:nvPr/>
          </p:nvCxnSpPr>
          <p:spPr>
            <a:xfrm>
              <a:off x="5851525" y="2573331"/>
              <a:ext cx="1323975" cy="1323945"/>
            </a:xfrm>
            <a:prstGeom prst="line">
              <a:avLst/>
            </a:prstGeom>
            <a:ln w="381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Arc 7"/>
            <p:cNvSpPr/>
            <p:nvPr/>
          </p:nvSpPr>
          <p:spPr>
            <a:xfrm rot="18900000">
              <a:off x="6500813" y="2424110"/>
              <a:ext cx="152400" cy="990577"/>
            </a:xfrm>
            <a:prstGeom prst="arc">
              <a:avLst>
                <a:gd name="adj1" fmla="val 5243430"/>
                <a:gd name="adj2" fmla="val 5119082"/>
              </a:avLst>
            </a:prstGeom>
            <a:ln w="38100">
              <a:solidFill>
                <a:srgbClr val="C00000"/>
              </a:solidFill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</p:txBody>
        </p:sp>
        <p:sp>
          <p:nvSpPr>
            <p:cNvPr id="67595" name="TextBox 11"/>
            <p:cNvSpPr txBox="1">
              <a:spLocks noChangeArrowheads="1"/>
            </p:cNvSpPr>
            <p:nvPr/>
          </p:nvSpPr>
          <p:spPr bwMode="auto">
            <a:xfrm>
              <a:off x="6248400" y="2286000"/>
              <a:ext cx="457200" cy="4619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en-US" sz="2400" i="1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I</a:t>
              </a:r>
              <a:endParaRPr lang="en-US" sz="2400" i="1" baseline="-2500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67591" name="Rectangle 20"/>
          <p:cNvSpPr>
            <a:spLocks noChangeArrowheads="1"/>
          </p:cNvSpPr>
          <p:nvPr/>
        </p:nvSpPr>
        <p:spPr bwMode="auto">
          <a:xfrm>
            <a:off x="8243382" y="4324572"/>
            <a:ext cx="34448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2400" i="1" dirty="0">
                <a:latin typeface="Symbol" pitchFamily="18" charset="2"/>
              </a:rPr>
              <a:t>q</a:t>
            </a:r>
            <a:endParaRPr lang="en-US" sz="24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386F29C-061E-47C1-A8AA-F42ADE5D6185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/>
              <p:cNvSpPr txBox="1"/>
              <p:nvPr/>
            </p:nvSpPr>
            <p:spPr bwMode="auto">
              <a:xfrm>
                <a:off x="1621312" y="3105583"/>
                <a:ext cx="3810000" cy="2954399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wrap="square" rtlCol="0">
                <a:spAutoFit/>
              </a:bodyPr>
              <a:lstStyle/>
              <a:p>
                <a:pPr>
                  <a:spcAft>
                    <a:spcPts val="0"/>
                  </a:spcAft>
                </a:pPr>
                <a:r>
                  <a:rPr lang="en-US" dirty="0">
                    <a:solidFill>
                      <a:schemeClr val="bg1">
                        <a:lumMod val="50000"/>
                      </a:schemeClr>
                    </a:solidFill>
                  </a:rPr>
                  <a:t>[slide 18]</a:t>
                </a:r>
                <a:r>
                  <a:rPr lang="en-US" sz="3200" dirty="0">
                    <a:solidFill>
                      <a:schemeClr val="bg1">
                        <a:lumMod val="50000"/>
                      </a:schemeClr>
                    </a:solidFill>
                  </a:rPr>
                  <a:t>  </a:t>
                </a:r>
                <a14:m>
                  <m:oMath xmlns:m="http://schemas.openxmlformats.org/officeDocument/2006/math">
                    <m:r>
                      <a:rPr lang="en-US" sz="2000" b="1" i="1">
                        <a:latin typeface="Cambria Math" panose="02040503050406030204" pitchFamily="18" charset="0"/>
                      </a:rPr>
                      <m:t>𝝉</m:t>
                    </m:r>
                    <m:r>
                      <a:rPr lang="en-US" sz="2000" b="1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b="1" i="1">
                        <a:latin typeface="Cambria Math" panose="02040503050406030204" pitchFamily="18" charset="0"/>
                      </a:rPr>
                      <m:t>𝑰𝑨𝑩𝒔𝒊𝒏</m:t>
                    </m:r>
                    <m:d>
                      <m:dPr>
                        <m:ctrlPr>
                          <a:rPr lang="en-US" sz="2000" b="1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1" i="1">
                            <a:latin typeface="Cambria Math" panose="02040503050406030204" pitchFamily="18" charset="0"/>
                          </a:rPr>
                          <m:t>𝜽</m:t>
                        </m:r>
                      </m:e>
                    </m:d>
                  </m:oMath>
                </a14:m>
                <a:r>
                  <a:rPr lang="en-US" sz="2400" dirty="0">
                    <a:latin typeface="+mj-lt"/>
                  </a:rPr>
                  <a:t> </a:t>
                </a:r>
              </a:p>
              <a:p>
                <a:pPr>
                  <a:spcAft>
                    <a:spcPts val="600"/>
                  </a:spcAft>
                </a:pPr>
                <a:r>
                  <a:rPr lang="en-US" dirty="0">
                    <a:latin typeface="+mj-lt"/>
                  </a:rPr>
                  <a:t>where 	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𝜏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=6.9×</m:t>
                    </m:r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−3</m:t>
                        </m:r>
                      </m:sup>
                    </m:sSup>
                    <m:r>
                      <a:rPr lang="en-US" sz="2000" i="1">
                        <a:latin typeface="Cambria Math" panose="02040503050406030204" pitchFamily="18" charset="0"/>
                      </a:rPr>
                      <m:t>𝑁𝑚</m:t>
                    </m:r>
                  </m:oMath>
                </a14:m>
                <a:endParaRPr lang="en-US" sz="2000" dirty="0">
                  <a:latin typeface="+mj-lt"/>
                </a:endParaRPr>
              </a:p>
              <a:p>
                <a:r>
                  <a:rPr lang="en-US" sz="2000" dirty="0">
                    <a:latin typeface="+mj-lt"/>
                  </a:rPr>
                  <a:t>	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=0.03×0.05 </m:t>
                    </m:r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sz="2000" dirty="0">
                  <a:latin typeface="+mj-lt"/>
                </a:endParaRPr>
              </a:p>
              <a:p>
                <a:r>
                  <a:rPr lang="en-US" sz="2000" dirty="0">
                    <a:latin typeface="+mj-lt"/>
                  </a:rPr>
                  <a:t>	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𝐼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=4 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,     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𝐵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=2 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𝑇</m:t>
                    </m:r>
                  </m:oMath>
                </a14:m>
                <a:endParaRPr lang="en-US" sz="2000" dirty="0">
                  <a:latin typeface="+mj-lt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en-US" sz="2000" dirty="0">
                    <a:latin typeface="+mj-lt"/>
                  </a:rPr>
                  <a:t>Therefore:</a:t>
                </a:r>
              </a:p>
              <a:p>
                <a:pPr>
                  <a:spcAft>
                    <a:spcPts val="600"/>
                  </a:spcAft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sin</m:t>
                          </m:r>
                        </m:fName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𝜃</m:t>
                          </m:r>
                        </m:e>
                      </m:func>
                      <m:r>
                        <a:rPr lang="en-US" sz="200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𝜏</m:t>
                          </m:r>
                        </m:num>
                        <m:den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𝐼𝐴𝐵</m:t>
                          </m:r>
                        </m:den>
                      </m:f>
                      <m:r>
                        <a:rPr lang="en-US" sz="2000" i="1">
                          <a:latin typeface="Cambria Math" panose="02040503050406030204" pitchFamily="18" charset="0"/>
                        </a:rPr>
                        <m:t>  ⇒ </m:t>
                      </m:r>
                      <m:r>
                        <a:rPr lang="en-US" sz="2000" i="1">
                          <a:latin typeface="Cambria Math" panose="02040503050406030204" pitchFamily="18" charset="0"/>
                        </a:rPr>
                        <m:t>𝜃</m:t>
                      </m:r>
                      <m:r>
                        <a:rPr lang="en-US" sz="2000" i="1">
                          <a:latin typeface="Cambria Math" panose="02040503050406030204" pitchFamily="18" charset="0"/>
                        </a:rPr>
                        <m:t>=35.1°</m:t>
                      </m:r>
                    </m:oMath>
                  </m:oMathPara>
                </a14:m>
                <a:endParaRPr lang="en-US" sz="2000" dirty="0">
                  <a:latin typeface="+mj-lt"/>
                </a:endParaRPr>
              </a:p>
              <a:p>
                <a:pPr>
                  <a:spcAft>
                    <a:spcPts val="600"/>
                  </a:spcAft>
                </a:pPr>
                <a:r>
                  <a:rPr lang="en-US" sz="2000" dirty="0">
                    <a:latin typeface="+mj-lt"/>
                  </a:rPr>
                  <a:t>Required angle =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180</m:t>
                    </m:r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°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−35</m:t>
                    </m:r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°</m:t>
                    </m:r>
                  </m:oMath>
                </a14:m>
                <a:r>
                  <a:rPr lang="en-US" sz="2000" dirty="0">
                    <a:latin typeface="+mj-lt"/>
                  </a:rPr>
                  <a:t> =?</a:t>
                </a:r>
              </a:p>
            </p:txBody>
          </p:sp>
        </mc:Choice>
        <mc:Fallback xmlns="">
          <p:sp>
            <p:nvSpPr>
              <p:cNvPr id="21" name="Text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621312" y="3105583"/>
                <a:ext cx="3810000" cy="2954399"/>
              </a:xfrm>
              <a:prstGeom prst="rect">
                <a:avLst/>
              </a:prstGeom>
              <a:blipFill>
                <a:blip r:embed="rId2"/>
                <a:stretch>
                  <a:fillRect l="-1595" r="-159" b="-2464"/>
                </a:stretch>
              </a:blipFill>
              <a:ln w="9525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TextBox 21"/>
          <p:cNvSpPr txBox="1"/>
          <p:nvPr/>
        </p:nvSpPr>
        <p:spPr bwMode="auto">
          <a:xfrm>
            <a:off x="9982200" y="3197894"/>
            <a:ext cx="2057400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>
              <a:buFontTx/>
              <a:buAutoNum type="alphaLcPeriod"/>
              <a:defRPr/>
            </a:pPr>
            <a:r>
              <a:rPr lang="en-US" sz="2400" dirty="0">
                <a:latin typeface="+mj-lt"/>
              </a:rPr>
              <a:t>90°	</a:t>
            </a:r>
          </a:p>
          <a:p>
            <a:pPr marL="457200" indent="-457200">
              <a:buFontTx/>
              <a:buAutoNum type="alphaLcPeriod"/>
              <a:defRPr/>
            </a:pPr>
            <a:r>
              <a:rPr lang="en-US" sz="2400" dirty="0"/>
              <a:t>35°</a:t>
            </a:r>
          </a:p>
          <a:p>
            <a:pPr marL="457200" indent="-457200">
              <a:buFontTx/>
              <a:buAutoNum type="alphaLcPeriod"/>
              <a:defRPr/>
            </a:pPr>
            <a:r>
              <a:rPr lang="en-US" sz="2400" dirty="0"/>
              <a:t>145°</a:t>
            </a:r>
          </a:p>
          <a:p>
            <a:pPr marL="457200" indent="-457200">
              <a:buFontTx/>
              <a:buAutoNum type="alphaLcPeriod"/>
              <a:defRPr/>
            </a:pPr>
            <a:r>
              <a:rPr lang="en-US" sz="2400" dirty="0"/>
              <a:t>55°</a:t>
            </a:r>
          </a:p>
          <a:p>
            <a:pPr marL="457200" indent="-457200">
              <a:buFontTx/>
              <a:buAutoNum type="alphaLcPeriod"/>
              <a:defRPr/>
            </a:pPr>
            <a:r>
              <a:rPr lang="en-US" sz="2400" dirty="0"/>
              <a:t>125°</a:t>
            </a:r>
            <a:endParaRPr lang="en-US" sz="2400" dirty="0">
              <a:latin typeface="+mj-lt"/>
            </a:endParaRPr>
          </a:p>
        </p:txBody>
      </p:sp>
      <p:sp>
        <p:nvSpPr>
          <p:cNvPr id="23" name="Rounded Rectangle 22"/>
          <p:cNvSpPr/>
          <p:nvPr/>
        </p:nvSpPr>
        <p:spPr>
          <a:xfrm>
            <a:off x="10029125" y="3946897"/>
            <a:ext cx="1219200" cy="38100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4" name="TextBox 23"/>
          <p:cNvSpPr txBox="1"/>
          <p:nvPr/>
        </p:nvSpPr>
        <p:spPr bwMode="auto">
          <a:xfrm>
            <a:off x="6371525" y="5423179"/>
            <a:ext cx="3657600" cy="954107"/>
          </a:xfrm>
          <a:prstGeom prst="rect">
            <a:avLst/>
          </a:prstGeom>
          <a:noFill/>
          <a:ln w="9525">
            <a:solidFill>
              <a:schemeClr val="tx1"/>
            </a:solidFill>
            <a:prstDash val="dash"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dirty="0"/>
              <a:t>(the angle shown in the diagram is larger than 90 </a:t>
            </a:r>
            <a:r>
              <a:rPr lang="en-US" dirty="0" err="1"/>
              <a:t>deg</a:t>
            </a:r>
            <a:r>
              <a:rPr lang="en-US" dirty="0"/>
              <a:t>, so it cannot be 35 </a:t>
            </a:r>
            <a:r>
              <a:rPr lang="en-US" dirty="0" err="1"/>
              <a:t>deg</a:t>
            </a:r>
            <a:r>
              <a:rPr lang="en-US" dirty="0"/>
              <a:t> as solved on the left)</a:t>
            </a:r>
            <a:endParaRPr lang="en-US" sz="20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3" grpId="0" animBg="1"/>
      <p:bldP spid="24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" charset="0"/>
                <a:cs typeface="Arial" charset="0"/>
              </a:rPr>
              <a:t>Magnetic Flux</a:t>
            </a:r>
          </a:p>
        </p:txBody>
      </p:sp>
      <p:sp>
        <p:nvSpPr>
          <p:cNvPr id="71683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>
                <a:latin typeface="Arial" charset="0"/>
                <a:cs typeface="Arial" charset="0"/>
              </a:rPr>
              <a:t>OpenStax</a:t>
            </a:r>
            <a:r>
              <a:rPr lang="en-US" dirty="0">
                <a:latin typeface="Arial" charset="0"/>
                <a:cs typeface="Arial" charset="0"/>
              </a:rPr>
              <a:t> 23.1</a:t>
            </a:r>
          </a:p>
          <a:p>
            <a:endParaRPr lang="en-US" dirty="0">
              <a:latin typeface="Arial" charset="0"/>
              <a:cs typeface="Arial" charset="0"/>
            </a:endParaRPr>
          </a:p>
          <a:p>
            <a:r>
              <a:rPr lang="en-US" dirty="0">
                <a:latin typeface="Arial" charset="0"/>
                <a:cs typeface="Arial" charset="0"/>
              </a:rPr>
              <a:t>Flux is a measure of how much field passes through a region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386F29C-061E-47C1-A8AA-F42ADE5D6185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50" name="Object 6"/>
          <p:cNvGraphicFramePr>
            <a:graphicFrameLocks noChangeAspect="1"/>
          </p:cNvGraphicFramePr>
          <p:nvPr/>
        </p:nvGraphicFramePr>
        <p:xfrm>
          <a:off x="5164139" y="5067300"/>
          <a:ext cx="1863725" cy="406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075" name="Equation" r:id="rId3" imgW="927000" imgH="203040" progId="Equation.3">
                  <p:embed/>
                </p:oleObj>
              </mc:Choice>
              <mc:Fallback>
                <p:oleObj name="Equation" r:id="rId3" imgW="92700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64139" y="5067300"/>
                        <a:ext cx="1863725" cy="406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72708" name="Title 1"/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pPr eaLnBrk="1" hangingPunct="1"/>
                <a:r>
                  <a:rPr lang="en-US" b="1" dirty="0">
                    <a:latin typeface="Arial" charset="0"/>
                    <a:cs typeface="Arial" charset="0"/>
                  </a:rPr>
                  <a:t>Magnetic Flux (</a:t>
                </a:r>
                <a14:m>
                  <m:oMath xmlns:m="http://schemas.openxmlformats.org/officeDocument/2006/math">
                    <m:r>
                      <a:rPr lang="en-US" b="1" i="1">
                        <a:latin typeface="Cambria Math" panose="02040503050406030204" pitchFamily="18" charset="0"/>
                        <a:cs typeface="Arial" charset="0"/>
                      </a:rPr>
                      <m:t>𝚽</m:t>
                    </m:r>
                    <m:r>
                      <a:rPr lang="en-US" b="1">
                        <a:latin typeface="Cambria Math" panose="02040503050406030204" pitchFamily="18" charset="0"/>
                        <a:cs typeface="Arial" charset="0"/>
                      </a:rPr>
                      <m:t> </m:t>
                    </m:r>
                    <m:r>
                      <a:rPr lang="en-US" b="1" i="1">
                        <a:latin typeface="Cambria Math" panose="02040503050406030204" pitchFamily="18" charset="0"/>
                        <a:cs typeface="Arial" charset="0"/>
                      </a:rPr>
                      <m:t>𝐨𝐫</m:t>
                    </m:r>
                    <m:r>
                      <a:rPr lang="en-US" b="1" i="0" smtClean="0">
                        <a:latin typeface="Cambria Math" panose="02040503050406030204" pitchFamily="18" charset="0"/>
                        <a:cs typeface="Arial" charset="0"/>
                      </a:rPr>
                      <m:t> </m:t>
                    </m:r>
                    <m:sSub>
                      <m:sSubPr>
                        <m:ctrlPr>
                          <a:rPr lang="en-US" b="1" i="1" smtClean="0">
                            <a:latin typeface="Cambria Math" panose="02040503050406030204" pitchFamily="18" charset="0"/>
                            <a:cs typeface="Arial" charset="0"/>
                          </a:rPr>
                        </m:ctrlPr>
                      </m:sSubPr>
                      <m:e>
                        <m:r>
                          <a:rPr lang="en-US" b="1" i="1">
                            <a:latin typeface="Cambria Math" panose="02040503050406030204" pitchFamily="18" charset="0"/>
                            <a:cs typeface="Arial" charset="0"/>
                          </a:rPr>
                          <m:t>𝜱</m:t>
                        </m:r>
                      </m:e>
                      <m:sub>
                        <m:r>
                          <a:rPr lang="en-US" b="1" i="0" smtClean="0">
                            <a:latin typeface="Cambria Math" panose="02040503050406030204" pitchFamily="18" charset="0"/>
                            <a:cs typeface="Arial" charset="0"/>
                          </a:rPr>
                          <m:t>𝐁</m:t>
                        </m:r>
                      </m:sub>
                    </m:sSub>
                  </m:oMath>
                </a14:m>
                <a:r>
                  <a:rPr lang="en-US" b="1" dirty="0">
                    <a:latin typeface="Arial" charset="0"/>
                    <a:cs typeface="Arial" charset="0"/>
                  </a:rPr>
                  <a:t>)</a:t>
                </a:r>
              </a:p>
            </p:txBody>
          </p:sp>
        </mc:Choice>
        <mc:Fallback xmlns="">
          <p:sp>
            <p:nvSpPr>
              <p:cNvPr id="72708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5"/>
                <a:stretch>
                  <a:fillRect b="-797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/>
          <p:cNvSpPr txBox="1"/>
          <p:nvPr/>
        </p:nvSpPr>
        <p:spPr bwMode="auto">
          <a:xfrm>
            <a:off x="1714500" y="1295401"/>
            <a:ext cx="87630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>
                <a:latin typeface="+mj-lt"/>
              </a:rPr>
              <a:t>Measure of how much a magnetic field </a:t>
            </a:r>
            <a:r>
              <a:rPr lang="en-US" sz="2400" b="1" dirty="0">
                <a:solidFill>
                  <a:srgbClr val="FF0000"/>
                </a:solidFill>
                <a:latin typeface="+mj-lt"/>
              </a:rPr>
              <a:t>goes through a region</a:t>
            </a:r>
          </a:p>
        </p:txBody>
      </p:sp>
      <p:sp>
        <p:nvSpPr>
          <p:cNvPr id="6" name="TextBox 5"/>
          <p:cNvSpPr txBox="1"/>
          <p:nvPr/>
        </p:nvSpPr>
        <p:spPr bwMode="auto">
          <a:xfrm>
            <a:off x="914400" y="6266213"/>
            <a:ext cx="68580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SI Unit: 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latin typeface="+mj-lt"/>
              </a:rPr>
              <a:t>weber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 (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latin typeface="+mj-lt"/>
              </a:rPr>
              <a:t>Wb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); 1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latin typeface="+mj-lt"/>
              </a:rPr>
              <a:t>Wb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 = 1 T m</a:t>
            </a:r>
            <a:r>
              <a:rPr lang="en-US" sz="2400" baseline="30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2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 </a:t>
            </a:r>
            <a:endParaRPr lang="en-US" sz="24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grpSp>
        <p:nvGrpSpPr>
          <p:cNvPr id="5" name="Group 30"/>
          <p:cNvGrpSpPr>
            <a:grpSpLocks/>
          </p:cNvGrpSpPr>
          <p:nvPr/>
        </p:nvGrpSpPr>
        <p:grpSpPr bwMode="auto">
          <a:xfrm>
            <a:off x="6705600" y="5029201"/>
            <a:ext cx="3810000" cy="1363663"/>
            <a:chOff x="3390900" y="4114736"/>
            <a:chExt cx="3810000" cy="1365609"/>
          </a:xfrm>
        </p:grpSpPr>
        <p:sp>
          <p:nvSpPr>
            <p:cNvPr id="13" name="Rounded Rectangle 12"/>
            <p:cNvSpPr/>
            <p:nvPr/>
          </p:nvSpPr>
          <p:spPr>
            <a:xfrm>
              <a:off x="3390900" y="4114736"/>
              <a:ext cx="190500" cy="391082"/>
            </a:xfrm>
            <a:prstGeom prst="roundRect">
              <a:avLst/>
            </a:prstGeom>
            <a:noFill/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cxnSp>
          <p:nvCxnSpPr>
            <p:cNvPr id="14" name="Straight Connector 13"/>
            <p:cNvCxnSpPr>
              <a:stCxn id="13" idx="2"/>
              <a:endCxn id="15" idx="0"/>
            </p:cNvCxnSpPr>
            <p:nvPr/>
          </p:nvCxnSpPr>
          <p:spPr>
            <a:xfrm>
              <a:off x="3486150" y="4505818"/>
              <a:ext cx="2152650" cy="143079"/>
            </a:xfrm>
            <a:prstGeom prst="line">
              <a:avLst/>
            </a:prstGeom>
            <a:ln w="2540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/>
            <p:cNvSpPr txBox="1"/>
            <p:nvPr/>
          </p:nvSpPr>
          <p:spPr bwMode="auto">
            <a:xfrm>
              <a:off x="4076700" y="4648897"/>
              <a:ext cx="3124200" cy="831448"/>
            </a:xfrm>
            <a:prstGeom prst="rect">
              <a:avLst/>
            </a:prstGeom>
            <a:noFill/>
            <a:ln w="25400">
              <a:solidFill>
                <a:schemeClr val="accent6">
                  <a:lumMod val="75000"/>
                </a:schemeClr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 b="1" dirty="0">
                  <a:solidFill>
                    <a:schemeClr val="accent6">
                      <a:lumMod val="75000"/>
                    </a:schemeClr>
                  </a:solidFill>
                  <a:latin typeface="+mj-lt"/>
                </a:rPr>
                <a:t>Angle </a:t>
              </a:r>
              <a:r>
                <a:rPr lang="en-US" sz="2400" dirty="0">
                  <a:latin typeface="+mj-lt"/>
                </a:rPr>
                <a:t>between region’s axis and field</a:t>
              </a:r>
            </a:p>
          </p:txBody>
        </p:sp>
      </p:grpSp>
      <p:grpSp>
        <p:nvGrpSpPr>
          <p:cNvPr id="7" name="Group 30"/>
          <p:cNvGrpSpPr>
            <a:grpSpLocks/>
          </p:cNvGrpSpPr>
          <p:nvPr/>
        </p:nvGrpSpPr>
        <p:grpSpPr bwMode="auto">
          <a:xfrm>
            <a:off x="1752600" y="5105401"/>
            <a:ext cx="4191000" cy="842963"/>
            <a:chOff x="228600" y="4419555"/>
            <a:chExt cx="4191000" cy="842415"/>
          </a:xfrm>
        </p:grpSpPr>
        <p:sp>
          <p:nvSpPr>
            <p:cNvPr id="17" name="Rounded Rectangle 16"/>
            <p:cNvSpPr/>
            <p:nvPr/>
          </p:nvSpPr>
          <p:spPr>
            <a:xfrm>
              <a:off x="4191000" y="4419555"/>
              <a:ext cx="228600" cy="304602"/>
            </a:xfrm>
            <a:prstGeom prst="roundRect">
              <a:avLst/>
            </a:prstGeom>
            <a:noFill/>
            <a:ln>
              <a:solidFill>
                <a:srgbClr val="008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cxnSp>
          <p:nvCxnSpPr>
            <p:cNvPr id="18" name="Straight Connector 17"/>
            <p:cNvCxnSpPr>
              <a:stCxn id="17" idx="2"/>
              <a:endCxn id="19" idx="3"/>
            </p:cNvCxnSpPr>
            <p:nvPr/>
          </p:nvCxnSpPr>
          <p:spPr>
            <a:xfrm flipH="1">
              <a:off x="3352800" y="4724157"/>
              <a:ext cx="952500" cy="306982"/>
            </a:xfrm>
            <a:prstGeom prst="line">
              <a:avLst/>
            </a:prstGeom>
            <a:ln w="25400">
              <a:solidFill>
                <a:srgbClr val="008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/>
            <p:cNvSpPr txBox="1"/>
            <p:nvPr/>
          </p:nvSpPr>
          <p:spPr bwMode="auto">
            <a:xfrm>
              <a:off x="228600" y="4800307"/>
              <a:ext cx="3124200" cy="461663"/>
            </a:xfrm>
            <a:prstGeom prst="rect">
              <a:avLst/>
            </a:prstGeom>
            <a:noFill/>
            <a:ln w="25400">
              <a:solidFill>
                <a:srgbClr val="008000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 b="1" dirty="0">
                  <a:solidFill>
                    <a:srgbClr val="008000"/>
                  </a:solidFill>
                  <a:latin typeface="+mj-lt"/>
                </a:rPr>
                <a:t>Area </a:t>
              </a:r>
              <a:r>
                <a:rPr lang="en-US" sz="2400" dirty="0">
                  <a:latin typeface="+mj-lt"/>
                </a:rPr>
                <a:t>of region (m</a:t>
              </a:r>
              <a:r>
                <a:rPr lang="en-US" sz="2400" baseline="30000" dirty="0">
                  <a:latin typeface="+mj-lt"/>
                </a:rPr>
                <a:t>2</a:t>
              </a:r>
              <a:r>
                <a:rPr lang="en-US" sz="2400" dirty="0">
                  <a:latin typeface="+mj-lt"/>
                </a:rPr>
                <a:t>)</a:t>
              </a:r>
            </a:p>
          </p:txBody>
        </p:sp>
      </p:grp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386F29C-061E-47C1-A8AA-F42ADE5D6185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6"/>
          <a:srcRect l="-1" r="40843"/>
          <a:stretch/>
        </p:blipFill>
        <p:spPr>
          <a:xfrm>
            <a:off x="1219200" y="2007514"/>
            <a:ext cx="2971799" cy="2633700"/>
          </a:xfrm>
          <a:prstGeom prst="rect">
            <a:avLst/>
          </a:prstGeom>
        </p:spPr>
      </p:pic>
      <p:grpSp>
        <p:nvGrpSpPr>
          <p:cNvPr id="3" name="Group 17"/>
          <p:cNvGrpSpPr>
            <a:grpSpLocks/>
          </p:cNvGrpSpPr>
          <p:nvPr/>
        </p:nvGrpSpPr>
        <p:grpSpPr bwMode="auto">
          <a:xfrm>
            <a:off x="4953000" y="4419601"/>
            <a:ext cx="2819400" cy="962025"/>
            <a:chOff x="4362450" y="4180484"/>
            <a:chExt cx="2819400" cy="962980"/>
          </a:xfrm>
        </p:grpSpPr>
        <p:sp>
          <p:nvSpPr>
            <p:cNvPr id="9" name="Rounded Rectangle 8"/>
            <p:cNvSpPr/>
            <p:nvPr/>
          </p:nvSpPr>
          <p:spPr>
            <a:xfrm>
              <a:off x="5400675" y="4866965"/>
              <a:ext cx="180975" cy="276499"/>
            </a:xfrm>
            <a:prstGeom prst="roundRect">
              <a:avLst/>
            </a:prstGeom>
            <a:noFill/>
            <a:ln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cxnSp>
          <p:nvCxnSpPr>
            <p:cNvPr id="10" name="Straight Connector 9"/>
            <p:cNvCxnSpPr>
              <a:stCxn id="9" idx="0"/>
              <a:endCxn id="11" idx="2"/>
            </p:cNvCxnSpPr>
            <p:nvPr/>
          </p:nvCxnSpPr>
          <p:spPr>
            <a:xfrm flipV="1">
              <a:off x="5491163" y="4642906"/>
              <a:ext cx="280987" cy="224059"/>
            </a:xfrm>
            <a:prstGeom prst="line">
              <a:avLst/>
            </a:prstGeom>
            <a:ln w="25400">
              <a:solidFill>
                <a:schemeClr val="accent5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/>
            <p:cNvSpPr txBox="1"/>
            <p:nvPr/>
          </p:nvSpPr>
          <p:spPr bwMode="auto">
            <a:xfrm>
              <a:off x="4362450" y="4180484"/>
              <a:ext cx="2819400" cy="462422"/>
            </a:xfrm>
            <a:prstGeom prst="rect">
              <a:avLst/>
            </a:prstGeom>
            <a:noFill/>
            <a:ln w="25400">
              <a:solidFill>
                <a:schemeClr val="accent5">
                  <a:lumMod val="75000"/>
                </a:schemeClr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 b="1" dirty="0">
                  <a:solidFill>
                    <a:schemeClr val="accent5">
                      <a:lumMod val="75000"/>
                    </a:schemeClr>
                  </a:solidFill>
                  <a:latin typeface="+mj-lt"/>
                </a:rPr>
                <a:t>Magnetic field </a:t>
              </a:r>
              <a:r>
                <a:rPr lang="en-US" sz="2400" b="1" dirty="0">
                  <a:latin typeface="+mj-lt"/>
                </a:rPr>
                <a:t>(T)</a:t>
              </a:r>
              <a:endParaRPr lang="en-US" sz="2400" dirty="0">
                <a:solidFill>
                  <a:schemeClr val="accent5">
                    <a:lumMod val="75000"/>
                  </a:schemeClr>
                </a:solidFill>
                <a:latin typeface="+mj-lt"/>
              </a:endParaRPr>
            </a:p>
          </p:txBody>
        </p:sp>
      </p:grpSp>
      <p:sp>
        <p:nvSpPr>
          <p:cNvPr id="21" name="TextBox 20"/>
          <p:cNvSpPr txBox="1"/>
          <p:nvPr/>
        </p:nvSpPr>
        <p:spPr bwMode="auto">
          <a:xfrm>
            <a:off x="4838700" y="2007514"/>
            <a:ext cx="5676900" cy="430887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200" b="1" dirty="0">
                <a:latin typeface="+mj-lt"/>
              </a:rPr>
              <a:t>Axis</a:t>
            </a:r>
            <a:r>
              <a:rPr lang="en-US" sz="2200" dirty="0">
                <a:latin typeface="+mj-lt"/>
              </a:rPr>
              <a:t>:  line </a:t>
            </a:r>
            <a:r>
              <a:rPr lang="en-US" sz="2200" b="1" dirty="0">
                <a:latin typeface="+mj-lt"/>
              </a:rPr>
              <a:t>perpendicular </a:t>
            </a:r>
            <a:r>
              <a:rPr lang="en-US" sz="2200" dirty="0">
                <a:latin typeface="+mj-lt"/>
              </a:rPr>
              <a:t>to </a:t>
            </a:r>
            <a:r>
              <a:rPr lang="en-US" sz="2200" b="1" dirty="0">
                <a:latin typeface="+mj-lt"/>
              </a:rPr>
              <a:t>region’s area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/>
              <p:cNvSpPr txBox="1"/>
              <p:nvPr/>
            </p:nvSpPr>
            <p:spPr bwMode="auto">
              <a:xfrm>
                <a:off x="4933072" y="2715854"/>
                <a:ext cx="5544428" cy="1475147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prstDash val="dash"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600"/>
                  </a:spcAft>
                  <a:defRPr/>
                </a:pPr>
                <a:r>
                  <a:rPr lang="en-US" sz="2000" b="1" dirty="0">
                    <a:latin typeface="+mj-lt"/>
                  </a:rPr>
                  <a:t>If </a:t>
                </a:r>
                <a14:m>
                  <m:oMath xmlns:m="http://schemas.openxmlformats.org/officeDocument/2006/math">
                    <m:r>
                      <a:rPr lang="en-US" sz="2000" b="1" i="1">
                        <a:latin typeface="Cambria Math" panose="02040503050406030204" pitchFamily="18" charset="0"/>
                      </a:rPr>
                      <m:t>𝜽</m:t>
                    </m:r>
                    <m:r>
                      <a:rPr lang="en-US" sz="2000" b="1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b="1" i="1"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US" sz="2000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°</m:t>
                    </m:r>
                  </m:oMath>
                </a14:m>
                <a:r>
                  <a:rPr lang="en-US" sz="2000" dirty="0">
                    <a:latin typeface="+mj-lt"/>
                  </a:rPr>
                  <a:t>: Axis is parallel to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</m:acc>
                  </m:oMath>
                </a14:m>
                <a:r>
                  <a:rPr lang="en-US" sz="2000" dirty="0">
                    <a:latin typeface="+mj-lt"/>
                  </a:rPr>
                  <a:t> (i.e. loop lies flat), and </a:t>
                </a:r>
                <a:r>
                  <a:rPr lang="en-US" sz="2000" b="1" dirty="0">
                    <a:latin typeface="+mj-lt"/>
                  </a:rPr>
                  <a:t>maximum</a:t>
                </a:r>
                <a:r>
                  <a:rPr lang="en-US" sz="2000" dirty="0">
                    <a:latin typeface="+mj-lt"/>
                  </a:rPr>
                  <a:t> </a:t>
                </a:r>
                <a:r>
                  <a:rPr lang="en-US" sz="2000" b="1" dirty="0">
                    <a:latin typeface="+mj-lt"/>
                  </a:rPr>
                  <a:t>flux</a:t>
                </a:r>
                <a:r>
                  <a:rPr lang="en-US" sz="2000" dirty="0">
                    <a:latin typeface="+mj-lt"/>
                  </a:rPr>
                  <a:t> travels through the loop</a:t>
                </a:r>
              </a:p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2000" b="1" dirty="0"/>
                  <a:t>If </a:t>
                </a:r>
                <a14:m>
                  <m:oMath xmlns:m="http://schemas.openxmlformats.org/officeDocument/2006/math">
                    <m:r>
                      <a:rPr lang="en-US" sz="2000" b="1" i="1">
                        <a:latin typeface="Cambria Math" panose="02040503050406030204" pitchFamily="18" charset="0"/>
                      </a:rPr>
                      <m:t>𝜽</m:t>
                    </m:r>
                    <m:r>
                      <a:rPr lang="en-US" sz="2000" b="1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b="1" i="1">
                        <a:latin typeface="Cambria Math" panose="02040503050406030204" pitchFamily="18" charset="0"/>
                      </a:rPr>
                      <m:t>𝟗𝟎</m:t>
                    </m:r>
                    <m:r>
                      <a:rPr lang="en-US" sz="2000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°</m:t>
                    </m:r>
                  </m:oMath>
                </a14:m>
                <a:r>
                  <a:rPr lang="en-US" sz="2000" dirty="0">
                    <a:latin typeface="+mj-lt"/>
                  </a:rPr>
                  <a:t>: Axis is perpendicular to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</m:acc>
                  </m:oMath>
                </a14:m>
                <a:r>
                  <a:rPr lang="en-US" sz="2000" dirty="0">
                    <a:latin typeface="+mj-lt"/>
                  </a:rPr>
                  <a:t> (i.e. loop lies sideways), and </a:t>
                </a:r>
                <a:r>
                  <a:rPr lang="en-US" sz="2000" b="1" dirty="0">
                    <a:latin typeface="+mj-lt"/>
                  </a:rPr>
                  <a:t>zero</a:t>
                </a:r>
                <a:r>
                  <a:rPr lang="en-US" sz="2000" dirty="0">
                    <a:latin typeface="+mj-lt"/>
                  </a:rPr>
                  <a:t> </a:t>
                </a:r>
                <a:r>
                  <a:rPr lang="en-US" sz="2000" b="1" dirty="0">
                    <a:latin typeface="+mj-lt"/>
                  </a:rPr>
                  <a:t>flux</a:t>
                </a:r>
                <a:r>
                  <a:rPr lang="en-US" sz="2000" dirty="0">
                    <a:latin typeface="+mj-lt"/>
                  </a:rPr>
                  <a:t> enters loop</a:t>
                </a:r>
              </a:p>
            </p:txBody>
          </p:sp>
        </mc:Choice>
        <mc:Fallback xmlns="">
          <p:sp>
            <p:nvSpPr>
              <p:cNvPr id="24" name="TextBox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933072" y="2715854"/>
                <a:ext cx="5544428" cy="1475147"/>
              </a:xfrm>
              <a:prstGeom prst="rect">
                <a:avLst/>
              </a:prstGeom>
              <a:blipFill>
                <a:blip r:embed="rId7"/>
                <a:stretch>
                  <a:fillRect l="-987" r="-987" b="-6148"/>
                </a:stretch>
              </a:blipFill>
              <a:ln w="9525">
                <a:solidFill>
                  <a:schemeClr val="tx1"/>
                </a:solidFill>
                <a:prstDash val="dash"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177729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4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73730" name="Title 1"/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pPr eaLnBrk="1" hangingPunct="1"/>
                <a:r>
                  <a:rPr lang="en-US" b="1" dirty="0">
                    <a:latin typeface="Arial" charset="0"/>
                    <a:cs typeface="Arial" charset="0"/>
                  </a:rPr>
                  <a:t>Example: Calculating </a:t>
                </a:r>
                <a14:m>
                  <m:oMath xmlns:m="http://schemas.openxmlformats.org/officeDocument/2006/math">
                    <m:r>
                      <a:rPr lang="en-US" b="1" i="0" smtClean="0">
                        <a:latin typeface="Cambria Math" panose="02040503050406030204" pitchFamily="18" charset="0"/>
                        <a:cs typeface="Arial" charset="0"/>
                      </a:rPr>
                      <m:t>𝚽</m:t>
                    </m:r>
                  </m:oMath>
                </a14:m>
                <a:endParaRPr lang="en-US" b="1" dirty="0">
                  <a:latin typeface="Arial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73730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3"/>
                <a:stretch>
                  <a:fillRect b="-797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3731" name="TextBox 3"/>
          <p:cNvSpPr txBox="1">
            <a:spLocks noChangeArrowheads="1"/>
          </p:cNvSpPr>
          <p:nvPr/>
        </p:nvSpPr>
        <p:spPr bwMode="auto">
          <a:xfrm>
            <a:off x="228600" y="1294876"/>
            <a:ext cx="11582400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000" dirty="0"/>
              <a:t>There are magnetic fields as shown perpendicular to a loop of triangular wire (which is </a:t>
            </a:r>
            <a:r>
              <a:rPr lang="en-US" sz="2000" b="1" dirty="0"/>
              <a:t>4 cm wide and 8 cm tall</a:t>
            </a:r>
            <a:r>
              <a:rPr lang="en-US" sz="2000" dirty="0"/>
              <a:t>).  Each field occupies half of the loop’s area.  What is the magnitude of the total flux through the loop?</a:t>
            </a:r>
          </a:p>
        </p:txBody>
      </p:sp>
      <p:grpSp>
        <p:nvGrpSpPr>
          <p:cNvPr id="73732" name="Group 240"/>
          <p:cNvGrpSpPr>
            <a:grpSpLocks/>
          </p:cNvGrpSpPr>
          <p:nvPr/>
        </p:nvGrpSpPr>
        <p:grpSpPr bwMode="auto">
          <a:xfrm>
            <a:off x="6626225" y="2455931"/>
            <a:ext cx="4222750" cy="4183062"/>
            <a:chOff x="4099361" y="2576513"/>
            <a:chExt cx="4221878" cy="4183063"/>
          </a:xfrm>
        </p:grpSpPr>
        <p:sp>
          <p:nvSpPr>
            <p:cNvPr id="5" name="Isosceles Triangle 4"/>
            <p:cNvSpPr/>
            <p:nvPr/>
          </p:nvSpPr>
          <p:spPr>
            <a:xfrm>
              <a:off x="4800891" y="2838450"/>
              <a:ext cx="2742634" cy="3657601"/>
            </a:xfrm>
            <a:prstGeom prst="triangle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grpSp>
          <p:nvGrpSpPr>
            <p:cNvPr id="73743" name="Group 37"/>
            <p:cNvGrpSpPr>
              <a:grpSpLocks/>
            </p:cNvGrpSpPr>
            <p:nvPr/>
          </p:nvGrpSpPr>
          <p:grpSpPr bwMode="auto">
            <a:xfrm>
              <a:off x="4099361" y="2610644"/>
              <a:ext cx="2072839" cy="4114800"/>
              <a:chOff x="4105080" y="2743200"/>
              <a:chExt cx="2072839" cy="4114800"/>
            </a:xfrm>
          </p:grpSpPr>
          <p:sp>
            <p:nvSpPr>
              <p:cNvPr id="10" name="Oval 9"/>
              <p:cNvSpPr/>
              <p:nvPr/>
            </p:nvSpPr>
            <p:spPr bwMode="auto">
              <a:xfrm>
                <a:off x="4105080" y="2740819"/>
                <a:ext cx="96818" cy="98425"/>
              </a:xfrm>
              <a:prstGeom prst="ellipse">
                <a:avLst/>
              </a:prstGeom>
              <a:solidFill>
                <a:srgbClr val="293F6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1" name="Oval 10"/>
              <p:cNvSpPr/>
              <p:nvPr/>
            </p:nvSpPr>
            <p:spPr bwMode="auto">
              <a:xfrm>
                <a:off x="5093889" y="2740819"/>
                <a:ext cx="95230" cy="98425"/>
              </a:xfrm>
              <a:prstGeom prst="ellipse">
                <a:avLst/>
              </a:prstGeom>
              <a:solidFill>
                <a:srgbClr val="293F6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2" name="Oval 11"/>
              <p:cNvSpPr/>
              <p:nvPr/>
            </p:nvSpPr>
            <p:spPr bwMode="auto">
              <a:xfrm>
                <a:off x="6081110" y="2740819"/>
                <a:ext cx="96817" cy="98425"/>
              </a:xfrm>
              <a:prstGeom prst="ellipse">
                <a:avLst/>
              </a:prstGeom>
              <a:solidFill>
                <a:srgbClr val="293F6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6" name="Oval 15"/>
              <p:cNvSpPr/>
              <p:nvPr/>
            </p:nvSpPr>
            <p:spPr bwMode="auto">
              <a:xfrm>
                <a:off x="4105080" y="3747294"/>
                <a:ext cx="96818" cy="95250"/>
              </a:xfrm>
              <a:prstGeom prst="ellipse">
                <a:avLst/>
              </a:prstGeom>
              <a:solidFill>
                <a:srgbClr val="293F6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7" name="Oval 16"/>
              <p:cNvSpPr/>
              <p:nvPr/>
            </p:nvSpPr>
            <p:spPr bwMode="auto">
              <a:xfrm>
                <a:off x="5093889" y="3747294"/>
                <a:ext cx="95230" cy="95250"/>
              </a:xfrm>
              <a:prstGeom prst="ellipse">
                <a:avLst/>
              </a:prstGeom>
              <a:solidFill>
                <a:srgbClr val="293F6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8" name="Oval 17"/>
              <p:cNvSpPr/>
              <p:nvPr/>
            </p:nvSpPr>
            <p:spPr bwMode="auto">
              <a:xfrm>
                <a:off x="6081110" y="3747294"/>
                <a:ext cx="96817" cy="95250"/>
              </a:xfrm>
              <a:prstGeom prst="ellipse">
                <a:avLst/>
              </a:prstGeom>
              <a:solidFill>
                <a:srgbClr val="293F6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22" name="Oval 21"/>
              <p:cNvSpPr/>
              <p:nvPr/>
            </p:nvSpPr>
            <p:spPr bwMode="auto">
              <a:xfrm>
                <a:off x="4105080" y="4750594"/>
                <a:ext cx="96818" cy="95250"/>
              </a:xfrm>
              <a:prstGeom prst="ellipse">
                <a:avLst/>
              </a:prstGeom>
              <a:solidFill>
                <a:srgbClr val="293F6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23" name="Oval 22"/>
              <p:cNvSpPr/>
              <p:nvPr/>
            </p:nvSpPr>
            <p:spPr bwMode="auto">
              <a:xfrm>
                <a:off x="5093889" y="4750594"/>
                <a:ext cx="95230" cy="95250"/>
              </a:xfrm>
              <a:prstGeom prst="ellipse">
                <a:avLst/>
              </a:prstGeom>
              <a:solidFill>
                <a:srgbClr val="293F6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24" name="Oval 23"/>
              <p:cNvSpPr/>
              <p:nvPr/>
            </p:nvSpPr>
            <p:spPr bwMode="auto">
              <a:xfrm>
                <a:off x="6081110" y="4750594"/>
                <a:ext cx="96817" cy="95250"/>
              </a:xfrm>
              <a:prstGeom prst="ellipse">
                <a:avLst/>
              </a:prstGeom>
              <a:solidFill>
                <a:srgbClr val="293F6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/>
              </a:p>
            </p:txBody>
          </p:sp>
          <p:sp>
            <p:nvSpPr>
              <p:cNvPr id="28" name="Oval 27"/>
              <p:cNvSpPr/>
              <p:nvPr/>
            </p:nvSpPr>
            <p:spPr bwMode="auto">
              <a:xfrm>
                <a:off x="4105080" y="5755482"/>
                <a:ext cx="96818" cy="96838"/>
              </a:xfrm>
              <a:prstGeom prst="ellipse">
                <a:avLst/>
              </a:prstGeom>
              <a:solidFill>
                <a:srgbClr val="293F6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29" name="Oval 28"/>
              <p:cNvSpPr/>
              <p:nvPr/>
            </p:nvSpPr>
            <p:spPr bwMode="auto">
              <a:xfrm>
                <a:off x="5093889" y="5755482"/>
                <a:ext cx="95230" cy="96838"/>
              </a:xfrm>
              <a:prstGeom prst="ellipse">
                <a:avLst/>
              </a:prstGeom>
              <a:solidFill>
                <a:srgbClr val="293F6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30" name="Oval 29"/>
              <p:cNvSpPr/>
              <p:nvPr/>
            </p:nvSpPr>
            <p:spPr bwMode="auto">
              <a:xfrm>
                <a:off x="6081110" y="5755482"/>
                <a:ext cx="96817" cy="96838"/>
              </a:xfrm>
              <a:prstGeom prst="ellipse">
                <a:avLst/>
              </a:prstGeom>
              <a:solidFill>
                <a:srgbClr val="293F6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34" name="Oval 33"/>
              <p:cNvSpPr/>
              <p:nvPr/>
            </p:nvSpPr>
            <p:spPr bwMode="auto">
              <a:xfrm>
                <a:off x="4105080" y="6760370"/>
                <a:ext cx="96818" cy="96837"/>
              </a:xfrm>
              <a:prstGeom prst="ellipse">
                <a:avLst/>
              </a:prstGeom>
              <a:solidFill>
                <a:srgbClr val="293F6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35" name="Oval 34"/>
              <p:cNvSpPr/>
              <p:nvPr/>
            </p:nvSpPr>
            <p:spPr bwMode="auto">
              <a:xfrm>
                <a:off x="5093889" y="6760370"/>
                <a:ext cx="95230" cy="96837"/>
              </a:xfrm>
              <a:prstGeom prst="ellipse">
                <a:avLst/>
              </a:prstGeom>
              <a:solidFill>
                <a:srgbClr val="293F6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36" name="Oval 35"/>
              <p:cNvSpPr/>
              <p:nvPr/>
            </p:nvSpPr>
            <p:spPr bwMode="auto">
              <a:xfrm>
                <a:off x="6081110" y="6760370"/>
                <a:ext cx="96817" cy="96837"/>
              </a:xfrm>
              <a:prstGeom prst="ellipse">
                <a:avLst/>
              </a:prstGeom>
              <a:solidFill>
                <a:srgbClr val="293F6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  <p:grpSp>
          <p:nvGrpSpPr>
            <p:cNvPr id="73744" name="Group 236"/>
            <p:cNvGrpSpPr>
              <a:grpSpLocks/>
            </p:cNvGrpSpPr>
            <p:nvPr/>
          </p:nvGrpSpPr>
          <p:grpSpPr bwMode="auto">
            <a:xfrm>
              <a:off x="6172200" y="2576513"/>
              <a:ext cx="2149039" cy="4183063"/>
              <a:chOff x="4051736" y="2714625"/>
              <a:chExt cx="2149039" cy="4183063"/>
            </a:xfrm>
          </p:grpSpPr>
          <p:grpSp>
            <p:nvGrpSpPr>
              <p:cNvPr id="73747" name="Group 107"/>
              <p:cNvGrpSpPr>
                <a:grpSpLocks/>
              </p:cNvGrpSpPr>
              <p:nvPr/>
            </p:nvGrpSpPr>
            <p:grpSpPr bwMode="auto">
              <a:xfrm>
                <a:off x="4051736" y="2714625"/>
                <a:ext cx="2149039" cy="182563"/>
                <a:chOff x="4051736" y="2714625"/>
                <a:chExt cx="2149039" cy="182563"/>
              </a:xfrm>
            </p:grpSpPr>
            <p:grpSp>
              <p:nvGrpSpPr>
                <p:cNvPr id="73876" name="Group 72"/>
                <p:cNvGrpSpPr>
                  <a:grpSpLocks/>
                </p:cNvGrpSpPr>
                <p:nvPr/>
              </p:nvGrpSpPr>
              <p:grpSpPr bwMode="auto">
                <a:xfrm>
                  <a:off x="4543355" y="2714625"/>
                  <a:ext cx="182563" cy="182563"/>
                  <a:chOff x="1066799" y="4343399"/>
                  <a:chExt cx="182563" cy="182563"/>
                </a:xfrm>
              </p:grpSpPr>
              <p:cxnSp>
                <p:nvCxnSpPr>
                  <p:cNvPr id="105" name="Straight Connector 21"/>
                  <p:cNvCxnSpPr/>
                  <p:nvPr/>
                </p:nvCxnSpPr>
                <p:spPr bwMode="auto">
                  <a:xfrm flipH="1">
                    <a:off x="1067211" y="4343399"/>
                    <a:ext cx="182525" cy="182562"/>
                  </a:xfrm>
                  <a:prstGeom prst="line">
                    <a:avLst/>
                  </a:prstGeom>
                  <a:ln w="25400">
                    <a:solidFill>
                      <a:srgbClr val="293F6F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6" name="Straight Connector 22"/>
                  <p:cNvCxnSpPr/>
                  <p:nvPr/>
                </p:nvCxnSpPr>
                <p:spPr bwMode="auto">
                  <a:xfrm rot="5400000" flipH="1">
                    <a:off x="1067193" y="4343417"/>
                    <a:ext cx="182562" cy="182525"/>
                  </a:xfrm>
                  <a:prstGeom prst="line">
                    <a:avLst/>
                  </a:prstGeom>
                  <a:ln w="25400">
                    <a:solidFill>
                      <a:srgbClr val="293F6F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73877" name="Group 181"/>
                <p:cNvGrpSpPr>
                  <a:grpSpLocks/>
                </p:cNvGrpSpPr>
                <p:nvPr/>
              </p:nvGrpSpPr>
              <p:grpSpPr bwMode="auto">
                <a:xfrm>
                  <a:off x="4051736" y="2714625"/>
                  <a:ext cx="182563" cy="182563"/>
                  <a:chOff x="1067063" y="4343399"/>
                  <a:chExt cx="182563" cy="182563"/>
                </a:xfrm>
              </p:grpSpPr>
              <p:cxnSp>
                <p:nvCxnSpPr>
                  <p:cNvPr id="103" name="Straight Connector 19"/>
                  <p:cNvCxnSpPr/>
                  <p:nvPr/>
                </p:nvCxnSpPr>
                <p:spPr bwMode="auto">
                  <a:xfrm flipH="1">
                    <a:off x="1067071" y="4343399"/>
                    <a:ext cx="182525" cy="182562"/>
                  </a:xfrm>
                  <a:prstGeom prst="line">
                    <a:avLst/>
                  </a:prstGeom>
                  <a:ln w="25400">
                    <a:solidFill>
                      <a:srgbClr val="293F6F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4" name="Straight Connector 20"/>
                  <p:cNvCxnSpPr/>
                  <p:nvPr/>
                </p:nvCxnSpPr>
                <p:spPr bwMode="auto">
                  <a:xfrm rot="5400000" flipH="1">
                    <a:off x="1067053" y="4343417"/>
                    <a:ext cx="182562" cy="182525"/>
                  </a:xfrm>
                  <a:prstGeom prst="line">
                    <a:avLst/>
                  </a:prstGeom>
                  <a:ln w="25400">
                    <a:solidFill>
                      <a:srgbClr val="293F6F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73878" name="Group 184"/>
                <p:cNvGrpSpPr>
                  <a:grpSpLocks/>
                </p:cNvGrpSpPr>
                <p:nvPr/>
              </p:nvGrpSpPr>
              <p:grpSpPr bwMode="auto">
                <a:xfrm>
                  <a:off x="6018212" y="2714625"/>
                  <a:ext cx="182563" cy="182563"/>
                  <a:chOff x="1067328" y="4343399"/>
                  <a:chExt cx="182563" cy="182563"/>
                </a:xfrm>
              </p:grpSpPr>
              <p:cxnSp>
                <p:nvCxnSpPr>
                  <p:cNvPr id="101" name="Straight Connector 17"/>
                  <p:cNvCxnSpPr/>
                  <p:nvPr/>
                </p:nvCxnSpPr>
                <p:spPr bwMode="auto">
                  <a:xfrm flipH="1">
                    <a:off x="1067367" y="4343399"/>
                    <a:ext cx="182524" cy="182562"/>
                  </a:xfrm>
                  <a:prstGeom prst="line">
                    <a:avLst/>
                  </a:prstGeom>
                  <a:ln w="25400">
                    <a:solidFill>
                      <a:srgbClr val="293F6F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2" name="Straight Connector 18"/>
                  <p:cNvCxnSpPr/>
                  <p:nvPr/>
                </p:nvCxnSpPr>
                <p:spPr bwMode="auto">
                  <a:xfrm rot="5400000" flipH="1">
                    <a:off x="1067348" y="4343418"/>
                    <a:ext cx="182562" cy="182524"/>
                  </a:xfrm>
                  <a:prstGeom prst="line">
                    <a:avLst/>
                  </a:prstGeom>
                  <a:ln w="25400">
                    <a:solidFill>
                      <a:srgbClr val="293F6F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73879" name="Group 181"/>
                <p:cNvGrpSpPr>
                  <a:grpSpLocks/>
                </p:cNvGrpSpPr>
                <p:nvPr/>
              </p:nvGrpSpPr>
              <p:grpSpPr bwMode="auto">
                <a:xfrm>
                  <a:off x="5526593" y="2714625"/>
                  <a:ext cx="182563" cy="182563"/>
                  <a:chOff x="1067063" y="4343398"/>
                  <a:chExt cx="182563" cy="182563"/>
                </a:xfrm>
              </p:grpSpPr>
              <p:cxnSp>
                <p:nvCxnSpPr>
                  <p:cNvPr id="91" name="Straight Connector 90"/>
                  <p:cNvCxnSpPr/>
                  <p:nvPr/>
                </p:nvCxnSpPr>
                <p:spPr bwMode="auto">
                  <a:xfrm flipH="1">
                    <a:off x="1066697" y="4343398"/>
                    <a:ext cx="182524" cy="182562"/>
                  </a:xfrm>
                  <a:prstGeom prst="line">
                    <a:avLst/>
                  </a:prstGeom>
                  <a:ln w="25400">
                    <a:solidFill>
                      <a:srgbClr val="293F6F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2" name="Straight Connector 91"/>
                  <p:cNvCxnSpPr/>
                  <p:nvPr/>
                </p:nvCxnSpPr>
                <p:spPr bwMode="auto">
                  <a:xfrm rot="5400000" flipH="1">
                    <a:off x="1066678" y="4343417"/>
                    <a:ext cx="182562" cy="182524"/>
                  </a:xfrm>
                  <a:prstGeom prst="line">
                    <a:avLst/>
                  </a:prstGeom>
                  <a:ln w="25400">
                    <a:solidFill>
                      <a:srgbClr val="293F6F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73880" name="Group 184"/>
                <p:cNvGrpSpPr>
                  <a:grpSpLocks/>
                </p:cNvGrpSpPr>
                <p:nvPr/>
              </p:nvGrpSpPr>
              <p:grpSpPr bwMode="auto">
                <a:xfrm>
                  <a:off x="5034974" y="2714625"/>
                  <a:ext cx="182563" cy="182563"/>
                  <a:chOff x="1067328" y="4343398"/>
                  <a:chExt cx="182563" cy="182563"/>
                </a:xfrm>
              </p:grpSpPr>
              <p:cxnSp>
                <p:nvCxnSpPr>
                  <p:cNvPr id="89" name="Straight Connector 88"/>
                  <p:cNvCxnSpPr/>
                  <p:nvPr/>
                </p:nvCxnSpPr>
                <p:spPr bwMode="auto">
                  <a:xfrm flipH="1">
                    <a:off x="1066558" y="4343398"/>
                    <a:ext cx="184112" cy="182562"/>
                  </a:xfrm>
                  <a:prstGeom prst="line">
                    <a:avLst/>
                  </a:prstGeom>
                  <a:ln w="25400">
                    <a:solidFill>
                      <a:srgbClr val="293F6F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0" name="Straight Connector 89"/>
                  <p:cNvCxnSpPr/>
                  <p:nvPr/>
                </p:nvCxnSpPr>
                <p:spPr bwMode="auto">
                  <a:xfrm rot="5400000" flipH="1">
                    <a:off x="1067333" y="4342623"/>
                    <a:ext cx="182562" cy="184112"/>
                  </a:xfrm>
                  <a:prstGeom prst="line">
                    <a:avLst/>
                  </a:prstGeom>
                  <a:ln w="25400">
                    <a:solidFill>
                      <a:srgbClr val="293F6F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73748" name="Group 108"/>
              <p:cNvGrpSpPr>
                <a:grpSpLocks/>
              </p:cNvGrpSpPr>
              <p:nvPr/>
            </p:nvGrpSpPr>
            <p:grpSpPr bwMode="auto">
              <a:xfrm>
                <a:off x="4051736" y="3214688"/>
                <a:ext cx="2149039" cy="182563"/>
                <a:chOff x="4051736" y="2714625"/>
                <a:chExt cx="2149039" cy="182563"/>
              </a:xfrm>
            </p:grpSpPr>
            <p:grpSp>
              <p:nvGrpSpPr>
                <p:cNvPr id="73861" name="Group 72"/>
                <p:cNvGrpSpPr>
                  <a:grpSpLocks/>
                </p:cNvGrpSpPr>
                <p:nvPr/>
              </p:nvGrpSpPr>
              <p:grpSpPr bwMode="auto">
                <a:xfrm>
                  <a:off x="4543355" y="2714625"/>
                  <a:ext cx="182563" cy="182563"/>
                  <a:chOff x="1066799" y="4343399"/>
                  <a:chExt cx="182563" cy="182563"/>
                </a:xfrm>
              </p:grpSpPr>
              <p:cxnSp>
                <p:nvCxnSpPr>
                  <p:cNvPr id="123" name="Straight Connector 21"/>
                  <p:cNvCxnSpPr/>
                  <p:nvPr/>
                </p:nvCxnSpPr>
                <p:spPr bwMode="auto">
                  <a:xfrm flipH="1">
                    <a:off x="1067211" y="4343398"/>
                    <a:ext cx="182525" cy="182563"/>
                  </a:xfrm>
                  <a:prstGeom prst="line">
                    <a:avLst/>
                  </a:prstGeom>
                  <a:ln w="25400">
                    <a:solidFill>
                      <a:srgbClr val="293F6F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4" name="Straight Connector 22"/>
                  <p:cNvCxnSpPr/>
                  <p:nvPr/>
                </p:nvCxnSpPr>
                <p:spPr bwMode="auto">
                  <a:xfrm rot="5400000" flipH="1">
                    <a:off x="1067192" y="4343417"/>
                    <a:ext cx="182563" cy="182525"/>
                  </a:xfrm>
                  <a:prstGeom prst="line">
                    <a:avLst/>
                  </a:prstGeom>
                  <a:ln w="25400">
                    <a:solidFill>
                      <a:srgbClr val="293F6F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73862" name="Group 181"/>
                <p:cNvGrpSpPr>
                  <a:grpSpLocks/>
                </p:cNvGrpSpPr>
                <p:nvPr/>
              </p:nvGrpSpPr>
              <p:grpSpPr bwMode="auto">
                <a:xfrm>
                  <a:off x="4051736" y="2714625"/>
                  <a:ext cx="182563" cy="182563"/>
                  <a:chOff x="1067063" y="4343399"/>
                  <a:chExt cx="182563" cy="182563"/>
                </a:xfrm>
              </p:grpSpPr>
              <p:cxnSp>
                <p:nvCxnSpPr>
                  <p:cNvPr id="121" name="Straight Connector 19"/>
                  <p:cNvCxnSpPr/>
                  <p:nvPr/>
                </p:nvCxnSpPr>
                <p:spPr bwMode="auto">
                  <a:xfrm flipH="1">
                    <a:off x="1067071" y="4343398"/>
                    <a:ext cx="182525" cy="182563"/>
                  </a:xfrm>
                  <a:prstGeom prst="line">
                    <a:avLst/>
                  </a:prstGeom>
                  <a:ln w="25400">
                    <a:solidFill>
                      <a:srgbClr val="293F6F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2" name="Straight Connector 20"/>
                  <p:cNvCxnSpPr/>
                  <p:nvPr/>
                </p:nvCxnSpPr>
                <p:spPr bwMode="auto">
                  <a:xfrm rot="5400000" flipH="1">
                    <a:off x="1067052" y="4343417"/>
                    <a:ext cx="182563" cy="182525"/>
                  </a:xfrm>
                  <a:prstGeom prst="line">
                    <a:avLst/>
                  </a:prstGeom>
                  <a:ln w="25400">
                    <a:solidFill>
                      <a:srgbClr val="293F6F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73863" name="Group 184"/>
                <p:cNvGrpSpPr>
                  <a:grpSpLocks/>
                </p:cNvGrpSpPr>
                <p:nvPr/>
              </p:nvGrpSpPr>
              <p:grpSpPr bwMode="auto">
                <a:xfrm>
                  <a:off x="6018212" y="2714625"/>
                  <a:ext cx="182563" cy="182563"/>
                  <a:chOff x="1067328" y="4343399"/>
                  <a:chExt cx="182563" cy="182563"/>
                </a:xfrm>
              </p:grpSpPr>
              <p:cxnSp>
                <p:nvCxnSpPr>
                  <p:cNvPr id="119" name="Straight Connector 17"/>
                  <p:cNvCxnSpPr/>
                  <p:nvPr/>
                </p:nvCxnSpPr>
                <p:spPr bwMode="auto">
                  <a:xfrm flipH="1">
                    <a:off x="1067367" y="4343398"/>
                    <a:ext cx="182524" cy="182563"/>
                  </a:xfrm>
                  <a:prstGeom prst="line">
                    <a:avLst/>
                  </a:prstGeom>
                  <a:ln w="25400">
                    <a:solidFill>
                      <a:srgbClr val="293F6F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0" name="Straight Connector 18"/>
                  <p:cNvCxnSpPr/>
                  <p:nvPr/>
                </p:nvCxnSpPr>
                <p:spPr bwMode="auto">
                  <a:xfrm rot="5400000" flipH="1">
                    <a:off x="1067347" y="4343418"/>
                    <a:ext cx="182563" cy="182524"/>
                  </a:xfrm>
                  <a:prstGeom prst="line">
                    <a:avLst/>
                  </a:prstGeom>
                  <a:ln w="25400">
                    <a:solidFill>
                      <a:srgbClr val="293F6F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73864" name="Group 181"/>
                <p:cNvGrpSpPr>
                  <a:grpSpLocks/>
                </p:cNvGrpSpPr>
                <p:nvPr/>
              </p:nvGrpSpPr>
              <p:grpSpPr bwMode="auto">
                <a:xfrm>
                  <a:off x="5526593" y="2714625"/>
                  <a:ext cx="182563" cy="182563"/>
                  <a:chOff x="1067063" y="4343398"/>
                  <a:chExt cx="182563" cy="182563"/>
                </a:xfrm>
              </p:grpSpPr>
              <p:cxnSp>
                <p:nvCxnSpPr>
                  <p:cNvPr id="117" name="Straight Connector 116"/>
                  <p:cNvCxnSpPr/>
                  <p:nvPr/>
                </p:nvCxnSpPr>
                <p:spPr bwMode="auto">
                  <a:xfrm flipH="1">
                    <a:off x="1066697" y="4343397"/>
                    <a:ext cx="182524" cy="182563"/>
                  </a:xfrm>
                  <a:prstGeom prst="line">
                    <a:avLst/>
                  </a:prstGeom>
                  <a:ln w="25400">
                    <a:solidFill>
                      <a:srgbClr val="293F6F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8" name="Straight Connector 117"/>
                  <p:cNvCxnSpPr/>
                  <p:nvPr/>
                </p:nvCxnSpPr>
                <p:spPr bwMode="auto">
                  <a:xfrm rot="5400000" flipH="1">
                    <a:off x="1066677" y="4343417"/>
                    <a:ext cx="182563" cy="182524"/>
                  </a:xfrm>
                  <a:prstGeom prst="line">
                    <a:avLst/>
                  </a:prstGeom>
                  <a:ln w="25400">
                    <a:solidFill>
                      <a:srgbClr val="293F6F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73865" name="Group 184"/>
                <p:cNvGrpSpPr>
                  <a:grpSpLocks/>
                </p:cNvGrpSpPr>
                <p:nvPr/>
              </p:nvGrpSpPr>
              <p:grpSpPr bwMode="auto">
                <a:xfrm>
                  <a:off x="5034974" y="2714625"/>
                  <a:ext cx="182563" cy="182563"/>
                  <a:chOff x="1067328" y="4343398"/>
                  <a:chExt cx="182563" cy="182563"/>
                </a:xfrm>
              </p:grpSpPr>
              <p:cxnSp>
                <p:nvCxnSpPr>
                  <p:cNvPr id="115" name="Straight Connector 114"/>
                  <p:cNvCxnSpPr/>
                  <p:nvPr/>
                </p:nvCxnSpPr>
                <p:spPr bwMode="auto">
                  <a:xfrm flipH="1">
                    <a:off x="1066558" y="4343397"/>
                    <a:ext cx="184112" cy="182563"/>
                  </a:xfrm>
                  <a:prstGeom prst="line">
                    <a:avLst/>
                  </a:prstGeom>
                  <a:ln w="25400">
                    <a:solidFill>
                      <a:srgbClr val="293F6F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6" name="Straight Connector 115"/>
                  <p:cNvCxnSpPr/>
                  <p:nvPr/>
                </p:nvCxnSpPr>
                <p:spPr bwMode="auto">
                  <a:xfrm rot="5400000" flipH="1">
                    <a:off x="1067332" y="4342623"/>
                    <a:ext cx="182563" cy="184112"/>
                  </a:xfrm>
                  <a:prstGeom prst="line">
                    <a:avLst/>
                  </a:prstGeom>
                  <a:ln w="25400">
                    <a:solidFill>
                      <a:srgbClr val="293F6F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73749" name="Group 124"/>
              <p:cNvGrpSpPr>
                <a:grpSpLocks/>
              </p:cNvGrpSpPr>
              <p:nvPr/>
            </p:nvGrpSpPr>
            <p:grpSpPr bwMode="auto">
              <a:xfrm>
                <a:off x="4051736" y="6715125"/>
                <a:ext cx="2149039" cy="182563"/>
                <a:chOff x="4051736" y="2714625"/>
                <a:chExt cx="2149039" cy="182563"/>
              </a:xfrm>
            </p:grpSpPr>
            <p:grpSp>
              <p:nvGrpSpPr>
                <p:cNvPr id="73846" name="Group 72"/>
                <p:cNvGrpSpPr>
                  <a:grpSpLocks/>
                </p:cNvGrpSpPr>
                <p:nvPr/>
              </p:nvGrpSpPr>
              <p:grpSpPr bwMode="auto">
                <a:xfrm>
                  <a:off x="4543355" y="2714625"/>
                  <a:ext cx="182563" cy="182563"/>
                  <a:chOff x="1066799" y="4343399"/>
                  <a:chExt cx="182563" cy="182563"/>
                </a:xfrm>
              </p:grpSpPr>
              <p:cxnSp>
                <p:nvCxnSpPr>
                  <p:cNvPr id="139" name="Straight Connector 21"/>
                  <p:cNvCxnSpPr/>
                  <p:nvPr/>
                </p:nvCxnSpPr>
                <p:spPr bwMode="auto">
                  <a:xfrm flipH="1">
                    <a:off x="1067211" y="4343400"/>
                    <a:ext cx="182525" cy="182562"/>
                  </a:xfrm>
                  <a:prstGeom prst="line">
                    <a:avLst/>
                  </a:prstGeom>
                  <a:ln w="25400">
                    <a:solidFill>
                      <a:srgbClr val="293F6F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0" name="Straight Connector 22"/>
                  <p:cNvCxnSpPr/>
                  <p:nvPr/>
                </p:nvCxnSpPr>
                <p:spPr bwMode="auto">
                  <a:xfrm rot="5400000" flipH="1">
                    <a:off x="1067193" y="4343418"/>
                    <a:ext cx="182562" cy="182525"/>
                  </a:xfrm>
                  <a:prstGeom prst="line">
                    <a:avLst/>
                  </a:prstGeom>
                  <a:ln w="25400">
                    <a:solidFill>
                      <a:srgbClr val="293F6F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73847" name="Group 181"/>
                <p:cNvGrpSpPr>
                  <a:grpSpLocks/>
                </p:cNvGrpSpPr>
                <p:nvPr/>
              </p:nvGrpSpPr>
              <p:grpSpPr bwMode="auto">
                <a:xfrm>
                  <a:off x="4051736" y="2714625"/>
                  <a:ext cx="182563" cy="182563"/>
                  <a:chOff x="1067063" y="4343399"/>
                  <a:chExt cx="182563" cy="182563"/>
                </a:xfrm>
              </p:grpSpPr>
              <p:cxnSp>
                <p:nvCxnSpPr>
                  <p:cNvPr id="137" name="Straight Connector 19"/>
                  <p:cNvCxnSpPr/>
                  <p:nvPr/>
                </p:nvCxnSpPr>
                <p:spPr bwMode="auto">
                  <a:xfrm flipH="1">
                    <a:off x="1067071" y="4343400"/>
                    <a:ext cx="182525" cy="182562"/>
                  </a:xfrm>
                  <a:prstGeom prst="line">
                    <a:avLst/>
                  </a:prstGeom>
                  <a:ln w="25400">
                    <a:solidFill>
                      <a:srgbClr val="293F6F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38" name="Straight Connector 20"/>
                  <p:cNvCxnSpPr/>
                  <p:nvPr/>
                </p:nvCxnSpPr>
                <p:spPr bwMode="auto">
                  <a:xfrm rot="5400000" flipH="1">
                    <a:off x="1067053" y="4343418"/>
                    <a:ext cx="182562" cy="182525"/>
                  </a:xfrm>
                  <a:prstGeom prst="line">
                    <a:avLst/>
                  </a:prstGeom>
                  <a:ln w="25400">
                    <a:solidFill>
                      <a:srgbClr val="293F6F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73848" name="Group 184"/>
                <p:cNvGrpSpPr>
                  <a:grpSpLocks/>
                </p:cNvGrpSpPr>
                <p:nvPr/>
              </p:nvGrpSpPr>
              <p:grpSpPr bwMode="auto">
                <a:xfrm>
                  <a:off x="6018212" y="2714625"/>
                  <a:ext cx="182563" cy="182563"/>
                  <a:chOff x="1067328" y="4343399"/>
                  <a:chExt cx="182563" cy="182563"/>
                </a:xfrm>
              </p:grpSpPr>
              <p:cxnSp>
                <p:nvCxnSpPr>
                  <p:cNvPr id="135" name="Straight Connector 17"/>
                  <p:cNvCxnSpPr/>
                  <p:nvPr/>
                </p:nvCxnSpPr>
                <p:spPr bwMode="auto">
                  <a:xfrm flipH="1">
                    <a:off x="1067367" y="4343400"/>
                    <a:ext cx="182524" cy="182562"/>
                  </a:xfrm>
                  <a:prstGeom prst="line">
                    <a:avLst/>
                  </a:prstGeom>
                  <a:ln w="25400">
                    <a:solidFill>
                      <a:srgbClr val="293F6F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36" name="Straight Connector 18"/>
                  <p:cNvCxnSpPr/>
                  <p:nvPr/>
                </p:nvCxnSpPr>
                <p:spPr bwMode="auto">
                  <a:xfrm rot="5400000" flipH="1">
                    <a:off x="1067348" y="4343419"/>
                    <a:ext cx="182562" cy="182524"/>
                  </a:xfrm>
                  <a:prstGeom prst="line">
                    <a:avLst/>
                  </a:prstGeom>
                  <a:ln w="25400">
                    <a:solidFill>
                      <a:srgbClr val="293F6F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73849" name="Group 181"/>
                <p:cNvGrpSpPr>
                  <a:grpSpLocks/>
                </p:cNvGrpSpPr>
                <p:nvPr/>
              </p:nvGrpSpPr>
              <p:grpSpPr bwMode="auto">
                <a:xfrm>
                  <a:off x="5526593" y="2714625"/>
                  <a:ext cx="182563" cy="182563"/>
                  <a:chOff x="1067063" y="4343398"/>
                  <a:chExt cx="182563" cy="182563"/>
                </a:xfrm>
              </p:grpSpPr>
              <p:cxnSp>
                <p:nvCxnSpPr>
                  <p:cNvPr id="133" name="Straight Connector 132"/>
                  <p:cNvCxnSpPr/>
                  <p:nvPr/>
                </p:nvCxnSpPr>
                <p:spPr bwMode="auto">
                  <a:xfrm flipH="1">
                    <a:off x="1066697" y="4343399"/>
                    <a:ext cx="182524" cy="182562"/>
                  </a:xfrm>
                  <a:prstGeom prst="line">
                    <a:avLst/>
                  </a:prstGeom>
                  <a:ln w="25400">
                    <a:solidFill>
                      <a:srgbClr val="293F6F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34" name="Straight Connector 133"/>
                  <p:cNvCxnSpPr/>
                  <p:nvPr/>
                </p:nvCxnSpPr>
                <p:spPr bwMode="auto">
                  <a:xfrm rot="5400000" flipH="1">
                    <a:off x="1066678" y="4343418"/>
                    <a:ext cx="182562" cy="182524"/>
                  </a:xfrm>
                  <a:prstGeom prst="line">
                    <a:avLst/>
                  </a:prstGeom>
                  <a:ln w="25400">
                    <a:solidFill>
                      <a:srgbClr val="293F6F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73850" name="Group 184"/>
                <p:cNvGrpSpPr>
                  <a:grpSpLocks/>
                </p:cNvGrpSpPr>
                <p:nvPr/>
              </p:nvGrpSpPr>
              <p:grpSpPr bwMode="auto">
                <a:xfrm>
                  <a:off x="5034974" y="2714625"/>
                  <a:ext cx="182563" cy="182563"/>
                  <a:chOff x="1067328" y="4343398"/>
                  <a:chExt cx="182563" cy="182563"/>
                </a:xfrm>
              </p:grpSpPr>
              <p:cxnSp>
                <p:nvCxnSpPr>
                  <p:cNvPr id="131" name="Straight Connector 130"/>
                  <p:cNvCxnSpPr/>
                  <p:nvPr/>
                </p:nvCxnSpPr>
                <p:spPr bwMode="auto">
                  <a:xfrm flipH="1">
                    <a:off x="1066558" y="4343399"/>
                    <a:ext cx="184112" cy="182562"/>
                  </a:xfrm>
                  <a:prstGeom prst="line">
                    <a:avLst/>
                  </a:prstGeom>
                  <a:ln w="25400">
                    <a:solidFill>
                      <a:srgbClr val="293F6F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32" name="Straight Connector 131"/>
                  <p:cNvCxnSpPr/>
                  <p:nvPr/>
                </p:nvCxnSpPr>
                <p:spPr bwMode="auto">
                  <a:xfrm rot="5400000" flipH="1">
                    <a:off x="1067333" y="4342624"/>
                    <a:ext cx="182562" cy="184112"/>
                  </a:xfrm>
                  <a:prstGeom prst="line">
                    <a:avLst/>
                  </a:prstGeom>
                  <a:ln w="25400">
                    <a:solidFill>
                      <a:srgbClr val="293F6F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73750" name="Group 140"/>
              <p:cNvGrpSpPr>
                <a:grpSpLocks/>
              </p:cNvGrpSpPr>
              <p:nvPr/>
            </p:nvGrpSpPr>
            <p:grpSpPr bwMode="auto">
              <a:xfrm>
                <a:off x="4051736" y="4214814"/>
                <a:ext cx="2149039" cy="182563"/>
                <a:chOff x="4051736" y="2714625"/>
                <a:chExt cx="2149039" cy="182563"/>
              </a:xfrm>
            </p:grpSpPr>
            <p:grpSp>
              <p:nvGrpSpPr>
                <p:cNvPr id="73831" name="Group 72"/>
                <p:cNvGrpSpPr>
                  <a:grpSpLocks/>
                </p:cNvGrpSpPr>
                <p:nvPr/>
              </p:nvGrpSpPr>
              <p:grpSpPr bwMode="auto">
                <a:xfrm>
                  <a:off x="4543355" y="2714625"/>
                  <a:ext cx="182563" cy="182563"/>
                  <a:chOff x="1066799" y="4343399"/>
                  <a:chExt cx="182563" cy="182563"/>
                </a:xfrm>
              </p:grpSpPr>
              <p:cxnSp>
                <p:nvCxnSpPr>
                  <p:cNvPr id="155" name="Straight Connector 21"/>
                  <p:cNvCxnSpPr/>
                  <p:nvPr/>
                </p:nvCxnSpPr>
                <p:spPr bwMode="auto">
                  <a:xfrm flipH="1">
                    <a:off x="1067211" y="4343397"/>
                    <a:ext cx="182525" cy="182563"/>
                  </a:xfrm>
                  <a:prstGeom prst="line">
                    <a:avLst/>
                  </a:prstGeom>
                  <a:ln w="25400">
                    <a:solidFill>
                      <a:srgbClr val="293F6F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6" name="Straight Connector 22"/>
                  <p:cNvCxnSpPr/>
                  <p:nvPr/>
                </p:nvCxnSpPr>
                <p:spPr bwMode="auto">
                  <a:xfrm rot="5400000" flipH="1">
                    <a:off x="1067192" y="4343416"/>
                    <a:ext cx="182563" cy="182525"/>
                  </a:xfrm>
                  <a:prstGeom prst="line">
                    <a:avLst/>
                  </a:prstGeom>
                  <a:ln w="25400">
                    <a:solidFill>
                      <a:srgbClr val="293F6F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73832" name="Group 181"/>
                <p:cNvGrpSpPr>
                  <a:grpSpLocks/>
                </p:cNvGrpSpPr>
                <p:nvPr/>
              </p:nvGrpSpPr>
              <p:grpSpPr bwMode="auto">
                <a:xfrm>
                  <a:off x="4051736" y="2714625"/>
                  <a:ext cx="182563" cy="182563"/>
                  <a:chOff x="1067063" y="4343399"/>
                  <a:chExt cx="182563" cy="182563"/>
                </a:xfrm>
              </p:grpSpPr>
              <p:cxnSp>
                <p:nvCxnSpPr>
                  <p:cNvPr id="153" name="Straight Connector 19"/>
                  <p:cNvCxnSpPr/>
                  <p:nvPr/>
                </p:nvCxnSpPr>
                <p:spPr bwMode="auto">
                  <a:xfrm flipH="1">
                    <a:off x="1067071" y="4343397"/>
                    <a:ext cx="182525" cy="182563"/>
                  </a:xfrm>
                  <a:prstGeom prst="line">
                    <a:avLst/>
                  </a:prstGeom>
                  <a:ln w="25400">
                    <a:solidFill>
                      <a:srgbClr val="293F6F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4" name="Straight Connector 20"/>
                  <p:cNvCxnSpPr/>
                  <p:nvPr/>
                </p:nvCxnSpPr>
                <p:spPr bwMode="auto">
                  <a:xfrm rot="5400000" flipH="1">
                    <a:off x="1067052" y="4343416"/>
                    <a:ext cx="182563" cy="182525"/>
                  </a:xfrm>
                  <a:prstGeom prst="line">
                    <a:avLst/>
                  </a:prstGeom>
                  <a:ln w="25400">
                    <a:solidFill>
                      <a:srgbClr val="293F6F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73833" name="Group 184"/>
                <p:cNvGrpSpPr>
                  <a:grpSpLocks/>
                </p:cNvGrpSpPr>
                <p:nvPr/>
              </p:nvGrpSpPr>
              <p:grpSpPr bwMode="auto">
                <a:xfrm>
                  <a:off x="6018212" y="2714625"/>
                  <a:ext cx="182563" cy="182563"/>
                  <a:chOff x="1067328" y="4343399"/>
                  <a:chExt cx="182563" cy="182563"/>
                </a:xfrm>
              </p:grpSpPr>
              <p:cxnSp>
                <p:nvCxnSpPr>
                  <p:cNvPr id="151" name="Straight Connector 17"/>
                  <p:cNvCxnSpPr/>
                  <p:nvPr/>
                </p:nvCxnSpPr>
                <p:spPr bwMode="auto">
                  <a:xfrm flipH="1">
                    <a:off x="1067367" y="4343397"/>
                    <a:ext cx="182524" cy="182563"/>
                  </a:xfrm>
                  <a:prstGeom prst="line">
                    <a:avLst/>
                  </a:prstGeom>
                  <a:ln w="25400">
                    <a:solidFill>
                      <a:srgbClr val="293F6F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2" name="Straight Connector 18"/>
                  <p:cNvCxnSpPr/>
                  <p:nvPr/>
                </p:nvCxnSpPr>
                <p:spPr bwMode="auto">
                  <a:xfrm rot="5400000" flipH="1">
                    <a:off x="1067347" y="4343417"/>
                    <a:ext cx="182563" cy="182524"/>
                  </a:xfrm>
                  <a:prstGeom prst="line">
                    <a:avLst/>
                  </a:prstGeom>
                  <a:ln w="25400">
                    <a:solidFill>
                      <a:srgbClr val="293F6F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73834" name="Group 181"/>
                <p:cNvGrpSpPr>
                  <a:grpSpLocks/>
                </p:cNvGrpSpPr>
                <p:nvPr/>
              </p:nvGrpSpPr>
              <p:grpSpPr bwMode="auto">
                <a:xfrm>
                  <a:off x="5526593" y="2714625"/>
                  <a:ext cx="182563" cy="182563"/>
                  <a:chOff x="1067063" y="4343398"/>
                  <a:chExt cx="182563" cy="182563"/>
                </a:xfrm>
              </p:grpSpPr>
              <p:cxnSp>
                <p:nvCxnSpPr>
                  <p:cNvPr id="149" name="Straight Connector 148"/>
                  <p:cNvCxnSpPr/>
                  <p:nvPr/>
                </p:nvCxnSpPr>
                <p:spPr bwMode="auto">
                  <a:xfrm flipH="1">
                    <a:off x="1066697" y="4343396"/>
                    <a:ext cx="182524" cy="182563"/>
                  </a:xfrm>
                  <a:prstGeom prst="line">
                    <a:avLst/>
                  </a:prstGeom>
                  <a:ln w="25400">
                    <a:solidFill>
                      <a:srgbClr val="293F6F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0" name="Straight Connector 149"/>
                  <p:cNvCxnSpPr/>
                  <p:nvPr/>
                </p:nvCxnSpPr>
                <p:spPr bwMode="auto">
                  <a:xfrm rot="5400000" flipH="1">
                    <a:off x="1066677" y="4343416"/>
                    <a:ext cx="182563" cy="182524"/>
                  </a:xfrm>
                  <a:prstGeom prst="line">
                    <a:avLst/>
                  </a:prstGeom>
                  <a:ln w="25400">
                    <a:solidFill>
                      <a:srgbClr val="293F6F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73835" name="Group 184"/>
                <p:cNvGrpSpPr>
                  <a:grpSpLocks/>
                </p:cNvGrpSpPr>
                <p:nvPr/>
              </p:nvGrpSpPr>
              <p:grpSpPr bwMode="auto">
                <a:xfrm>
                  <a:off x="5034974" y="2714625"/>
                  <a:ext cx="182563" cy="182563"/>
                  <a:chOff x="1067328" y="4343398"/>
                  <a:chExt cx="182563" cy="182563"/>
                </a:xfrm>
              </p:grpSpPr>
              <p:cxnSp>
                <p:nvCxnSpPr>
                  <p:cNvPr id="147" name="Straight Connector 146"/>
                  <p:cNvCxnSpPr/>
                  <p:nvPr/>
                </p:nvCxnSpPr>
                <p:spPr bwMode="auto">
                  <a:xfrm flipH="1">
                    <a:off x="1066558" y="4343396"/>
                    <a:ext cx="184112" cy="182563"/>
                  </a:xfrm>
                  <a:prstGeom prst="line">
                    <a:avLst/>
                  </a:prstGeom>
                  <a:ln w="25400">
                    <a:solidFill>
                      <a:srgbClr val="293F6F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8" name="Straight Connector 147"/>
                  <p:cNvCxnSpPr/>
                  <p:nvPr/>
                </p:nvCxnSpPr>
                <p:spPr bwMode="auto">
                  <a:xfrm rot="5400000" flipH="1">
                    <a:off x="1067332" y="4342622"/>
                    <a:ext cx="182563" cy="184112"/>
                  </a:xfrm>
                  <a:prstGeom prst="line">
                    <a:avLst/>
                  </a:prstGeom>
                  <a:ln w="25400">
                    <a:solidFill>
                      <a:srgbClr val="293F6F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73751" name="Group 156"/>
              <p:cNvGrpSpPr>
                <a:grpSpLocks/>
              </p:cNvGrpSpPr>
              <p:nvPr/>
            </p:nvGrpSpPr>
            <p:grpSpPr bwMode="auto">
              <a:xfrm>
                <a:off x="4051736" y="4714877"/>
                <a:ext cx="2149039" cy="182563"/>
                <a:chOff x="4051736" y="2714625"/>
                <a:chExt cx="2149039" cy="182563"/>
              </a:xfrm>
            </p:grpSpPr>
            <p:grpSp>
              <p:nvGrpSpPr>
                <p:cNvPr id="73816" name="Group 72"/>
                <p:cNvGrpSpPr>
                  <a:grpSpLocks/>
                </p:cNvGrpSpPr>
                <p:nvPr/>
              </p:nvGrpSpPr>
              <p:grpSpPr bwMode="auto">
                <a:xfrm>
                  <a:off x="4543355" y="2714625"/>
                  <a:ext cx="182563" cy="182563"/>
                  <a:chOff x="1066799" y="4343399"/>
                  <a:chExt cx="182563" cy="182563"/>
                </a:xfrm>
              </p:grpSpPr>
              <p:cxnSp>
                <p:nvCxnSpPr>
                  <p:cNvPr id="171" name="Straight Connector 21"/>
                  <p:cNvCxnSpPr/>
                  <p:nvPr/>
                </p:nvCxnSpPr>
                <p:spPr bwMode="auto">
                  <a:xfrm flipH="1">
                    <a:off x="1067211" y="4343397"/>
                    <a:ext cx="182525" cy="182562"/>
                  </a:xfrm>
                  <a:prstGeom prst="line">
                    <a:avLst/>
                  </a:prstGeom>
                  <a:ln w="25400">
                    <a:solidFill>
                      <a:srgbClr val="293F6F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2" name="Straight Connector 22"/>
                  <p:cNvCxnSpPr/>
                  <p:nvPr/>
                </p:nvCxnSpPr>
                <p:spPr bwMode="auto">
                  <a:xfrm rot="5400000" flipH="1">
                    <a:off x="1067193" y="4343415"/>
                    <a:ext cx="182562" cy="182525"/>
                  </a:xfrm>
                  <a:prstGeom prst="line">
                    <a:avLst/>
                  </a:prstGeom>
                  <a:ln w="25400">
                    <a:solidFill>
                      <a:srgbClr val="293F6F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73817" name="Group 181"/>
                <p:cNvGrpSpPr>
                  <a:grpSpLocks/>
                </p:cNvGrpSpPr>
                <p:nvPr/>
              </p:nvGrpSpPr>
              <p:grpSpPr bwMode="auto">
                <a:xfrm>
                  <a:off x="4051736" y="2714625"/>
                  <a:ext cx="182563" cy="182563"/>
                  <a:chOff x="1067063" y="4343399"/>
                  <a:chExt cx="182563" cy="182563"/>
                </a:xfrm>
              </p:grpSpPr>
              <p:cxnSp>
                <p:nvCxnSpPr>
                  <p:cNvPr id="169" name="Straight Connector 19"/>
                  <p:cNvCxnSpPr/>
                  <p:nvPr/>
                </p:nvCxnSpPr>
                <p:spPr bwMode="auto">
                  <a:xfrm flipH="1">
                    <a:off x="1067071" y="4343397"/>
                    <a:ext cx="182525" cy="182562"/>
                  </a:xfrm>
                  <a:prstGeom prst="line">
                    <a:avLst/>
                  </a:prstGeom>
                  <a:ln w="25400">
                    <a:solidFill>
                      <a:srgbClr val="293F6F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0" name="Straight Connector 20"/>
                  <p:cNvCxnSpPr/>
                  <p:nvPr/>
                </p:nvCxnSpPr>
                <p:spPr bwMode="auto">
                  <a:xfrm rot="5400000" flipH="1">
                    <a:off x="1067053" y="4343415"/>
                    <a:ext cx="182562" cy="182525"/>
                  </a:xfrm>
                  <a:prstGeom prst="line">
                    <a:avLst/>
                  </a:prstGeom>
                  <a:ln w="25400">
                    <a:solidFill>
                      <a:srgbClr val="293F6F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73818" name="Group 184"/>
                <p:cNvGrpSpPr>
                  <a:grpSpLocks/>
                </p:cNvGrpSpPr>
                <p:nvPr/>
              </p:nvGrpSpPr>
              <p:grpSpPr bwMode="auto">
                <a:xfrm>
                  <a:off x="6018212" y="2714625"/>
                  <a:ext cx="182563" cy="182563"/>
                  <a:chOff x="1067328" y="4343399"/>
                  <a:chExt cx="182563" cy="182563"/>
                </a:xfrm>
              </p:grpSpPr>
              <p:cxnSp>
                <p:nvCxnSpPr>
                  <p:cNvPr id="167" name="Straight Connector 17"/>
                  <p:cNvCxnSpPr/>
                  <p:nvPr/>
                </p:nvCxnSpPr>
                <p:spPr bwMode="auto">
                  <a:xfrm flipH="1">
                    <a:off x="1067367" y="4343397"/>
                    <a:ext cx="182524" cy="182562"/>
                  </a:xfrm>
                  <a:prstGeom prst="line">
                    <a:avLst/>
                  </a:prstGeom>
                  <a:ln w="25400">
                    <a:solidFill>
                      <a:srgbClr val="293F6F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8" name="Straight Connector 18"/>
                  <p:cNvCxnSpPr/>
                  <p:nvPr/>
                </p:nvCxnSpPr>
                <p:spPr bwMode="auto">
                  <a:xfrm rot="5400000" flipH="1">
                    <a:off x="1067348" y="4343416"/>
                    <a:ext cx="182562" cy="182524"/>
                  </a:xfrm>
                  <a:prstGeom prst="line">
                    <a:avLst/>
                  </a:prstGeom>
                  <a:ln w="25400">
                    <a:solidFill>
                      <a:srgbClr val="293F6F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73819" name="Group 181"/>
                <p:cNvGrpSpPr>
                  <a:grpSpLocks/>
                </p:cNvGrpSpPr>
                <p:nvPr/>
              </p:nvGrpSpPr>
              <p:grpSpPr bwMode="auto">
                <a:xfrm>
                  <a:off x="5526593" y="2714625"/>
                  <a:ext cx="182563" cy="182563"/>
                  <a:chOff x="1067063" y="4343398"/>
                  <a:chExt cx="182563" cy="182563"/>
                </a:xfrm>
              </p:grpSpPr>
              <p:cxnSp>
                <p:nvCxnSpPr>
                  <p:cNvPr id="165" name="Straight Connector 164"/>
                  <p:cNvCxnSpPr/>
                  <p:nvPr/>
                </p:nvCxnSpPr>
                <p:spPr bwMode="auto">
                  <a:xfrm flipH="1">
                    <a:off x="1066697" y="4343396"/>
                    <a:ext cx="182524" cy="182562"/>
                  </a:xfrm>
                  <a:prstGeom prst="line">
                    <a:avLst/>
                  </a:prstGeom>
                  <a:ln w="25400">
                    <a:solidFill>
                      <a:srgbClr val="293F6F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6" name="Straight Connector 165"/>
                  <p:cNvCxnSpPr/>
                  <p:nvPr/>
                </p:nvCxnSpPr>
                <p:spPr bwMode="auto">
                  <a:xfrm rot="5400000" flipH="1">
                    <a:off x="1066678" y="4343415"/>
                    <a:ext cx="182562" cy="182524"/>
                  </a:xfrm>
                  <a:prstGeom prst="line">
                    <a:avLst/>
                  </a:prstGeom>
                  <a:ln w="25400">
                    <a:solidFill>
                      <a:srgbClr val="293F6F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73820" name="Group 184"/>
                <p:cNvGrpSpPr>
                  <a:grpSpLocks/>
                </p:cNvGrpSpPr>
                <p:nvPr/>
              </p:nvGrpSpPr>
              <p:grpSpPr bwMode="auto">
                <a:xfrm>
                  <a:off x="5034974" y="2714625"/>
                  <a:ext cx="182563" cy="182563"/>
                  <a:chOff x="1067328" y="4343398"/>
                  <a:chExt cx="182563" cy="182563"/>
                </a:xfrm>
              </p:grpSpPr>
              <p:cxnSp>
                <p:nvCxnSpPr>
                  <p:cNvPr id="163" name="Straight Connector 162"/>
                  <p:cNvCxnSpPr/>
                  <p:nvPr/>
                </p:nvCxnSpPr>
                <p:spPr bwMode="auto">
                  <a:xfrm flipH="1">
                    <a:off x="1066558" y="4343396"/>
                    <a:ext cx="184112" cy="182562"/>
                  </a:xfrm>
                  <a:prstGeom prst="line">
                    <a:avLst/>
                  </a:prstGeom>
                  <a:ln w="25400">
                    <a:solidFill>
                      <a:srgbClr val="293F6F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4" name="Straight Connector 163"/>
                  <p:cNvCxnSpPr/>
                  <p:nvPr/>
                </p:nvCxnSpPr>
                <p:spPr bwMode="auto">
                  <a:xfrm rot="5400000" flipH="1">
                    <a:off x="1067333" y="4342621"/>
                    <a:ext cx="182562" cy="184112"/>
                  </a:xfrm>
                  <a:prstGeom prst="line">
                    <a:avLst/>
                  </a:prstGeom>
                  <a:ln w="25400">
                    <a:solidFill>
                      <a:srgbClr val="293F6F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73752" name="Group 172"/>
              <p:cNvGrpSpPr>
                <a:grpSpLocks/>
              </p:cNvGrpSpPr>
              <p:nvPr/>
            </p:nvGrpSpPr>
            <p:grpSpPr bwMode="auto">
              <a:xfrm>
                <a:off x="4051736" y="5214940"/>
                <a:ext cx="2149039" cy="182563"/>
                <a:chOff x="4051736" y="2714625"/>
                <a:chExt cx="2149039" cy="182563"/>
              </a:xfrm>
            </p:grpSpPr>
            <p:grpSp>
              <p:nvGrpSpPr>
                <p:cNvPr id="73801" name="Group 72"/>
                <p:cNvGrpSpPr>
                  <a:grpSpLocks/>
                </p:cNvGrpSpPr>
                <p:nvPr/>
              </p:nvGrpSpPr>
              <p:grpSpPr bwMode="auto">
                <a:xfrm>
                  <a:off x="4543355" y="2714625"/>
                  <a:ext cx="182563" cy="182563"/>
                  <a:chOff x="1066799" y="4343399"/>
                  <a:chExt cx="182563" cy="182563"/>
                </a:xfrm>
              </p:grpSpPr>
              <p:cxnSp>
                <p:nvCxnSpPr>
                  <p:cNvPr id="187" name="Straight Connector 21"/>
                  <p:cNvCxnSpPr/>
                  <p:nvPr/>
                </p:nvCxnSpPr>
                <p:spPr bwMode="auto">
                  <a:xfrm flipH="1">
                    <a:off x="1067211" y="4343397"/>
                    <a:ext cx="182525" cy="182563"/>
                  </a:xfrm>
                  <a:prstGeom prst="line">
                    <a:avLst/>
                  </a:prstGeom>
                  <a:ln w="25400">
                    <a:solidFill>
                      <a:srgbClr val="293F6F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8" name="Straight Connector 22"/>
                  <p:cNvCxnSpPr/>
                  <p:nvPr/>
                </p:nvCxnSpPr>
                <p:spPr bwMode="auto">
                  <a:xfrm rot="5400000" flipH="1">
                    <a:off x="1067192" y="4343416"/>
                    <a:ext cx="182563" cy="182525"/>
                  </a:xfrm>
                  <a:prstGeom prst="line">
                    <a:avLst/>
                  </a:prstGeom>
                  <a:ln w="25400">
                    <a:solidFill>
                      <a:srgbClr val="293F6F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73802" name="Group 181"/>
                <p:cNvGrpSpPr>
                  <a:grpSpLocks/>
                </p:cNvGrpSpPr>
                <p:nvPr/>
              </p:nvGrpSpPr>
              <p:grpSpPr bwMode="auto">
                <a:xfrm>
                  <a:off x="4051736" y="2714625"/>
                  <a:ext cx="182563" cy="182563"/>
                  <a:chOff x="1067063" y="4343399"/>
                  <a:chExt cx="182563" cy="182563"/>
                </a:xfrm>
              </p:grpSpPr>
              <p:cxnSp>
                <p:nvCxnSpPr>
                  <p:cNvPr id="185" name="Straight Connector 19"/>
                  <p:cNvCxnSpPr/>
                  <p:nvPr/>
                </p:nvCxnSpPr>
                <p:spPr bwMode="auto">
                  <a:xfrm flipH="1">
                    <a:off x="1067071" y="4343397"/>
                    <a:ext cx="182525" cy="182563"/>
                  </a:xfrm>
                  <a:prstGeom prst="line">
                    <a:avLst/>
                  </a:prstGeom>
                  <a:ln w="25400">
                    <a:solidFill>
                      <a:srgbClr val="293F6F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6" name="Straight Connector 20"/>
                  <p:cNvCxnSpPr/>
                  <p:nvPr/>
                </p:nvCxnSpPr>
                <p:spPr bwMode="auto">
                  <a:xfrm rot="5400000" flipH="1">
                    <a:off x="1067052" y="4343416"/>
                    <a:ext cx="182563" cy="182525"/>
                  </a:xfrm>
                  <a:prstGeom prst="line">
                    <a:avLst/>
                  </a:prstGeom>
                  <a:ln w="25400">
                    <a:solidFill>
                      <a:srgbClr val="293F6F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73803" name="Group 184"/>
                <p:cNvGrpSpPr>
                  <a:grpSpLocks/>
                </p:cNvGrpSpPr>
                <p:nvPr/>
              </p:nvGrpSpPr>
              <p:grpSpPr bwMode="auto">
                <a:xfrm>
                  <a:off x="6018212" y="2714625"/>
                  <a:ext cx="182563" cy="182563"/>
                  <a:chOff x="1067328" y="4343399"/>
                  <a:chExt cx="182563" cy="182563"/>
                </a:xfrm>
              </p:grpSpPr>
              <p:cxnSp>
                <p:nvCxnSpPr>
                  <p:cNvPr id="183" name="Straight Connector 17"/>
                  <p:cNvCxnSpPr/>
                  <p:nvPr/>
                </p:nvCxnSpPr>
                <p:spPr bwMode="auto">
                  <a:xfrm flipH="1">
                    <a:off x="1067367" y="4343397"/>
                    <a:ext cx="182524" cy="182563"/>
                  </a:xfrm>
                  <a:prstGeom prst="line">
                    <a:avLst/>
                  </a:prstGeom>
                  <a:ln w="25400">
                    <a:solidFill>
                      <a:srgbClr val="293F6F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4" name="Straight Connector 18"/>
                  <p:cNvCxnSpPr/>
                  <p:nvPr/>
                </p:nvCxnSpPr>
                <p:spPr bwMode="auto">
                  <a:xfrm rot="5400000" flipH="1">
                    <a:off x="1067347" y="4343417"/>
                    <a:ext cx="182563" cy="182524"/>
                  </a:xfrm>
                  <a:prstGeom prst="line">
                    <a:avLst/>
                  </a:prstGeom>
                  <a:ln w="25400">
                    <a:solidFill>
                      <a:srgbClr val="293F6F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73804" name="Group 181"/>
                <p:cNvGrpSpPr>
                  <a:grpSpLocks/>
                </p:cNvGrpSpPr>
                <p:nvPr/>
              </p:nvGrpSpPr>
              <p:grpSpPr bwMode="auto">
                <a:xfrm>
                  <a:off x="5526593" y="2714625"/>
                  <a:ext cx="182563" cy="182563"/>
                  <a:chOff x="1067063" y="4343398"/>
                  <a:chExt cx="182563" cy="182563"/>
                </a:xfrm>
              </p:grpSpPr>
              <p:cxnSp>
                <p:nvCxnSpPr>
                  <p:cNvPr id="181" name="Straight Connector 180"/>
                  <p:cNvCxnSpPr/>
                  <p:nvPr/>
                </p:nvCxnSpPr>
                <p:spPr bwMode="auto">
                  <a:xfrm flipH="1">
                    <a:off x="1066697" y="4343396"/>
                    <a:ext cx="182524" cy="182563"/>
                  </a:xfrm>
                  <a:prstGeom prst="line">
                    <a:avLst/>
                  </a:prstGeom>
                  <a:ln w="25400">
                    <a:solidFill>
                      <a:srgbClr val="293F6F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2" name="Straight Connector 181"/>
                  <p:cNvCxnSpPr/>
                  <p:nvPr/>
                </p:nvCxnSpPr>
                <p:spPr bwMode="auto">
                  <a:xfrm rot="5400000" flipH="1">
                    <a:off x="1066677" y="4343416"/>
                    <a:ext cx="182563" cy="182524"/>
                  </a:xfrm>
                  <a:prstGeom prst="line">
                    <a:avLst/>
                  </a:prstGeom>
                  <a:ln w="25400">
                    <a:solidFill>
                      <a:srgbClr val="293F6F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73805" name="Group 184"/>
                <p:cNvGrpSpPr>
                  <a:grpSpLocks/>
                </p:cNvGrpSpPr>
                <p:nvPr/>
              </p:nvGrpSpPr>
              <p:grpSpPr bwMode="auto">
                <a:xfrm>
                  <a:off x="5034974" y="2714625"/>
                  <a:ext cx="182563" cy="182563"/>
                  <a:chOff x="1067328" y="4343398"/>
                  <a:chExt cx="182563" cy="182563"/>
                </a:xfrm>
              </p:grpSpPr>
              <p:cxnSp>
                <p:nvCxnSpPr>
                  <p:cNvPr id="179" name="Straight Connector 178"/>
                  <p:cNvCxnSpPr/>
                  <p:nvPr/>
                </p:nvCxnSpPr>
                <p:spPr bwMode="auto">
                  <a:xfrm flipH="1">
                    <a:off x="1066558" y="4343396"/>
                    <a:ext cx="184112" cy="182563"/>
                  </a:xfrm>
                  <a:prstGeom prst="line">
                    <a:avLst/>
                  </a:prstGeom>
                  <a:ln w="25400">
                    <a:solidFill>
                      <a:srgbClr val="293F6F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0" name="Straight Connector 179"/>
                  <p:cNvCxnSpPr/>
                  <p:nvPr/>
                </p:nvCxnSpPr>
                <p:spPr bwMode="auto">
                  <a:xfrm rot="5400000" flipH="1">
                    <a:off x="1067332" y="4342622"/>
                    <a:ext cx="182563" cy="184112"/>
                  </a:xfrm>
                  <a:prstGeom prst="line">
                    <a:avLst/>
                  </a:prstGeom>
                  <a:ln w="25400">
                    <a:solidFill>
                      <a:srgbClr val="293F6F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73753" name="Group 188"/>
              <p:cNvGrpSpPr>
                <a:grpSpLocks/>
              </p:cNvGrpSpPr>
              <p:nvPr/>
            </p:nvGrpSpPr>
            <p:grpSpPr bwMode="auto">
              <a:xfrm>
                <a:off x="4051736" y="5715003"/>
                <a:ext cx="2149039" cy="182563"/>
                <a:chOff x="4051736" y="2714625"/>
                <a:chExt cx="2149039" cy="182563"/>
              </a:xfrm>
            </p:grpSpPr>
            <p:grpSp>
              <p:nvGrpSpPr>
                <p:cNvPr id="73786" name="Group 72"/>
                <p:cNvGrpSpPr>
                  <a:grpSpLocks/>
                </p:cNvGrpSpPr>
                <p:nvPr/>
              </p:nvGrpSpPr>
              <p:grpSpPr bwMode="auto">
                <a:xfrm>
                  <a:off x="4543355" y="2714625"/>
                  <a:ext cx="182563" cy="182563"/>
                  <a:chOff x="1066799" y="4343399"/>
                  <a:chExt cx="182563" cy="182563"/>
                </a:xfrm>
              </p:grpSpPr>
              <p:cxnSp>
                <p:nvCxnSpPr>
                  <p:cNvPr id="203" name="Straight Connector 21"/>
                  <p:cNvCxnSpPr/>
                  <p:nvPr/>
                </p:nvCxnSpPr>
                <p:spPr bwMode="auto">
                  <a:xfrm flipH="1">
                    <a:off x="1067211" y="4343397"/>
                    <a:ext cx="182525" cy="182562"/>
                  </a:xfrm>
                  <a:prstGeom prst="line">
                    <a:avLst/>
                  </a:prstGeom>
                  <a:ln w="25400">
                    <a:solidFill>
                      <a:srgbClr val="293F6F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4" name="Straight Connector 22"/>
                  <p:cNvCxnSpPr/>
                  <p:nvPr/>
                </p:nvCxnSpPr>
                <p:spPr bwMode="auto">
                  <a:xfrm rot="5400000" flipH="1">
                    <a:off x="1067193" y="4343415"/>
                    <a:ext cx="182562" cy="182525"/>
                  </a:xfrm>
                  <a:prstGeom prst="line">
                    <a:avLst/>
                  </a:prstGeom>
                  <a:ln w="25400">
                    <a:solidFill>
                      <a:srgbClr val="293F6F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73787" name="Group 181"/>
                <p:cNvGrpSpPr>
                  <a:grpSpLocks/>
                </p:cNvGrpSpPr>
                <p:nvPr/>
              </p:nvGrpSpPr>
              <p:grpSpPr bwMode="auto">
                <a:xfrm>
                  <a:off x="4051736" y="2714625"/>
                  <a:ext cx="182563" cy="182563"/>
                  <a:chOff x="1067063" y="4343399"/>
                  <a:chExt cx="182563" cy="182563"/>
                </a:xfrm>
              </p:grpSpPr>
              <p:cxnSp>
                <p:nvCxnSpPr>
                  <p:cNvPr id="201" name="Straight Connector 19"/>
                  <p:cNvCxnSpPr/>
                  <p:nvPr/>
                </p:nvCxnSpPr>
                <p:spPr bwMode="auto">
                  <a:xfrm flipH="1">
                    <a:off x="1067071" y="4343397"/>
                    <a:ext cx="182525" cy="182562"/>
                  </a:xfrm>
                  <a:prstGeom prst="line">
                    <a:avLst/>
                  </a:prstGeom>
                  <a:ln w="25400">
                    <a:solidFill>
                      <a:srgbClr val="293F6F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2" name="Straight Connector 20"/>
                  <p:cNvCxnSpPr/>
                  <p:nvPr/>
                </p:nvCxnSpPr>
                <p:spPr bwMode="auto">
                  <a:xfrm rot="5400000" flipH="1">
                    <a:off x="1067053" y="4343415"/>
                    <a:ext cx="182562" cy="182525"/>
                  </a:xfrm>
                  <a:prstGeom prst="line">
                    <a:avLst/>
                  </a:prstGeom>
                  <a:ln w="25400">
                    <a:solidFill>
                      <a:srgbClr val="293F6F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73788" name="Group 184"/>
                <p:cNvGrpSpPr>
                  <a:grpSpLocks/>
                </p:cNvGrpSpPr>
                <p:nvPr/>
              </p:nvGrpSpPr>
              <p:grpSpPr bwMode="auto">
                <a:xfrm>
                  <a:off x="6018212" y="2714625"/>
                  <a:ext cx="182563" cy="182563"/>
                  <a:chOff x="1067328" y="4343399"/>
                  <a:chExt cx="182563" cy="182563"/>
                </a:xfrm>
              </p:grpSpPr>
              <p:cxnSp>
                <p:nvCxnSpPr>
                  <p:cNvPr id="199" name="Straight Connector 17"/>
                  <p:cNvCxnSpPr/>
                  <p:nvPr/>
                </p:nvCxnSpPr>
                <p:spPr bwMode="auto">
                  <a:xfrm flipH="1">
                    <a:off x="1067367" y="4343397"/>
                    <a:ext cx="182524" cy="182562"/>
                  </a:xfrm>
                  <a:prstGeom prst="line">
                    <a:avLst/>
                  </a:prstGeom>
                  <a:ln w="25400">
                    <a:solidFill>
                      <a:srgbClr val="293F6F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0" name="Straight Connector 18"/>
                  <p:cNvCxnSpPr/>
                  <p:nvPr/>
                </p:nvCxnSpPr>
                <p:spPr bwMode="auto">
                  <a:xfrm rot="5400000" flipH="1">
                    <a:off x="1067348" y="4343416"/>
                    <a:ext cx="182562" cy="182524"/>
                  </a:xfrm>
                  <a:prstGeom prst="line">
                    <a:avLst/>
                  </a:prstGeom>
                  <a:ln w="25400">
                    <a:solidFill>
                      <a:srgbClr val="293F6F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73789" name="Group 181"/>
                <p:cNvGrpSpPr>
                  <a:grpSpLocks/>
                </p:cNvGrpSpPr>
                <p:nvPr/>
              </p:nvGrpSpPr>
              <p:grpSpPr bwMode="auto">
                <a:xfrm>
                  <a:off x="5526593" y="2714625"/>
                  <a:ext cx="182563" cy="182563"/>
                  <a:chOff x="1067063" y="4343398"/>
                  <a:chExt cx="182563" cy="182563"/>
                </a:xfrm>
              </p:grpSpPr>
              <p:cxnSp>
                <p:nvCxnSpPr>
                  <p:cNvPr id="197" name="Straight Connector 196"/>
                  <p:cNvCxnSpPr/>
                  <p:nvPr/>
                </p:nvCxnSpPr>
                <p:spPr bwMode="auto">
                  <a:xfrm flipH="1">
                    <a:off x="1066697" y="4343396"/>
                    <a:ext cx="182524" cy="182562"/>
                  </a:xfrm>
                  <a:prstGeom prst="line">
                    <a:avLst/>
                  </a:prstGeom>
                  <a:ln w="25400">
                    <a:solidFill>
                      <a:srgbClr val="293F6F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98" name="Straight Connector 197"/>
                  <p:cNvCxnSpPr/>
                  <p:nvPr/>
                </p:nvCxnSpPr>
                <p:spPr bwMode="auto">
                  <a:xfrm rot="5400000" flipH="1">
                    <a:off x="1066678" y="4343415"/>
                    <a:ext cx="182562" cy="182524"/>
                  </a:xfrm>
                  <a:prstGeom prst="line">
                    <a:avLst/>
                  </a:prstGeom>
                  <a:ln w="25400">
                    <a:solidFill>
                      <a:srgbClr val="293F6F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73790" name="Group 184"/>
                <p:cNvGrpSpPr>
                  <a:grpSpLocks/>
                </p:cNvGrpSpPr>
                <p:nvPr/>
              </p:nvGrpSpPr>
              <p:grpSpPr bwMode="auto">
                <a:xfrm>
                  <a:off x="5034974" y="2714625"/>
                  <a:ext cx="182563" cy="182563"/>
                  <a:chOff x="1067328" y="4343398"/>
                  <a:chExt cx="182563" cy="182563"/>
                </a:xfrm>
              </p:grpSpPr>
              <p:cxnSp>
                <p:nvCxnSpPr>
                  <p:cNvPr id="195" name="Straight Connector 194"/>
                  <p:cNvCxnSpPr/>
                  <p:nvPr/>
                </p:nvCxnSpPr>
                <p:spPr bwMode="auto">
                  <a:xfrm flipH="1">
                    <a:off x="1066558" y="4343396"/>
                    <a:ext cx="184112" cy="182562"/>
                  </a:xfrm>
                  <a:prstGeom prst="line">
                    <a:avLst/>
                  </a:prstGeom>
                  <a:ln w="25400">
                    <a:solidFill>
                      <a:srgbClr val="293F6F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96" name="Straight Connector 195"/>
                  <p:cNvCxnSpPr/>
                  <p:nvPr/>
                </p:nvCxnSpPr>
                <p:spPr bwMode="auto">
                  <a:xfrm rot="5400000" flipH="1">
                    <a:off x="1067333" y="4342621"/>
                    <a:ext cx="182562" cy="184112"/>
                  </a:xfrm>
                  <a:prstGeom prst="line">
                    <a:avLst/>
                  </a:prstGeom>
                  <a:ln w="25400">
                    <a:solidFill>
                      <a:srgbClr val="293F6F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73754" name="Group 204"/>
              <p:cNvGrpSpPr>
                <a:grpSpLocks/>
              </p:cNvGrpSpPr>
              <p:nvPr/>
            </p:nvGrpSpPr>
            <p:grpSpPr bwMode="auto">
              <a:xfrm>
                <a:off x="4051736" y="6215066"/>
                <a:ext cx="2149039" cy="182563"/>
                <a:chOff x="4051736" y="2714625"/>
                <a:chExt cx="2149039" cy="182563"/>
              </a:xfrm>
            </p:grpSpPr>
            <p:grpSp>
              <p:nvGrpSpPr>
                <p:cNvPr id="73771" name="Group 72"/>
                <p:cNvGrpSpPr>
                  <a:grpSpLocks/>
                </p:cNvGrpSpPr>
                <p:nvPr/>
              </p:nvGrpSpPr>
              <p:grpSpPr bwMode="auto">
                <a:xfrm>
                  <a:off x="4543355" y="2714625"/>
                  <a:ext cx="182563" cy="182563"/>
                  <a:chOff x="1066799" y="4343399"/>
                  <a:chExt cx="182563" cy="182563"/>
                </a:xfrm>
              </p:grpSpPr>
              <p:cxnSp>
                <p:nvCxnSpPr>
                  <p:cNvPr id="219" name="Straight Connector 21"/>
                  <p:cNvCxnSpPr/>
                  <p:nvPr/>
                </p:nvCxnSpPr>
                <p:spPr bwMode="auto">
                  <a:xfrm flipH="1">
                    <a:off x="1067211" y="4343396"/>
                    <a:ext cx="182525" cy="182563"/>
                  </a:xfrm>
                  <a:prstGeom prst="line">
                    <a:avLst/>
                  </a:prstGeom>
                  <a:ln w="25400">
                    <a:solidFill>
                      <a:srgbClr val="293F6F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0" name="Straight Connector 22"/>
                  <p:cNvCxnSpPr/>
                  <p:nvPr/>
                </p:nvCxnSpPr>
                <p:spPr bwMode="auto">
                  <a:xfrm rot="5400000" flipH="1">
                    <a:off x="1067192" y="4343415"/>
                    <a:ext cx="182563" cy="182525"/>
                  </a:xfrm>
                  <a:prstGeom prst="line">
                    <a:avLst/>
                  </a:prstGeom>
                  <a:ln w="25400">
                    <a:solidFill>
                      <a:srgbClr val="293F6F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73772" name="Group 181"/>
                <p:cNvGrpSpPr>
                  <a:grpSpLocks/>
                </p:cNvGrpSpPr>
                <p:nvPr/>
              </p:nvGrpSpPr>
              <p:grpSpPr bwMode="auto">
                <a:xfrm>
                  <a:off x="4051736" y="2714625"/>
                  <a:ext cx="182563" cy="182563"/>
                  <a:chOff x="1067063" y="4343399"/>
                  <a:chExt cx="182563" cy="182563"/>
                </a:xfrm>
              </p:grpSpPr>
              <p:cxnSp>
                <p:nvCxnSpPr>
                  <p:cNvPr id="217" name="Straight Connector 19"/>
                  <p:cNvCxnSpPr/>
                  <p:nvPr/>
                </p:nvCxnSpPr>
                <p:spPr bwMode="auto">
                  <a:xfrm flipH="1">
                    <a:off x="1067071" y="4343396"/>
                    <a:ext cx="182525" cy="182563"/>
                  </a:xfrm>
                  <a:prstGeom prst="line">
                    <a:avLst/>
                  </a:prstGeom>
                  <a:ln w="25400">
                    <a:solidFill>
                      <a:srgbClr val="293F6F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8" name="Straight Connector 20"/>
                  <p:cNvCxnSpPr/>
                  <p:nvPr/>
                </p:nvCxnSpPr>
                <p:spPr bwMode="auto">
                  <a:xfrm rot="5400000" flipH="1">
                    <a:off x="1067052" y="4343415"/>
                    <a:ext cx="182563" cy="182525"/>
                  </a:xfrm>
                  <a:prstGeom prst="line">
                    <a:avLst/>
                  </a:prstGeom>
                  <a:ln w="25400">
                    <a:solidFill>
                      <a:srgbClr val="293F6F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73773" name="Group 184"/>
                <p:cNvGrpSpPr>
                  <a:grpSpLocks/>
                </p:cNvGrpSpPr>
                <p:nvPr/>
              </p:nvGrpSpPr>
              <p:grpSpPr bwMode="auto">
                <a:xfrm>
                  <a:off x="6018212" y="2714625"/>
                  <a:ext cx="182563" cy="182563"/>
                  <a:chOff x="1067328" y="4343399"/>
                  <a:chExt cx="182563" cy="182563"/>
                </a:xfrm>
              </p:grpSpPr>
              <p:cxnSp>
                <p:nvCxnSpPr>
                  <p:cNvPr id="215" name="Straight Connector 17"/>
                  <p:cNvCxnSpPr/>
                  <p:nvPr/>
                </p:nvCxnSpPr>
                <p:spPr bwMode="auto">
                  <a:xfrm flipH="1">
                    <a:off x="1067367" y="4343396"/>
                    <a:ext cx="182524" cy="182563"/>
                  </a:xfrm>
                  <a:prstGeom prst="line">
                    <a:avLst/>
                  </a:prstGeom>
                  <a:ln w="25400">
                    <a:solidFill>
                      <a:srgbClr val="293F6F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6" name="Straight Connector 18"/>
                  <p:cNvCxnSpPr/>
                  <p:nvPr/>
                </p:nvCxnSpPr>
                <p:spPr bwMode="auto">
                  <a:xfrm rot="5400000" flipH="1">
                    <a:off x="1067347" y="4343416"/>
                    <a:ext cx="182563" cy="182524"/>
                  </a:xfrm>
                  <a:prstGeom prst="line">
                    <a:avLst/>
                  </a:prstGeom>
                  <a:ln w="25400">
                    <a:solidFill>
                      <a:srgbClr val="293F6F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73774" name="Group 181"/>
                <p:cNvGrpSpPr>
                  <a:grpSpLocks/>
                </p:cNvGrpSpPr>
                <p:nvPr/>
              </p:nvGrpSpPr>
              <p:grpSpPr bwMode="auto">
                <a:xfrm>
                  <a:off x="5526593" y="2714625"/>
                  <a:ext cx="182563" cy="182563"/>
                  <a:chOff x="1067063" y="4343398"/>
                  <a:chExt cx="182563" cy="182563"/>
                </a:xfrm>
              </p:grpSpPr>
              <p:cxnSp>
                <p:nvCxnSpPr>
                  <p:cNvPr id="213" name="Straight Connector 212"/>
                  <p:cNvCxnSpPr/>
                  <p:nvPr/>
                </p:nvCxnSpPr>
                <p:spPr bwMode="auto">
                  <a:xfrm flipH="1">
                    <a:off x="1066697" y="4343395"/>
                    <a:ext cx="182524" cy="182563"/>
                  </a:xfrm>
                  <a:prstGeom prst="line">
                    <a:avLst/>
                  </a:prstGeom>
                  <a:ln w="25400">
                    <a:solidFill>
                      <a:srgbClr val="293F6F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4" name="Straight Connector 213"/>
                  <p:cNvCxnSpPr/>
                  <p:nvPr/>
                </p:nvCxnSpPr>
                <p:spPr bwMode="auto">
                  <a:xfrm rot="5400000" flipH="1">
                    <a:off x="1066677" y="4343415"/>
                    <a:ext cx="182563" cy="182524"/>
                  </a:xfrm>
                  <a:prstGeom prst="line">
                    <a:avLst/>
                  </a:prstGeom>
                  <a:ln w="25400">
                    <a:solidFill>
                      <a:srgbClr val="293F6F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73775" name="Group 184"/>
                <p:cNvGrpSpPr>
                  <a:grpSpLocks/>
                </p:cNvGrpSpPr>
                <p:nvPr/>
              </p:nvGrpSpPr>
              <p:grpSpPr bwMode="auto">
                <a:xfrm>
                  <a:off x="5034974" y="2714625"/>
                  <a:ext cx="182563" cy="182563"/>
                  <a:chOff x="1067328" y="4343398"/>
                  <a:chExt cx="182563" cy="182563"/>
                </a:xfrm>
              </p:grpSpPr>
              <p:cxnSp>
                <p:nvCxnSpPr>
                  <p:cNvPr id="211" name="Straight Connector 210"/>
                  <p:cNvCxnSpPr/>
                  <p:nvPr/>
                </p:nvCxnSpPr>
                <p:spPr bwMode="auto">
                  <a:xfrm flipH="1">
                    <a:off x="1066558" y="4343395"/>
                    <a:ext cx="184112" cy="182563"/>
                  </a:xfrm>
                  <a:prstGeom prst="line">
                    <a:avLst/>
                  </a:prstGeom>
                  <a:ln w="25400">
                    <a:solidFill>
                      <a:srgbClr val="293F6F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2" name="Straight Connector 211"/>
                  <p:cNvCxnSpPr/>
                  <p:nvPr/>
                </p:nvCxnSpPr>
                <p:spPr bwMode="auto">
                  <a:xfrm rot="5400000" flipH="1">
                    <a:off x="1067332" y="4342621"/>
                    <a:ext cx="182563" cy="184112"/>
                  </a:xfrm>
                  <a:prstGeom prst="line">
                    <a:avLst/>
                  </a:prstGeom>
                  <a:ln w="25400">
                    <a:solidFill>
                      <a:srgbClr val="293F6F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73755" name="Group 220"/>
              <p:cNvGrpSpPr>
                <a:grpSpLocks/>
              </p:cNvGrpSpPr>
              <p:nvPr/>
            </p:nvGrpSpPr>
            <p:grpSpPr bwMode="auto">
              <a:xfrm>
                <a:off x="4051736" y="3714751"/>
                <a:ext cx="2149039" cy="182563"/>
                <a:chOff x="4051736" y="2714625"/>
                <a:chExt cx="2149039" cy="182563"/>
              </a:xfrm>
            </p:grpSpPr>
            <p:grpSp>
              <p:nvGrpSpPr>
                <p:cNvPr id="73756" name="Group 72"/>
                <p:cNvGrpSpPr>
                  <a:grpSpLocks/>
                </p:cNvGrpSpPr>
                <p:nvPr/>
              </p:nvGrpSpPr>
              <p:grpSpPr bwMode="auto">
                <a:xfrm>
                  <a:off x="4543355" y="2714625"/>
                  <a:ext cx="182563" cy="182563"/>
                  <a:chOff x="1066799" y="4343399"/>
                  <a:chExt cx="182563" cy="182563"/>
                </a:xfrm>
              </p:grpSpPr>
              <p:cxnSp>
                <p:nvCxnSpPr>
                  <p:cNvPr id="235" name="Straight Connector 21"/>
                  <p:cNvCxnSpPr/>
                  <p:nvPr/>
                </p:nvCxnSpPr>
                <p:spPr bwMode="auto">
                  <a:xfrm flipH="1">
                    <a:off x="1067211" y="4343398"/>
                    <a:ext cx="182525" cy="182562"/>
                  </a:xfrm>
                  <a:prstGeom prst="line">
                    <a:avLst/>
                  </a:prstGeom>
                  <a:ln w="25400">
                    <a:solidFill>
                      <a:srgbClr val="293F6F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36" name="Straight Connector 22"/>
                  <p:cNvCxnSpPr/>
                  <p:nvPr/>
                </p:nvCxnSpPr>
                <p:spPr bwMode="auto">
                  <a:xfrm rot="5400000" flipH="1">
                    <a:off x="1067193" y="4343416"/>
                    <a:ext cx="182562" cy="182525"/>
                  </a:xfrm>
                  <a:prstGeom prst="line">
                    <a:avLst/>
                  </a:prstGeom>
                  <a:ln w="25400">
                    <a:solidFill>
                      <a:srgbClr val="293F6F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73757" name="Group 181"/>
                <p:cNvGrpSpPr>
                  <a:grpSpLocks/>
                </p:cNvGrpSpPr>
                <p:nvPr/>
              </p:nvGrpSpPr>
              <p:grpSpPr bwMode="auto">
                <a:xfrm>
                  <a:off x="4051736" y="2714625"/>
                  <a:ext cx="182563" cy="182563"/>
                  <a:chOff x="1067063" y="4343399"/>
                  <a:chExt cx="182563" cy="182563"/>
                </a:xfrm>
              </p:grpSpPr>
              <p:cxnSp>
                <p:nvCxnSpPr>
                  <p:cNvPr id="233" name="Straight Connector 19"/>
                  <p:cNvCxnSpPr/>
                  <p:nvPr/>
                </p:nvCxnSpPr>
                <p:spPr bwMode="auto">
                  <a:xfrm flipH="1">
                    <a:off x="1067071" y="4343398"/>
                    <a:ext cx="182525" cy="182562"/>
                  </a:xfrm>
                  <a:prstGeom prst="line">
                    <a:avLst/>
                  </a:prstGeom>
                  <a:ln w="25400">
                    <a:solidFill>
                      <a:srgbClr val="293F6F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34" name="Straight Connector 20"/>
                  <p:cNvCxnSpPr/>
                  <p:nvPr/>
                </p:nvCxnSpPr>
                <p:spPr bwMode="auto">
                  <a:xfrm rot="5400000" flipH="1">
                    <a:off x="1067053" y="4343416"/>
                    <a:ext cx="182562" cy="182525"/>
                  </a:xfrm>
                  <a:prstGeom prst="line">
                    <a:avLst/>
                  </a:prstGeom>
                  <a:ln w="25400">
                    <a:solidFill>
                      <a:srgbClr val="293F6F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73758" name="Group 184"/>
                <p:cNvGrpSpPr>
                  <a:grpSpLocks/>
                </p:cNvGrpSpPr>
                <p:nvPr/>
              </p:nvGrpSpPr>
              <p:grpSpPr bwMode="auto">
                <a:xfrm>
                  <a:off x="6018212" y="2714625"/>
                  <a:ext cx="182563" cy="182563"/>
                  <a:chOff x="1067328" y="4343399"/>
                  <a:chExt cx="182563" cy="182563"/>
                </a:xfrm>
              </p:grpSpPr>
              <p:cxnSp>
                <p:nvCxnSpPr>
                  <p:cNvPr id="231" name="Straight Connector 17"/>
                  <p:cNvCxnSpPr/>
                  <p:nvPr/>
                </p:nvCxnSpPr>
                <p:spPr bwMode="auto">
                  <a:xfrm flipH="1">
                    <a:off x="1067367" y="4343398"/>
                    <a:ext cx="182524" cy="182562"/>
                  </a:xfrm>
                  <a:prstGeom prst="line">
                    <a:avLst/>
                  </a:prstGeom>
                  <a:ln w="25400">
                    <a:solidFill>
                      <a:srgbClr val="293F6F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32" name="Straight Connector 18"/>
                  <p:cNvCxnSpPr/>
                  <p:nvPr/>
                </p:nvCxnSpPr>
                <p:spPr bwMode="auto">
                  <a:xfrm rot="5400000" flipH="1">
                    <a:off x="1067348" y="4343417"/>
                    <a:ext cx="182562" cy="182524"/>
                  </a:xfrm>
                  <a:prstGeom prst="line">
                    <a:avLst/>
                  </a:prstGeom>
                  <a:ln w="25400">
                    <a:solidFill>
                      <a:srgbClr val="293F6F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73759" name="Group 181"/>
                <p:cNvGrpSpPr>
                  <a:grpSpLocks/>
                </p:cNvGrpSpPr>
                <p:nvPr/>
              </p:nvGrpSpPr>
              <p:grpSpPr bwMode="auto">
                <a:xfrm>
                  <a:off x="5526593" y="2714625"/>
                  <a:ext cx="182563" cy="182563"/>
                  <a:chOff x="1067063" y="4343398"/>
                  <a:chExt cx="182563" cy="182563"/>
                </a:xfrm>
              </p:grpSpPr>
              <p:cxnSp>
                <p:nvCxnSpPr>
                  <p:cNvPr id="229" name="Straight Connector 228"/>
                  <p:cNvCxnSpPr/>
                  <p:nvPr/>
                </p:nvCxnSpPr>
                <p:spPr bwMode="auto">
                  <a:xfrm flipH="1">
                    <a:off x="1066697" y="4343397"/>
                    <a:ext cx="182524" cy="182562"/>
                  </a:xfrm>
                  <a:prstGeom prst="line">
                    <a:avLst/>
                  </a:prstGeom>
                  <a:ln w="25400">
                    <a:solidFill>
                      <a:srgbClr val="293F6F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30" name="Straight Connector 229"/>
                  <p:cNvCxnSpPr/>
                  <p:nvPr/>
                </p:nvCxnSpPr>
                <p:spPr bwMode="auto">
                  <a:xfrm rot="5400000" flipH="1">
                    <a:off x="1066678" y="4343416"/>
                    <a:ext cx="182562" cy="182524"/>
                  </a:xfrm>
                  <a:prstGeom prst="line">
                    <a:avLst/>
                  </a:prstGeom>
                  <a:ln w="25400">
                    <a:solidFill>
                      <a:srgbClr val="293F6F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73760" name="Group 184"/>
                <p:cNvGrpSpPr>
                  <a:grpSpLocks/>
                </p:cNvGrpSpPr>
                <p:nvPr/>
              </p:nvGrpSpPr>
              <p:grpSpPr bwMode="auto">
                <a:xfrm>
                  <a:off x="5034974" y="2714625"/>
                  <a:ext cx="182563" cy="182563"/>
                  <a:chOff x="1067328" y="4343398"/>
                  <a:chExt cx="182563" cy="182563"/>
                </a:xfrm>
              </p:grpSpPr>
              <p:cxnSp>
                <p:nvCxnSpPr>
                  <p:cNvPr id="227" name="Straight Connector 226"/>
                  <p:cNvCxnSpPr/>
                  <p:nvPr/>
                </p:nvCxnSpPr>
                <p:spPr bwMode="auto">
                  <a:xfrm flipH="1">
                    <a:off x="1066558" y="4343397"/>
                    <a:ext cx="184112" cy="182562"/>
                  </a:xfrm>
                  <a:prstGeom prst="line">
                    <a:avLst/>
                  </a:prstGeom>
                  <a:ln w="25400">
                    <a:solidFill>
                      <a:srgbClr val="293F6F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8" name="Straight Connector 227"/>
                  <p:cNvCxnSpPr/>
                  <p:nvPr/>
                </p:nvCxnSpPr>
                <p:spPr bwMode="auto">
                  <a:xfrm rot="5400000" flipH="1">
                    <a:off x="1067333" y="4342622"/>
                    <a:ext cx="182562" cy="184112"/>
                  </a:xfrm>
                  <a:prstGeom prst="line">
                    <a:avLst/>
                  </a:prstGeom>
                  <a:ln w="25400">
                    <a:solidFill>
                      <a:srgbClr val="293F6F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sp>
          <p:nvSpPr>
            <p:cNvPr id="239" name="TextBox 238"/>
            <p:cNvSpPr txBox="1"/>
            <p:nvPr/>
          </p:nvSpPr>
          <p:spPr bwMode="auto">
            <a:xfrm>
              <a:off x="4564403" y="2895600"/>
              <a:ext cx="1142764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 dirty="0">
                  <a:latin typeface="+mj-lt"/>
                </a:rPr>
                <a:t>5 T</a:t>
              </a:r>
            </a:p>
          </p:txBody>
        </p:sp>
        <p:sp>
          <p:nvSpPr>
            <p:cNvPr id="240" name="TextBox 239"/>
            <p:cNvSpPr txBox="1"/>
            <p:nvPr/>
          </p:nvSpPr>
          <p:spPr bwMode="auto">
            <a:xfrm>
              <a:off x="6827710" y="2895600"/>
              <a:ext cx="838027" cy="461963"/>
            </a:xfrm>
            <a:prstGeom prst="rect">
              <a:avLst/>
            </a:prstGeom>
            <a:solidFill>
              <a:schemeClr val="bg1">
                <a:alpha val="9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 dirty="0">
                  <a:latin typeface="+mj-lt"/>
                </a:rPr>
                <a:t>15 T</a:t>
              </a:r>
            </a:p>
          </p:txBody>
        </p:sp>
      </p:grpSp>
      <p:sp>
        <p:nvSpPr>
          <p:cNvPr id="173" name="TextBox 172"/>
          <p:cNvSpPr txBox="1"/>
          <p:nvPr/>
        </p:nvSpPr>
        <p:spPr bwMode="auto">
          <a:xfrm>
            <a:off x="1973263" y="3657600"/>
            <a:ext cx="248761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+mj-lt"/>
              </a:rPr>
              <a:t>Area of half of triangle:</a:t>
            </a:r>
          </a:p>
        </p:txBody>
      </p:sp>
      <p:sp>
        <p:nvSpPr>
          <p:cNvPr id="174" name="TextBox 173"/>
          <p:cNvSpPr txBox="1"/>
          <p:nvPr/>
        </p:nvSpPr>
        <p:spPr bwMode="auto">
          <a:xfrm>
            <a:off x="4336611" y="3652618"/>
            <a:ext cx="15240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>
                <a:solidFill>
                  <a:srgbClr val="FF0000"/>
                </a:solidFill>
                <a:latin typeface="+mj-lt"/>
              </a:rPr>
              <a:t>8 × 10</a:t>
            </a:r>
            <a:r>
              <a:rPr lang="en-US" sz="2000" b="1" baseline="30000" dirty="0">
                <a:solidFill>
                  <a:srgbClr val="FF0000"/>
                </a:solidFill>
                <a:latin typeface="+mj-lt"/>
              </a:rPr>
              <a:t>–4</a:t>
            </a:r>
            <a:r>
              <a:rPr lang="en-US" sz="2000" b="1" dirty="0">
                <a:solidFill>
                  <a:srgbClr val="FF0000"/>
                </a:solidFill>
                <a:latin typeface="+mj-lt"/>
              </a:rPr>
              <a:t> m</a:t>
            </a:r>
            <a:r>
              <a:rPr lang="en-US" sz="2000" b="1" baseline="30000" dirty="0">
                <a:solidFill>
                  <a:srgbClr val="FF0000"/>
                </a:solidFill>
                <a:latin typeface="+mj-lt"/>
              </a:rPr>
              <a:t>2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5" name="TextBox 174"/>
              <p:cNvSpPr txBox="1"/>
              <p:nvPr/>
            </p:nvSpPr>
            <p:spPr bwMode="auto">
              <a:xfrm>
                <a:off x="2055814" y="2488241"/>
                <a:ext cx="3506787" cy="1015663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prstDash val="dash"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2000" u="sng" dirty="0">
                    <a:latin typeface="+mj-lt"/>
                  </a:rPr>
                  <a:t>Choosing </a:t>
                </a:r>
                <a14:m>
                  <m:oMath xmlns:m="http://schemas.openxmlformats.org/officeDocument/2006/math">
                    <m:r>
                      <a:rPr lang="en-US" sz="2000" i="1" u="sng">
                        <a:latin typeface="Cambria Math" panose="02040503050406030204" pitchFamily="18" charset="0"/>
                      </a:rPr>
                      <m:t>𝜃</m:t>
                    </m:r>
                  </m:oMath>
                </a14:m>
                <a:r>
                  <a:rPr lang="en-US" sz="2000" u="sng" dirty="0">
                    <a:latin typeface="+mj-lt"/>
                  </a:rPr>
                  <a:t>:</a:t>
                </a:r>
              </a:p>
              <a:p>
                <a:pPr marL="342900" indent="-342900" fontAlgn="auto"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  <a:defRPr/>
                </a:pPr>
                <a:r>
                  <a:rPr lang="en-US" sz="2000" dirty="0">
                    <a:latin typeface="+mj-lt"/>
                  </a:rPr>
                  <a:t>Choose </a:t>
                </a:r>
                <a14:m>
                  <m:oMath xmlns:m="http://schemas.openxmlformats.org/officeDocument/2006/math">
                    <m:r>
                      <a:rPr lang="en-US" sz="2000" i="1" dirty="0">
                        <a:latin typeface="Cambria Math" panose="02040503050406030204" pitchFamily="18" charset="0"/>
                      </a:rPr>
                      <m:t>𝜃</m:t>
                    </m:r>
                  </m:oMath>
                </a14:m>
                <a:r>
                  <a:rPr lang="en-US" sz="2000" dirty="0">
                    <a:latin typeface="+mj-lt"/>
                  </a:rPr>
                  <a:t> </a:t>
                </a:r>
                <a:r>
                  <a:rPr lang="en-US" sz="2000" b="1" dirty="0">
                    <a:solidFill>
                      <a:srgbClr val="293F6F"/>
                    </a:solidFill>
                    <a:latin typeface="+mj-lt"/>
                  </a:rPr>
                  <a:t>left half as 0°</a:t>
                </a:r>
                <a:r>
                  <a:rPr lang="en-US" sz="2000" dirty="0">
                    <a:latin typeface="+mj-lt"/>
                  </a:rPr>
                  <a:t>;</a:t>
                </a:r>
              </a:p>
              <a:p>
                <a:pPr marL="342900" indent="-342900" fontAlgn="auto"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  <a:defRPr/>
                </a:pPr>
                <a:r>
                  <a:rPr lang="en-US" sz="2000" dirty="0">
                    <a:latin typeface="+mj-lt"/>
                  </a:rPr>
                  <a:t>Then,</a:t>
                </a:r>
                <a:r>
                  <a:rPr lang="en-US" sz="2000" b="1" dirty="0">
                    <a:solidFill>
                      <a:srgbClr val="A67A00"/>
                    </a:solidFill>
                    <a:latin typeface="+mj-lt"/>
                  </a:rPr>
                  <a:t> </a:t>
                </a:r>
                <a14:m>
                  <m:oMath xmlns:m="http://schemas.openxmlformats.org/officeDocument/2006/math">
                    <m:r>
                      <a:rPr lang="en-US" sz="2000" i="1" dirty="0">
                        <a:latin typeface="Cambria Math" panose="02040503050406030204" pitchFamily="18" charset="0"/>
                      </a:rPr>
                      <m:t>𝜃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000" b="1" dirty="0">
                    <a:solidFill>
                      <a:srgbClr val="A67A00"/>
                    </a:solidFill>
                    <a:latin typeface="+mj-lt"/>
                  </a:rPr>
                  <a:t>right half is 180°</a:t>
                </a:r>
              </a:p>
            </p:txBody>
          </p:sp>
        </mc:Choice>
        <mc:Fallback xmlns="">
          <p:sp>
            <p:nvSpPr>
              <p:cNvPr id="175" name="TextBox 17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055814" y="2488241"/>
                <a:ext cx="3506787" cy="1015663"/>
              </a:xfrm>
              <a:prstGeom prst="rect">
                <a:avLst/>
              </a:prstGeom>
              <a:blipFill>
                <a:blip r:embed="rId4"/>
                <a:stretch>
                  <a:fillRect l="-1384" t="-1775" b="-9467"/>
                </a:stretch>
              </a:blipFill>
              <a:ln w="9525">
                <a:solidFill>
                  <a:schemeClr val="tx1"/>
                </a:solidFill>
                <a:prstDash val="dash"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6" name="TextBox 175"/>
              <p:cNvSpPr txBox="1"/>
              <p:nvPr/>
            </p:nvSpPr>
            <p:spPr bwMode="auto">
              <a:xfrm>
                <a:off x="473830" y="5177945"/>
                <a:ext cx="5292725" cy="535468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Φ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𝑟𝑖𝑔h𝑡</m:t>
                        </m:r>
                      </m:sub>
                    </m:sSub>
                    <m:r>
                      <a:rPr lang="en-US" sz="200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A</m:t>
                        </m:r>
                      </m:num>
                      <m:den>
                        <m:r>
                          <a:rPr lang="en-US" sz="200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>
                            <a:latin typeface="Cambria Math" panose="02040503050406030204" pitchFamily="18" charset="0"/>
                          </a:rPr>
                          <m:t>15 </m:t>
                        </m:r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T</m:t>
                        </m:r>
                      </m:e>
                    </m:d>
                    <m:r>
                      <a:rPr lang="en-US" sz="200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</a:rPr>
                      <m:t>cos</m:t>
                    </m:r>
                    <m:r>
                      <a:rPr lang="en-US" sz="2000">
                        <a:latin typeface="Cambria Math" panose="02040503050406030204" pitchFamily="18" charset="0"/>
                      </a:rPr>
                      <m:t> 180</m:t>
                    </m:r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°</m:t>
                    </m:r>
                    <m:r>
                      <a:rPr lang="en-US" sz="200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−12×</m:t>
                    </m:r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−3</m:t>
                        </m:r>
                      </m:sup>
                    </m:sSup>
                    <m:r>
                      <a:rPr lang="en-US" sz="2000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𝑊𝑏</m:t>
                    </m:r>
                    <m:r>
                      <a:rPr lang="en-US" sz="200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000" dirty="0">
                    <a:latin typeface="+mj-lt"/>
                  </a:rPr>
                  <a:t>  </a:t>
                </a:r>
              </a:p>
            </p:txBody>
          </p:sp>
        </mc:Choice>
        <mc:Fallback xmlns="">
          <p:sp>
            <p:nvSpPr>
              <p:cNvPr id="176" name="TextBox 17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73830" y="5177945"/>
                <a:ext cx="5292725" cy="535468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11582400" y="6456430"/>
            <a:ext cx="423862" cy="282642"/>
          </a:xfrm>
        </p:spPr>
        <p:txBody>
          <a:bodyPr/>
          <a:lstStyle/>
          <a:p>
            <a:pPr>
              <a:defRPr/>
            </a:pPr>
            <a:fld id="{B386F29C-061E-47C1-A8AA-F42ADE5D6185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  <p:graphicFrame>
        <p:nvGraphicFramePr>
          <p:cNvPr id="191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70202503"/>
              </p:ext>
            </p:extLst>
          </p:nvPr>
        </p:nvGraphicFramePr>
        <p:xfrm>
          <a:off x="2901951" y="4110038"/>
          <a:ext cx="1769085" cy="385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0937" name="Equation" r:id="rId6" imgW="927000" imgH="203040" progId="Equation.3">
                  <p:embed/>
                </p:oleObj>
              </mc:Choice>
              <mc:Fallback>
                <p:oleObj name="Equation" r:id="rId6" imgW="927000" imgH="203040" progId="Equation.3">
                  <p:embed/>
                  <p:pic>
                    <p:nvPicPr>
                      <p:cNvPr id="205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01951" y="4110038"/>
                        <a:ext cx="1769085" cy="385763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192" name="TextBox 191"/>
              <p:cNvSpPr txBox="1"/>
              <p:nvPr/>
            </p:nvSpPr>
            <p:spPr bwMode="auto">
              <a:xfrm>
                <a:off x="473829" y="4568345"/>
                <a:ext cx="4357688" cy="535468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Φ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𝑙𝑒𝑓𝑡</m:t>
                        </m:r>
                      </m:sub>
                    </m:sSub>
                    <m:r>
                      <a:rPr lang="en-US" sz="200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A</m:t>
                        </m:r>
                      </m:num>
                      <m:den>
                        <m:r>
                          <a:rPr lang="en-US" sz="200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>
                            <a:latin typeface="Cambria Math" panose="02040503050406030204" pitchFamily="18" charset="0"/>
                          </a:rPr>
                          <m:t>5 </m:t>
                        </m:r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T</m:t>
                        </m:r>
                      </m:e>
                    </m:d>
                    <m:r>
                      <a:rPr lang="en-US" sz="200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</a:rPr>
                      <m:t>cos</m:t>
                    </m:r>
                    <m:r>
                      <a:rPr lang="en-US" sz="2000">
                        <a:latin typeface="Cambria Math" panose="02040503050406030204" pitchFamily="18" charset="0"/>
                      </a:rPr>
                      <m:t> 0</m:t>
                    </m:r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°</m:t>
                    </m:r>
                    <m:r>
                      <a:rPr lang="en-US" sz="2000">
                        <a:latin typeface="Cambria Math" panose="02040503050406030204" pitchFamily="18" charset="0"/>
                      </a:rPr>
                      <m:t>=4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×</m:t>
                    </m:r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−3</m:t>
                        </m:r>
                      </m:sup>
                    </m:sSup>
                    <m:r>
                      <a:rPr lang="en-US" sz="2000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𝑊𝑏</m:t>
                    </m:r>
                    <m:r>
                      <a:rPr lang="en-US" sz="200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000" dirty="0">
                    <a:latin typeface="+mj-lt"/>
                  </a:rPr>
                  <a:t>  </a:t>
                </a:r>
              </a:p>
            </p:txBody>
          </p:sp>
        </mc:Choice>
        <mc:Fallback xmlns="">
          <p:sp>
            <p:nvSpPr>
              <p:cNvPr id="192" name="TextBox 19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73829" y="4568345"/>
                <a:ext cx="4357688" cy="535468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3" name="TextBox 192"/>
              <p:cNvSpPr txBox="1"/>
              <p:nvPr/>
            </p:nvSpPr>
            <p:spPr bwMode="auto">
              <a:xfrm>
                <a:off x="356355" y="5842983"/>
                <a:ext cx="5094289" cy="78483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solidFill>
                  <a:srgbClr val="008000"/>
                </a:solidFill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600"/>
                  </a:spcAft>
                  <a:defRPr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∴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|</m:t>
                          </m:r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Φ</m:t>
                          </m:r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𝑡𝑜𝑡</m:t>
                          </m:r>
                        </m:sub>
                      </m:sSub>
                      <m:r>
                        <a:rPr lang="en-US" sz="2000" i="1">
                          <a:latin typeface="Cambria Math" panose="02040503050406030204" pitchFamily="18" charset="0"/>
                        </a:rPr>
                        <m:t>|</m:t>
                      </m:r>
                      <m:r>
                        <a:rPr lang="en-US" sz="200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|"/>
                          <m:endChr m:val="|"/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d>
                            <m:d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4×</m:t>
                              </m:r>
                              <m:sSup>
                                <m:sSup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−3</m:t>
                                  </m:r>
                                </m:sup>
                              </m:sSup>
                            </m:e>
                          </m:d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+</m:t>
                          </m:r>
                          <m:d>
                            <m:d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−12×</m:t>
                              </m:r>
                              <m:sSup>
                                <m:sSup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−3</m:t>
                                  </m:r>
                                </m:sup>
                              </m:sSup>
                            </m:e>
                          </m:d>
                        </m:e>
                      </m:d>
                      <m:r>
                        <a:rPr lang="en-US" sz="2000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2000" i="1">
                          <a:latin typeface="Cambria Math" panose="02040503050406030204" pitchFamily="18" charset="0"/>
                        </a:rPr>
                        <m:t>𝑊𝑏</m:t>
                      </m:r>
                      <m:r>
                        <a:rPr lang="en-US" sz="200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sz="2000" dirty="0">
                  <a:latin typeface="+mj-lt"/>
                </a:endParaRPr>
              </a:p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2000" dirty="0">
                    <a:latin typeface="+mj-lt"/>
                  </a:rPr>
                  <a:t>  	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=8×</m:t>
                    </m:r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−3</m:t>
                        </m:r>
                      </m:sup>
                    </m:sSup>
                    <m:r>
                      <a:rPr lang="en-US" sz="2000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𝑊𝑏</m:t>
                    </m:r>
                  </m:oMath>
                </a14:m>
                <a:endParaRPr lang="en-US" sz="2000" dirty="0">
                  <a:latin typeface="+mj-lt"/>
                </a:endParaRPr>
              </a:p>
            </p:txBody>
          </p:sp>
        </mc:Choice>
        <mc:Fallback xmlns="">
          <p:sp>
            <p:nvSpPr>
              <p:cNvPr id="193" name="TextBox 19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56355" y="5842983"/>
                <a:ext cx="5094289" cy="784830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  <a:ln w="9525">
                <a:solidFill>
                  <a:srgbClr val="008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3" grpId="0"/>
      <p:bldP spid="174" grpId="0"/>
      <p:bldP spid="175" grpId="0" animBg="1"/>
      <p:bldP spid="176" grpId="0" animBg="1"/>
      <p:bldP spid="192" grpId="0" animBg="1"/>
      <p:bldP spid="193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9792511" y="3079232"/>
            <a:ext cx="685800" cy="137160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 dirty="0"/>
              <a:t>Example: Loop Partially in Field</a:t>
            </a:r>
          </a:p>
        </p:txBody>
      </p:sp>
      <p:sp>
        <p:nvSpPr>
          <p:cNvPr id="4" name="TextBox 3"/>
          <p:cNvSpPr txBox="1"/>
          <p:nvPr/>
        </p:nvSpPr>
        <p:spPr bwMode="auto">
          <a:xfrm>
            <a:off x="304801" y="1295401"/>
            <a:ext cx="11506188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+mj-lt"/>
              </a:rPr>
              <a:t>A square loop of wire (</a:t>
            </a:r>
            <a:r>
              <a:rPr lang="en-US" sz="2000" b="1" dirty="0">
                <a:latin typeface="+mj-lt"/>
              </a:rPr>
              <a:t>10.0</a:t>
            </a:r>
            <a:r>
              <a:rPr lang="en-US" sz="2000" dirty="0">
                <a:latin typeface="+mj-lt"/>
              </a:rPr>
              <a:t> </a:t>
            </a:r>
            <a:r>
              <a:rPr lang="en-US" sz="2000" b="1" dirty="0">
                <a:latin typeface="+mj-lt"/>
              </a:rPr>
              <a:t>cm</a:t>
            </a:r>
            <a:r>
              <a:rPr lang="en-US" sz="2000" dirty="0">
                <a:latin typeface="+mj-lt"/>
              </a:rPr>
              <a:t> on a side) rests so that half of it is in a region with a uniform magnetic field which has a magnitude of </a:t>
            </a:r>
            <a:r>
              <a:rPr lang="en-US" sz="2000" b="1" dirty="0">
                <a:latin typeface="+mj-lt"/>
              </a:rPr>
              <a:t>4.00 T</a:t>
            </a:r>
            <a:r>
              <a:rPr lang="en-US" sz="2000" dirty="0">
                <a:latin typeface="+mj-lt"/>
              </a:rPr>
              <a:t>.  The figures give side and top views of the set up.  What is the magnitude of the flux through the loop?</a:t>
            </a:r>
          </a:p>
        </p:txBody>
      </p:sp>
      <p:sp>
        <p:nvSpPr>
          <p:cNvPr id="5" name="Rectangle 4"/>
          <p:cNvSpPr/>
          <p:nvPr/>
        </p:nvSpPr>
        <p:spPr>
          <a:xfrm>
            <a:off x="9106711" y="3079232"/>
            <a:ext cx="1371600" cy="13716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cxnSp>
        <p:nvCxnSpPr>
          <p:cNvPr id="8" name="Straight Arrow Connector 7"/>
          <p:cNvCxnSpPr/>
          <p:nvPr/>
        </p:nvCxnSpPr>
        <p:spPr>
          <a:xfrm flipV="1">
            <a:off x="10135411" y="4188996"/>
            <a:ext cx="0" cy="4572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 bwMode="auto">
          <a:xfrm>
            <a:off x="9298021" y="4646196"/>
            <a:ext cx="167640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+mj-lt"/>
              </a:rPr>
              <a:t>Region where B field isn’t zero</a:t>
            </a:r>
          </a:p>
        </p:txBody>
      </p:sp>
      <p:sp>
        <p:nvSpPr>
          <p:cNvPr id="10" name="Rectangle 9"/>
          <p:cNvSpPr/>
          <p:nvPr/>
        </p:nvSpPr>
        <p:spPr>
          <a:xfrm>
            <a:off x="5678521" y="3775144"/>
            <a:ext cx="1447800" cy="4571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cxnSp>
        <p:nvCxnSpPr>
          <p:cNvPr id="18" name="Straight Connector 17"/>
          <p:cNvCxnSpPr/>
          <p:nvPr/>
        </p:nvCxnSpPr>
        <p:spPr>
          <a:xfrm>
            <a:off x="5678522" y="3798002"/>
            <a:ext cx="2398679" cy="0"/>
          </a:xfrm>
          <a:prstGeom prst="line">
            <a:avLst/>
          </a:prstGeom>
          <a:ln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cxnSpLocks noChangeAspect="1"/>
          </p:cNvCxnSpPr>
          <p:nvPr/>
        </p:nvCxnSpPr>
        <p:spPr>
          <a:xfrm flipV="1">
            <a:off x="5938495" y="3002474"/>
            <a:ext cx="921127" cy="1602762"/>
          </a:xfrm>
          <a:prstGeom prst="straightConnector1">
            <a:avLst/>
          </a:prstGeom>
          <a:ln w="25400">
            <a:solidFill>
              <a:schemeClr val="accent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cxnSpLocks noChangeAspect="1"/>
          </p:cNvCxnSpPr>
          <p:nvPr/>
        </p:nvCxnSpPr>
        <p:spPr>
          <a:xfrm flipV="1">
            <a:off x="6666494" y="3005036"/>
            <a:ext cx="919655" cy="1600200"/>
          </a:xfrm>
          <a:prstGeom prst="straightConnector1">
            <a:avLst/>
          </a:prstGeom>
          <a:ln w="25400">
            <a:solidFill>
              <a:schemeClr val="accent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cxnSpLocks noChangeAspect="1"/>
          </p:cNvCxnSpPr>
          <p:nvPr/>
        </p:nvCxnSpPr>
        <p:spPr>
          <a:xfrm flipV="1">
            <a:off x="6303230" y="3005036"/>
            <a:ext cx="919655" cy="1600200"/>
          </a:xfrm>
          <a:prstGeom prst="straightConnector1">
            <a:avLst/>
          </a:prstGeom>
          <a:ln w="25400">
            <a:solidFill>
              <a:schemeClr val="accent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 bwMode="auto">
          <a:xfrm>
            <a:off x="7202522" y="3479260"/>
            <a:ext cx="722279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+mj-lt"/>
              </a:rPr>
              <a:t>60.0°</a:t>
            </a:r>
          </a:p>
        </p:txBody>
      </p:sp>
      <p:sp>
        <p:nvSpPr>
          <p:cNvPr id="33" name="Arc 32"/>
          <p:cNvSpPr/>
          <p:nvPr/>
        </p:nvSpPr>
        <p:spPr>
          <a:xfrm>
            <a:off x="6553200" y="3162792"/>
            <a:ext cx="1371600" cy="1371600"/>
          </a:xfrm>
          <a:prstGeom prst="arc">
            <a:avLst>
              <a:gd name="adj1" fmla="val 17452254"/>
              <a:gd name="adj2" fmla="val 21411658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34" name="TextBox 33"/>
          <p:cNvSpPr txBox="1"/>
          <p:nvPr/>
        </p:nvSpPr>
        <p:spPr bwMode="auto">
          <a:xfrm>
            <a:off x="609600" y="2633255"/>
            <a:ext cx="2362200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marL="457200" indent="-457200">
              <a:buAutoNum type="alphaLcPeriod"/>
            </a:pPr>
            <a:r>
              <a:rPr lang="en-US" sz="2000" dirty="0"/>
              <a:t>40.0 </a:t>
            </a:r>
            <a:r>
              <a:rPr lang="en-US" sz="2000" dirty="0" err="1"/>
              <a:t>mWb</a:t>
            </a:r>
            <a:endParaRPr lang="en-US" sz="2000" dirty="0">
              <a:latin typeface="+mj-lt"/>
            </a:endParaRPr>
          </a:p>
          <a:p>
            <a:pPr marL="457200" indent="-457200">
              <a:buFontTx/>
              <a:buAutoNum type="alphaLcPeriod"/>
            </a:pPr>
            <a:r>
              <a:rPr lang="en-US" sz="2000" dirty="0"/>
              <a:t>10.0 </a:t>
            </a:r>
            <a:r>
              <a:rPr lang="en-US" sz="2000" dirty="0" err="1"/>
              <a:t>mWb</a:t>
            </a:r>
            <a:endParaRPr lang="en-US" sz="2000" dirty="0"/>
          </a:p>
          <a:p>
            <a:pPr marL="457200" indent="-457200">
              <a:buAutoNum type="alphaLcPeriod"/>
            </a:pPr>
            <a:r>
              <a:rPr lang="en-US" sz="2000" dirty="0"/>
              <a:t>17.3 </a:t>
            </a:r>
            <a:r>
              <a:rPr lang="en-US" sz="2000" dirty="0" err="1"/>
              <a:t>mWb</a:t>
            </a:r>
            <a:endParaRPr lang="en-US" sz="2000" dirty="0">
              <a:latin typeface="+mj-lt"/>
            </a:endParaRPr>
          </a:p>
          <a:p>
            <a:pPr marL="457200" indent="-457200">
              <a:buAutoNum type="alphaLcPeriod"/>
            </a:pPr>
            <a:r>
              <a:rPr lang="en-US" sz="2000" dirty="0">
                <a:latin typeface="+mj-lt"/>
              </a:rPr>
              <a:t>35.6 </a:t>
            </a:r>
            <a:r>
              <a:rPr lang="en-US" sz="2000" dirty="0" err="1">
                <a:latin typeface="+mj-lt"/>
              </a:rPr>
              <a:t>mWb</a:t>
            </a:r>
            <a:endParaRPr lang="en-US" sz="2000" dirty="0">
              <a:latin typeface="+mj-lt"/>
            </a:endParaRPr>
          </a:p>
          <a:p>
            <a:pPr marL="457200" indent="-457200">
              <a:buAutoNum type="alphaLcPeriod"/>
            </a:pPr>
            <a:r>
              <a:rPr lang="en-US" sz="2000" dirty="0"/>
              <a:t>20.0 </a:t>
            </a:r>
            <a:r>
              <a:rPr lang="en-US" sz="2000" dirty="0" err="1"/>
              <a:t>mWb</a:t>
            </a:r>
            <a:endParaRPr lang="en-US" sz="2000" dirty="0">
              <a:latin typeface="+mj-lt"/>
            </a:endParaRPr>
          </a:p>
        </p:txBody>
      </p:sp>
      <p:graphicFrame>
        <p:nvGraphicFramePr>
          <p:cNvPr id="36" name="Object 3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2162576"/>
              </p:ext>
            </p:extLst>
          </p:nvPr>
        </p:nvGraphicFramePr>
        <p:xfrm>
          <a:off x="6823264" y="4368200"/>
          <a:ext cx="304560" cy="3808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6582" name="Equation" r:id="rId3" imgW="152280" imgH="190440" progId="Equation.3">
                  <p:embed/>
                </p:oleObj>
              </mc:Choice>
              <mc:Fallback>
                <p:oleObj name="Equation" r:id="rId3" imgW="152280" imgH="1904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823264" y="4368200"/>
                        <a:ext cx="304560" cy="38088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7" name="TextBox 36"/>
          <p:cNvSpPr txBox="1"/>
          <p:nvPr/>
        </p:nvSpPr>
        <p:spPr bwMode="auto">
          <a:xfrm>
            <a:off x="0" y="4665352"/>
            <a:ext cx="322026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latin typeface="+mj-lt"/>
              </a:rPr>
              <a:t>Flux is given by:</a:t>
            </a:r>
          </a:p>
        </p:txBody>
      </p:sp>
      <p:sp>
        <p:nvSpPr>
          <p:cNvPr id="38" name="TextBox 37"/>
          <p:cNvSpPr txBox="1"/>
          <p:nvPr/>
        </p:nvSpPr>
        <p:spPr bwMode="auto">
          <a:xfrm>
            <a:off x="2590800" y="4705290"/>
            <a:ext cx="182311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latin typeface="Symbol" pitchFamily="18" charset="2"/>
              </a:rPr>
              <a:t>F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en-US" sz="2000" i="1" dirty="0">
                <a:latin typeface="Times New Roman" pitchFamily="18" charset="0"/>
                <a:cs typeface="Times New Roman" pitchFamily="18" charset="0"/>
              </a:rPr>
              <a:t>A B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cos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000" i="1" dirty="0">
                <a:latin typeface="Symbol" pitchFamily="18" charset="2"/>
                <a:cs typeface="Times New Roman" pitchFamily="18" charset="0"/>
              </a:rPr>
              <a:t>q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)</a:t>
            </a:r>
          </a:p>
        </p:txBody>
      </p:sp>
      <p:sp>
        <p:nvSpPr>
          <p:cNvPr id="39" name="TextBox 38"/>
          <p:cNvSpPr txBox="1"/>
          <p:nvPr/>
        </p:nvSpPr>
        <p:spPr bwMode="auto">
          <a:xfrm>
            <a:off x="2242487" y="5904760"/>
            <a:ext cx="58674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r>
              <a:rPr lang="en-US" sz="2000" i="1" dirty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en-US" sz="2000" dirty="0">
                <a:latin typeface="+mj-lt"/>
                <a:cs typeface="Times New Roman" pitchFamily="18" charset="0"/>
              </a:rPr>
              <a:t>area with non-zero field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= (0.10 m)(0.10 m) / 2</a:t>
            </a:r>
            <a:endParaRPr lang="en-US" sz="20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" name="TextBox 40"/>
          <p:cNvSpPr txBox="1"/>
          <p:nvPr/>
        </p:nvSpPr>
        <p:spPr bwMode="auto">
          <a:xfrm>
            <a:off x="2242487" y="6356350"/>
            <a:ext cx="54864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r>
              <a:rPr lang="en-US" sz="2000" i="1" dirty="0">
                <a:latin typeface="Symbol" pitchFamily="18" charset="2"/>
                <a:cs typeface="Times New Roman" pitchFamily="18" charset="0"/>
              </a:rPr>
              <a:t>q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en-US" sz="2000" dirty="0">
                <a:latin typeface="+mj-lt"/>
                <a:cs typeface="Times New Roman" pitchFamily="18" charset="0"/>
              </a:rPr>
              <a:t>angle between field &amp; normal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=  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30°</a:t>
            </a:r>
            <a:endParaRPr lang="en-US" sz="2000" b="1" i="1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49" name="Group 48"/>
          <p:cNvGrpSpPr/>
          <p:nvPr/>
        </p:nvGrpSpPr>
        <p:grpSpPr>
          <a:xfrm>
            <a:off x="6348343" y="2900464"/>
            <a:ext cx="264072" cy="1371600"/>
            <a:chOff x="4824343" y="2900464"/>
            <a:chExt cx="264072" cy="1371600"/>
          </a:xfrm>
        </p:grpSpPr>
        <p:cxnSp>
          <p:nvCxnSpPr>
            <p:cNvPr id="43" name="Straight Connector 42"/>
            <p:cNvCxnSpPr/>
            <p:nvPr/>
          </p:nvCxnSpPr>
          <p:spPr>
            <a:xfrm flipV="1">
              <a:off x="4878421" y="2900464"/>
              <a:ext cx="0" cy="1371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TextBox 43"/>
            <p:cNvSpPr txBox="1"/>
            <p:nvPr/>
          </p:nvSpPr>
          <p:spPr bwMode="auto">
            <a:xfrm>
              <a:off x="4824343" y="3093966"/>
              <a:ext cx="264072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i="1" dirty="0">
                  <a:latin typeface="Symbol" pitchFamily="18" charset="2"/>
                </a:rPr>
                <a:t>q</a:t>
              </a:r>
              <a:endParaRPr lang="en-US" sz="2000" i="1" dirty="0">
                <a:latin typeface="Symbol" pitchFamily="18" charset="2"/>
              </a:endParaRPr>
            </a:p>
          </p:txBody>
        </p:sp>
      </p:grpSp>
      <p:graphicFrame>
        <p:nvGraphicFramePr>
          <p:cNvPr id="46" name="Object 4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10525478"/>
              </p:ext>
            </p:extLst>
          </p:nvPr>
        </p:nvGraphicFramePr>
        <p:xfrm>
          <a:off x="2438400" y="5204674"/>
          <a:ext cx="3028860" cy="6285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6583" name="Equation" r:id="rId5" imgW="2019240" imgH="419040" progId="Equation.3">
                  <p:embed/>
                </p:oleObj>
              </mc:Choice>
              <mc:Fallback>
                <p:oleObj name="Equation" r:id="rId5" imgW="2019240" imgH="4190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438400" y="5204674"/>
                        <a:ext cx="3028860" cy="62856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7" name="Object 4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61350379"/>
              </p:ext>
            </p:extLst>
          </p:nvPr>
        </p:nvGraphicFramePr>
        <p:xfrm>
          <a:off x="2438400" y="5206172"/>
          <a:ext cx="4267200" cy="6270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6584" name="Equation" r:id="rId7" imgW="2844720" imgH="419040" progId="Equation.3">
                  <p:embed/>
                </p:oleObj>
              </mc:Choice>
              <mc:Fallback>
                <p:oleObj name="Equation" r:id="rId7" imgW="2844720" imgH="419040" progId="Equation.3">
                  <p:embed/>
                  <p:pic>
                    <p:nvPicPr>
                      <p:cNvPr id="0" name="Object 4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38400" y="5206172"/>
                        <a:ext cx="4267200" cy="627062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48" name="Rounded Rectangle 47"/>
          <p:cNvSpPr/>
          <p:nvPr/>
        </p:nvSpPr>
        <p:spPr>
          <a:xfrm>
            <a:off x="681790" y="3326608"/>
            <a:ext cx="1752600" cy="269728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1622466" y="6391335"/>
            <a:ext cx="457200" cy="365125"/>
          </a:xfrm>
        </p:spPr>
        <p:txBody>
          <a:bodyPr/>
          <a:lstStyle/>
          <a:p>
            <a:pPr>
              <a:defRPr/>
            </a:pPr>
            <a:fld id="{B386F29C-061E-47C1-A8AA-F42ADE5D6185}" type="slidenum">
              <a:rPr lang="en-US" smtClean="0"/>
              <a:pPr>
                <a:defRPr/>
              </a:pPr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68781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38" grpId="0"/>
      <p:bldP spid="39" grpId="0"/>
      <p:bldP spid="41" grpId="0"/>
      <p:bldP spid="48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Arial" charset="0"/>
                <a:cs typeface="Arial" charset="0"/>
              </a:rPr>
              <a:t>Example</a:t>
            </a:r>
          </a:p>
        </p:txBody>
      </p:sp>
      <p:sp>
        <p:nvSpPr>
          <p:cNvPr id="4" name="TextBox 3"/>
          <p:cNvSpPr txBox="1"/>
          <p:nvPr/>
        </p:nvSpPr>
        <p:spPr bwMode="auto">
          <a:xfrm>
            <a:off x="609600" y="1524000"/>
            <a:ext cx="111252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400" dirty="0">
                <a:latin typeface="+mj-lt"/>
              </a:rPr>
              <a:t>A circular loop with radius </a:t>
            </a:r>
            <a:r>
              <a:rPr lang="en-US" sz="2400" b="1" dirty="0">
                <a:latin typeface="+mj-lt"/>
              </a:rPr>
              <a:t>3 cm</a:t>
            </a:r>
            <a:r>
              <a:rPr lang="en-US" sz="2400" dirty="0">
                <a:latin typeface="+mj-lt"/>
              </a:rPr>
              <a:t> is in a region where the magnetic field is </a:t>
            </a:r>
            <a:r>
              <a:rPr lang="en-US" sz="2400" b="1" dirty="0">
                <a:latin typeface="+mj-lt"/>
              </a:rPr>
              <a:t>1.2 </a:t>
            </a:r>
            <a:r>
              <a:rPr lang="en-US" sz="2400" b="1" dirty="0" err="1">
                <a:latin typeface="+mj-lt"/>
              </a:rPr>
              <a:t>mT</a:t>
            </a:r>
            <a:r>
              <a:rPr lang="en-US" sz="2400" dirty="0">
                <a:latin typeface="+mj-lt"/>
              </a:rPr>
              <a:t>.  If the magnetic flux through the loop is </a:t>
            </a:r>
            <a:r>
              <a:rPr lang="en-US" sz="2400" b="1" dirty="0">
                <a:latin typeface="+mj-lt"/>
              </a:rPr>
              <a:t>+2.78 </a:t>
            </a:r>
            <a:r>
              <a:rPr lang="en-US" sz="2400" b="1" dirty="0" err="1">
                <a:latin typeface="Symbol" pitchFamily="18" charset="2"/>
              </a:rPr>
              <a:t>m</a:t>
            </a:r>
            <a:r>
              <a:rPr lang="en-US" sz="2400" b="1" dirty="0" err="1">
                <a:latin typeface="+mj-lt"/>
              </a:rPr>
              <a:t>Wb</a:t>
            </a:r>
            <a:r>
              <a:rPr lang="en-US" sz="2400" dirty="0">
                <a:latin typeface="+mj-lt"/>
              </a:rPr>
              <a:t>, what angle could the loop make with the field?</a:t>
            </a:r>
          </a:p>
        </p:txBody>
      </p:sp>
      <p:sp>
        <p:nvSpPr>
          <p:cNvPr id="5" name="TextBox 4"/>
          <p:cNvSpPr txBox="1"/>
          <p:nvPr/>
        </p:nvSpPr>
        <p:spPr bwMode="auto">
          <a:xfrm>
            <a:off x="1143000" y="3571171"/>
            <a:ext cx="2667000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>
              <a:buFontTx/>
              <a:buAutoNum type="alphaLcPeriod"/>
              <a:defRPr/>
            </a:pPr>
            <a:r>
              <a:rPr lang="en-US" sz="2400" dirty="0">
                <a:latin typeface="+mj-lt"/>
              </a:rPr>
              <a:t>0°</a:t>
            </a:r>
          </a:p>
          <a:p>
            <a:pPr marL="457200" indent="-457200">
              <a:buFontTx/>
              <a:buAutoNum type="alphaLcPeriod"/>
              <a:defRPr/>
            </a:pPr>
            <a:r>
              <a:rPr lang="en-US" sz="2400" dirty="0"/>
              <a:t>35°</a:t>
            </a:r>
          </a:p>
          <a:p>
            <a:pPr marL="457200" indent="-457200">
              <a:buFontTx/>
              <a:buAutoNum type="alphaLcPeriod"/>
              <a:defRPr/>
            </a:pPr>
            <a:r>
              <a:rPr lang="en-US" sz="2400" dirty="0"/>
              <a:t>55°</a:t>
            </a:r>
          </a:p>
          <a:p>
            <a:pPr marL="457200" indent="-457200">
              <a:buFontTx/>
              <a:buAutoNum type="alphaLcPeriod"/>
              <a:defRPr/>
            </a:pPr>
            <a:r>
              <a:rPr lang="en-US" sz="2400" dirty="0">
                <a:latin typeface="+mj-lt"/>
              </a:rPr>
              <a:t>125°</a:t>
            </a:r>
          </a:p>
          <a:p>
            <a:pPr marL="457200" indent="-457200">
              <a:buFontTx/>
              <a:buAutoNum type="alphaLcPeriod"/>
              <a:defRPr/>
            </a:pPr>
            <a:r>
              <a:rPr lang="en-US" sz="2400" dirty="0">
                <a:latin typeface="+mj-lt"/>
              </a:rPr>
              <a:t>145°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1143000" y="3952171"/>
            <a:ext cx="1143000" cy="38100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386F29C-061E-47C1-A8AA-F42ADE5D6185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 bwMode="auto">
              <a:xfrm>
                <a:off x="4648200" y="3124200"/>
                <a:ext cx="4876800" cy="3028008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400">
                          <a:latin typeface="Cambria Math" panose="02040503050406030204" pitchFamily="18" charset="0"/>
                        </a:rPr>
                        <m:t>Φ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𝐵</m:t>
                      </m:r>
                      <m:func>
                        <m:func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cos</m:t>
                          </m:r>
                        </m:fName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𝜃</m:t>
                          </m:r>
                        </m:e>
                      </m:func>
                    </m:oMath>
                  </m:oMathPara>
                </a14:m>
                <a:endParaRPr lang="en-US" sz="2400" i="1" dirty="0">
                  <a:latin typeface="Cambria Math" panose="02040503050406030204" pitchFamily="18" charset="0"/>
                </a:endParaRPr>
              </a:p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400" i="1">
                          <a:latin typeface="Cambria Math" panose="02040503050406030204" pitchFamily="18" charset="0"/>
                        </a:rPr>
                        <m:t>⇒</m:t>
                      </m:r>
                      <m:func>
                        <m:func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cos</m:t>
                          </m:r>
                        </m:fName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𝜃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=</m:t>
                          </m:r>
                          <m:f>
                            <m:f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m:rPr>
                                  <m:sty m:val="p"/>
                                </m:rPr>
                                <a:rPr lang="en-US" sz="2400">
                                  <a:latin typeface="Cambria Math" panose="02040503050406030204" pitchFamily="18" charset="0"/>
                                </a:rPr>
                                <m:t>Φ</m:t>
                              </m:r>
                            </m:num>
                            <m:den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𝐴𝐵</m:t>
                              </m:r>
                            </m:den>
                          </m:f>
                        </m:e>
                      </m:func>
                      <m:r>
                        <a:rPr lang="en-US" sz="2400" i="1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sz="2400" i="1" dirty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400" i="1">
                          <a:latin typeface="Cambria Math" panose="02040503050406030204" pitchFamily="18" charset="0"/>
                        </a:rPr>
                        <m:t>⇒</m:t>
                      </m:r>
                      <m:r>
                        <m:rPr>
                          <m:sty m:val="p"/>
                        </m:rPr>
                        <a:rPr lang="en-US" sz="2400">
                          <a:latin typeface="Cambria Math" panose="02040503050406030204" pitchFamily="18" charset="0"/>
                        </a:rPr>
                        <m:t>cos</m:t>
                      </m:r>
                      <m:r>
                        <a:rPr lang="en-US" sz="240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𝜃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2.78×</m:t>
                          </m:r>
                          <m:sSup>
                            <m:sSup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10</m:t>
                              </m:r>
                            </m:e>
                            <m:sup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−6</m:t>
                              </m:r>
                            </m:sup>
                          </m:sSup>
                        </m:num>
                        <m:den>
                          <m:d>
                            <m:dPr>
                              <m:begChr m:val="["/>
                              <m:endChr m:val="]"/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𝜋</m:t>
                              </m:r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sSup>
                                <m:sSup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n-US" sz="2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2400" i="1">
                                          <a:latin typeface="Cambria Math" panose="02040503050406030204" pitchFamily="18" charset="0"/>
                                        </a:rPr>
                                        <m:t>0.03</m:t>
                                      </m:r>
                                    </m:e>
                                  </m:d>
                                </m:e>
                                <m:sup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d>
                          <m:d>
                            <m:d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1.2×</m:t>
                              </m:r>
                              <m:sSup>
                                <m:sSup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−3</m:t>
                                  </m:r>
                                </m:sup>
                              </m:sSup>
                            </m:e>
                          </m:d>
                        </m:den>
                      </m:f>
                    </m:oMath>
                  </m:oMathPara>
                </a14:m>
                <a:endParaRPr lang="en-US" sz="2400" dirty="0">
                  <a:latin typeface="+mj-lt"/>
                </a:endParaRPr>
              </a:p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400" i="1">
                          <a:latin typeface="Cambria Math" panose="02040503050406030204" pitchFamily="18" charset="0"/>
                        </a:rPr>
                        <m:t>⇒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𝜃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= ?</m:t>
                      </m:r>
                    </m:oMath>
                  </m:oMathPara>
                </a14:m>
                <a:endParaRPr lang="en-US" sz="2400" dirty="0">
                  <a:latin typeface="+mj-lt"/>
                </a:endParaRP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648200" y="3124200"/>
                <a:ext cx="4876800" cy="3028008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3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Title 1"/>
          <p:cNvSpPr>
            <a:spLocks noGrp="1"/>
          </p:cNvSpPr>
          <p:nvPr>
            <p:ph type="title"/>
          </p:nvPr>
        </p:nvSpPr>
        <p:spPr>
          <a:xfrm>
            <a:off x="2743200" y="228600"/>
            <a:ext cx="4038600" cy="1143000"/>
          </a:xfrm>
        </p:spPr>
        <p:txBody>
          <a:bodyPr/>
          <a:lstStyle/>
          <a:p>
            <a:pPr algn="l" eaLnBrk="1" hangingPunct="1"/>
            <a:r>
              <a:rPr lang="en-US" sz="4000" b="1" dirty="0">
                <a:latin typeface="Arial" charset="0"/>
                <a:cs typeface="Arial" charset="0"/>
              </a:rPr>
              <a:t>Changing Flux</a:t>
            </a:r>
          </a:p>
        </p:txBody>
      </p:sp>
      <p:sp>
        <p:nvSpPr>
          <p:cNvPr id="4" name="TextBox 3"/>
          <p:cNvSpPr txBox="1"/>
          <p:nvPr/>
        </p:nvSpPr>
        <p:spPr bwMode="auto">
          <a:xfrm>
            <a:off x="742950" y="1249593"/>
            <a:ext cx="80391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>
                <a:latin typeface="+mj-lt"/>
              </a:rPr>
              <a:t>Some ways to increase or decrease flux:</a:t>
            </a:r>
          </a:p>
        </p:txBody>
      </p:sp>
      <p:graphicFrame>
        <p:nvGraphicFramePr>
          <p:cNvPr id="79876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83827905"/>
              </p:ext>
            </p:extLst>
          </p:nvPr>
        </p:nvGraphicFramePr>
        <p:xfrm>
          <a:off x="7753647" y="571939"/>
          <a:ext cx="2166202" cy="468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0559" name="Equation" r:id="rId3" imgW="927000" imgH="203040" progId="Equation.3">
                  <p:embed/>
                </p:oleObj>
              </mc:Choice>
              <mc:Fallback>
                <p:oleObj name="Equation" r:id="rId3" imgW="927000" imgH="203040" progId="Equation.3">
                  <p:embed/>
                  <p:pic>
                    <p:nvPicPr>
                      <p:cNvPr id="0" name="Picture 17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753647" y="571939"/>
                        <a:ext cx="2166202" cy="468313"/>
                      </a:xfrm>
                      <a:prstGeom prst="rect">
                        <a:avLst/>
                      </a:prstGeom>
                      <a:noFill/>
                      <a:ln>
                        <a:solidFill>
                          <a:srgbClr val="008000"/>
                        </a:solidFill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/>
          <p:cNvSpPr txBox="1"/>
          <p:nvPr/>
        </p:nvSpPr>
        <p:spPr bwMode="auto">
          <a:xfrm>
            <a:off x="920674" y="1894533"/>
            <a:ext cx="32766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2400" b="1" dirty="0">
                <a:solidFill>
                  <a:srgbClr val="FF0000"/>
                </a:solidFill>
                <a:latin typeface="+mj-lt"/>
              </a:rPr>
              <a:t>Changing Area (A)</a:t>
            </a:r>
          </a:p>
        </p:txBody>
      </p:sp>
      <p:sp>
        <p:nvSpPr>
          <p:cNvPr id="21" name="Left-Right Arrow 20"/>
          <p:cNvSpPr/>
          <p:nvPr/>
        </p:nvSpPr>
        <p:spPr>
          <a:xfrm>
            <a:off x="7100668" y="2476500"/>
            <a:ext cx="914400" cy="457200"/>
          </a:xfrm>
          <a:prstGeom prst="leftRight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2" name="Group 56"/>
          <p:cNvGrpSpPr>
            <a:grpSpLocks/>
          </p:cNvGrpSpPr>
          <p:nvPr/>
        </p:nvGrpSpPr>
        <p:grpSpPr bwMode="auto">
          <a:xfrm>
            <a:off x="8229600" y="2133600"/>
            <a:ext cx="1371600" cy="1143000"/>
            <a:chOff x="6705600" y="2514600"/>
            <a:chExt cx="1371600" cy="1143000"/>
          </a:xfrm>
        </p:grpSpPr>
        <p:sp>
          <p:nvSpPr>
            <p:cNvPr id="22" name="Rectangle 21"/>
            <p:cNvSpPr/>
            <p:nvPr/>
          </p:nvSpPr>
          <p:spPr>
            <a:xfrm>
              <a:off x="6705600" y="2514600"/>
              <a:ext cx="1219200" cy="1143000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cxnSp>
          <p:nvCxnSpPr>
            <p:cNvPr id="24" name="Straight Connector 23"/>
            <p:cNvCxnSpPr/>
            <p:nvPr/>
          </p:nvCxnSpPr>
          <p:spPr>
            <a:xfrm rot="5400000">
              <a:off x="7353300" y="3086100"/>
              <a:ext cx="1143000" cy="0"/>
            </a:xfrm>
            <a:prstGeom prst="line">
              <a:avLst/>
            </a:prstGeom>
            <a:ln w="635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Freeform 22"/>
            <p:cNvSpPr/>
            <p:nvPr/>
          </p:nvSpPr>
          <p:spPr>
            <a:xfrm>
              <a:off x="6705600" y="2514600"/>
              <a:ext cx="1371600" cy="1143000"/>
            </a:xfrm>
            <a:custGeom>
              <a:avLst/>
              <a:gdLst>
                <a:gd name="connsiteX0" fmla="*/ 1219200 w 1219200"/>
                <a:gd name="connsiteY0" fmla="*/ 0 h 609600"/>
                <a:gd name="connsiteX1" fmla="*/ 4763 w 1219200"/>
                <a:gd name="connsiteY1" fmla="*/ 0 h 609600"/>
                <a:gd name="connsiteX2" fmla="*/ 0 w 1219200"/>
                <a:gd name="connsiteY2" fmla="*/ 609600 h 609600"/>
                <a:gd name="connsiteX3" fmla="*/ 1216819 w 1219200"/>
                <a:gd name="connsiteY3" fmla="*/ 609600 h 609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19200" h="609600">
                  <a:moveTo>
                    <a:pt x="1219200" y="0"/>
                  </a:moveTo>
                  <a:lnTo>
                    <a:pt x="4763" y="0"/>
                  </a:lnTo>
                  <a:cubicBezTo>
                    <a:pt x="3175" y="203200"/>
                    <a:pt x="1588" y="406400"/>
                    <a:pt x="0" y="609600"/>
                  </a:cubicBezTo>
                  <a:lnTo>
                    <a:pt x="1216819" y="609600"/>
                  </a:lnTo>
                </a:path>
              </a:pathLst>
            </a:custGeom>
            <a:ln w="635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26" name="TextBox 25"/>
          <p:cNvSpPr txBox="1">
            <a:spLocks noChangeArrowheads="1"/>
          </p:cNvSpPr>
          <p:nvPr/>
        </p:nvSpPr>
        <p:spPr bwMode="auto">
          <a:xfrm>
            <a:off x="957265" y="2970825"/>
            <a:ext cx="45720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342900" indent="-342900" eaLnBrk="1" hangingPunct="1"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rgbClr val="293F6F"/>
                </a:solidFill>
              </a:rPr>
              <a:t>Changing Field (B)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/>
              <p:cNvSpPr txBox="1">
                <a:spLocks noChangeArrowheads="1"/>
              </p:cNvSpPr>
              <p:nvPr/>
            </p:nvSpPr>
            <p:spPr bwMode="auto">
              <a:xfrm>
                <a:off x="951864" y="4096252"/>
                <a:ext cx="3245410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marL="342900" indent="-342900" eaLnBrk="1" hangingPunct="1">
                  <a:buFont typeface="Arial" panose="020B0604020202020204" pitchFamily="34" charset="0"/>
                  <a:buChar char="•"/>
                </a:pPr>
                <a:r>
                  <a:rPr lang="en-US" sz="2400" b="1" dirty="0">
                    <a:solidFill>
                      <a:srgbClr val="A67A00"/>
                    </a:solidFill>
                  </a:rPr>
                  <a:t>Changing angle </a:t>
                </a:r>
                <a14:m>
                  <m:oMath xmlns:m="http://schemas.openxmlformats.org/officeDocument/2006/math">
                    <m:r>
                      <a:rPr lang="en-US" sz="2400" b="1" i="1">
                        <a:solidFill>
                          <a:srgbClr val="A67A00"/>
                        </a:solidFill>
                        <a:latin typeface="Cambria Math" panose="02040503050406030204" pitchFamily="18" charset="0"/>
                      </a:rPr>
                      <m:t>𝜽</m:t>
                    </m:r>
                  </m:oMath>
                </a14:m>
                <a:endParaRPr lang="en-US" sz="2400" b="1" dirty="0">
                  <a:solidFill>
                    <a:srgbClr val="A67A00"/>
                  </a:solidFill>
                </a:endParaRPr>
              </a:p>
            </p:txBody>
          </p:sp>
        </mc:Choice>
        <mc:Fallback xmlns="">
          <p:sp>
            <p:nvSpPr>
              <p:cNvPr id="28" name="TextBox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951864" y="4096252"/>
                <a:ext cx="3245410" cy="461665"/>
              </a:xfrm>
              <a:prstGeom prst="rect">
                <a:avLst/>
              </a:prstGeom>
              <a:blipFill>
                <a:blip r:embed="rId5"/>
                <a:stretch>
                  <a:fillRect l="-2439" t="-9211" b="-30263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0" name="Left-Right Arrow 39"/>
          <p:cNvSpPr/>
          <p:nvPr/>
        </p:nvSpPr>
        <p:spPr>
          <a:xfrm>
            <a:off x="7997020" y="4284455"/>
            <a:ext cx="914400" cy="457200"/>
          </a:xfrm>
          <a:prstGeom prst="leftRight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5638800" y="2133600"/>
            <a:ext cx="685800" cy="114300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20" name="Straight Connector 19"/>
          <p:cNvCxnSpPr/>
          <p:nvPr/>
        </p:nvCxnSpPr>
        <p:spPr bwMode="auto">
          <a:xfrm>
            <a:off x="6324600" y="2133600"/>
            <a:ext cx="0" cy="1143000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Freeform 13"/>
          <p:cNvSpPr/>
          <p:nvPr/>
        </p:nvSpPr>
        <p:spPr bwMode="auto">
          <a:xfrm>
            <a:off x="5638800" y="2133600"/>
            <a:ext cx="1371600" cy="1143000"/>
          </a:xfrm>
          <a:custGeom>
            <a:avLst/>
            <a:gdLst>
              <a:gd name="connsiteX0" fmla="*/ 1219200 w 1219200"/>
              <a:gd name="connsiteY0" fmla="*/ 0 h 609600"/>
              <a:gd name="connsiteX1" fmla="*/ 4763 w 1219200"/>
              <a:gd name="connsiteY1" fmla="*/ 0 h 609600"/>
              <a:gd name="connsiteX2" fmla="*/ 0 w 1219200"/>
              <a:gd name="connsiteY2" fmla="*/ 609600 h 609600"/>
              <a:gd name="connsiteX3" fmla="*/ 1216819 w 1219200"/>
              <a:gd name="connsiteY3" fmla="*/ 609600 h 609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" h="609600">
                <a:moveTo>
                  <a:pt x="1219200" y="0"/>
                </a:moveTo>
                <a:lnTo>
                  <a:pt x="4763" y="0"/>
                </a:lnTo>
                <a:cubicBezTo>
                  <a:pt x="3175" y="203200"/>
                  <a:pt x="1588" y="406400"/>
                  <a:pt x="0" y="609600"/>
                </a:cubicBezTo>
                <a:lnTo>
                  <a:pt x="1216819" y="609600"/>
                </a:lnTo>
              </a:path>
            </a:pathLst>
          </a:cu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3" name="Group 83"/>
          <p:cNvGrpSpPr>
            <a:grpSpLocks/>
          </p:cNvGrpSpPr>
          <p:nvPr/>
        </p:nvGrpSpPr>
        <p:grpSpPr bwMode="auto">
          <a:xfrm>
            <a:off x="6006619" y="4028997"/>
            <a:ext cx="1828800" cy="916298"/>
            <a:chOff x="4267200" y="5212926"/>
            <a:chExt cx="1828800" cy="915988"/>
          </a:xfrm>
        </p:grpSpPr>
        <p:sp>
          <p:nvSpPr>
            <p:cNvPr id="69" name="Arc 68"/>
            <p:cNvSpPr>
              <a:spLocks noChangeAspect="1"/>
            </p:cNvSpPr>
            <p:nvPr/>
          </p:nvSpPr>
          <p:spPr>
            <a:xfrm rot="10800000">
              <a:off x="5181600" y="5233867"/>
              <a:ext cx="103188" cy="874416"/>
            </a:xfrm>
            <a:prstGeom prst="arc">
              <a:avLst>
                <a:gd name="adj1" fmla="val 16063254"/>
                <a:gd name="adj2" fmla="val 5540613"/>
              </a:avLst>
            </a:prstGeom>
            <a:ln w="38100">
              <a:solidFill>
                <a:srgbClr val="A67A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grpSp>
          <p:nvGrpSpPr>
            <p:cNvPr id="79911" name="Group 34"/>
            <p:cNvGrpSpPr>
              <a:grpSpLocks/>
            </p:cNvGrpSpPr>
            <p:nvPr/>
          </p:nvGrpSpPr>
          <p:grpSpPr bwMode="auto">
            <a:xfrm>
              <a:off x="4267200" y="5212926"/>
              <a:ext cx="1828800" cy="915988"/>
              <a:chOff x="381000" y="2362200"/>
              <a:chExt cx="3505200" cy="915988"/>
            </a:xfrm>
          </p:grpSpPr>
          <p:cxnSp>
            <p:nvCxnSpPr>
              <p:cNvPr id="30" name="Straight Arrow Connector 29"/>
              <p:cNvCxnSpPr/>
              <p:nvPr/>
            </p:nvCxnSpPr>
            <p:spPr bwMode="auto">
              <a:xfrm>
                <a:off x="381000" y="2362510"/>
                <a:ext cx="3505200" cy="1587"/>
              </a:xfrm>
              <a:prstGeom prst="straightConnector1">
                <a:avLst/>
              </a:prstGeom>
              <a:ln w="38100">
                <a:solidFill>
                  <a:srgbClr val="293F6F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Arrow Connector 30"/>
              <p:cNvCxnSpPr/>
              <p:nvPr/>
            </p:nvCxnSpPr>
            <p:spPr bwMode="auto">
              <a:xfrm>
                <a:off x="381000" y="2667207"/>
                <a:ext cx="3505200" cy="1587"/>
              </a:xfrm>
              <a:prstGeom prst="straightConnector1">
                <a:avLst/>
              </a:prstGeom>
              <a:ln w="38100">
                <a:solidFill>
                  <a:srgbClr val="293F6F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Arrow Connector 31"/>
              <p:cNvCxnSpPr/>
              <p:nvPr/>
            </p:nvCxnSpPr>
            <p:spPr bwMode="auto">
              <a:xfrm>
                <a:off x="381000" y="2971904"/>
                <a:ext cx="3505200" cy="1587"/>
              </a:xfrm>
              <a:prstGeom prst="straightConnector1">
                <a:avLst/>
              </a:prstGeom>
              <a:ln w="38100">
                <a:solidFill>
                  <a:srgbClr val="293F6F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Arrow Connector 32"/>
              <p:cNvCxnSpPr/>
              <p:nvPr/>
            </p:nvCxnSpPr>
            <p:spPr bwMode="auto">
              <a:xfrm>
                <a:off x="381000" y="3276601"/>
                <a:ext cx="3505200" cy="1587"/>
              </a:xfrm>
              <a:prstGeom prst="straightConnector1">
                <a:avLst/>
              </a:prstGeom>
              <a:ln w="38100">
                <a:solidFill>
                  <a:srgbClr val="293F6F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7" name="Arc 36"/>
            <p:cNvSpPr>
              <a:spLocks noChangeAspect="1"/>
            </p:cNvSpPr>
            <p:nvPr/>
          </p:nvSpPr>
          <p:spPr>
            <a:xfrm>
              <a:off x="5181600" y="5233867"/>
              <a:ext cx="103188" cy="874416"/>
            </a:xfrm>
            <a:prstGeom prst="arc">
              <a:avLst>
                <a:gd name="adj1" fmla="val 16200000"/>
                <a:gd name="adj2" fmla="val 5402374"/>
              </a:avLst>
            </a:prstGeom>
            <a:ln w="38100">
              <a:solidFill>
                <a:srgbClr val="A67A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grpSp>
        <p:nvGrpSpPr>
          <p:cNvPr id="7" name="Group 82"/>
          <p:cNvGrpSpPr>
            <a:grpSpLocks/>
          </p:cNvGrpSpPr>
          <p:nvPr/>
        </p:nvGrpSpPr>
        <p:grpSpPr bwMode="auto">
          <a:xfrm rot="2683178">
            <a:off x="8810254" y="4084255"/>
            <a:ext cx="2474912" cy="874713"/>
            <a:chOff x="6748443" y="4165334"/>
            <a:chExt cx="2475378" cy="874395"/>
          </a:xfrm>
        </p:grpSpPr>
        <p:sp>
          <p:nvSpPr>
            <p:cNvPr id="73" name="Arc 72"/>
            <p:cNvSpPr>
              <a:spLocks noChangeAspect="1"/>
            </p:cNvSpPr>
            <p:nvPr/>
          </p:nvSpPr>
          <p:spPr>
            <a:xfrm rot="10800000">
              <a:off x="7934528" y="4165334"/>
              <a:ext cx="103207" cy="874395"/>
            </a:xfrm>
            <a:prstGeom prst="arc">
              <a:avLst>
                <a:gd name="adj1" fmla="val 16063254"/>
                <a:gd name="adj2" fmla="val 5540613"/>
              </a:avLst>
            </a:prstGeom>
            <a:ln w="38100">
              <a:solidFill>
                <a:srgbClr val="A67A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cxnSp>
          <p:nvCxnSpPr>
            <p:cNvPr id="51" name="Straight Arrow Connector 50"/>
            <p:cNvCxnSpPr/>
            <p:nvPr/>
          </p:nvCxnSpPr>
          <p:spPr bwMode="auto">
            <a:xfrm rot="18900000">
              <a:off x="6748443" y="4278006"/>
              <a:ext cx="1829144" cy="1586"/>
            </a:xfrm>
            <a:prstGeom prst="straightConnector1">
              <a:avLst/>
            </a:prstGeom>
            <a:ln w="38100">
              <a:solidFill>
                <a:srgbClr val="293F6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Arrow Connector 51"/>
            <p:cNvCxnSpPr/>
            <p:nvPr/>
          </p:nvCxnSpPr>
          <p:spPr bwMode="auto">
            <a:xfrm rot="18900000">
              <a:off x="6964384" y="4493828"/>
              <a:ext cx="1829144" cy="1586"/>
            </a:xfrm>
            <a:prstGeom prst="straightConnector1">
              <a:avLst/>
            </a:prstGeom>
            <a:ln w="38100">
              <a:solidFill>
                <a:srgbClr val="293F6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Arrow Connector 52"/>
            <p:cNvCxnSpPr/>
            <p:nvPr/>
          </p:nvCxnSpPr>
          <p:spPr bwMode="auto">
            <a:xfrm rot="18900000">
              <a:off x="7178736" y="4709649"/>
              <a:ext cx="1829144" cy="1586"/>
            </a:xfrm>
            <a:prstGeom prst="straightConnector1">
              <a:avLst/>
            </a:prstGeom>
            <a:ln w="38100">
              <a:solidFill>
                <a:srgbClr val="293F6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Arrow Connector 53"/>
            <p:cNvCxnSpPr/>
            <p:nvPr/>
          </p:nvCxnSpPr>
          <p:spPr bwMode="auto">
            <a:xfrm rot="18900000">
              <a:off x="7394677" y="4925471"/>
              <a:ext cx="1829144" cy="1586"/>
            </a:xfrm>
            <a:prstGeom prst="straightConnector1">
              <a:avLst/>
            </a:prstGeom>
            <a:ln w="38100">
              <a:solidFill>
                <a:srgbClr val="293F6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2" name="Arc 71"/>
            <p:cNvSpPr>
              <a:spLocks noChangeAspect="1"/>
            </p:cNvSpPr>
            <p:nvPr/>
          </p:nvSpPr>
          <p:spPr>
            <a:xfrm>
              <a:off x="7934528" y="4165334"/>
              <a:ext cx="103207" cy="874395"/>
            </a:xfrm>
            <a:prstGeom prst="arc">
              <a:avLst>
                <a:gd name="adj1" fmla="val 16200000"/>
                <a:gd name="adj2" fmla="val 5402374"/>
              </a:avLst>
            </a:prstGeom>
            <a:ln w="38100">
              <a:solidFill>
                <a:srgbClr val="A67A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85" name="TextBox 84"/>
          <p:cNvSpPr txBox="1"/>
          <p:nvPr/>
        </p:nvSpPr>
        <p:spPr bwMode="auto">
          <a:xfrm>
            <a:off x="930300" y="5193151"/>
            <a:ext cx="45720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2400" b="1" dirty="0">
                <a:solidFill>
                  <a:srgbClr val="7030A0"/>
                </a:solidFill>
                <a:latin typeface="+mj-lt"/>
              </a:rPr>
              <a:t>Move loop into / out of field</a:t>
            </a:r>
          </a:p>
        </p:txBody>
      </p:sp>
      <p:sp>
        <p:nvSpPr>
          <p:cNvPr id="42" name="TextBox 41"/>
          <p:cNvSpPr txBox="1">
            <a:spLocks noChangeArrowheads="1"/>
          </p:cNvSpPr>
          <p:nvPr/>
        </p:nvSpPr>
        <p:spPr bwMode="auto">
          <a:xfrm>
            <a:off x="2362200" y="2362200"/>
            <a:ext cx="2971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000" dirty="0">
                <a:latin typeface="Symbol" pitchFamily="18" charset="2"/>
              </a:rPr>
              <a:t>DF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= (</a:t>
            </a:r>
            <a:r>
              <a:rPr lang="en-US" sz="2000" i="1" dirty="0" err="1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cos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000" i="1" dirty="0">
                <a:latin typeface="Symbol" pitchFamily="18" charset="2"/>
                <a:cs typeface="Times New Roman" pitchFamily="18" charset="0"/>
              </a:rPr>
              <a:t>q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)) (</a:t>
            </a:r>
            <a:r>
              <a:rPr lang="en-US" sz="2000" i="1" dirty="0" err="1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000" i="1" baseline="-25000" dirty="0" err="1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en-US" sz="2000" i="1" dirty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000" i="1" baseline="-25000" dirty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)</a:t>
            </a:r>
          </a:p>
        </p:txBody>
      </p:sp>
      <p:sp>
        <p:nvSpPr>
          <p:cNvPr id="48" name="TextBox 47"/>
          <p:cNvSpPr txBox="1">
            <a:spLocks noChangeArrowheads="1"/>
          </p:cNvSpPr>
          <p:nvPr/>
        </p:nvSpPr>
        <p:spPr bwMode="auto">
          <a:xfrm>
            <a:off x="2362200" y="3486150"/>
            <a:ext cx="2971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000">
                <a:latin typeface="Symbol" pitchFamily="18" charset="2"/>
              </a:rPr>
              <a:t>DF</a:t>
            </a:r>
            <a:r>
              <a:rPr lang="en-US" sz="2000">
                <a:latin typeface="Times New Roman" pitchFamily="18" charset="0"/>
                <a:cs typeface="Times New Roman" pitchFamily="18" charset="0"/>
              </a:rPr>
              <a:t> = (</a:t>
            </a:r>
            <a:r>
              <a:rPr lang="en-US" sz="2000" i="1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000">
                <a:latin typeface="Times New Roman" pitchFamily="18" charset="0"/>
                <a:cs typeface="Times New Roman" pitchFamily="18" charset="0"/>
              </a:rPr>
              <a:t>cos(</a:t>
            </a:r>
            <a:r>
              <a:rPr lang="en-US" sz="2000" i="1">
                <a:latin typeface="Symbol" pitchFamily="18" charset="2"/>
                <a:cs typeface="Times New Roman" pitchFamily="18" charset="0"/>
              </a:rPr>
              <a:t>q</a:t>
            </a:r>
            <a:r>
              <a:rPr lang="en-US" sz="2000">
                <a:latin typeface="Times New Roman" pitchFamily="18" charset="0"/>
                <a:cs typeface="Times New Roman" pitchFamily="18" charset="0"/>
              </a:rPr>
              <a:t>)) (</a:t>
            </a:r>
            <a:r>
              <a:rPr lang="en-US" sz="2000" i="1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2000" i="1" baseline="-2500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US" sz="200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en-US" sz="2000" i="1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2000" i="1" baseline="-2500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2000">
                <a:latin typeface="Times New Roman" pitchFamily="18" charset="0"/>
                <a:cs typeface="Times New Roman" pitchFamily="18" charset="0"/>
              </a:rPr>
              <a:t>)</a:t>
            </a:r>
          </a:p>
        </p:txBody>
      </p:sp>
      <p:sp>
        <p:nvSpPr>
          <p:cNvPr id="49" name="TextBox 48"/>
          <p:cNvSpPr txBox="1">
            <a:spLocks noChangeArrowheads="1"/>
          </p:cNvSpPr>
          <p:nvPr/>
        </p:nvSpPr>
        <p:spPr bwMode="auto">
          <a:xfrm>
            <a:off x="2286000" y="4622800"/>
            <a:ext cx="2971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000" dirty="0">
                <a:latin typeface="Symbol" pitchFamily="18" charset="2"/>
              </a:rPr>
              <a:t>DF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en-US" sz="2000" i="1" dirty="0">
                <a:latin typeface="Times New Roman" pitchFamily="18" charset="0"/>
                <a:cs typeface="Times New Roman" pitchFamily="18" charset="0"/>
              </a:rPr>
              <a:t>AB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(cos(</a:t>
            </a:r>
            <a:r>
              <a:rPr lang="en-US" sz="2000" i="1" dirty="0" err="1">
                <a:latin typeface="Symbol" pitchFamily="18" charset="2"/>
                <a:cs typeface="Times New Roman" pitchFamily="18" charset="0"/>
              </a:rPr>
              <a:t>q</a:t>
            </a:r>
            <a:r>
              <a:rPr lang="en-US" sz="2000" i="1" baseline="-25000" dirty="0" err="1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) –cos(</a:t>
            </a:r>
            <a:r>
              <a:rPr lang="en-US" sz="2000" i="1" dirty="0">
                <a:latin typeface="Symbol" pitchFamily="18" charset="2"/>
                <a:cs typeface="Times New Roman" pitchFamily="18" charset="0"/>
              </a:rPr>
              <a:t>q</a:t>
            </a:r>
            <a:r>
              <a:rPr lang="en-US" sz="2000" i="1" baseline="-25000" dirty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))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1506200" y="6451076"/>
            <a:ext cx="594947" cy="365125"/>
          </a:xfrm>
        </p:spPr>
        <p:txBody>
          <a:bodyPr/>
          <a:lstStyle/>
          <a:p>
            <a:pPr>
              <a:defRPr/>
            </a:pPr>
            <a:fld id="{B386F29C-061E-47C1-A8AA-F42ADE5D6185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  <p:grpSp>
        <p:nvGrpSpPr>
          <p:cNvPr id="218" name="Group 296"/>
          <p:cNvGrpSpPr>
            <a:grpSpLocks/>
          </p:cNvGrpSpPr>
          <p:nvPr/>
        </p:nvGrpSpPr>
        <p:grpSpPr bwMode="auto">
          <a:xfrm>
            <a:off x="8077200" y="1905000"/>
            <a:ext cx="1600200" cy="1614268"/>
            <a:chOff x="1828800" y="1447800"/>
            <a:chExt cx="4754565" cy="4754566"/>
          </a:xfrm>
        </p:grpSpPr>
        <p:grpSp>
          <p:nvGrpSpPr>
            <p:cNvPr id="219" name="Group 138"/>
            <p:cNvGrpSpPr>
              <a:grpSpLocks/>
            </p:cNvGrpSpPr>
            <p:nvPr/>
          </p:nvGrpSpPr>
          <p:grpSpPr bwMode="auto">
            <a:xfrm>
              <a:off x="1828800" y="1447799"/>
              <a:ext cx="4754565" cy="182564"/>
              <a:chOff x="1828800" y="1447799"/>
              <a:chExt cx="4754565" cy="182564"/>
            </a:xfrm>
          </p:grpSpPr>
          <p:grpSp>
            <p:nvGrpSpPr>
              <p:cNvPr id="352" name="Group 71"/>
              <p:cNvGrpSpPr>
                <a:grpSpLocks/>
              </p:cNvGrpSpPr>
              <p:nvPr/>
            </p:nvGrpSpPr>
            <p:grpSpPr bwMode="auto">
              <a:xfrm>
                <a:off x="6400863" y="1447800"/>
                <a:ext cx="182502" cy="182563"/>
                <a:chOff x="1066860" y="4343399"/>
                <a:chExt cx="182502" cy="182563"/>
              </a:xfrm>
            </p:grpSpPr>
            <p:cxnSp>
              <p:nvCxnSpPr>
                <p:cNvPr id="371" name="Straight Connector 23"/>
                <p:cNvCxnSpPr/>
                <p:nvPr/>
              </p:nvCxnSpPr>
              <p:spPr bwMode="auto">
                <a:xfrm flipH="1">
                  <a:off x="1066495" y="4343399"/>
                  <a:ext cx="182867" cy="182954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2" name="Straight Connector 24"/>
                <p:cNvCxnSpPr/>
                <p:nvPr/>
              </p:nvCxnSpPr>
              <p:spPr bwMode="auto">
                <a:xfrm rot="5400000" flipH="1">
                  <a:off x="1066452" y="4343442"/>
                  <a:ext cx="182954" cy="182867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53" name="Group 72"/>
              <p:cNvGrpSpPr>
                <a:grpSpLocks/>
              </p:cNvGrpSpPr>
              <p:nvPr/>
            </p:nvGrpSpPr>
            <p:grpSpPr bwMode="auto">
              <a:xfrm>
                <a:off x="1828800" y="1447799"/>
                <a:ext cx="182503" cy="182564"/>
                <a:chOff x="1066799" y="4343398"/>
                <a:chExt cx="182503" cy="182564"/>
              </a:xfrm>
            </p:grpSpPr>
            <p:cxnSp>
              <p:nvCxnSpPr>
                <p:cNvPr id="369" name="Straight Connector 21"/>
                <p:cNvCxnSpPr/>
                <p:nvPr/>
              </p:nvCxnSpPr>
              <p:spPr bwMode="auto">
                <a:xfrm flipH="1">
                  <a:off x="1066799" y="4343399"/>
                  <a:ext cx="182868" cy="182953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0" name="Straight Connector 22"/>
                <p:cNvCxnSpPr/>
                <p:nvPr/>
              </p:nvCxnSpPr>
              <p:spPr bwMode="auto">
                <a:xfrm rot="5400000" flipH="1">
                  <a:off x="1066756" y="4343442"/>
                  <a:ext cx="182953" cy="182868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54" name="Group 181"/>
              <p:cNvGrpSpPr>
                <a:grpSpLocks/>
              </p:cNvGrpSpPr>
              <p:nvPr/>
            </p:nvGrpSpPr>
            <p:grpSpPr bwMode="auto">
              <a:xfrm>
                <a:off x="2590546" y="1447799"/>
                <a:ext cx="182503" cy="182564"/>
                <a:chOff x="1066809" y="4343398"/>
                <a:chExt cx="182503" cy="182564"/>
              </a:xfrm>
            </p:grpSpPr>
            <p:cxnSp>
              <p:nvCxnSpPr>
                <p:cNvPr id="367" name="Straight Connector 19"/>
                <p:cNvCxnSpPr/>
                <p:nvPr/>
              </p:nvCxnSpPr>
              <p:spPr bwMode="auto">
                <a:xfrm flipH="1">
                  <a:off x="1067756" y="4343399"/>
                  <a:ext cx="180639" cy="182953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8" name="Straight Connector 20"/>
                <p:cNvCxnSpPr/>
                <p:nvPr/>
              </p:nvCxnSpPr>
              <p:spPr bwMode="auto">
                <a:xfrm rot="5400000" flipH="1">
                  <a:off x="1066598" y="4344557"/>
                  <a:ext cx="182953" cy="180639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55" name="Group 184"/>
              <p:cNvGrpSpPr>
                <a:grpSpLocks/>
              </p:cNvGrpSpPr>
              <p:nvPr/>
            </p:nvGrpSpPr>
            <p:grpSpPr bwMode="auto">
              <a:xfrm>
                <a:off x="3352292" y="1447799"/>
                <a:ext cx="182503" cy="182564"/>
                <a:chOff x="1066819" y="4343398"/>
                <a:chExt cx="182503" cy="182564"/>
              </a:xfrm>
            </p:grpSpPr>
            <p:cxnSp>
              <p:nvCxnSpPr>
                <p:cNvPr id="365" name="Straight Connector 17"/>
                <p:cNvCxnSpPr/>
                <p:nvPr/>
              </p:nvCxnSpPr>
              <p:spPr bwMode="auto">
                <a:xfrm flipH="1">
                  <a:off x="1066483" y="4343399"/>
                  <a:ext cx="182868" cy="182953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6" name="Straight Connector 18"/>
                <p:cNvCxnSpPr/>
                <p:nvPr/>
              </p:nvCxnSpPr>
              <p:spPr bwMode="auto">
                <a:xfrm rot="5400000" flipH="1">
                  <a:off x="1066441" y="4343442"/>
                  <a:ext cx="182953" cy="182868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56" name="Group 187"/>
              <p:cNvGrpSpPr>
                <a:grpSpLocks/>
              </p:cNvGrpSpPr>
              <p:nvPr/>
            </p:nvGrpSpPr>
            <p:grpSpPr bwMode="auto">
              <a:xfrm>
                <a:off x="4114038" y="1447800"/>
                <a:ext cx="184089" cy="182563"/>
                <a:chOff x="1066829" y="4343399"/>
                <a:chExt cx="184089" cy="182563"/>
              </a:xfrm>
            </p:grpSpPr>
            <p:cxnSp>
              <p:nvCxnSpPr>
                <p:cNvPr id="363" name="Straight Connector 15"/>
                <p:cNvCxnSpPr/>
                <p:nvPr/>
              </p:nvCxnSpPr>
              <p:spPr bwMode="auto">
                <a:xfrm flipH="1">
                  <a:off x="1067440" y="4343399"/>
                  <a:ext cx="182868" cy="182954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4" name="Straight Connector 16"/>
                <p:cNvCxnSpPr/>
                <p:nvPr/>
              </p:nvCxnSpPr>
              <p:spPr bwMode="auto">
                <a:xfrm rot="5400000" flipH="1">
                  <a:off x="1067397" y="4343442"/>
                  <a:ext cx="182954" cy="182868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57" name="Group 190"/>
              <p:cNvGrpSpPr>
                <a:grpSpLocks/>
              </p:cNvGrpSpPr>
              <p:nvPr/>
            </p:nvGrpSpPr>
            <p:grpSpPr bwMode="auto">
              <a:xfrm>
                <a:off x="4877371" y="1447800"/>
                <a:ext cx="182502" cy="182563"/>
                <a:chOff x="1066839" y="4343399"/>
                <a:chExt cx="182502" cy="182563"/>
              </a:xfrm>
            </p:grpSpPr>
            <p:cxnSp>
              <p:nvCxnSpPr>
                <p:cNvPr id="361" name="Straight Connector 13"/>
                <p:cNvCxnSpPr/>
                <p:nvPr/>
              </p:nvCxnSpPr>
              <p:spPr bwMode="auto">
                <a:xfrm flipH="1">
                  <a:off x="1066809" y="4343399"/>
                  <a:ext cx="182867" cy="182954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2" name="Straight Connector 14"/>
                <p:cNvCxnSpPr/>
                <p:nvPr/>
              </p:nvCxnSpPr>
              <p:spPr bwMode="auto">
                <a:xfrm rot="5400000" flipH="1">
                  <a:off x="1066766" y="4343442"/>
                  <a:ext cx="182954" cy="182867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58" name="Group 193"/>
              <p:cNvGrpSpPr>
                <a:grpSpLocks/>
              </p:cNvGrpSpPr>
              <p:nvPr/>
            </p:nvGrpSpPr>
            <p:grpSpPr bwMode="auto">
              <a:xfrm>
                <a:off x="5639117" y="1447800"/>
                <a:ext cx="182502" cy="182563"/>
                <a:chOff x="1066849" y="4343399"/>
                <a:chExt cx="182502" cy="182563"/>
              </a:xfrm>
            </p:grpSpPr>
            <p:cxnSp>
              <p:nvCxnSpPr>
                <p:cNvPr id="359" name="Straight Connector 11"/>
                <p:cNvCxnSpPr/>
                <p:nvPr/>
              </p:nvCxnSpPr>
              <p:spPr bwMode="auto">
                <a:xfrm flipH="1">
                  <a:off x="1067768" y="4343399"/>
                  <a:ext cx="180636" cy="182954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0" name="Straight Connector 12"/>
                <p:cNvCxnSpPr/>
                <p:nvPr/>
              </p:nvCxnSpPr>
              <p:spPr bwMode="auto">
                <a:xfrm rot="5400000" flipH="1">
                  <a:off x="1066609" y="4344558"/>
                  <a:ext cx="182954" cy="180636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220" name="Group 164"/>
            <p:cNvGrpSpPr>
              <a:grpSpLocks/>
            </p:cNvGrpSpPr>
            <p:nvPr/>
          </p:nvGrpSpPr>
          <p:grpSpPr bwMode="auto">
            <a:xfrm>
              <a:off x="1828800" y="6019802"/>
              <a:ext cx="4754565" cy="182564"/>
              <a:chOff x="1828800" y="1447799"/>
              <a:chExt cx="4754565" cy="182564"/>
            </a:xfrm>
          </p:grpSpPr>
          <p:grpSp>
            <p:nvGrpSpPr>
              <p:cNvPr id="331" name="Group 71"/>
              <p:cNvGrpSpPr>
                <a:grpSpLocks/>
              </p:cNvGrpSpPr>
              <p:nvPr/>
            </p:nvGrpSpPr>
            <p:grpSpPr bwMode="auto">
              <a:xfrm>
                <a:off x="6400863" y="1447800"/>
                <a:ext cx="182502" cy="182563"/>
                <a:chOff x="1066860" y="4343399"/>
                <a:chExt cx="182502" cy="182563"/>
              </a:xfrm>
            </p:grpSpPr>
            <p:cxnSp>
              <p:nvCxnSpPr>
                <p:cNvPr id="350" name="Straight Connector 349"/>
                <p:cNvCxnSpPr/>
                <p:nvPr/>
              </p:nvCxnSpPr>
              <p:spPr bwMode="auto">
                <a:xfrm flipH="1">
                  <a:off x="1066495" y="4343008"/>
                  <a:ext cx="182867" cy="182954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1" name="Straight Connector 350"/>
                <p:cNvCxnSpPr/>
                <p:nvPr/>
              </p:nvCxnSpPr>
              <p:spPr bwMode="auto">
                <a:xfrm rot="5400000" flipH="1">
                  <a:off x="1066452" y="4343052"/>
                  <a:ext cx="182954" cy="182867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32" name="Group 72"/>
              <p:cNvGrpSpPr>
                <a:grpSpLocks/>
              </p:cNvGrpSpPr>
              <p:nvPr/>
            </p:nvGrpSpPr>
            <p:grpSpPr bwMode="auto">
              <a:xfrm>
                <a:off x="1828800" y="1447799"/>
                <a:ext cx="182503" cy="182564"/>
                <a:chOff x="1066799" y="4343398"/>
                <a:chExt cx="182503" cy="182564"/>
              </a:xfrm>
            </p:grpSpPr>
            <p:cxnSp>
              <p:nvCxnSpPr>
                <p:cNvPr id="348" name="Straight Connector 347"/>
                <p:cNvCxnSpPr/>
                <p:nvPr/>
              </p:nvCxnSpPr>
              <p:spPr bwMode="auto">
                <a:xfrm flipH="1">
                  <a:off x="1066799" y="4343009"/>
                  <a:ext cx="182868" cy="182953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9" name="Straight Connector 348"/>
                <p:cNvCxnSpPr/>
                <p:nvPr/>
              </p:nvCxnSpPr>
              <p:spPr bwMode="auto">
                <a:xfrm rot="5400000" flipH="1">
                  <a:off x="1066756" y="4343051"/>
                  <a:ext cx="182953" cy="182868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33" name="Group 181"/>
              <p:cNvGrpSpPr>
                <a:grpSpLocks/>
              </p:cNvGrpSpPr>
              <p:nvPr/>
            </p:nvGrpSpPr>
            <p:grpSpPr bwMode="auto">
              <a:xfrm>
                <a:off x="2590546" y="1447799"/>
                <a:ext cx="182503" cy="182564"/>
                <a:chOff x="1066809" y="4343398"/>
                <a:chExt cx="182503" cy="182564"/>
              </a:xfrm>
            </p:grpSpPr>
            <p:cxnSp>
              <p:nvCxnSpPr>
                <p:cNvPr id="346" name="Straight Connector 345"/>
                <p:cNvCxnSpPr/>
                <p:nvPr/>
              </p:nvCxnSpPr>
              <p:spPr bwMode="auto">
                <a:xfrm flipH="1">
                  <a:off x="1067756" y="4343009"/>
                  <a:ext cx="180639" cy="182953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7" name="Straight Connector 346"/>
                <p:cNvCxnSpPr/>
                <p:nvPr/>
              </p:nvCxnSpPr>
              <p:spPr bwMode="auto">
                <a:xfrm rot="5400000" flipH="1">
                  <a:off x="1066598" y="4344167"/>
                  <a:ext cx="182953" cy="180639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34" name="Group 184"/>
              <p:cNvGrpSpPr>
                <a:grpSpLocks/>
              </p:cNvGrpSpPr>
              <p:nvPr/>
            </p:nvGrpSpPr>
            <p:grpSpPr bwMode="auto">
              <a:xfrm>
                <a:off x="3352292" y="1447799"/>
                <a:ext cx="182503" cy="182564"/>
                <a:chOff x="1066819" y="4343398"/>
                <a:chExt cx="182503" cy="182564"/>
              </a:xfrm>
            </p:grpSpPr>
            <p:cxnSp>
              <p:nvCxnSpPr>
                <p:cNvPr id="344" name="Straight Connector 343"/>
                <p:cNvCxnSpPr/>
                <p:nvPr/>
              </p:nvCxnSpPr>
              <p:spPr bwMode="auto">
                <a:xfrm flipH="1">
                  <a:off x="1066483" y="4343009"/>
                  <a:ext cx="182868" cy="182953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5" name="Straight Connector 344"/>
                <p:cNvCxnSpPr/>
                <p:nvPr/>
              </p:nvCxnSpPr>
              <p:spPr bwMode="auto">
                <a:xfrm rot="5400000" flipH="1">
                  <a:off x="1066441" y="4343051"/>
                  <a:ext cx="182953" cy="182868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35" name="Group 187"/>
              <p:cNvGrpSpPr>
                <a:grpSpLocks/>
              </p:cNvGrpSpPr>
              <p:nvPr/>
            </p:nvGrpSpPr>
            <p:grpSpPr bwMode="auto">
              <a:xfrm>
                <a:off x="4114038" y="1447800"/>
                <a:ext cx="184089" cy="182563"/>
                <a:chOff x="1066829" y="4343399"/>
                <a:chExt cx="184089" cy="182563"/>
              </a:xfrm>
            </p:grpSpPr>
            <p:cxnSp>
              <p:nvCxnSpPr>
                <p:cNvPr id="342" name="Straight Connector 341"/>
                <p:cNvCxnSpPr/>
                <p:nvPr/>
              </p:nvCxnSpPr>
              <p:spPr bwMode="auto">
                <a:xfrm flipH="1">
                  <a:off x="1067440" y="4343008"/>
                  <a:ext cx="182868" cy="182954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3" name="Straight Connector 342"/>
                <p:cNvCxnSpPr/>
                <p:nvPr/>
              </p:nvCxnSpPr>
              <p:spPr bwMode="auto">
                <a:xfrm rot="5400000" flipH="1">
                  <a:off x="1067397" y="4343051"/>
                  <a:ext cx="182954" cy="182868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36" name="Group 190"/>
              <p:cNvGrpSpPr>
                <a:grpSpLocks/>
              </p:cNvGrpSpPr>
              <p:nvPr/>
            </p:nvGrpSpPr>
            <p:grpSpPr bwMode="auto">
              <a:xfrm>
                <a:off x="4877371" y="1447800"/>
                <a:ext cx="182502" cy="182563"/>
                <a:chOff x="1066839" y="4343399"/>
                <a:chExt cx="182502" cy="182563"/>
              </a:xfrm>
            </p:grpSpPr>
            <p:cxnSp>
              <p:nvCxnSpPr>
                <p:cNvPr id="340" name="Straight Connector 339"/>
                <p:cNvCxnSpPr/>
                <p:nvPr/>
              </p:nvCxnSpPr>
              <p:spPr bwMode="auto">
                <a:xfrm flipH="1">
                  <a:off x="1066809" y="4343008"/>
                  <a:ext cx="182867" cy="182954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1" name="Straight Connector 340"/>
                <p:cNvCxnSpPr/>
                <p:nvPr/>
              </p:nvCxnSpPr>
              <p:spPr bwMode="auto">
                <a:xfrm rot="5400000" flipH="1">
                  <a:off x="1066766" y="4343052"/>
                  <a:ext cx="182954" cy="182867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37" name="Group 193"/>
              <p:cNvGrpSpPr>
                <a:grpSpLocks/>
              </p:cNvGrpSpPr>
              <p:nvPr/>
            </p:nvGrpSpPr>
            <p:grpSpPr bwMode="auto">
              <a:xfrm>
                <a:off x="5639117" y="1447800"/>
                <a:ext cx="182502" cy="182563"/>
                <a:chOff x="1066849" y="4343399"/>
                <a:chExt cx="182502" cy="182563"/>
              </a:xfrm>
            </p:grpSpPr>
            <p:cxnSp>
              <p:nvCxnSpPr>
                <p:cNvPr id="338" name="Straight Connector 337"/>
                <p:cNvCxnSpPr/>
                <p:nvPr/>
              </p:nvCxnSpPr>
              <p:spPr bwMode="auto">
                <a:xfrm flipH="1">
                  <a:off x="1067768" y="4343008"/>
                  <a:ext cx="180636" cy="182954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39" name="Straight Connector 338"/>
                <p:cNvCxnSpPr/>
                <p:nvPr/>
              </p:nvCxnSpPr>
              <p:spPr bwMode="auto">
                <a:xfrm rot="5400000" flipH="1">
                  <a:off x="1066609" y="4344167"/>
                  <a:ext cx="182954" cy="180636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221" name="Group 186"/>
            <p:cNvGrpSpPr>
              <a:grpSpLocks/>
            </p:cNvGrpSpPr>
            <p:nvPr/>
          </p:nvGrpSpPr>
          <p:grpSpPr bwMode="auto">
            <a:xfrm>
              <a:off x="1828800" y="2209799"/>
              <a:ext cx="4754565" cy="182564"/>
              <a:chOff x="1828800" y="1447798"/>
              <a:chExt cx="4754565" cy="182564"/>
            </a:xfrm>
          </p:grpSpPr>
          <p:grpSp>
            <p:nvGrpSpPr>
              <p:cNvPr id="310" name="Group 71"/>
              <p:cNvGrpSpPr>
                <a:grpSpLocks/>
              </p:cNvGrpSpPr>
              <p:nvPr/>
            </p:nvGrpSpPr>
            <p:grpSpPr bwMode="auto">
              <a:xfrm>
                <a:off x="6400863" y="1447799"/>
                <a:ext cx="182502" cy="182563"/>
                <a:chOff x="1066860" y="4343398"/>
                <a:chExt cx="182502" cy="182563"/>
              </a:xfrm>
            </p:grpSpPr>
            <p:cxnSp>
              <p:nvCxnSpPr>
                <p:cNvPr id="329" name="Straight Connector 328"/>
                <p:cNvCxnSpPr/>
                <p:nvPr/>
              </p:nvCxnSpPr>
              <p:spPr bwMode="auto">
                <a:xfrm flipH="1">
                  <a:off x="1066495" y="4344448"/>
                  <a:ext cx="182867" cy="180723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30" name="Straight Connector 329"/>
                <p:cNvCxnSpPr/>
                <p:nvPr/>
              </p:nvCxnSpPr>
              <p:spPr bwMode="auto">
                <a:xfrm rot="5400000" flipH="1">
                  <a:off x="1067567" y="4343375"/>
                  <a:ext cx="180723" cy="182867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11" name="Group 72"/>
              <p:cNvGrpSpPr>
                <a:grpSpLocks/>
              </p:cNvGrpSpPr>
              <p:nvPr/>
            </p:nvGrpSpPr>
            <p:grpSpPr bwMode="auto">
              <a:xfrm>
                <a:off x="1828800" y="1447798"/>
                <a:ext cx="182503" cy="182564"/>
                <a:chOff x="1066799" y="4343397"/>
                <a:chExt cx="182503" cy="182564"/>
              </a:xfrm>
            </p:grpSpPr>
            <p:cxnSp>
              <p:nvCxnSpPr>
                <p:cNvPr id="327" name="Straight Connector 326"/>
                <p:cNvCxnSpPr/>
                <p:nvPr/>
              </p:nvCxnSpPr>
              <p:spPr bwMode="auto">
                <a:xfrm flipH="1">
                  <a:off x="1066799" y="4344448"/>
                  <a:ext cx="182868" cy="180723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8" name="Straight Connector 327"/>
                <p:cNvCxnSpPr/>
                <p:nvPr/>
              </p:nvCxnSpPr>
              <p:spPr bwMode="auto">
                <a:xfrm rot="5400000" flipH="1">
                  <a:off x="1067872" y="4343375"/>
                  <a:ext cx="180723" cy="182868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12" name="Group 181"/>
              <p:cNvGrpSpPr>
                <a:grpSpLocks/>
              </p:cNvGrpSpPr>
              <p:nvPr/>
            </p:nvGrpSpPr>
            <p:grpSpPr bwMode="auto">
              <a:xfrm>
                <a:off x="2590546" y="1447798"/>
                <a:ext cx="182503" cy="182564"/>
                <a:chOff x="1066809" y="4343397"/>
                <a:chExt cx="182503" cy="182564"/>
              </a:xfrm>
            </p:grpSpPr>
            <p:cxnSp>
              <p:nvCxnSpPr>
                <p:cNvPr id="325" name="Straight Connector 324"/>
                <p:cNvCxnSpPr/>
                <p:nvPr/>
              </p:nvCxnSpPr>
              <p:spPr bwMode="auto">
                <a:xfrm flipH="1">
                  <a:off x="1067756" y="4344448"/>
                  <a:ext cx="180639" cy="180723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6" name="Straight Connector 325"/>
                <p:cNvCxnSpPr/>
                <p:nvPr/>
              </p:nvCxnSpPr>
              <p:spPr bwMode="auto">
                <a:xfrm rot="5400000" flipH="1">
                  <a:off x="1067714" y="4344490"/>
                  <a:ext cx="180723" cy="180639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13" name="Group 184"/>
              <p:cNvGrpSpPr>
                <a:grpSpLocks/>
              </p:cNvGrpSpPr>
              <p:nvPr/>
            </p:nvGrpSpPr>
            <p:grpSpPr bwMode="auto">
              <a:xfrm>
                <a:off x="3352292" y="1447798"/>
                <a:ext cx="182503" cy="182564"/>
                <a:chOff x="1066819" y="4343397"/>
                <a:chExt cx="182503" cy="182564"/>
              </a:xfrm>
            </p:grpSpPr>
            <p:cxnSp>
              <p:nvCxnSpPr>
                <p:cNvPr id="323" name="Straight Connector 322"/>
                <p:cNvCxnSpPr/>
                <p:nvPr/>
              </p:nvCxnSpPr>
              <p:spPr bwMode="auto">
                <a:xfrm flipH="1">
                  <a:off x="1066483" y="4344448"/>
                  <a:ext cx="182868" cy="180723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4" name="Straight Connector 323"/>
                <p:cNvCxnSpPr/>
                <p:nvPr/>
              </p:nvCxnSpPr>
              <p:spPr bwMode="auto">
                <a:xfrm rot="5400000" flipH="1">
                  <a:off x="1067557" y="4343375"/>
                  <a:ext cx="180723" cy="182868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14" name="Group 187"/>
              <p:cNvGrpSpPr>
                <a:grpSpLocks/>
              </p:cNvGrpSpPr>
              <p:nvPr/>
            </p:nvGrpSpPr>
            <p:grpSpPr bwMode="auto">
              <a:xfrm>
                <a:off x="4114038" y="1447799"/>
                <a:ext cx="184089" cy="182563"/>
                <a:chOff x="1066829" y="4343398"/>
                <a:chExt cx="184089" cy="182563"/>
              </a:xfrm>
            </p:grpSpPr>
            <p:cxnSp>
              <p:nvCxnSpPr>
                <p:cNvPr id="321" name="Straight Connector 320"/>
                <p:cNvCxnSpPr/>
                <p:nvPr/>
              </p:nvCxnSpPr>
              <p:spPr bwMode="auto">
                <a:xfrm flipH="1">
                  <a:off x="1067440" y="4344448"/>
                  <a:ext cx="182868" cy="180723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2" name="Straight Connector 321"/>
                <p:cNvCxnSpPr/>
                <p:nvPr/>
              </p:nvCxnSpPr>
              <p:spPr bwMode="auto">
                <a:xfrm rot="5400000" flipH="1">
                  <a:off x="1068513" y="4343375"/>
                  <a:ext cx="180723" cy="182868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15" name="Group 190"/>
              <p:cNvGrpSpPr>
                <a:grpSpLocks/>
              </p:cNvGrpSpPr>
              <p:nvPr/>
            </p:nvGrpSpPr>
            <p:grpSpPr bwMode="auto">
              <a:xfrm>
                <a:off x="4877371" y="1447799"/>
                <a:ext cx="182502" cy="182563"/>
                <a:chOff x="1066839" y="4343398"/>
                <a:chExt cx="182502" cy="182563"/>
              </a:xfrm>
            </p:grpSpPr>
            <p:cxnSp>
              <p:nvCxnSpPr>
                <p:cNvPr id="319" name="Straight Connector 318"/>
                <p:cNvCxnSpPr/>
                <p:nvPr/>
              </p:nvCxnSpPr>
              <p:spPr bwMode="auto">
                <a:xfrm flipH="1">
                  <a:off x="1066809" y="4344448"/>
                  <a:ext cx="182867" cy="180723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0" name="Straight Connector 319"/>
                <p:cNvCxnSpPr/>
                <p:nvPr/>
              </p:nvCxnSpPr>
              <p:spPr bwMode="auto">
                <a:xfrm rot="5400000" flipH="1">
                  <a:off x="1067882" y="4343375"/>
                  <a:ext cx="180723" cy="182867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16" name="Group 193"/>
              <p:cNvGrpSpPr>
                <a:grpSpLocks/>
              </p:cNvGrpSpPr>
              <p:nvPr/>
            </p:nvGrpSpPr>
            <p:grpSpPr bwMode="auto">
              <a:xfrm>
                <a:off x="5639117" y="1447799"/>
                <a:ext cx="182502" cy="182563"/>
                <a:chOff x="1066849" y="4343398"/>
                <a:chExt cx="182502" cy="182563"/>
              </a:xfrm>
            </p:grpSpPr>
            <p:cxnSp>
              <p:nvCxnSpPr>
                <p:cNvPr id="317" name="Straight Connector 316"/>
                <p:cNvCxnSpPr/>
                <p:nvPr/>
              </p:nvCxnSpPr>
              <p:spPr bwMode="auto">
                <a:xfrm flipH="1">
                  <a:off x="1067768" y="4344448"/>
                  <a:ext cx="180636" cy="180723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18" name="Straight Connector 317"/>
                <p:cNvCxnSpPr/>
                <p:nvPr/>
              </p:nvCxnSpPr>
              <p:spPr bwMode="auto">
                <a:xfrm rot="5400000" flipH="1">
                  <a:off x="1067725" y="4344491"/>
                  <a:ext cx="180723" cy="180636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222" name="Group 208"/>
            <p:cNvGrpSpPr>
              <a:grpSpLocks/>
            </p:cNvGrpSpPr>
            <p:nvPr/>
          </p:nvGrpSpPr>
          <p:grpSpPr bwMode="auto">
            <a:xfrm>
              <a:off x="1828800" y="2971800"/>
              <a:ext cx="4754565" cy="182564"/>
              <a:chOff x="1828800" y="1447798"/>
              <a:chExt cx="4754565" cy="182564"/>
            </a:xfrm>
          </p:grpSpPr>
          <p:grpSp>
            <p:nvGrpSpPr>
              <p:cNvPr id="289" name="Group 71"/>
              <p:cNvGrpSpPr>
                <a:grpSpLocks/>
              </p:cNvGrpSpPr>
              <p:nvPr/>
            </p:nvGrpSpPr>
            <p:grpSpPr bwMode="auto">
              <a:xfrm>
                <a:off x="6400863" y="1447799"/>
                <a:ext cx="182502" cy="182563"/>
                <a:chOff x="1066860" y="4343398"/>
                <a:chExt cx="182502" cy="182563"/>
              </a:xfrm>
            </p:grpSpPr>
            <p:cxnSp>
              <p:nvCxnSpPr>
                <p:cNvPr id="308" name="Straight Connector 307"/>
                <p:cNvCxnSpPr/>
                <p:nvPr/>
              </p:nvCxnSpPr>
              <p:spPr bwMode="auto">
                <a:xfrm flipH="1">
                  <a:off x="1066495" y="4343267"/>
                  <a:ext cx="182867" cy="182954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9" name="Straight Connector 308"/>
                <p:cNvCxnSpPr/>
                <p:nvPr/>
              </p:nvCxnSpPr>
              <p:spPr bwMode="auto">
                <a:xfrm rot="5400000" flipH="1">
                  <a:off x="1066452" y="4343311"/>
                  <a:ext cx="182954" cy="182867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90" name="Group 72"/>
              <p:cNvGrpSpPr>
                <a:grpSpLocks/>
              </p:cNvGrpSpPr>
              <p:nvPr/>
            </p:nvGrpSpPr>
            <p:grpSpPr bwMode="auto">
              <a:xfrm>
                <a:off x="1828800" y="1447798"/>
                <a:ext cx="182503" cy="182564"/>
                <a:chOff x="1066799" y="4343397"/>
                <a:chExt cx="182503" cy="182564"/>
              </a:xfrm>
            </p:grpSpPr>
            <p:cxnSp>
              <p:nvCxnSpPr>
                <p:cNvPr id="306" name="Straight Connector 305"/>
                <p:cNvCxnSpPr/>
                <p:nvPr/>
              </p:nvCxnSpPr>
              <p:spPr bwMode="auto">
                <a:xfrm flipH="1">
                  <a:off x="1066799" y="4343268"/>
                  <a:ext cx="182868" cy="182953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7" name="Straight Connector 306"/>
                <p:cNvCxnSpPr/>
                <p:nvPr/>
              </p:nvCxnSpPr>
              <p:spPr bwMode="auto">
                <a:xfrm rot="5400000" flipH="1">
                  <a:off x="1066756" y="4343310"/>
                  <a:ext cx="182953" cy="182868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91" name="Group 181"/>
              <p:cNvGrpSpPr>
                <a:grpSpLocks/>
              </p:cNvGrpSpPr>
              <p:nvPr/>
            </p:nvGrpSpPr>
            <p:grpSpPr bwMode="auto">
              <a:xfrm>
                <a:off x="2590546" y="1447798"/>
                <a:ext cx="182503" cy="182564"/>
                <a:chOff x="1066809" y="4343397"/>
                <a:chExt cx="182503" cy="182564"/>
              </a:xfrm>
            </p:grpSpPr>
            <p:cxnSp>
              <p:nvCxnSpPr>
                <p:cNvPr id="304" name="Straight Connector 303"/>
                <p:cNvCxnSpPr/>
                <p:nvPr/>
              </p:nvCxnSpPr>
              <p:spPr bwMode="auto">
                <a:xfrm flipH="1">
                  <a:off x="1067756" y="4343268"/>
                  <a:ext cx="180639" cy="182953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5" name="Straight Connector 304"/>
                <p:cNvCxnSpPr/>
                <p:nvPr/>
              </p:nvCxnSpPr>
              <p:spPr bwMode="auto">
                <a:xfrm rot="5400000" flipH="1">
                  <a:off x="1066598" y="4344426"/>
                  <a:ext cx="182953" cy="180639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92" name="Group 184"/>
              <p:cNvGrpSpPr>
                <a:grpSpLocks/>
              </p:cNvGrpSpPr>
              <p:nvPr/>
            </p:nvGrpSpPr>
            <p:grpSpPr bwMode="auto">
              <a:xfrm>
                <a:off x="3352292" y="1447798"/>
                <a:ext cx="182503" cy="182564"/>
                <a:chOff x="1066819" y="4343397"/>
                <a:chExt cx="182503" cy="182564"/>
              </a:xfrm>
            </p:grpSpPr>
            <p:cxnSp>
              <p:nvCxnSpPr>
                <p:cNvPr id="302" name="Straight Connector 301"/>
                <p:cNvCxnSpPr/>
                <p:nvPr/>
              </p:nvCxnSpPr>
              <p:spPr bwMode="auto">
                <a:xfrm flipH="1">
                  <a:off x="1066483" y="4343268"/>
                  <a:ext cx="182868" cy="182953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3" name="Straight Connector 302"/>
                <p:cNvCxnSpPr/>
                <p:nvPr/>
              </p:nvCxnSpPr>
              <p:spPr bwMode="auto">
                <a:xfrm rot="5400000" flipH="1">
                  <a:off x="1066441" y="4343310"/>
                  <a:ext cx="182953" cy="182868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93" name="Group 187"/>
              <p:cNvGrpSpPr>
                <a:grpSpLocks/>
              </p:cNvGrpSpPr>
              <p:nvPr/>
            </p:nvGrpSpPr>
            <p:grpSpPr bwMode="auto">
              <a:xfrm>
                <a:off x="4114038" y="1447799"/>
                <a:ext cx="184089" cy="182563"/>
                <a:chOff x="1066829" y="4343398"/>
                <a:chExt cx="184089" cy="182563"/>
              </a:xfrm>
            </p:grpSpPr>
            <p:cxnSp>
              <p:nvCxnSpPr>
                <p:cNvPr id="300" name="Straight Connector 299"/>
                <p:cNvCxnSpPr/>
                <p:nvPr/>
              </p:nvCxnSpPr>
              <p:spPr bwMode="auto">
                <a:xfrm flipH="1">
                  <a:off x="1067440" y="4343267"/>
                  <a:ext cx="182868" cy="182954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1" name="Straight Connector 300"/>
                <p:cNvCxnSpPr/>
                <p:nvPr/>
              </p:nvCxnSpPr>
              <p:spPr bwMode="auto">
                <a:xfrm rot="5400000" flipH="1">
                  <a:off x="1067397" y="4343310"/>
                  <a:ext cx="182954" cy="182868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94" name="Group 190"/>
              <p:cNvGrpSpPr>
                <a:grpSpLocks/>
              </p:cNvGrpSpPr>
              <p:nvPr/>
            </p:nvGrpSpPr>
            <p:grpSpPr bwMode="auto">
              <a:xfrm>
                <a:off x="4877371" y="1447799"/>
                <a:ext cx="182502" cy="182563"/>
                <a:chOff x="1066839" y="4343398"/>
                <a:chExt cx="182502" cy="182563"/>
              </a:xfrm>
            </p:grpSpPr>
            <p:cxnSp>
              <p:nvCxnSpPr>
                <p:cNvPr id="298" name="Straight Connector 297"/>
                <p:cNvCxnSpPr/>
                <p:nvPr/>
              </p:nvCxnSpPr>
              <p:spPr bwMode="auto">
                <a:xfrm flipH="1">
                  <a:off x="1066809" y="4343267"/>
                  <a:ext cx="182867" cy="182954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9" name="Straight Connector 298"/>
                <p:cNvCxnSpPr/>
                <p:nvPr/>
              </p:nvCxnSpPr>
              <p:spPr bwMode="auto">
                <a:xfrm rot="5400000" flipH="1">
                  <a:off x="1066766" y="4343311"/>
                  <a:ext cx="182954" cy="182867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95" name="Group 193"/>
              <p:cNvGrpSpPr>
                <a:grpSpLocks/>
              </p:cNvGrpSpPr>
              <p:nvPr/>
            </p:nvGrpSpPr>
            <p:grpSpPr bwMode="auto">
              <a:xfrm>
                <a:off x="5639117" y="1447799"/>
                <a:ext cx="182502" cy="182563"/>
                <a:chOff x="1066849" y="4343398"/>
                <a:chExt cx="182502" cy="182563"/>
              </a:xfrm>
            </p:grpSpPr>
            <p:cxnSp>
              <p:nvCxnSpPr>
                <p:cNvPr id="296" name="Straight Connector 295"/>
                <p:cNvCxnSpPr/>
                <p:nvPr/>
              </p:nvCxnSpPr>
              <p:spPr bwMode="auto">
                <a:xfrm flipH="1">
                  <a:off x="1067768" y="4343267"/>
                  <a:ext cx="180636" cy="182954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7" name="Straight Connector 296"/>
                <p:cNvCxnSpPr/>
                <p:nvPr/>
              </p:nvCxnSpPr>
              <p:spPr bwMode="auto">
                <a:xfrm rot="5400000" flipH="1">
                  <a:off x="1066609" y="4344426"/>
                  <a:ext cx="182954" cy="180636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223" name="Group 230"/>
            <p:cNvGrpSpPr>
              <a:grpSpLocks/>
            </p:cNvGrpSpPr>
            <p:nvPr/>
          </p:nvGrpSpPr>
          <p:grpSpPr bwMode="auto">
            <a:xfrm>
              <a:off x="1828800" y="3733800"/>
              <a:ext cx="4754565" cy="182564"/>
              <a:chOff x="1828800" y="1447797"/>
              <a:chExt cx="4754565" cy="182564"/>
            </a:xfrm>
          </p:grpSpPr>
          <p:grpSp>
            <p:nvGrpSpPr>
              <p:cNvPr id="268" name="Group 71"/>
              <p:cNvGrpSpPr>
                <a:grpSpLocks/>
              </p:cNvGrpSpPr>
              <p:nvPr/>
            </p:nvGrpSpPr>
            <p:grpSpPr bwMode="auto">
              <a:xfrm>
                <a:off x="6400863" y="1447798"/>
                <a:ext cx="182502" cy="182563"/>
                <a:chOff x="1066860" y="4343397"/>
                <a:chExt cx="182502" cy="182563"/>
              </a:xfrm>
            </p:grpSpPr>
            <p:cxnSp>
              <p:nvCxnSpPr>
                <p:cNvPr id="287" name="Straight Connector 286"/>
                <p:cNvCxnSpPr/>
                <p:nvPr/>
              </p:nvCxnSpPr>
              <p:spPr bwMode="auto">
                <a:xfrm flipH="1">
                  <a:off x="1066495" y="4344318"/>
                  <a:ext cx="182867" cy="180722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8" name="Straight Connector 287"/>
                <p:cNvCxnSpPr/>
                <p:nvPr/>
              </p:nvCxnSpPr>
              <p:spPr bwMode="auto">
                <a:xfrm rot="5400000" flipH="1">
                  <a:off x="1067567" y="4343245"/>
                  <a:ext cx="180722" cy="182867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69" name="Group 72"/>
              <p:cNvGrpSpPr>
                <a:grpSpLocks/>
              </p:cNvGrpSpPr>
              <p:nvPr/>
            </p:nvGrpSpPr>
            <p:grpSpPr bwMode="auto">
              <a:xfrm>
                <a:off x="1828800" y="1447797"/>
                <a:ext cx="182503" cy="182564"/>
                <a:chOff x="1066799" y="4343396"/>
                <a:chExt cx="182503" cy="182564"/>
              </a:xfrm>
            </p:grpSpPr>
            <p:cxnSp>
              <p:nvCxnSpPr>
                <p:cNvPr id="285" name="Straight Connector 284"/>
                <p:cNvCxnSpPr/>
                <p:nvPr/>
              </p:nvCxnSpPr>
              <p:spPr bwMode="auto">
                <a:xfrm flipH="1">
                  <a:off x="1066799" y="4344318"/>
                  <a:ext cx="182868" cy="180721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6" name="Straight Connector 285"/>
                <p:cNvCxnSpPr/>
                <p:nvPr/>
              </p:nvCxnSpPr>
              <p:spPr bwMode="auto">
                <a:xfrm rot="5400000" flipH="1">
                  <a:off x="1067872" y="4343245"/>
                  <a:ext cx="180721" cy="182868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70" name="Group 181"/>
              <p:cNvGrpSpPr>
                <a:grpSpLocks/>
              </p:cNvGrpSpPr>
              <p:nvPr/>
            </p:nvGrpSpPr>
            <p:grpSpPr bwMode="auto">
              <a:xfrm>
                <a:off x="2590546" y="1447797"/>
                <a:ext cx="182503" cy="182564"/>
                <a:chOff x="1066809" y="4343396"/>
                <a:chExt cx="182503" cy="182564"/>
              </a:xfrm>
            </p:grpSpPr>
            <p:cxnSp>
              <p:nvCxnSpPr>
                <p:cNvPr id="283" name="Straight Connector 282"/>
                <p:cNvCxnSpPr/>
                <p:nvPr/>
              </p:nvCxnSpPr>
              <p:spPr bwMode="auto">
                <a:xfrm flipH="1">
                  <a:off x="1067756" y="4344318"/>
                  <a:ext cx="180639" cy="180721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4" name="Straight Connector 283"/>
                <p:cNvCxnSpPr/>
                <p:nvPr/>
              </p:nvCxnSpPr>
              <p:spPr bwMode="auto">
                <a:xfrm rot="5400000" flipH="1">
                  <a:off x="1067714" y="4344360"/>
                  <a:ext cx="180721" cy="180639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71" name="Group 184"/>
              <p:cNvGrpSpPr>
                <a:grpSpLocks/>
              </p:cNvGrpSpPr>
              <p:nvPr/>
            </p:nvGrpSpPr>
            <p:grpSpPr bwMode="auto">
              <a:xfrm>
                <a:off x="3352292" y="1447797"/>
                <a:ext cx="182503" cy="182564"/>
                <a:chOff x="1066819" y="4343396"/>
                <a:chExt cx="182503" cy="182564"/>
              </a:xfrm>
            </p:grpSpPr>
            <p:cxnSp>
              <p:nvCxnSpPr>
                <p:cNvPr id="281" name="Straight Connector 280"/>
                <p:cNvCxnSpPr/>
                <p:nvPr/>
              </p:nvCxnSpPr>
              <p:spPr bwMode="auto">
                <a:xfrm flipH="1">
                  <a:off x="1066483" y="4344318"/>
                  <a:ext cx="182868" cy="180721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2" name="Straight Connector 281"/>
                <p:cNvCxnSpPr/>
                <p:nvPr/>
              </p:nvCxnSpPr>
              <p:spPr bwMode="auto">
                <a:xfrm rot="5400000" flipH="1">
                  <a:off x="1067557" y="4343245"/>
                  <a:ext cx="180721" cy="182868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72" name="Group 187"/>
              <p:cNvGrpSpPr>
                <a:grpSpLocks/>
              </p:cNvGrpSpPr>
              <p:nvPr/>
            </p:nvGrpSpPr>
            <p:grpSpPr bwMode="auto">
              <a:xfrm>
                <a:off x="4114038" y="1447798"/>
                <a:ext cx="184089" cy="182563"/>
                <a:chOff x="1066829" y="4343397"/>
                <a:chExt cx="184089" cy="182563"/>
              </a:xfrm>
            </p:grpSpPr>
            <p:cxnSp>
              <p:nvCxnSpPr>
                <p:cNvPr id="279" name="Straight Connector 278"/>
                <p:cNvCxnSpPr/>
                <p:nvPr/>
              </p:nvCxnSpPr>
              <p:spPr bwMode="auto">
                <a:xfrm flipH="1">
                  <a:off x="1067440" y="4344318"/>
                  <a:ext cx="182868" cy="180722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0" name="Straight Connector 279"/>
                <p:cNvCxnSpPr/>
                <p:nvPr/>
              </p:nvCxnSpPr>
              <p:spPr bwMode="auto">
                <a:xfrm rot="5400000" flipH="1">
                  <a:off x="1068513" y="4343244"/>
                  <a:ext cx="180722" cy="182868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73" name="Group 190"/>
              <p:cNvGrpSpPr>
                <a:grpSpLocks/>
              </p:cNvGrpSpPr>
              <p:nvPr/>
            </p:nvGrpSpPr>
            <p:grpSpPr bwMode="auto">
              <a:xfrm>
                <a:off x="4877371" y="1447798"/>
                <a:ext cx="182502" cy="182563"/>
                <a:chOff x="1066839" y="4343397"/>
                <a:chExt cx="182502" cy="182563"/>
              </a:xfrm>
            </p:grpSpPr>
            <p:cxnSp>
              <p:nvCxnSpPr>
                <p:cNvPr id="277" name="Straight Connector 276"/>
                <p:cNvCxnSpPr/>
                <p:nvPr/>
              </p:nvCxnSpPr>
              <p:spPr bwMode="auto">
                <a:xfrm flipH="1">
                  <a:off x="1066809" y="4344318"/>
                  <a:ext cx="182867" cy="180722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8" name="Straight Connector 277"/>
                <p:cNvCxnSpPr/>
                <p:nvPr/>
              </p:nvCxnSpPr>
              <p:spPr bwMode="auto">
                <a:xfrm rot="5400000" flipH="1">
                  <a:off x="1067882" y="4343245"/>
                  <a:ext cx="180722" cy="182867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74" name="Group 193"/>
              <p:cNvGrpSpPr>
                <a:grpSpLocks/>
              </p:cNvGrpSpPr>
              <p:nvPr/>
            </p:nvGrpSpPr>
            <p:grpSpPr bwMode="auto">
              <a:xfrm>
                <a:off x="5639117" y="1447798"/>
                <a:ext cx="182502" cy="182563"/>
                <a:chOff x="1066849" y="4343397"/>
                <a:chExt cx="182502" cy="182563"/>
              </a:xfrm>
            </p:grpSpPr>
            <p:cxnSp>
              <p:nvCxnSpPr>
                <p:cNvPr id="275" name="Straight Connector 274"/>
                <p:cNvCxnSpPr/>
                <p:nvPr/>
              </p:nvCxnSpPr>
              <p:spPr bwMode="auto">
                <a:xfrm flipH="1">
                  <a:off x="1067768" y="4344318"/>
                  <a:ext cx="180636" cy="180722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6" name="Straight Connector 275"/>
                <p:cNvCxnSpPr/>
                <p:nvPr/>
              </p:nvCxnSpPr>
              <p:spPr bwMode="auto">
                <a:xfrm rot="5400000" flipH="1">
                  <a:off x="1067725" y="4344360"/>
                  <a:ext cx="180722" cy="180636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224" name="Group 252"/>
            <p:cNvGrpSpPr>
              <a:grpSpLocks/>
            </p:cNvGrpSpPr>
            <p:nvPr/>
          </p:nvGrpSpPr>
          <p:grpSpPr bwMode="auto">
            <a:xfrm>
              <a:off x="1828800" y="4495801"/>
              <a:ext cx="4754565" cy="182564"/>
              <a:chOff x="1828800" y="1447797"/>
              <a:chExt cx="4754565" cy="182564"/>
            </a:xfrm>
          </p:grpSpPr>
          <p:grpSp>
            <p:nvGrpSpPr>
              <p:cNvPr id="247" name="Group 71"/>
              <p:cNvGrpSpPr>
                <a:grpSpLocks/>
              </p:cNvGrpSpPr>
              <p:nvPr/>
            </p:nvGrpSpPr>
            <p:grpSpPr bwMode="auto">
              <a:xfrm>
                <a:off x="6400863" y="1447798"/>
                <a:ext cx="182502" cy="182563"/>
                <a:chOff x="1066860" y="4343397"/>
                <a:chExt cx="182502" cy="182563"/>
              </a:xfrm>
            </p:grpSpPr>
            <p:cxnSp>
              <p:nvCxnSpPr>
                <p:cNvPr id="266" name="Straight Connector 265"/>
                <p:cNvCxnSpPr/>
                <p:nvPr/>
              </p:nvCxnSpPr>
              <p:spPr bwMode="auto">
                <a:xfrm flipH="1">
                  <a:off x="1066495" y="4343136"/>
                  <a:ext cx="182867" cy="182954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7" name="Straight Connector 266"/>
                <p:cNvCxnSpPr/>
                <p:nvPr/>
              </p:nvCxnSpPr>
              <p:spPr bwMode="auto">
                <a:xfrm rot="5400000" flipH="1">
                  <a:off x="1066452" y="4343179"/>
                  <a:ext cx="182954" cy="182867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48" name="Group 72"/>
              <p:cNvGrpSpPr>
                <a:grpSpLocks/>
              </p:cNvGrpSpPr>
              <p:nvPr/>
            </p:nvGrpSpPr>
            <p:grpSpPr bwMode="auto">
              <a:xfrm>
                <a:off x="1828800" y="1447797"/>
                <a:ext cx="182503" cy="182564"/>
                <a:chOff x="1066799" y="4343396"/>
                <a:chExt cx="182503" cy="182564"/>
              </a:xfrm>
            </p:grpSpPr>
            <p:cxnSp>
              <p:nvCxnSpPr>
                <p:cNvPr id="264" name="Straight Connector 263"/>
                <p:cNvCxnSpPr/>
                <p:nvPr/>
              </p:nvCxnSpPr>
              <p:spPr bwMode="auto">
                <a:xfrm flipH="1">
                  <a:off x="1066799" y="4343136"/>
                  <a:ext cx="182868" cy="182953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5" name="Straight Connector 264"/>
                <p:cNvCxnSpPr/>
                <p:nvPr/>
              </p:nvCxnSpPr>
              <p:spPr bwMode="auto">
                <a:xfrm rot="5400000" flipH="1">
                  <a:off x="1066756" y="4343179"/>
                  <a:ext cx="182953" cy="182868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49" name="Group 181"/>
              <p:cNvGrpSpPr>
                <a:grpSpLocks/>
              </p:cNvGrpSpPr>
              <p:nvPr/>
            </p:nvGrpSpPr>
            <p:grpSpPr bwMode="auto">
              <a:xfrm>
                <a:off x="2590546" y="1447797"/>
                <a:ext cx="182503" cy="182564"/>
                <a:chOff x="1066809" y="4343396"/>
                <a:chExt cx="182503" cy="182564"/>
              </a:xfrm>
            </p:grpSpPr>
            <p:cxnSp>
              <p:nvCxnSpPr>
                <p:cNvPr id="262" name="Straight Connector 261"/>
                <p:cNvCxnSpPr/>
                <p:nvPr/>
              </p:nvCxnSpPr>
              <p:spPr bwMode="auto">
                <a:xfrm flipH="1">
                  <a:off x="1067756" y="4343136"/>
                  <a:ext cx="180639" cy="182953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3" name="Straight Connector 262"/>
                <p:cNvCxnSpPr/>
                <p:nvPr/>
              </p:nvCxnSpPr>
              <p:spPr bwMode="auto">
                <a:xfrm rot="5400000" flipH="1">
                  <a:off x="1066598" y="4344294"/>
                  <a:ext cx="182953" cy="180639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50" name="Group 184"/>
              <p:cNvGrpSpPr>
                <a:grpSpLocks/>
              </p:cNvGrpSpPr>
              <p:nvPr/>
            </p:nvGrpSpPr>
            <p:grpSpPr bwMode="auto">
              <a:xfrm>
                <a:off x="3352292" y="1447797"/>
                <a:ext cx="182503" cy="182564"/>
                <a:chOff x="1066819" y="4343396"/>
                <a:chExt cx="182503" cy="182564"/>
              </a:xfrm>
            </p:grpSpPr>
            <p:cxnSp>
              <p:nvCxnSpPr>
                <p:cNvPr id="260" name="Straight Connector 259"/>
                <p:cNvCxnSpPr/>
                <p:nvPr/>
              </p:nvCxnSpPr>
              <p:spPr bwMode="auto">
                <a:xfrm flipH="1">
                  <a:off x="1066483" y="4343136"/>
                  <a:ext cx="182868" cy="182953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1" name="Straight Connector 260"/>
                <p:cNvCxnSpPr/>
                <p:nvPr/>
              </p:nvCxnSpPr>
              <p:spPr bwMode="auto">
                <a:xfrm rot="5400000" flipH="1">
                  <a:off x="1066441" y="4343179"/>
                  <a:ext cx="182953" cy="182868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51" name="Group 187"/>
              <p:cNvGrpSpPr>
                <a:grpSpLocks/>
              </p:cNvGrpSpPr>
              <p:nvPr/>
            </p:nvGrpSpPr>
            <p:grpSpPr bwMode="auto">
              <a:xfrm>
                <a:off x="4114038" y="1447798"/>
                <a:ext cx="184089" cy="182563"/>
                <a:chOff x="1066829" y="4343397"/>
                <a:chExt cx="184089" cy="182563"/>
              </a:xfrm>
            </p:grpSpPr>
            <p:cxnSp>
              <p:nvCxnSpPr>
                <p:cNvPr id="258" name="Straight Connector 257"/>
                <p:cNvCxnSpPr/>
                <p:nvPr/>
              </p:nvCxnSpPr>
              <p:spPr bwMode="auto">
                <a:xfrm flipH="1">
                  <a:off x="1067440" y="4343136"/>
                  <a:ext cx="182868" cy="182954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9" name="Straight Connector 258"/>
                <p:cNvCxnSpPr/>
                <p:nvPr/>
              </p:nvCxnSpPr>
              <p:spPr bwMode="auto">
                <a:xfrm rot="5400000" flipH="1">
                  <a:off x="1067397" y="4343178"/>
                  <a:ext cx="182954" cy="182868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52" name="Group 190"/>
              <p:cNvGrpSpPr>
                <a:grpSpLocks/>
              </p:cNvGrpSpPr>
              <p:nvPr/>
            </p:nvGrpSpPr>
            <p:grpSpPr bwMode="auto">
              <a:xfrm>
                <a:off x="4877371" y="1447798"/>
                <a:ext cx="182502" cy="182563"/>
                <a:chOff x="1066839" y="4343397"/>
                <a:chExt cx="182502" cy="182563"/>
              </a:xfrm>
            </p:grpSpPr>
            <p:cxnSp>
              <p:nvCxnSpPr>
                <p:cNvPr id="256" name="Straight Connector 255"/>
                <p:cNvCxnSpPr/>
                <p:nvPr/>
              </p:nvCxnSpPr>
              <p:spPr bwMode="auto">
                <a:xfrm flipH="1">
                  <a:off x="1066809" y="4343136"/>
                  <a:ext cx="182867" cy="182954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7" name="Straight Connector 256"/>
                <p:cNvCxnSpPr/>
                <p:nvPr/>
              </p:nvCxnSpPr>
              <p:spPr bwMode="auto">
                <a:xfrm rot="5400000" flipH="1">
                  <a:off x="1066766" y="4343179"/>
                  <a:ext cx="182954" cy="182867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53" name="Group 193"/>
              <p:cNvGrpSpPr>
                <a:grpSpLocks/>
              </p:cNvGrpSpPr>
              <p:nvPr/>
            </p:nvGrpSpPr>
            <p:grpSpPr bwMode="auto">
              <a:xfrm>
                <a:off x="5639117" y="1447798"/>
                <a:ext cx="182502" cy="182563"/>
                <a:chOff x="1066849" y="4343397"/>
                <a:chExt cx="182502" cy="182563"/>
              </a:xfrm>
            </p:grpSpPr>
            <p:cxnSp>
              <p:nvCxnSpPr>
                <p:cNvPr id="254" name="Straight Connector 253"/>
                <p:cNvCxnSpPr/>
                <p:nvPr/>
              </p:nvCxnSpPr>
              <p:spPr bwMode="auto">
                <a:xfrm flipH="1">
                  <a:off x="1067768" y="4343136"/>
                  <a:ext cx="180636" cy="182954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5" name="Straight Connector 254"/>
                <p:cNvCxnSpPr/>
                <p:nvPr/>
              </p:nvCxnSpPr>
              <p:spPr bwMode="auto">
                <a:xfrm rot="5400000" flipH="1">
                  <a:off x="1066609" y="4344294"/>
                  <a:ext cx="182954" cy="180636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225" name="Group 274"/>
            <p:cNvGrpSpPr>
              <a:grpSpLocks/>
            </p:cNvGrpSpPr>
            <p:nvPr/>
          </p:nvGrpSpPr>
          <p:grpSpPr bwMode="auto">
            <a:xfrm>
              <a:off x="1828800" y="5257801"/>
              <a:ext cx="4754565" cy="182564"/>
              <a:chOff x="1828800" y="1447796"/>
              <a:chExt cx="4754565" cy="182564"/>
            </a:xfrm>
          </p:grpSpPr>
          <p:grpSp>
            <p:nvGrpSpPr>
              <p:cNvPr id="226" name="Group 71"/>
              <p:cNvGrpSpPr>
                <a:grpSpLocks/>
              </p:cNvGrpSpPr>
              <p:nvPr/>
            </p:nvGrpSpPr>
            <p:grpSpPr bwMode="auto">
              <a:xfrm>
                <a:off x="6400863" y="1447797"/>
                <a:ext cx="182502" cy="182563"/>
                <a:chOff x="1066860" y="4343396"/>
                <a:chExt cx="182502" cy="182563"/>
              </a:xfrm>
            </p:grpSpPr>
            <p:cxnSp>
              <p:nvCxnSpPr>
                <p:cNvPr id="245" name="Straight Connector 244"/>
                <p:cNvCxnSpPr/>
                <p:nvPr/>
              </p:nvCxnSpPr>
              <p:spPr bwMode="auto">
                <a:xfrm flipH="1">
                  <a:off x="1066495" y="4344186"/>
                  <a:ext cx="182867" cy="180723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6" name="Straight Connector 245"/>
                <p:cNvCxnSpPr/>
                <p:nvPr/>
              </p:nvCxnSpPr>
              <p:spPr bwMode="auto">
                <a:xfrm rot="5400000" flipH="1">
                  <a:off x="1067567" y="4343113"/>
                  <a:ext cx="180723" cy="182867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27" name="Group 72"/>
              <p:cNvGrpSpPr>
                <a:grpSpLocks/>
              </p:cNvGrpSpPr>
              <p:nvPr/>
            </p:nvGrpSpPr>
            <p:grpSpPr bwMode="auto">
              <a:xfrm>
                <a:off x="1828800" y="1447796"/>
                <a:ext cx="182503" cy="182564"/>
                <a:chOff x="1066799" y="4343395"/>
                <a:chExt cx="182503" cy="182564"/>
              </a:xfrm>
            </p:grpSpPr>
            <p:cxnSp>
              <p:nvCxnSpPr>
                <p:cNvPr id="243" name="Straight Connector 242"/>
                <p:cNvCxnSpPr/>
                <p:nvPr/>
              </p:nvCxnSpPr>
              <p:spPr bwMode="auto">
                <a:xfrm flipH="1">
                  <a:off x="1066799" y="4344186"/>
                  <a:ext cx="182868" cy="180723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4" name="Straight Connector 243"/>
                <p:cNvCxnSpPr/>
                <p:nvPr/>
              </p:nvCxnSpPr>
              <p:spPr bwMode="auto">
                <a:xfrm rot="5400000" flipH="1">
                  <a:off x="1067872" y="4343113"/>
                  <a:ext cx="180723" cy="182868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28" name="Group 181"/>
              <p:cNvGrpSpPr>
                <a:grpSpLocks/>
              </p:cNvGrpSpPr>
              <p:nvPr/>
            </p:nvGrpSpPr>
            <p:grpSpPr bwMode="auto">
              <a:xfrm>
                <a:off x="2590546" y="1447796"/>
                <a:ext cx="182503" cy="182564"/>
                <a:chOff x="1066809" y="4343395"/>
                <a:chExt cx="182503" cy="182564"/>
              </a:xfrm>
            </p:grpSpPr>
            <p:cxnSp>
              <p:nvCxnSpPr>
                <p:cNvPr id="241" name="Straight Connector 240"/>
                <p:cNvCxnSpPr/>
                <p:nvPr/>
              </p:nvCxnSpPr>
              <p:spPr bwMode="auto">
                <a:xfrm flipH="1">
                  <a:off x="1067756" y="4344186"/>
                  <a:ext cx="180639" cy="180723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2" name="Straight Connector 241"/>
                <p:cNvCxnSpPr/>
                <p:nvPr/>
              </p:nvCxnSpPr>
              <p:spPr bwMode="auto">
                <a:xfrm rot="5400000" flipH="1">
                  <a:off x="1067714" y="4344228"/>
                  <a:ext cx="180723" cy="180639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29" name="Group 184"/>
              <p:cNvGrpSpPr>
                <a:grpSpLocks/>
              </p:cNvGrpSpPr>
              <p:nvPr/>
            </p:nvGrpSpPr>
            <p:grpSpPr bwMode="auto">
              <a:xfrm>
                <a:off x="3352292" y="1447796"/>
                <a:ext cx="182503" cy="182564"/>
                <a:chOff x="1066819" y="4343395"/>
                <a:chExt cx="182503" cy="182564"/>
              </a:xfrm>
            </p:grpSpPr>
            <p:cxnSp>
              <p:nvCxnSpPr>
                <p:cNvPr id="239" name="Straight Connector 238"/>
                <p:cNvCxnSpPr/>
                <p:nvPr/>
              </p:nvCxnSpPr>
              <p:spPr bwMode="auto">
                <a:xfrm flipH="1">
                  <a:off x="1066483" y="4344186"/>
                  <a:ext cx="182868" cy="180723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0" name="Straight Connector 239"/>
                <p:cNvCxnSpPr/>
                <p:nvPr/>
              </p:nvCxnSpPr>
              <p:spPr bwMode="auto">
                <a:xfrm rot="5400000" flipH="1">
                  <a:off x="1067557" y="4343113"/>
                  <a:ext cx="180723" cy="182868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30" name="Group 187"/>
              <p:cNvGrpSpPr>
                <a:grpSpLocks/>
              </p:cNvGrpSpPr>
              <p:nvPr/>
            </p:nvGrpSpPr>
            <p:grpSpPr bwMode="auto">
              <a:xfrm>
                <a:off x="4114038" y="1447797"/>
                <a:ext cx="184089" cy="182563"/>
                <a:chOff x="1066829" y="4343396"/>
                <a:chExt cx="184089" cy="182563"/>
              </a:xfrm>
            </p:grpSpPr>
            <p:cxnSp>
              <p:nvCxnSpPr>
                <p:cNvPr id="237" name="Straight Connector 236"/>
                <p:cNvCxnSpPr/>
                <p:nvPr/>
              </p:nvCxnSpPr>
              <p:spPr bwMode="auto">
                <a:xfrm flipH="1">
                  <a:off x="1067440" y="4344186"/>
                  <a:ext cx="182868" cy="180723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8" name="Straight Connector 237"/>
                <p:cNvCxnSpPr/>
                <p:nvPr/>
              </p:nvCxnSpPr>
              <p:spPr bwMode="auto">
                <a:xfrm rot="5400000" flipH="1">
                  <a:off x="1068513" y="4343113"/>
                  <a:ext cx="180723" cy="182868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31" name="Group 190"/>
              <p:cNvGrpSpPr>
                <a:grpSpLocks/>
              </p:cNvGrpSpPr>
              <p:nvPr/>
            </p:nvGrpSpPr>
            <p:grpSpPr bwMode="auto">
              <a:xfrm>
                <a:off x="4877371" y="1447797"/>
                <a:ext cx="182502" cy="182563"/>
                <a:chOff x="1066839" y="4343396"/>
                <a:chExt cx="182502" cy="182563"/>
              </a:xfrm>
            </p:grpSpPr>
            <p:cxnSp>
              <p:nvCxnSpPr>
                <p:cNvPr id="235" name="Straight Connector 234"/>
                <p:cNvCxnSpPr/>
                <p:nvPr/>
              </p:nvCxnSpPr>
              <p:spPr bwMode="auto">
                <a:xfrm flipH="1">
                  <a:off x="1066809" y="4344186"/>
                  <a:ext cx="182867" cy="180723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6" name="Straight Connector 235"/>
                <p:cNvCxnSpPr/>
                <p:nvPr/>
              </p:nvCxnSpPr>
              <p:spPr bwMode="auto">
                <a:xfrm rot="5400000" flipH="1">
                  <a:off x="1067882" y="4343113"/>
                  <a:ext cx="180723" cy="182867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32" name="Group 193"/>
              <p:cNvGrpSpPr>
                <a:grpSpLocks/>
              </p:cNvGrpSpPr>
              <p:nvPr/>
            </p:nvGrpSpPr>
            <p:grpSpPr bwMode="auto">
              <a:xfrm>
                <a:off x="5639117" y="1447797"/>
                <a:ext cx="182502" cy="182563"/>
                <a:chOff x="1066849" y="4343396"/>
                <a:chExt cx="182502" cy="182563"/>
              </a:xfrm>
            </p:grpSpPr>
            <p:cxnSp>
              <p:nvCxnSpPr>
                <p:cNvPr id="233" name="Straight Connector 232"/>
                <p:cNvCxnSpPr/>
                <p:nvPr/>
              </p:nvCxnSpPr>
              <p:spPr bwMode="auto">
                <a:xfrm flipH="1">
                  <a:off x="1067768" y="4344186"/>
                  <a:ext cx="180636" cy="180723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4" name="Straight Connector 233"/>
                <p:cNvCxnSpPr/>
                <p:nvPr/>
              </p:nvCxnSpPr>
              <p:spPr bwMode="auto">
                <a:xfrm rot="5400000" flipH="1">
                  <a:off x="1067725" y="4344229"/>
                  <a:ext cx="180723" cy="180636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grpSp>
        <p:nvGrpSpPr>
          <p:cNvPr id="57" name="Group 296"/>
          <p:cNvGrpSpPr>
            <a:grpSpLocks/>
          </p:cNvGrpSpPr>
          <p:nvPr/>
        </p:nvGrpSpPr>
        <p:grpSpPr bwMode="auto">
          <a:xfrm>
            <a:off x="5520396" y="1905000"/>
            <a:ext cx="1517754" cy="1614268"/>
            <a:chOff x="1828800" y="1447800"/>
            <a:chExt cx="4754565" cy="4754566"/>
          </a:xfrm>
        </p:grpSpPr>
        <p:grpSp>
          <p:nvGrpSpPr>
            <p:cNvPr id="58" name="Group 138"/>
            <p:cNvGrpSpPr>
              <a:grpSpLocks/>
            </p:cNvGrpSpPr>
            <p:nvPr/>
          </p:nvGrpSpPr>
          <p:grpSpPr bwMode="auto">
            <a:xfrm>
              <a:off x="1828800" y="1447799"/>
              <a:ext cx="4754565" cy="182564"/>
              <a:chOff x="1828800" y="1447799"/>
              <a:chExt cx="4754565" cy="182564"/>
            </a:xfrm>
          </p:grpSpPr>
          <p:grpSp>
            <p:nvGrpSpPr>
              <p:cNvPr id="197" name="Group 71"/>
              <p:cNvGrpSpPr>
                <a:grpSpLocks/>
              </p:cNvGrpSpPr>
              <p:nvPr/>
            </p:nvGrpSpPr>
            <p:grpSpPr bwMode="auto">
              <a:xfrm>
                <a:off x="6400863" y="1447800"/>
                <a:ext cx="182502" cy="182563"/>
                <a:chOff x="1066860" y="4343399"/>
                <a:chExt cx="182502" cy="182563"/>
              </a:xfrm>
            </p:grpSpPr>
            <p:cxnSp>
              <p:nvCxnSpPr>
                <p:cNvPr id="216" name="Straight Connector 23"/>
                <p:cNvCxnSpPr/>
                <p:nvPr/>
              </p:nvCxnSpPr>
              <p:spPr bwMode="auto">
                <a:xfrm flipH="1">
                  <a:off x="1066495" y="4343399"/>
                  <a:ext cx="182867" cy="182954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7" name="Straight Connector 24"/>
                <p:cNvCxnSpPr/>
                <p:nvPr/>
              </p:nvCxnSpPr>
              <p:spPr bwMode="auto">
                <a:xfrm rot="5400000" flipH="1">
                  <a:off x="1066452" y="4343442"/>
                  <a:ext cx="182954" cy="182867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98" name="Group 72"/>
              <p:cNvGrpSpPr>
                <a:grpSpLocks/>
              </p:cNvGrpSpPr>
              <p:nvPr/>
            </p:nvGrpSpPr>
            <p:grpSpPr bwMode="auto">
              <a:xfrm>
                <a:off x="1828800" y="1447799"/>
                <a:ext cx="182503" cy="182564"/>
                <a:chOff x="1066799" y="4343398"/>
                <a:chExt cx="182503" cy="182564"/>
              </a:xfrm>
            </p:grpSpPr>
            <p:cxnSp>
              <p:nvCxnSpPr>
                <p:cNvPr id="214" name="Straight Connector 21"/>
                <p:cNvCxnSpPr/>
                <p:nvPr/>
              </p:nvCxnSpPr>
              <p:spPr bwMode="auto">
                <a:xfrm flipH="1">
                  <a:off x="1066799" y="4343399"/>
                  <a:ext cx="182868" cy="182953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5" name="Straight Connector 22"/>
                <p:cNvCxnSpPr/>
                <p:nvPr/>
              </p:nvCxnSpPr>
              <p:spPr bwMode="auto">
                <a:xfrm rot="5400000" flipH="1">
                  <a:off x="1066756" y="4343442"/>
                  <a:ext cx="182953" cy="182868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99" name="Group 181"/>
              <p:cNvGrpSpPr>
                <a:grpSpLocks/>
              </p:cNvGrpSpPr>
              <p:nvPr/>
            </p:nvGrpSpPr>
            <p:grpSpPr bwMode="auto">
              <a:xfrm>
                <a:off x="2590546" y="1447799"/>
                <a:ext cx="182503" cy="182564"/>
                <a:chOff x="1066809" y="4343398"/>
                <a:chExt cx="182503" cy="182564"/>
              </a:xfrm>
            </p:grpSpPr>
            <p:cxnSp>
              <p:nvCxnSpPr>
                <p:cNvPr id="212" name="Straight Connector 19"/>
                <p:cNvCxnSpPr/>
                <p:nvPr/>
              </p:nvCxnSpPr>
              <p:spPr bwMode="auto">
                <a:xfrm flipH="1">
                  <a:off x="1067756" y="4343399"/>
                  <a:ext cx="180639" cy="182953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3" name="Straight Connector 20"/>
                <p:cNvCxnSpPr/>
                <p:nvPr/>
              </p:nvCxnSpPr>
              <p:spPr bwMode="auto">
                <a:xfrm rot="5400000" flipH="1">
                  <a:off x="1066598" y="4344557"/>
                  <a:ext cx="182953" cy="180639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00" name="Group 184"/>
              <p:cNvGrpSpPr>
                <a:grpSpLocks/>
              </p:cNvGrpSpPr>
              <p:nvPr/>
            </p:nvGrpSpPr>
            <p:grpSpPr bwMode="auto">
              <a:xfrm>
                <a:off x="3352292" y="1447799"/>
                <a:ext cx="182503" cy="182564"/>
                <a:chOff x="1066819" y="4343398"/>
                <a:chExt cx="182503" cy="182564"/>
              </a:xfrm>
            </p:grpSpPr>
            <p:cxnSp>
              <p:nvCxnSpPr>
                <p:cNvPr id="210" name="Straight Connector 17"/>
                <p:cNvCxnSpPr/>
                <p:nvPr/>
              </p:nvCxnSpPr>
              <p:spPr bwMode="auto">
                <a:xfrm flipH="1">
                  <a:off x="1066483" y="4343399"/>
                  <a:ext cx="182868" cy="182953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1" name="Straight Connector 18"/>
                <p:cNvCxnSpPr/>
                <p:nvPr/>
              </p:nvCxnSpPr>
              <p:spPr bwMode="auto">
                <a:xfrm rot="5400000" flipH="1">
                  <a:off x="1066441" y="4343442"/>
                  <a:ext cx="182953" cy="182868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01" name="Group 187"/>
              <p:cNvGrpSpPr>
                <a:grpSpLocks/>
              </p:cNvGrpSpPr>
              <p:nvPr/>
            </p:nvGrpSpPr>
            <p:grpSpPr bwMode="auto">
              <a:xfrm>
                <a:off x="4114038" y="1447800"/>
                <a:ext cx="184089" cy="182563"/>
                <a:chOff x="1066829" y="4343399"/>
                <a:chExt cx="184089" cy="182563"/>
              </a:xfrm>
            </p:grpSpPr>
            <p:cxnSp>
              <p:nvCxnSpPr>
                <p:cNvPr id="208" name="Straight Connector 15"/>
                <p:cNvCxnSpPr/>
                <p:nvPr/>
              </p:nvCxnSpPr>
              <p:spPr bwMode="auto">
                <a:xfrm flipH="1">
                  <a:off x="1067440" y="4343399"/>
                  <a:ext cx="182868" cy="182954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9" name="Straight Connector 16"/>
                <p:cNvCxnSpPr/>
                <p:nvPr/>
              </p:nvCxnSpPr>
              <p:spPr bwMode="auto">
                <a:xfrm rot="5400000" flipH="1">
                  <a:off x="1067397" y="4343442"/>
                  <a:ext cx="182954" cy="182868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02" name="Group 190"/>
              <p:cNvGrpSpPr>
                <a:grpSpLocks/>
              </p:cNvGrpSpPr>
              <p:nvPr/>
            </p:nvGrpSpPr>
            <p:grpSpPr bwMode="auto">
              <a:xfrm>
                <a:off x="4877371" y="1447800"/>
                <a:ext cx="182502" cy="182563"/>
                <a:chOff x="1066839" y="4343399"/>
                <a:chExt cx="182502" cy="182563"/>
              </a:xfrm>
            </p:grpSpPr>
            <p:cxnSp>
              <p:nvCxnSpPr>
                <p:cNvPr id="206" name="Straight Connector 13"/>
                <p:cNvCxnSpPr/>
                <p:nvPr/>
              </p:nvCxnSpPr>
              <p:spPr bwMode="auto">
                <a:xfrm flipH="1">
                  <a:off x="1066809" y="4343399"/>
                  <a:ext cx="182867" cy="182954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7" name="Straight Connector 14"/>
                <p:cNvCxnSpPr/>
                <p:nvPr/>
              </p:nvCxnSpPr>
              <p:spPr bwMode="auto">
                <a:xfrm rot="5400000" flipH="1">
                  <a:off x="1066766" y="4343442"/>
                  <a:ext cx="182954" cy="182867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03" name="Group 193"/>
              <p:cNvGrpSpPr>
                <a:grpSpLocks/>
              </p:cNvGrpSpPr>
              <p:nvPr/>
            </p:nvGrpSpPr>
            <p:grpSpPr bwMode="auto">
              <a:xfrm>
                <a:off x="5639117" y="1447800"/>
                <a:ext cx="182502" cy="182563"/>
                <a:chOff x="1066849" y="4343399"/>
                <a:chExt cx="182502" cy="182563"/>
              </a:xfrm>
            </p:grpSpPr>
            <p:cxnSp>
              <p:nvCxnSpPr>
                <p:cNvPr id="204" name="Straight Connector 11"/>
                <p:cNvCxnSpPr/>
                <p:nvPr/>
              </p:nvCxnSpPr>
              <p:spPr bwMode="auto">
                <a:xfrm flipH="1">
                  <a:off x="1067768" y="4343399"/>
                  <a:ext cx="180636" cy="182954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5" name="Straight Connector 12"/>
                <p:cNvCxnSpPr/>
                <p:nvPr/>
              </p:nvCxnSpPr>
              <p:spPr bwMode="auto">
                <a:xfrm rot="5400000" flipH="1">
                  <a:off x="1066609" y="4344558"/>
                  <a:ext cx="182954" cy="180636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59" name="Group 164"/>
            <p:cNvGrpSpPr>
              <a:grpSpLocks/>
            </p:cNvGrpSpPr>
            <p:nvPr/>
          </p:nvGrpSpPr>
          <p:grpSpPr bwMode="auto">
            <a:xfrm>
              <a:off x="1828800" y="6019802"/>
              <a:ext cx="4754565" cy="182564"/>
              <a:chOff x="1828800" y="1447799"/>
              <a:chExt cx="4754565" cy="182564"/>
            </a:xfrm>
          </p:grpSpPr>
          <p:grpSp>
            <p:nvGrpSpPr>
              <p:cNvPr id="176" name="Group 71"/>
              <p:cNvGrpSpPr>
                <a:grpSpLocks/>
              </p:cNvGrpSpPr>
              <p:nvPr/>
            </p:nvGrpSpPr>
            <p:grpSpPr bwMode="auto">
              <a:xfrm>
                <a:off x="6400863" y="1447800"/>
                <a:ext cx="182502" cy="182563"/>
                <a:chOff x="1066860" y="4343399"/>
                <a:chExt cx="182502" cy="182563"/>
              </a:xfrm>
            </p:grpSpPr>
            <p:cxnSp>
              <p:nvCxnSpPr>
                <p:cNvPr id="195" name="Straight Connector 194"/>
                <p:cNvCxnSpPr/>
                <p:nvPr/>
              </p:nvCxnSpPr>
              <p:spPr bwMode="auto">
                <a:xfrm flipH="1">
                  <a:off x="1066495" y="4343008"/>
                  <a:ext cx="182867" cy="182954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6" name="Straight Connector 195"/>
                <p:cNvCxnSpPr/>
                <p:nvPr/>
              </p:nvCxnSpPr>
              <p:spPr bwMode="auto">
                <a:xfrm rot="5400000" flipH="1">
                  <a:off x="1066452" y="4343052"/>
                  <a:ext cx="182954" cy="182867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77" name="Group 72"/>
              <p:cNvGrpSpPr>
                <a:grpSpLocks/>
              </p:cNvGrpSpPr>
              <p:nvPr/>
            </p:nvGrpSpPr>
            <p:grpSpPr bwMode="auto">
              <a:xfrm>
                <a:off x="1828800" y="1447799"/>
                <a:ext cx="182503" cy="182564"/>
                <a:chOff x="1066799" y="4343398"/>
                <a:chExt cx="182503" cy="182564"/>
              </a:xfrm>
            </p:grpSpPr>
            <p:cxnSp>
              <p:nvCxnSpPr>
                <p:cNvPr id="193" name="Straight Connector 192"/>
                <p:cNvCxnSpPr/>
                <p:nvPr/>
              </p:nvCxnSpPr>
              <p:spPr bwMode="auto">
                <a:xfrm flipH="1">
                  <a:off x="1066799" y="4343009"/>
                  <a:ext cx="182868" cy="182953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4" name="Straight Connector 193"/>
                <p:cNvCxnSpPr/>
                <p:nvPr/>
              </p:nvCxnSpPr>
              <p:spPr bwMode="auto">
                <a:xfrm rot="5400000" flipH="1">
                  <a:off x="1066756" y="4343051"/>
                  <a:ext cx="182953" cy="182868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78" name="Group 181"/>
              <p:cNvGrpSpPr>
                <a:grpSpLocks/>
              </p:cNvGrpSpPr>
              <p:nvPr/>
            </p:nvGrpSpPr>
            <p:grpSpPr bwMode="auto">
              <a:xfrm>
                <a:off x="2590546" y="1447799"/>
                <a:ext cx="182503" cy="182564"/>
                <a:chOff x="1066809" y="4343398"/>
                <a:chExt cx="182503" cy="182564"/>
              </a:xfrm>
            </p:grpSpPr>
            <p:cxnSp>
              <p:nvCxnSpPr>
                <p:cNvPr id="191" name="Straight Connector 190"/>
                <p:cNvCxnSpPr/>
                <p:nvPr/>
              </p:nvCxnSpPr>
              <p:spPr bwMode="auto">
                <a:xfrm flipH="1">
                  <a:off x="1067756" y="4343009"/>
                  <a:ext cx="180639" cy="182953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2" name="Straight Connector 191"/>
                <p:cNvCxnSpPr/>
                <p:nvPr/>
              </p:nvCxnSpPr>
              <p:spPr bwMode="auto">
                <a:xfrm rot="5400000" flipH="1">
                  <a:off x="1066598" y="4344167"/>
                  <a:ext cx="182953" cy="180639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79" name="Group 184"/>
              <p:cNvGrpSpPr>
                <a:grpSpLocks/>
              </p:cNvGrpSpPr>
              <p:nvPr/>
            </p:nvGrpSpPr>
            <p:grpSpPr bwMode="auto">
              <a:xfrm>
                <a:off x="3352292" y="1447799"/>
                <a:ext cx="182503" cy="182564"/>
                <a:chOff x="1066819" y="4343398"/>
                <a:chExt cx="182503" cy="182564"/>
              </a:xfrm>
            </p:grpSpPr>
            <p:cxnSp>
              <p:nvCxnSpPr>
                <p:cNvPr id="189" name="Straight Connector 188"/>
                <p:cNvCxnSpPr/>
                <p:nvPr/>
              </p:nvCxnSpPr>
              <p:spPr bwMode="auto">
                <a:xfrm flipH="1">
                  <a:off x="1066483" y="4343009"/>
                  <a:ext cx="182868" cy="182953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0" name="Straight Connector 189"/>
                <p:cNvCxnSpPr/>
                <p:nvPr/>
              </p:nvCxnSpPr>
              <p:spPr bwMode="auto">
                <a:xfrm rot="5400000" flipH="1">
                  <a:off x="1066441" y="4343051"/>
                  <a:ext cx="182953" cy="182868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80" name="Group 187"/>
              <p:cNvGrpSpPr>
                <a:grpSpLocks/>
              </p:cNvGrpSpPr>
              <p:nvPr/>
            </p:nvGrpSpPr>
            <p:grpSpPr bwMode="auto">
              <a:xfrm>
                <a:off x="4114038" y="1447800"/>
                <a:ext cx="184089" cy="182563"/>
                <a:chOff x="1066829" y="4343399"/>
                <a:chExt cx="184089" cy="182563"/>
              </a:xfrm>
            </p:grpSpPr>
            <p:cxnSp>
              <p:nvCxnSpPr>
                <p:cNvPr id="187" name="Straight Connector 186"/>
                <p:cNvCxnSpPr/>
                <p:nvPr/>
              </p:nvCxnSpPr>
              <p:spPr bwMode="auto">
                <a:xfrm flipH="1">
                  <a:off x="1067440" y="4343008"/>
                  <a:ext cx="182868" cy="182954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8" name="Straight Connector 187"/>
                <p:cNvCxnSpPr/>
                <p:nvPr/>
              </p:nvCxnSpPr>
              <p:spPr bwMode="auto">
                <a:xfrm rot="5400000" flipH="1">
                  <a:off x="1067397" y="4343051"/>
                  <a:ext cx="182954" cy="182868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81" name="Group 190"/>
              <p:cNvGrpSpPr>
                <a:grpSpLocks/>
              </p:cNvGrpSpPr>
              <p:nvPr/>
            </p:nvGrpSpPr>
            <p:grpSpPr bwMode="auto">
              <a:xfrm>
                <a:off x="4877371" y="1447800"/>
                <a:ext cx="182502" cy="182563"/>
                <a:chOff x="1066839" y="4343399"/>
                <a:chExt cx="182502" cy="182563"/>
              </a:xfrm>
            </p:grpSpPr>
            <p:cxnSp>
              <p:nvCxnSpPr>
                <p:cNvPr id="185" name="Straight Connector 184"/>
                <p:cNvCxnSpPr/>
                <p:nvPr/>
              </p:nvCxnSpPr>
              <p:spPr bwMode="auto">
                <a:xfrm flipH="1">
                  <a:off x="1066809" y="4343008"/>
                  <a:ext cx="182867" cy="182954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6" name="Straight Connector 185"/>
                <p:cNvCxnSpPr/>
                <p:nvPr/>
              </p:nvCxnSpPr>
              <p:spPr bwMode="auto">
                <a:xfrm rot="5400000" flipH="1">
                  <a:off x="1066766" y="4343052"/>
                  <a:ext cx="182954" cy="182867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82" name="Group 193"/>
              <p:cNvGrpSpPr>
                <a:grpSpLocks/>
              </p:cNvGrpSpPr>
              <p:nvPr/>
            </p:nvGrpSpPr>
            <p:grpSpPr bwMode="auto">
              <a:xfrm>
                <a:off x="5639117" y="1447800"/>
                <a:ext cx="182502" cy="182563"/>
                <a:chOff x="1066849" y="4343399"/>
                <a:chExt cx="182502" cy="182563"/>
              </a:xfrm>
            </p:grpSpPr>
            <p:cxnSp>
              <p:nvCxnSpPr>
                <p:cNvPr id="183" name="Straight Connector 182"/>
                <p:cNvCxnSpPr/>
                <p:nvPr/>
              </p:nvCxnSpPr>
              <p:spPr bwMode="auto">
                <a:xfrm flipH="1">
                  <a:off x="1067768" y="4343008"/>
                  <a:ext cx="180636" cy="182954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4" name="Straight Connector 183"/>
                <p:cNvCxnSpPr/>
                <p:nvPr/>
              </p:nvCxnSpPr>
              <p:spPr bwMode="auto">
                <a:xfrm rot="5400000" flipH="1">
                  <a:off x="1066609" y="4344167"/>
                  <a:ext cx="182954" cy="180636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60" name="Group 186"/>
            <p:cNvGrpSpPr>
              <a:grpSpLocks/>
            </p:cNvGrpSpPr>
            <p:nvPr/>
          </p:nvGrpSpPr>
          <p:grpSpPr bwMode="auto">
            <a:xfrm>
              <a:off x="1828800" y="2209799"/>
              <a:ext cx="4754565" cy="182564"/>
              <a:chOff x="1828800" y="1447798"/>
              <a:chExt cx="4754565" cy="182564"/>
            </a:xfrm>
          </p:grpSpPr>
          <p:grpSp>
            <p:nvGrpSpPr>
              <p:cNvPr id="155" name="Group 71"/>
              <p:cNvGrpSpPr>
                <a:grpSpLocks/>
              </p:cNvGrpSpPr>
              <p:nvPr/>
            </p:nvGrpSpPr>
            <p:grpSpPr bwMode="auto">
              <a:xfrm>
                <a:off x="6400863" y="1447799"/>
                <a:ext cx="182502" cy="182563"/>
                <a:chOff x="1066860" y="4343398"/>
                <a:chExt cx="182502" cy="182563"/>
              </a:xfrm>
            </p:grpSpPr>
            <p:cxnSp>
              <p:nvCxnSpPr>
                <p:cNvPr id="174" name="Straight Connector 173"/>
                <p:cNvCxnSpPr/>
                <p:nvPr/>
              </p:nvCxnSpPr>
              <p:spPr bwMode="auto">
                <a:xfrm flipH="1">
                  <a:off x="1066495" y="4344448"/>
                  <a:ext cx="182867" cy="180723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5" name="Straight Connector 174"/>
                <p:cNvCxnSpPr/>
                <p:nvPr/>
              </p:nvCxnSpPr>
              <p:spPr bwMode="auto">
                <a:xfrm rot="5400000" flipH="1">
                  <a:off x="1067567" y="4343375"/>
                  <a:ext cx="180723" cy="182867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56" name="Group 72"/>
              <p:cNvGrpSpPr>
                <a:grpSpLocks/>
              </p:cNvGrpSpPr>
              <p:nvPr/>
            </p:nvGrpSpPr>
            <p:grpSpPr bwMode="auto">
              <a:xfrm>
                <a:off x="1828800" y="1447798"/>
                <a:ext cx="182503" cy="182564"/>
                <a:chOff x="1066799" y="4343397"/>
                <a:chExt cx="182503" cy="182564"/>
              </a:xfrm>
            </p:grpSpPr>
            <p:cxnSp>
              <p:nvCxnSpPr>
                <p:cNvPr id="172" name="Straight Connector 171"/>
                <p:cNvCxnSpPr/>
                <p:nvPr/>
              </p:nvCxnSpPr>
              <p:spPr bwMode="auto">
                <a:xfrm flipH="1">
                  <a:off x="1066799" y="4344448"/>
                  <a:ext cx="182868" cy="180723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3" name="Straight Connector 172"/>
                <p:cNvCxnSpPr/>
                <p:nvPr/>
              </p:nvCxnSpPr>
              <p:spPr bwMode="auto">
                <a:xfrm rot="5400000" flipH="1">
                  <a:off x="1067872" y="4343375"/>
                  <a:ext cx="180723" cy="182868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57" name="Group 181"/>
              <p:cNvGrpSpPr>
                <a:grpSpLocks/>
              </p:cNvGrpSpPr>
              <p:nvPr/>
            </p:nvGrpSpPr>
            <p:grpSpPr bwMode="auto">
              <a:xfrm>
                <a:off x="2590546" y="1447798"/>
                <a:ext cx="182503" cy="182564"/>
                <a:chOff x="1066809" y="4343397"/>
                <a:chExt cx="182503" cy="182564"/>
              </a:xfrm>
            </p:grpSpPr>
            <p:cxnSp>
              <p:nvCxnSpPr>
                <p:cNvPr id="170" name="Straight Connector 169"/>
                <p:cNvCxnSpPr/>
                <p:nvPr/>
              </p:nvCxnSpPr>
              <p:spPr bwMode="auto">
                <a:xfrm flipH="1">
                  <a:off x="1067756" y="4344448"/>
                  <a:ext cx="180639" cy="180723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1" name="Straight Connector 170"/>
                <p:cNvCxnSpPr/>
                <p:nvPr/>
              </p:nvCxnSpPr>
              <p:spPr bwMode="auto">
                <a:xfrm rot="5400000" flipH="1">
                  <a:off x="1067714" y="4344490"/>
                  <a:ext cx="180723" cy="180639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58" name="Group 184"/>
              <p:cNvGrpSpPr>
                <a:grpSpLocks/>
              </p:cNvGrpSpPr>
              <p:nvPr/>
            </p:nvGrpSpPr>
            <p:grpSpPr bwMode="auto">
              <a:xfrm>
                <a:off x="3352292" y="1447798"/>
                <a:ext cx="182503" cy="182564"/>
                <a:chOff x="1066819" y="4343397"/>
                <a:chExt cx="182503" cy="182564"/>
              </a:xfrm>
            </p:grpSpPr>
            <p:cxnSp>
              <p:nvCxnSpPr>
                <p:cNvPr id="168" name="Straight Connector 167"/>
                <p:cNvCxnSpPr/>
                <p:nvPr/>
              </p:nvCxnSpPr>
              <p:spPr bwMode="auto">
                <a:xfrm flipH="1">
                  <a:off x="1066483" y="4344448"/>
                  <a:ext cx="182868" cy="180723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9" name="Straight Connector 168"/>
                <p:cNvCxnSpPr/>
                <p:nvPr/>
              </p:nvCxnSpPr>
              <p:spPr bwMode="auto">
                <a:xfrm rot="5400000" flipH="1">
                  <a:off x="1067557" y="4343375"/>
                  <a:ext cx="180723" cy="182868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59" name="Group 187"/>
              <p:cNvGrpSpPr>
                <a:grpSpLocks/>
              </p:cNvGrpSpPr>
              <p:nvPr/>
            </p:nvGrpSpPr>
            <p:grpSpPr bwMode="auto">
              <a:xfrm>
                <a:off x="4114038" y="1447799"/>
                <a:ext cx="184089" cy="182563"/>
                <a:chOff x="1066829" y="4343398"/>
                <a:chExt cx="184089" cy="182563"/>
              </a:xfrm>
            </p:grpSpPr>
            <p:cxnSp>
              <p:nvCxnSpPr>
                <p:cNvPr id="166" name="Straight Connector 165"/>
                <p:cNvCxnSpPr/>
                <p:nvPr/>
              </p:nvCxnSpPr>
              <p:spPr bwMode="auto">
                <a:xfrm flipH="1">
                  <a:off x="1067440" y="4344448"/>
                  <a:ext cx="182868" cy="180723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7" name="Straight Connector 166"/>
                <p:cNvCxnSpPr/>
                <p:nvPr/>
              </p:nvCxnSpPr>
              <p:spPr bwMode="auto">
                <a:xfrm rot="5400000" flipH="1">
                  <a:off x="1068513" y="4343375"/>
                  <a:ext cx="180723" cy="182868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60" name="Group 190"/>
              <p:cNvGrpSpPr>
                <a:grpSpLocks/>
              </p:cNvGrpSpPr>
              <p:nvPr/>
            </p:nvGrpSpPr>
            <p:grpSpPr bwMode="auto">
              <a:xfrm>
                <a:off x="4877371" y="1447799"/>
                <a:ext cx="182502" cy="182563"/>
                <a:chOff x="1066839" y="4343398"/>
                <a:chExt cx="182502" cy="182563"/>
              </a:xfrm>
            </p:grpSpPr>
            <p:cxnSp>
              <p:nvCxnSpPr>
                <p:cNvPr id="164" name="Straight Connector 163"/>
                <p:cNvCxnSpPr/>
                <p:nvPr/>
              </p:nvCxnSpPr>
              <p:spPr bwMode="auto">
                <a:xfrm flipH="1">
                  <a:off x="1066809" y="4344448"/>
                  <a:ext cx="182867" cy="180723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5" name="Straight Connector 164"/>
                <p:cNvCxnSpPr/>
                <p:nvPr/>
              </p:nvCxnSpPr>
              <p:spPr bwMode="auto">
                <a:xfrm rot="5400000" flipH="1">
                  <a:off x="1067882" y="4343375"/>
                  <a:ext cx="180723" cy="182867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61" name="Group 193"/>
              <p:cNvGrpSpPr>
                <a:grpSpLocks/>
              </p:cNvGrpSpPr>
              <p:nvPr/>
            </p:nvGrpSpPr>
            <p:grpSpPr bwMode="auto">
              <a:xfrm>
                <a:off x="5639117" y="1447799"/>
                <a:ext cx="182502" cy="182563"/>
                <a:chOff x="1066849" y="4343398"/>
                <a:chExt cx="182502" cy="182563"/>
              </a:xfrm>
            </p:grpSpPr>
            <p:cxnSp>
              <p:nvCxnSpPr>
                <p:cNvPr id="162" name="Straight Connector 161"/>
                <p:cNvCxnSpPr/>
                <p:nvPr/>
              </p:nvCxnSpPr>
              <p:spPr bwMode="auto">
                <a:xfrm flipH="1">
                  <a:off x="1067768" y="4344448"/>
                  <a:ext cx="180636" cy="180723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3" name="Straight Connector 162"/>
                <p:cNvCxnSpPr/>
                <p:nvPr/>
              </p:nvCxnSpPr>
              <p:spPr bwMode="auto">
                <a:xfrm rot="5400000" flipH="1">
                  <a:off x="1067725" y="4344491"/>
                  <a:ext cx="180723" cy="180636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61" name="Group 208"/>
            <p:cNvGrpSpPr>
              <a:grpSpLocks/>
            </p:cNvGrpSpPr>
            <p:nvPr/>
          </p:nvGrpSpPr>
          <p:grpSpPr bwMode="auto">
            <a:xfrm>
              <a:off x="1828800" y="2971800"/>
              <a:ext cx="4754565" cy="182564"/>
              <a:chOff x="1828800" y="1447798"/>
              <a:chExt cx="4754565" cy="182564"/>
            </a:xfrm>
          </p:grpSpPr>
          <p:grpSp>
            <p:nvGrpSpPr>
              <p:cNvPr id="134" name="Group 71"/>
              <p:cNvGrpSpPr>
                <a:grpSpLocks/>
              </p:cNvGrpSpPr>
              <p:nvPr/>
            </p:nvGrpSpPr>
            <p:grpSpPr bwMode="auto">
              <a:xfrm>
                <a:off x="6400863" y="1447799"/>
                <a:ext cx="182502" cy="182563"/>
                <a:chOff x="1066860" y="4343398"/>
                <a:chExt cx="182502" cy="182563"/>
              </a:xfrm>
            </p:grpSpPr>
            <p:cxnSp>
              <p:nvCxnSpPr>
                <p:cNvPr id="153" name="Straight Connector 152"/>
                <p:cNvCxnSpPr/>
                <p:nvPr/>
              </p:nvCxnSpPr>
              <p:spPr bwMode="auto">
                <a:xfrm flipH="1">
                  <a:off x="1066495" y="4343267"/>
                  <a:ext cx="182867" cy="182954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4" name="Straight Connector 153"/>
                <p:cNvCxnSpPr/>
                <p:nvPr/>
              </p:nvCxnSpPr>
              <p:spPr bwMode="auto">
                <a:xfrm rot="5400000" flipH="1">
                  <a:off x="1066452" y="4343311"/>
                  <a:ext cx="182954" cy="182867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35" name="Group 72"/>
              <p:cNvGrpSpPr>
                <a:grpSpLocks/>
              </p:cNvGrpSpPr>
              <p:nvPr/>
            </p:nvGrpSpPr>
            <p:grpSpPr bwMode="auto">
              <a:xfrm>
                <a:off x="1828800" y="1447798"/>
                <a:ext cx="182503" cy="182564"/>
                <a:chOff x="1066799" y="4343397"/>
                <a:chExt cx="182503" cy="182564"/>
              </a:xfrm>
            </p:grpSpPr>
            <p:cxnSp>
              <p:nvCxnSpPr>
                <p:cNvPr id="151" name="Straight Connector 150"/>
                <p:cNvCxnSpPr/>
                <p:nvPr/>
              </p:nvCxnSpPr>
              <p:spPr bwMode="auto">
                <a:xfrm flipH="1">
                  <a:off x="1066799" y="4343268"/>
                  <a:ext cx="182868" cy="182953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2" name="Straight Connector 151"/>
                <p:cNvCxnSpPr/>
                <p:nvPr/>
              </p:nvCxnSpPr>
              <p:spPr bwMode="auto">
                <a:xfrm rot="5400000" flipH="1">
                  <a:off x="1066756" y="4343310"/>
                  <a:ext cx="182953" cy="182868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36" name="Group 181"/>
              <p:cNvGrpSpPr>
                <a:grpSpLocks/>
              </p:cNvGrpSpPr>
              <p:nvPr/>
            </p:nvGrpSpPr>
            <p:grpSpPr bwMode="auto">
              <a:xfrm>
                <a:off x="2590546" y="1447798"/>
                <a:ext cx="182503" cy="182564"/>
                <a:chOff x="1066809" y="4343397"/>
                <a:chExt cx="182503" cy="182564"/>
              </a:xfrm>
            </p:grpSpPr>
            <p:cxnSp>
              <p:nvCxnSpPr>
                <p:cNvPr id="149" name="Straight Connector 148"/>
                <p:cNvCxnSpPr/>
                <p:nvPr/>
              </p:nvCxnSpPr>
              <p:spPr bwMode="auto">
                <a:xfrm flipH="1">
                  <a:off x="1067756" y="4343268"/>
                  <a:ext cx="180639" cy="182953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0" name="Straight Connector 149"/>
                <p:cNvCxnSpPr/>
                <p:nvPr/>
              </p:nvCxnSpPr>
              <p:spPr bwMode="auto">
                <a:xfrm rot="5400000" flipH="1">
                  <a:off x="1066598" y="4344426"/>
                  <a:ext cx="182953" cy="180639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37" name="Group 184"/>
              <p:cNvGrpSpPr>
                <a:grpSpLocks/>
              </p:cNvGrpSpPr>
              <p:nvPr/>
            </p:nvGrpSpPr>
            <p:grpSpPr bwMode="auto">
              <a:xfrm>
                <a:off x="3352292" y="1447798"/>
                <a:ext cx="182503" cy="182564"/>
                <a:chOff x="1066819" y="4343397"/>
                <a:chExt cx="182503" cy="182564"/>
              </a:xfrm>
            </p:grpSpPr>
            <p:cxnSp>
              <p:nvCxnSpPr>
                <p:cNvPr id="147" name="Straight Connector 146"/>
                <p:cNvCxnSpPr/>
                <p:nvPr/>
              </p:nvCxnSpPr>
              <p:spPr bwMode="auto">
                <a:xfrm flipH="1">
                  <a:off x="1066483" y="4343268"/>
                  <a:ext cx="182868" cy="182953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8" name="Straight Connector 147"/>
                <p:cNvCxnSpPr/>
                <p:nvPr/>
              </p:nvCxnSpPr>
              <p:spPr bwMode="auto">
                <a:xfrm rot="5400000" flipH="1">
                  <a:off x="1066441" y="4343310"/>
                  <a:ext cx="182953" cy="182868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38" name="Group 187"/>
              <p:cNvGrpSpPr>
                <a:grpSpLocks/>
              </p:cNvGrpSpPr>
              <p:nvPr/>
            </p:nvGrpSpPr>
            <p:grpSpPr bwMode="auto">
              <a:xfrm>
                <a:off x="4114038" y="1447799"/>
                <a:ext cx="184089" cy="182563"/>
                <a:chOff x="1066829" y="4343398"/>
                <a:chExt cx="184089" cy="182563"/>
              </a:xfrm>
            </p:grpSpPr>
            <p:cxnSp>
              <p:nvCxnSpPr>
                <p:cNvPr id="145" name="Straight Connector 144"/>
                <p:cNvCxnSpPr/>
                <p:nvPr/>
              </p:nvCxnSpPr>
              <p:spPr bwMode="auto">
                <a:xfrm flipH="1">
                  <a:off x="1067440" y="4343267"/>
                  <a:ext cx="182868" cy="182954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6" name="Straight Connector 145"/>
                <p:cNvCxnSpPr/>
                <p:nvPr/>
              </p:nvCxnSpPr>
              <p:spPr bwMode="auto">
                <a:xfrm rot="5400000" flipH="1">
                  <a:off x="1067397" y="4343310"/>
                  <a:ext cx="182954" cy="182868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39" name="Group 190"/>
              <p:cNvGrpSpPr>
                <a:grpSpLocks/>
              </p:cNvGrpSpPr>
              <p:nvPr/>
            </p:nvGrpSpPr>
            <p:grpSpPr bwMode="auto">
              <a:xfrm>
                <a:off x="4877371" y="1447799"/>
                <a:ext cx="182502" cy="182563"/>
                <a:chOff x="1066839" y="4343398"/>
                <a:chExt cx="182502" cy="182563"/>
              </a:xfrm>
            </p:grpSpPr>
            <p:cxnSp>
              <p:nvCxnSpPr>
                <p:cNvPr id="143" name="Straight Connector 142"/>
                <p:cNvCxnSpPr/>
                <p:nvPr/>
              </p:nvCxnSpPr>
              <p:spPr bwMode="auto">
                <a:xfrm flipH="1">
                  <a:off x="1066809" y="4343267"/>
                  <a:ext cx="182867" cy="182954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4" name="Straight Connector 143"/>
                <p:cNvCxnSpPr/>
                <p:nvPr/>
              </p:nvCxnSpPr>
              <p:spPr bwMode="auto">
                <a:xfrm rot="5400000" flipH="1">
                  <a:off x="1066766" y="4343311"/>
                  <a:ext cx="182954" cy="182867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40" name="Group 193"/>
              <p:cNvGrpSpPr>
                <a:grpSpLocks/>
              </p:cNvGrpSpPr>
              <p:nvPr/>
            </p:nvGrpSpPr>
            <p:grpSpPr bwMode="auto">
              <a:xfrm>
                <a:off x="5639117" y="1447799"/>
                <a:ext cx="182502" cy="182563"/>
                <a:chOff x="1066849" y="4343398"/>
                <a:chExt cx="182502" cy="182563"/>
              </a:xfrm>
            </p:grpSpPr>
            <p:cxnSp>
              <p:nvCxnSpPr>
                <p:cNvPr id="141" name="Straight Connector 140"/>
                <p:cNvCxnSpPr/>
                <p:nvPr/>
              </p:nvCxnSpPr>
              <p:spPr bwMode="auto">
                <a:xfrm flipH="1">
                  <a:off x="1067768" y="4343267"/>
                  <a:ext cx="180636" cy="182954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2" name="Straight Connector 141"/>
                <p:cNvCxnSpPr/>
                <p:nvPr/>
              </p:nvCxnSpPr>
              <p:spPr bwMode="auto">
                <a:xfrm rot="5400000" flipH="1">
                  <a:off x="1066609" y="4344426"/>
                  <a:ext cx="182954" cy="180636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62" name="Group 230"/>
            <p:cNvGrpSpPr>
              <a:grpSpLocks/>
            </p:cNvGrpSpPr>
            <p:nvPr/>
          </p:nvGrpSpPr>
          <p:grpSpPr bwMode="auto">
            <a:xfrm>
              <a:off x="1828800" y="3733800"/>
              <a:ext cx="4754565" cy="182564"/>
              <a:chOff x="1828800" y="1447797"/>
              <a:chExt cx="4754565" cy="182564"/>
            </a:xfrm>
          </p:grpSpPr>
          <p:grpSp>
            <p:nvGrpSpPr>
              <p:cNvPr id="113" name="Group 71"/>
              <p:cNvGrpSpPr>
                <a:grpSpLocks/>
              </p:cNvGrpSpPr>
              <p:nvPr/>
            </p:nvGrpSpPr>
            <p:grpSpPr bwMode="auto">
              <a:xfrm>
                <a:off x="6400863" y="1447798"/>
                <a:ext cx="182502" cy="182563"/>
                <a:chOff x="1066860" y="4343397"/>
                <a:chExt cx="182502" cy="182563"/>
              </a:xfrm>
            </p:grpSpPr>
            <p:cxnSp>
              <p:nvCxnSpPr>
                <p:cNvPr id="132" name="Straight Connector 131"/>
                <p:cNvCxnSpPr/>
                <p:nvPr/>
              </p:nvCxnSpPr>
              <p:spPr bwMode="auto">
                <a:xfrm flipH="1">
                  <a:off x="1066495" y="4344318"/>
                  <a:ext cx="182867" cy="180722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3" name="Straight Connector 132"/>
                <p:cNvCxnSpPr/>
                <p:nvPr/>
              </p:nvCxnSpPr>
              <p:spPr bwMode="auto">
                <a:xfrm rot="5400000" flipH="1">
                  <a:off x="1067567" y="4343245"/>
                  <a:ext cx="180722" cy="182867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14" name="Group 72"/>
              <p:cNvGrpSpPr>
                <a:grpSpLocks/>
              </p:cNvGrpSpPr>
              <p:nvPr/>
            </p:nvGrpSpPr>
            <p:grpSpPr bwMode="auto">
              <a:xfrm>
                <a:off x="1828800" y="1447797"/>
                <a:ext cx="182503" cy="182564"/>
                <a:chOff x="1066799" y="4343396"/>
                <a:chExt cx="182503" cy="182564"/>
              </a:xfrm>
            </p:grpSpPr>
            <p:cxnSp>
              <p:nvCxnSpPr>
                <p:cNvPr id="130" name="Straight Connector 129"/>
                <p:cNvCxnSpPr/>
                <p:nvPr/>
              </p:nvCxnSpPr>
              <p:spPr bwMode="auto">
                <a:xfrm flipH="1">
                  <a:off x="1066799" y="4344318"/>
                  <a:ext cx="182868" cy="180721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1" name="Straight Connector 130"/>
                <p:cNvCxnSpPr/>
                <p:nvPr/>
              </p:nvCxnSpPr>
              <p:spPr bwMode="auto">
                <a:xfrm rot="5400000" flipH="1">
                  <a:off x="1067872" y="4343245"/>
                  <a:ext cx="180721" cy="182868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15" name="Group 181"/>
              <p:cNvGrpSpPr>
                <a:grpSpLocks/>
              </p:cNvGrpSpPr>
              <p:nvPr/>
            </p:nvGrpSpPr>
            <p:grpSpPr bwMode="auto">
              <a:xfrm>
                <a:off x="2590546" y="1447797"/>
                <a:ext cx="182503" cy="182564"/>
                <a:chOff x="1066809" y="4343396"/>
                <a:chExt cx="182503" cy="182564"/>
              </a:xfrm>
            </p:grpSpPr>
            <p:cxnSp>
              <p:nvCxnSpPr>
                <p:cNvPr id="128" name="Straight Connector 127"/>
                <p:cNvCxnSpPr/>
                <p:nvPr/>
              </p:nvCxnSpPr>
              <p:spPr bwMode="auto">
                <a:xfrm flipH="1">
                  <a:off x="1067756" y="4344318"/>
                  <a:ext cx="180639" cy="180721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9" name="Straight Connector 128"/>
                <p:cNvCxnSpPr/>
                <p:nvPr/>
              </p:nvCxnSpPr>
              <p:spPr bwMode="auto">
                <a:xfrm rot="5400000" flipH="1">
                  <a:off x="1067714" y="4344360"/>
                  <a:ext cx="180721" cy="180639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16" name="Group 184"/>
              <p:cNvGrpSpPr>
                <a:grpSpLocks/>
              </p:cNvGrpSpPr>
              <p:nvPr/>
            </p:nvGrpSpPr>
            <p:grpSpPr bwMode="auto">
              <a:xfrm>
                <a:off x="3352292" y="1447797"/>
                <a:ext cx="182503" cy="182564"/>
                <a:chOff x="1066819" y="4343396"/>
                <a:chExt cx="182503" cy="182564"/>
              </a:xfrm>
            </p:grpSpPr>
            <p:cxnSp>
              <p:nvCxnSpPr>
                <p:cNvPr id="126" name="Straight Connector 125"/>
                <p:cNvCxnSpPr/>
                <p:nvPr/>
              </p:nvCxnSpPr>
              <p:spPr bwMode="auto">
                <a:xfrm flipH="1">
                  <a:off x="1066483" y="4344318"/>
                  <a:ext cx="182868" cy="180721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7" name="Straight Connector 126"/>
                <p:cNvCxnSpPr/>
                <p:nvPr/>
              </p:nvCxnSpPr>
              <p:spPr bwMode="auto">
                <a:xfrm rot="5400000" flipH="1">
                  <a:off x="1067557" y="4343245"/>
                  <a:ext cx="180721" cy="182868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17" name="Group 187"/>
              <p:cNvGrpSpPr>
                <a:grpSpLocks/>
              </p:cNvGrpSpPr>
              <p:nvPr/>
            </p:nvGrpSpPr>
            <p:grpSpPr bwMode="auto">
              <a:xfrm>
                <a:off x="4114038" y="1447798"/>
                <a:ext cx="184089" cy="182563"/>
                <a:chOff x="1066829" y="4343397"/>
                <a:chExt cx="184089" cy="182563"/>
              </a:xfrm>
            </p:grpSpPr>
            <p:cxnSp>
              <p:nvCxnSpPr>
                <p:cNvPr id="124" name="Straight Connector 123"/>
                <p:cNvCxnSpPr/>
                <p:nvPr/>
              </p:nvCxnSpPr>
              <p:spPr bwMode="auto">
                <a:xfrm flipH="1">
                  <a:off x="1067440" y="4344318"/>
                  <a:ext cx="182868" cy="180722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5" name="Straight Connector 124"/>
                <p:cNvCxnSpPr/>
                <p:nvPr/>
              </p:nvCxnSpPr>
              <p:spPr bwMode="auto">
                <a:xfrm rot="5400000" flipH="1">
                  <a:off x="1068513" y="4343244"/>
                  <a:ext cx="180722" cy="182868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18" name="Group 190"/>
              <p:cNvGrpSpPr>
                <a:grpSpLocks/>
              </p:cNvGrpSpPr>
              <p:nvPr/>
            </p:nvGrpSpPr>
            <p:grpSpPr bwMode="auto">
              <a:xfrm>
                <a:off x="4877371" y="1447798"/>
                <a:ext cx="182502" cy="182563"/>
                <a:chOff x="1066839" y="4343397"/>
                <a:chExt cx="182502" cy="182563"/>
              </a:xfrm>
            </p:grpSpPr>
            <p:cxnSp>
              <p:nvCxnSpPr>
                <p:cNvPr id="122" name="Straight Connector 121"/>
                <p:cNvCxnSpPr/>
                <p:nvPr/>
              </p:nvCxnSpPr>
              <p:spPr bwMode="auto">
                <a:xfrm flipH="1">
                  <a:off x="1066809" y="4344318"/>
                  <a:ext cx="182867" cy="180722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3" name="Straight Connector 122"/>
                <p:cNvCxnSpPr/>
                <p:nvPr/>
              </p:nvCxnSpPr>
              <p:spPr bwMode="auto">
                <a:xfrm rot="5400000" flipH="1">
                  <a:off x="1067882" y="4343245"/>
                  <a:ext cx="180722" cy="182867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19" name="Group 193"/>
              <p:cNvGrpSpPr>
                <a:grpSpLocks/>
              </p:cNvGrpSpPr>
              <p:nvPr/>
            </p:nvGrpSpPr>
            <p:grpSpPr bwMode="auto">
              <a:xfrm>
                <a:off x="5639117" y="1447798"/>
                <a:ext cx="182502" cy="182563"/>
                <a:chOff x="1066849" y="4343397"/>
                <a:chExt cx="182502" cy="182563"/>
              </a:xfrm>
            </p:grpSpPr>
            <p:cxnSp>
              <p:nvCxnSpPr>
                <p:cNvPr id="120" name="Straight Connector 119"/>
                <p:cNvCxnSpPr/>
                <p:nvPr/>
              </p:nvCxnSpPr>
              <p:spPr bwMode="auto">
                <a:xfrm flipH="1">
                  <a:off x="1067768" y="4344318"/>
                  <a:ext cx="180636" cy="180722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1" name="Straight Connector 120"/>
                <p:cNvCxnSpPr/>
                <p:nvPr/>
              </p:nvCxnSpPr>
              <p:spPr bwMode="auto">
                <a:xfrm rot="5400000" flipH="1">
                  <a:off x="1067725" y="4344360"/>
                  <a:ext cx="180722" cy="180636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63" name="Group 252"/>
            <p:cNvGrpSpPr>
              <a:grpSpLocks/>
            </p:cNvGrpSpPr>
            <p:nvPr/>
          </p:nvGrpSpPr>
          <p:grpSpPr bwMode="auto">
            <a:xfrm>
              <a:off x="1828800" y="4495801"/>
              <a:ext cx="4754565" cy="182564"/>
              <a:chOff x="1828800" y="1447797"/>
              <a:chExt cx="4754565" cy="182564"/>
            </a:xfrm>
          </p:grpSpPr>
          <p:grpSp>
            <p:nvGrpSpPr>
              <p:cNvPr id="92" name="Group 71"/>
              <p:cNvGrpSpPr>
                <a:grpSpLocks/>
              </p:cNvGrpSpPr>
              <p:nvPr/>
            </p:nvGrpSpPr>
            <p:grpSpPr bwMode="auto">
              <a:xfrm>
                <a:off x="6400863" y="1447798"/>
                <a:ext cx="182502" cy="182563"/>
                <a:chOff x="1066860" y="4343397"/>
                <a:chExt cx="182502" cy="182563"/>
              </a:xfrm>
            </p:grpSpPr>
            <p:cxnSp>
              <p:nvCxnSpPr>
                <p:cNvPr id="111" name="Straight Connector 110"/>
                <p:cNvCxnSpPr/>
                <p:nvPr/>
              </p:nvCxnSpPr>
              <p:spPr bwMode="auto">
                <a:xfrm flipH="1">
                  <a:off x="1066495" y="4343136"/>
                  <a:ext cx="182867" cy="182954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2" name="Straight Connector 111"/>
                <p:cNvCxnSpPr/>
                <p:nvPr/>
              </p:nvCxnSpPr>
              <p:spPr bwMode="auto">
                <a:xfrm rot="5400000" flipH="1">
                  <a:off x="1066452" y="4343179"/>
                  <a:ext cx="182954" cy="182867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93" name="Group 72"/>
              <p:cNvGrpSpPr>
                <a:grpSpLocks/>
              </p:cNvGrpSpPr>
              <p:nvPr/>
            </p:nvGrpSpPr>
            <p:grpSpPr bwMode="auto">
              <a:xfrm>
                <a:off x="1828800" y="1447797"/>
                <a:ext cx="182503" cy="182564"/>
                <a:chOff x="1066799" y="4343396"/>
                <a:chExt cx="182503" cy="182564"/>
              </a:xfrm>
            </p:grpSpPr>
            <p:cxnSp>
              <p:nvCxnSpPr>
                <p:cNvPr id="109" name="Straight Connector 108"/>
                <p:cNvCxnSpPr/>
                <p:nvPr/>
              </p:nvCxnSpPr>
              <p:spPr bwMode="auto">
                <a:xfrm flipH="1">
                  <a:off x="1066799" y="4343136"/>
                  <a:ext cx="182868" cy="182953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0" name="Straight Connector 109"/>
                <p:cNvCxnSpPr/>
                <p:nvPr/>
              </p:nvCxnSpPr>
              <p:spPr bwMode="auto">
                <a:xfrm rot="5400000" flipH="1">
                  <a:off x="1066756" y="4343179"/>
                  <a:ext cx="182953" cy="182868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94" name="Group 181"/>
              <p:cNvGrpSpPr>
                <a:grpSpLocks/>
              </p:cNvGrpSpPr>
              <p:nvPr/>
            </p:nvGrpSpPr>
            <p:grpSpPr bwMode="auto">
              <a:xfrm>
                <a:off x="2590546" y="1447797"/>
                <a:ext cx="182503" cy="182564"/>
                <a:chOff x="1066809" y="4343396"/>
                <a:chExt cx="182503" cy="182564"/>
              </a:xfrm>
            </p:grpSpPr>
            <p:cxnSp>
              <p:nvCxnSpPr>
                <p:cNvPr id="107" name="Straight Connector 106"/>
                <p:cNvCxnSpPr/>
                <p:nvPr/>
              </p:nvCxnSpPr>
              <p:spPr bwMode="auto">
                <a:xfrm flipH="1">
                  <a:off x="1067756" y="4343136"/>
                  <a:ext cx="180639" cy="182953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8" name="Straight Connector 107"/>
                <p:cNvCxnSpPr/>
                <p:nvPr/>
              </p:nvCxnSpPr>
              <p:spPr bwMode="auto">
                <a:xfrm rot="5400000" flipH="1">
                  <a:off x="1066598" y="4344294"/>
                  <a:ext cx="182953" cy="180639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95" name="Group 184"/>
              <p:cNvGrpSpPr>
                <a:grpSpLocks/>
              </p:cNvGrpSpPr>
              <p:nvPr/>
            </p:nvGrpSpPr>
            <p:grpSpPr bwMode="auto">
              <a:xfrm>
                <a:off x="3352292" y="1447797"/>
                <a:ext cx="182503" cy="182564"/>
                <a:chOff x="1066819" y="4343396"/>
                <a:chExt cx="182503" cy="182564"/>
              </a:xfrm>
            </p:grpSpPr>
            <p:cxnSp>
              <p:nvCxnSpPr>
                <p:cNvPr id="105" name="Straight Connector 104"/>
                <p:cNvCxnSpPr/>
                <p:nvPr/>
              </p:nvCxnSpPr>
              <p:spPr bwMode="auto">
                <a:xfrm flipH="1">
                  <a:off x="1066483" y="4343136"/>
                  <a:ext cx="182868" cy="182953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6" name="Straight Connector 105"/>
                <p:cNvCxnSpPr/>
                <p:nvPr/>
              </p:nvCxnSpPr>
              <p:spPr bwMode="auto">
                <a:xfrm rot="5400000" flipH="1">
                  <a:off x="1066441" y="4343179"/>
                  <a:ext cx="182953" cy="182868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96" name="Group 187"/>
              <p:cNvGrpSpPr>
                <a:grpSpLocks/>
              </p:cNvGrpSpPr>
              <p:nvPr/>
            </p:nvGrpSpPr>
            <p:grpSpPr bwMode="auto">
              <a:xfrm>
                <a:off x="4114038" y="1447798"/>
                <a:ext cx="184089" cy="182563"/>
                <a:chOff x="1066829" y="4343397"/>
                <a:chExt cx="184089" cy="182563"/>
              </a:xfrm>
            </p:grpSpPr>
            <p:cxnSp>
              <p:nvCxnSpPr>
                <p:cNvPr id="103" name="Straight Connector 102"/>
                <p:cNvCxnSpPr/>
                <p:nvPr/>
              </p:nvCxnSpPr>
              <p:spPr bwMode="auto">
                <a:xfrm flipH="1">
                  <a:off x="1067440" y="4343136"/>
                  <a:ext cx="182868" cy="182954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4" name="Straight Connector 103"/>
                <p:cNvCxnSpPr/>
                <p:nvPr/>
              </p:nvCxnSpPr>
              <p:spPr bwMode="auto">
                <a:xfrm rot="5400000" flipH="1">
                  <a:off x="1067397" y="4343178"/>
                  <a:ext cx="182954" cy="182868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97" name="Group 190"/>
              <p:cNvGrpSpPr>
                <a:grpSpLocks/>
              </p:cNvGrpSpPr>
              <p:nvPr/>
            </p:nvGrpSpPr>
            <p:grpSpPr bwMode="auto">
              <a:xfrm>
                <a:off x="4877371" y="1447798"/>
                <a:ext cx="182502" cy="182563"/>
                <a:chOff x="1066839" y="4343397"/>
                <a:chExt cx="182502" cy="182563"/>
              </a:xfrm>
            </p:grpSpPr>
            <p:cxnSp>
              <p:nvCxnSpPr>
                <p:cNvPr id="101" name="Straight Connector 100"/>
                <p:cNvCxnSpPr/>
                <p:nvPr/>
              </p:nvCxnSpPr>
              <p:spPr bwMode="auto">
                <a:xfrm flipH="1">
                  <a:off x="1066809" y="4343136"/>
                  <a:ext cx="182867" cy="182954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2" name="Straight Connector 101"/>
                <p:cNvCxnSpPr/>
                <p:nvPr/>
              </p:nvCxnSpPr>
              <p:spPr bwMode="auto">
                <a:xfrm rot="5400000" flipH="1">
                  <a:off x="1066766" y="4343179"/>
                  <a:ext cx="182954" cy="182867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98" name="Group 193"/>
              <p:cNvGrpSpPr>
                <a:grpSpLocks/>
              </p:cNvGrpSpPr>
              <p:nvPr/>
            </p:nvGrpSpPr>
            <p:grpSpPr bwMode="auto">
              <a:xfrm>
                <a:off x="5639117" y="1447798"/>
                <a:ext cx="182502" cy="182563"/>
                <a:chOff x="1066849" y="4343397"/>
                <a:chExt cx="182502" cy="182563"/>
              </a:xfrm>
            </p:grpSpPr>
            <p:cxnSp>
              <p:nvCxnSpPr>
                <p:cNvPr id="99" name="Straight Connector 98"/>
                <p:cNvCxnSpPr/>
                <p:nvPr/>
              </p:nvCxnSpPr>
              <p:spPr bwMode="auto">
                <a:xfrm flipH="1">
                  <a:off x="1067768" y="4343136"/>
                  <a:ext cx="180636" cy="182954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0" name="Straight Connector 99"/>
                <p:cNvCxnSpPr/>
                <p:nvPr/>
              </p:nvCxnSpPr>
              <p:spPr bwMode="auto">
                <a:xfrm rot="5400000" flipH="1">
                  <a:off x="1066609" y="4344294"/>
                  <a:ext cx="182954" cy="180636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64" name="Group 274"/>
            <p:cNvGrpSpPr>
              <a:grpSpLocks/>
            </p:cNvGrpSpPr>
            <p:nvPr/>
          </p:nvGrpSpPr>
          <p:grpSpPr bwMode="auto">
            <a:xfrm>
              <a:off x="1828800" y="5257801"/>
              <a:ext cx="4754565" cy="182564"/>
              <a:chOff x="1828800" y="1447796"/>
              <a:chExt cx="4754565" cy="182564"/>
            </a:xfrm>
          </p:grpSpPr>
          <p:grpSp>
            <p:nvGrpSpPr>
              <p:cNvPr id="65" name="Group 71"/>
              <p:cNvGrpSpPr>
                <a:grpSpLocks/>
              </p:cNvGrpSpPr>
              <p:nvPr/>
            </p:nvGrpSpPr>
            <p:grpSpPr bwMode="auto">
              <a:xfrm>
                <a:off x="6400863" y="1447797"/>
                <a:ext cx="182502" cy="182563"/>
                <a:chOff x="1066860" y="4343396"/>
                <a:chExt cx="182502" cy="182563"/>
              </a:xfrm>
            </p:grpSpPr>
            <p:cxnSp>
              <p:nvCxnSpPr>
                <p:cNvPr id="90" name="Straight Connector 89"/>
                <p:cNvCxnSpPr/>
                <p:nvPr/>
              </p:nvCxnSpPr>
              <p:spPr bwMode="auto">
                <a:xfrm flipH="1">
                  <a:off x="1066495" y="4344186"/>
                  <a:ext cx="182867" cy="180723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1" name="Straight Connector 90"/>
                <p:cNvCxnSpPr/>
                <p:nvPr/>
              </p:nvCxnSpPr>
              <p:spPr bwMode="auto">
                <a:xfrm rot="5400000" flipH="1">
                  <a:off x="1067567" y="4343113"/>
                  <a:ext cx="180723" cy="182867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66" name="Group 72"/>
              <p:cNvGrpSpPr>
                <a:grpSpLocks/>
              </p:cNvGrpSpPr>
              <p:nvPr/>
            </p:nvGrpSpPr>
            <p:grpSpPr bwMode="auto">
              <a:xfrm>
                <a:off x="1828800" y="1447796"/>
                <a:ext cx="182503" cy="182564"/>
                <a:chOff x="1066799" y="4343395"/>
                <a:chExt cx="182503" cy="182564"/>
              </a:xfrm>
            </p:grpSpPr>
            <p:cxnSp>
              <p:nvCxnSpPr>
                <p:cNvPr id="88" name="Straight Connector 87"/>
                <p:cNvCxnSpPr/>
                <p:nvPr/>
              </p:nvCxnSpPr>
              <p:spPr bwMode="auto">
                <a:xfrm flipH="1">
                  <a:off x="1066799" y="4344186"/>
                  <a:ext cx="182868" cy="180723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9" name="Straight Connector 88"/>
                <p:cNvCxnSpPr/>
                <p:nvPr/>
              </p:nvCxnSpPr>
              <p:spPr bwMode="auto">
                <a:xfrm rot="5400000" flipH="1">
                  <a:off x="1067872" y="4343113"/>
                  <a:ext cx="180723" cy="182868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67" name="Group 181"/>
              <p:cNvGrpSpPr>
                <a:grpSpLocks/>
              </p:cNvGrpSpPr>
              <p:nvPr/>
            </p:nvGrpSpPr>
            <p:grpSpPr bwMode="auto">
              <a:xfrm>
                <a:off x="2590546" y="1447796"/>
                <a:ext cx="182503" cy="182564"/>
                <a:chOff x="1066809" y="4343395"/>
                <a:chExt cx="182503" cy="182564"/>
              </a:xfrm>
            </p:grpSpPr>
            <p:cxnSp>
              <p:nvCxnSpPr>
                <p:cNvPr id="86" name="Straight Connector 85"/>
                <p:cNvCxnSpPr/>
                <p:nvPr/>
              </p:nvCxnSpPr>
              <p:spPr bwMode="auto">
                <a:xfrm flipH="1">
                  <a:off x="1067756" y="4344186"/>
                  <a:ext cx="180639" cy="180723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7" name="Straight Connector 86"/>
                <p:cNvCxnSpPr/>
                <p:nvPr/>
              </p:nvCxnSpPr>
              <p:spPr bwMode="auto">
                <a:xfrm rot="5400000" flipH="1">
                  <a:off x="1067714" y="4344228"/>
                  <a:ext cx="180723" cy="180639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68" name="Group 184"/>
              <p:cNvGrpSpPr>
                <a:grpSpLocks/>
              </p:cNvGrpSpPr>
              <p:nvPr/>
            </p:nvGrpSpPr>
            <p:grpSpPr bwMode="auto">
              <a:xfrm>
                <a:off x="3352292" y="1447796"/>
                <a:ext cx="182503" cy="182564"/>
                <a:chOff x="1066819" y="4343395"/>
                <a:chExt cx="182503" cy="182564"/>
              </a:xfrm>
            </p:grpSpPr>
            <p:cxnSp>
              <p:nvCxnSpPr>
                <p:cNvPr id="83" name="Straight Connector 82"/>
                <p:cNvCxnSpPr/>
                <p:nvPr/>
              </p:nvCxnSpPr>
              <p:spPr bwMode="auto">
                <a:xfrm flipH="1">
                  <a:off x="1066483" y="4344186"/>
                  <a:ext cx="182868" cy="180723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4" name="Straight Connector 83"/>
                <p:cNvCxnSpPr/>
                <p:nvPr/>
              </p:nvCxnSpPr>
              <p:spPr bwMode="auto">
                <a:xfrm rot="5400000" flipH="1">
                  <a:off x="1067557" y="4343113"/>
                  <a:ext cx="180723" cy="182868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70" name="Group 187"/>
              <p:cNvGrpSpPr>
                <a:grpSpLocks/>
              </p:cNvGrpSpPr>
              <p:nvPr/>
            </p:nvGrpSpPr>
            <p:grpSpPr bwMode="auto">
              <a:xfrm>
                <a:off x="4114038" y="1447797"/>
                <a:ext cx="184089" cy="182563"/>
                <a:chOff x="1066829" y="4343396"/>
                <a:chExt cx="184089" cy="182563"/>
              </a:xfrm>
            </p:grpSpPr>
            <p:cxnSp>
              <p:nvCxnSpPr>
                <p:cNvPr id="81" name="Straight Connector 80"/>
                <p:cNvCxnSpPr/>
                <p:nvPr/>
              </p:nvCxnSpPr>
              <p:spPr bwMode="auto">
                <a:xfrm flipH="1">
                  <a:off x="1067440" y="4344186"/>
                  <a:ext cx="182868" cy="180723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2" name="Straight Connector 81"/>
                <p:cNvCxnSpPr/>
                <p:nvPr/>
              </p:nvCxnSpPr>
              <p:spPr bwMode="auto">
                <a:xfrm rot="5400000" flipH="1">
                  <a:off x="1068513" y="4343113"/>
                  <a:ext cx="180723" cy="182868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71" name="Group 190"/>
              <p:cNvGrpSpPr>
                <a:grpSpLocks/>
              </p:cNvGrpSpPr>
              <p:nvPr/>
            </p:nvGrpSpPr>
            <p:grpSpPr bwMode="auto">
              <a:xfrm>
                <a:off x="4877371" y="1447797"/>
                <a:ext cx="182502" cy="182563"/>
                <a:chOff x="1066839" y="4343396"/>
                <a:chExt cx="182502" cy="182563"/>
              </a:xfrm>
            </p:grpSpPr>
            <p:cxnSp>
              <p:nvCxnSpPr>
                <p:cNvPr id="79" name="Straight Connector 78"/>
                <p:cNvCxnSpPr/>
                <p:nvPr/>
              </p:nvCxnSpPr>
              <p:spPr bwMode="auto">
                <a:xfrm flipH="1">
                  <a:off x="1066809" y="4344186"/>
                  <a:ext cx="182867" cy="180723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0" name="Straight Connector 79"/>
                <p:cNvCxnSpPr/>
                <p:nvPr/>
              </p:nvCxnSpPr>
              <p:spPr bwMode="auto">
                <a:xfrm rot="5400000" flipH="1">
                  <a:off x="1067882" y="4343113"/>
                  <a:ext cx="180723" cy="182867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74" name="Group 193"/>
              <p:cNvGrpSpPr>
                <a:grpSpLocks/>
              </p:cNvGrpSpPr>
              <p:nvPr/>
            </p:nvGrpSpPr>
            <p:grpSpPr bwMode="auto">
              <a:xfrm>
                <a:off x="5639117" y="1447797"/>
                <a:ext cx="182502" cy="182563"/>
                <a:chOff x="1066849" y="4343396"/>
                <a:chExt cx="182502" cy="182563"/>
              </a:xfrm>
            </p:grpSpPr>
            <p:cxnSp>
              <p:nvCxnSpPr>
                <p:cNvPr id="77" name="Straight Connector 76"/>
                <p:cNvCxnSpPr/>
                <p:nvPr/>
              </p:nvCxnSpPr>
              <p:spPr bwMode="auto">
                <a:xfrm flipH="1">
                  <a:off x="1067768" y="4344186"/>
                  <a:ext cx="180636" cy="180723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8" name="Straight Connector 77"/>
                <p:cNvCxnSpPr/>
                <p:nvPr/>
              </p:nvCxnSpPr>
              <p:spPr bwMode="auto">
                <a:xfrm rot="5400000" flipH="1">
                  <a:off x="1067725" y="4344229"/>
                  <a:ext cx="180723" cy="180636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grpSp>
        <p:nvGrpSpPr>
          <p:cNvPr id="10" name="Group 9"/>
          <p:cNvGrpSpPr/>
          <p:nvPr/>
        </p:nvGrpSpPr>
        <p:grpSpPr>
          <a:xfrm>
            <a:off x="6453686" y="5594748"/>
            <a:ext cx="1568072" cy="1034652"/>
            <a:chOff x="3702610" y="5747148"/>
            <a:chExt cx="2119595" cy="1034652"/>
          </a:xfrm>
        </p:grpSpPr>
        <p:grpSp>
          <p:nvGrpSpPr>
            <p:cNvPr id="373" name="Group 296"/>
            <p:cNvGrpSpPr>
              <a:grpSpLocks/>
            </p:cNvGrpSpPr>
            <p:nvPr/>
          </p:nvGrpSpPr>
          <p:grpSpPr bwMode="auto">
            <a:xfrm>
              <a:off x="4239863" y="5747148"/>
              <a:ext cx="1582342" cy="1034652"/>
              <a:chOff x="1828800" y="1447800"/>
              <a:chExt cx="4754565" cy="4754566"/>
            </a:xfrm>
          </p:grpSpPr>
          <p:grpSp>
            <p:nvGrpSpPr>
              <p:cNvPr id="374" name="Group 138"/>
              <p:cNvGrpSpPr>
                <a:grpSpLocks/>
              </p:cNvGrpSpPr>
              <p:nvPr/>
            </p:nvGrpSpPr>
            <p:grpSpPr bwMode="auto">
              <a:xfrm>
                <a:off x="1828800" y="1447799"/>
                <a:ext cx="4754565" cy="182564"/>
                <a:chOff x="1828800" y="1447799"/>
                <a:chExt cx="4754565" cy="182564"/>
              </a:xfrm>
            </p:grpSpPr>
            <p:grpSp>
              <p:nvGrpSpPr>
                <p:cNvPr id="507" name="Group 71"/>
                <p:cNvGrpSpPr>
                  <a:grpSpLocks/>
                </p:cNvGrpSpPr>
                <p:nvPr/>
              </p:nvGrpSpPr>
              <p:grpSpPr bwMode="auto">
                <a:xfrm>
                  <a:off x="6400863" y="1447800"/>
                  <a:ext cx="182502" cy="182563"/>
                  <a:chOff x="1066860" y="4343399"/>
                  <a:chExt cx="182502" cy="182563"/>
                </a:xfrm>
              </p:grpSpPr>
              <p:cxnSp>
                <p:nvCxnSpPr>
                  <p:cNvPr id="526" name="Straight Connector 23"/>
                  <p:cNvCxnSpPr/>
                  <p:nvPr/>
                </p:nvCxnSpPr>
                <p:spPr bwMode="auto">
                  <a:xfrm flipH="1">
                    <a:off x="1066495" y="4343399"/>
                    <a:ext cx="182867" cy="182954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27" name="Straight Connector 24"/>
                  <p:cNvCxnSpPr/>
                  <p:nvPr/>
                </p:nvCxnSpPr>
                <p:spPr bwMode="auto">
                  <a:xfrm rot="5400000" flipH="1">
                    <a:off x="1066452" y="4343442"/>
                    <a:ext cx="182954" cy="182867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508" name="Group 72"/>
                <p:cNvGrpSpPr>
                  <a:grpSpLocks/>
                </p:cNvGrpSpPr>
                <p:nvPr/>
              </p:nvGrpSpPr>
              <p:grpSpPr bwMode="auto">
                <a:xfrm>
                  <a:off x="1828800" y="1447799"/>
                  <a:ext cx="182503" cy="182564"/>
                  <a:chOff x="1066799" y="4343398"/>
                  <a:chExt cx="182503" cy="182564"/>
                </a:xfrm>
              </p:grpSpPr>
              <p:cxnSp>
                <p:nvCxnSpPr>
                  <p:cNvPr id="524" name="Straight Connector 21"/>
                  <p:cNvCxnSpPr/>
                  <p:nvPr/>
                </p:nvCxnSpPr>
                <p:spPr bwMode="auto">
                  <a:xfrm flipH="1">
                    <a:off x="1066799" y="4343399"/>
                    <a:ext cx="182868" cy="182953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25" name="Straight Connector 22"/>
                  <p:cNvCxnSpPr/>
                  <p:nvPr/>
                </p:nvCxnSpPr>
                <p:spPr bwMode="auto">
                  <a:xfrm rot="5400000" flipH="1">
                    <a:off x="1066756" y="4343442"/>
                    <a:ext cx="182953" cy="182868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509" name="Group 181"/>
                <p:cNvGrpSpPr>
                  <a:grpSpLocks/>
                </p:cNvGrpSpPr>
                <p:nvPr/>
              </p:nvGrpSpPr>
              <p:grpSpPr bwMode="auto">
                <a:xfrm>
                  <a:off x="2590546" y="1447799"/>
                  <a:ext cx="182503" cy="182564"/>
                  <a:chOff x="1066809" y="4343398"/>
                  <a:chExt cx="182503" cy="182564"/>
                </a:xfrm>
              </p:grpSpPr>
              <p:cxnSp>
                <p:nvCxnSpPr>
                  <p:cNvPr id="522" name="Straight Connector 19"/>
                  <p:cNvCxnSpPr/>
                  <p:nvPr/>
                </p:nvCxnSpPr>
                <p:spPr bwMode="auto">
                  <a:xfrm flipH="1">
                    <a:off x="1067756" y="4343399"/>
                    <a:ext cx="180639" cy="182953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23" name="Straight Connector 20"/>
                  <p:cNvCxnSpPr/>
                  <p:nvPr/>
                </p:nvCxnSpPr>
                <p:spPr bwMode="auto">
                  <a:xfrm rot="5400000" flipH="1">
                    <a:off x="1066598" y="4344557"/>
                    <a:ext cx="182953" cy="180639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510" name="Group 184"/>
                <p:cNvGrpSpPr>
                  <a:grpSpLocks/>
                </p:cNvGrpSpPr>
                <p:nvPr/>
              </p:nvGrpSpPr>
              <p:grpSpPr bwMode="auto">
                <a:xfrm>
                  <a:off x="3352292" y="1447799"/>
                  <a:ext cx="182503" cy="182564"/>
                  <a:chOff x="1066819" y="4343398"/>
                  <a:chExt cx="182503" cy="182564"/>
                </a:xfrm>
              </p:grpSpPr>
              <p:cxnSp>
                <p:nvCxnSpPr>
                  <p:cNvPr id="520" name="Straight Connector 17"/>
                  <p:cNvCxnSpPr/>
                  <p:nvPr/>
                </p:nvCxnSpPr>
                <p:spPr bwMode="auto">
                  <a:xfrm flipH="1">
                    <a:off x="1066483" y="4343399"/>
                    <a:ext cx="182868" cy="182953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21" name="Straight Connector 18"/>
                  <p:cNvCxnSpPr/>
                  <p:nvPr/>
                </p:nvCxnSpPr>
                <p:spPr bwMode="auto">
                  <a:xfrm rot="5400000" flipH="1">
                    <a:off x="1066441" y="4343442"/>
                    <a:ext cx="182953" cy="182868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511" name="Group 187"/>
                <p:cNvGrpSpPr>
                  <a:grpSpLocks/>
                </p:cNvGrpSpPr>
                <p:nvPr/>
              </p:nvGrpSpPr>
              <p:grpSpPr bwMode="auto">
                <a:xfrm>
                  <a:off x="4114038" y="1447800"/>
                  <a:ext cx="184089" cy="182563"/>
                  <a:chOff x="1066829" y="4343399"/>
                  <a:chExt cx="184089" cy="182563"/>
                </a:xfrm>
              </p:grpSpPr>
              <p:cxnSp>
                <p:nvCxnSpPr>
                  <p:cNvPr id="518" name="Straight Connector 15"/>
                  <p:cNvCxnSpPr/>
                  <p:nvPr/>
                </p:nvCxnSpPr>
                <p:spPr bwMode="auto">
                  <a:xfrm flipH="1">
                    <a:off x="1067440" y="4343399"/>
                    <a:ext cx="182868" cy="182954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19" name="Straight Connector 16"/>
                  <p:cNvCxnSpPr/>
                  <p:nvPr/>
                </p:nvCxnSpPr>
                <p:spPr bwMode="auto">
                  <a:xfrm rot="5400000" flipH="1">
                    <a:off x="1067397" y="4343442"/>
                    <a:ext cx="182954" cy="182868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512" name="Group 190"/>
                <p:cNvGrpSpPr>
                  <a:grpSpLocks/>
                </p:cNvGrpSpPr>
                <p:nvPr/>
              </p:nvGrpSpPr>
              <p:grpSpPr bwMode="auto">
                <a:xfrm>
                  <a:off x="4877371" y="1447800"/>
                  <a:ext cx="182502" cy="182563"/>
                  <a:chOff x="1066839" y="4343399"/>
                  <a:chExt cx="182502" cy="182563"/>
                </a:xfrm>
              </p:grpSpPr>
              <p:cxnSp>
                <p:nvCxnSpPr>
                  <p:cNvPr id="516" name="Straight Connector 13"/>
                  <p:cNvCxnSpPr/>
                  <p:nvPr/>
                </p:nvCxnSpPr>
                <p:spPr bwMode="auto">
                  <a:xfrm flipH="1">
                    <a:off x="1066809" y="4343399"/>
                    <a:ext cx="182867" cy="182954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17" name="Straight Connector 14"/>
                  <p:cNvCxnSpPr/>
                  <p:nvPr/>
                </p:nvCxnSpPr>
                <p:spPr bwMode="auto">
                  <a:xfrm rot="5400000" flipH="1">
                    <a:off x="1066766" y="4343442"/>
                    <a:ext cx="182954" cy="182867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513" name="Group 193"/>
                <p:cNvGrpSpPr>
                  <a:grpSpLocks/>
                </p:cNvGrpSpPr>
                <p:nvPr/>
              </p:nvGrpSpPr>
              <p:grpSpPr bwMode="auto">
                <a:xfrm>
                  <a:off x="5639117" y="1447800"/>
                  <a:ext cx="182502" cy="182563"/>
                  <a:chOff x="1066849" y="4343399"/>
                  <a:chExt cx="182502" cy="182563"/>
                </a:xfrm>
              </p:grpSpPr>
              <p:cxnSp>
                <p:nvCxnSpPr>
                  <p:cNvPr id="514" name="Straight Connector 11"/>
                  <p:cNvCxnSpPr/>
                  <p:nvPr/>
                </p:nvCxnSpPr>
                <p:spPr bwMode="auto">
                  <a:xfrm flipH="1">
                    <a:off x="1067768" y="4343399"/>
                    <a:ext cx="180636" cy="182954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15" name="Straight Connector 12"/>
                  <p:cNvCxnSpPr/>
                  <p:nvPr/>
                </p:nvCxnSpPr>
                <p:spPr bwMode="auto">
                  <a:xfrm rot="5400000" flipH="1">
                    <a:off x="1066609" y="4344558"/>
                    <a:ext cx="182954" cy="180636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375" name="Group 164"/>
              <p:cNvGrpSpPr>
                <a:grpSpLocks/>
              </p:cNvGrpSpPr>
              <p:nvPr/>
            </p:nvGrpSpPr>
            <p:grpSpPr bwMode="auto">
              <a:xfrm>
                <a:off x="1828800" y="6019802"/>
                <a:ext cx="4754565" cy="182564"/>
                <a:chOff x="1828800" y="1447799"/>
                <a:chExt cx="4754565" cy="182564"/>
              </a:xfrm>
            </p:grpSpPr>
            <p:grpSp>
              <p:nvGrpSpPr>
                <p:cNvPr id="486" name="Group 71"/>
                <p:cNvGrpSpPr>
                  <a:grpSpLocks/>
                </p:cNvGrpSpPr>
                <p:nvPr/>
              </p:nvGrpSpPr>
              <p:grpSpPr bwMode="auto">
                <a:xfrm>
                  <a:off x="6400863" y="1447800"/>
                  <a:ext cx="182502" cy="182563"/>
                  <a:chOff x="1066860" y="4343399"/>
                  <a:chExt cx="182502" cy="182563"/>
                </a:xfrm>
              </p:grpSpPr>
              <p:cxnSp>
                <p:nvCxnSpPr>
                  <p:cNvPr id="505" name="Straight Connector 504"/>
                  <p:cNvCxnSpPr/>
                  <p:nvPr/>
                </p:nvCxnSpPr>
                <p:spPr bwMode="auto">
                  <a:xfrm flipH="1">
                    <a:off x="1066495" y="4343008"/>
                    <a:ext cx="182867" cy="182954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06" name="Straight Connector 505"/>
                  <p:cNvCxnSpPr/>
                  <p:nvPr/>
                </p:nvCxnSpPr>
                <p:spPr bwMode="auto">
                  <a:xfrm rot="5400000" flipH="1">
                    <a:off x="1066452" y="4343052"/>
                    <a:ext cx="182954" cy="182867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487" name="Group 72"/>
                <p:cNvGrpSpPr>
                  <a:grpSpLocks/>
                </p:cNvGrpSpPr>
                <p:nvPr/>
              </p:nvGrpSpPr>
              <p:grpSpPr bwMode="auto">
                <a:xfrm>
                  <a:off x="1828800" y="1447799"/>
                  <a:ext cx="182503" cy="182564"/>
                  <a:chOff x="1066799" y="4343398"/>
                  <a:chExt cx="182503" cy="182564"/>
                </a:xfrm>
              </p:grpSpPr>
              <p:cxnSp>
                <p:nvCxnSpPr>
                  <p:cNvPr id="503" name="Straight Connector 502"/>
                  <p:cNvCxnSpPr/>
                  <p:nvPr/>
                </p:nvCxnSpPr>
                <p:spPr bwMode="auto">
                  <a:xfrm flipH="1">
                    <a:off x="1066799" y="4343009"/>
                    <a:ext cx="182868" cy="182953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04" name="Straight Connector 503"/>
                  <p:cNvCxnSpPr/>
                  <p:nvPr/>
                </p:nvCxnSpPr>
                <p:spPr bwMode="auto">
                  <a:xfrm rot="5400000" flipH="1">
                    <a:off x="1066756" y="4343051"/>
                    <a:ext cx="182953" cy="182868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488" name="Group 181"/>
                <p:cNvGrpSpPr>
                  <a:grpSpLocks/>
                </p:cNvGrpSpPr>
                <p:nvPr/>
              </p:nvGrpSpPr>
              <p:grpSpPr bwMode="auto">
                <a:xfrm>
                  <a:off x="2590546" y="1447799"/>
                  <a:ext cx="182503" cy="182564"/>
                  <a:chOff x="1066809" y="4343398"/>
                  <a:chExt cx="182503" cy="182564"/>
                </a:xfrm>
              </p:grpSpPr>
              <p:cxnSp>
                <p:nvCxnSpPr>
                  <p:cNvPr id="501" name="Straight Connector 500"/>
                  <p:cNvCxnSpPr/>
                  <p:nvPr/>
                </p:nvCxnSpPr>
                <p:spPr bwMode="auto">
                  <a:xfrm flipH="1">
                    <a:off x="1067756" y="4343009"/>
                    <a:ext cx="180639" cy="182953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02" name="Straight Connector 501"/>
                  <p:cNvCxnSpPr/>
                  <p:nvPr/>
                </p:nvCxnSpPr>
                <p:spPr bwMode="auto">
                  <a:xfrm rot="5400000" flipH="1">
                    <a:off x="1066598" y="4344167"/>
                    <a:ext cx="182953" cy="180639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489" name="Group 184"/>
                <p:cNvGrpSpPr>
                  <a:grpSpLocks/>
                </p:cNvGrpSpPr>
                <p:nvPr/>
              </p:nvGrpSpPr>
              <p:grpSpPr bwMode="auto">
                <a:xfrm>
                  <a:off x="3352292" y="1447799"/>
                  <a:ext cx="182503" cy="182564"/>
                  <a:chOff x="1066819" y="4343398"/>
                  <a:chExt cx="182503" cy="182564"/>
                </a:xfrm>
              </p:grpSpPr>
              <p:cxnSp>
                <p:nvCxnSpPr>
                  <p:cNvPr id="499" name="Straight Connector 498"/>
                  <p:cNvCxnSpPr/>
                  <p:nvPr/>
                </p:nvCxnSpPr>
                <p:spPr bwMode="auto">
                  <a:xfrm flipH="1">
                    <a:off x="1066483" y="4343009"/>
                    <a:ext cx="182868" cy="182953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00" name="Straight Connector 499"/>
                  <p:cNvCxnSpPr/>
                  <p:nvPr/>
                </p:nvCxnSpPr>
                <p:spPr bwMode="auto">
                  <a:xfrm rot="5400000" flipH="1">
                    <a:off x="1066441" y="4343051"/>
                    <a:ext cx="182953" cy="182868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490" name="Group 187"/>
                <p:cNvGrpSpPr>
                  <a:grpSpLocks/>
                </p:cNvGrpSpPr>
                <p:nvPr/>
              </p:nvGrpSpPr>
              <p:grpSpPr bwMode="auto">
                <a:xfrm>
                  <a:off x="4114038" y="1447800"/>
                  <a:ext cx="184089" cy="182563"/>
                  <a:chOff x="1066829" y="4343399"/>
                  <a:chExt cx="184089" cy="182563"/>
                </a:xfrm>
              </p:grpSpPr>
              <p:cxnSp>
                <p:nvCxnSpPr>
                  <p:cNvPr id="497" name="Straight Connector 496"/>
                  <p:cNvCxnSpPr/>
                  <p:nvPr/>
                </p:nvCxnSpPr>
                <p:spPr bwMode="auto">
                  <a:xfrm flipH="1">
                    <a:off x="1067440" y="4343008"/>
                    <a:ext cx="182868" cy="182954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98" name="Straight Connector 497"/>
                  <p:cNvCxnSpPr/>
                  <p:nvPr/>
                </p:nvCxnSpPr>
                <p:spPr bwMode="auto">
                  <a:xfrm rot="5400000" flipH="1">
                    <a:off x="1067397" y="4343051"/>
                    <a:ext cx="182954" cy="182868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491" name="Group 190"/>
                <p:cNvGrpSpPr>
                  <a:grpSpLocks/>
                </p:cNvGrpSpPr>
                <p:nvPr/>
              </p:nvGrpSpPr>
              <p:grpSpPr bwMode="auto">
                <a:xfrm>
                  <a:off x="4877371" y="1447800"/>
                  <a:ext cx="182502" cy="182563"/>
                  <a:chOff x="1066839" y="4343399"/>
                  <a:chExt cx="182502" cy="182563"/>
                </a:xfrm>
              </p:grpSpPr>
              <p:cxnSp>
                <p:nvCxnSpPr>
                  <p:cNvPr id="495" name="Straight Connector 494"/>
                  <p:cNvCxnSpPr/>
                  <p:nvPr/>
                </p:nvCxnSpPr>
                <p:spPr bwMode="auto">
                  <a:xfrm flipH="1">
                    <a:off x="1066809" y="4343008"/>
                    <a:ext cx="182867" cy="182954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96" name="Straight Connector 495"/>
                  <p:cNvCxnSpPr/>
                  <p:nvPr/>
                </p:nvCxnSpPr>
                <p:spPr bwMode="auto">
                  <a:xfrm rot="5400000" flipH="1">
                    <a:off x="1066766" y="4343052"/>
                    <a:ext cx="182954" cy="182867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492" name="Group 193"/>
                <p:cNvGrpSpPr>
                  <a:grpSpLocks/>
                </p:cNvGrpSpPr>
                <p:nvPr/>
              </p:nvGrpSpPr>
              <p:grpSpPr bwMode="auto">
                <a:xfrm>
                  <a:off x="5639117" y="1447800"/>
                  <a:ext cx="182502" cy="182563"/>
                  <a:chOff x="1066849" y="4343399"/>
                  <a:chExt cx="182502" cy="182563"/>
                </a:xfrm>
              </p:grpSpPr>
              <p:cxnSp>
                <p:nvCxnSpPr>
                  <p:cNvPr id="493" name="Straight Connector 492"/>
                  <p:cNvCxnSpPr/>
                  <p:nvPr/>
                </p:nvCxnSpPr>
                <p:spPr bwMode="auto">
                  <a:xfrm flipH="1">
                    <a:off x="1067768" y="4343008"/>
                    <a:ext cx="180636" cy="182954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94" name="Straight Connector 493"/>
                  <p:cNvCxnSpPr/>
                  <p:nvPr/>
                </p:nvCxnSpPr>
                <p:spPr bwMode="auto">
                  <a:xfrm rot="5400000" flipH="1">
                    <a:off x="1066609" y="4344167"/>
                    <a:ext cx="182954" cy="180636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376" name="Group 186"/>
              <p:cNvGrpSpPr>
                <a:grpSpLocks/>
              </p:cNvGrpSpPr>
              <p:nvPr/>
            </p:nvGrpSpPr>
            <p:grpSpPr bwMode="auto">
              <a:xfrm>
                <a:off x="1828800" y="2209799"/>
                <a:ext cx="4754565" cy="182564"/>
                <a:chOff x="1828800" y="1447798"/>
                <a:chExt cx="4754565" cy="182564"/>
              </a:xfrm>
            </p:grpSpPr>
            <p:grpSp>
              <p:nvGrpSpPr>
                <p:cNvPr id="465" name="Group 71"/>
                <p:cNvGrpSpPr>
                  <a:grpSpLocks/>
                </p:cNvGrpSpPr>
                <p:nvPr/>
              </p:nvGrpSpPr>
              <p:grpSpPr bwMode="auto">
                <a:xfrm>
                  <a:off x="6400863" y="1447799"/>
                  <a:ext cx="182502" cy="182563"/>
                  <a:chOff x="1066860" y="4343398"/>
                  <a:chExt cx="182502" cy="182563"/>
                </a:xfrm>
              </p:grpSpPr>
              <p:cxnSp>
                <p:nvCxnSpPr>
                  <p:cNvPr id="484" name="Straight Connector 483"/>
                  <p:cNvCxnSpPr/>
                  <p:nvPr/>
                </p:nvCxnSpPr>
                <p:spPr bwMode="auto">
                  <a:xfrm flipH="1">
                    <a:off x="1066495" y="4344448"/>
                    <a:ext cx="182867" cy="180723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85" name="Straight Connector 484"/>
                  <p:cNvCxnSpPr/>
                  <p:nvPr/>
                </p:nvCxnSpPr>
                <p:spPr bwMode="auto">
                  <a:xfrm rot="5400000" flipH="1">
                    <a:off x="1067567" y="4343375"/>
                    <a:ext cx="180723" cy="182867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466" name="Group 72"/>
                <p:cNvGrpSpPr>
                  <a:grpSpLocks/>
                </p:cNvGrpSpPr>
                <p:nvPr/>
              </p:nvGrpSpPr>
              <p:grpSpPr bwMode="auto">
                <a:xfrm>
                  <a:off x="1828800" y="1447798"/>
                  <a:ext cx="182503" cy="182564"/>
                  <a:chOff x="1066799" y="4343397"/>
                  <a:chExt cx="182503" cy="182564"/>
                </a:xfrm>
              </p:grpSpPr>
              <p:cxnSp>
                <p:nvCxnSpPr>
                  <p:cNvPr id="482" name="Straight Connector 481"/>
                  <p:cNvCxnSpPr/>
                  <p:nvPr/>
                </p:nvCxnSpPr>
                <p:spPr bwMode="auto">
                  <a:xfrm flipH="1">
                    <a:off x="1066799" y="4344448"/>
                    <a:ext cx="182868" cy="180723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83" name="Straight Connector 482"/>
                  <p:cNvCxnSpPr/>
                  <p:nvPr/>
                </p:nvCxnSpPr>
                <p:spPr bwMode="auto">
                  <a:xfrm rot="5400000" flipH="1">
                    <a:off x="1067872" y="4343375"/>
                    <a:ext cx="180723" cy="182868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467" name="Group 181"/>
                <p:cNvGrpSpPr>
                  <a:grpSpLocks/>
                </p:cNvGrpSpPr>
                <p:nvPr/>
              </p:nvGrpSpPr>
              <p:grpSpPr bwMode="auto">
                <a:xfrm>
                  <a:off x="2590546" y="1447798"/>
                  <a:ext cx="182503" cy="182564"/>
                  <a:chOff x="1066809" y="4343397"/>
                  <a:chExt cx="182503" cy="182564"/>
                </a:xfrm>
              </p:grpSpPr>
              <p:cxnSp>
                <p:nvCxnSpPr>
                  <p:cNvPr id="480" name="Straight Connector 479"/>
                  <p:cNvCxnSpPr/>
                  <p:nvPr/>
                </p:nvCxnSpPr>
                <p:spPr bwMode="auto">
                  <a:xfrm flipH="1">
                    <a:off x="1067756" y="4344448"/>
                    <a:ext cx="180639" cy="180723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81" name="Straight Connector 480"/>
                  <p:cNvCxnSpPr/>
                  <p:nvPr/>
                </p:nvCxnSpPr>
                <p:spPr bwMode="auto">
                  <a:xfrm rot="5400000" flipH="1">
                    <a:off x="1067714" y="4344490"/>
                    <a:ext cx="180723" cy="180639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468" name="Group 184"/>
                <p:cNvGrpSpPr>
                  <a:grpSpLocks/>
                </p:cNvGrpSpPr>
                <p:nvPr/>
              </p:nvGrpSpPr>
              <p:grpSpPr bwMode="auto">
                <a:xfrm>
                  <a:off x="3352292" y="1447798"/>
                  <a:ext cx="182503" cy="182564"/>
                  <a:chOff x="1066819" y="4343397"/>
                  <a:chExt cx="182503" cy="182564"/>
                </a:xfrm>
              </p:grpSpPr>
              <p:cxnSp>
                <p:nvCxnSpPr>
                  <p:cNvPr id="478" name="Straight Connector 477"/>
                  <p:cNvCxnSpPr/>
                  <p:nvPr/>
                </p:nvCxnSpPr>
                <p:spPr bwMode="auto">
                  <a:xfrm flipH="1">
                    <a:off x="1066483" y="4344448"/>
                    <a:ext cx="182868" cy="180723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79" name="Straight Connector 478"/>
                  <p:cNvCxnSpPr/>
                  <p:nvPr/>
                </p:nvCxnSpPr>
                <p:spPr bwMode="auto">
                  <a:xfrm rot="5400000" flipH="1">
                    <a:off x="1067557" y="4343375"/>
                    <a:ext cx="180723" cy="182868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469" name="Group 187"/>
                <p:cNvGrpSpPr>
                  <a:grpSpLocks/>
                </p:cNvGrpSpPr>
                <p:nvPr/>
              </p:nvGrpSpPr>
              <p:grpSpPr bwMode="auto">
                <a:xfrm>
                  <a:off x="4114038" y="1447799"/>
                  <a:ext cx="184089" cy="182563"/>
                  <a:chOff x="1066829" y="4343398"/>
                  <a:chExt cx="184089" cy="182563"/>
                </a:xfrm>
              </p:grpSpPr>
              <p:cxnSp>
                <p:nvCxnSpPr>
                  <p:cNvPr id="476" name="Straight Connector 475"/>
                  <p:cNvCxnSpPr/>
                  <p:nvPr/>
                </p:nvCxnSpPr>
                <p:spPr bwMode="auto">
                  <a:xfrm flipH="1">
                    <a:off x="1067440" y="4344448"/>
                    <a:ext cx="182868" cy="180723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77" name="Straight Connector 476"/>
                  <p:cNvCxnSpPr/>
                  <p:nvPr/>
                </p:nvCxnSpPr>
                <p:spPr bwMode="auto">
                  <a:xfrm rot="5400000" flipH="1">
                    <a:off x="1068513" y="4343375"/>
                    <a:ext cx="180723" cy="182868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470" name="Group 190"/>
                <p:cNvGrpSpPr>
                  <a:grpSpLocks/>
                </p:cNvGrpSpPr>
                <p:nvPr/>
              </p:nvGrpSpPr>
              <p:grpSpPr bwMode="auto">
                <a:xfrm>
                  <a:off x="4877371" y="1447799"/>
                  <a:ext cx="182502" cy="182563"/>
                  <a:chOff x="1066839" y="4343398"/>
                  <a:chExt cx="182502" cy="182563"/>
                </a:xfrm>
              </p:grpSpPr>
              <p:cxnSp>
                <p:nvCxnSpPr>
                  <p:cNvPr id="474" name="Straight Connector 473"/>
                  <p:cNvCxnSpPr/>
                  <p:nvPr/>
                </p:nvCxnSpPr>
                <p:spPr bwMode="auto">
                  <a:xfrm flipH="1">
                    <a:off x="1066809" y="4344448"/>
                    <a:ext cx="182867" cy="180723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75" name="Straight Connector 474"/>
                  <p:cNvCxnSpPr/>
                  <p:nvPr/>
                </p:nvCxnSpPr>
                <p:spPr bwMode="auto">
                  <a:xfrm rot="5400000" flipH="1">
                    <a:off x="1067882" y="4343375"/>
                    <a:ext cx="180723" cy="182867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471" name="Group 193"/>
                <p:cNvGrpSpPr>
                  <a:grpSpLocks/>
                </p:cNvGrpSpPr>
                <p:nvPr/>
              </p:nvGrpSpPr>
              <p:grpSpPr bwMode="auto">
                <a:xfrm>
                  <a:off x="5639117" y="1447799"/>
                  <a:ext cx="182502" cy="182563"/>
                  <a:chOff x="1066849" y="4343398"/>
                  <a:chExt cx="182502" cy="182563"/>
                </a:xfrm>
              </p:grpSpPr>
              <p:cxnSp>
                <p:nvCxnSpPr>
                  <p:cNvPr id="472" name="Straight Connector 471"/>
                  <p:cNvCxnSpPr/>
                  <p:nvPr/>
                </p:nvCxnSpPr>
                <p:spPr bwMode="auto">
                  <a:xfrm flipH="1">
                    <a:off x="1067768" y="4344448"/>
                    <a:ext cx="180636" cy="180723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73" name="Straight Connector 472"/>
                  <p:cNvCxnSpPr/>
                  <p:nvPr/>
                </p:nvCxnSpPr>
                <p:spPr bwMode="auto">
                  <a:xfrm rot="5400000" flipH="1">
                    <a:off x="1067725" y="4344491"/>
                    <a:ext cx="180723" cy="180636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377" name="Group 208"/>
              <p:cNvGrpSpPr>
                <a:grpSpLocks/>
              </p:cNvGrpSpPr>
              <p:nvPr/>
            </p:nvGrpSpPr>
            <p:grpSpPr bwMode="auto">
              <a:xfrm>
                <a:off x="1828800" y="2971800"/>
                <a:ext cx="4754565" cy="182564"/>
                <a:chOff x="1828800" y="1447798"/>
                <a:chExt cx="4754565" cy="182564"/>
              </a:xfrm>
            </p:grpSpPr>
            <p:grpSp>
              <p:nvGrpSpPr>
                <p:cNvPr id="444" name="Group 71"/>
                <p:cNvGrpSpPr>
                  <a:grpSpLocks/>
                </p:cNvGrpSpPr>
                <p:nvPr/>
              </p:nvGrpSpPr>
              <p:grpSpPr bwMode="auto">
                <a:xfrm>
                  <a:off x="6400863" y="1447799"/>
                  <a:ext cx="182502" cy="182563"/>
                  <a:chOff x="1066860" y="4343398"/>
                  <a:chExt cx="182502" cy="182563"/>
                </a:xfrm>
              </p:grpSpPr>
              <p:cxnSp>
                <p:nvCxnSpPr>
                  <p:cNvPr id="463" name="Straight Connector 462"/>
                  <p:cNvCxnSpPr/>
                  <p:nvPr/>
                </p:nvCxnSpPr>
                <p:spPr bwMode="auto">
                  <a:xfrm flipH="1">
                    <a:off x="1066495" y="4343267"/>
                    <a:ext cx="182867" cy="182954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64" name="Straight Connector 463"/>
                  <p:cNvCxnSpPr/>
                  <p:nvPr/>
                </p:nvCxnSpPr>
                <p:spPr bwMode="auto">
                  <a:xfrm rot="5400000" flipH="1">
                    <a:off x="1066452" y="4343311"/>
                    <a:ext cx="182954" cy="182867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445" name="Group 72"/>
                <p:cNvGrpSpPr>
                  <a:grpSpLocks/>
                </p:cNvGrpSpPr>
                <p:nvPr/>
              </p:nvGrpSpPr>
              <p:grpSpPr bwMode="auto">
                <a:xfrm>
                  <a:off x="1828800" y="1447798"/>
                  <a:ext cx="182503" cy="182564"/>
                  <a:chOff x="1066799" y="4343397"/>
                  <a:chExt cx="182503" cy="182564"/>
                </a:xfrm>
              </p:grpSpPr>
              <p:cxnSp>
                <p:nvCxnSpPr>
                  <p:cNvPr id="461" name="Straight Connector 460"/>
                  <p:cNvCxnSpPr/>
                  <p:nvPr/>
                </p:nvCxnSpPr>
                <p:spPr bwMode="auto">
                  <a:xfrm flipH="1">
                    <a:off x="1066799" y="4343268"/>
                    <a:ext cx="182868" cy="182953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62" name="Straight Connector 461"/>
                  <p:cNvCxnSpPr/>
                  <p:nvPr/>
                </p:nvCxnSpPr>
                <p:spPr bwMode="auto">
                  <a:xfrm rot="5400000" flipH="1">
                    <a:off x="1066756" y="4343310"/>
                    <a:ext cx="182953" cy="182868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446" name="Group 181"/>
                <p:cNvGrpSpPr>
                  <a:grpSpLocks/>
                </p:cNvGrpSpPr>
                <p:nvPr/>
              </p:nvGrpSpPr>
              <p:grpSpPr bwMode="auto">
                <a:xfrm>
                  <a:off x="2590546" y="1447798"/>
                  <a:ext cx="182503" cy="182564"/>
                  <a:chOff x="1066809" y="4343397"/>
                  <a:chExt cx="182503" cy="182564"/>
                </a:xfrm>
              </p:grpSpPr>
              <p:cxnSp>
                <p:nvCxnSpPr>
                  <p:cNvPr id="459" name="Straight Connector 458"/>
                  <p:cNvCxnSpPr/>
                  <p:nvPr/>
                </p:nvCxnSpPr>
                <p:spPr bwMode="auto">
                  <a:xfrm flipH="1">
                    <a:off x="1067756" y="4343268"/>
                    <a:ext cx="180639" cy="182953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60" name="Straight Connector 459"/>
                  <p:cNvCxnSpPr/>
                  <p:nvPr/>
                </p:nvCxnSpPr>
                <p:spPr bwMode="auto">
                  <a:xfrm rot="5400000" flipH="1">
                    <a:off x="1066598" y="4344426"/>
                    <a:ext cx="182953" cy="180639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447" name="Group 184"/>
                <p:cNvGrpSpPr>
                  <a:grpSpLocks/>
                </p:cNvGrpSpPr>
                <p:nvPr/>
              </p:nvGrpSpPr>
              <p:grpSpPr bwMode="auto">
                <a:xfrm>
                  <a:off x="3352292" y="1447798"/>
                  <a:ext cx="182503" cy="182564"/>
                  <a:chOff x="1066819" y="4343397"/>
                  <a:chExt cx="182503" cy="182564"/>
                </a:xfrm>
              </p:grpSpPr>
              <p:cxnSp>
                <p:nvCxnSpPr>
                  <p:cNvPr id="457" name="Straight Connector 456"/>
                  <p:cNvCxnSpPr/>
                  <p:nvPr/>
                </p:nvCxnSpPr>
                <p:spPr bwMode="auto">
                  <a:xfrm flipH="1">
                    <a:off x="1066483" y="4343268"/>
                    <a:ext cx="182868" cy="182953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58" name="Straight Connector 457"/>
                  <p:cNvCxnSpPr/>
                  <p:nvPr/>
                </p:nvCxnSpPr>
                <p:spPr bwMode="auto">
                  <a:xfrm rot="5400000" flipH="1">
                    <a:off x="1066441" y="4343310"/>
                    <a:ext cx="182953" cy="182868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448" name="Group 187"/>
                <p:cNvGrpSpPr>
                  <a:grpSpLocks/>
                </p:cNvGrpSpPr>
                <p:nvPr/>
              </p:nvGrpSpPr>
              <p:grpSpPr bwMode="auto">
                <a:xfrm>
                  <a:off x="4114038" y="1447799"/>
                  <a:ext cx="184089" cy="182563"/>
                  <a:chOff x="1066829" y="4343398"/>
                  <a:chExt cx="184089" cy="182563"/>
                </a:xfrm>
              </p:grpSpPr>
              <p:cxnSp>
                <p:nvCxnSpPr>
                  <p:cNvPr id="455" name="Straight Connector 454"/>
                  <p:cNvCxnSpPr/>
                  <p:nvPr/>
                </p:nvCxnSpPr>
                <p:spPr bwMode="auto">
                  <a:xfrm flipH="1">
                    <a:off x="1067440" y="4343267"/>
                    <a:ext cx="182868" cy="182954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56" name="Straight Connector 455"/>
                  <p:cNvCxnSpPr/>
                  <p:nvPr/>
                </p:nvCxnSpPr>
                <p:spPr bwMode="auto">
                  <a:xfrm rot="5400000" flipH="1">
                    <a:off x="1067397" y="4343310"/>
                    <a:ext cx="182954" cy="182868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449" name="Group 190"/>
                <p:cNvGrpSpPr>
                  <a:grpSpLocks/>
                </p:cNvGrpSpPr>
                <p:nvPr/>
              </p:nvGrpSpPr>
              <p:grpSpPr bwMode="auto">
                <a:xfrm>
                  <a:off x="4877371" y="1447799"/>
                  <a:ext cx="182502" cy="182563"/>
                  <a:chOff x="1066839" y="4343398"/>
                  <a:chExt cx="182502" cy="182563"/>
                </a:xfrm>
              </p:grpSpPr>
              <p:cxnSp>
                <p:nvCxnSpPr>
                  <p:cNvPr id="453" name="Straight Connector 452"/>
                  <p:cNvCxnSpPr/>
                  <p:nvPr/>
                </p:nvCxnSpPr>
                <p:spPr bwMode="auto">
                  <a:xfrm flipH="1">
                    <a:off x="1066809" y="4343267"/>
                    <a:ext cx="182867" cy="182954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54" name="Straight Connector 453"/>
                  <p:cNvCxnSpPr/>
                  <p:nvPr/>
                </p:nvCxnSpPr>
                <p:spPr bwMode="auto">
                  <a:xfrm rot="5400000" flipH="1">
                    <a:off x="1066766" y="4343311"/>
                    <a:ext cx="182954" cy="182867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450" name="Group 193"/>
                <p:cNvGrpSpPr>
                  <a:grpSpLocks/>
                </p:cNvGrpSpPr>
                <p:nvPr/>
              </p:nvGrpSpPr>
              <p:grpSpPr bwMode="auto">
                <a:xfrm>
                  <a:off x="5639117" y="1447799"/>
                  <a:ext cx="182502" cy="182563"/>
                  <a:chOff x="1066849" y="4343398"/>
                  <a:chExt cx="182502" cy="182563"/>
                </a:xfrm>
              </p:grpSpPr>
              <p:cxnSp>
                <p:nvCxnSpPr>
                  <p:cNvPr id="451" name="Straight Connector 450"/>
                  <p:cNvCxnSpPr/>
                  <p:nvPr/>
                </p:nvCxnSpPr>
                <p:spPr bwMode="auto">
                  <a:xfrm flipH="1">
                    <a:off x="1067768" y="4343267"/>
                    <a:ext cx="180636" cy="182954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52" name="Straight Connector 451"/>
                  <p:cNvCxnSpPr/>
                  <p:nvPr/>
                </p:nvCxnSpPr>
                <p:spPr bwMode="auto">
                  <a:xfrm rot="5400000" flipH="1">
                    <a:off x="1066609" y="4344426"/>
                    <a:ext cx="182954" cy="180636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378" name="Group 230"/>
              <p:cNvGrpSpPr>
                <a:grpSpLocks/>
              </p:cNvGrpSpPr>
              <p:nvPr/>
            </p:nvGrpSpPr>
            <p:grpSpPr bwMode="auto">
              <a:xfrm>
                <a:off x="1828800" y="3733800"/>
                <a:ext cx="4754565" cy="182564"/>
                <a:chOff x="1828800" y="1447797"/>
                <a:chExt cx="4754565" cy="182564"/>
              </a:xfrm>
            </p:grpSpPr>
            <p:grpSp>
              <p:nvGrpSpPr>
                <p:cNvPr id="423" name="Group 71"/>
                <p:cNvGrpSpPr>
                  <a:grpSpLocks/>
                </p:cNvGrpSpPr>
                <p:nvPr/>
              </p:nvGrpSpPr>
              <p:grpSpPr bwMode="auto">
                <a:xfrm>
                  <a:off x="6400863" y="1447798"/>
                  <a:ext cx="182502" cy="182563"/>
                  <a:chOff x="1066860" y="4343397"/>
                  <a:chExt cx="182502" cy="182563"/>
                </a:xfrm>
              </p:grpSpPr>
              <p:cxnSp>
                <p:nvCxnSpPr>
                  <p:cNvPr id="442" name="Straight Connector 441"/>
                  <p:cNvCxnSpPr/>
                  <p:nvPr/>
                </p:nvCxnSpPr>
                <p:spPr bwMode="auto">
                  <a:xfrm flipH="1">
                    <a:off x="1066495" y="4344318"/>
                    <a:ext cx="182867" cy="180722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43" name="Straight Connector 442"/>
                  <p:cNvCxnSpPr/>
                  <p:nvPr/>
                </p:nvCxnSpPr>
                <p:spPr bwMode="auto">
                  <a:xfrm rot="5400000" flipH="1">
                    <a:off x="1067567" y="4343245"/>
                    <a:ext cx="180722" cy="182867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424" name="Group 72"/>
                <p:cNvGrpSpPr>
                  <a:grpSpLocks/>
                </p:cNvGrpSpPr>
                <p:nvPr/>
              </p:nvGrpSpPr>
              <p:grpSpPr bwMode="auto">
                <a:xfrm>
                  <a:off x="1828800" y="1447797"/>
                  <a:ext cx="182503" cy="182564"/>
                  <a:chOff x="1066799" y="4343396"/>
                  <a:chExt cx="182503" cy="182564"/>
                </a:xfrm>
              </p:grpSpPr>
              <p:cxnSp>
                <p:nvCxnSpPr>
                  <p:cNvPr id="440" name="Straight Connector 439"/>
                  <p:cNvCxnSpPr/>
                  <p:nvPr/>
                </p:nvCxnSpPr>
                <p:spPr bwMode="auto">
                  <a:xfrm flipH="1">
                    <a:off x="1066799" y="4344318"/>
                    <a:ext cx="182868" cy="180721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41" name="Straight Connector 440"/>
                  <p:cNvCxnSpPr/>
                  <p:nvPr/>
                </p:nvCxnSpPr>
                <p:spPr bwMode="auto">
                  <a:xfrm rot="5400000" flipH="1">
                    <a:off x="1067872" y="4343245"/>
                    <a:ext cx="180721" cy="182868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425" name="Group 181"/>
                <p:cNvGrpSpPr>
                  <a:grpSpLocks/>
                </p:cNvGrpSpPr>
                <p:nvPr/>
              </p:nvGrpSpPr>
              <p:grpSpPr bwMode="auto">
                <a:xfrm>
                  <a:off x="2590546" y="1447797"/>
                  <a:ext cx="182503" cy="182564"/>
                  <a:chOff x="1066809" y="4343396"/>
                  <a:chExt cx="182503" cy="182564"/>
                </a:xfrm>
              </p:grpSpPr>
              <p:cxnSp>
                <p:nvCxnSpPr>
                  <p:cNvPr id="438" name="Straight Connector 437"/>
                  <p:cNvCxnSpPr/>
                  <p:nvPr/>
                </p:nvCxnSpPr>
                <p:spPr bwMode="auto">
                  <a:xfrm flipH="1">
                    <a:off x="1067756" y="4344318"/>
                    <a:ext cx="180639" cy="180721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39" name="Straight Connector 438"/>
                  <p:cNvCxnSpPr/>
                  <p:nvPr/>
                </p:nvCxnSpPr>
                <p:spPr bwMode="auto">
                  <a:xfrm rot="5400000" flipH="1">
                    <a:off x="1067714" y="4344360"/>
                    <a:ext cx="180721" cy="180639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426" name="Group 184"/>
                <p:cNvGrpSpPr>
                  <a:grpSpLocks/>
                </p:cNvGrpSpPr>
                <p:nvPr/>
              </p:nvGrpSpPr>
              <p:grpSpPr bwMode="auto">
                <a:xfrm>
                  <a:off x="3352292" y="1447797"/>
                  <a:ext cx="182503" cy="182564"/>
                  <a:chOff x="1066819" y="4343396"/>
                  <a:chExt cx="182503" cy="182564"/>
                </a:xfrm>
              </p:grpSpPr>
              <p:cxnSp>
                <p:nvCxnSpPr>
                  <p:cNvPr id="436" name="Straight Connector 435"/>
                  <p:cNvCxnSpPr/>
                  <p:nvPr/>
                </p:nvCxnSpPr>
                <p:spPr bwMode="auto">
                  <a:xfrm flipH="1">
                    <a:off x="1066483" y="4344318"/>
                    <a:ext cx="182868" cy="180721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37" name="Straight Connector 436"/>
                  <p:cNvCxnSpPr/>
                  <p:nvPr/>
                </p:nvCxnSpPr>
                <p:spPr bwMode="auto">
                  <a:xfrm rot="5400000" flipH="1">
                    <a:off x="1067557" y="4343245"/>
                    <a:ext cx="180721" cy="182868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427" name="Group 187"/>
                <p:cNvGrpSpPr>
                  <a:grpSpLocks/>
                </p:cNvGrpSpPr>
                <p:nvPr/>
              </p:nvGrpSpPr>
              <p:grpSpPr bwMode="auto">
                <a:xfrm>
                  <a:off x="4114038" y="1447798"/>
                  <a:ext cx="184089" cy="182563"/>
                  <a:chOff x="1066829" y="4343397"/>
                  <a:chExt cx="184089" cy="182563"/>
                </a:xfrm>
              </p:grpSpPr>
              <p:cxnSp>
                <p:nvCxnSpPr>
                  <p:cNvPr id="434" name="Straight Connector 433"/>
                  <p:cNvCxnSpPr/>
                  <p:nvPr/>
                </p:nvCxnSpPr>
                <p:spPr bwMode="auto">
                  <a:xfrm flipH="1">
                    <a:off x="1067440" y="4344318"/>
                    <a:ext cx="182868" cy="180722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35" name="Straight Connector 434"/>
                  <p:cNvCxnSpPr/>
                  <p:nvPr/>
                </p:nvCxnSpPr>
                <p:spPr bwMode="auto">
                  <a:xfrm rot="5400000" flipH="1">
                    <a:off x="1068513" y="4343244"/>
                    <a:ext cx="180722" cy="182868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428" name="Group 190"/>
                <p:cNvGrpSpPr>
                  <a:grpSpLocks/>
                </p:cNvGrpSpPr>
                <p:nvPr/>
              </p:nvGrpSpPr>
              <p:grpSpPr bwMode="auto">
                <a:xfrm>
                  <a:off x="4877371" y="1447798"/>
                  <a:ext cx="182502" cy="182563"/>
                  <a:chOff x="1066839" y="4343397"/>
                  <a:chExt cx="182502" cy="182563"/>
                </a:xfrm>
              </p:grpSpPr>
              <p:cxnSp>
                <p:nvCxnSpPr>
                  <p:cNvPr id="432" name="Straight Connector 431"/>
                  <p:cNvCxnSpPr/>
                  <p:nvPr/>
                </p:nvCxnSpPr>
                <p:spPr bwMode="auto">
                  <a:xfrm flipH="1">
                    <a:off x="1066809" y="4344318"/>
                    <a:ext cx="182867" cy="180722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33" name="Straight Connector 432"/>
                  <p:cNvCxnSpPr/>
                  <p:nvPr/>
                </p:nvCxnSpPr>
                <p:spPr bwMode="auto">
                  <a:xfrm rot="5400000" flipH="1">
                    <a:off x="1067882" y="4343245"/>
                    <a:ext cx="180722" cy="182867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429" name="Group 193"/>
                <p:cNvGrpSpPr>
                  <a:grpSpLocks/>
                </p:cNvGrpSpPr>
                <p:nvPr/>
              </p:nvGrpSpPr>
              <p:grpSpPr bwMode="auto">
                <a:xfrm>
                  <a:off x="5639117" y="1447798"/>
                  <a:ext cx="182502" cy="182563"/>
                  <a:chOff x="1066849" y="4343397"/>
                  <a:chExt cx="182502" cy="182563"/>
                </a:xfrm>
              </p:grpSpPr>
              <p:cxnSp>
                <p:nvCxnSpPr>
                  <p:cNvPr id="430" name="Straight Connector 429"/>
                  <p:cNvCxnSpPr/>
                  <p:nvPr/>
                </p:nvCxnSpPr>
                <p:spPr bwMode="auto">
                  <a:xfrm flipH="1">
                    <a:off x="1067768" y="4344318"/>
                    <a:ext cx="180636" cy="180722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31" name="Straight Connector 430"/>
                  <p:cNvCxnSpPr/>
                  <p:nvPr/>
                </p:nvCxnSpPr>
                <p:spPr bwMode="auto">
                  <a:xfrm rot="5400000" flipH="1">
                    <a:off x="1067725" y="4344360"/>
                    <a:ext cx="180722" cy="180636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379" name="Group 252"/>
              <p:cNvGrpSpPr>
                <a:grpSpLocks/>
              </p:cNvGrpSpPr>
              <p:nvPr/>
            </p:nvGrpSpPr>
            <p:grpSpPr bwMode="auto">
              <a:xfrm>
                <a:off x="1828800" y="4495801"/>
                <a:ext cx="4754565" cy="182564"/>
                <a:chOff x="1828800" y="1447797"/>
                <a:chExt cx="4754565" cy="182564"/>
              </a:xfrm>
            </p:grpSpPr>
            <p:grpSp>
              <p:nvGrpSpPr>
                <p:cNvPr id="402" name="Group 71"/>
                <p:cNvGrpSpPr>
                  <a:grpSpLocks/>
                </p:cNvGrpSpPr>
                <p:nvPr/>
              </p:nvGrpSpPr>
              <p:grpSpPr bwMode="auto">
                <a:xfrm>
                  <a:off x="6400863" y="1447798"/>
                  <a:ext cx="182502" cy="182563"/>
                  <a:chOff x="1066860" y="4343397"/>
                  <a:chExt cx="182502" cy="182563"/>
                </a:xfrm>
              </p:grpSpPr>
              <p:cxnSp>
                <p:nvCxnSpPr>
                  <p:cNvPr id="421" name="Straight Connector 420"/>
                  <p:cNvCxnSpPr/>
                  <p:nvPr/>
                </p:nvCxnSpPr>
                <p:spPr bwMode="auto">
                  <a:xfrm flipH="1">
                    <a:off x="1066495" y="4343136"/>
                    <a:ext cx="182867" cy="182954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22" name="Straight Connector 421"/>
                  <p:cNvCxnSpPr/>
                  <p:nvPr/>
                </p:nvCxnSpPr>
                <p:spPr bwMode="auto">
                  <a:xfrm rot="5400000" flipH="1">
                    <a:off x="1066452" y="4343179"/>
                    <a:ext cx="182954" cy="182867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403" name="Group 72"/>
                <p:cNvGrpSpPr>
                  <a:grpSpLocks/>
                </p:cNvGrpSpPr>
                <p:nvPr/>
              </p:nvGrpSpPr>
              <p:grpSpPr bwMode="auto">
                <a:xfrm>
                  <a:off x="1828800" y="1447797"/>
                  <a:ext cx="182503" cy="182564"/>
                  <a:chOff x="1066799" y="4343396"/>
                  <a:chExt cx="182503" cy="182564"/>
                </a:xfrm>
              </p:grpSpPr>
              <p:cxnSp>
                <p:nvCxnSpPr>
                  <p:cNvPr id="419" name="Straight Connector 418"/>
                  <p:cNvCxnSpPr/>
                  <p:nvPr/>
                </p:nvCxnSpPr>
                <p:spPr bwMode="auto">
                  <a:xfrm flipH="1">
                    <a:off x="1066799" y="4343136"/>
                    <a:ext cx="182868" cy="182953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20" name="Straight Connector 419"/>
                  <p:cNvCxnSpPr/>
                  <p:nvPr/>
                </p:nvCxnSpPr>
                <p:spPr bwMode="auto">
                  <a:xfrm rot="5400000" flipH="1">
                    <a:off x="1066756" y="4343179"/>
                    <a:ext cx="182953" cy="182868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404" name="Group 181"/>
                <p:cNvGrpSpPr>
                  <a:grpSpLocks/>
                </p:cNvGrpSpPr>
                <p:nvPr/>
              </p:nvGrpSpPr>
              <p:grpSpPr bwMode="auto">
                <a:xfrm>
                  <a:off x="2590546" y="1447797"/>
                  <a:ext cx="182503" cy="182564"/>
                  <a:chOff x="1066809" y="4343396"/>
                  <a:chExt cx="182503" cy="182564"/>
                </a:xfrm>
              </p:grpSpPr>
              <p:cxnSp>
                <p:nvCxnSpPr>
                  <p:cNvPr id="417" name="Straight Connector 416"/>
                  <p:cNvCxnSpPr/>
                  <p:nvPr/>
                </p:nvCxnSpPr>
                <p:spPr bwMode="auto">
                  <a:xfrm flipH="1">
                    <a:off x="1067756" y="4343136"/>
                    <a:ext cx="180639" cy="182953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8" name="Straight Connector 417"/>
                  <p:cNvCxnSpPr/>
                  <p:nvPr/>
                </p:nvCxnSpPr>
                <p:spPr bwMode="auto">
                  <a:xfrm rot="5400000" flipH="1">
                    <a:off x="1066598" y="4344294"/>
                    <a:ext cx="182953" cy="180639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405" name="Group 184"/>
                <p:cNvGrpSpPr>
                  <a:grpSpLocks/>
                </p:cNvGrpSpPr>
                <p:nvPr/>
              </p:nvGrpSpPr>
              <p:grpSpPr bwMode="auto">
                <a:xfrm>
                  <a:off x="3352292" y="1447797"/>
                  <a:ext cx="182503" cy="182564"/>
                  <a:chOff x="1066819" y="4343396"/>
                  <a:chExt cx="182503" cy="182564"/>
                </a:xfrm>
              </p:grpSpPr>
              <p:cxnSp>
                <p:nvCxnSpPr>
                  <p:cNvPr id="415" name="Straight Connector 414"/>
                  <p:cNvCxnSpPr/>
                  <p:nvPr/>
                </p:nvCxnSpPr>
                <p:spPr bwMode="auto">
                  <a:xfrm flipH="1">
                    <a:off x="1066483" y="4343136"/>
                    <a:ext cx="182868" cy="182953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6" name="Straight Connector 415"/>
                  <p:cNvCxnSpPr/>
                  <p:nvPr/>
                </p:nvCxnSpPr>
                <p:spPr bwMode="auto">
                  <a:xfrm rot="5400000" flipH="1">
                    <a:off x="1066441" y="4343179"/>
                    <a:ext cx="182953" cy="182868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406" name="Group 187"/>
                <p:cNvGrpSpPr>
                  <a:grpSpLocks/>
                </p:cNvGrpSpPr>
                <p:nvPr/>
              </p:nvGrpSpPr>
              <p:grpSpPr bwMode="auto">
                <a:xfrm>
                  <a:off x="4114038" y="1447798"/>
                  <a:ext cx="184089" cy="182563"/>
                  <a:chOff x="1066829" y="4343397"/>
                  <a:chExt cx="184089" cy="182563"/>
                </a:xfrm>
              </p:grpSpPr>
              <p:cxnSp>
                <p:nvCxnSpPr>
                  <p:cNvPr id="413" name="Straight Connector 412"/>
                  <p:cNvCxnSpPr/>
                  <p:nvPr/>
                </p:nvCxnSpPr>
                <p:spPr bwMode="auto">
                  <a:xfrm flipH="1">
                    <a:off x="1067440" y="4343136"/>
                    <a:ext cx="182868" cy="182954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4" name="Straight Connector 413"/>
                  <p:cNvCxnSpPr/>
                  <p:nvPr/>
                </p:nvCxnSpPr>
                <p:spPr bwMode="auto">
                  <a:xfrm rot="5400000" flipH="1">
                    <a:off x="1067397" y="4343178"/>
                    <a:ext cx="182954" cy="182868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407" name="Group 190"/>
                <p:cNvGrpSpPr>
                  <a:grpSpLocks/>
                </p:cNvGrpSpPr>
                <p:nvPr/>
              </p:nvGrpSpPr>
              <p:grpSpPr bwMode="auto">
                <a:xfrm>
                  <a:off x="4877371" y="1447798"/>
                  <a:ext cx="182502" cy="182563"/>
                  <a:chOff x="1066839" y="4343397"/>
                  <a:chExt cx="182502" cy="182563"/>
                </a:xfrm>
              </p:grpSpPr>
              <p:cxnSp>
                <p:nvCxnSpPr>
                  <p:cNvPr id="411" name="Straight Connector 410"/>
                  <p:cNvCxnSpPr/>
                  <p:nvPr/>
                </p:nvCxnSpPr>
                <p:spPr bwMode="auto">
                  <a:xfrm flipH="1">
                    <a:off x="1066809" y="4343136"/>
                    <a:ext cx="182867" cy="182954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2" name="Straight Connector 411"/>
                  <p:cNvCxnSpPr/>
                  <p:nvPr/>
                </p:nvCxnSpPr>
                <p:spPr bwMode="auto">
                  <a:xfrm rot="5400000" flipH="1">
                    <a:off x="1066766" y="4343179"/>
                    <a:ext cx="182954" cy="182867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408" name="Group 193"/>
                <p:cNvGrpSpPr>
                  <a:grpSpLocks/>
                </p:cNvGrpSpPr>
                <p:nvPr/>
              </p:nvGrpSpPr>
              <p:grpSpPr bwMode="auto">
                <a:xfrm>
                  <a:off x="5639117" y="1447798"/>
                  <a:ext cx="182502" cy="182563"/>
                  <a:chOff x="1066849" y="4343397"/>
                  <a:chExt cx="182502" cy="182563"/>
                </a:xfrm>
              </p:grpSpPr>
              <p:cxnSp>
                <p:nvCxnSpPr>
                  <p:cNvPr id="409" name="Straight Connector 408"/>
                  <p:cNvCxnSpPr/>
                  <p:nvPr/>
                </p:nvCxnSpPr>
                <p:spPr bwMode="auto">
                  <a:xfrm flipH="1">
                    <a:off x="1067768" y="4343136"/>
                    <a:ext cx="180636" cy="182954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0" name="Straight Connector 409"/>
                  <p:cNvCxnSpPr/>
                  <p:nvPr/>
                </p:nvCxnSpPr>
                <p:spPr bwMode="auto">
                  <a:xfrm rot="5400000" flipH="1">
                    <a:off x="1066609" y="4344294"/>
                    <a:ext cx="182954" cy="180636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380" name="Group 274"/>
              <p:cNvGrpSpPr>
                <a:grpSpLocks/>
              </p:cNvGrpSpPr>
              <p:nvPr/>
            </p:nvGrpSpPr>
            <p:grpSpPr bwMode="auto">
              <a:xfrm>
                <a:off x="1828800" y="5257801"/>
                <a:ext cx="4754565" cy="182564"/>
                <a:chOff x="1828800" y="1447796"/>
                <a:chExt cx="4754565" cy="182564"/>
              </a:xfrm>
            </p:grpSpPr>
            <p:grpSp>
              <p:nvGrpSpPr>
                <p:cNvPr id="381" name="Group 71"/>
                <p:cNvGrpSpPr>
                  <a:grpSpLocks/>
                </p:cNvGrpSpPr>
                <p:nvPr/>
              </p:nvGrpSpPr>
              <p:grpSpPr bwMode="auto">
                <a:xfrm>
                  <a:off x="6400863" y="1447797"/>
                  <a:ext cx="182502" cy="182563"/>
                  <a:chOff x="1066860" y="4343396"/>
                  <a:chExt cx="182502" cy="182563"/>
                </a:xfrm>
              </p:grpSpPr>
              <p:cxnSp>
                <p:nvCxnSpPr>
                  <p:cNvPr id="400" name="Straight Connector 399"/>
                  <p:cNvCxnSpPr/>
                  <p:nvPr/>
                </p:nvCxnSpPr>
                <p:spPr bwMode="auto">
                  <a:xfrm flipH="1">
                    <a:off x="1066495" y="4344186"/>
                    <a:ext cx="182867" cy="180723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1" name="Straight Connector 400"/>
                  <p:cNvCxnSpPr/>
                  <p:nvPr/>
                </p:nvCxnSpPr>
                <p:spPr bwMode="auto">
                  <a:xfrm rot="5400000" flipH="1">
                    <a:off x="1067567" y="4343113"/>
                    <a:ext cx="180723" cy="182867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382" name="Group 72"/>
                <p:cNvGrpSpPr>
                  <a:grpSpLocks/>
                </p:cNvGrpSpPr>
                <p:nvPr/>
              </p:nvGrpSpPr>
              <p:grpSpPr bwMode="auto">
                <a:xfrm>
                  <a:off x="1828800" y="1447796"/>
                  <a:ext cx="182503" cy="182564"/>
                  <a:chOff x="1066799" y="4343395"/>
                  <a:chExt cx="182503" cy="182564"/>
                </a:xfrm>
              </p:grpSpPr>
              <p:cxnSp>
                <p:nvCxnSpPr>
                  <p:cNvPr id="398" name="Straight Connector 397"/>
                  <p:cNvCxnSpPr/>
                  <p:nvPr/>
                </p:nvCxnSpPr>
                <p:spPr bwMode="auto">
                  <a:xfrm flipH="1">
                    <a:off x="1066799" y="4344186"/>
                    <a:ext cx="182868" cy="180723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9" name="Straight Connector 398"/>
                  <p:cNvCxnSpPr/>
                  <p:nvPr/>
                </p:nvCxnSpPr>
                <p:spPr bwMode="auto">
                  <a:xfrm rot="5400000" flipH="1">
                    <a:off x="1067872" y="4343113"/>
                    <a:ext cx="180723" cy="182868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383" name="Group 181"/>
                <p:cNvGrpSpPr>
                  <a:grpSpLocks/>
                </p:cNvGrpSpPr>
                <p:nvPr/>
              </p:nvGrpSpPr>
              <p:grpSpPr bwMode="auto">
                <a:xfrm>
                  <a:off x="2590546" y="1447796"/>
                  <a:ext cx="182503" cy="182564"/>
                  <a:chOff x="1066809" y="4343395"/>
                  <a:chExt cx="182503" cy="182564"/>
                </a:xfrm>
              </p:grpSpPr>
              <p:cxnSp>
                <p:nvCxnSpPr>
                  <p:cNvPr id="396" name="Straight Connector 395"/>
                  <p:cNvCxnSpPr/>
                  <p:nvPr/>
                </p:nvCxnSpPr>
                <p:spPr bwMode="auto">
                  <a:xfrm flipH="1">
                    <a:off x="1067756" y="4344186"/>
                    <a:ext cx="180639" cy="180723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7" name="Straight Connector 396"/>
                  <p:cNvCxnSpPr/>
                  <p:nvPr/>
                </p:nvCxnSpPr>
                <p:spPr bwMode="auto">
                  <a:xfrm rot="5400000" flipH="1">
                    <a:off x="1067714" y="4344228"/>
                    <a:ext cx="180723" cy="180639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384" name="Group 184"/>
                <p:cNvGrpSpPr>
                  <a:grpSpLocks/>
                </p:cNvGrpSpPr>
                <p:nvPr/>
              </p:nvGrpSpPr>
              <p:grpSpPr bwMode="auto">
                <a:xfrm>
                  <a:off x="3352292" y="1447796"/>
                  <a:ext cx="182503" cy="182564"/>
                  <a:chOff x="1066819" y="4343395"/>
                  <a:chExt cx="182503" cy="182564"/>
                </a:xfrm>
              </p:grpSpPr>
              <p:cxnSp>
                <p:nvCxnSpPr>
                  <p:cNvPr id="394" name="Straight Connector 393"/>
                  <p:cNvCxnSpPr/>
                  <p:nvPr/>
                </p:nvCxnSpPr>
                <p:spPr bwMode="auto">
                  <a:xfrm flipH="1">
                    <a:off x="1066483" y="4344186"/>
                    <a:ext cx="182868" cy="180723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5" name="Straight Connector 394"/>
                  <p:cNvCxnSpPr/>
                  <p:nvPr/>
                </p:nvCxnSpPr>
                <p:spPr bwMode="auto">
                  <a:xfrm rot="5400000" flipH="1">
                    <a:off x="1067557" y="4343113"/>
                    <a:ext cx="180723" cy="182868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385" name="Group 187"/>
                <p:cNvGrpSpPr>
                  <a:grpSpLocks/>
                </p:cNvGrpSpPr>
                <p:nvPr/>
              </p:nvGrpSpPr>
              <p:grpSpPr bwMode="auto">
                <a:xfrm>
                  <a:off x="4114038" y="1447797"/>
                  <a:ext cx="184089" cy="182563"/>
                  <a:chOff x="1066829" y="4343396"/>
                  <a:chExt cx="184089" cy="182563"/>
                </a:xfrm>
              </p:grpSpPr>
              <p:cxnSp>
                <p:nvCxnSpPr>
                  <p:cNvPr id="392" name="Straight Connector 391"/>
                  <p:cNvCxnSpPr/>
                  <p:nvPr/>
                </p:nvCxnSpPr>
                <p:spPr bwMode="auto">
                  <a:xfrm flipH="1">
                    <a:off x="1067440" y="4344186"/>
                    <a:ext cx="182868" cy="180723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3" name="Straight Connector 392"/>
                  <p:cNvCxnSpPr/>
                  <p:nvPr/>
                </p:nvCxnSpPr>
                <p:spPr bwMode="auto">
                  <a:xfrm rot="5400000" flipH="1">
                    <a:off x="1068513" y="4343113"/>
                    <a:ext cx="180723" cy="182868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386" name="Group 190"/>
                <p:cNvGrpSpPr>
                  <a:grpSpLocks/>
                </p:cNvGrpSpPr>
                <p:nvPr/>
              </p:nvGrpSpPr>
              <p:grpSpPr bwMode="auto">
                <a:xfrm>
                  <a:off x="4877371" y="1447797"/>
                  <a:ext cx="182502" cy="182563"/>
                  <a:chOff x="1066839" y="4343396"/>
                  <a:chExt cx="182502" cy="182563"/>
                </a:xfrm>
              </p:grpSpPr>
              <p:cxnSp>
                <p:nvCxnSpPr>
                  <p:cNvPr id="390" name="Straight Connector 389"/>
                  <p:cNvCxnSpPr/>
                  <p:nvPr/>
                </p:nvCxnSpPr>
                <p:spPr bwMode="auto">
                  <a:xfrm flipH="1">
                    <a:off x="1066809" y="4344186"/>
                    <a:ext cx="182867" cy="180723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1" name="Straight Connector 390"/>
                  <p:cNvCxnSpPr/>
                  <p:nvPr/>
                </p:nvCxnSpPr>
                <p:spPr bwMode="auto">
                  <a:xfrm rot="5400000" flipH="1">
                    <a:off x="1067882" y="4343113"/>
                    <a:ext cx="180723" cy="182867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387" name="Group 193"/>
                <p:cNvGrpSpPr>
                  <a:grpSpLocks/>
                </p:cNvGrpSpPr>
                <p:nvPr/>
              </p:nvGrpSpPr>
              <p:grpSpPr bwMode="auto">
                <a:xfrm>
                  <a:off x="5639117" y="1447797"/>
                  <a:ext cx="182502" cy="182563"/>
                  <a:chOff x="1066849" y="4343396"/>
                  <a:chExt cx="182502" cy="182563"/>
                </a:xfrm>
              </p:grpSpPr>
              <p:cxnSp>
                <p:nvCxnSpPr>
                  <p:cNvPr id="388" name="Straight Connector 387"/>
                  <p:cNvCxnSpPr/>
                  <p:nvPr/>
                </p:nvCxnSpPr>
                <p:spPr bwMode="auto">
                  <a:xfrm flipH="1">
                    <a:off x="1067768" y="4344186"/>
                    <a:ext cx="180636" cy="180723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9" name="Straight Connector 388"/>
                  <p:cNvCxnSpPr/>
                  <p:nvPr/>
                </p:nvCxnSpPr>
                <p:spPr bwMode="auto">
                  <a:xfrm rot="5400000" flipH="1">
                    <a:off x="1067725" y="4344229"/>
                    <a:ext cx="180723" cy="180636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sp>
          <p:nvSpPr>
            <p:cNvPr id="9" name="Oval 8"/>
            <p:cNvSpPr/>
            <p:nvPr/>
          </p:nvSpPr>
          <p:spPr>
            <a:xfrm>
              <a:off x="3702610" y="5943600"/>
              <a:ext cx="1044165" cy="584837"/>
            </a:xfrm>
            <a:prstGeom prst="ellipse">
              <a:avLst/>
            </a:prstGeom>
            <a:noFill/>
            <a:ln w="38100"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29" name="Left-Right Arrow 528"/>
          <p:cNvSpPr/>
          <p:nvPr/>
        </p:nvSpPr>
        <p:spPr>
          <a:xfrm>
            <a:off x="8130086" y="5899548"/>
            <a:ext cx="914400" cy="457200"/>
          </a:xfrm>
          <a:prstGeom prst="leftRight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530" name="Group 529"/>
          <p:cNvGrpSpPr/>
          <p:nvPr/>
        </p:nvGrpSpPr>
        <p:grpSpPr>
          <a:xfrm>
            <a:off x="9169274" y="5594748"/>
            <a:ext cx="1170613" cy="1034652"/>
            <a:chOff x="4239863" y="5747148"/>
            <a:chExt cx="1582342" cy="1034652"/>
          </a:xfrm>
        </p:grpSpPr>
        <p:grpSp>
          <p:nvGrpSpPr>
            <p:cNvPr id="531" name="Group 296"/>
            <p:cNvGrpSpPr>
              <a:grpSpLocks/>
            </p:cNvGrpSpPr>
            <p:nvPr/>
          </p:nvGrpSpPr>
          <p:grpSpPr bwMode="auto">
            <a:xfrm>
              <a:off x="4239863" y="5747148"/>
              <a:ext cx="1582342" cy="1034652"/>
              <a:chOff x="1828800" y="1447800"/>
              <a:chExt cx="4754565" cy="4754566"/>
            </a:xfrm>
          </p:grpSpPr>
          <p:grpSp>
            <p:nvGrpSpPr>
              <p:cNvPr id="533" name="Group 138"/>
              <p:cNvGrpSpPr>
                <a:grpSpLocks/>
              </p:cNvGrpSpPr>
              <p:nvPr/>
            </p:nvGrpSpPr>
            <p:grpSpPr bwMode="auto">
              <a:xfrm>
                <a:off x="1828800" y="1447799"/>
                <a:ext cx="4754565" cy="182564"/>
                <a:chOff x="1828800" y="1447799"/>
                <a:chExt cx="4754565" cy="182564"/>
              </a:xfrm>
            </p:grpSpPr>
            <p:grpSp>
              <p:nvGrpSpPr>
                <p:cNvPr id="666" name="Group 71"/>
                <p:cNvGrpSpPr>
                  <a:grpSpLocks/>
                </p:cNvGrpSpPr>
                <p:nvPr/>
              </p:nvGrpSpPr>
              <p:grpSpPr bwMode="auto">
                <a:xfrm>
                  <a:off x="6400863" y="1447800"/>
                  <a:ext cx="182502" cy="182563"/>
                  <a:chOff x="1066860" y="4343399"/>
                  <a:chExt cx="182502" cy="182563"/>
                </a:xfrm>
              </p:grpSpPr>
              <p:cxnSp>
                <p:nvCxnSpPr>
                  <p:cNvPr id="685" name="Straight Connector 23"/>
                  <p:cNvCxnSpPr/>
                  <p:nvPr/>
                </p:nvCxnSpPr>
                <p:spPr bwMode="auto">
                  <a:xfrm flipH="1">
                    <a:off x="1066495" y="4343399"/>
                    <a:ext cx="182867" cy="182954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86" name="Straight Connector 24"/>
                  <p:cNvCxnSpPr/>
                  <p:nvPr/>
                </p:nvCxnSpPr>
                <p:spPr bwMode="auto">
                  <a:xfrm rot="5400000" flipH="1">
                    <a:off x="1066452" y="4343442"/>
                    <a:ext cx="182954" cy="182867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667" name="Group 72"/>
                <p:cNvGrpSpPr>
                  <a:grpSpLocks/>
                </p:cNvGrpSpPr>
                <p:nvPr/>
              </p:nvGrpSpPr>
              <p:grpSpPr bwMode="auto">
                <a:xfrm>
                  <a:off x="1828800" y="1447799"/>
                  <a:ext cx="182503" cy="182564"/>
                  <a:chOff x="1066799" y="4343398"/>
                  <a:chExt cx="182503" cy="182564"/>
                </a:xfrm>
              </p:grpSpPr>
              <p:cxnSp>
                <p:nvCxnSpPr>
                  <p:cNvPr id="683" name="Straight Connector 21"/>
                  <p:cNvCxnSpPr/>
                  <p:nvPr/>
                </p:nvCxnSpPr>
                <p:spPr bwMode="auto">
                  <a:xfrm flipH="1">
                    <a:off x="1066799" y="4343399"/>
                    <a:ext cx="182868" cy="182953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84" name="Straight Connector 22"/>
                  <p:cNvCxnSpPr/>
                  <p:nvPr/>
                </p:nvCxnSpPr>
                <p:spPr bwMode="auto">
                  <a:xfrm rot="5400000" flipH="1">
                    <a:off x="1066756" y="4343442"/>
                    <a:ext cx="182953" cy="182868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668" name="Group 181"/>
                <p:cNvGrpSpPr>
                  <a:grpSpLocks/>
                </p:cNvGrpSpPr>
                <p:nvPr/>
              </p:nvGrpSpPr>
              <p:grpSpPr bwMode="auto">
                <a:xfrm>
                  <a:off x="2590546" y="1447799"/>
                  <a:ext cx="182503" cy="182564"/>
                  <a:chOff x="1066809" y="4343398"/>
                  <a:chExt cx="182503" cy="182564"/>
                </a:xfrm>
              </p:grpSpPr>
              <p:cxnSp>
                <p:nvCxnSpPr>
                  <p:cNvPr id="681" name="Straight Connector 19"/>
                  <p:cNvCxnSpPr/>
                  <p:nvPr/>
                </p:nvCxnSpPr>
                <p:spPr bwMode="auto">
                  <a:xfrm flipH="1">
                    <a:off x="1067756" y="4343399"/>
                    <a:ext cx="180639" cy="182953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82" name="Straight Connector 20"/>
                  <p:cNvCxnSpPr/>
                  <p:nvPr/>
                </p:nvCxnSpPr>
                <p:spPr bwMode="auto">
                  <a:xfrm rot="5400000" flipH="1">
                    <a:off x="1066598" y="4344557"/>
                    <a:ext cx="182953" cy="180639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669" name="Group 184"/>
                <p:cNvGrpSpPr>
                  <a:grpSpLocks/>
                </p:cNvGrpSpPr>
                <p:nvPr/>
              </p:nvGrpSpPr>
              <p:grpSpPr bwMode="auto">
                <a:xfrm>
                  <a:off x="3352292" y="1447799"/>
                  <a:ext cx="182503" cy="182564"/>
                  <a:chOff x="1066819" y="4343398"/>
                  <a:chExt cx="182503" cy="182564"/>
                </a:xfrm>
              </p:grpSpPr>
              <p:cxnSp>
                <p:nvCxnSpPr>
                  <p:cNvPr id="679" name="Straight Connector 17"/>
                  <p:cNvCxnSpPr/>
                  <p:nvPr/>
                </p:nvCxnSpPr>
                <p:spPr bwMode="auto">
                  <a:xfrm flipH="1">
                    <a:off x="1066483" y="4343399"/>
                    <a:ext cx="182868" cy="182953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80" name="Straight Connector 18"/>
                  <p:cNvCxnSpPr/>
                  <p:nvPr/>
                </p:nvCxnSpPr>
                <p:spPr bwMode="auto">
                  <a:xfrm rot="5400000" flipH="1">
                    <a:off x="1066441" y="4343442"/>
                    <a:ext cx="182953" cy="182868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670" name="Group 187"/>
                <p:cNvGrpSpPr>
                  <a:grpSpLocks/>
                </p:cNvGrpSpPr>
                <p:nvPr/>
              </p:nvGrpSpPr>
              <p:grpSpPr bwMode="auto">
                <a:xfrm>
                  <a:off x="4114038" y="1447800"/>
                  <a:ext cx="184089" cy="182563"/>
                  <a:chOff x="1066829" y="4343399"/>
                  <a:chExt cx="184089" cy="182563"/>
                </a:xfrm>
              </p:grpSpPr>
              <p:cxnSp>
                <p:nvCxnSpPr>
                  <p:cNvPr id="677" name="Straight Connector 15"/>
                  <p:cNvCxnSpPr/>
                  <p:nvPr/>
                </p:nvCxnSpPr>
                <p:spPr bwMode="auto">
                  <a:xfrm flipH="1">
                    <a:off x="1067440" y="4343399"/>
                    <a:ext cx="182868" cy="182954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78" name="Straight Connector 16"/>
                  <p:cNvCxnSpPr/>
                  <p:nvPr/>
                </p:nvCxnSpPr>
                <p:spPr bwMode="auto">
                  <a:xfrm rot="5400000" flipH="1">
                    <a:off x="1067397" y="4343442"/>
                    <a:ext cx="182954" cy="182868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671" name="Group 190"/>
                <p:cNvGrpSpPr>
                  <a:grpSpLocks/>
                </p:cNvGrpSpPr>
                <p:nvPr/>
              </p:nvGrpSpPr>
              <p:grpSpPr bwMode="auto">
                <a:xfrm>
                  <a:off x="4877371" y="1447800"/>
                  <a:ext cx="182502" cy="182563"/>
                  <a:chOff x="1066839" y="4343399"/>
                  <a:chExt cx="182502" cy="182563"/>
                </a:xfrm>
              </p:grpSpPr>
              <p:cxnSp>
                <p:nvCxnSpPr>
                  <p:cNvPr id="675" name="Straight Connector 13"/>
                  <p:cNvCxnSpPr/>
                  <p:nvPr/>
                </p:nvCxnSpPr>
                <p:spPr bwMode="auto">
                  <a:xfrm flipH="1">
                    <a:off x="1066809" y="4343399"/>
                    <a:ext cx="182867" cy="182954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76" name="Straight Connector 14"/>
                  <p:cNvCxnSpPr/>
                  <p:nvPr/>
                </p:nvCxnSpPr>
                <p:spPr bwMode="auto">
                  <a:xfrm rot="5400000" flipH="1">
                    <a:off x="1066766" y="4343442"/>
                    <a:ext cx="182954" cy="182867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672" name="Group 193"/>
                <p:cNvGrpSpPr>
                  <a:grpSpLocks/>
                </p:cNvGrpSpPr>
                <p:nvPr/>
              </p:nvGrpSpPr>
              <p:grpSpPr bwMode="auto">
                <a:xfrm>
                  <a:off x="5639117" y="1447800"/>
                  <a:ext cx="182502" cy="182563"/>
                  <a:chOff x="1066849" y="4343399"/>
                  <a:chExt cx="182502" cy="182563"/>
                </a:xfrm>
              </p:grpSpPr>
              <p:cxnSp>
                <p:nvCxnSpPr>
                  <p:cNvPr id="673" name="Straight Connector 11"/>
                  <p:cNvCxnSpPr/>
                  <p:nvPr/>
                </p:nvCxnSpPr>
                <p:spPr bwMode="auto">
                  <a:xfrm flipH="1">
                    <a:off x="1067768" y="4343399"/>
                    <a:ext cx="180636" cy="182954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74" name="Straight Connector 12"/>
                  <p:cNvCxnSpPr/>
                  <p:nvPr/>
                </p:nvCxnSpPr>
                <p:spPr bwMode="auto">
                  <a:xfrm rot="5400000" flipH="1">
                    <a:off x="1066609" y="4344558"/>
                    <a:ext cx="182954" cy="180636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534" name="Group 164"/>
              <p:cNvGrpSpPr>
                <a:grpSpLocks/>
              </p:cNvGrpSpPr>
              <p:nvPr/>
            </p:nvGrpSpPr>
            <p:grpSpPr bwMode="auto">
              <a:xfrm>
                <a:off x="1828800" y="6019802"/>
                <a:ext cx="4754565" cy="182564"/>
                <a:chOff x="1828800" y="1447799"/>
                <a:chExt cx="4754565" cy="182564"/>
              </a:xfrm>
            </p:grpSpPr>
            <p:grpSp>
              <p:nvGrpSpPr>
                <p:cNvPr id="645" name="Group 71"/>
                <p:cNvGrpSpPr>
                  <a:grpSpLocks/>
                </p:cNvGrpSpPr>
                <p:nvPr/>
              </p:nvGrpSpPr>
              <p:grpSpPr bwMode="auto">
                <a:xfrm>
                  <a:off x="6400863" y="1447800"/>
                  <a:ext cx="182502" cy="182563"/>
                  <a:chOff x="1066860" y="4343399"/>
                  <a:chExt cx="182502" cy="182563"/>
                </a:xfrm>
              </p:grpSpPr>
              <p:cxnSp>
                <p:nvCxnSpPr>
                  <p:cNvPr id="664" name="Straight Connector 663"/>
                  <p:cNvCxnSpPr/>
                  <p:nvPr/>
                </p:nvCxnSpPr>
                <p:spPr bwMode="auto">
                  <a:xfrm flipH="1">
                    <a:off x="1066495" y="4343008"/>
                    <a:ext cx="182867" cy="182954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65" name="Straight Connector 664"/>
                  <p:cNvCxnSpPr/>
                  <p:nvPr/>
                </p:nvCxnSpPr>
                <p:spPr bwMode="auto">
                  <a:xfrm rot="5400000" flipH="1">
                    <a:off x="1066452" y="4343052"/>
                    <a:ext cx="182954" cy="182867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646" name="Group 72"/>
                <p:cNvGrpSpPr>
                  <a:grpSpLocks/>
                </p:cNvGrpSpPr>
                <p:nvPr/>
              </p:nvGrpSpPr>
              <p:grpSpPr bwMode="auto">
                <a:xfrm>
                  <a:off x="1828800" y="1447799"/>
                  <a:ext cx="182503" cy="182564"/>
                  <a:chOff x="1066799" y="4343398"/>
                  <a:chExt cx="182503" cy="182564"/>
                </a:xfrm>
              </p:grpSpPr>
              <p:cxnSp>
                <p:nvCxnSpPr>
                  <p:cNvPr id="662" name="Straight Connector 661"/>
                  <p:cNvCxnSpPr/>
                  <p:nvPr/>
                </p:nvCxnSpPr>
                <p:spPr bwMode="auto">
                  <a:xfrm flipH="1">
                    <a:off x="1066799" y="4343009"/>
                    <a:ext cx="182868" cy="182953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63" name="Straight Connector 662"/>
                  <p:cNvCxnSpPr/>
                  <p:nvPr/>
                </p:nvCxnSpPr>
                <p:spPr bwMode="auto">
                  <a:xfrm rot="5400000" flipH="1">
                    <a:off x="1066756" y="4343051"/>
                    <a:ext cx="182953" cy="182868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647" name="Group 181"/>
                <p:cNvGrpSpPr>
                  <a:grpSpLocks/>
                </p:cNvGrpSpPr>
                <p:nvPr/>
              </p:nvGrpSpPr>
              <p:grpSpPr bwMode="auto">
                <a:xfrm>
                  <a:off x="2590546" y="1447799"/>
                  <a:ext cx="182503" cy="182564"/>
                  <a:chOff x="1066809" y="4343398"/>
                  <a:chExt cx="182503" cy="182564"/>
                </a:xfrm>
              </p:grpSpPr>
              <p:cxnSp>
                <p:nvCxnSpPr>
                  <p:cNvPr id="660" name="Straight Connector 659"/>
                  <p:cNvCxnSpPr/>
                  <p:nvPr/>
                </p:nvCxnSpPr>
                <p:spPr bwMode="auto">
                  <a:xfrm flipH="1">
                    <a:off x="1067756" y="4343009"/>
                    <a:ext cx="180639" cy="182953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61" name="Straight Connector 660"/>
                  <p:cNvCxnSpPr/>
                  <p:nvPr/>
                </p:nvCxnSpPr>
                <p:spPr bwMode="auto">
                  <a:xfrm rot="5400000" flipH="1">
                    <a:off x="1066598" y="4344167"/>
                    <a:ext cx="182953" cy="180639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648" name="Group 184"/>
                <p:cNvGrpSpPr>
                  <a:grpSpLocks/>
                </p:cNvGrpSpPr>
                <p:nvPr/>
              </p:nvGrpSpPr>
              <p:grpSpPr bwMode="auto">
                <a:xfrm>
                  <a:off x="3352292" y="1447799"/>
                  <a:ext cx="182503" cy="182564"/>
                  <a:chOff x="1066819" y="4343398"/>
                  <a:chExt cx="182503" cy="182564"/>
                </a:xfrm>
              </p:grpSpPr>
              <p:cxnSp>
                <p:nvCxnSpPr>
                  <p:cNvPr id="658" name="Straight Connector 657"/>
                  <p:cNvCxnSpPr/>
                  <p:nvPr/>
                </p:nvCxnSpPr>
                <p:spPr bwMode="auto">
                  <a:xfrm flipH="1">
                    <a:off x="1066483" y="4343009"/>
                    <a:ext cx="182868" cy="182953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59" name="Straight Connector 658"/>
                  <p:cNvCxnSpPr/>
                  <p:nvPr/>
                </p:nvCxnSpPr>
                <p:spPr bwMode="auto">
                  <a:xfrm rot="5400000" flipH="1">
                    <a:off x="1066441" y="4343051"/>
                    <a:ext cx="182953" cy="182868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649" name="Group 187"/>
                <p:cNvGrpSpPr>
                  <a:grpSpLocks/>
                </p:cNvGrpSpPr>
                <p:nvPr/>
              </p:nvGrpSpPr>
              <p:grpSpPr bwMode="auto">
                <a:xfrm>
                  <a:off x="4114038" y="1447800"/>
                  <a:ext cx="184089" cy="182563"/>
                  <a:chOff x="1066829" y="4343399"/>
                  <a:chExt cx="184089" cy="182563"/>
                </a:xfrm>
              </p:grpSpPr>
              <p:cxnSp>
                <p:nvCxnSpPr>
                  <p:cNvPr id="656" name="Straight Connector 655"/>
                  <p:cNvCxnSpPr/>
                  <p:nvPr/>
                </p:nvCxnSpPr>
                <p:spPr bwMode="auto">
                  <a:xfrm flipH="1">
                    <a:off x="1067440" y="4343008"/>
                    <a:ext cx="182868" cy="182954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57" name="Straight Connector 656"/>
                  <p:cNvCxnSpPr/>
                  <p:nvPr/>
                </p:nvCxnSpPr>
                <p:spPr bwMode="auto">
                  <a:xfrm rot="5400000" flipH="1">
                    <a:off x="1067397" y="4343051"/>
                    <a:ext cx="182954" cy="182868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650" name="Group 190"/>
                <p:cNvGrpSpPr>
                  <a:grpSpLocks/>
                </p:cNvGrpSpPr>
                <p:nvPr/>
              </p:nvGrpSpPr>
              <p:grpSpPr bwMode="auto">
                <a:xfrm>
                  <a:off x="4877371" y="1447800"/>
                  <a:ext cx="182502" cy="182563"/>
                  <a:chOff x="1066839" y="4343399"/>
                  <a:chExt cx="182502" cy="182563"/>
                </a:xfrm>
              </p:grpSpPr>
              <p:cxnSp>
                <p:nvCxnSpPr>
                  <p:cNvPr id="654" name="Straight Connector 653"/>
                  <p:cNvCxnSpPr/>
                  <p:nvPr/>
                </p:nvCxnSpPr>
                <p:spPr bwMode="auto">
                  <a:xfrm flipH="1">
                    <a:off x="1066809" y="4343008"/>
                    <a:ext cx="182867" cy="182954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55" name="Straight Connector 654"/>
                  <p:cNvCxnSpPr/>
                  <p:nvPr/>
                </p:nvCxnSpPr>
                <p:spPr bwMode="auto">
                  <a:xfrm rot="5400000" flipH="1">
                    <a:off x="1066766" y="4343052"/>
                    <a:ext cx="182954" cy="182867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651" name="Group 193"/>
                <p:cNvGrpSpPr>
                  <a:grpSpLocks/>
                </p:cNvGrpSpPr>
                <p:nvPr/>
              </p:nvGrpSpPr>
              <p:grpSpPr bwMode="auto">
                <a:xfrm>
                  <a:off x="5639117" y="1447800"/>
                  <a:ext cx="182502" cy="182563"/>
                  <a:chOff x="1066849" y="4343399"/>
                  <a:chExt cx="182502" cy="182563"/>
                </a:xfrm>
              </p:grpSpPr>
              <p:cxnSp>
                <p:nvCxnSpPr>
                  <p:cNvPr id="652" name="Straight Connector 651"/>
                  <p:cNvCxnSpPr/>
                  <p:nvPr/>
                </p:nvCxnSpPr>
                <p:spPr bwMode="auto">
                  <a:xfrm flipH="1">
                    <a:off x="1067768" y="4343008"/>
                    <a:ext cx="180636" cy="182954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53" name="Straight Connector 652"/>
                  <p:cNvCxnSpPr/>
                  <p:nvPr/>
                </p:nvCxnSpPr>
                <p:spPr bwMode="auto">
                  <a:xfrm rot="5400000" flipH="1">
                    <a:off x="1066609" y="4344167"/>
                    <a:ext cx="182954" cy="180636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535" name="Group 186"/>
              <p:cNvGrpSpPr>
                <a:grpSpLocks/>
              </p:cNvGrpSpPr>
              <p:nvPr/>
            </p:nvGrpSpPr>
            <p:grpSpPr bwMode="auto">
              <a:xfrm>
                <a:off x="1828800" y="2209799"/>
                <a:ext cx="4754565" cy="182564"/>
                <a:chOff x="1828800" y="1447798"/>
                <a:chExt cx="4754565" cy="182564"/>
              </a:xfrm>
            </p:grpSpPr>
            <p:grpSp>
              <p:nvGrpSpPr>
                <p:cNvPr id="624" name="Group 71"/>
                <p:cNvGrpSpPr>
                  <a:grpSpLocks/>
                </p:cNvGrpSpPr>
                <p:nvPr/>
              </p:nvGrpSpPr>
              <p:grpSpPr bwMode="auto">
                <a:xfrm>
                  <a:off x="6400863" y="1447799"/>
                  <a:ext cx="182502" cy="182563"/>
                  <a:chOff x="1066860" y="4343398"/>
                  <a:chExt cx="182502" cy="182563"/>
                </a:xfrm>
              </p:grpSpPr>
              <p:cxnSp>
                <p:nvCxnSpPr>
                  <p:cNvPr id="643" name="Straight Connector 642"/>
                  <p:cNvCxnSpPr/>
                  <p:nvPr/>
                </p:nvCxnSpPr>
                <p:spPr bwMode="auto">
                  <a:xfrm flipH="1">
                    <a:off x="1066495" y="4344448"/>
                    <a:ext cx="182867" cy="180723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44" name="Straight Connector 643"/>
                  <p:cNvCxnSpPr/>
                  <p:nvPr/>
                </p:nvCxnSpPr>
                <p:spPr bwMode="auto">
                  <a:xfrm rot="5400000" flipH="1">
                    <a:off x="1067567" y="4343375"/>
                    <a:ext cx="180723" cy="182867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625" name="Group 72"/>
                <p:cNvGrpSpPr>
                  <a:grpSpLocks/>
                </p:cNvGrpSpPr>
                <p:nvPr/>
              </p:nvGrpSpPr>
              <p:grpSpPr bwMode="auto">
                <a:xfrm>
                  <a:off x="1828800" y="1447798"/>
                  <a:ext cx="182503" cy="182564"/>
                  <a:chOff x="1066799" y="4343397"/>
                  <a:chExt cx="182503" cy="182564"/>
                </a:xfrm>
              </p:grpSpPr>
              <p:cxnSp>
                <p:nvCxnSpPr>
                  <p:cNvPr id="641" name="Straight Connector 640"/>
                  <p:cNvCxnSpPr/>
                  <p:nvPr/>
                </p:nvCxnSpPr>
                <p:spPr bwMode="auto">
                  <a:xfrm flipH="1">
                    <a:off x="1066799" y="4344448"/>
                    <a:ext cx="182868" cy="180723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42" name="Straight Connector 641"/>
                  <p:cNvCxnSpPr/>
                  <p:nvPr/>
                </p:nvCxnSpPr>
                <p:spPr bwMode="auto">
                  <a:xfrm rot="5400000" flipH="1">
                    <a:off x="1067872" y="4343375"/>
                    <a:ext cx="180723" cy="182868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626" name="Group 181"/>
                <p:cNvGrpSpPr>
                  <a:grpSpLocks/>
                </p:cNvGrpSpPr>
                <p:nvPr/>
              </p:nvGrpSpPr>
              <p:grpSpPr bwMode="auto">
                <a:xfrm>
                  <a:off x="2590546" y="1447798"/>
                  <a:ext cx="182503" cy="182564"/>
                  <a:chOff x="1066809" y="4343397"/>
                  <a:chExt cx="182503" cy="182564"/>
                </a:xfrm>
              </p:grpSpPr>
              <p:cxnSp>
                <p:nvCxnSpPr>
                  <p:cNvPr id="639" name="Straight Connector 638"/>
                  <p:cNvCxnSpPr/>
                  <p:nvPr/>
                </p:nvCxnSpPr>
                <p:spPr bwMode="auto">
                  <a:xfrm flipH="1">
                    <a:off x="1067756" y="4344448"/>
                    <a:ext cx="180639" cy="180723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40" name="Straight Connector 639"/>
                  <p:cNvCxnSpPr/>
                  <p:nvPr/>
                </p:nvCxnSpPr>
                <p:spPr bwMode="auto">
                  <a:xfrm rot="5400000" flipH="1">
                    <a:off x="1067714" y="4344490"/>
                    <a:ext cx="180723" cy="180639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627" name="Group 184"/>
                <p:cNvGrpSpPr>
                  <a:grpSpLocks/>
                </p:cNvGrpSpPr>
                <p:nvPr/>
              </p:nvGrpSpPr>
              <p:grpSpPr bwMode="auto">
                <a:xfrm>
                  <a:off x="3352292" y="1447798"/>
                  <a:ext cx="182503" cy="182564"/>
                  <a:chOff x="1066819" y="4343397"/>
                  <a:chExt cx="182503" cy="182564"/>
                </a:xfrm>
              </p:grpSpPr>
              <p:cxnSp>
                <p:nvCxnSpPr>
                  <p:cNvPr id="637" name="Straight Connector 636"/>
                  <p:cNvCxnSpPr/>
                  <p:nvPr/>
                </p:nvCxnSpPr>
                <p:spPr bwMode="auto">
                  <a:xfrm flipH="1">
                    <a:off x="1066483" y="4344448"/>
                    <a:ext cx="182868" cy="180723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38" name="Straight Connector 637"/>
                  <p:cNvCxnSpPr/>
                  <p:nvPr/>
                </p:nvCxnSpPr>
                <p:spPr bwMode="auto">
                  <a:xfrm rot="5400000" flipH="1">
                    <a:off x="1067557" y="4343375"/>
                    <a:ext cx="180723" cy="182868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628" name="Group 187"/>
                <p:cNvGrpSpPr>
                  <a:grpSpLocks/>
                </p:cNvGrpSpPr>
                <p:nvPr/>
              </p:nvGrpSpPr>
              <p:grpSpPr bwMode="auto">
                <a:xfrm>
                  <a:off x="4114038" y="1447799"/>
                  <a:ext cx="184089" cy="182563"/>
                  <a:chOff x="1066829" y="4343398"/>
                  <a:chExt cx="184089" cy="182563"/>
                </a:xfrm>
              </p:grpSpPr>
              <p:cxnSp>
                <p:nvCxnSpPr>
                  <p:cNvPr id="635" name="Straight Connector 634"/>
                  <p:cNvCxnSpPr/>
                  <p:nvPr/>
                </p:nvCxnSpPr>
                <p:spPr bwMode="auto">
                  <a:xfrm flipH="1">
                    <a:off x="1067440" y="4344448"/>
                    <a:ext cx="182868" cy="180723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36" name="Straight Connector 635"/>
                  <p:cNvCxnSpPr/>
                  <p:nvPr/>
                </p:nvCxnSpPr>
                <p:spPr bwMode="auto">
                  <a:xfrm rot="5400000" flipH="1">
                    <a:off x="1068513" y="4343375"/>
                    <a:ext cx="180723" cy="182868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629" name="Group 190"/>
                <p:cNvGrpSpPr>
                  <a:grpSpLocks/>
                </p:cNvGrpSpPr>
                <p:nvPr/>
              </p:nvGrpSpPr>
              <p:grpSpPr bwMode="auto">
                <a:xfrm>
                  <a:off x="4877371" y="1447799"/>
                  <a:ext cx="182502" cy="182563"/>
                  <a:chOff x="1066839" y="4343398"/>
                  <a:chExt cx="182502" cy="182563"/>
                </a:xfrm>
              </p:grpSpPr>
              <p:cxnSp>
                <p:nvCxnSpPr>
                  <p:cNvPr id="633" name="Straight Connector 632"/>
                  <p:cNvCxnSpPr/>
                  <p:nvPr/>
                </p:nvCxnSpPr>
                <p:spPr bwMode="auto">
                  <a:xfrm flipH="1">
                    <a:off x="1066809" y="4344448"/>
                    <a:ext cx="182867" cy="180723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34" name="Straight Connector 633"/>
                  <p:cNvCxnSpPr/>
                  <p:nvPr/>
                </p:nvCxnSpPr>
                <p:spPr bwMode="auto">
                  <a:xfrm rot="5400000" flipH="1">
                    <a:off x="1067882" y="4343375"/>
                    <a:ext cx="180723" cy="182867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630" name="Group 193"/>
                <p:cNvGrpSpPr>
                  <a:grpSpLocks/>
                </p:cNvGrpSpPr>
                <p:nvPr/>
              </p:nvGrpSpPr>
              <p:grpSpPr bwMode="auto">
                <a:xfrm>
                  <a:off x="5639117" y="1447799"/>
                  <a:ext cx="182502" cy="182563"/>
                  <a:chOff x="1066849" y="4343398"/>
                  <a:chExt cx="182502" cy="182563"/>
                </a:xfrm>
              </p:grpSpPr>
              <p:cxnSp>
                <p:nvCxnSpPr>
                  <p:cNvPr id="631" name="Straight Connector 630"/>
                  <p:cNvCxnSpPr/>
                  <p:nvPr/>
                </p:nvCxnSpPr>
                <p:spPr bwMode="auto">
                  <a:xfrm flipH="1">
                    <a:off x="1067768" y="4344448"/>
                    <a:ext cx="180636" cy="180723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32" name="Straight Connector 631"/>
                  <p:cNvCxnSpPr/>
                  <p:nvPr/>
                </p:nvCxnSpPr>
                <p:spPr bwMode="auto">
                  <a:xfrm rot="5400000" flipH="1">
                    <a:off x="1067725" y="4344491"/>
                    <a:ext cx="180723" cy="180636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536" name="Group 208"/>
              <p:cNvGrpSpPr>
                <a:grpSpLocks/>
              </p:cNvGrpSpPr>
              <p:nvPr/>
            </p:nvGrpSpPr>
            <p:grpSpPr bwMode="auto">
              <a:xfrm>
                <a:off x="1828800" y="2971800"/>
                <a:ext cx="4754565" cy="182564"/>
                <a:chOff x="1828800" y="1447798"/>
                <a:chExt cx="4754565" cy="182564"/>
              </a:xfrm>
            </p:grpSpPr>
            <p:grpSp>
              <p:nvGrpSpPr>
                <p:cNvPr id="603" name="Group 71"/>
                <p:cNvGrpSpPr>
                  <a:grpSpLocks/>
                </p:cNvGrpSpPr>
                <p:nvPr/>
              </p:nvGrpSpPr>
              <p:grpSpPr bwMode="auto">
                <a:xfrm>
                  <a:off x="6400863" y="1447799"/>
                  <a:ext cx="182502" cy="182563"/>
                  <a:chOff x="1066860" y="4343398"/>
                  <a:chExt cx="182502" cy="182563"/>
                </a:xfrm>
              </p:grpSpPr>
              <p:cxnSp>
                <p:nvCxnSpPr>
                  <p:cNvPr id="622" name="Straight Connector 621"/>
                  <p:cNvCxnSpPr/>
                  <p:nvPr/>
                </p:nvCxnSpPr>
                <p:spPr bwMode="auto">
                  <a:xfrm flipH="1">
                    <a:off x="1066495" y="4343267"/>
                    <a:ext cx="182867" cy="182954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23" name="Straight Connector 622"/>
                  <p:cNvCxnSpPr/>
                  <p:nvPr/>
                </p:nvCxnSpPr>
                <p:spPr bwMode="auto">
                  <a:xfrm rot="5400000" flipH="1">
                    <a:off x="1066452" y="4343311"/>
                    <a:ext cx="182954" cy="182867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604" name="Group 72"/>
                <p:cNvGrpSpPr>
                  <a:grpSpLocks/>
                </p:cNvGrpSpPr>
                <p:nvPr/>
              </p:nvGrpSpPr>
              <p:grpSpPr bwMode="auto">
                <a:xfrm>
                  <a:off x="1828800" y="1447798"/>
                  <a:ext cx="182503" cy="182564"/>
                  <a:chOff x="1066799" y="4343397"/>
                  <a:chExt cx="182503" cy="182564"/>
                </a:xfrm>
              </p:grpSpPr>
              <p:cxnSp>
                <p:nvCxnSpPr>
                  <p:cNvPr id="620" name="Straight Connector 619"/>
                  <p:cNvCxnSpPr/>
                  <p:nvPr/>
                </p:nvCxnSpPr>
                <p:spPr bwMode="auto">
                  <a:xfrm flipH="1">
                    <a:off x="1066799" y="4343268"/>
                    <a:ext cx="182868" cy="182953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21" name="Straight Connector 620"/>
                  <p:cNvCxnSpPr/>
                  <p:nvPr/>
                </p:nvCxnSpPr>
                <p:spPr bwMode="auto">
                  <a:xfrm rot="5400000" flipH="1">
                    <a:off x="1066756" y="4343310"/>
                    <a:ext cx="182953" cy="182868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605" name="Group 181"/>
                <p:cNvGrpSpPr>
                  <a:grpSpLocks/>
                </p:cNvGrpSpPr>
                <p:nvPr/>
              </p:nvGrpSpPr>
              <p:grpSpPr bwMode="auto">
                <a:xfrm>
                  <a:off x="2590546" y="1447798"/>
                  <a:ext cx="182503" cy="182564"/>
                  <a:chOff x="1066809" y="4343397"/>
                  <a:chExt cx="182503" cy="182564"/>
                </a:xfrm>
              </p:grpSpPr>
              <p:cxnSp>
                <p:nvCxnSpPr>
                  <p:cNvPr id="618" name="Straight Connector 617"/>
                  <p:cNvCxnSpPr/>
                  <p:nvPr/>
                </p:nvCxnSpPr>
                <p:spPr bwMode="auto">
                  <a:xfrm flipH="1">
                    <a:off x="1067756" y="4343268"/>
                    <a:ext cx="180639" cy="182953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19" name="Straight Connector 618"/>
                  <p:cNvCxnSpPr/>
                  <p:nvPr/>
                </p:nvCxnSpPr>
                <p:spPr bwMode="auto">
                  <a:xfrm rot="5400000" flipH="1">
                    <a:off x="1066598" y="4344426"/>
                    <a:ext cx="182953" cy="180639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606" name="Group 184"/>
                <p:cNvGrpSpPr>
                  <a:grpSpLocks/>
                </p:cNvGrpSpPr>
                <p:nvPr/>
              </p:nvGrpSpPr>
              <p:grpSpPr bwMode="auto">
                <a:xfrm>
                  <a:off x="3352292" y="1447798"/>
                  <a:ext cx="182503" cy="182564"/>
                  <a:chOff x="1066819" y="4343397"/>
                  <a:chExt cx="182503" cy="182564"/>
                </a:xfrm>
              </p:grpSpPr>
              <p:cxnSp>
                <p:nvCxnSpPr>
                  <p:cNvPr id="616" name="Straight Connector 615"/>
                  <p:cNvCxnSpPr/>
                  <p:nvPr/>
                </p:nvCxnSpPr>
                <p:spPr bwMode="auto">
                  <a:xfrm flipH="1">
                    <a:off x="1066483" y="4343268"/>
                    <a:ext cx="182868" cy="182953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17" name="Straight Connector 616"/>
                  <p:cNvCxnSpPr/>
                  <p:nvPr/>
                </p:nvCxnSpPr>
                <p:spPr bwMode="auto">
                  <a:xfrm rot="5400000" flipH="1">
                    <a:off x="1066441" y="4343310"/>
                    <a:ext cx="182953" cy="182868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607" name="Group 187"/>
                <p:cNvGrpSpPr>
                  <a:grpSpLocks/>
                </p:cNvGrpSpPr>
                <p:nvPr/>
              </p:nvGrpSpPr>
              <p:grpSpPr bwMode="auto">
                <a:xfrm>
                  <a:off x="4114038" y="1447799"/>
                  <a:ext cx="184089" cy="182563"/>
                  <a:chOff x="1066829" y="4343398"/>
                  <a:chExt cx="184089" cy="182563"/>
                </a:xfrm>
              </p:grpSpPr>
              <p:cxnSp>
                <p:nvCxnSpPr>
                  <p:cNvPr id="614" name="Straight Connector 613"/>
                  <p:cNvCxnSpPr/>
                  <p:nvPr/>
                </p:nvCxnSpPr>
                <p:spPr bwMode="auto">
                  <a:xfrm flipH="1">
                    <a:off x="1067440" y="4343267"/>
                    <a:ext cx="182868" cy="182954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15" name="Straight Connector 614"/>
                  <p:cNvCxnSpPr/>
                  <p:nvPr/>
                </p:nvCxnSpPr>
                <p:spPr bwMode="auto">
                  <a:xfrm rot="5400000" flipH="1">
                    <a:off x="1067397" y="4343310"/>
                    <a:ext cx="182954" cy="182868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608" name="Group 190"/>
                <p:cNvGrpSpPr>
                  <a:grpSpLocks/>
                </p:cNvGrpSpPr>
                <p:nvPr/>
              </p:nvGrpSpPr>
              <p:grpSpPr bwMode="auto">
                <a:xfrm>
                  <a:off x="4877371" y="1447799"/>
                  <a:ext cx="182502" cy="182563"/>
                  <a:chOff x="1066839" y="4343398"/>
                  <a:chExt cx="182502" cy="182563"/>
                </a:xfrm>
              </p:grpSpPr>
              <p:cxnSp>
                <p:nvCxnSpPr>
                  <p:cNvPr id="612" name="Straight Connector 611"/>
                  <p:cNvCxnSpPr/>
                  <p:nvPr/>
                </p:nvCxnSpPr>
                <p:spPr bwMode="auto">
                  <a:xfrm flipH="1">
                    <a:off x="1066809" y="4343267"/>
                    <a:ext cx="182867" cy="182954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13" name="Straight Connector 612"/>
                  <p:cNvCxnSpPr/>
                  <p:nvPr/>
                </p:nvCxnSpPr>
                <p:spPr bwMode="auto">
                  <a:xfrm rot="5400000" flipH="1">
                    <a:off x="1066766" y="4343311"/>
                    <a:ext cx="182954" cy="182867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609" name="Group 193"/>
                <p:cNvGrpSpPr>
                  <a:grpSpLocks/>
                </p:cNvGrpSpPr>
                <p:nvPr/>
              </p:nvGrpSpPr>
              <p:grpSpPr bwMode="auto">
                <a:xfrm>
                  <a:off x="5639117" y="1447799"/>
                  <a:ext cx="182502" cy="182563"/>
                  <a:chOff x="1066849" y="4343398"/>
                  <a:chExt cx="182502" cy="182563"/>
                </a:xfrm>
              </p:grpSpPr>
              <p:cxnSp>
                <p:nvCxnSpPr>
                  <p:cNvPr id="610" name="Straight Connector 609"/>
                  <p:cNvCxnSpPr/>
                  <p:nvPr/>
                </p:nvCxnSpPr>
                <p:spPr bwMode="auto">
                  <a:xfrm flipH="1">
                    <a:off x="1067768" y="4343267"/>
                    <a:ext cx="180636" cy="182954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11" name="Straight Connector 610"/>
                  <p:cNvCxnSpPr/>
                  <p:nvPr/>
                </p:nvCxnSpPr>
                <p:spPr bwMode="auto">
                  <a:xfrm rot="5400000" flipH="1">
                    <a:off x="1066609" y="4344426"/>
                    <a:ext cx="182954" cy="180636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537" name="Group 230"/>
              <p:cNvGrpSpPr>
                <a:grpSpLocks/>
              </p:cNvGrpSpPr>
              <p:nvPr/>
            </p:nvGrpSpPr>
            <p:grpSpPr bwMode="auto">
              <a:xfrm>
                <a:off x="1828800" y="3733800"/>
                <a:ext cx="4754565" cy="182564"/>
                <a:chOff x="1828800" y="1447797"/>
                <a:chExt cx="4754565" cy="182564"/>
              </a:xfrm>
            </p:grpSpPr>
            <p:grpSp>
              <p:nvGrpSpPr>
                <p:cNvPr id="582" name="Group 71"/>
                <p:cNvGrpSpPr>
                  <a:grpSpLocks/>
                </p:cNvGrpSpPr>
                <p:nvPr/>
              </p:nvGrpSpPr>
              <p:grpSpPr bwMode="auto">
                <a:xfrm>
                  <a:off x="6400863" y="1447798"/>
                  <a:ext cx="182502" cy="182563"/>
                  <a:chOff x="1066860" y="4343397"/>
                  <a:chExt cx="182502" cy="182563"/>
                </a:xfrm>
              </p:grpSpPr>
              <p:cxnSp>
                <p:nvCxnSpPr>
                  <p:cNvPr id="601" name="Straight Connector 600"/>
                  <p:cNvCxnSpPr/>
                  <p:nvPr/>
                </p:nvCxnSpPr>
                <p:spPr bwMode="auto">
                  <a:xfrm flipH="1">
                    <a:off x="1066495" y="4344318"/>
                    <a:ext cx="182867" cy="180722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02" name="Straight Connector 601"/>
                  <p:cNvCxnSpPr/>
                  <p:nvPr/>
                </p:nvCxnSpPr>
                <p:spPr bwMode="auto">
                  <a:xfrm rot="5400000" flipH="1">
                    <a:off x="1067567" y="4343245"/>
                    <a:ext cx="180722" cy="182867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583" name="Group 72"/>
                <p:cNvGrpSpPr>
                  <a:grpSpLocks/>
                </p:cNvGrpSpPr>
                <p:nvPr/>
              </p:nvGrpSpPr>
              <p:grpSpPr bwMode="auto">
                <a:xfrm>
                  <a:off x="1828800" y="1447797"/>
                  <a:ext cx="182503" cy="182564"/>
                  <a:chOff x="1066799" y="4343396"/>
                  <a:chExt cx="182503" cy="182564"/>
                </a:xfrm>
              </p:grpSpPr>
              <p:cxnSp>
                <p:nvCxnSpPr>
                  <p:cNvPr id="599" name="Straight Connector 598"/>
                  <p:cNvCxnSpPr/>
                  <p:nvPr/>
                </p:nvCxnSpPr>
                <p:spPr bwMode="auto">
                  <a:xfrm flipH="1">
                    <a:off x="1066799" y="4344318"/>
                    <a:ext cx="182868" cy="180721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00" name="Straight Connector 599"/>
                  <p:cNvCxnSpPr/>
                  <p:nvPr/>
                </p:nvCxnSpPr>
                <p:spPr bwMode="auto">
                  <a:xfrm rot="5400000" flipH="1">
                    <a:off x="1067872" y="4343245"/>
                    <a:ext cx="180721" cy="182868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584" name="Group 181"/>
                <p:cNvGrpSpPr>
                  <a:grpSpLocks/>
                </p:cNvGrpSpPr>
                <p:nvPr/>
              </p:nvGrpSpPr>
              <p:grpSpPr bwMode="auto">
                <a:xfrm>
                  <a:off x="2590546" y="1447797"/>
                  <a:ext cx="182503" cy="182564"/>
                  <a:chOff x="1066809" y="4343396"/>
                  <a:chExt cx="182503" cy="182564"/>
                </a:xfrm>
              </p:grpSpPr>
              <p:cxnSp>
                <p:nvCxnSpPr>
                  <p:cNvPr id="597" name="Straight Connector 596"/>
                  <p:cNvCxnSpPr/>
                  <p:nvPr/>
                </p:nvCxnSpPr>
                <p:spPr bwMode="auto">
                  <a:xfrm flipH="1">
                    <a:off x="1067756" y="4344318"/>
                    <a:ext cx="180639" cy="180721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98" name="Straight Connector 597"/>
                  <p:cNvCxnSpPr/>
                  <p:nvPr/>
                </p:nvCxnSpPr>
                <p:spPr bwMode="auto">
                  <a:xfrm rot="5400000" flipH="1">
                    <a:off x="1067714" y="4344360"/>
                    <a:ext cx="180721" cy="180639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585" name="Group 184"/>
                <p:cNvGrpSpPr>
                  <a:grpSpLocks/>
                </p:cNvGrpSpPr>
                <p:nvPr/>
              </p:nvGrpSpPr>
              <p:grpSpPr bwMode="auto">
                <a:xfrm>
                  <a:off x="3352292" y="1447797"/>
                  <a:ext cx="182503" cy="182564"/>
                  <a:chOff x="1066819" y="4343396"/>
                  <a:chExt cx="182503" cy="182564"/>
                </a:xfrm>
              </p:grpSpPr>
              <p:cxnSp>
                <p:nvCxnSpPr>
                  <p:cNvPr id="595" name="Straight Connector 594"/>
                  <p:cNvCxnSpPr/>
                  <p:nvPr/>
                </p:nvCxnSpPr>
                <p:spPr bwMode="auto">
                  <a:xfrm flipH="1">
                    <a:off x="1066483" y="4344318"/>
                    <a:ext cx="182868" cy="180721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96" name="Straight Connector 595"/>
                  <p:cNvCxnSpPr/>
                  <p:nvPr/>
                </p:nvCxnSpPr>
                <p:spPr bwMode="auto">
                  <a:xfrm rot="5400000" flipH="1">
                    <a:off x="1067557" y="4343245"/>
                    <a:ext cx="180721" cy="182868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586" name="Group 187"/>
                <p:cNvGrpSpPr>
                  <a:grpSpLocks/>
                </p:cNvGrpSpPr>
                <p:nvPr/>
              </p:nvGrpSpPr>
              <p:grpSpPr bwMode="auto">
                <a:xfrm>
                  <a:off x="4114038" y="1447798"/>
                  <a:ext cx="184089" cy="182563"/>
                  <a:chOff x="1066829" y="4343397"/>
                  <a:chExt cx="184089" cy="182563"/>
                </a:xfrm>
              </p:grpSpPr>
              <p:cxnSp>
                <p:nvCxnSpPr>
                  <p:cNvPr id="593" name="Straight Connector 592"/>
                  <p:cNvCxnSpPr/>
                  <p:nvPr/>
                </p:nvCxnSpPr>
                <p:spPr bwMode="auto">
                  <a:xfrm flipH="1">
                    <a:off x="1067440" y="4344318"/>
                    <a:ext cx="182868" cy="180722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94" name="Straight Connector 593"/>
                  <p:cNvCxnSpPr/>
                  <p:nvPr/>
                </p:nvCxnSpPr>
                <p:spPr bwMode="auto">
                  <a:xfrm rot="5400000" flipH="1">
                    <a:off x="1068513" y="4343244"/>
                    <a:ext cx="180722" cy="182868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587" name="Group 190"/>
                <p:cNvGrpSpPr>
                  <a:grpSpLocks/>
                </p:cNvGrpSpPr>
                <p:nvPr/>
              </p:nvGrpSpPr>
              <p:grpSpPr bwMode="auto">
                <a:xfrm>
                  <a:off x="4877371" y="1447798"/>
                  <a:ext cx="182502" cy="182563"/>
                  <a:chOff x="1066839" y="4343397"/>
                  <a:chExt cx="182502" cy="182563"/>
                </a:xfrm>
              </p:grpSpPr>
              <p:cxnSp>
                <p:nvCxnSpPr>
                  <p:cNvPr id="591" name="Straight Connector 590"/>
                  <p:cNvCxnSpPr/>
                  <p:nvPr/>
                </p:nvCxnSpPr>
                <p:spPr bwMode="auto">
                  <a:xfrm flipH="1">
                    <a:off x="1066809" y="4344318"/>
                    <a:ext cx="182867" cy="180722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92" name="Straight Connector 591"/>
                  <p:cNvCxnSpPr/>
                  <p:nvPr/>
                </p:nvCxnSpPr>
                <p:spPr bwMode="auto">
                  <a:xfrm rot="5400000" flipH="1">
                    <a:off x="1067882" y="4343245"/>
                    <a:ext cx="180722" cy="182867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588" name="Group 193"/>
                <p:cNvGrpSpPr>
                  <a:grpSpLocks/>
                </p:cNvGrpSpPr>
                <p:nvPr/>
              </p:nvGrpSpPr>
              <p:grpSpPr bwMode="auto">
                <a:xfrm>
                  <a:off x="5639117" y="1447798"/>
                  <a:ext cx="182502" cy="182563"/>
                  <a:chOff x="1066849" y="4343397"/>
                  <a:chExt cx="182502" cy="182563"/>
                </a:xfrm>
              </p:grpSpPr>
              <p:cxnSp>
                <p:nvCxnSpPr>
                  <p:cNvPr id="589" name="Straight Connector 588"/>
                  <p:cNvCxnSpPr/>
                  <p:nvPr/>
                </p:nvCxnSpPr>
                <p:spPr bwMode="auto">
                  <a:xfrm flipH="1">
                    <a:off x="1067768" y="4344318"/>
                    <a:ext cx="180636" cy="180722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90" name="Straight Connector 589"/>
                  <p:cNvCxnSpPr/>
                  <p:nvPr/>
                </p:nvCxnSpPr>
                <p:spPr bwMode="auto">
                  <a:xfrm rot="5400000" flipH="1">
                    <a:off x="1067725" y="4344360"/>
                    <a:ext cx="180722" cy="180636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538" name="Group 252"/>
              <p:cNvGrpSpPr>
                <a:grpSpLocks/>
              </p:cNvGrpSpPr>
              <p:nvPr/>
            </p:nvGrpSpPr>
            <p:grpSpPr bwMode="auto">
              <a:xfrm>
                <a:off x="1828800" y="4495801"/>
                <a:ext cx="4754565" cy="182564"/>
                <a:chOff x="1828800" y="1447797"/>
                <a:chExt cx="4754565" cy="182564"/>
              </a:xfrm>
            </p:grpSpPr>
            <p:grpSp>
              <p:nvGrpSpPr>
                <p:cNvPr id="561" name="Group 71"/>
                <p:cNvGrpSpPr>
                  <a:grpSpLocks/>
                </p:cNvGrpSpPr>
                <p:nvPr/>
              </p:nvGrpSpPr>
              <p:grpSpPr bwMode="auto">
                <a:xfrm>
                  <a:off x="6400863" y="1447798"/>
                  <a:ext cx="182502" cy="182563"/>
                  <a:chOff x="1066860" y="4343397"/>
                  <a:chExt cx="182502" cy="182563"/>
                </a:xfrm>
              </p:grpSpPr>
              <p:cxnSp>
                <p:nvCxnSpPr>
                  <p:cNvPr id="580" name="Straight Connector 579"/>
                  <p:cNvCxnSpPr/>
                  <p:nvPr/>
                </p:nvCxnSpPr>
                <p:spPr bwMode="auto">
                  <a:xfrm flipH="1">
                    <a:off x="1066495" y="4343136"/>
                    <a:ext cx="182867" cy="182954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81" name="Straight Connector 580"/>
                  <p:cNvCxnSpPr/>
                  <p:nvPr/>
                </p:nvCxnSpPr>
                <p:spPr bwMode="auto">
                  <a:xfrm rot="5400000" flipH="1">
                    <a:off x="1066452" y="4343179"/>
                    <a:ext cx="182954" cy="182867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562" name="Group 72"/>
                <p:cNvGrpSpPr>
                  <a:grpSpLocks/>
                </p:cNvGrpSpPr>
                <p:nvPr/>
              </p:nvGrpSpPr>
              <p:grpSpPr bwMode="auto">
                <a:xfrm>
                  <a:off x="1828800" y="1447797"/>
                  <a:ext cx="182503" cy="182564"/>
                  <a:chOff x="1066799" y="4343396"/>
                  <a:chExt cx="182503" cy="182564"/>
                </a:xfrm>
              </p:grpSpPr>
              <p:cxnSp>
                <p:nvCxnSpPr>
                  <p:cNvPr id="578" name="Straight Connector 577"/>
                  <p:cNvCxnSpPr/>
                  <p:nvPr/>
                </p:nvCxnSpPr>
                <p:spPr bwMode="auto">
                  <a:xfrm flipH="1">
                    <a:off x="1066799" y="4343136"/>
                    <a:ext cx="182868" cy="182953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79" name="Straight Connector 578"/>
                  <p:cNvCxnSpPr/>
                  <p:nvPr/>
                </p:nvCxnSpPr>
                <p:spPr bwMode="auto">
                  <a:xfrm rot="5400000" flipH="1">
                    <a:off x="1066756" y="4343179"/>
                    <a:ext cx="182953" cy="182868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563" name="Group 181"/>
                <p:cNvGrpSpPr>
                  <a:grpSpLocks/>
                </p:cNvGrpSpPr>
                <p:nvPr/>
              </p:nvGrpSpPr>
              <p:grpSpPr bwMode="auto">
                <a:xfrm>
                  <a:off x="2590546" y="1447797"/>
                  <a:ext cx="182503" cy="182564"/>
                  <a:chOff x="1066809" y="4343396"/>
                  <a:chExt cx="182503" cy="182564"/>
                </a:xfrm>
              </p:grpSpPr>
              <p:cxnSp>
                <p:nvCxnSpPr>
                  <p:cNvPr id="576" name="Straight Connector 575"/>
                  <p:cNvCxnSpPr/>
                  <p:nvPr/>
                </p:nvCxnSpPr>
                <p:spPr bwMode="auto">
                  <a:xfrm flipH="1">
                    <a:off x="1067756" y="4343136"/>
                    <a:ext cx="180639" cy="182953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77" name="Straight Connector 576"/>
                  <p:cNvCxnSpPr/>
                  <p:nvPr/>
                </p:nvCxnSpPr>
                <p:spPr bwMode="auto">
                  <a:xfrm rot="5400000" flipH="1">
                    <a:off x="1066598" y="4344294"/>
                    <a:ext cx="182953" cy="180639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564" name="Group 184"/>
                <p:cNvGrpSpPr>
                  <a:grpSpLocks/>
                </p:cNvGrpSpPr>
                <p:nvPr/>
              </p:nvGrpSpPr>
              <p:grpSpPr bwMode="auto">
                <a:xfrm>
                  <a:off x="3352292" y="1447797"/>
                  <a:ext cx="182503" cy="182564"/>
                  <a:chOff x="1066819" y="4343396"/>
                  <a:chExt cx="182503" cy="182564"/>
                </a:xfrm>
              </p:grpSpPr>
              <p:cxnSp>
                <p:nvCxnSpPr>
                  <p:cNvPr id="574" name="Straight Connector 573"/>
                  <p:cNvCxnSpPr/>
                  <p:nvPr/>
                </p:nvCxnSpPr>
                <p:spPr bwMode="auto">
                  <a:xfrm flipH="1">
                    <a:off x="1066483" y="4343136"/>
                    <a:ext cx="182868" cy="182953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75" name="Straight Connector 574"/>
                  <p:cNvCxnSpPr/>
                  <p:nvPr/>
                </p:nvCxnSpPr>
                <p:spPr bwMode="auto">
                  <a:xfrm rot="5400000" flipH="1">
                    <a:off x="1066441" y="4343179"/>
                    <a:ext cx="182953" cy="182868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565" name="Group 187"/>
                <p:cNvGrpSpPr>
                  <a:grpSpLocks/>
                </p:cNvGrpSpPr>
                <p:nvPr/>
              </p:nvGrpSpPr>
              <p:grpSpPr bwMode="auto">
                <a:xfrm>
                  <a:off x="4114038" y="1447798"/>
                  <a:ext cx="184089" cy="182563"/>
                  <a:chOff x="1066829" y="4343397"/>
                  <a:chExt cx="184089" cy="182563"/>
                </a:xfrm>
              </p:grpSpPr>
              <p:cxnSp>
                <p:nvCxnSpPr>
                  <p:cNvPr id="572" name="Straight Connector 571"/>
                  <p:cNvCxnSpPr/>
                  <p:nvPr/>
                </p:nvCxnSpPr>
                <p:spPr bwMode="auto">
                  <a:xfrm flipH="1">
                    <a:off x="1067440" y="4343136"/>
                    <a:ext cx="182868" cy="182954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73" name="Straight Connector 572"/>
                  <p:cNvCxnSpPr/>
                  <p:nvPr/>
                </p:nvCxnSpPr>
                <p:spPr bwMode="auto">
                  <a:xfrm rot="5400000" flipH="1">
                    <a:off x="1067397" y="4343178"/>
                    <a:ext cx="182954" cy="182868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566" name="Group 190"/>
                <p:cNvGrpSpPr>
                  <a:grpSpLocks/>
                </p:cNvGrpSpPr>
                <p:nvPr/>
              </p:nvGrpSpPr>
              <p:grpSpPr bwMode="auto">
                <a:xfrm>
                  <a:off x="4877371" y="1447798"/>
                  <a:ext cx="182502" cy="182563"/>
                  <a:chOff x="1066839" y="4343397"/>
                  <a:chExt cx="182502" cy="182563"/>
                </a:xfrm>
              </p:grpSpPr>
              <p:cxnSp>
                <p:nvCxnSpPr>
                  <p:cNvPr id="570" name="Straight Connector 569"/>
                  <p:cNvCxnSpPr/>
                  <p:nvPr/>
                </p:nvCxnSpPr>
                <p:spPr bwMode="auto">
                  <a:xfrm flipH="1">
                    <a:off x="1066809" y="4343136"/>
                    <a:ext cx="182867" cy="182954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71" name="Straight Connector 570"/>
                  <p:cNvCxnSpPr/>
                  <p:nvPr/>
                </p:nvCxnSpPr>
                <p:spPr bwMode="auto">
                  <a:xfrm rot="5400000" flipH="1">
                    <a:off x="1066766" y="4343179"/>
                    <a:ext cx="182954" cy="182867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567" name="Group 193"/>
                <p:cNvGrpSpPr>
                  <a:grpSpLocks/>
                </p:cNvGrpSpPr>
                <p:nvPr/>
              </p:nvGrpSpPr>
              <p:grpSpPr bwMode="auto">
                <a:xfrm>
                  <a:off x="5639117" y="1447798"/>
                  <a:ext cx="182502" cy="182563"/>
                  <a:chOff x="1066849" y="4343397"/>
                  <a:chExt cx="182502" cy="182563"/>
                </a:xfrm>
              </p:grpSpPr>
              <p:cxnSp>
                <p:nvCxnSpPr>
                  <p:cNvPr id="568" name="Straight Connector 567"/>
                  <p:cNvCxnSpPr/>
                  <p:nvPr/>
                </p:nvCxnSpPr>
                <p:spPr bwMode="auto">
                  <a:xfrm flipH="1">
                    <a:off x="1067768" y="4343136"/>
                    <a:ext cx="180636" cy="182954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69" name="Straight Connector 568"/>
                  <p:cNvCxnSpPr/>
                  <p:nvPr/>
                </p:nvCxnSpPr>
                <p:spPr bwMode="auto">
                  <a:xfrm rot="5400000" flipH="1">
                    <a:off x="1066609" y="4344294"/>
                    <a:ext cx="182954" cy="180636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539" name="Group 274"/>
              <p:cNvGrpSpPr>
                <a:grpSpLocks/>
              </p:cNvGrpSpPr>
              <p:nvPr/>
            </p:nvGrpSpPr>
            <p:grpSpPr bwMode="auto">
              <a:xfrm>
                <a:off x="1828800" y="5257801"/>
                <a:ext cx="4754565" cy="182564"/>
                <a:chOff x="1828800" y="1447796"/>
                <a:chExt cx="4754565" cy="182564"/>
              </a:xfrm>
            </p:grpSpPr>
            <p:grpSp>
              <p:nvGrpSpPr>
                <p:cNvPr id="540" name="Group 71"/>
                <p:cNvGrpSpPr>
                  <a:grpSpLocks/>
                </p:cNvGrpSpPr>
                <p:nvPr/>
              </p:nvGrpSpPr>
              <p:grpSpPr bwMode="auto">
                <a:xfrm>
                  <a:off x="6400863" y="1447797"/>
                  <a:ext cx="182502" cy="182563"/>
                  <a:chOff x="1066860" y="4343396"/>
                  <a:chExt cx="182502" cy="182563"/>
                </a:xfrm>
              </p:grpSpPr>
              <p:cxnSp>
                <p:nvCxnSpPr>
                  <p:cNvPr id="559" name="Straight Connector 558"/>
                  <p:cNvCxnSpPr/>
                  <p:nvPr/>
                </p:nvCxnSpPr>
                <p:spPr bwMode="auto">
                  <a:xfrm flipH="1">
                    <a:off x="1066495" y="4344186"/>
                    <a:ext cx="182867" cy="180723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60" name="Straight Connector 559"/>
                  <p:cNvCxnSpPr/>
                  <p:nvPr/>
                </p:nvCxnSpPr>
                <p:spPr bwMode="auto">
                  <a:xfrm rot="5400000" flipH="1">
                    <a:off x="1067567" y="4343113"/>
                    <a:ext cx="180723" cy="182867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541" name="Group 72"/>
                <p:cNvGrpSpPr>
                  <a:grpSpLocks/>
                </p:cNvGrpSpPr>
                <p:nvPr/>
              </p:nvGrpSpPr>
              <p:grpSpPr bwMode="auto">
                <a:xfrm>
                  <a:off x="1828800" y="1447796"/>
                  <a:ext cx="182503" cy="182564"/>
                  <a:chOff x="1066799" y="4343395"/>
                  <a:chExt cx="182503" cy="182564"/>
                </a:xfrm>
              </p:grpSpPr>
              <p:cxnSp>
                <p:nvCxnSpPr>
                  <p:cNvPr id="557" name="Straight Connector 556"/>
                  <p:cNvCxnSpPr/>
                  <p:nvPr/>
                </p:nvCxnSpPr>
                <p:spPr bwMode="auto">
                  <a:xfrm flipH="1">
                    <a:off x="1066799" y="4344186"/>
                    <a:ext cx="182868" cy="180723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58" name="Straight Connector 557"/>
                  <p:cNvCxnSpPr/>
                  <p:nvPr/>
                </p:nvCxnSpPr>
                <p:spPr bwMode="auto">
                  <a:xfrm rot="5400000" flipH="1">
                    <a:off x="1067872" y="4343113"/>
                    <a:ext cx="180723" cy="182868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542" name="Group 181"/>
                <p:cNvGrpSpPr>
                  <a:grpSpLocks/>
                </p:cNvGrpSpPr>
                <p:nvPr/>
              </p:nvGrpSpPr>
              <p:grpSpPr bwMode="auto">
                <a:xfrm>
                  <a:off x="2590546" y="1447796"/>
                  <a:ext cx="182503" cy="182564"/>
                  <a:chOff x="1066809" y="4343395"/>
                  <a:chExt cx="182503" cy="182564"/>
                </a:xfrm>
              </p:grpSpPr>
              <p:cxnSp>
                <p:nvCxnSpPr>
                  <p:cNvPr id="555" name="Straight Connector 554"/>
                  <p:cNvCxnSpPr/>
                  <p:nvPr/>
                </p:nvCxnSpPr>
                <p:spPr bwMode="auto">
                  <a:xfrm flipH="1">
                    <a:off x="1067756" y="4344186"/>
                    <a:ext cx="180639" cy="180723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56" name="Straight Connector 555"/>
                  <p:cNvCxnSpPr/>
                  <p:nvPr/>
                </p:nvCxnSpPr>
                <p:spPr bwMode="auto">
                  <a:xfrm rot="5400000" flipH="1">
                    <a:off x="1067714" y="4344228"/>
                    <a:ext cx="180723" cy="180639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543" name="Group 184"/>
                <p:cNvGrpSpPr>
                  <a:grpSpLocks/>
                </p:cNvGrpSpPr>
                <p:nvPr/>
              </p:nvGrpSpPr>
              <p:grpSpPr bwMode="auto">
                <a:xfrm>
                  <a:off x="3352292" y="1447796"/>
                  <a:ext cx="182503" cy="182564"/>
                  <a:chOff x="1066819" y="4343395"/>
                  <a:chExt cx="182503" cy="182564"/>
                </a:xfrm>
              </p:grpSpPr>
              <p:cxnSp>
                <p:nvCxnSpPr>
                  <p:cNvPr id="553" name="Straight Connector 552"/>
                  <p:cNvCxnSpPr/>
                  <p:nvPr/>
                </p:nvCxnSpPr>
                <p:spPr bwMode="auto">
                  <a:xfrm flipH="1">
                    <a:off x="1066483" y="4344186"/>
                    <a:ext cx="182868" cy="180723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54" name="Straight Connector 553"/>
                  <p:cNvCxnSpPr/>
                  <p:nvPr/>
                </p:nvCxnSpPr>
                <p:spPr bwMode="auto">
                  <a:xfrm rot="5400000" flipH="1">
                    <a:off x="1067557" y="4343113"/>
                    <a:ext cx="180723" cy="182868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544" name="Group 187"/>
                <p:cNvGrpSpPr>
                  <a:grpSpLocks/>
                </p:cNvGrpSpPr>
                <p:nvPr/>
              </p:nvGrpSpPr>
              <p:grpSpPr bwMode="auto">
                <a:xfrm>
                  <a:off x="4114038" y="1447797"/>
                  <a:ext cx="184089" cy="182563"/>
                  <a:chOff x="1066829" y="4343396"/>
                  <a:chExt cx="184089" cy="182563"/>
                </a:xfrm>
              </p:grpSpPr>
              <p:cxnSp>
                <p:nvCxnSpPr>
                  <p:cNvPr id="551" name="Straight Connector 550"/>
                  <p:cNvCxnSpPr/>
                  <p:nvPr/>
                </p:nvCxnSpPr>
                <p:spPr bwMode="auto">
                  <a:xfrm flipH="1">
                    <a:off x="1067440" y="4344186"/>
                    <a:ext cx="182868" cy="180723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52" name="Straight Connector 551"/>
                  <p:cNvCxnSpPr/>
                  <p:nvPr/>
                </p:nvCxnSpPr>
                <p:spPr bwMode="auto">
                  <a:xfrm rot="5400000" flipH="1">
                    <a:off x="1068513" y="4343113"/>
                    <a:ext cx="180723" cy="182868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545" name="Group 190"/>
                <p:cNvGrpSpPr>
                  <a:grpSpLocks/>
                </p:cNvGrpSpPr>
                <p:nvPr/>
              </p:nvGrpSpPr>
              <p:grpSpPr bwMode="auto">
                <a:xfrm>
                  <a:off x="4877371" y="1447797"/>
                  <a:ext cx="182502" cy="182563"/>
                  <a:chOff x="1066839" y="4343396"/>
                  <a:chExt cx="182502" cy="182563"/>
                </a:xfrm>
              </p:grpSpPr>
              <p:cxnSp>
                <p:nvCxnSpPr>
                  <p:cNvPr id="549" name="Straight Connector 548"/>
                  <p:cNvCxnSpPr/>
                  <p:nvPr/>
                </p:nvCxnSpPr>
                <p:spPr bwMode="auto">
                  <a:xfrm flipH="1">
                    <a:off x="1066809" y="4344186"/>
                    <a:ext cx="182867" cy="180723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50" name="Straight Connector 549"/>
                  <p:cNvCxnSpPr/>
                  <p:nvPr/>
                </p:nvCxnSpPr>
                <p:spPr bwMode="auto">
                  <a:xfrm rot="5400000" flipH="1">
                    <a:off x="1067882" y="4343113"/>
                    <a:ext cx="180723" cy="182867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546" name="Group 193"/>
                <p:cNvGrpSpPr>
                  <a:grpSpLocks/>
                </p:cNvGrpSpPr>
                <p:nvPr/>
              </p:nvGrpSpPr>
              <p:grpSpPr bwMode="auto">
                <a:xfrm>
                  <a:off x="5639117" y="1447797"/>
                  <a:ext cx="182502" cy="182563"/>
                  <a:chOff x="1066849" y="4343396"/>
                  <a:chExt cx="182502" cy="182563"/>
                </a:xfrm>
              </p:grpSpPr>
              <p:cxnSp>
                <p:nvCxnSpPr>
                  <p:cNvPr id="547" name="Straight Connector 546"/>
                  <p:cNvCxnSpPr/>
                  <p:nvPr/>
                </p:nvCxnSpPr>
                <p:spPr bwMode="auto">
                  <a:xfrm flipH="1">
                    <a:off x="1067768" y="4344186"/>
                    <a:ext cx="180636" cy="180723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48" name="Straight Connector 547"/>
                  <p:cNvCxnSpPr/>
                  <p:nvPr/>
                </p:nvCxnSpPr>
                <p:spPr bwMode="auto">
                  <a:xfrm rot="5400000" flipH="1">
                    <a:off x="1067725" y="4344229"/>
                    <a:ext cx="180723" cy="180636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sp>
          <p:nvSpPr>
            <p:cNvPr id="532" name="Oval 531"/>
            <p:cNvSpPr/>
            <p:nvPr/>
          </p:nvSpPr>
          <p:spPr>
            <a:xfrm>
              <a:off x="4263034" y="5943600"/>
              <a:ext cx="1044165" cy="584837"/>
            </a:xfrm>
            <a:prstGeom prst="ellipse">
              <a:avLst/>
            </a:prstGeom>
            <a:noFill/>
            <a:ln w="38100"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 bwMode="auto">
              <a:xfrm>
                <a:off x="1905000" y="5638800"/>
                <a:ext cx="3583206" cy="11537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𝑣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Δ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𝑥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Δ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𝑡</m:t>
                        </m:r>
                      </m:den>
                    </m:f>
                    <m:r>
                      <a:rPr lang="en-US" sz="2000" i="1">
                        <a:latin typeface="Cambria Math" panose="02040503050406030204" pitchFamily="18" charset="0"/>
                      </a:rPr>
                      <m:t> ⇒ </m:t>
                    </m:r>
                  </m:oMath>
                </a14:m>
                <a:r>
                  <a:rPr lang="en-US" sz="2000" dirty="0">
                    <a:latin typeface="+mj-lt"/>
                  </a:rPr>
                  <a:t>velocity of loop effectively changes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</a:rPr>
                      <m:t>Δ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en-US" sz="2000" dirty="0">
                    <a:latin typeface="+mj-lt"/>
                  </a:rPr>
                  <a:t>, and, therefore, area </a:t>
                </a:r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905000" y="5638800"/>
                <a:ext cx="3583206" cy="1153714"/>
              </a:xfrm>
              <a:prstGeom prst="rect">
                <a:avLst/>
              </a:prstGeom>
              <a:blipFill>
                <a:blip r:embed="rId6"/>
                <a:stretch>
                  <a:fillRect r="-170" b="-8995"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8" name="Ink 7">
                <a:extLst>
                  <a:ext uri="{FF2B5EF4-FFF2-40B4-BE49-F238E27FC236}">
                    <a16:creationId xmlns:a16="http://schemas.microsoft.com/office/drawing/2014/main" id="{93BD5131-D2F2-46C2-98F1-C9F6B10ECD2E}"/>
                  </a:ext>
                </a:extLst>
              </p14:cNvPr>
              <p14:cNvContentPartPr/>
              <p14:nvPr/>
            </p14:nvContentPartPr>
            <p14:xfrm>
              <a:off x="5651640" y="2158920"/>
              <a:ext cx="660600" cy="1092600"/>
            </p14:xfrm>
          </p:contentPart>
        </mc:Choice>
        <mc:Fallback xmlns="">
          <p:pic>
            <p:nvPicPr>
              <p:cNvPr id="8" name="Ink 7">
                <a:extLst>
                  <a:ext uri="{FF2B5EF4-FFF2-40B4-BE49-F238E27FC236}">
                    <a16:creationId xmlns:a16="http://schemas.microsoft.com/office/drawing/2014/main" id="{93BD5131-D2F2-46C2-98F1-C9F6B10ECD2E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5642280" y="2149560"/>
                <a:ext cx="679320" cy="1111320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6" grpId="0"/>
      <p:bldP spid="28" grpId="0"/>
      <p:bldP spid="40" grpId="0" animBg="1"/>
      <p:bldP spid="18" grpId="0" animBg="1"/>
      <p:bldP spid="85" grpId="0"/>
      <p:bldP spid="42" grpId="0"/>
      <p:bldP spid="48" grpId="0"/>
      <p:bldP spid="49" grpId="0"/>
      <p:bldP spid="529" grpId="0" animBg="1"/>
      <p:bldP spid="11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Arial" charset="0"/>
                <a:cs typeface="Arial" charset="0"/>
              </a:rPr>
              <a:t>Magnetic Induction</a:t>
            </a:r>
          </a:p>
        </p:txBody>
      </p:sp>
      <p:sp>
        <p:nvSpPr>
          <p:cNvPr id="75779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>
                <a:latin typeface="Arial" charset="0"/>
                <a:cs typeface="Arial" charset="0"/>
              </a:rPr>
              <a:t>OpenStax</a:t>
            </a:r>
            <a:r>
              <a:rPr lang="en-US" dirty="0">
                <a:latin typeface="Arial" charset="0"/>
                <a:cs typeface="Arial" charset="0"/>
              </a:rPr>
              <a:t> 23.3</a:t>
            </a:r>
          </a:p>
          <a:p>
            <a:endParaRPr lang="en-US" dirty="0">
              <a:latin typeface="Arial" charset="0"/>
              <a:cs typeface="Arial" charset="0"/>
            </a:endParaRPr>
          </a:p>
          <a:p>
            <a:pPr eaLnBrk="1" hangingPunct="1"/>
            <a:r>
              <a:rPr lang="en-US" dirty="0">
                <a:latin typeface="Arial" charset="0"/>
                <a:cs typeface="Arial" charset="0"/>
              </a:rPr>
              <a:t>Induction:  magnetic fields create electrical responses</a:t>
            </a:r>
          </a:p>
          <a:p>
            <a:pPr eaLnBrk="1" hangingPunct="1"/>
            <a:r>
              <a:rPr lang="en-US" dirty="0">
                <a:latin typeface="Arial" charset="0"/>
                <a:cs typeface="Arial" charset="0"/>
              </a:rPr>
              <a:t>Lenz’ Law</a:t>
            </a:r>
          </a:p>
          <a:p>
            <a:pPr lvl="1" eaLnBrk="1" hangingPunct="1"/>
            <a:r>
              <a:rPr lang="en-US" dirty="0">
                <a:latin typeface="Arial" charset="0"/>
                <a:cs typeface="Arial" charset="0"/>
              </a:rPr>
              <a:t>Induced current creates field to oppose a change in flux</a:t>
            </a:r>
          </a:p>
          <a:p>
            <a:endParaRPr lang="en-US" dirty="0">
              <a:latin typeface="Arial" charset="0"/>
              <a:cs typeface="Arial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386F29C-061E-47C1-A8AA-F42ADE5D6185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Magnetic Force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2514600" y="1676400"/>
                <a:ext cx="7467600" cy="4419600"/>
              </a:xfrm>
              <a:ln>
                <a:solidFill>
                  <a:schemeClr val="tx2"/>
                </a:solidFill>
              </a:ln>
            </p:spPr>
            <p:txBody>
              <a:bodyPr/>
              <a:lstStyle/>
              <a:p>
                <a:pPr marL="0" indent="0">
                  <a:spcAft>
                    <a:spcPts val="0"/>
                  </a:spcAft>
                  <a:buNone/>
                </a:pPr>
                <a:endParaRPr lang="en-US" sz="2400" b="1" dirty="0"/>
              </a:p>
              <a:p>
                <a:pPr marL="0" indent="0">
                  <a:spcAft>
                    <a:spcPts val="1200"/>
                  </a:spcAft>
                  <a:buNone/>
                </a:pPr>
                <a:r>
                  <a:rPr lang="en-US" sz="2400" b="1" dirty="0"/>
                  <a:t>Previous Class:</a:t>
                </a:r>
              </a:p>
              <a:p>
                <a:pPr>
                  <a:spcAft>
                    <a:spcPts val="1200"/>
                  </a:spcAft>
                </a:pPr>
                <a:r>
                  <a:rPr lang="en-US" sz="2400" dirty="0"/>
                  <a:t>A moving charge in a magnetic field experiences a magnetic force</a:t>
                </a:r>
              </a:p>
              <a:p>
                <a:r>
                  <a:rPr lang="en-US" sz="2400" dirty="0"/>
                  <a:t>Magnitude of magnetic force: </a:t>
                </a:r>
              </a:p>
              <a:p>
                <a:pPr marL="0" indent="0">
                  <a:spcAft>
                    <a:spcPts val="1200"/>
                  </a:spcAft>
                  <a:buNone/>
                </a:pPr>
                <a:r>
                  <a:rPr lang="en-US" sz="2800" dirty="0"/>
                  <a:t>		</a:t>
                </a:r>
                <a14:m>
                  <m:oMath xmlns:m="http://schemas.openxmlformats.org/officeDocument/2006/math">
                    <m:r>
                      <a:rPr lang="en-US" sz="2800" i="1">
                        <a:latin typeface="Cambria Math" panose="02040503050406030204" pitchFamily="18" charset="0"/>
                      </a:rPr>
                      <m:t>𝐹</m:t>
                    </m:r>
                    <m:r>
                      <a:rPr lang="en-US" sz="2800" i="1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|"/>
                        <m:endChr m:val="|"/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</m:d>
                    <m:r>
                      <a:rPr lang="en-US" sz="2800" i="1">
                        <a:latin typeface="Cambria Math" panose="02040503050406030204" pitchFamily="18" charset="0"/>
                      </a:rPr>
                      <m:t>𝑣</m:t>
                    </m:r>
                    <m:r>
                      <a:rPr lang="en-US" sz="2800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800" i="1">
                        <a:latin typeface="Cambria Math" panose="02040503050406030204" pitchFamily="18" charset="0"/>
                      </a:rPr>
                      <m:t>𝐵</m:t>
                    </m:r>
                    <m:func>
                      <m:func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800">
                            <a:latin typeface="Cambria Math" panose="02040503050406030204" pitchFamily="18" charset="0"/>
                          </a:rPr>
                          <m:t>sin</m:t>
                        </m:r>
                      </m:fName>
                      <m:e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𝛼</m:t>
                        </m:r>
                      </m:e>
                    </m:func>
                  </m:oMath>
                </a14:m>
                <a:endParaRPr lang="en-US" sz="2800" dirty="0"/>
              </a:p>
              <a:p>
                <a:r>
                  <a:rPr lang="en-US" sz="2400" dirty="0"/>
                  <a:t>Direction of magnetic force:</a:t>
                </a:r>
              </a:p>
              <a:p>
                <a:pPr marL="0" indent="0">
                  <a:buNone/>
                </a:pPr>
                <a:r>
                  <a:rPr lang="en-US" sz="2400" dirty="0"/>
                  <a:t>	find using right-hand rule for cross-product</a:t>
                </a:r>
                <a:endParaRPr lang="en-US" sz="20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514600" y="1676400"/>
                <a:ext cx="7467600" cy="4419600"/>
              </a:xfrm>
              <a:blipFill>
                <a:blip r:embed="rId2"/>
                <a:stretch>
                  <a:fillRect l="-1222" r="-326"/>
                </a:stretch>
              </a:blipFill>
              <a:ln>
                <a:solidFill>
                  <a:schemeClr val="tx2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386F29C-061E-47C1-A8AA-F42ADE5D6185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204534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Title 1"/>
          <p:cNvSpPr>
            <a:spLocks noGrp="1"/>
          </p:cNvSpPr>
          <p:nvPr>
            <p:ph type="title"/>
          </p:nvPr>
        </p:nvSpPr>
        <p:spPr>
          <a:xfrm>
            <a:off x="1981200" y="152400"/>
            <a:ext cx="8229600" cy="1143000"/>
          </a:xfrm>
        </p:spPr>
        <p:txBody>
          <a:bodyPr/>
          <a:lstStyle/>
          <a:p>
            <a:pPr eaLnBrk="1" hangingPunct="1"/>
            <a:r>
              <a:rPr lang="en-US" b="1" dirty="0">
                <a:latin typeface="Arial" charset="0"/>
                <a:cs typeface="Arial" charset="0"/>
              </a:rPr>
              <a:t>Moving Magnet Near Loop</a:t>
            </a:r>
          </a:p>
        </p:txBody>
      </p:sp>
      <p:sp>
        <p:nvSpPr>
          <p:cNvPr id="4" name="TextBox 3"/>
          <p:cNvSpPr txBox="1"/>
          <p:nvPr/>
        </p:nvSpPr>
        <p:spPr bwMode="auto">
          <a:xfrm>
            <a:off x="2095500" y="2325689"/>
            <a:ext cx="800100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>
                <a:latin typeface="+mj-lt"/>
              </a:rPr>
              <a:t>Take a </a:t>
            </a:r>
            <a:r>
              <a:rPr lang="en-US" sz="2400" b="1" dirty="0">
                <a:solidFill>
                  <a:srgbClr val="FF0000"/>
                </a:solidFill>
                <a:latin typeface="+mj-lt"/>
              </a:rPr>
              <a:t>loop of wire</a:t>
            </a:r>
          </a:p>
        </p:txBody>
      </p:sp>
      <p:sp>
        <p:nvSpPr>
          <p:cNvPr id="5" name="TextBox 4"/>
          <p:cNvSpPr txBox="1"/>
          <p:nvPr/>
        </p:nvSpPr>
        <p:spPr bwMode="auto">
          <a:xfrm>
            <a:off x="2095500" y="3136901"/>
            <a:ext cx="80010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rgbClr val="008000"/>
                </a:solidFill>
                <a:latin typeface="+mj-lt"/>
              </a:rPr>
              <a:t>Move</a:t>
            </a:r>
            <a:r>
              <a:rPr lang="en-US" sz="2400" dirty="0">
                <a:latin typeface="+mj-lt"/>
              </a:rPr>
              <a:t> a </a:t>
            </a:r>
            <a:r>
              <a:rPr lang="en-US" sz="2400" b="1" dirty="0">
                <a:solidFill>
                  <a:srgbClr val="293F6F"/>
                </a:solidFill>
                <a:latin typeface="+mj-lt"/>
              </a:rPr>
              <a:t>magnet</a:t>
            </a:r>
            <a:r>
              <a:rPr lang="en-US" sz="2400" dirty="0">
                <a:latin typeface="+mj-lt"/>
              </a:rPr>
              <a:t> near the loop</a:t>
            </a:r>
          </a:p>
        </p:txBody>
      </p:sp>
      <p:sp>
        <p:nvSpPr>
          <p:cNvPr id="6" name="TextBox 5"/>
          <p:cNvSpPr txBox="1"/>
          <p:nvPr/>
        </p:nvSpPr>
        <p:spPr bwMode="auto">
          <a:xfrm>
            <a:off x="2095500" y="3949701"/>
            <a:ext cx="800100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>
                <a:latin typeface="+mj-lt"/>
              </a:rPr>
              <a:t>Now current flows even without a battery present!</a:t>
            </a:r>
          </a:p>
        </p:txBody>
      </p:sp>
      <p:sp>
        <p:nvSpPr>
          <p:cNvPr id="7" name="TextBox 6"/>
          <p:cNvSpPr txBox="1"/>
          <p:nvPr/>
        </p:nvSpPr>
        <p:spPr bwMode="auto">
          <a:xfrm>
            <a:off x="2095500" y="4762501"/>
            <a:ext cx="80010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>
                <a:latin typeface="+mj-lt"/>
              </a:rPr>
              <a:t>Current depends on how magnet is moved (and resistance of loop)</a:t>
            </a:r>
          </a:p>
        </p:txBody>
      </p:sp>
      <p:sp>
        <p:nvSpPr>
          <p:cNvPr id="8" name="TextBox 7"/>
          <p:cNvSpPr txBox="1"/>
          <p:nvPr/>
        </p:nvSpPr>
        <p:spPr bwMode="auto">
          <a:xfrm>
            <a:off x="2628900" y="5943601"/>
            <a:ext cx="6934200" cy="461963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>
            <a:solidFill>
              <a:srgbClr val="008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>
                <a:latin typeface="+mj-lt"/>
              </a:rPr>
              <a:t>Process is called “</a:t>
            </a:r>
            <a:r>
              <a:rPr lang="en-US" sz="2400" b="1" dirty="0">
                <a:solidFill>
                  <a:srgbClr val="FF0000"/>
                </a:solidFill>
                <a:latin typeface="+mj-lt"/>
              </a:rPr>
              <a:t>induction</a:t>
            </a:r>
            <a:r>
              <a:rPr lang="en-US" sz="2400" dirty="0">
                <a:latin typeface="+mj-lt"/>
              </a:rPr>
              <a:t>”</a:t>
            </a:r>
          </a:p>
        </p:txBody>
      </p:sp>
      <p:sp>
        <p:nvSpPr>
          <p:cNvPr id="76808" name="TextBox 8"/>
          <p:cNvSpPr txBox="1">
            <a:spLocks noChangeArrowheads="1"/>
          </p:cNvSpPr>
          <p:nvPr/>
        </p:nvSpPr>
        <p:spPr bwMode="auto">
          <a:xfrm>
            <a:off x="1676400" y="1227138"/>
            <a:ext cx="88392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sz="2400" dirty="0"/>
              <a:t>Moving charges (current), make a magnetic field, </a:t>
            </a:r>
          </a:p>
          <a:p>
            <a:pPr algn="ctr" eaLnBrk="1" hangingPunct="1"/>
            <a:r>
              <a:rPr lang="en-US" sz="2400" dirty="0"/>
              <a:t>what do moving magnets make?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386F29C-061E-47C1-A8AA-F42ADE5D6185}" type="slidenum">
              <a:rPr lang="en-US" smtClean="0"/>
              <a:pPr>
                <a:defRPr/>
              </a:pPr>
              <a:t>30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Magnetic Induction</a:t>
            </a:r>
            <a:endParaRPr lang="en-US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33600" y="1600201"/>
            <a:ext cx="8229600" cy="4525963"/>
          </a:xfrm>
        </p:spPr>
        <p:txBody>
          <a:bodyPr/>
          <a:lstStyle/>
          <a:p>
            <a:r>
              <a:rPr lang="en-US" sz="2400" dirty="0"/>
              <a:t>A </a:t>
            </a:r>
            <a:r>
              <a:rPr lang="en-US" sz="2400" b="1" dirty="0"/>
              <a:t>changing</a:t>
            </a:r>
            <a:r>
              <a:rPr lang="en-US" sz="2400" dirty="0"/>
              <a:t> (</a:t>
            </a:r>
            <a:r>
              <a:rPr lang="en-US" sz="2400" i="1" dirty="0"/>
              <a:t>increasing</a:t>
            </a:r>
            <a:r>
              <a:rPr lang="en-US" sz="2400" dirty="0"/>
              <a:t> or </a:t>
            </a:r>
            <a:r>
              <a:rPr lang="en-US" sz="2400" i="1" dirty="0"/>
              <a:t>decreasing</a:t>
            </a:r>
            <a:r>
              <a:rPr lang="en-US" sz="2400" dirty="0"/>
              <a:t>) magnetic flux 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</a:rPr>
              <a:t>[slide 27] </a:t>
            </a:r>
            <a:r>
              <a:rPr lang="en-US" sz="2400" dirty="0"/>
              <a:t>through a conductor induces an EMF in the conductor</a:t>
            </a:r>
            <a:endParaRPr lang="en-US" sz="2400" dirty="0">
              <a:solidFill>
                <a:schemeClr val="bg1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en-US" sz="2400" dirty="0"/>
              <a:t>    e.g.</a:t>
            </a:r>
          </a:p>
          <a:p>
            <a:pPr marL="0" indent="0">
              <a:buNone/>
            </a:pPr>
            <a:r>
              <a:rPr lang="en-US" sz="2400" dirty="0"/>
              <a:t>	- a moving conductor in the presence of a magnet</a:t>
            </a:r>
          </a:p>
          <a:p>
            <a:pPr marL="0" indent="0">
              <a:buNone/>
            </a:pPr>
            <a:r>
              <a:rPr lang="en-US" sz="2400" dirty="0"/>
              <a:t>	- a moving magnet near a conductor</a:t>
            </a:r>
          </a:p>
          <a:p>
            <a:pPr marL="0" indent="0">
              <a:buNone/>
            </a:pPr>
            <a:endParaRPr lang="en-US" sz="2400" dirty="0"/>
          </a:p>
          <a:p>
            <a:r>
              <a:rPr lang="en-US" sz="2400" dirty="0"/>
              <a:t>The conductor develops an EMF</a:t>
            </a:r>
          </a:p>
          <a:p>
            <a:pPr marL="0" indent="0">
              <a:buNone/>
            </a:pPr>
            <a:endParaRPr lang="en-US" sz="2400" dirty="0"/>
          </a:p>
          <a:p>
            <a:r>
              <a:rPr lang="en-US" sz="2400" dirty="0"/>
              <a:t>If the conductor forms a closed loop (i.e. a complete circuit), then the EMF will produce a current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386F29C-061E-47C1-A8AA-F42ADE5D6185}" type="slidenum">
              <a:rPr lang="en-US" smtClean="0"/>
              <a:pPr>
                <a:defRPr/>
              </a:pPr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342544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9639" name="Group 17"/>
          <p:cNvGrpSpPr>
            <a:grpSpLocks/>
          </p:cNvGrpSpPr>
          <p:nvPr/>
        </p:nvGrpSpPr>
        <p:grpSpPr bwMode="auto">
          <a:xfrm>
            <a:off x="2305050" y="2286000"/>
            <a:ext cx="7848600" cy="2287588"/>
            <a:chOff x="647700" y="2286000"/>
            <a:chExt cx="7848600" cy="2287588"/>
          </a:xfrm>
        </p:grpSpPr>
        <p:grpSp>
          <p:nvGrpSpPr>
            <p:cNvPr id="69650" name="Group 16"/>
            <p:cNvGrpSpPr>
              <a:grpSpLocks/>
            </p:cNvGrpSpPr>
            <p:nvPr/>
          </p:nvGrpSpPr>
          <p:grpSpPr bwMode="auto">
            <a:xfrm>
              <a:off x="647700" y="2286000"/>
              <a:ext cx="7848600" cy="2287588"/>
              <a:chOff x="0" y="2286000"/>
              <a:chExt cx="7848600" cy="2287588"/>
            </a:xfrm>
          </p:grpSpPr>
          <p:cxnSp>
            <p:nvCxnSpPr>
              <p:cNvPr id="9" name="Straight Arrow Connector 8"/>
              <p:cNvCxnSpPr/>
              <p:nvPr/>
            </p:nvCxnSpPr>
            <p:spPr>
              <a:xfrm>
                <a:off x="0" y="2286000"/>
                <a:ext cx="7848600" cy="1588"/>
              </a:xfrm>
              <a:prstGeom prst="straightConnector1">
                <a:avLst/>
              </a:prstGeom>
              <a:ln w="38100">
                <a:solidFill>
                  <a:srgbClr val="008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Arrow Connector 9"/>
              <p:cNvCxnSpPr/>
              <p:nvPr/>
            </p:nvCxnSpPr>
            <p:spPr>
              <a:xfrm>
                <a:off x="0" y="2613025"/>
                <a:ext cx="7848600" cy="1588"/>
              </a:xfrm>
              <a:prstGeom prst="straightConnector1">
                <a:avLst/>
              </a:prstGeom>
              <a:ln w="38100">
                <a:solidFill>
                  <a:srgbClr val="008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Arrow Connector 10"/>
              <p:cNvCxnSpPr/>
              <p:nvPr/>
            </p:nvCxnSpPr>
            <p:spPr>
              <a:xfrm>
                <a:off x="0" y="2938463"/>
                <a:ext cx="7848600" cy="1587"/>
              </a:xfrm>
              <a:prstGeom prst="straightConnector1">
                <a:avLst/>
              </a:prstGeom>
              <a:ln w="38100">
                <a:solidFill>
                  <a:srgbClr val="008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Arrow Connector 11"/>
              <p:cNvCxnSpPr/>
              <p:nvPr/>
            </p:nvCxnSpPr>
            <p:spPr>
              <a:xfrm>
                <a:off x="0" y="3265488"/>
                <a:ext cx="7848600" cy="1587"/>
              </a:xfrm>
              <a:prstGeom prst="straightConnector1">
                <a:avLst/>
              </a:prstGeom>
              <a:ln w="38100">
                <a:solidFill>
                  <a:srgbClr val="008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Arrow Connector 12"/>
              <p:cNvCxnSpPr/>
              <p:nvPr/>
            </p:nvCxnSpPr>
            <p:spPr>
              <a:xfrm>
                <a:off x="0" y="3592513"/>
                <a:ext cx="7848600" cy="1587"/>
              </a:xfrm>
              <a:prstGeom prst="straightConnector1">
                <a:avLst/>
              </a:prstGeom>
              <a:ln w="38100">
                <a:solidFill>
                  <a:srgbClr val="008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Arrow Connector 13"/>
              <p:cNvCxnSpPr/>
              <p:nvPr/>
            </p:nvCxnSpPr>
            <p:spPr>
              <a:xfrm>
                <a:off x="0" y="3919538"/>
                <a:ext cx="7848600" cy="1587"/>
              </a:xfrm>
              <a:prstGeom prst="straightConnector1">
                <a:avLst/>
              </a:prstGeom>
              <a:ln w="38100">
                <a:solidFill>
                  <a:srgbClr val="008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Arrow Connector 14"/>
              <p:cNvCxnSpPr/>
              <p:nvPr/>
            </p:nvCxnSpPr>
            <p:spPr>
              <a:xfrm>
                <a:off x="0" y="4244975"/>
                <a:ext cx="7848600" cy="1588"/>
              </a:xfrm>
              <a:prstGeom prst="straightConnector1">
                <a:avLst/>
              </a:prstGeom>
              <a:ln w="38100">
                <a:solidFill>
                  <a:srgbClr val="008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Arrow Connector 15"/>
              <p:cNvCxnSpPr/>
              <p:nvPr/>
            </p:nvCxnSpPr>
            <p:spPr>
              <a:xfrm>
                <a:off x="0" y="4572000"/>
                <a:ext cx="7848600" cy="1588"/>
              </a:xfrm>
              <a:prstGeom prst="straightConnector1">
                <a:avLst/>
              </a:prstGeom>
              <a:ln w="38100">
                <a:solidFill>
                  <a:srgbClr val="008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aphicFrame>
          <p:nvGraphicFramePr>
            <p:cNvPr id="69651" name="Object 4"/>
            <p:cNvGraphicFramePr>
              <a:graphicFrameLocks noChangeAspect="1"/>
            </p:cNvGraphicFramePr>
            <p:nvPr/>
          </p:nvGraphicFramePr>
          <p:xfrm>
            <a:off x="7162018" y="3055559"/>
            <a:ext cx="400832" cy="49899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51958" name="Equation" r:id="rId3" imgW="152334" imgH="190417" progId="Equation.3">
                    <p:embed/>
                  </p:oleObj>
                </mc:Choice>
                <mc:Fallback>
                  <p:oleObj name="Equation" r:id="rId3" imgW="152334" imgH="190417" progId="Equation.3">
                    <p:embed/>
                    <p:pic>
                      <p:nvPicPr>
                        <p:cNvPr id="69651" name="Object 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162018" y="3055559"/>
                          <a:ext cx="400832" cy="498995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7" name="Rectangle 6"/>
          <p:cNvSpPr/>
          <p:nvPr/>
        </p:nvSpPr>
        <p:spPr>
          <a:xfrm>
            <a:off x="3924300" y="2439988"/>
            <a:ext cx="4343400" cy="1905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9635" name="Title 1"/>
          <p:cNvSpPr>
            <a:spLocks noGrp="1"/>
          </p:cNvSpPr>
          <p:nvPr>
            <p:ph type="title"/>
          </p:nvPr>
        </p:nvSpPr>
        <p:spPr>
          <a:xfrm>
            <a:off x="1905000" y="274638"/>
            <a:ext cx="8610600" cy="1143000"/>
          </a:xfrm>
        </p:spPr>
        <p:txBody>
          <a:bodyPr/>
          <a:lstStyle/>
          <a:p>
            <a:r>
              <a:rPr lang="en-US" b="1" dirty="0">
                <a:latin typeface="Arial" charset="0"/>
                <a:cs typeface="Arial" charset="0"/>
              </a:rPr>
              <a:t>Conductor in E-Field</a:t>
            </a:r>
            <a:br>
              <a:rPr lang="en-US" b="1" dirty="0">
                <a:latin typeface="Arial" charset="0"/>
                <a:cs typeface="Arial" charset="0"/>
              </a:rPr>
            </a:b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Arial" charset="0"/>
                <a:cs typeface="Arial" charset="0"/>
              </a:rPr>
              <a:t>[lecture 14-15 slide 37]</a:t>
            </a:r>
            <a:endParaRPr lang="en-US" dirty="0">
              <a:solidFill>
                <a:schemeClr val="bg1">
                  <a:lumMod val="50000"/>
                </a:schemeClr>
              </a:solidFill>
              <a:latin typeface="Arial" charset="0"/>
              <a:cs typeface="Arial" charset="0"/>
            </a:endParaRPr>
          </a:p>
        </p:txBody>
      </p:sp>
      <p:sp>
        <p:nvSpPr>
          <p:cNvPr id="4" name="TextBox 3"/>
          <p:cNvSpPr txBox="1"/>
          <p:nvPr/>
        </p:nvSpPr>
        <p:spPr bwMode="auto">
          <a:xfrm>
            <a:off x="2171700" y="1582738"/>
            <a:ext cx="78486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dirty="0">
                <a:latin typeface="+mj-lt"/>
              </a:rPr>
              <a:t>What happens when a conductor is in an </a:t>
            </a:r>
            <a:r>
              <a:rPr lang="en-US" sz="2400" b="1" dirty="0">
                <a:latin typeface="+mj-lt"/>
              </a:rPr>
              <a:t>electric</a:t>
            </a:r>
            <a:r>
              <a:rPr lang="en-US" sz="2400" dirty="0">
                <a:latin typeface="+mj-lt"/>
              </a:rPr>
              <a:t> field? </a:t>
            </a:r>
          </a:p>
        </p:txBody>
      </p:sp>
      <p:sp>
        <p:nvSpPr>
          <p:cNvPr id="5" name="TextBox 4"/>
          <p:cNvSpPr txBox="1"/>
          <p:nvPr/>
        </p:nvSpPr>
        <p:spPr bwMode="auto">
          <a:xfrm>
            <a:off x="2171700" y="5483226"/>
            <a:ext cx="78486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dirty="0">
                <a:latin typeface="+mj-lt"/>
              </a:rPr>
              <a:t>Charges move to exterior </a:t>
            </a:r>
            <a:r>
              <a:rPr lang="en-US" sz="2400" b="1" dirty="0">
                <a:solidFill>
                  <a:srgbClr val="FF0000"/>
                </a:solidFill>
                <a:latin typeface="+mj-lt"/>
              </a:rPr>
              <a:t>surface of conductor</a:t>
            </a:r>
          </a:p>
        </p:txBody>
      </p:sp>
      <p:sp>
        <p:nvSpPr>
          <p:cNvPr id="6" name="TextBox 5"/>
          <p:cNvSpPr txBox="1"/>
          <p:nvPr/>
        </p:nvSpPr>
        <p:spPr bwMode="auto">
          <a:xfrm>
            <a:off x="2171700" y="6167438"/>
            <a:ext cx="78486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b="1" dirty="0">
                <a:solidFill>
                  <a:srgbClr val="6F00E1"/>
                </a:solidFill>
                <a:latin typeface="+mj-lt"/>
              </a:rPr>
              <a:t>Therefore, potential difference develops</a:t>
            </a:r>
          </a:p>
        </p:txBody>
      </p:sp>
      <p:grpSp>
        <p:nvGrpSpPr>
          <p:cNvPr id="8" name="Group 30"/>
          <p:cNvGrpSpPr>
            <a:grpSpLocks/>
          </p:cNvGrpSpPr>
          <p:nvPr/>
        </p:nvGrpSpPr>
        <p:grpSpPr bwMode="auto">
          <a:xfrm>
            <a:off x="3924300" y="4343401"/>
            <a:ext cx="4343400" cy="919163"/>
            <a:chOff x="2400300" y="4343400"/>
            <a:chExt cx="4343400" cy="918865"/>
          </a:xfrm>
        </p:grpSpPr>
        <p:grpSp>
          <p:nvGrpSpPr>
            <p:cNvPr id="69645" name="Group 28"/>
            <p:cNvGrpSpPr>
              <a:grpSpLocks/>
            </p:cNvGrpSpPr>
            <p:nvPr/>
          </p:nvGrpSpPr>
          <p:grpSpPr bwMode="auto">
            <a:xfrm>
              <a:off x="2400300" y="4343400"/>
              <a:ext cx="4343400" cy="609600"/>
              <a:chOff x="2971800" y="4495800"/>
              <a:chExt cx="4343400" cy="609600"/>
            </a:xfrm>
          </p:grpSpPr>
          <p:cxnSp>
            <p:nvCxnSpPr>
              <p:cNvPr id="25" name="Straight Connector 24"/>
              <p:cNvCxnSpPr/>
              <p:nvPr/>
            </p:nvCxnSpPr>
            <p:spPr>
              <a:xfrm rot="5400000">
                <a:off x="2667099" y="4800501"/>
                <a:ext cx="609402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/>
              <p:cNvCxnSpPr/>
              <p:nvPr/>
            </p:nvCxnSpPr>
            <p:spPr>
              <a:xfrm rot="5400000">
                <a:off x="7010499" y="4800501"/>
                <a:ext cx="609402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/>
            </p:nvCxnSpPr>
            <p:spPr>
              <a:xfrm>
                <a:off x="2971800" y="4952852"/>
                <a:ext cx="43434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9646" name="TextBox 29"/>
            <p:cNvSpPr txBox="1">
              <a:spLocks noChangeArrowheads="1"/>
            </p:cNvSpPr>
            <p:nvPr/>
          </p:nvSpPr>
          <p:spPr bwMode="auto">
            <a:xfrm>
              <a:off x="3390900" y="4800600"/>
              <a:ext cx="2362200" cy="461665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en-US" sz="2400" dirty="0">
                  <a:latin typeface="Symbol" pitchFamily="18" charset="2"/>
                  <a:cs typeface="Times New Roman" pitchFamily="18" charset="0"/>
                </a:rPr>
                <a:t>D</a:t>
              </a:r>
              <a:r>
                <a:rPr lang="en-US" sz="2400" i="1" dirty="0">
                  <a:latin typeface="Times New Roman" pitchFamily="18" charset="0"/>
                  <a:cs typeface="Times New Roman" pitchFamily="18" charset="0"/>
                </a:rPr>
                <a:t>V = E d</a:t>
              </a:r>
            </a:p>
          </p:txBody>
        </p:sp>
      </p:grpSp>
      <p:sp>
        <p:nvSpPr>
          <p:cNvPr id="19" name="TextBox 18"/>
          <p:cNvSpPr txBox="1"/>
          <p:nvPr/>
        </p:nvSpPr>
        <p:spPr bwMode="auto">
          <a:xfrm>
            <a:off x="8077200" y="2422525"/>
            <a:ext cx="152400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dirty="0">
                <a:solidFill>
                  <a:schemeClr val="bg1"/>
                </a:solidFill>
                <a:latin typeface="+mj-lt"/>
              </a:rPr>
              <a:t>+</a:t>
            </a:r>
          </a:p>
          <a:p>
            <a:pPr algn="ctr">
              <a:defRPr/>
            </a:pPr>
            <a:r>
              <a:rPr lang="en-US" sz="2400" dirty="0">
                <a:solidFill>
                  <a:schemeClr val="bg1"/>
                </a:solidFill>
                <a:latin typeface="+mj-lt"/>
              </a:rPr>
              <a:t>+</a:t>
            </a:r>
          </a:p>
          <a:p>
            <a:pPr algn="ctr">
              <a:defRPr/>
            </a:pPr>
            <a:r>
              <a:rPr lang="en-US" sz="2400" dirty="0">
                <a:solidFill>
                  <a:schemeClr val="bg1"/>
                </a:solidFill>
                <a:latin typeface="+mj-lt"/>
              </a:rPr>
              <a:t>+</a:t>
            </a:r>
          </a:p>
          <a:p>
            <a:pPr algn="ctr">
              <a:defRPr/>
            </a:pPr>
            <a:r>
              <a:rPr lang="en-US" sz="2400" dirty="0">
                <a:solidFill>
                  <a:schemeClr val="bg1"/>
                </a:solidFill>
                <a:latin typeface="+mj-lt"/>
              </a:rPr>
              <a:t>+</a:t>
            </a:r>
          </a:p>
          <a:p>
            <a:pPr algn="ctr">
              <a:defRPr/>
            </a:pPr>
            <a:r>
              <a:rPr lang="en-US" sz="2400" dirty="0">
                <a:solidFill>
                  <a:schemeClr val="bg1"/>
                </a:solidFill>
                <a:latin typeface="+mj-lt"/>
              </a:rPr>
              <a:t>+</a:t>
            </a:r>
          </a:p>
        </p:txBody>
      </p:sp>
      <p:sp>
        <p:nvSpPr>
          <p:cNvPr id="22" name="TextBox 21"/>
          <p:cNvSpPr txBox="1"/>
          <p:nvPr/>
        </p:nvSpPr>
        <p:spPr bwMode="auto">
          <a:xfrm>
            <a:off x="3962400" y="2422525"/>
            <a:ext cx="152400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dirty="0">
                <a:solidFill>
                  <a:schemeClr val="bg1"/>
                </a:solidFill>
                <a:latin typeface="+mj-lt"/>
              </a:rPr>
              <a:t>–</a:t>
            </a:r>
          </a:p>
          <a:p>
            <a:pPr algn="ctr">
              <a:defRPr/>
            </a:pPr>
            <a:r>
              <a:rPr lang="en-US" sz="2400" dirty="0">
                <a:solidFill>
                  <a:schemeClr val="bg1"/>
                </a:solidFill>
                <a:latin typeface="+mj-lt"/>
              </a:rPr>
              <a:t>–</a:t>
            </a:r>
          </a:p>
          <a:p>
            <a:pPr algn="ctr">
              <a:defRPr/>
            </a:pPr>
            <a:r>
              <a:rPr lang="en-US" sz="2400" dirty="0">
                <a:solidFill>
                  <a:schemeClr val="bg1"/>
                </a:solidFill>
                <a:latin typeface="+mj-lt"/>
              </a:rPr>
              <a:t>––</a:t>
            </a:r>
          </a:p>
          <a:p>
            <a:pPr algn="ctr">
              <a:defRPr/>
            </a:pPr>
            <a:r>
              <a:rPr lang="en-US" sz="2400" dirty="0">
                <a:solidFill>
                  <a:schemeClr val="bg1"/>
                </a:solidFill>
                <a:latin typeface="+mj-lt"/>
              </a:rPr>
              <a:t>–</a:t>
            </a:r>
          </a:p>
        </p:txBody>
      </p:sp>
      <p:cxnSp>
        <p:nvCxnSpPr>
          <p:cNvPr id="32" name="Straight Connector 31"/>
          <p:cNvCxnSpPr/>
          <p:nvPr/>
        </p:nvCxnSpPr>
        <p:spPr>
          <a:xfrm>
            <a:off x="3924300" y="3392488"/>
            <a:ext cx="4343400" cy="0"/>
          </a:xfrm>
          <a:prstGeom prst="line">
            <a:avLst/>
          </a:prstGeom>
          <a:ln>
            <a:solidFill>
              <a:schemeClr val="tx1"/>
            </a:solidFill>
            <a:prstDash val="dash"/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644" name="TextBox 32"/>
          <p:cNvSpPr txBox="1">
            <a:spLocks noChangeArrowheads="1"/>
          </p:cNvSpPr>
          <p:nvPr/>
        </p:nvSpPr>
        <p:spPr bwMode="auto">
          <a:xfrm>
            <a:off x="5867400" y="3160713"/>
            <a:ext cx="4572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sz="2400" i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d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386F29C-061E-47C1-A8AA-F42ADE5D6185}" type="slidenum">
              <a:rPr lang="en-US" smtClean="0"/>
              <a:pPr>
                <a:defRPr/>
              </a:pPr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54728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19" grpId="0"/>
      <p:bldP spid="22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Arial" charset="0"/>
                <a:cs typeface="Arial" charset="0"/>
              </a:rPr>
              <a:t>Neutral Conductor in B-field</a:t>
            </a:r>
          </a:p>
        </p:txBody>
      </p:sp>
      <p:sp>
        <p:nvSpPr>
          <p:cNvPr id="4" name="TextBox 3"/>
          <p:cNvSpPr txBox="1"/>
          <p:nvPr/>
        </p:nvSpPr>
        <p:spPr bwMode="auto">
          <a:xfrm>
            <a:off x="1981200" y="1371600"/>
            <a:ext cx="80010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latin typeface="+mj-lt"/>
              </a:rPr>
              <a:t>What happens when a </a:t>
            </a:r>
            <a:r>
              <a:rPr lang="en-US" sz="2000" b="1" dirty="0">
                <a:solidFill>
                  <a:srgbClr val="B87333"/>
                </a:solidFill>
                <a:latin typeface="+mj-lt"/>
              </a:rPr>
              <a:t>Cu</a:t>
            </a:r>
            <a:r>
              <a:rPr lang="en-US" sz="2000" dirty="0">
                <a:latin typeface="+mj-lt"/>
              </a:rPr>
              <a:t> conductor is in a magnetic field?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8890000" y="1371601"/>
            <a:ext cx="19050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sz="2400" b="1" dirty="0">
                <a:solidFill>
                  <a:srgbClr val="B87333"/>
                </a:solidFill>
              </a:rPr>
              <a:t>Not much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3314042" y="1821627"/>
            <a:ext cx="57912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sz="2000" b="1" dirty="0">
                <a:solidFill>
                  <a:srgbClr val="B87333"/>
                </a:solidFill>
              </a:rPr>
              <a:t>Unless it is moved (by external agent)</a:t>
            </a:r>
          </a:p>
        </p:txBody>
      </p:sp>
      <p:graphicFrame>
        <p:nvGraphicFramePr>
          <p:cNvPr id="70662" name="Object 4"/>
          <p:cNvGraphicFramePr>
            <a:graphicFrameLocks noChangeAspect="1"/>
          </p:cNvGraphicFramePr>
          <p:nvPr/>
        </p:nvGraphicFramePr>
        <p:xfrm>
          <a:off x="2807165" y="3160333"/>
          <a:ext cx="311150" cy="387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3190" name="Equation" r:id="rId3" imgW="152334" imgH="190417" progId="Equation.3">
                  <p:embed/>
                </p:oleObj>
              </mc:Choice>
              <mc:Fallback>
                <p:oleObj name="Equation" r:id="rId3" imgW="152334" imgH="190417" progId="Equation.3">
                  <p:embed/>
                  <p:pic>
                    <p:nvPicPr>
                      <p:cNvPr id="70662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07165" y="3160333"/>
                        <a:ext cx="311150" cy="3873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0" name="TextBox 199"/>
          <p:cNvSpPr txBox="1"/>
          <p:nvPr/>
        </p:nvSpPr>
        <p:spPr bwMode="auto">
          <a:xfrm>
            <a:off x="6025616" y="2895600"/>
            <a:ext cx="319458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2000" b="1" dirty="0">
                <a:solidFill>
                  <a:srgbClr val="FF0000"/>
                </a:solidFill>
                <a:latin typeface="+mj-lt"/>
              </a:rPr>
              <a:t>Magnetic</a:t>
            </a:r>
            <a:r>
              <a:rPr lang="en-US" sz="2000" dirty="0">
                <a:latin typeface="+mj-lt"/>
              </a:rPr>
              <a:t> force </a:t>
            </a:r>
            <a:r>
              <a:rPr lang="en-US" sz="2000" b="1" dirty="0">
                <a:solidFill>
                  <a:srgbClr val="FF0000"/>
                </a:solidFill>
                <a:latin typeface="+mj-lt"/>
              </a:rPr>
              <a:t>separates</a:t>
            </a:r>
            <a:r>
              <a:rPr lang="en-US" sz="2000" dirty="0">
                <a:latin typeface="+mj-lt"/>
              </a:rPr>
              <a:t> moving charges:</a:t>
            </a:r>
          </a:p>
        </p:txBody>
      </p:sp>
      <p:graphicFrame>
        <p:nvGraphicFramePr>
          <p:cNvPr id="5126" name="Object 6"/>
          <p:cNvGraphicFramePr>
            <a:graphicFrameLocks noChangeAspect="1"/>
          </p:cNvGraphicFramePr>
          <p:nvPr/>
        </p:nvGraphicFramePr>
        <p:xfrm>
          <a:off x="9220200" y="3081779"/>
          <a:ext cx="1244600" cy="4397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3191" name="Equation" r:id="rId5" imgW="609480" imgH="215640" progId="Equation.3">
                  <p:embed/>
                </p:oleObj>
              </mc:Choice>
              <mc:Fallback>
                <p:oleObj name="Equation" r:id="rId5" imgW="609480" imgH="215640" progId="Equation.3">
                  <p:embed/>
                  <p:pic>
                    <p:nvPicPr>
                      <p:cNvPr id="5126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220200" y="3081779"/>
                        <a:ext cx="1244600" cy="4397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202" name="TextBox 201"/>
              <p:cNvSpPr txBox="1"/>
              <p:nvPr/>
            </p:nvSpPr>
            <p:spPr bwMode="auto">
              <a:xfrm>
                <a:off x="5936594" y="3632538"/>
                <a:ext cx="3283607" cy="10156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>
                  <a:defRPr/>
                </a:pPr>
                <a:r>
                  <a:rPr lang="en-US" sz="2000" dirty="0"/>
                  <a:t>As charges are separated, electric force is created:</a:t>
                </a:r>
              </a:p>
              <a:p>
                <a:pPr algn="ctr">
                  <a:defRPr/>
                </a:pPr>
                <a:r>
                  <a:rPr lang="en-US" sz="2000" dirty="0"/>
                  <a:t>(opposite to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𝐵</m:t>
                        </m:r>
                      </m:sub>
                    </m:sSub>
                  </m:oMath>
                </a14:m>
                <a:r>
                  <a:rPr lang="en-US" sz="2000" dirty="0"/>
                  <a:t>)</a:t>
                </a:r>
              </a:p>
            </p:txBody>
          </p:sp>
        </mc:Choice>
        <mc:Fallback xmlns="">
          <p:sp>
            <p:nvSpPr>
              <p:cNvPr id="202" name="TextBox 20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936594" y="3632538"/>
                <a:ext cx="3283607" cy="1015663"/>
              </a:xfrm>
              <a:prstGeom prst="rect">
                <a:avLst/>
              </a:prstGeom>
              <a:blipFill>
                <a:blip r:embed="rId7"/>
                <a:stretch>
                  <a:fillRect t="-2994" r="-2041" b="-10180"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5127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45107538"/>
              </p:ext>
            </p:extLst>
          </p:nvPr>
        </p:nvGraphicFramePr>
        <p:xfrm>
          <a:off x="9220201" y="3965610"/>
          <a:ext cx="1114425" cy="4397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3192" name="Equation" r:id="rId8" imgW="545626" imgH="215713" progId="Equation.3">
                  <p:embed/>
                </p:oleObj>
              </mc:Choice>
              <mc:Fallback>
                <p:oleObj name="Equation" r:id="rId8" imgW="545626" imgH="215713" progId="Equation.3">
                  <p:embed/>
                  <p:pic>
                    <p:nvPicPr>
                      <p:cNvPr id="5127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220201" y="3965610"/>
                        <a:ext cx="1114425" cy="4397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" name="Group 211"/>
          <p:cNvGrpSpPr>
            <a:grpSpLocks/>
          </p:cNvGrpSpPr>
          <p:nvPr/>
        </p:nvGrpSpPr>
        <p:grpSpPr bwMode="auto">
          <a:xfrm>
            <a:off x="2819399" y="3124200"/>
            <a:ext cx="2443162" cy="3276600"/>
            <a:chOff x="1295855" y="3124201"/>
            <a:chExt cx="2442410" cy="3276600"/>
          </a:xfrm>
        </p:grpSpPr>
        <p:grpSp>
          <p:nvGrpSpPr>
            <p:cNvPr id="70831" name="Group 209"/>
            <p:cNvGrpSpPr>
              <a:grpSpLocks/>
            </p:cNvGrpSpPr>
            <p:nvPr/>
          </p:nvGrpSpPr>
          <p:grpSpPr bwMode="auto">
            <a:xfrm>
              <a:off x="1295855" y="5334001"/>
              <a:ext cx="182563" cy="1066800"/>
              <a:chOff x="1295855" y="5334001"/>
              <a:chExt cx="182563" cy="1066800"/>
            </a:xfrm>
          </p:grpSpPr>
          <p:graphicFrame>
            <p:nvGraphicFramePr>
              <p:cNvPr id="70838" name="Object 5"/>
              <p:cNvGraphicFramePr>
                <a:graphicFrameLocks noChangeAspect="1"/>
              </p:cNvGraphicFramePr>
              <p:nvPr/>
            </p:nvGraphicFramePr>
            <p:xfrm>
              <a:off x="1295855" y="6070601"/>
              <a:ext cx="182563" cy="3302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53193" name="Equation" r:id="rId10" imgW="126780" imgH="164814" progId="Equation.3">
                      <p:embed/>
                    </p:oleObj>
                  </mc:Choice>
                  <mc:Fallback>
                    <p:oleObj name="Equation" r:id="rId10" imgW="126780" imgH="164814" progId="Equation.3">
                      <p:embed/>
                      <p:pic>
                        <p:nvPicPr>
                          <p:cNvPr id="70838" name="Object 5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1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295855" y="6070601"/>
                            <a:ext cx="182563" cy="330200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cxnSp>
            <p:nvCxnSpPr>
              <p:cNvPr id="187" name="Straight Arrow Connector 186"/>
              <p:cNvCxnSpPr/>
              <p:nvPr/>
            </p:nvCxnSpPr>
            <p:spPr>
              <a:xfrm rot="5400000">
                <a:off x="1042609" y="5714207"/>
                <a:ext cx="762000" cy="1588"/>
              </a:xfrm>
              <a:prstGeom prst="straightConnector1">
                <a:avLst/>
              </a:prstGeom>
              <a:ln w="2540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0832" name="Group 210"/>
            <p:cNvGrpSpPr>
              <a:grpSpLocks/>
            </p:cNvGrpSpPr>
            <p:nvPr/>
          </p:nvGrpSpPr>
          <p:grpSpPr bwMode="auto">
            <a:xfrm>
              <a:off x="1392663" y="3124201"/>
              <a:ext cx="2345602" cy="1600200"/>
              <a:chOff x="1392663" y="3124201"/>
              <a:chExt cx="2345602" cy="1600200"/>
            </a:xfrm>
          </p:grpSpPr>
          <p:cxnSp>
            <p:nvCxnSpPr>
              <p:cNvPr id="190" name="Straight Connector 189"/>
              <p:cNvCxnSpPr/>
              <p:nvPr/>
            </p:nvCxnSpPr>
            <p:spPr>
              <a:xfrm rot="5400000">
                <a:off x="3242965" y="3619501"/>
                <a:ext cx="9906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3" name="Straight Connector 192"/>
              <p:cNvCxnSpPr/>
              <p:nvPr/>
            </p:nvCxnSpPr>
            <p:spPr>
              <a:xfrm rot="5400000">
                <a:off x="2655771" y="3771901"/>
                <a:ext cx="9906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4" name="Straight Connector 193"/>
              <p:cNvCxnSpPr/>
              <p:nvPr/>
            </p:nvCxnSpPr>
            <p:spPr>
              <a:xfrm rot="5400000">
                <a:off x="2070164" y="3924301"/>
                <a:ext cx="9906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5" name="Straight Connector 194"/>
              <p:cNvCxnSpPr/>
              <p:nvPr/>
            </p:nvCxnSpPr>
            <p:spPr>
              <a:xfrm rot="5400000">
                <a:off x="1482969" y="4076701"/>
                <a:ext cx="9906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6" name="Straight Connector 195"/>
              <p:cNvCxnSpPr/>
              <p:nvPr/>
            </p:nvCxnSpPr>
            <p:spPr>
              <a:xfrm rot="5400000">
                <a:off x="897363" y="4229101"/>
                <a:ext cx="9906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30" name="Rectangle 29"/>
          <p:cNvSpPr/>
          <p:nvPr/>
        </p:nvSpPr>
        <p:spPr>
          <a:xfrm rot="5400000">
            <a:off x="3479801" y="3551238"/>
            <a:ext cx="1219200" cy="2346325"/>
          </a:xfrm>
          <a:prstGeom prst="rect">
            <a:avLst/>
          </a:prstGeom>
          <a:solidFill>
            <a:srgbClr val="B87333"/>
          </a:solidFill>
          <a:ln>
            <a:solidFill>
              <a:srgbClr val="B873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98" name="TextBox 197"/>
          <p:cNvSpPr txBox="1"/>
          <p:nvPr/>
        </p:nvSpPr>
        <p:spPr bwMode="auto">
          <a:xfrm>
            <a:off x="2895600" y="4124325"/>
            <a:ext cx="3048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dirty="0">
                <a:latin typeface="+mj-lt"/>
              </a:rPr>
              <a:t>–</a:t>
            </a:r>
          </a:p>
          <a:p>
            <a:pPr algn="ctr">
              <a:defRPr/>
            </a:pPr>
            <a:r>
              <a:rPr lang="en-US" sz="2400" dirty="0">
                <a:latin typeface="+mj-lt"/>
              </a:rPr>
              <a:t>–</a:t>
            </a:r>
          </a:p>
          <a:p>
            <a:pPr algn="ctr">
              <a:defRPr/>
            </a:pPr>
            <a:r>
              <a:rPr lang="en-US" sz="2400" dirty="0"/>
              <a:t>–</a:t>
            </a:r>
            <a:endParaRPr lang="en-US" sz="2400" dirty="0">
              <a:latin typeface="+mj-lt"/>
            </a:endParaRPr>
          </a:p>
        </p:txBody>
      </p:sp>
      <p:sp>
        <p:nvSpPr>
          <p:cNvPr id="199" name="TextBox 198"/>
          <p:cNvSpPr txBox="1"/>
          <p:nvPr/>
        </p:nvSpPr>
        <p:spPr bwMode="auto">
          <a:xfrm>
            <a:off x="4876800" y="4124325"/>
            <a:ext cx="382588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dirty="0">
                <a:latin typeface="+mj-lt"/>
              </a:rPr>
              <a:t>+</a:t>
            </a:r>
          </a:p>
          <a:p>
            <a:pPr algn="ctr">
              <a:defRPr/>
            </a:pPr>
            <a:r>
              <a:rPr lang="en-US" sz="2400" dirty="0">
                <a:latin typeface="+mj-lt"/>
              </a:rPr>
              <a:t>+</a:t>
            </a:r>
          </a:p>
          <a:p>
            <a:pPr algn="ctr">
              <a:defRPr/>
            </a:pPr>
            <a:r>
              <a:rPr lang="en-US" sz="2400" dirty="0"/>
              <a:t>+</a:t>
            </a:r>
            <a:endParaRPr lang="en-US" sz="2400" dirty="0">
              <a:latin typeface="+mj-lt"/>
            </a:endParaRPr>
          </a:p>
        </p:txBody>
      </p:sp>
      <p:grpSp>
        <p:nvGrpSpPr>
          <p:cNvPr id="70672" name="Group 296"/>
          <p:cNvGrpSpPr>
            <a:grpSpLocks/>
          </p:cNvGrpSpPr>
          <p:nvPr/>
        </p:nvGrpSpPr>
        <p:grpSpPr bwMode="auto">
          <a:xfrm>
            <a:off x="2099604" y="2955706"/>
            <a:ext cx="3384550" cy="3382963"/>
            <a:chOff x="1828800" y="1447800"/>
            <a:chExt cx="4754565" cy="4754566"/>
          </a:xfrm>
        </p:grpSpPr>
        <p:grpSp>
          <p:nvGrpSpPr>
            <p:cNvPr id="70675" name="Group 138"/>
            <p:cNvGrpSpPr>
              <a:grpSpLocks/>
            </p:cNvGrpSpPr>
            <p:nvPr/>
          </p:nvGrpSpPr>
          <p:grpSpPr bwMode="auto">
            <a:xfrm>
              <a:off x="1828800" y="1447799"/>
              <a:ext cx="4754565" cy="182564"/>
              <a:chOff x="1828800" y="1447799"/>
              <a:chExt cx="4754565" cy="182564"/>
            </a:xfrm>
          </p:grpSpPr>
          <p:grpSp>
            <p:nvGrpSpPr>
              <p:cNvPr id="70808" name="Group 71"/>
              <p:cNvGrpSpPr>
                <a:grpSpLocks/>
              </p:cNvGrpSpPr>
              <p:nvPr/>
            </p:nvGrpSpPr>
            <p:grpSpPr bwMode="auto">
              <a:xfrm>
                <a:off x="6400863" y="1447800"/>
                <a:ext cx="182502" cy="182563"/>
                <a:chOff x="1066860" y="4343399"/>
                <a:chExt cx="182502" cy="182563"/>
              </a:xfrm>
            </p:grpSpPr>
            <p:cxnSp>
              <p:nvCxnSpPr>
                <p:cNvPr id="184" name="Straight Connector 23"/>
                <p:cNvCxnSpPr/>
                <p:nvPr/>
              </p:nvCxnSpPr>
              <p:spPr bwMode="auto">
                <a:xfrm flipH="1">
                  <a:off x="1066495" y="4343399"/>
                  <a:ext cx="182867" cy="182954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5" name="Straight Connector 24"/>
                <p:cNvCxnSpPr/>
                <p:nvPr/>
              </p:nvCxnSpPr>
              <p:spPr bwMode="auto">
                <a:xfrm rot="5400000" flipH="1">
                  <a:off x="1066452" y="4343442"/>
                  <a:ext cx="182954" cy="182867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70809" name="Group 72"/>
              <p:cNvGrpSpPr>
                <a:grpSpLocks/>
              </p:cNvGrpSpPr>
              <p:nvPr/>
            </p:nvGrpSpPr>
            <p:grpSpPr bwMode="auto">
              <a:xfrm>
                <a:off x="1828800" y="1447799"/>
                <a:ext cx="182503" cy="182564"/>
                <a:chOff x="1066799" y="4343398"/>
                <a:chExt cx="182503" cy="182564"/>
              </a:xfrm>
            </p:grpSpPr>
            <p:cxnSp>
              <p:nvCxnSpPr>
                <p:cNvPr id="182" name="Straight Connector 21"/>
                <p:cNvCxnSpPr/>
                <p:nvPr/>
              </p:nvCxnSpPr>
              <p:spPr bwMode="auto">
                <a:xfrm flipH="1">
                  <a:off x="1066799" y="4343399"/>
                  <a:ext cx="182868" cy="182953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3" name="Straight Connector 22"/>
                <p:cNvCxnSpPr/>
                <p:nvPr/>
              </p:nvCxnSpPr>
              <p:spPr bwMode="auto">
                <a:xfrm rot="5400000" flipH="1">
                  <a:off x="1066756" y="4343442"/>
                  <a:ext cx="182953" cy="182868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70810" name="Group 181"/>
              <p:cNvGrpSpPr>
                <a:grpSpLocks/>
              </p:cNvGrpSpPr>
              <p:nvPr/>
            </p:nvGrpSpPr>
            <p:grpSpPr bwMode="auto">
              <a:xfrm>
                <a:off x="2590546" y="1447799"/>
                <a:ext cx="182503" cy="182564"/>
                <a:chOff x="1066809" y="4343398"/>
                <a:chExt cx="182503" cy="182564"/>
              </a:xfrm>
            </p:grpSpPr>
            <p:cxnSp>
              <p:nvCxnSpPr>
                <p:cNvPr id="180" name="Straight Connector 19"/>
                <p:cNvCxnSpPr/>
                <p:nvPr/>
              </p:nvCxnSpPr>
              <p:spPr bwMode="auto">
                <a:xfrm flipH="1">
                  <a:off x="1067756" y="4343399"/>
                  <a:ext cx="180639" cy="182953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1" name="Straight Connector 20"/>
                <p:cNvCxnSpPr/>
                <p:nvPr/>
              </p:nvCxnSpPr>
              <p:spPr bwMode="auto">
                <a:xfrm rot="5400000" flipH="1">
                  <a:off x="1066598" y="4344557"/>
                  <a:ext cx="182953" cy="180639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70811" name="Group 184"/>
              <p:cNvGrpSpPr>
                <a:grpSpLocks/>
              </p:cNvGrpSpPr>
              <p:nvPr/>
            </p:nvGrpSpPr>
            <p:grpSpPr bwMode="auto">
              <a:xfrm>
                <a:off x="3352292" y="1447799"/>
                <a:ext cx="182503" cy="182564"/>
                <a:chOff x="1066819" y="4343398"/>
                <a:chExt cx="182503" cy="182564"/>
              </a:xfrm>
            </p:grpSpPr>
            <p:cxnSp>
              <p:nvCxnSpPr>
                <p:cNvPr id="178" name="Straight Connector 17"/>
                <p:cNvCxnSpPr/>
                <p:nvPr/>
              </p:nvCxnSpPr>
              <p:spPr bwMode="auto">
                <a:xfrm flipH="1">
                  <a:off x="1066483" y="4343399"/>
                  <a:ext cx="182868" cy="182953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9" name="Straight Connector 18"/>
                <p:cNvCxnSpPr/>
                <p:nvPr/>
              </p:nvCxnSpPr>
              <p:spPr bwMode="auto">
                <a:xfrm rot="5400000" flipH="1">
                  <a:off x="1066441" y="4343442"/>
                  <a:ext cx="182953" cy="182868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70812" name="Group 187"/>
              <p:cNvGrpSpPr>
                <a:grpSpLocks/>
              </p:cNvGrpSpPr>
              <p:nvPr/>
            </p:nvGrpSpPr>
            <p:grpSpPr bwMode="auto">
              <a:xfrm>
                <a:off x="4114038" y="1447800"/>
                <a:ext cx="184089" cy="182563"/>
                <a:chOff x="1066829" y="4343399"/>
                <a:chExt cx="184089" cy="182563"/>
              </a:xfrm>
            </p:grpSpPr>
            <p:cxnSp>
              <p:nvCxnSpPr>
                <p:cNvPr id="176" name="Straight Connector 15"/>
                <p:cNvCxnSpPr/>
                <p:nvPr/>
              </p:nvCxnSpPr>
              <p:spPr bwMode="auto">
                <a:xfrm flipH="1">
                  <a:off x="1067440" y="4343399"/>
                  <a:ext cx="182868" cy="182954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7" name="Straight Connector 16"/>
                <p:cNvCxnSpPr/>
                <p:nvPr/>
              </p:nvCxnSpPr>
              <p:spPr bwMode="auto">
                <a:xfrm rot="5400000" flipH="1">
                  <a:off x="1067397" y="4343442"/>
                  <a:ext cx="182954" cy="182868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70813" name="Group 190"/>
              <p:cNvGrpSpPr>
                <a:grpSpLocks/>
              </p:cNvGrpSpPr>
              <p:nvPr/>
            </p:nvGrpSpPr>
            <p:grpSpPr bwMode="auto">
              <a:xfrm>
                <a:off x="4877371" y="1447800"/>
                <a:ext cx="182502" cy="182563"/>
                <a:chOff x="1066839" y="4343399"/>
                <a:chExt cx="182502" cy="182563"/>
              </a:xfrm>
            </p:grpSpPr>
            <p:cxnSp>
              <p:nvCxnSpPr>
                <p:cNvPr id="174" name="Straight Connector 13"/>
                <p:cNvCxnSpPr/>
                <p:nvPr/>
              </p:nvCxnSpPr>
              <p:spPr bwMode="auto">
                <a:xfrm flipH="1">
                  <a:off x="1066809" y="4343399"/>
                  <a:ext cx="182867" cy="182954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5" name="Straight Connector 14"/>
                <p:cNvCxnSpPr/>
                <p:nvPr/>
              </p:nvCxnSpPr>
              <p:spPr bwMode="auto">
                <a:xfrm rot="5400000" flipH="1">
                  <a:off x="1066766" y="4343442"/>
                  <a:ext cx="182954" cy="182867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70814" name="Group 193"/>
              <p:cNvGrpSpPr>
                <a:grpSpLocks/>
              </p:cNvGrpSpPr>
              <p:nvPr/>
            </p:nvGrpSpPr>
            <p:grpSpPr bwMode="auto">
              <a:xfrm>
                <a:off x="5639117" y="1447800"/>
                <a:ext cx="182502" cy="182563"/>
                <a:chOff x="1066849" y="4343399"/>
                <a:chExt cx="182502" cy="182563"/>
              </a:xfrm>
            </p:grpSpPr>
            <p:cxnSp>
              <p:nvCxnSpPr>
                <p:cNvPr id="172" name="Straight Connector 11"/>
                <p:cNvCxnSpPr/>
                <p:nvPr/>
              </p:nvCxnSpPr>
              <p:spPr bwMode="auto">
                <a:xfrm flipH="1">
                  <a:off x="1067768" y="4343399"/>
                  <a:ext cx="180636" cy="182954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3" name="Straight Connector 12"/>
                <p:cNvCxnSpPr/>
                <p:nvPr/>
              </p:nvCxnSpPr>
              <p:spPr bwMode="auto">
                <a:xfrm rot="5400000" flipH="1">
                  <a:off x="1066609" y="4344558"/>
                  <a:ext cx="182954" cy="180636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70676" name="Group 164"/>
            <p:cNvGrpSpPr>
              <a:grpSpLocks/>
            </p:cNvGrpSpPr>
            <p:nvPr/>
          </p:nvGrpSpPr>
          <p:grpSpPr bwMode="auto">
            <a:xfrm>
              <a:off x="1828800" y="6019802"/>
              <a:ext cx="4754565" cy="182564"/>
              <a:chOff x="1828800" y="1447799"/>
              <a:chExt cx="4754565" cy="182564"/>
            </a:xfrm>
          </p:grpSpPr>
          <p:grpSp>
            <p:nvGrpSpPr>
              <p:cNvPr id="70787" name="Group 71"/>
              <p:cNvGrpSpPr>
                <a:grpSpLocks/>
              </p:cNvGrpSpPr>
              <p:nvPr/>
            </p:nvGrpSpPr>
            <p:grpSpPr bwMode="auto">
              <a:xfrm>
                <a:off x="6400863" y="1447800"/>
                <a:ext cx="182502" cy="182563"/>
                <a:chOff x="1066860" y="4343399"/>
                <a:chExt cx="182502" cy="182563"/>
              </a:xfrm>
            </p:grpSpPr>
            <p:cxnSp>
              <p:nvCxnSpPr>
                <p:cNvPr id="163" name="Straight Connector 162"/>
                <p:cNvCxnSpPr/>
                <p:nvPr/>
              </p:nvCxnSpPr>
              <p:spPr bwMode="auto">
                <a:xfrm flipH="1">
                  <a:off x="1066495" y="4343008"/>
                  <a:ext cx="182867" cy="182954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4" name="Straight Connector 163"/>
                <p:cNvCxnSpPr/>
                <p:nvPr/>
              </p:nvCxnSpPr>
              <p:spPr bwMode="auto">
                <a:xfrm rot="5400000" flipH="1">
                  <a:off x="1066452" y="4343052"/>
                  <a:ext cx="182954" cy="182867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70788" name="Group 72"/>
              <p:cNvGrpSpPr>
                <a:grpSpLocks/>
              </p:cNvGrpSpPr>
              <p:nvPr/>
            </p:nvGrpSpPr>
            <p:grpSpPr bwMode="auto">
              <a:xfrm>
                <a:off x="1828800" y="1447799"/>
                <a:ext cx="182503" cy="182564"/>
                <a:chOff x="1066799" y="4343398"/>
                <a:chExt cx="182503" cy="182564"/>
              </a:xfrm>
            </p:grpSpPr>
            <p:cxnSp>
              <p:nvCxnSpPr>
                <p:cNvPr id="161" name="Straight Connector 160"/>
                <p:cNvCxnSpPr/>
                <p:nvPr/>
              </p:nvCxnSpPr>
              <p:spPr bwMode="auto">
                <a:xfrm flipH="1">
                  <a:off x="1066799" y="4343009"/>
                  <a:ext cx="182868" cy="182953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2" name="Straight Connector 161"/>
                <p:cNvCxnSpPr/>
                <p:nvPr/>
              </p:nvCxnSpPr>
              <p:spPr bwMode="auto">
                <a:xfrm rot="5400000" flipH="1">
                  <a:off x="1066756" y="4343051"/>
                  <a:ext cx="182953" cy="182868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70789" name="Group 181"/>
              <p:cNvGrpSpPr>
                <a:grpSpLocks/>
              </p:cNvGrpSpPr>
              <p:nvPr/>
            </p:nvGrpSpPr>
            <p:grpSpPr bwMode="auto">
              <a:xfrm>
                <a:off x="2590546" y="1447799"/>
                <a:ext cx="182503" cy="182564"/>
                <a:chOff x="1066809" y="4343398"/>
                <a:chExt cx="182503" cy="182564"/>
              </a:xfrm>
            </p:grpSpPr>
            <p:cxnSp>
              <p:nvCxnSpPr>
                <p:cNvPr id="159" name="Straight Connector 158"/>
                <p:cNvCxnSpPr/>
                <p:nvPr/>
              </p:nvCxnSpPr>
              <p:spPr bwMode="auto">
                <a:xfrm flipH="1">
                  <a:off x="1067756" y="4343009"/>
                  <a:ext cx="180639" cy="182953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0" name="Straight Connector 159"/>
                <p:cNvCxnSpPr/>
                <p:nvPr/>
              </p:nvCxnSpPr>
              <p:spPr bwMode="auto">
                <a:xfrm rot="5400000" flipH="1">
                  <a:off x="1066598" y="4344167"/>
                  <a:ext cx="182953" cy="180639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70790" name="Group 184"/>
              <p:cNvGrpSpPr>
                <a:grpSpLocks/>
              </p:cNvGrpSpPr>
              <p:nvPr/>
            </p:nvGrpSpPr>
            <p:grpSpPr bwMode="auto">
              <a:xfrm>
                <a:off x="3352292" y="1447799"/>
                <a:ext cx="182503" cy="182564"/>
                <a:chOff x="1066819" y="4343398"/>
                <a:chExt cx="182503" cy="182564"/>
              </a:xfrm>
            </p:grpSpPr>
            <p:cxnSp>
              <p:nvCxnSpPr>
                <p:cNvPr id="157" name="Straight Connector 156"/>
                <p:cNvCxnSpPr/>
                <p:nvPr/>
              </p:nvCxnSpPr>
              <p:spPr bwMode="auto">
                <a:xfrm flipH="1">
                  <a:off x="1066483" y="4343009"/>
                  <a:ext cx="182868" cy="182953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8" name="Straight Connector 157"/>
                <p:cNvCxnSpPr/>
                <p:nvPr/>
              </p:nvCxnSpPr>
              <p:spPr bwMode="auto">
                <a:xfrm rot="5400000" flipH="1">
                  <a:off x="1066441" y="4343051"/>
                  <a:ext cx="182953" cy="182868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70791" name="Group 187"/>
              <p:cNvGrpSpPr>
                <a:grpSpLocks/>
              </p:cNvGrpSpPr>
              <p:nvPr/>
            </p:nvGrpSpPr>
            <p:grpSpPr bwMode="auto">
              <a:xfrm>
                <a:off x="4114038" y="1447800"/>
                <a:ext cx="184089" cy="182563"/>
                <a:chOff x="1066829" y="4343399"/>
                <a:chExt cx="184089" cy="182563"/>
              </a:xfrm>
            </p:grpSpPr>
            <p:cxnSp>
              <p:nvCxnSpPr>
                <p:cNvPr id="155" name="Straight Connector 154"/>
                <p:cNvCxnSpPr/>
                <p:nvPr/>
              </p:nvCxnSpPr>
              <p:spPr bwMode="auto">
                <a:xfrm flipH="1">
                  <a:off x="1067440" y="4343008"/>
                  <a:ext cx="182868" cy="182954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6" name="Straight Connector 155"/>
                <p:cNvCxnSpPr/>
                <p:nvPr/>
              </p:nvCxnSpPr>
              <p:spPr bwMode="auto">
                <a:xfrm rot="5400000" flipH="1">
                  <a:off x="1067397" y="4343051"/>
                  <a:ext cx="182954" cy="182868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70792" name="Group 190"/>
              <p:cNvGrpSpPr>
                <a:grpSpLocks/>
              </p:cNvGrpSpPr>
              <p:nvPr/>
            </p:nvGrpSpPr>
            <p:grpSpPr bwMode="auto">
              <a:xfrm>
                <a:off x="4877371" y="1447800"/>
                <a:ext cx="182502" cy="182563"/>
                <a:chOff x="1066839" y="4343399"/>
                <a:chExt cx="182502" cy="182563"/>
              </a:xfrm>
            </p:grpSpPr>
            <p:cxnSp>
              <p:nvCxnSpPr>
                <p:cNvPr id="153" name="Straight Connector 152"/>
                <p:cNvCxnSpPr/>
                <p:nvPr/>
              </p:nvCxnSpPr>
              <p:spPr bwMode="auto">
                <a:xfrm flipH="1">
                  <a:off x="1066809" y="4343008"/>
                  <a:ext cx="182867" cy="182954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4" name="Straight Connector 153"/>
                <p:cNvCxnSpPr/>
                <p:nvPr/>
              </p:nvCxnSpPr>
              <p:spPr bwMode="auto">
                <a:xfrm rot="5400000" flipH="1">
                  <a:off x="1066766" y="4343052"/>
                  <a:ext cx="182954" cy="182867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70793" name="Group 193"/>
              <p:cNvGrpSpPr>
                <a:grpSpLocks/>
              </p:cNvGrpSpPr>
              <p:nvPr/>
            </p:nvGrpSpPr>
            <p:grpSpPr bwMode="auto">
              <a:xfrm>
                <a:off x="5639117" y="1447800"/>
                <a:ext cx="182502" cy="182563"/>
                <a:chOff x="1066849" y="4343399"/>
                <a:chExt cx="182502" cy="182563"/>
              </a:xfrm>
            </p:grpSpPr>
            <p:cxnSp>
              <p:nvCxnSpPr>
                <p:cNvPr id="151" name="Straight Connector 150"/>
                <p:cNvCxnSpPr/>
                <p:nvPr/>
              </p:nvCxnSpPr>
              <p:spPr bwMode="auto">
                <a:xfrm flipH="1">
                  <a:off x="1067768" y="4343008"/>
                  <a:ext cx="180636" cy="182954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2" name="Straight Connector 151"/>
                <p:cNvCxnSpPr/>
                <p:nvPr/>
              </p:nvCxnSpPr>
              <p:spPr bwMode="auto">
                <a:xfrm rot="5400000" flipH="1">
                  <a:off x="1066609" y="4344167"/>
                  <a:ext cx="182954" cy="180636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70677" name="Group 186"/>
            <p:cNvGrpSpPr>
              <a:grpSpLocks/>
            </p:cNvGrpSpPr>
            <p:nvPr/>
          </p:nvGrpSpPr>
          <p:grpSpPr bwMode="auto">
            <a:xfrm>
              <a:off x="1828800" y="2209799"/>
              <a:ext cx="4754565" cy="182564"/>
              <a:chOff x="1828800" y="1447798"/>
              <a:chExt cx="4754565" cy="182564"/>
            </a:xfrm>
          </p:grpSpPr>
          <p:grpSp>
            <p:nvGrpSpPr>
              <p:cNvPr id="70766" name="Group 71"/>
              <p:cNvGrpSpPr>
                <a:grpSpLocks/>
              </p:cNvGrpSpPr>
              <p:nvPr/>
            </p:nvGrpSpPr>
            <p:grpSpPr bwMode="auto">
              <a:xfrm>
                <a:off x="6400863" y="1447799"/>
                <a:ext cx="182502" cy="182563"/>
                <a:chOff x="1066860" y="4343398"/>
                <a:chExt cx="182502" cy="182563"/>
              </a:xfrm>
            </p:grpSpPr>
            <p:cxnSp>
              <p:nvCxnSpPr>
                <p:cNvPr id="142" name="Straight Connector 141"/>
                <p:cNvCxnSpPr/>
                <p:nvPr/>
              </p:nvCxnSpPr>
              <p:spPr bwMode="auto">
                <a:xfrm flipH="1">
                  <a:off x="1066495" y="4344448"/>
                  <a:ext cx="182867" cy="180723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3" name="Straight Connector 142"/>
                <p:cNvCxnSpPr/>
                <p:nvPr/>
              </p:nvCxnSpPr>
              <p:spPr bwMode="auto">
                <a:xfrm rot="5400000" flipH="1">
                  <a:off x="1067567" y="4343375"/>
                  <a:ext cx="180723" cy="182867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70767" name="Group 72"/>
              <p:cNvGrpSpPr>
                <a:grpSpLocks/>
              </p:cNvGrpSpPr>
              <p:nvPr/>
            </p:nvGrpSpPr>
            <p:grpSpPr bwMode="auto">
              <a:xfrm>
                <a:off x="1828800" y="1447798"/>
                <a:ext cx="182503" cy="182564"/>
                <a:chOff x="1066799" y="4343397"/>
                <a:chExt cx="182503" cy="182564"/>
              </a:xfrm>
            </p:grpSpPr>
            <p:cxnSp>
              <p:nvCxnSpPr>
                <p:cNvPr id="140" name="Straight Connector 139"/>
                <p:cNvCxnSpPr/>
                <p:nvPr/>
              </p:nvCxnSpPr>
              <p:spPr bwMode="auto">
                <a:xfrm flipH="1">
                  <a:off x="1066799" y="4344448"/>
                  <a:ext cx="182868" cy="180723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1" name="Straight Connector 140"/>
                <p:cNvCxnSpPr/>
                <p:nvPr/>
              </p:nvCxnSpPr>
              <p:spPr bwMode="auto">
                <a:xfrm rot="5400000" flipH="1">
                  <a:off x="1067872" y="4343375"/>
                  <a:ext cx="180723" cy="182868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70768" name="Group 181"/>
              <p:cNvGrpSpPr>
                <a:grpSpLocks/>
              </p:cNvGrpSpPr>
              <p:nvPr/>
            </p:nvGrpSpPr>
            <p:grpSpPr bwMode="auto">
              <a:xfrm>
                <a:off x="2590546" y="1447798"/>
                <a:ext cx="182503" cy="182564"/>
                <a:chOff x="1066809" y="4343397"/>
                <a:chExt cx="182503" cy="182564"/>
              </a:xfrm>
            </p:grpSpPr>
            <p:cxnSp>
              <p:nvCxnSpPr>
                <p:cNvPr id="138" name="Straight Connector 137"/>
                <p:cNvCxnSpPr/>
                <p:nvPr/>
              </p:nvCxnSpPr>
              <p:spPr bwMode="auto">
                <a:xfrm flipH="1">
                  <a:off x="1067756" y="4344448"/>
                  <a:ext cx="180639" cy="180723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9" name="Straight Connector 138"/>
                <p:cNvCxnSpPr/>
                <p:nvPr/>
              </p:nvCxnSpPr>
              <p:spPr bwMode="auto">
                <a:xfrm rot="5400000" flipH="1">
                  <a:off x="1067714" y="4344490"/>
                  <a:ext cx="180723" cy="180639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70769" name="Group 184"/>
              <p:cNvGrpSpPr>
                <a:grpSpLocks/>
              </p:cNvGrpSpPr>
              <p:nvPr/>
            </p:nvGrpSpPr>
            <p:grpSpPr bwMode="auto">
              <a:xfrm>
                <a:off x="3352292" y="1447798"/>
                <a:ext cx="182503" cy="182564"/>
                <a:chOff x="1066819" y="4343397"/>
                <a:chExt cx="182503" cy="182564"/>
              </a:xfrm>
            </p:grpSpPr>
            <p:cxnSp>
              <p:nvCxnSpPr>
                <p:cNvPr id="136" name="Straight Connector 135"/>
                <p:cNvCxnSpPr/>
                <p:nvPr/>
              </p:nvCxnSpPr>
              <p:spPr bwMode="auto">
                <a:xfrm flipH="1">
                  <a:off x="1066483" y="4344448"/>
                  <a:ext cx="182868" cy="180723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7" name="Straight Connector 136"/>
                <p:cNvCxnSpPr/>
                <p:nvPr/>
              </p:nvCxnSpPr>
              <p:spPr bwMode="auto">
                <a:xfrm rot="5400000" flipH="1">
                  <a:off x="1067557" y="4343375"/>
                  <a:ext cx="180723" cy="182868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70770" name="Group 187"/>
              <p:cNvGrpSpPr>
                <a:grpSpLocks/>
              </p:cNvGrpSpPr>
              <p:nvPr/>
            </p:nvGrpSpPr>
            <p:grpSpPr bwMode="auto">
              <a:xfrm>
                <a:off x="4114038" y="1447799"/>
                <a:ext cx="184089" cy="182563"/>
                <a:chOff x="1066829" y="4343398"/>
                <a:chExt cx="184089" cy="182563"/>
              </a:xfrm>
            </p:grpSpPr>
            <p:cxnSp>
              <p:nvCxnSpPr>
                <p:cNvPr id="134" name="Straight Connector 133"/>
                <p:cNvCxnSpPr/>
                <p:nvPr/>
              </p:nvCxnSpPr>
              <p:spPr bwMode="auto">
                <a:xfrm flipH="1">
                  <a:off x="1067440" y="4344448"/>
                  <a:ext cx="182868" cy="180723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5" name="Straight Connector 134"/>
                <p:cNvCxnSpPr/>
                <p:nvPr/>
              </p:nvCxnSpPr>
              <p:spPr bwMode="auto">
                <a:xfrm rot="5400000" flipH="1">
                  <a:off x="1068513" y="4343375"/>
                  <a:ext cx="180723" cy="182868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70771" name="Group 190"/>
              <p:cNvGrpSpPr>
                <a:grpSpLocks/>
              </p:cNvGrpSpPr>
              <p:nvPr/>
            </p:nvGrpSpPr>
            <p:grpSpPr bwMode="auto">
              <a:xfrm>
                <a:off x="4877371" y="1447799"/>
                <a:ext cx="182502" cy="182563"/>
                <a:chOff x="1066839" y="4343398"/>
                <a:chExt cx="182502" cy="182563"/>
              </a:xfrm>
            </p:grpSpPr>
            <p:cxnSp>
              <p:nvCxnSpPr>
                <p:cNvPr id="132" name="Straight Connector 131"/>
                <p:cNvCxnSpPr/>
                <p:nvPr/>
              </p:nvCxnSpPr>
              <p:spPr bwMode="auto">
                <a:xfrm flipH="1">
                  <a:off x="1066809" y="4344448"/>
                  <a:ext cx="182867" cy="180723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3" name="Straight Connector 132"/>
                <p:cNvCxnSpPr/>
                <p:nvPr/>
              </p:nvCxnSpPr>
              <p:spPr bwMode="auto">
                <a:xfrm rot="5400000" flipH="1">
                  <a:off x="1067882" y="4343375"/>
                  <a:ext cx="180723" cy="182867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70772" name="Group 193"/>
              <p:cNvGrpSpPr>
                <a:grpSpLocks/>
              </p:cNvGrpSpPr>
              <p:nvPr/>
            </p:nvGrpSpPr>
            <p:grpSpPr bwMode="auto">
              <a:xfrm>
                <a:off x="5639117" y="1447799"/>
                <a:ext cx="182502" cy="182563"/>
                <a:chOff x="1066849" y="4343398"/>
                <a:chExt cx="182502" cy="182563"/>
              </a:xfrm>
            </p:grpSpPr>
            <p:cxnSp>
              <p:nvCxnSpPr>
                <p:cNvPr id="130" name="Straight Connector 129"/>
                <p:cNvCxnSpPr/>
                <p:nvPr/>
              </p:nvCxnSpPr>
              <p:spPr bwMode="auto">
                <a:xfrm flipH="1">
                  <a:off x="1067768" y="4344448"/>
                  <a:ext cx="180636" cy="180723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1" name="Straight Connector 130"/>
                <p:cNvCxnSpPr/>
                <p:nvPr/>
              </p:nvCxnSpPr>
              <p:spPr bwMode="auto">
                <a:xfrm rot="5400000" flipH="1">
                  <a:off x="1067725" y="4344491"/>
                  <a:ext cx="180723" cy="180636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70678" name="Group 208"/>
            <p:cNvGrpSpPr>
              <a:grpSpLocks/>
            </p:cNvGrpSpPr>
            <p:nvPr/>
          </p:nvGrpSpPr>
          <p:grpSpPr bwMode="auto">
            <a:xfrm>
              <a:off x="1828800" y="2971800"/>
              <a:ext cx="4754565" cy="182564"/>
              <a:chOff x="1828800" y="1447798"/>
              <a:chExt cx="4754565" cy="182564"/>
            </a:xfrm>
          </p:grpSpPr>
          <p:grpSp>
            <p:nvGrpSpPr>
              <p:cNvPr id="70745" name="Group 71"/>
              <p:cNvGrpSpPr>
                <a:grpSpLocks/>
              </p:cNvGrpSpPr>
              <p:nvPr/>
            </p:nvGrpSpPr>
            <p:grpSpPr bwMode="auto">
              <a:xfrm>
                <a:off x="6400863" y="1447799"/>
                <a:ext cx="182502" cy="182563"/>
                <a:chOff x="1066860" y="4343398"/>
                <a:chExt cx="182502" cy="182563"/>
              </a:xfrm>
            </p:grpSpPr>
            <p:cxnSp>
              <p:nvCxnSpPr>
                <p:cNvPr id="121" name="Straight Connector 120"/>
                <p:cNvCxnSpPr/>
                <p:nvPr/>
              </p:nvCxnSpPr>
              <p:spPr bwMode="auto">
                <a:xfrm flipH="1">
                  <a:off x="1066495" y="4343267"/>
                  <a:ext cx="182867" cy="182954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2" name="Straight Connector 121"/>
                <p:cNvCxnSpPr/>
                <p:nvPr/>
              </p:nvCxnSpPr>
              <p:spPr bwMode="auto">
                <a:xfrm rot="5400000" flipH="1">
                  <a:off x="1066452" y="4343311"/>
                  <a:ext cx="182954" cy="182867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70746" name="Group 72"/>
              <p:cNvGrpSpPr>
                <a:grpSpLocks/>
              </p:cNvGrpSpPr>
              <p:nvPr/>
            </p:nvGrpSpPr>
            <p:grpSpPr bwMode="auto">
              <a:xfrm>
                <a:off x="1828800" y="1447798"/>
                <a:ext cx="182503" cy="182564"/>
                <a:chOff x="1066799" y="4343397"/>
                <a:chExt cx="182503" cy="182564"/>
              </a:xfrm>
            </p:grpSpPr>
            <p:cxnSp>
              <p:nvCxnSpPr>
                <p:cNvPr id="119" name="Straight Connector 118"/>
                <p:cNvCxnSpPr/>
                <p:nvPr/>
              </p:nvCxnSpPr>
              <p:spPr bwMode="auto">
                <a:xfrm flipH="1">
                  <a:off x="1066799" y="4343268"/>
                  <a:ext cx="182868" cy="182953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0" name="Straight Connector 119"/>
                <p:cNvCxnSpPr/>
                <p:nvPr/>
              </p:nvCxnSpPr>
              <p:spPr bwMode="auto">
                <a:xfrm rot="5400000" flipH="1">
                  <a:off x="1066756" y="4343310"/>
                  <a:ext cx="182953" cy="182868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70747" name="Group 181"/>
              <p:cNvGrpSpPr>
                <a:grpSpLocks/>
              </p:cNvGrpSpPr>
              <p:nvPr/>
            </p:nvGrpSpPr>
            <p:grpSpPr bwMode="auto">
              <a:xfrm>
                <a:off x="2590546" y="1447798"/>
                <a:ext cx="182503" cy="182564"/>
                <a:chOff x="1066809" y="4343397"/>
                <a:chExt cx="182503" cy="182564"/>
              </a:xfrm>
            </p:grpSpPr>
            <p:cxnSp>
              <p:nvCxnSpPr>
                <p:cNvPr id="117" name="Straight Connector 116"/>
                <p:cNvCxnSpPr/>
                <p:nvPr/>
              </p:nvCxnSpPr>
              <p:spPr bwMode="auto">
                <a:xfrm flipH="1">
                  <a:off x="1067756" y="4343268"/>
                  <a:ext cx="180639" cy="182953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8" name="Straight Connector 117"/>
                <p:cNvCxnSpPr/>
                <p:nvPr/>
              </p:nvCxnSpPr>
              <p:spPr bwMode="auto">
                <a:xfrm rot="5400000" flipH="1">
                  <a:off x="1066598" y="4344426"/>
                  <a:ext cx="182953" cy="180639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70748" name="Group 184"/>
              <p:cNvGrpSpPr>
                <a:grpSpLocks/>
              </p:cNvGrpSpPr>
              <p:nvPr/>
            </p:nvGrpSpPr>
            <p:grpSpPr bwMode="auto">
              <a:xfrm>
                <a:off x="3352292" y="1447798"/>
                <a:ext cx="182503" cy="182564"/>
                <a:chOff x="1066819" y="4343397"/>
                <a:chExt cx="182503" cy="182564"/>
              </a:xfrm>
            </p:grpSpPr>
            <p:cxnSp>
              <p:nvCxnSpPr>
                <p:cNvPr id="115" name="Straight Connector 114"/>
                <p:cNvCxnSpPr/>
                <p:nvPr/>
              </p:nvCxnSpPr>
              <p:spPr bwMode="auto">
                <a:xfrm flipH="1">
                  <a:off x="1066483" y="4343268"/>
                  <a:ext cx="182868" cy="182953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6" name="Straight Connector 115"/>
                <p:cNvCxnSpPr/>
                <p:nvPr/>
              </p:nvCxnSpPr>
              <p:spPr bwMode="auto">
                <a:xfrm rot="5400000" flipH="1">
                  <a:off x="1066441" y="4343310"/>
                  <a:ext cx="182953" cy="182868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70749" name="Group 187"/>
              <p:cNvGrpSpPr>
                <a:grpSpLocks/>
              </p:cNvGrpSpPr>
              <p:nvPr/>
            </p:nvGrpSpPr>
            <p:grpSpPr bwMode="auto">
              <a:xfrm>
                <a:off x="4114038" y="1447799"/>
                <a:ext cx="184089" cy="182563"/>
                <a:chOff x="1066829" y="4343398"/>
                <a:chExt cx="184089" cy="182563"/>
              </a:xfrm>
            </p:grpSpPr>
            <p:cxnSp>
              <p:nvCxnSpPr>
                <p:cNvPr id="113" name="Straight Connector 112"/>
                <p:cNvCxnSpPr/>
                <p:nvPr/>
              </p:nvCxnSpPr>
              <p:spPr bwMode="auto">
                <a:xfrm flipH="1">
                  <a:off x="1067440" y="4343267"/>
                  <a:ext cx="182868" cy="182954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4" name="Straight Connector 113"/>
                <p:cNvCxnSpPr/>
                <p:nvPr/>
              </p:nvCxnSpPr>
              <p:spPr bwMode="auto">
                <a:xfrm rot="5400000" flipH="1">
                  <a:off x="1067397" y="4343310"/>
                  <a:ext cx="182954" cy="182868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70750" name="Group 190"/>
              <p:cNvGrpSpPr>
                <a:grpSpLocks/>
              </p:cNvGrpSpPr>
              <p:nvPr/>
            </p:nvGrpSpPr>
            <p:grpSpPr bwMode="auto">
              <a:xfrm>
                <a:off x="4877371" y="1447799"/>
                <a:ext cx="182502" cy="182563"/>
                <a:chOff x="1066839" y="4343398"/>
                <a:chExt cx="182502" cy="182563"/>
              </a:xfrm>
            </p:grpSpPr>
            <p:cxnSp>
              <p:nvCxnSpPr>
                <p:cNvPr id="111" name="Straight Connector 110"/>
                <p:cNvCxnSpPr/>
                <p:nvPr/>
              </p:nvCxnSpPr>
              <p:spPr bwMode="auto">
                <a:xfrm flipH="1">
                  <a:off x="1066809" y="4343267"/>
                  <a:ext cx="182867" cy="182954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2" name="Straight Connector 111"/>
                <p:cNvCxnSpPr/>
                <p:nvPr/>
              </p:nvCxnSpPr>
              <p:spPr bwMode="auto">
                <a:xfrm rot="5400000" flipH="1">
                  <a:off x="1066766" y="4343311"/>
                  <a:ext cx="182954" cy="182867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70751" name="Group 193"/>
              <p:cNvGrpSpPr>
                <a:grpSpLocks/>
              </p:cNvGrpSpPr>
              <p:nvPr/>
            </p:nvGrpSpPr>
            <p:grpSpPr bwMode="auto">
              <a:xfrm>
                <a:off x="5639117" y="1447799"/>
                <a:ext cx="182502" cy="182563"/>
                <a:chOff x="1066849" y="4343398"/>
                <a:chExt cx="182502" cy="182563"/>
              </a:xfrm>
            </p:grpSpPr>
            <p:cxnSp>
              <p:nvCxnSpPr>
                <p:cNvPr id="109" name="Straight Connector 108"/>
                <p:cNvCxnSpPr/>
                <p:nvPr/>
              </p:nvCxnSpPr>
              <p:spPr bwMode="auto">
                <a:xfrm flipH="1">
                  <a:off x="1067768" y="4343267"/>
                  <a:ext cx="180636" cy="182954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0" name="Straight Connector 109"/>
                <p:cNvCxnSpPr/>
                <p:nvPr/>
              </p:nvCxnSpPr>
              <p:spPr bwMode="auto">
                <a:xfrm rot="5400000" flipH="1">
                  <a:off x="1066609" y="4344426"/>
                  <a:ext cx="182954" cy="180636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70679" name="Group 230"/>
            <p:cNvGrpSpPr>
              <a:grpSpLocks/>
            </p:cNvGrpSpPr>
            <p:nvPr/>
          </p:nvGrpSpPr>
          <p:grpSpPr bwMode="auto">
            <a:xfrm>
              <a:off x="1828800" y="3733800"/>
              <a:ext cx="4754565" cy="182564"/>
              <a:chOff x="1828800" y="1447797"/>
              <a:chExt cx="4754565" cy="182564"/>
            </a:xfrm>
          </p:grpSpPr>
          <p:grpSp>
            <p:nvGrpSpPr>
              <p:cNvPr id="70724" name="Group 71"/>
              <p:cNvGrpSpPr>
                <a:grpSpLocks/>
              </p:cNvGrpSpPr>
              <p:nvPr/>
            </p:nvGrpSpPr>
            <p:grpSpPr bwMode="auto">
              <a:xfrm>
                <a:off x="6400863" y="1447798"/>
                <a:ext cx="182502" cy="182563"/>
                <a:chOff x="1066860" y="4343397"/>
                <a:chExt cx="182502" cy="182563"/>
              </a:xfrm>
            </p:grpSpPr>
            <p:cxnSp>
              <p:nvCxnSpPr>
                <p:cNvPr id="100" name="Straight Connector 99"/>
                <p:cNvCxnSpPr/>
                <p:nvPr/>
              </p:nvCxnSpPr>
              <p:spPr bwMode="auto">
                <a:xfrm flipH="1">
                  <a:off x="1066495" y="4344318"/>
                  <a:ext cx="182867" cy="180722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1" name="Straight Connector 100"/>
                <p:cNvCxnSpPr/>
                <p:nvPr/>
              </p:nvCxnSpPr>
              <p:spPr bwMode="auto">
                <a:xfrm rot="5400000" flipH="1">
                  <a:off x="1067567" y="4343245"/>
                  <a:ext cx="180722" cy="182867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70725" name="Group 72"/>
              <p:cNvGrpSpPr>
                <a:grpSpLocks/>
              </p:cNvGrpSpPr>
              <p:nvPr/>
            </p:nvGrpSpPr>
            <p:grpSpPr bwMode="auto">
              <a:xfrm>
                <a:off x="1828800" y="1447797"/>
                <a:ext cx="182503" cy="182564"/>
                <a:chOff x="1066799" y="4343396"/>
                <a:chExt cx="182503" cy="182564"/>
              </a:xfrm>
            </p:grpSpPr>
            <p:cxnSp>
              <p:nvCxnSpPr>
                <p:cNvPr id="98" name="Straight Connector 97"/>
                <p:cNvCxnSpPr/>
                <p:nvPr/>
              </p:nvCxnSpPr>
              <p:spPr bwMode="auto">
                <a:xfrm flipH="1">
                  <a:off x="1066799" y="4344318"/>
                  <a:ext cx="182868" cy="180721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9" name="Straight Connector 98"/>
                <p:cNvCxnSpPr/>
                <p:nvPr/>
              </p:nvCxnSpPr>
              <p:spPr bwMode="auto">
                <a:xfrm rot="5400000" flipH="1">
                  <a:off x="1067872" y="4343245"/>
                  <a:ext cx="180721" cy="182868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70726" name="Group 181"/>
              <p:cNvGrpSpPr>
                <a:grpSpLocks/>
              </p:cNvGrpSpPr>
              <p:nvPr/>
            </p:nvGrpSpPr>
            <p:grpSpPr bwMode="auto">
              <a:xfrm>
                <a:off x="2590546" y="1447797"/>
                <a:ext cx="182503" cy="182564"/>
                <a:chOff x="1066809" y="4343396"/>
                <a:chExt cx="182503" cy="182564"/>
              </a:xfrm>
            </p:grpSpPr>
            <p:cxnSp>
              <p:nvCxnSpPr>
                <p:cNvPr id="96" name="Straight Connector 95"/>
                <p:cNvCxnSpPr/>
                <p:nvPr/>
              </p:nvCxnSpPr>
              <p:spPr bwMode="auto">
                <a:xfrm flipH="1">
                  <a:off x="1067756" y="4344318"/>
                  <a:ext cx="180639" cy="180721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7" name="Straight Connector 96"/>
                <p:cNvCxnSpPr/>
                <p:nvPr/>
              </p:nvCxnSpPr>
              <p:spPr bwMode="auto">
                <a:xfrm rot="5400000" flipH="1">
                  <a:off x="1067714" y="4344360"/>
                  <a:ext cx="180721" cy="180639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70727" name="Group 184"/>
              <p:cNvGrpSpPr>
                <a:grpSpLocks/>
              </p:cNvGrpSpPr>
              <p:nvPr/>
            </p:nvGrpSpPr>
            <p:grpSpPr bwMode="auto">
              <a:xfrm>
                <a:off x="3352292" y="1447797"/>
                <a:ext cx="182503" cy="182564"/>
                <a:chOff x="1066819" y="4343396"/>
                <a:chExt cx="182503" cy="182564"/>
              </a:xfrm>
            </p:grpSpPr>
            <p:cxnSp>
              <p:nvCxnSpPr>
                <p:cNvPr id="94" name="Straight Connector 93"/>
                <p:cNvCxnSpPr/>
                <p:nvPr/>
              </p:nvCxnSpPr>
              <p:spPr bwMode="auto">
                <a:xfrm flipH="1">
                  <a:off x="1066483" y="4344318"/>
                  <a:ext cx="182868" cy="180721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5" name="Straight Connector 94"/>
                <p:cNvCxnSpPr/>
                <p:nvPr/>
              </p:nvCxnSpPr>
              <p:spPr bwMode="auto">
                <a:xfrm rot="5400000" flipH="1">
                  <a:off x="1067557" y="4343245"/>
                  <a:ext cx="180721" cy="182868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70728" name="Group 187"/>
              <p:cNvGrpSpPr>
                <a:grpSpLocks/>
              </p:cNvGrpSpPr>
              <p:nvPr/>
            </p:nvGrpSpPr>
            <p:grpSpPr bwMode="auto">
              <a:xfrm>
                <a:off x="4114038" y="1447798"/>
                <a:ext cx="184089" cy="182563"/>
                <a:chOff x="1066829" y="4343397"/>
                <a:chExt cx="184089" cy="182563"/>
              </a:xfrm>
            </p:grpSpPr>
            <p:cxnSp>
              <p:nvCxnSpPr>
                <p:cNvPr id="92" name="Straight Connector 91"/>
                <p:cNvCxnSpPr/>
                <p:nvPr/>
              </p:nvCxnSpPr>
              <p:spPr bwMode="auto">
                <a:xfrm flipH="1">
                  <a:off x="1067440" y="4344318"/>
                  <a:ext cx="182868" cy="180722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3" name="Straight Connector 92"/>
                <p:cNvCxnSpPr/>
                <p:nvPr/>
              </p:nvCxnSpPr>
              <p:spPr bwMode="auto">
                <a:xfrm rot="5400000" flipH="1">
                  <a:off x="1068513" y="4343244"/>
                  <a:ext cx="180722" cy="182868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70729" name="Group 190"/>
              <p:cNvGrpSpPr>
                <a:grpSpLocks/>
              </p:cNvGrpSpPr>
              <p:nvPr/>
            </p:nvGrpSpPr>
            <p:grpSpPr bwMode="auto">
              <a:xfrm>
                <a:off x="4877371" y="1447798"/>
                <a:ext cx="182502" cy="182563"/>
                <a:chOff x="1066839" y="4343397"/>
                <a:chExt cx="182502" cy="182563"/>
              </a:xfrm>
            </p:grpSpPr>
            <p:cxnSp>
              <p:nvCxnSpPr>
                <p:cNvPr id="90" name="Straight Connector 89"/>
                <p:cNvCxnSpPr/>
                <p:nvPr/>
              </p:nvCxnSpPr>
              <p:spPr bwMode="auto">
                <a:xfrm flipH="1">
                  <a:off x="1066809" y="4344318"/>
                  <a:ext cx="182867" cy="180722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1" name="Straight Connector 90"/>
                <p:cNvCxnSpPr/>
                <p:nvPr/>
              </p:nvCxnSpPr>
              <p:spPr bwMode="auto">
                <a:xfrm rot="5400000" flipH="1">
                  <a:off x="1067882" y="4343245"/>
                  <a:ext cx="180722" cy="182867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70730" name="Group 193"/>
              <p:cNvGrpSpPr>
                <a:grpSpLocks/>
              </p:cNvGrpSpPr>
              <p:nvPr/>
            </p:nvGrpSpPr>
            <p:grpSpPr bwMode="auto">
              <a:xfrm>
                <a:off x="5639117" y="1447798"/>
                <a:ext cx="182502" cy="182563"/>
                <a:chOff x="1066849" y="4343397"/>
                <a:chExt cx="182502" cy="182563"/>
              </a:xfrm>
            </p:grpSpPr>
            <p:cxnSp>
              <p:nvCxnSpPr>
                <p:cNvPr id="88" name="Straight Connector 87"/>
                <p:cNvCxnSpPr/>
                <p:nvPr/>
              </p:nvCxnSpPr>
              <p:spPr bwMode="auto">
                <a:xfrm flipH="1">
                  <a:off x="1067768" y="4344318"/>
                  <a:ext cx="180636" cy="180722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9" name="Straight Connector 88"/>
                <p:cNvCxnSpPr/>
                <p:nvPr/>
              </p:nvCxnSpPr>
              <p:spPr bwMode="auto">
                <a:xfrm rot="5400000" flipH="1">
                  <a:off x="1067725" y="4344360"/>
                  <a:ext cx="180722" cy="180636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70680" name="Group 252"/>
            <p:cNvGrpSpPr>
              <a:grpSpLocks/>
            </p:cNvGrpSpPr>
            <p:nvPr/>
          </p:nvGrpSpPr>
          <p:grpSpPr bwMode="auto">
            <a:xfrm>
              <a:off x="1828800" y="4495801"/>
              <a:ext cx="4754565" cy="182564"/>
              <a:chOff x="1828800" y="1447797"/>
              <a:chExt cx="4754565" cy="182564"/>
            </a:xfrm>
          </p:grpSpPr>
          <p:grpSp>
            <p:nvGrpSpPr>
              <p:cNvPr id="70703" name="Group 71"/>
              <p:cNvGrpSpPr>
                <a:grpSpLocks/>
              </p:cNvGrpSpPr>
              <p:nvPr/>
            </p:nvGrpSpPr>
            <p:grpSpPr bwMode="auto">
              <a:xfrm>
                <a:off x="6400863" y="1447798"/>
                <a:ext cx="182502" cy="182563"/>
                <a:chOff x="1066860" y="4343397"/>
                <a:chExt cx="182502" cy="182563"/>
              </a:xfrm>
            </p:grpSpPr>
            <p:cxnSp>
              <p:nvCxnSpPr>
                <p:cNvPr id="79" name="Straight Connector 78"/>
                <p:cNvCxnSpPr/>
                <p:nvPr/>
              </p:nvCxnSpPr>
              <p:spPr bwMode="auto">
                <a:xfrm flipH="1">
                  <a:off x="1066495" y="4343136"/>
                  <a:ext cx="182867" cy="182954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0" name="Straight Connector 79"/>
                <p:cNvCxnSpPr/>
                <p:nvPr/>
              </p:nvCxnSpPr>
              <p:spPr bwMode="auto">
                <a:xfrm rot="5400000" flipH="1">
                  <a:off x="1066452" y="4343179"/>
                  <a:ext cx="182954" cy="182867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70704" name="Group 72"/>
              <p:cNvGrpSpPr>
                <a:grpSpLocks/>
              </p:cNvGrpSpPr>
              <p:nvPr/>
            </p:nvGrpSpPr>
            <p:grpSpPr bwMode="auto">
              <a:xfrm>
                <a:off x="1828800" y="1447797"/>
                <a:ext cx="182503" cy="182564"/>
                <a:chOff x="1066799" y="4343396"/>
                <a:chExt cx="182503" cy="182564"/>
              </a:xfrm>
            </p:grpSpPr>
            <p:cxnSp>
              <p:nvCxnSpPr>
                <p:cNvPr id="77" name="Straight Connector 76"/>
                <p:cNvCxnSpPr/>
                <p:nvPr/>
              </p:nvCxnSpPr>
              <p:spPr bwMode="auto">
                <a:xfrm flipH="1">
                  <a:off x="1066799" y="4343136"/>
                  <a:ext cx="182868" cy="182953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8" name="Straight Connector 77"/>
                <p:cNvCxnSpPr/>
                <p:nvPr/>
              </p:nvCxnSpPr>
              <p:spPr bwMode="auto">
                <a:xfrm rot="5400000" flipH="1">
                  <a:off x="1066756" y="4343179"/>
                  <a:ext cx="182953" cy="182868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70705" name="Group 181"/>
              <p:cNvGrpSpPr>
                <a:grpSpLocks/>
              </p:cNvGrpSpPr>
              <p:nvPr/>
            </p:nvGrpSpPr>
            <p:grpSpPr bwMode="auto">
              <a:xfrm>
                <a:off x="2590546" y="1447797"/>
                <a:ext cx="182503" cy="182564"/>
                <a:chOff x="1066809" y="4343396"/>
                <a:chExt cx="182503" cy="182564"/>
              </a:xfrm>
            </p:grpSpPr>
            <p:cxnSp>
              <p:nvCxnSpPr>
                <p:cNvPr id="75" name="Straight Connector 74"/>
                <p:cNvCxnSpPr/>
                <p:nvPr/>
              </p:nvCxnSpPr>
              <p:spPr bwMode="auto">
                <a:xfrm flipH="1">
                  <a:off x="1067756" y="4343136"/>
                  <a:ext cx="180639" cy="182953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6" name="Straight Connector 75"/>
                <p:cNvCxnSpPr/>
                <p:nvPr/>
              </p:nvCxnSpPr>
              <p:spPr bwMode="auto">
                <a:xfrm rot="5400000" flipH="1">
                  <a:off x="1066598" y="4344294"/>
                  <a:ext cx="182953" cy="180639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70706" name="Group 184"/>
              <p:cNvGrpSpPr>
                <a:grpSpLocks/>
              </p:cNvGrpSpPr>
              <p:nvPr/>
            </p:nvGrpSpPr>
            <p:grpSpPr bwMode="auto">
              <a:xfrm>
                <a:off x="3352292" y="1447797"/>
                <a:ext cx="182503" cy="182564"/>
                <a:chOff x="1066819" y="4343396"/>
                <a:chExt cx="182503" cy="182564"/>
              </a:xfrm>
            </p:grpSpPr>
            <p:cxnSp>
              <p:nvCxnSpPr>
                <p:cNvPr id="73" name="Straight Connector 72"/>
                <p:cNvCxnSpPr/>
                <p:nvPr/>
              </p:nvCxnSpPr>
              <p:spPr bwMode="auto">
                <a:xfrm flipH="1">
                  <a:off x="1066483" y="4343136"/>
                  <a:ext cx="182868" cy="182953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4" name="Straight Connector 73"/>
                <p:cNvCxnSpPr/>
                <p:nvPr/>
              </p:nvCxnSpPr>
              <p:spPr bwMode="auto">
                <a:xfrm rot="5400000" flipH="1">
                  <a:off x="1066441" y="4343179"/>
                  <a:ext cx="182953" cy="182868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70707" name="Group 187"/>
              <p:cNvGrpSpPr>
                <a:grpSpLocks/>
              </p:cNvGrpSpPr>
              <p:nvPr/>
            </p:nvGrpSpPr>
            <p:grpSpPr bwMode="auto">
              <a:xfrm>
                <a:off x="4114038" y="1447798"/>
                <a:ext cx="184089" cy="182563"/>
                <a:chOff x="1066829" y="4343397"/>
                <a:chExt cx="184089" cy="182563"/>
              </a:xfrm>
            </p:grpSpPr>
            <p:cxnSp>
              <p:nvCxnSpPr>
                <p:cNvPr id="71" name="Straight Connector 70"/>
                <p:cNvCxnSpPr/>
                <p:nvPr/>
              </p:nvCxnSpPr>
              <p:spPr bwMode="auto">
                <a:xfrm flipH="1">
                  <a:off x="1067440" y="4343136"/>
                  <a:ext cx="182868" cy="182954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2" name="Straight Connector 71"/>
                <p:cNvCxnSpPr/>
                <p:nvPr/>
              </p:nvCxnSpPr>
              <p:spPr bwMode="auto">
                <a:xfrm rot="5400000" flipH="1">
                  <a:off x="1067397" y="4343178"/>
                  <a:ext cx="182954" cy="182868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70708" name="Group 190"/>
              <p:cNvGrpSpPr>
                <a:grpSpLocks/>
              </p:cNvGrpSpPr>
              <p:nvPr/>
            </p:nvGrpSpPr>
            <p:grpSpPr bwMode="auto">
              <a:xfrm>
                <a:off x="4877371" y="1447798"/>
                <a:ext cx="182502" cy="182563"/>
                <a:chOff x="1066839" y="4343397"/>
                <a:chExt cx="182502" cy="182563"/>
              </a:xfrm>
            </p:grpSpPr>
            <p:cxnSp>
              <p:nvCxnSpPr>
                <p:cNvPr id="69" name="Straight Connector 68"/>
                <p:cNvCxnSpPr/>
                <p:nvPr/>
              </p:nvCxnSpPr>
              <p:spPr bwMode="auto">
                <a:xfrm flipH="1">
                  <a:off x="1066809" y="4343136"/>
                  <a:ext cx="182867" cy="182954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0" name="Straight Connector 69"/>
                <p:cNvCxnSpPr/>
                <p:nvPr/>
              </p:nvCxnSpPr>
              <p:spPr bwMode="auto">
                <a:xfrm rot="5400000" flipH="1">
                  <a:off x="1066766" y="4343179"/>
                  <a:ext cx="182954" cy="182867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70709" name="Group 193"/>
              <p:cNvGrpSpPr>
                <a:grpSpLocks/>
              </p:cNvGrpSpPr>
              <p:nvPr/>
            </p:nvGrpSpPr>
            <p:grpSpPr bwMode="auto">
              <a:xfrm>
                <a:off x="5639117" y="1447798"/>
                <a:ext cx="182502" cy="182563"/>
                <a:chOff x="1066849" y="4343397"/>
                <a:chExt cx="182502" cy="182563"/>
              </a:xfrm>
            </p:grpSpPr>
            <p:cxnSp>
              <p:nvCxnSpPr>
                <p:cNvPr id="67" name="Straight Connector 66"/>
                <p:cNvCxnSpPr/>
                <p:nvPr/>
              </p:nvCxnSpPr>
              <p:spPr bwMode="auto">
                <a:xfrm flipH="1">
                  <a:off x="1067768" y="4343136"/>
                  <a:ext cx="180636" cy="182954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8" name="Straight Connector 67"/>
                <p:cNvCxnSpPr/>
                <p:nvPr/>
              </p:nvCxnSpPr>
              <p:spPr bwMode="auto">
                <a:xfrm rot="5400000" flipH="1">
                  <a:off x="1066609" y="4344294"/>
                  <a:ext cx="182954" cy="180636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70681" name="Group 274"/>
            <p:cNvGrpSpPr>
              <a:grpSpLocks/>
            </p:cNvGrpSpPr>
            <p:nvPr/>
          </p:nvGrpSpPr>
          <p:grpSpPr bwMode="auto">
            <a:xfrm>
              <a:off x="1828800" y="5257801"/>
              <a:ext cx="4754565" cy="182564"/>
              <a:chOff x="1828800" y="1447796"/>
              <a:chExt cx="4754565" cy="182564"/>
            </a:xfrm>
          </p:grpSpPr>
          <p:grpSp>
            <p:nvGrpSpPr>
              <p:cNvPr id="70682" name="Group 71"/>
              <p:cNvGrpSpPr>
                <a:grpSpLocks/>
              </p:cNvGrpSpPr>
              <p:nvPr/>
            </p:nvGrpSpPr>
            <p:grpSpPr bwMode="auto">
              <a:xfrm>
                <a:off x="6400863" y="1447797"/>
                <a:ext cx="182502" cy="182563"/>
                <a:chOff x="1066860" y="4343396"/>
                <a:chExt cx="182502" cy="182563"/>
              </a:xfrm>
            </p:grpSpPr>
            <p:cxnSp>
              <p:nvCxnSpPr>
                <p:cNvPr id="58" name="Straight Connector 57"/>
                <p:cNvCxnSpPr/>
                <p:nvPr/>
              </p:nvCxnSpPr>
              <p:spPr bwMode="auto">
                <a:xfrm flipH="1">
                  <a:off x="1066495" y="4344186"/>
                  <a:ext cx="182867" cy="180723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9" name="Straight Connector 58"/>
                <p:cNvCxnSpPr/>
                <p:nvPr/>
              </p:nvCxnSpPr>
              <p:spPr bwMode="auto">
                <a:xfrm rot="5400000" flipH="1">
                  <a:off x="1067567" y="4343113"/>
                  <a:ext cx="180723" cy="182867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70683" name="Group 72"/>
              <p:cNvGrpSpPr>
                <a:grpSpLocks/>
              </p:cNvGrpSpPr>
              <p:nvPr/>
            </p:nvGrpSpPr>
            <p:grpSpPr bwMode="auto">
              <a:xfrm>
                <a:off x="1828800" y="1447796"/>
                <a:ext cx="182503" cy="182564"/>
                <a:chOff x="1066799" y="4343395"/>
                <a:chExt cx="182503" cy="182564"/>
              </a:xfrm>
            </p:grpSpPr>
            <p:cxnSp>
              <p:nvCxnSpPr>
                <p:cNvPr id="56" name="Straight Connector 55"/>
                <p:cNvCxnSpPr/>
                <p:nvPr/>
              </p:nvCxnSpPr>
              <p:spPr bwMode="auto">
                <a:xfrm flipH="1">
                  <a:off x="1066799" y="4344186"/>
                  <a:ext cx="182868" cy="180723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7" name="Straight Connector 56"/>
                <p:cNvCxnSpPr/>
                <p:nvPr/>
              </p:nvCxnSpPr>
              <p:spPr bwMode="auto">
                <a:xfrm rot="5400000" flipH="1">
                  <a:off x="1067872" y="4343113"/>
                  <a:ext cx="180723" cy="182868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70684" name="Group 181"/>
              <p:cNvGrpSpPr>
                <a:grpSpLocks/>
              </p:cNvGrpSpPr>
              <p:nvPr/>
            </p:nvGrpSpPr>
            <p:grpSpPr bwMode="auto">
              <a:xfrm>
                <a:off x="2590546" y="1447796"/>
                <a:ext cx="182503" cy="182564"/>
                <a:chOff x="1066809" y="4343395"/>
                <a:chExt cx="182503" cy="182564"/>
              </a:xfrm>
            </p:grpSpPr>
            <p:cxnSp>
              <p:nvCxnSpPr>
                <p:cNvPr id="54" name="Straight Connector 53"/>
                <p:cNvCxnSpPr/>
                <p:nvPr/>
              </p:nvCxnSpPr>
              <p:spPr bwMode="auto">
                <a:xfrm flipH="1">
                  <a:off x="1067756" y="4344186"/>
                  <a:ext cx="180639" cy="180723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5" name="Straight Connector 54"/>
                <p:cNvCxnSpPr/>
                <p:nvPr/>
              </p:nvCxnSpPr>
              <p:spPr bwMode="auto">
                <a:xfrm rot="5400000" flipH="1">
                  <a:off x="1067714" y="4344228"/>
                  <a:ext cx="180723" cy="180639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70685" name="Group 184"/>
              <p:cNvGrpSpPr>
                <a:grpSpLocks/>
              </p:cNvGrpSpPr>
              <p:nvPr/>
            </p:nvGrpSpPr>
            <p:grpSpPr bwMode="auto">
              <a:xfrm>
                <a:off x="3352292" y="1447796"/>
                <a:ext cx="182503" cy="182564"/>
                <a:chOff x="1066819" y="4343395"/>
                <a:chExt cx="182503" cy="182564"/>
              </a:xfrm>
            </p:grpSpPr>
            <p:cxnSp>
              <p:nvCxnSpPr>
                <p:cNvPr id="52" name="Straight Connector 51"/>
                <p:cNvCxnSpPr/>
                <p:nvPr/>
              </p:nvCxnSpPr>
              <p:spPr bwMode="auto">
                <a:xfrm flipH="1">
                  <a:off x="1066483" y="4344186"/>
                  <a:ext cx="182868" cy="180723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3" name="Straight Connector 52"/>
                <p:cNvCxnSpPr/>
                <p:nvPr/>
              </p:nvCxnSpPr>
              <p:spPr bwMode="auto">
                <a:xfrm rot="5400000" flipH="1">
                  <a:off x="1067557" y="4343113"/>
                  <a:ext cx="180723" cy="182868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70686" name="Group 187"/>
              <p:cNvGrpSpPr>
                <a:grpSpLocks/>
              </p:cNvGrpSpPr>
              <p:nvPr/>
            </p:nvGrpSpPr>
            <p:grpSpPr bwMode="auto">
              <a:xfrm>
                <a:off x="4114038" y="1447797"/>
                <a:ext cx="184089" cy="182563"/>
                <a:chOff x="1066829" y="4343396"/>
                <a:chExt cx="184089" cy="182563"/>
              </a:xfrm>
            </p:grpSpPr>
            <p:cxnSp>
              <p:nvCxnSpPr>
                <p:cNvPr id="50" name="Straight Connector 49"/>
                <p:cNvCxnSpPr/>
                <p:nvPr/>
              </p:nvCxnSpPr>
              <p:spPr bwMode="auto">
                <a:xfrm flipH="1">
                  <a:off x="1067440" y="4344186"/>
                  <a:ext cx="182868" cy="180723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1" name="Straight Connector 50"/>
                <p:cNvCxnSpPr/>
                <p:nvPr/>
              </p:nvCxnSpPr>
              <p:spPr bwMode="auto">
                <a:xfrm rot="5400000" flipH="1">
                  <a:off x="1068513" y="4343113"/>
                  <a:ext cx="180723" cy="182868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70687" name="Group 190"/>
              <p:cNvGrpSpPr>
                <a:grpSpLocks/>
              </p:cNvGrpSpPr>
              <p:nvPr/>
            </p:nvGrpSpPr>
            <p:grpSpPr bwMode="auto">
              <a:xfrm>
                <a:off x="4877371" y="1447797"/>
                <a:ext cx="182502" cy="182563"/>
                <a:chOff x="1066839" y="4343396"/>
                <a:chExt cx="182502" cy="182563"/>
              </a:xfrm>
            </p:grpSpPr>
            <p:cxnSp>
              <p:nvCxnSpPr>
                <p:cNvPr id="48" name="Straight Connector 47"/>
                <p:cNvCxnSpPr/>
                <p:nvPr/>
              </p:nvCxnSpPr>
              <p:spPr bwMode="auto">
                <a:xfrm flipH="1">
                  <a:off x="1066809" y="4344186"/>
                  <a:ext cx="182867" cy="180723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9" name="Straight Connector 48"/>
                <p:cNvCxnSpPr/>
                <p:nvPr/>
              </p:nvCxnSpPr>
              <p:spPr bwMode="auto">
                <a:xfrm rot="5400000" flipH="1">
                  <a:off x="1067882" y="4343113"/>
                  <a:ext cx="180723" cy="182867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70688" name="Group 193"/>
              <p:cNvGrpSpPr>
                <a:grpSpLocks/>
              </p:cNvGrpSpPr>
              <p:nvPr/>
            </p:nvGrpSpPr>
            <p:grpSpPr bwMode="auto">
              <a:xfrm>
                <a:off x="5639117" y="1447797"/>
                <a:ext cx="182502" cy="182563"/>
                <a:chOff x="1066849" y="4343396"/>
                <a:chExt cx="182502" cy="182563"/>
              </a:xfrm>
            </p:grpSpPr>
            <p:cxnSp>
              <p:nvCxnSpPr>
                <p:cNvPr id="46" name="Straight Connector 45"/>
                <p:cNvCxnSpPr/>
                <p:nvPr/>
              </p:nvCxnSpPr>
              <p:spPr bwMode="auto">
                <a:xfrm flipH="1">
                  <a:off x="1067768" y="4344186"/>
                  <a:ext cx="180636" cy="180723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7" name="Straight Connector 46"/>
                <p:cNvCxnSpPr/>
                <p:nvPr/>
              </p:nvCxnSpPr>
              <p:spPr bwMode="auto">
                <a:xfrm rot="5400000" flipH="1">
                  <a:off x="1067725" y="4344229"/>
                  <a:ext cx="180723" cy="180636"/>
                </a:xfrm>
                <a:prstGeom prst="line">
                  <a:avLst/>
                </a:prstGeom>
                <a:ln w="254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08" name="TextBox 207"/>
              <p:cNvSpPr txBox="1"/>
              <p:nvPr/>
            </p:nvSpPr>
            <p:spPr bwMode="auto">
              <a:xfrm>
                <a:off x="6324600" y="6268108"/>
                <a:ext cx="3886200" cy="4374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defRPr/>
                </a:pPr>
                <a:r>
                  <a:rPr lang="en-US" sz="2000" dirty="0"/>
                  <a:t>Note: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sz="2000" i="1" dirty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</m:acc>
                  </m:oMath>
                </a14:m>
                <a:r>
                  <a:rPr lang="en-US" sz="2000" dirty="0"/>
                  <a:t> is perpendicular to</a:t>
                </a:r>
                <a14:m>
                  <m:oMath xmlns:m="http://schemas.openxmlformats.org/officeDocument/2006/math">
                    <m:r>
                      <a:rPr lang="en-US" sz="2000" dirty="0">
                        <a:latin typeface="Cambria Math" panose="02040503050406030204" pitchFamily="18" charset="0"/>
                      </a:rPr>
                      <m:t> </m:t>
                    </m:r>
                    <m:acc>
                      <m:accPr>
                        <m:chr m:val="⃗"/>
                        <m:ctrlPr>
                          <a:rPr lang="en-US" sz="2000" i="1" dirty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</m:acc>
                  </m:oMath>
                </a14:m>
                <a:endParaRPr lang="en-US" sz="2000" dirty="0">
                  <a:latin typeface="+mj-lt"/>
                </a:endParaRPr>
              </a:p>
            </p:txBody>
          </p:sp>
        </mc:Choice>
        <mc:Fallback xmlns="">
          <p:sp>
            <p:nvSpPr>
              <p:cNvPr id="208" name="TextBox 20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324600" y="6268108"/>
                <a:ext cx="3886200" cy="437492"/>
              </a:xfrm>
              <a:prstGeom prst="rect">
                <a:avLst/>
              </a:prstGeom>
              <a:blipFill>
                <a:blip r:embed="rId12"/>
                <a:stretch>
                  <a:fillRect t="-5556" r="-1727" b="-25000"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1582400" y="6486854"/>
            <a:ext cx="553108" cy="365125"/>
          </a:xfrm>
        </p:spPr>
        <p:txBody>
          <a:bodyPr/>
          <a:lstStyle/>
          <a:p>
            <a:pPr>
              <a:defRPr/>
            </a:pPr>
            <a:fld id="{B386F29C-061E-47C1-A8AA-F42ADE5D6185}" type="slidenum">
              <a:rPr lang="en-US" smtClean="0"/>
              <a:pPr>
                <a:defRPr/>
              </a:pPr>
              <a:t>33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6" name="TextBox 185"/>
              <p:cNvSpPr txBox="1"/>
              <p:nvPr/>
            </p:nvSpPr>
            <p:spPr bwMode="auto">
              <a:xfrm>
                <a:off x="5990568" y="4769404"/>
                <a:ext cx="4372633" cy="1431161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>
                  <a:defRPr/>
                </a:pPr>
                <a:r>
                  <a:rPr lang="en-US" sz="2000" dirty="0"/>
                  <a:t>Eventually </a:t>
                </a:r>
                <a:r>
                  <a:rPr lang="en-US" sz="2000" dirty="0">
                    <a:latin typeface="+mj-lt"/>
                  </a:rPr>
                  <a:t>electric force </a:t>
                </a:r>
                <a:r>
                  <a:rPr lang="en-US" sz="2000" b="1" dirty="0">
                    <a:solidFill>
                      <a:srgbClr val="3333FF"/>
                    </a:solidFill>
                    <a:latin typeface="+mj-lt"/>
                  </a:rPr>
                  <a:t>balances</a:t>
                </a:r>
                <a:r>
                  <a:rPr lang="en-US" sz="2000" b="1" dirty="0">
                    <a:solidFill>
                      <a:srgbClr val="A67A00"/>
                    </a:solidFill>
                    <a:latin typeface="+mj-lt"/>
                  </a:rPr>
                  <a:t> </a:t>
                </a:r>
                <a:r>
                  <a:rPr lang="en-US" sz="2000" dirty="0">
                    <a:latin typeface="+mj-lt"/>
                  </a:rPr>
                  <a:t>magnetic force:</a:t>
                </a:r>
              </a:p>
              <a:p>
                <a:pPr algn="ctr">
                  <a:spcAft>
                    <a:spcPts val="600"/>
                  </a:spcAft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200" i="1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US" sz="2200" i="1">
                              <a:latin typeface="Cambria Math" panose="02040503050406030204" pitchFamily="18" charset="0"/>
                            </a:rPr>
                            <m:t>𝐸</m:t>
                          </m:r>
                        </m:sub>
                      </m:sSub>
                      <m:r>
                        <a:rPr lang="en-US" sz="2200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200" i="1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US" sz="2200" i="1">
                              <a:latin typeface="Cambria Math" panose="02040503050406030204" pitchFamily="18" charset="0"/>
                            </a:rPr>
                            <m:t>𝐵</m:t>
                          </m:r>
                        </m:sub>
                      </m:sSub>
                      <m:r>
                        <a:rPr lang="en-US" sz="2200" i="1">
                          <a:latin typeface="Cambria Math" panose="02040503050406030204" pitchFamily="18" charset="0"/>
                        </a:rPr>
                        <m:t> ⇒ </m:t>
                      </m:r>
                      <m:r>
                        <a:rPr lang="en-US" sz="2200" i="1">
                          <a:latin typeface="Cambria Math" panose="02040503050406030204" pitchFamily="18" charset="0"/>
                        </a:rPr>
                        <m:t>𝑞𝐸</m:t>
                      </m:r>
                      <m:r>
                        <a:rPr lang="en-US" sz="22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200" i="1">
                          <a:latin typeface="Cambria Math" panose="02040503050406030204" pitchFamily="18" charset="0"/>
                        </a:rPr>
                        <m:t>𝑞𝑣𝐵</m:t>
                      </m:r>
                      <m:r>
                        <a:rPr lang="en-US" sz="2200" i="1">
                          <a:latin typeface="Cambria Math" panose="02040503050406030204" pitchFamily="18" charset="0"/>
                        </a:rPr>
                        <m:t> ⇒ </m:t>
                      </m:r>
                      <m:r>
                        <a:rPr lang="en-US" sz="2200" i="1">
                          <a:latin typeface="Cambria Math" panose="02040503050406030204" pitchFamily="18" charset="0"/>
                        </a:rPr>
                        <m:t>𝐸</m:t>
                      </m:r>
                      <m:r>
                        <a:rPr lang="en-US" sz="22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200" i="1">
                          <a:latin typeface="Cambria Math" panose="02040503050406030204" pitchFamily="18" charset="0"/>
                        </a:rPr>
                        <m:t>𝐵𝑣</m:t>
                      </m:r>
                    </m:oMath>
                  </m:oMathPara>
                </a14:m>
                <a:endParaRPr lang="en-US" sz="2200" dirty="0">
                  <a:latin typeface="+mj-lt"/>
                </a:endParaRPr>
              </a:p>
              <a:p>
                <a:pPr>
                  <a:defRPr/>
                </a:pPr>
                <a:r>
                  <a:rPr lang="en-US" sz="2000" dirty="0"/>
                  <a:t>EMF: 	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𝜀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𝐸𝑑</m:t>
                    </m:r>
                    <m:r>
                      <a:rPr lang="en-US" sz="2000" b="1" i="1">
                        <a:latin typeface="Cambria Math" panose="02040503050406030204" pitchFamily="18" charset="0"/>
                      </a:rPr>
                      <m:t>  ⇒   </m:t>
                    </m:r>
                    <m:r>
                      <a:rPr lang="en-US" sz="2000" b="1" i="1">
                        <a:latin typeface="Cambria Math" panose="02040503050406030204" pitchFamily="18" charset="0"/>
                      </a:rPr>
                      <m:t>𝜺</m:t>
                    </m:r>
                    <m:r>
                      <a:rPr lang="en-US" sz="2000" b="1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b="1" i="1">
                        <a:latin typeface="Cambria Math" panose="02040503050406030204" pitchFamily="18" charset="0"/>
                      </a:rPr>
                      <m:t>𝑩𝒗𝒅</m:t>
                    </m:r>
                  </m:oMath>
                </a14:m>
                <a:endParaRPr lang="en-US" sz="2200" dirty="0">
                  <a:latin typeface="+mj-lt"/>
                </a:endParaRPr>
              </a:p>
            </p:txBody>
          </p:sp>
        </mc:Choice>
        <mc:Fallback xmlns="">
          <p:sp>
            <p:nvSpPr>
              <p:cNvPr id="186" name="TextBox 18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990568" y="4769404"/>
                <a:ext cx="4372633" cy="1431161"/>
              </a:xfrm>
              <a:prstGeom prst="rect">
                <a:avLst/>
              </a:prstGeom>
              <a:blipFill>
                <a:blip r:embed="rId13"/>
                <a:stretch>
                  <a:fillRect l="-1391" t="-1266" b="-6329"/>
                </a:stretch>
              </a:blip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9" name="TextBox 188"/>
          <p:cNvSpPr txBox="1"/>
          <p:nvPr/>
        </p:nvSpPr>
        <p:spPr bwMode="auto">
          <a:xfrm>
            <a:off x="3956978" y="3533337"/>
            <a:ext cx="386422" cy="47728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</a:p>
        </p:txBody>
      </p:sp>
      <p:cxnSp>
        <p:nvCxnSpPr>
          <p:cNvPr id="188" name="Straight Arrow Connector 187"/>
          <p:cNvCxnSpPr/>
          <p:nvPr/>
        </p:nvCxnSpPr>
        <p:spPr>
          <a:xfrm flipH="1">
            <a:off x="2947988" y="3965609"/>
            <a:ext cx="2311400" cy="0"/>
          </a:xfrm>
          <a:prstGeom prst="straightConnector1">
            <a:avLst/>
          </a:prstGeom>
          <a:ln w="28575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Group 212"/>
          <p:cNvGrpSpPr>
            <a:grpSpLocks/>
          </p:cNvGrpSpPr>
          <p:nvPr/>
        </p:nvGrpSpPr>
        <p:grpSpPr bwMode="auto">
          <a:xfrm>
            <a:off x="3505200" y="4343400"/>
            <a:ext cx="1143000" cy="452438"/>
            <a:chOff x="1908671" y="4273550"/>
            <a:chExt cx="1143000" cy="452438"/>
          </a:xfrm>
        </p:grpSpPr>
        <p:cxnSp>
          <p:nvCxnSpPr>
            <p:cNvPr id="205" name="Straight Arrow Connector 204"/>
            <p:cNvCxnSpPr/>
            <p:nvPr/>
          </p:nvCxnSpPr>
          <p:spPr>
            <a:xfrm rot="10800000">
              <a:off x="1908671" y="4724400"/>
              <a:ext cx="1143000" cy="1588"/>
            </a:xfrm>
            <a:prstGeom prst="straightConnector1">
              <a:avLst/>
            </a:prstGeom>
            <a:ln w="76200">
              <a:solidFill>
                <a:srgbClr val="3333F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aphicFrame>
          <p:nvGraphicFramePr>
            <p:cNvPr id="70830" name="Object 8"/>
            <p:cNvGraphicFramePr>
              <a:graphicFrameLocks noChangeAspect="1"/>
            </p:cNvGraphicFramePr>
            <p:nvPr/>
          </p:nvGraphicFramePr>
          <p:xfrm>
            <a:off x="2362200" y="4273550"/>
            <a:ext cx="311150" cy="3873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53194" name="Equation" r:id="rId14" imgW="152280" imgH="190440" progId="Equation.3">
                    <p:embed/>
                  </p:oleObj>
                </mc:Choice>
                <mc:Fallback>
                  <p:oleObj name="Equation" r:id="rId14" imgW="152280" imgH="190440" progId="Equation.3">
                    <p:embed/>
                    <p:pic>
                      <p:nvPicPr>
                        <p:cNvPr id="70830" name="Object 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5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362200" y="4273550"/>
                          <a:ext cx="311150" cy="387350"/>
                        </a:xfrm>
                        <a:prstGeom prst="rect">
                          <a:avLst/>
                        </a:prstGeom>
                        <a:noFill/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91" name="TextBox 190"/>
          <p:cNvSpPr txBox="1">
            <a:spLocks noChangeArrowheads="1"/>
          </p:cNvSpPr>
          <p:nvPr/>
        </p:nvSpPr>
        <p:spPr bwMode="auto">
          <a:xfrm>
            <a:off x="2032000" y="2343090"/>
            <a:ext cx="8559800" cy="400110"/>
          </a:xfrm>
          <a:prstGeom prst="rect">
            <a:avLst/>
          </a:prstGeom>
          <a:noFill/>
          <a:ln w="9525">
            <a:solidFill>
              <a:srgbClr val="000000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000" dirty="0"/>
              <a:t>Magnetic force pushes +</a:t>
            </a:r>
            <a:r>
              <a:rPr lang="en-US" sz="2000" dirty="0" err="1"/>
              <a:t>ve</a:t>
            </a:r>
            <a:r>
              <a:rPr lang="en-US" sz="2000" dirty="0"/>
              <a:t> and –</a:t>
            </a:r>
            <a:r>
              <a:rPr lang="en-US" sz="2000" dirty="0" err="1"/>
              <a:t>ve</a:t>
            </a:r>
            <a:r>
              <a:rPr lang="en-US" sz="2000" dirty="0"/>
              <a:t> charges (according to right-hand rule)</a:t>
            </a:r>
          </a:p>
        </p:txBody>
      </p:sp>
    </p:spTree>
    <p:extLst>
      <p:ext uri="{BB962C8B-B14F-4D97-AF65-F5344CB8AC3E}">
        <p14:creationId xmlns:p14="http://schemas.microsoft.com/office/powerpoint/2010/main" val="23878997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200" grpId="0"/>
      <p:bldP spid="202" grpId="0"/>
      <p:bldP spid="198" grpId="0"/>
      <p:bldP spid="199" grpId="0"/>
      <p:bldP spid="208" grpId="0"/>
      <p:bldP spid="186" grpId="0" animBg="1"/>
      <p:bldP spid="191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2668124" y="1295400"/>
            <a:ext cx="3046876" cy="3102528"/>
            <a:chOff x="1067924" y="1666875"/>
            <a:chExt cx="3046876" cy="3102528"/>
          </a:xfrm>
        </p:grpSpPr>
        <p:grpSp>
          <p:nvGrpSpPr>
            <p:cNvPr id="9" name="Group 8"/>
            <p:cNvGrpSpPr/>
            <p:nvPr/>
          </p:nvGrpSpPr>
          <p:grpSpPr>
            <a:xfrm>
              <a:off x="1067924" y="1666875"/>
              <a:ext cx="3046876" cy="3102528"/>
              <a:chOff x="1067924" y="1666875"/>
              <a:chExt cx="3046876" cy="3102528"/>
            </a:xfrm>
          </p:grpSpPr>
          <p:sp>
            <p:nvSpPr>
              <p:cNvPr id="191" name="Left Bracket 190"/>
              <p:cNvSpPr/>
              <p:nvPr/>
            </p:nvSpPr>
            <p:spPr>
              <a:xfrm flipH="1">
                <a:off x="3603625" y="1905000"/>
                <a:ext cx="511175" cy="2864403"/>
              </a:xfrm>
              <a:prstGeom prst="leftBracket">
                <a:avLst>
                  <a:gd name="adj" fmla="val 0"/>
                </a:avLst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" name="Left Bracket 6"/>
              <p:cNvSpPr/>
              <p:nvPr/>
            </p:nvSpPr>
            <p:spPr>
              <a:xfrm>
                <a:off x="1067924" y="1890932"/>
                <a:ext cx="608476" cy="2864403"/>
              </a:xfrm>
              <a:prstGeom prst="leftBracket">
                <a:avLst>
                  <a:gd name="adj" fmla="val 0"/>
                </a:avLst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2" name="Freeform 191"/>
              <p:cNvSpPr/>
              <p:nvPr/>
            </p:nvSpPr>
            <p:spPr bwMode="auto">
              <a:xfrm rot="10800000">
                <a:off x="1656417" y="1666875"/>
                <a:ext cx="1963739" cy="489684"/>
              </a:xfrm>
              <a:custGeom>
                <a:avLst/>
                <a:gdLst>
                  <a:gd name="connsiteX0" fmla="*/ 0 w 2395537"/>
                  <a:gd name="connsiteY0" fmla="*/ 307181 h 614362"/>
                  <a:gd name="connsiteX1" fmla="*/ 200025 w 2395537"/>
                  <a:gd name="connsiteY1" fmla="*/ 0 h 614362"/>
                  <a:gd name="connsiteX2" fmla="*/ 600075 w 2395537"/>
                  <a:gd name="connsiteY2" fmla="*/ 609600 h 614362"/>
                  <a:gd name="connsiteX3" fmla="*/ 995362 w 2395537"/>
                  <a:gd name="connsiteY3" fmla="*/ 2381 h 614362"/>
                  <a:gd name="connsiteX4" fmla="*/ 1397793 w 2395537"/>
                  <a:gd name="connsiteY4" fmla="*/ 611981 h 614362"/>
                  <a:gd name="connsiteX5" fmla="*/ 1795462 w 2395537"/>
                  <a:gd name="connsiteY5" fmla="*/ 4762 h 614362"/>
                  <a:gd name="connsiteX6" fmla="*/ 2195512 w 2395537"/>
                  <a:gd name="connsiteY6" fmla="*/ 614362 h 614362"/>
                  <a:gd name="connsiteX7" fmla="*/ 2395537 w 2395537"/>
                  <a:gd name="connsiteY7" fmla="*/ 304800 h 614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95537" h="614362">
                    <a:moveTo>
                      <a:pt x="0" y="307181"/>
                    </a:moveTo>
                    <a:lnTo>
                      <a:pt x="200025" y="0"/>
                    </a:lnTo>
                    <a:lnTo>
                      <a:pt x="600075" y="609600"/>
                    </a:lnTo>
                    <a:lnTo>
                      <a:pt x="995362" y="2381"/>
                    </a:lnTo>
                    <a:lnTo>
                      <a:pt x="1397793" y="611981"/>
                    </a:lnTo>
                    <a:lnTo>
                      <a:pt x="1795462" y="4762"/>
                    </a:lnTo>
                    <a:lnTo>
                      <a:pt x="2195512" y="614362"/>
                    </a:lnTo>
                    <a:lnTo>
                      <a:pt x="2395537" y="304800"/>
                    </a:lnTo>
                  </a:path>
                </a:pathLst>
              </a:cu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/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01" name="TextBox 200"/>
                <p:cNvSpPr txBox="1"/>
                <p:nvPr/>
              </p:nvSpPr>
              <p:spPr bwMode="auto">
                <a:xfrm>
                  <a:off x="3652178" y="2209800"/>
                  <a:ext cx="386422" cy="47728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400" b="1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𝑰</m:t>
                        </m:r>
                      </m:oMath>
                    </m:oMathPara>
                  </a14:m>
                  <a:endParaRPr lang="en-US" sz="2400" b="1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201" name="TextBox 20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3652178" y="2209800"/>
                  <a:ext cx="386422" cy="477285"/>
                </a:xfrm>
                <a:prstGeom prst="rect">
                  <a:avLst/>
                </a:prstGeom>
                <a:blipFill>
                  <a:blip r:embed="rId12"/>
                  <a:stretch>
                    <a:fillRect l="-4688"/>
                  </a:stretch>
                </a:blip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97" name="Straight Arrow Connector 196"/>
            <p:cNvCxnSpPr/>
            <p:nvPr/>
          </p:nvCxnSpPr>
          <p:spPr>
            <a:xfrm flipV="1">
              <a:off x="3990047" y="2057400"/>
              <a:ext cx="20417" cy="685798"/>
            </a:xfrm>
            <a:prstGeom prst="straightConnector1">
              <a:avLst/>
            </a:prstGeom>
            <a:ln w="571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0658" name="Title 1"/>
          <p:cNvSpPr>
            <a:spLocks noGrp="1"/>
          </p:cNvSpPr>
          <p:nvPr>
            <p:ph type="title"/>
          </p:nvPr>
        </p:nvSpPr>
        <p:spPr>
          <a:xfrm>
            <a:off x="1981200" y="228600"/>
            <a:ext cx="8229600" cy="1143000"/>
          </a:xfrm>
        </p:spPr>
        <p:txBody>
          <a:bodyPr/>
          <a:lstStyle/>
          <a:p>
            <a:r>
              <a:rPr lang="en-US" b="1" dirty="0">
                <a:latin typeface="Arial" charset="0"/>
                <a:cs typeface="Arial" charset="0"/>
              </a:rPr>
              <a:t>Induced EMF and Current</a:t>
            </a:r>
          </a:p>
        </p:txBody>
      </p:sp>
      <p:sp>
        <p:nvSpPr>
          <p:cNvPr id="200" name="TextBox 199"/>
          <p:cNvSpPr txBox="1"/>
          <p:nvPr/>
        </p:nvSpPr>
        <p:spPr bwMode="auto">
          <a:xfrm>
            <a:off x="6101816" y="1524000"/>
            <a:ext cx="4185185" cy="1569660"/>
          </a:xfrm>
          <a:prstGeom prst="rect">
            <a:avLst/>
          </a:prstGeom>
          <a:noFill/>
          <a:ln w="9525">
            <a:solidFill>
              <a:schemeClr val="tx1"/>
            </a:solidFill>
            <a:prstDash val="dash"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2400" dirty="0">
                <a:latin typeface="+mj-lt"/>
              </a:rPr>
              <a:t>The EMF does not produce a current unless a circuit is completed (called the </a:t>
            </a:r>
            <a:r>
              <a:rPr lang="en-US" sz="2400" b="1" dirty="0">
                <a:latin typeface="+mj-lt"/>
              </a:rPr>
              <a:t>induced</a:t>
            </a:r>
            <a:r>
              <a:rPr lang="en-US" sz="2400" dirty="0">
                <a:latin typeface="+mj-lt"/>
              </a:rPr>
              <a:t> current)</a:t>
            </a:r>
          </a:p>
        </p:txBody>
      </p:sp>
      <p:sp>
        <p:nvSpPr>
          <p:cNvPr id="30" name="Rectangle 29"/>
          <p:cNvSpPr/>
          <p:nvPr/>
        </p:nvSpPr>
        <p:spPr>
          <a:xfrm rot="5400000">
            <a:off x="3633324" y="3179762"/>
            <a:ext cx="1066802" cy="2346325"/>
          </a:xfrm>
          <a:prstGeom prst="rect">
            <a:avLst/>
          </a:prstGeom>
          <a:solidFill>
            <a:srgbClr val="B87333"/>
          </a:solidFill>
          <a:ln>
            <a:solidFill>
              <a:srgbClr val="B873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98" name="TextBox 197"/>
          <p:cNvSpPr txBox="1"/>
          <p:nvPr/>
        </p:nvSpPr>
        <p:spPr bwMode="auto">
          <a:xfrm>
            <a:off x="2972924" y="3752850"/>
            <a:ext cx="3048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dirty="0">
                <a:latin typeface="+mj-lt"/>
              </a:rPr>
              <a:t>–</a:t>
            </a:r>
          </a:p>
          <a:p>
            <a:pPr algn="ctr">
              <a:defRPr/>
            </a:pPr>
            <a:r>
              <a:rPr lang="en-US" sz="2400" dirty="0">
                <a:latin typeface="+mj-lt"/>
              </a:rPr>
              <a:t>–</a:t>
            </a:r>
          </a:p>
          <a:p>
            <a:pPr algn="ctr">
              <a:defRPr/>
            </a:pPr>
            <a:r>
              <a:rPr lang="en-US" sz="2400" dirty="0"/>
              <a:t>–</a:t>
            </a:r>
            <a:endParaRPr lang="en-US" sz="2400" dirty="0">
              <a:latin typeface="+mj-lt"/>
            </a:endParaRPr>
          </a:p>
        </p:txBody>
      </p:sp>
      <p:sp>
        <p:nvSpPr>
          <p:cNvPr id="199" name="TextBox 198"/>
          <p:cNvSpPr txBox="1"/>
          <p:nvPr/>
        </p:nvSpPr>
        <p:spPr bwMode="auto">
          <a:xfrm>
            <a:off x="4954124" y="3752850"/>
            <a:ext cx="382588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dirty="0">
                <a:latin typeface="+mj-lt"/>
              </a:rPr>
              <a:t>+</a:t>
            </a:r>
          </a:p>
          <a:p>
            <a:pPr algn="ctr">
              <a:defRPr/>
            </a:pPr>
            <a:r>
              <a:rPr lang="en-US" sz="2400" dirty="0">
                <a:latin typeface="+mj-lt"/>
              </a:rPr>
              <a:t>+</a:t>
            </a:r>
          </a:p>
          <a:p>
            <a:pPr algn="ctr">
              <a:defRPr/>
            </a:pPr>
            <a:r>
              <a:rPr lang="en-US" sz="2400" dirty="0"/>
              <a:t>+</a:t>
            </a:r>
            <a:endParaRPr lang="en-US" sz="2400" dirty="0">
              <a:latin typeface="+mj-lt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0058400" y="6459933"/>
            <a:ext cx="2133600" cy="365125"/>
          </a:xfrm>
        </p:spPr>
        <p:txBody>
          <a:bodyPr/>
          <a:lstStyle/>
          <a:p>
            <a:pPr>
              <a:defRPr/>
            </a:pPr>
            <a:fld id="{B386F29C-061E-47C1-A8AA-F42ADE5D6185}" type="slidenum">
              <a:rPr lang="en-US" smtClean="0"/>
              <a:pPr>
                <a:defRPr/>
              </a:pPr>
              <a:t>34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9" name="TextBox 188"/>
              <p:cNvSpPr txBox="1"/>
              <p:nvPr/>
            </p:nvSpPr>
            <p:spPr bwMode="auto">
              <a:xfrm>
                <a:off x="4034302" y="3161862"/>
                <a:ext cx="386422" cy="477285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1" i="1" dirty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𝜺</m:t>
                      </m:r>
                    </m:oMath>
                  </m:oMathPara>
                </a14:m>
                <a:endParaRPr lang="en-US" sz="24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89" name="TextBox 18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034302" y="3161862"/>
                <a:ext cx="386422" cy="477285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88" name="Straight Arrow Connector 187"/>
          <p:cNvCxnSpPr/>
          <p:nvPr/>
        </p:nvCxnSpPr>
        <p:spPr>
          <a:xfrm flipH="1">
            <a:off x="3025312" y="3594134"/>
            <a:ext cx="2311400" cy="0"/>
          </a:xfrm>
          <a:prstGeom prst="straightConnector1">
            <a:avLst/>
          </a:prstGeom>
          <a:ln w="28575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03" name="TextBox 202"/>
              <p:cNvSpPr txBox="1"/>
              <p:nvPr/>
            </p:nvSpPr>
            <p:spPr bwMode="auto">
              <a:xfrm>
                <a:off x="6096001" y="3230940"/>
                <a:ext cx="4185185" cy="156966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prstDash val="dash"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>
                  <a:defRPr/>
                </a:pPr>
                <a:r>
                  <a:rPr lang="en-US" sz="2400" dirty="0">
                    <a:latin typeface="+mj-lt"/>
                  </a:rPr>
                  <a:t>The induced current in the loop produces a </a:t>
                </a:r>
                <a:r>
                  <a:rPr lang="en-US" sz="2400" b="1" dirty="0">
                    <a:latin typeface="+mj-lt"/>
                  </a:rPr>
                  <a:t>magnetic dipole moment </a:t>
                </a:r>
                <a:r>
                  <a:rPr lang="en-US" sz="2400" dirty="0">
                    <a:latin typeface="+mj-lt"/>
                  </a:rPr>
                  <a:t>(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en-US" sz="2400" dirty="0">
                    <a:latin typeface="+mj-lt"/>
                  </a:rPr>
                  <a:t>)</a:t>
                </a:r>
              </a:p>
              <a:p>
                <a:pPr algn="ctr">
                  <a:defRPr/>
                </a:pPr>
                <a:r>
                  <a:rPr lang="en-US" sz="2400" dirty="0">
                    <a:latin typeface="+mj-lt"/>
                  </a:rPr>
                  <a:t> (called the </a:t>
                </a:r>
                <a:r>
                  <a:rPr lang="en-US" sz="2400" b="1" dirty="0">
                    <a:latin typeface="+mj-lt"/>
                  </a:rPr>
                  <a:t>induced</a:t>
                </a:r>
                <a:r>
                  <a:rPr lang="en-US" sz="2400" dirty="0">
                    <a:latin typeface="+mj-lt"/>
                  </a:rPr>
                  <a:t>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en-US" sz="2400" dirty="0">
                    <a:latin typeface="+mj-lt"/>
                  </a:rPr>
                  <a:t>)</a:t>
                </a:r>
              </a:p>
            </p:txBody>
          </p:sp>
        </mc:Choice>
        <mc:Fallback xmlns="">
          <p:sp>
            <p:nvSpPr>
              <p:cNvPr id="203" name="TextBox 20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096001" y="3230940"/>
                <a:ext cx="4185185" cy="1569660"/>
              </a:xfrm>
              <a:prstGeom prst="rect">
                <a:avLst/>
              </a:prstGeom>
              <a:blipFill>
                <a:blip r:embed="rId14"/>
                <a:stretch>
                  <a:fillRect t="-2308" b="-7692"/>
                </a:stretch>
              </a:blipFill>
              <a:ln w="9525">
                <a:solidFill>
                  <a:schemeClr val="tx1"/>
                </a:solidFill>
                <a:prstDash val="dash"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" name="Group 3"/>
          <p:cNvGrpSpPr/>
          <p:nvPr/>
        </p:nvGrpSpPr>
        <p:grpSpPr>
          <a:xfrm>
            <a:off x="3360864" y="2243460"/>
            <a:ext cx="1243023" cy="851726"/>
            <a:chOff x="1759539" y="2614935"/>
            <a:chExt cx="1243023" cy="851726"/>
          </a:xfrm>
        </p:grpSpPr>
        <p:sp>
          <p:nvSpPr>
            <p:cNvPr id="206" name="Oval 205"/>
            <p:cNvSpPr/>
            <p:nvPr/>
          </p:nvSpPr>
          <p:spPr bwMode="auto">
            <a:xfrm>
              <a:off x="2150836" y="2614935"/>
              <a:ext cx="851726" cy="851726"/>
            </a:xfrm>
            <a:prstGeom prst="ellipse">
              <a:avLst/>
            </a:prstGeom>
            <a:noFill/>
            <a:ln>
              <a:solidFill>
                <a:srgbClr val="008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07" name="Oval 206"/>
            <p:cNvSpPr/>
            <p:nvPr/>
          </p:nvSpPr>
          <p:spPr bwMode="auto">
            <a:xfrm>
              <a:off x="2435619" y="2899718"/>
              <a:ext cx="282160" cy="282160"/>
            </a:xfrm>
            <a:prstGeom prst="ellipse">
              <a:avLst/>
            </a:prstGeom>
            <a:solidFill>
              <a:srgbClr val="008000"/>
            </a:solidFill>
            <a:ln>
              <a:solidFill>
                <a:srgbClr val="008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08" name="TextBox 39"/>
                <p:cNvSpPr txBox="1">
                  <a:spLocks noChangeArrowheads="1"/>
                </p:cNvSpPr>
                <p:nvPr/>
              </p:nvSpPr>
              <p:spPr bwMode="auto">
                <a:xfrm>
                  <a:off x="1759539" y="2819400"/>
                  <a:ext cx="526461" cy="46166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xtLst>
                  <a:ext uri="{909E8E84-426E-40DD-AFC4-6F175D3DCCD1}">
                    <a14:hiddenFill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square"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algn="ctr" eaLnBrk="1" hangingPunct="1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400" b="1" i="1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  <m:t>𝝁</m:t>
                        </m:r>
                      </m:oMath>
                    </m:oMathPara>
                  </a14:m>
                  <a:endParaRPr lang="en-US" sz="2400" b="1" i="1" dirty="0">
                    <a:solidFill>
                      <a:srgbClr val="008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208" name="TextBox 3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1759539" y="2819400"/>
                  <a:ext cx="526461" cy="461665"/>
                </a:xfrm>
                <a:prstGeom prst="rect">
                  <a:avLst/>
                </a:prstGeom>
                <a:blipFill>
                  <a:blip r:embed="rId15"/>
                  <a:stretch>
                    <a:fillRect b="-10667"/>
                  </a:stretch>
                </a:blipFill>
                <a:ln w="9525">
                  <a:noFill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09" name="TextBox 208"/>
              <p:cNvSpPr txBox="1"/>
              <p:nvPr/>
            </p:nvSpPr>
            <p:spPr bwMode="auto">
              <a:xfrm>
                <a:off x="2215616" y="5029201"/>
                <a:ext cx="8071385" cy="769441"/>
              </a:xfrm>
              <a:prstGeom prst="rect">
                <a:avLst/>
              </a:prstGeom>
              <a:noFill/>
              <a:ln w="19050">
                <a:solidFill>
                  <a:srgbClr val="008000"/>
                </a:solidFill>
                <a:prstDash val="solid"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>
                  <a:defRPr/>
                </a:pPr>
                <a:r>
                  <a:rPr lang="en-US" sz="2200" dirty="0">
                    <a:latin typeface="+mj-lt"/>
                  </a:rPr>
                  <a:t>For the above circuit, the current is CCW, so according to the right-hand loop rule, induced </a:t>
                </a:r>
                <a14:m>
                  <m:oMath xmlns:m="http://schemas.openxmlformats.org/officeDocument/2006/math">
                    <m:r>
                      <a:rPr lang="en-US" sz="2200" i="1">
                        <a:latin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en-US" sz="2200" dirty="0">
                    <a:latin typeface="+mj-lt"/>
                  </a:rPr>
                  <a:t> points </a:t>
                </a:r>
                <a:r>
                  <a:rPr lang="en-US" sz="2200" b="1" dirty="0">
                    <a:latin typeface="+mj-lt"/>
                  </a:rPr>
                  <a:t>out of</a:t>
                </a:r>
                <a:r>
                  <a:rPr lang="en-US" sz="2200" dirty="0">
                    <a:latin typeface="+mj-lt"/>
                  </a:rPr>
                  <a:t> the page</a:t>
                </a:r>
              </a:p>
            </p:txBody>
          </p:sp>
        </mc:Choice>
        <mc:Fallback xmlns="">
          <p:sp>
            <p:nvSpPr>
              <p:cNvPr id="209" name="TextBox 20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215616" y="5029201"/>
                <a:ext cx="8071385" cy="769441"/>
              </a:xfrm>
              <a:prstGeom prst="rect">
                <a:avLst/>
              </a:prstGeom>
              <a:blipFill>
                <a:blip r:embed="rId16"/>
                <a:stretch>
                  <a:fillRect t="-3876" b="-13953"/>
                </a:stretch>
              </a:blipFill>
              <a:ln w="19050">
                <a:solidFill>
                  <a:srgbClr val="008000"/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/>
              <p:cNvSpPr txBox="1"/>
              <p:nvPr/>
            </p:nvSpPr>
            <p:spPr bwMode="auto">
              <a:xfrm>
                <a:off x="1905000" y="5969914"/>
                <a:ext cx="8610600" cy="430887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19050">
                <a:solidFill>
                  <a:srgbClr val="008000"/>
                </a:solidFill>
                <a:prstDash val="solid"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>
                  <a:defRPr/>
                </a:pPr>
                <a14:m>
                  <m:oMath xmlns:m="http://schemas.openxmlformats.org/officeDocument/2006/math">
                    <m:r>
                      <a:rPr lang="en-US" sz="2200" b="1" i="1">
                        <a:latin typeface="Cambria Math" panose="02040503050406030204" pitchFamily="18" charset="0"/>
                      </a:rPr>
                      <m:t>𝝁</m:t>
                    </m:r>
                  </m:oMath>
                </a14:m>
                <a:r>
                  <a:rPr lang="en-US" sz="2200" b="1" dirty="0">
                    <a:latin typeface="+mj-lt"/>
                  </a:rPr>
                  <a:t> (and Lenz’s law) determines the direction of induced current</a:t>
                </a:r>
              </a:p>
            </p:txBody>
          </p:sp>
        </mc:Choice>
        <mc:Fallback xmlns="">
          <p:sp>
            <p:nvSpPr>
              <p:cNvPr id="23" name="TextBox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905000" y="5969914"/>
                <a:ext cx="8610600" cy="430887"/>
              </a:xfrm>
              <a:prstGeom prst="rect">
                <a:avLst/>
              </a:prstGeom>
              <a:blipFill>
                <a:blip r:embed="rId17"/>
                <a:stretch>
                  <a:fillRect t="-5405" b="-25676"/>
                </a:stretch>
              </a:blipFill>
              <a:ln w="19050">
                <a:solidFill>
                  <a:srgbClr val="008000"/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911712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3" grpId="0" animBg="1"/>
      <p:bldP spid="209" grpId="0" animBg="1"/>
      <p:bldP spid="23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Title 1"/>
          <p:cNvSpPr>
            <a:spLocks noGrp="1"/>
          </p:cNvSpPr>
          <p:nvPr>
            <p:ph type="title"/>
          </p:nvPr>
        </p:nvSpPr>
        <p:spPr>
          <a:xfrm>
            <a:off x="1676400" y="228600"/>
            <a:ext cx="8915400" cy="1143000"/>
          </a:xfrm>
        </p:spPr>
        <p:txBody>
          <a:bodyPr/>
          <a:lstStyle/>
          <a:p>
            <a:pPr eaLnBrk="1" hangingPunct="1"/>
            <a:r>
              <a:rPr lang="en-US" sz="3600" b="1" dirty="0">
                <a:latin typeface="Arial" charset="0"/>
                <a:cs typeface="Arial" charset="0"/>
              </a:rPr>
              <a:t>Induced Current by Magnetic Induction</a:t>
            </a:r>
            <a:endParaRPr lang="en-US" sz="3600" b="1" i="1" dirty="0">
              <a:latin typeface="Arial" charset="0"/>
              <a:cs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 bwMode="auto">
              <a:xfrm>
                <a:off x="1676400" y="1295401"/>
                <a:ext cx="9067800" cy="3508653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prstDash val="dash"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marL="342900" indent="-342900" fontAlgn="auto">
                  <a:spcBef>
                    <a:spcPts val="600"/>
                  </a:spcBef>
                  <a:spcAft>
                    <a:spcPts val="1200"/>
                  </a:spcAft>
                  <a:buFont typeface="Arial" panose="020B0604020202020204" pitchFamily="34" charset="0"/>
                  <a:buChar char="•"/>
                  <a:defRPr/>
                </a:pPr>
                <a:r>
                  <a:rPr lang="en-US" sz="2400" dirty="0"/>
                  <a:t>When an external B acts on a conductor, and its external magnetic flux (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>
                        <a:latin typeface="Cambria Math" panose="02040503050406030204" pitchFamily="18" charset="0"/>
                      </a:rPr>
                      <m:t>Φ</m:t>
                    </m:r>
                  </m:oMath>
                </a14:m>
                <a:r>
                  <a:rPr lang="en-US" sz="2400" dirty="0"/>
                  <a:t>) acting on the conductor </a:t>
                </a:r>
                <a:r>
                  <a:rPr lang="en-US" sz="2400" b="1" dirty="0"/>
                  <a:t>changes</a:t>
                </a:r>
                <a:r>
                  <a:rPr lang="en-US" sz="2400" dirty="0"/>
                  <a:t> </a:t>
                </a:r>
                <a:r>
                  <a:rPr lang="en-US" sz="2000" dirty="0"/>
                  <a:t>(e.g. because of moving conductor or moving magnet) </a:t>
                </a:r>
                <a:r>
                  <a:rPr lang="en-US" sz="2000" dirty="0">
                    <a:solidFill>
                      <a:schemeClr val="bg1">
                        <a:lumMod val="50000"/>
                      </a:schemeClr>
                    </a:solidFill>
                  </a:rPr>
                  <a:t>[slide 27]</a:t>
                </a:r>
                <a:r>
                  <a:rPr lang="en-US" sz="2400" dirty="0"/>
                  <a:t>:</a:t>
                </a:r>
              </a:p>
              <a:p>
                <a:pPr marL="342900" indent="-342900" fontAlgn="auto">
                  <a:spcBef>
                    <a:spcPts val="0"/>
                  </a:spcBef>
                  <a:spcAft>
                    <a:spcPts val="1200"/>
                  </a:spcAft>
                  <a:buFontTx/>
                  <a:buChar char="-"/>
                  <a:defRPr/>
                </a:pPr>
                <a:r>
                  <a:rPr lang="en-US" sz="2400" dirty="0"/>
                  <a:t>An EMF is induced in the conductor </a:t>
                </a:r>
                <a:r>
                  <a:rPr lang="en-US" sz="2000" dirty="0">
                    <a:solidFill>
                      <a:schemeClr val="bg1">
                        <a:lumMod val="50000"/>
                      </a:schemeClr>
                    </a:solidFill>
                  </a:rPr>
                  <a:t>[slide 32]</a:t>
                </a:r>
                <a:endParaRPr lang="en-US" sz="2400" dirty="0">
                  <a:solidFill>
                    <a:schemeClr val="bg1">
                      <a:lumMod val="50000"/>
                    </a:schemeClr>
                  </a:solidFill>
                </a:endParaRPr>
              </a:p>
              <a:p>
                <a:pPr marL="342900" indent="-342900" fontAlgn="auto">
                  <a:spcBef>
                    <a:spcPts val="0"/>
                  </a:spcBef>
                  <a:spcAft>
                    <a:spcPts val="1200"/>
                  </a:spcAft>
                  <a:buFontTx/>
                  <a:buChar char="-"/>
                  <a:defRPr/>
                </a:pPr>
                <a:r>
                  <a:rPr lang="en-US" sz="2400" dirty="0"/>
                  <a:t>If the conductor forms part of a closed loop, its EMF generates an induced current </a:t>
                </a:r>
                <a:r>
                  <a:rPr lang="en-US" sz="2000" dirty="0">
                    <a:solidFill>
                      <a:schemeClr val="bg1">
                        <a:lumMod val="50000"/>
                      </a:schemeClr>
                    </a:solidFill>
                  </a:rPr>
                  <a:t>[slide 33]</a:t>
                </a:r>
                <a:endParaRPr lang="en-US" sz="2400" dirty="0"/>
              </a:p>
              <a:p>
                <a:pPr marL="342900" indent="-342900" fontAlgn="auto">
                  <a:spcBef>
                    <a:spcPts val="0"/>
                  </a:spcBef>
                  <a:spcAft>
                    <a:spcPts val="1200"/>
                  </a:spcAft>
                  <a:buFontTx/>
                  <a:buChar char="-"/>
                  <a:defRPr/>
                </a:pPr>
                <a:r>
                  <a:rPr lang="en-US" sz="2400" dirty="0"/>
                  <a:t>The induced current creates an induced field and subsequently an induced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en-US" sz="2400" dirty="0"/>
                  <a:t> </a:t>
                </a:r>
                <a:r>
                  <a:rPr lang="en-US" sz="2000" dirty="0">
                    <a:solidFill>
                      <a:schemeClr val="bg1">
                        <a:lumMod val="50000"/>
                      </a:schemeClr>
                    </a:solidFill>
                  </a:rPr>
                  <a:t>[slide 33]</a:t>
                </a:r>
                <a:endParaRPr lang="en-US" sz="2400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676400" y="1295401"/>
                <a:ext cx="9067800" cy="3508653"/>
              </a:xfrm>
              <a:prstGeom prst="rect">
                <a:avLst/>
              </a:prstGeom>
              <a:blipFill>
                <a:blip r:embed="rId2"/>
                <a:stretch>
                  <a:fillRect l="-805" t="-1040" r="-1342" b="-2946"/>
                </a:stretch>
              </a:blipFill>
              <a:ln w="9525">
                <a:solidFill>
                  <a:schemeClr val="tx1"/>
                </a:solidFill>
                <a:prstDash val="dash"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9982200" y="6446837"/>
            <a:ext cx="2133600" cy="365125"/>
          </a:xfrm>
        </p:spPr>
        <p:txBody>
          <a:bodyPr/>
          <a:lstStyle/>
          <a:p>
            <a:pPr>
              <a:defRPr/>
            </a:pPr>
            <a:fld id="{B386F29C-061E-47C1-A8AA-F42ADE5D6185}" type="slidenum">
              <a:rPr lang="en-US" smtClean="0"/>
              <a:pPr>
                <a:defRPr/>
              </a:pPr>
              <a:t>35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 bwMode="auto">
              <a:xfrm>
                <a:off x="2438400" y="5167444"/>
                <a:ext cx="7162800" cy="1354217"/>
              </a:xfrm>
              <a:prstGeom prst="rect">
                <a:avLst/>
              </a:prstGeom>
              <a:noFill/>
              <a:ln w="19050">
                <a:solidFill>
                  <a:schemeClr val="accent1"/>
                </a:solidFill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600"/>
                  </a:spcAft>
                  <a:defRPr/>
                </a:pPr>
                <a:r>
                  <a:rPr lang="en-US" sz="2200" b="1" dirty="0">
                    <a:latin typeface="+mj-lt"/>
                  </a:rPr>
                  <a:t>Finding direction of induced current:</a:t>
                </a:r>
              </a:p>
              <a:p>
                <a:pPr fontAlgn="auto">
                  <a:spcBef>
                    <a:spcPts val="0"/>
                  </a:spcBef>
                  <a:spcAft>
                    <a:spcPts val="600"/>
                  </a:spcAft>
                  <a:defRPr/>
                </a:pPr>
                <a:r>
                  <a:rPr lang="en-US" sz="2400" dirty="0">
                    <a:latin typeface="+mj-lt"/>
                  </a:rPr>
                  <a:t>  1. Right-hand rule for cross product </a:t>
                </a:r>
                <a:r>
                  <a:rPr lang="en-US" sz="2000" dirty="0">
                    <a:solidFill>
                      <a:schemeClr val="bg1">
                        <a:lumMod val="50000"/>
                      </a:schemeClr>
                    </a:solidFill>
                    <a:latin typeface="+mj-lt"/>
                  </a:rPr>
                  <a:t>[slide 32-33], </a:t>
                </a:r>
                <a:r>
                  <a:rPr lang="en-US" sz="2400" dirty="0">
                    <a:latin typeface="+mj-lt"/>
                  </a:rPr>
                  <a:t>or </a:t>
                </a:r>
              </a:p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2400" dirty="0">
                    <a:latin typeface="+mj-lt"/>
                  </a:rPr>
                  <a:t>  2. Magnetic dipole moment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en-US" sz="2400" dirty="0">
                    <a:latin typeface="+mj-lt"/>
                  </a:rPr>
                  <a:t>)</a:t>
                </a:r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438400" y="5167444"/>
                <a:ext cx="7162800" cy="1354217"/>
              </a:xfrm>
              <a:prstGeom prst="rect">
                <a:avLst/>
              </a:prstGeom>
              <a:blipFill>
                <a:blip r:embed="rId3"/>
                <a:stretch>
                  <a:fillRect l="-1019" t="-2222" r="-170" b="-6667"/>
                </a:stretch>
              </a:blipFill>
              <a:ln w="19050">
                <a:solidFill>
                  <a:schemeClr val="accent1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Title 1"/>
          <p:cNvSpPr>
            <a:spLocks noGrp="1"/>
          </p:cNvSpPr>
          <p:nvPr>
            <p:ph type="title"/>
          </p:nvPr>
        </p:nvSpPr>
        <p:spPr>
          <a:xfrm>
            <a:off x="2133600" y="304800"/>
            <a:ext cx="8229600" cy="1143000"/>
          </a:xfrm>
        </p:spPr>
        <p:txBody>
          <a:bodyPr/>
          <a:lstStyle/>
          <a:p>
            <a:pPr eaLnBrk="1" hangingPunct="1"/>
            <a:r>
              <a:rPr lang="en-US" sz="4000" dirty="0">
                <a:latin typeface="Arial" charset="0"/>
                <a:cs typeface="Arial" charset="0"/>
              </a:rPr>
              <a:t>Direction of </a:t>
            </a:r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4000" i="1" dirty="0">
                <a:latin typeface="Arial" charset="0"/>
                <a:cs typeface="Arial" charset="0"/>
              </a:rPr>
              <a:t> </a:t>
            </a:r>
            <a:r>
              <a:rPr lang="en-US" sz="4000" dirty="0">
                <a:latin typeface="Arial" charset="0"/>
                <a:cs typeface="Arial" charset="0"/>
              </a:rPr>
              <a:t>and</a:t>
            </a:r>
            <a:r>
              <a:rPr lang="en-US" sz="4000" i="1" dirty="0">
                <a:latin typeface="Arial" charset="0"/>
                <a:cs typeface="Arial" charset="0"/>
              </a:rPr>
              <a:t> </a:t>
            </a:r>
            <a:r>
              <a:rPr lang="en-US" sz="4000" b="1" dirty="0">
                <a:latin typeface="Arial" charset="0"/>
                <a:cs typeface="Arial" charset="0"/>
              </a:rPr>
              <a:t>Lenz’s Law</a:t>
            </a:r>
            <a:endParaRPr lang="en-US" sz="4000" b="1" i="1" dirty="0">
              <a:latin typeface="Arial" charset="0"/>
              <a:cs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 bwMode="auto">
              <a:xfrm>
                <a:off x="1905000" y="2726085"/>
                <a:ext cx="9067800" cy="1769715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600"/>
                  </a:spcAft>
                  <a:defRPr/>
                </a:pPr>
                <a:r>
                  <a:rPr lang="en-US" sz="2400" b="1" dirty="0">
                    <a:latin typeface="+mj-lt"/>
                  </a:rPr>
                  <a:t>Lenz’s Law:</a:t>
                </a:r>
              </a:p>
              <a:p>
                <a:pPr fontAlgn="auto">
                  <a:spcBef>
                    <a:spcPts val="0"/>
                  </a:spcBef>
                  <a:spcAft>
                    <a:spcPts val="1200"/>
                  </a:spcAft>
                  <a:defRPr/>
                </a:pPr>
                <a:r>
                  <a:rPr lang="en-US" sz="2400" dirty="0">
                    <a:latin typeface="+mj-lt"/>
                  </a:rPr>
                  <a:t>The direction of the induced current is such that the </a:t>
                </a:r>
                <a:r>
                  <a:rPr lang="en-US" sz="2400" dirty="0"/>
                  <a:t>induced field (and the induced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en-US" sz="2400" dirty="0"/>
                  <a:t>) </a:t>
                </a:r>
                <a:r>
                  <a:rPr lang="en-US" sz="2400" b="1" dirty="0">
                    <a:solidFill>
                      <a:srgbClr val="A67A00"/>
                    </a:solidFill>
                  </a:rPr>
                  <a:t>opposes change in magnetic flux (i.e. </a:t>
                </a:r>
                <a14:m>
                  <m:oMath xmlns:m="http://schemas.openxmlformats.org/officeDocument/2006/math">
                    <m:r>
                      <a:rPr lang="en-US" sz="2400" b="1">
                        <a:solidFill>
                          <a:srgbClr val="A67A00"/>
                        </a:solidFill>
                        <a:latin typeface="Cambria Math" panose="02040503050406030204" pitchFamily="18" charset="0"/>
                      </a:rPr>
                      <m:t>𝚫𝚽</m:t>
                    </m:r>
                  </m:oMath>
                </a14:m>
                <a:r>
                  <a:rPr lang="en-US" sz="2400" b="1" dirty="0">
                    <a:solidFill>
                      <a:srgbClr val="A67A00"/>
                    </a:solidFill>
                  </a:rPr>
                  <a:t>)</a:t>
                </a:r>
              </a:p>
              <a:p>
                <a:pPr fontAlgn="auto">
                  <a:spcBef>
                    <a:spcPts val="0"/>
                  </a:spcBef>
                  <a:spcAft>
                    <a:spcPts val="600"/>
                  </a:spcAft>
                  <a:defRPr/>
                </a:pPr>
                <a:r>
                  <a:rPr lang="en-US" sz="2200" dirty="0"/>
                  <a:t>(i.e. the induced field and induced </a:t>
                </a:r>
                <a14:m>
                  <m:oMath xmlns:m="http://schemas.openxmlformats.org/officeDocument/2006/math">
                    <m:r>
                      <a:rPr lang="en-US" sz="2200" i="1">
                        <a:latin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en-US" sz="2200" dirty="0"/>
                  <a:t> try to prevent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200">
                        <a:latin typeface="Cambria Math" panose="02040503050406030204" pitchFamily="18" charset="0"/>
                      </a:rPr>
                      <m:t>Φ</m:t>
                    </m:r>
                  </m:oMath>
                </a14:m>
                <a:r>
                  <a:rPr lang="en-US" sz="2200" dirty="0"/>
                  <a:t> from changing)</a:t>
                </a:r>
                <a:endParaRPr lang="en-US" sz="2000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905000" y="2726085"/>
                <a:ext cx="9067800" cy="1769715"/>
              </a:xfrm>
              <a:prstGeom prst="rect">
                <a:avLst/>
              </a:prstGeom>
              <a:blipFill>
                <a:blip r:embed="rId2"/>
                <a:stretch>
                  <a:fillRect l="-1007" t="-2048" r="-201" b="-5802"/>
                </a:stretch>
              </a:blipFill>
              <a:ln w="9525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386F29C-061E-47C1-A8AA-F42ADE5D6185}" type="slidenum">
              <a:rPr lang="en-US" smtClean="0"/>
              <a:pPr>
                <a:defRPr/>
              </a:pPr>
              <a:t>36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2667000" y="1454260"/>
                <a:ext cx="7162800" cy="90794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600"/>
                  </a:spcAft>
                  <a:defRPr/>
                </a:pPr>
                <a:r>
                  <a:rPr lang="en-US" sz="2400" b="1" dirty="0"/>
                  <a:t>Finding direction of induced current from </a:t>
                </a:r>
                <a14:m>
                  <m:oMath xmlns:m="http://schemas.openxmlformats.org/officeDocument/2006/math">
                    <m:r>
                      <a:rPr lang="en-US" sz="2400" b="1" i="1">
                        <a:latin typeface="Cambria Math" panose="02040503050406030204" pitchFamily="18" charset="0"/>
                      </a:rPr>
                      <m:t>𝝁</m:t>
                    </m:r>
                  </m:oMath>
                </a14:m>
                <a:r>
                  <a:rPr lang="en-US" sz="2400" b="1" dirty="0"/>
                  <a:t>:</a:t>
                </a:r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2400" b="1" dirty="0">
                    <a:solidFill>
                      <a:srgbClr val="293F6F"/>
                    </a:solidFill>
                  </a:rPr>
                  <a:t>Use Lenz’s Law</a:t>
                </a:r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67000" y="1454260"/>
                <a:ext cx="7162800" cy="907941"/>
              </a:xfrm>
              <a:prstGeom prst="rect">
                <a:avLst/>
              </a:prstGeom>
              <a:blipFill>
                <a:blip r:embed="rId3"/>
                <a:stretch>
                  <a:fillRect t="-4698" b="-1476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/>
              <p:cNvSpPr/>
              <p:nvPr/>
            </p:nvSpPr>
            <p:spPr>
              <a:xfrm>
                <a:off x="2438400" y="4859684"/>
                <a:ext cx="7924800" cy="1169551"/>
              </a:xfrm>
              <a:prstGeom prst="rect">
                <a:avLst/>
              </a:prstGeom>
              <a:ln>
                <a:solidFill>
                  <a:schemeClr val="tx1"/>
                </a:solidFill>
                <a:prstDash val="dash"/>
              </a:ln>
            </p:spPr>
            <p:txBody>
              <a:bodyPr wrap="square">
                <a:sp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600"/>
                  </a:spcAft>
                  <a:defRPr/>
                </a:pPr>
                <a:r>
                  <a:rPr lang="en-US" sz="2000" b="1" dirty="0"/>
                  <a:t>Note: </a:t>
                </a:r>
                <a:r>
                  <a:rPr lang="en-US" sz="2000" dirty="0"/>
                  <a:t>There are two fields involved in magnetic induction:</a:t>
                </a:r>
              </a:p>
              <a:p>
                <a:pPr marL="342900" indent="-342900" fontAlgn="auto">
                  <a:spcBef>
                    <a:spcPts val="0"/>
                  </a:spcBef>
                  <a:spcAft>
                    <a:spcPts val="600"/>
                  </a:spcAft>
                  <a:buFont typeface="Arial" panose="020B0604020202020204" pitchFamily="34" charset="0"/>
                  <a:buChar char="•"/>
                  <a:defRPr/>
                </a:pPr>
                <a:r>
                  <a:rPr lang="en-US" sz="2000" dirty="0"/>
                  <a:t>The </a:t>
                </a:r>
                <a:r>
                  <a:rPr lang="en-US" sz="2000" b="1" dirty="0"/>
                  <a:t>external</a:t>
                </a:r>
                <a:r>
                  <a:rPr lang="en-US" sz="2000" dirty="0"/>
                  <a:t> magnetic field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𝑒𝑥𝑡</m:t>
                        </m:r>
                      </m:sub>
                    </m:sSub>
                  </m:oMath>
                </a14:m>
                <a:r>
                  <a:rPr lang="en-US" sz="2000" dirty="0"/>
                  <a:t>) that creates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</a:rPr>
                      <m:t>Φ</m:t>
                    </m:r>
                  </m:oMath>
                </a14:m>
                <a:r>
                  <a:rPr lang="en-US" sz="2000" dirty="0"/>
                  <a:t> (i.e. </a:t>
                </a:r>
                <a:r>
                  <a:rPr lang="en-US" sz="2000" i="1" dirty="0"/>
                  <a:t>cause</a:t>
                </a:r>
                <a:r>
                  <a:rPr lang="en-US" sz="2000" dirty="0"/>
                  <a:t>)</a:t>
                </a:r>
              </a:p>
              <a:p>
                <a:pPr marL="342900" indent="-342900" fontAlgn="auto">
                  <a:spcBef>
                    <a:spcPts val="0"/>
                  </a:spcBef>
                  <a:spcAft>
                    <a:spcPts val="600"/>
                  </a:spcAft>
                  <a:buFont typeface="Arial" panose="020B0604020202020204" pitchFamily="34" charset="0"/>
                  <a:buChar char="•"/>
                  <a:defRPr/>
                </a:pPr>
                <a:r>
                  <a:rPr lang="en-US" sz="2000" dirty="0"/>
                  <a:t>The </a:t>
                </a:r>
                <a:r>
                  <a:rPr lang="en-US" sz="2000" b="1" dirty="0"/>
                  <a:t>induced</a:t>
                </a:r>
                <a:r>
                  <a:rPr lang="en-US" sz="2000" dirty="0"/>
                  <a:t> magnetic field that creates the induced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en-US" sz="2000" dirty="0"/>
                  <a:t> (i.e. </a:t>
                </a:r>
                <a:r>
                  <a:rPr lang="en-US" sz="2000" i="1" dirty="0"/>
                  <a:t>effect</a:t>
                </a:r>
                <a:r>
                  <a:rPr lang="en-US" sz="2000" dirty="0"/>
                  <a:t>)</a:t>
                </a:r>
              </a:p>
            </p:txBody>
          </p:sp>
        </mc:Choice>
        <mc:Fallback xmlns=""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38400" y="4859684"/>
                <a:ext cx="7924800" cy="1169551"/>
              </a:xfrm>
              <a:prstGeom prst="rect">
                <a:avLst/>
              </a:prstGeom>
              <a:blipFill>
                <a:blip r:embed="rId4"/>
                <a:stretch>
                  <a:fillRect l="-614" t="-1546" r="-538" b="-8247"/>
                </a:stretch>
              </a:blipFill>
              <a:ln>
                <a:solidFill>
                  <a:schemeClr val="tx1"/>
                </a:solidFill>
                <a:prstDash val="dash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003741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Title 1"/>
          <p:cNvSpPr>
            <a:spLocks noGrp="1"/>
          </p:cNvSpPr>
          <p:nvPr>
            <p:ph type="title"/>
          </p:nvPr>
        </p:nvSpPr>
        <p:spPr>
          <a:xfrm>
            <a:off x="1981200" y="0"/>
            <a:ext cx="8229600" cy="1143000"/>
          </a:xfrm>
        </p:spPr>
        <p:txBody>
          <a:bodyPr/>
          <a:lstStyle/>
          <a:p>
            <a:pPr eaLnBrk="1" hangingPunct="1"/>
            <a:r>
              <a:rPr lang="en-US" sz="4200" b="1" dirty="0">
                <a:latin typeface="Arial" charset="0"/>
                <a:cs typeface="Arial" charset="0"/>
              </a:rPr>
              <a:t>Guideline For Lenz’s Law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 bwMode="auto">
              <a:xfrm>
                <a:off x="1811802" y="1752601"/>
                <a:ext cx="8856199" cy="4616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marL="342900" indent="-342900" fontAlgn="auto"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  <a:defRPr/>
                </a:pPr>
                <a:r>
                  <a:rPr lang="en-US" sz="2300" dirty="0">
                    <a:latin typeface="+mj-lt"/>
                  </a:rPr>
                  <a:t>If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300" dirty="0">
                        <a:latin typeface="Cambria Math" panose="02040503050406030204" pitchFamily="18" charset="0"/>
                      </a:rPr>
                      <m:t>Φ</m:t>
                    </m:r>
                  </m:oMath>
                </a14:m>
                <a:r>
                  <a:rPr lang="en-US" sz="2300" dirty="0">
                    <a:latin typeface="+mj-lt"/>
                  </a:rPr>
                  <a:t> </a:t>
                </a:r>
                <a:r>
                  <a:rPr lang="en-US" sz="2300" b="1" dirty="0">
                    <a:solidFill>
                      <a:srgbClr val="FF0000"/>
                    </a:solidFill>
                    <a:latin typeface="+mj-lt"/>
                  </a:rPr>
                  <a:t>increases: </a:t>
                </a:r>
                <a14:m>
                  <m:oMath xmlns:m="http://schemas.openxmlformats.org/officeDocument/2006/math">
                    <m:r>
                      <a:rPr lang="en-US" sz="2300" b="1" i="1">
                        <a:latin typeface="Cambria Math" panose="02040503050406030204" pitchFamily="18" charset="0"/>
                      </a:rPr>
                      <m:t>𝝁</m:t>
                    </m:r>
                  </m:oMath>
                </a14:m>
                <a:r>
                  <a:rPr lang="en-US" sz="2300" b="1" dirty="0">
                    <a:solidFill>
                      <a:srgbClr val="FF0000"/>
                    </a:solidFill>
                    <a:latin typeface="+mj-lt"/>
                  </a:rPr>
                  <a:t> </a:t>
                </a:r>
                <a:r>
                  <a:rPr lang="en-US" sz="2300" dirty="0">
                    <a:latin typeface="+mj-lt"/>
                  </a:rPr>
                  <a:t>points in the </a:t>
                </a:r>
                <a:r>
                  <a:rPr lang="en-US" sz="2300" b="1" dirty="0">
                    <a:latin typeface="+mj-lt"/>
                  </a:rPr>
                  <a:t>opposite</a:t>
                </a:r>
                <a:r>
                  <a:rPr lang="en-US" sz="2300" dirty="0">
                    <a:latin typeface="+mj-lt"/>
                  </a:rPr>
                  <a:t> direction of external B</a:t>
                </a:r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811802" y="1752601"/>
                <a:ext cx="8856199" cy="461665"/>
              </a:xfrm>
              <a:prstGeom prst="rect">
                <a:avLst/>
              </a:prstGeom>
              <a:blipFill>
                <a:blip r:embed="rId2"/>
                <a:stretch>
                  <a:fillRect l="-826" t="-10667" b="-25333"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11582400" y="6359585"/>
            <a:ext cx="457200" cy="365125"/>
          </a:xfrm>
        </p:spPr>
        <p:txBody>
          <a:bodyPr/>
          <a:lstStyle/>
          <a:p>
            <a:pPr>
              <a:defRPr/>
            </a:pPr>
            <a:fld id="{B386F29C-061E-47C1-A8AA-F42ADE5D6185}" type="slidenum">
              <a:rPr lang="en-US" smtClean="0"/>
              <a:pPr>
                <a:defRPr/>
              </a:pPr>
              <a:t>37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 bwMode="auto">
              <a:xfrm>
                <a:off x="685800" y="990600"/>
                <a:ext cx="10363200" cy="40011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2000" dirty="0">
                    <a:latin typeface="+mj-lt"/>
                  </a:rPr>
                  <a:t>Magnetic induction can occur by both </a:t>
                </a:r>
                <a:r>
                  <a:rPr lang="en-US" sz="2000" b="1" dirty="0">
                    <a:latin typeface="+mj-lt"/>
                  </a:rPr>
                  <a:t>increase</a:t>
                </a:r>
                <a:r>
                  <a:rPr lang="en-US" sz="2000" dirty="0">
                    <a:latin typeface="+mj-lt"/>
                  </a:rPr>
                  <a:t> or </a:t>
                </a:r>
                <a:r>
                  <a:rPr lang="en-US" sz="2000" b="1" dirty="0">
                    <a:latin typeface="+mj-lt"/>
                  </a:rPr>
                  <a:t>decrease</a:t>
                </a:r>
                <a:r>
                  <a:rPr lang="en-US" sz="2000" dirty="0">
                    <a:latin typeface="+mj-lt"/>
                  </a:rPr>
                  <a:t> of external magnetic flux (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</a:rPr>
                      <m:t>Φ</m:t>
                    </m:r>
                  </m:oMath>
                </a14:m>
                <a:r>
                  <a:rPr lang="en-US" sz="2000" dirty="0">
                    <a:latin typeface="+mj-lt"/>
                  </a:rPr>
                  <a:t>)</a:t>
                </a:r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85800" y="990600"/>
                <a:ext cx="10363200" cy="400110"/>
              </a:xfrm>
              <a:prstGeom prst="rect">
                <a:avLst/>
              </a:prstGeom>
              <a:blipFill>
                <a:blip r:embed="rId3"/>
                <a:stretch>
                  <a:fillRect t="-5970" b="-25373"/>
                </a:stretch>
              </a:blip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 bwMode="auto">
              <a:xfrm>
                <a:off x="1734222" y="4086665"/>
                <a:ext cx="8857578" cy="4616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marL="342900" indent="-342900" fontAlgn="auto"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  <a:defRPr/>
                </a:pPr>
                <a:r>
                  <a:rPr lang="en-US" sz="2300" dirty="0">
                    <a:latin typeface="+mj-lt"/>
                  </a:rPr>
                  <a:t>If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300" dirty="0">
                        <a:latin typeface="Cambria Math" panose="02040503050406030204" pitchFamily="18" charset="0"/>
                      </a:rPr>
                      <m:t>Φ</m:t>
                    </m:r>
                  </m:oMath>
                </a14:m>
                <a:r>
                  <a:rPr lang="en-US" sz="2300" dirty="0">
                    <a:latin typeface="+mj-lt"/>
                  </a:rPr>
                  <a:t> </a:t>
                </a:r>
                <a:r>
                  <a:rPr lang="en-US" sz="2300" b="1" dirty="0">
                    <a:solidFill>
                      <a:srgbClr val="FF0000"/>
                    </a:solidFill>
                    <a:latin typeface="+mj-lt"/>
                  </a:rPr>
                  <a:t>decreases: </a:t>
                </a:r>
                <a14:m>
                  <m:oMath xmlns:m="http://schemas.openxmlformats.org/officeDocument/2006/math">
                    <m:r>
                      <a:rPr lang="en-US" sz="2300" b="1" i="1">
                        <a:latin typeface="Cambria Math" panose="02040503050406030204" pitchFamily="18" charset="0"/>
                      </a:rPr>
                      <m:t>𝝁</m:t>
                    </m:r>
                  </m:oMath>
                </a14:m>
                <a:r>
                  <a:rPr lang="en-US" sz="2300" b="1" dirty="0">
                    <a:solidFill>
                      <a:srgbClr val="FF0000"/>
                    </a:solidFill>
                    <a:latin typeface="+mj-lt"/>
                  </a:rPr>
                  <a:t> </a:t>
                </a:r>
                <a:r>
                  <a:rPr lang="en-US" sz="2300" dirty="0">
                    <a:latin typeface="+mj-lt"/>
                  </a:rPr>
                  <a:t>points in the </a:t>
                </a:r>
                <a:r>
                  <a:rPr lang="en-US" sz="2300" b="1" dirty="0">
                    <a:latin typeface="+mj-lt"/>
                  </a:rPr>
                  <a:t>same</a:t>
                </a:r>
                <a:r>
                  <a:rPr lang="en-US" sz="2300" dirty="0">
                    <a:latin typeface="+mj-lt"/>
                  </a:rPr>
                  <a:t> direction as external B</a:t>
                </a:r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734222" y="4086665"/>
                <a:ext cx="8857578" cy="461665"/>
              </a:xfrm>
              <a:prstGeom prst="rect">
                <a:avLst/>
              </a:prstGeom>
              <a:blipFill>
                <a:blip r:embed="rId4"/>
                <a:stretch>
                  <a:fillRect l="-825" t="-9211" b="-25000"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78849" name="Group 78848"/>
          <p:cNvGrpSpPr/>
          <p:nvPr/>
        </p:nvGrpSpPr>
        <p:grpSpPr>
          <a:xfrm>
            <a:off x="2209800" y="2329320"/>
            <a:ext cx="4157004" cy="1556880"/>
            <a:chOff x="1239128" y="2862413"/>
            <a:chExt cx="4157004" cy="1614268"/>
          </a:xfrm>
        </p:grpSpPr>
        <p:grpSp>
          <p:nvGrpSpPr>
            <p:cNvPr id="11" name="Group 56"/>
            <p:cNvGrpSpPr>
              <a:grpSpLocks/>
            </p:cNvGrpSpPr>
            <p:nvPr/>
          </p:nvGrpSpPr>
          <p:grpSpPr bwMode="auto">
            <a:xfrm>
              <a:off x="3948332" y="3091013"/>
              <a:ext cx="1371600" cy="1143000"/>
              <a:chOff x="6705600" y="2514600"/>
              <a:chExt cx="1371600" cy="1143000"/>
            </a:xfrm>
          </p:grpSpPr>
          <p:sp>
            <p:nvSpPr>
              <p:cNvPr id="12" name="Rectangle 11"/>
              <p:cNvSpPr/>
              <p:nvPr/>
            </p:nvSpPr>
            <p:spPr>
              <a:xfrm>
                <a:off x="6705600" y="2514600"/>
                <a:ext cx="1219200" cy="114300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cxnSp>
            <p:nvCxnSpPr>
              <p:cNvPr id="13" name="Straight Connector 12"/>
              <p:cNvCxnSpPr/>
              <p:nvPr/>
            </p:nvCxnSpPr>
            <p:spPr>
              <a:xfrm rot="5400000">
                <a:off x="7353300" y="3086100"/>
                <a:ext cx="1143000" cy="0"/>
              </a:xfrm>
              <a:prstGeom prst="line">
                <a:avLst/>
              </a:prstGeom>
              <a:ln w="635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" name="Freeform 13"/>
              <p:cNvSpPr/>
              <p:nvPr/>
            </p:nvSpPr>
            <p:spPr>
              <a:xfrm>
                <a:off x="6705600" y="2514600"/>
                <a:ext cx="1371600" cy="1143000"/>
              </a:xfrm>
              <a:custGeom>
                <a:avLst/>
                <a:gdLst>
                  <a:gd name="connsiteX0" fmla="*/ 1219200 w 1219200"/>
                  <a:gd name="connsiteY0" fmla="*/ 0 h 609600"/>
                  <a:gd name="connsiteX1" fmla="*/ 4763 w 1219200"/>
                  <a:gd name="connsiteY1" fmla="*/ 0 h 609600"/>
                  <a:gd name="connsiteX2" fmla="*/ 0 w 1219200"/>
                  <a:gd name="connsiteY2" fmla="*/ 609600 h 609600"/>
                  <a:gd name="connsiteX3" fmla="*/ 1216819 w 1219200"/>
                  <a:gd name="connsiteY3" fmla="*/ 609600 h 609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19200" h="609600">
                    <a:moveTo>
                      <a:pt x="1219200" y="0"/>
                    </a:moveTo>
                    <a:lnTo>
                      <a:pt x="4763" y="0"/>
                    </a:lnTo>
                    <a:cubicBezTo>
                      <a:pt x="3175" y="203200"/>
                      <a:pt x="1588" y="406400"/>
                      <a:pt x="0" y="609600"/>
                    </a:cubicBezTo>
                    <a:lnTo>
                      <a:pt x="1216819" y="609600"/>
                    </a:lnTo>
                  </a:path>
                </a:pathLst>
              </a:custGeom>
              <a:ln w="635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  <p:sp>
          <p:nvSpPr>
            <p:cNvPr id="15" name="Rectangle 14"/>
            <p:cNvSpPr/>
            <p:nvPr/>
          </p:nvSpPr>
          <p:spPr bwMode="auto">
            <a:xfrm>
              <a:off x="1357532" y="3091013"/>
              <a:ext cx="685800" cy="1143000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cxnSp>
          <p:nvCxnSpPr>
            <p:cNvPr id="16" name="Straight Connector 15"/>
            <p:cNvCxnSpPr/>
            <p:nvPr/>
          </p:nvCxnSpPr>
          <p:spPr bwMode="auto">
            <a:xfrm>
              <a:off x="2043332" y="3091013"/>
              <a:ext cx="0" cy="1143000"/>
            </a:xfrm>
            <a:prstGeom prst="line">
              <a:avLst/>
            </a:prstGeom>
            <a:ln w="635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Freeform 16"/>
            <p:cNvSpPr/>
            <p:nvPr/>
          </p:nvSpPr>
          <p:spPr bwMode="auto">
            <a:xfrm>
              <a:off x="1357532" y="3091013"/>
              <a:ext cx="1371600" cy="1143000"/>
            </a:xfrm>
            <a:custGeom>
              <a:avLst/>
              <a:gdLst>
                <a:gd name="connsiteX0" fmla="*/ 1219200 w 1219200"/>
                <a:gd name="connsiteY0" fmla="*/ 0 h 609600"/>
                <a:gd name="connsiteX1" fmla="*/ 4763 w 1219200"/>
                <a:gd name="connsiteY1" fmla="*/ 0 h 609600"/>
                <a:gd name="connsiteX2" fmla="*/ 0 w 1219200"/>
                <a:gd name="connsiteY2" fmla="*/ 609600 h 609600"/>
                <a:gd name="connsiteX3" fmla="*/ 1216819 w 1219200"/>
                <a:gd name="connsiteY3" fmla="*/ 609600 h 609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19200" h="609600">
                  <a:moveTo>
                    <a:pt x="1219200" y="0"/>
                  </a:moveTo>
                  <a:lnTo>
                    <a:pt x="4763" y="0"/>
                  </a:lnTo>
                  <a:cubicBezTo>
                    <a:pt x="3175" y="203200"/>
                    <a:pt x="1588" y="406400"/>
                    <a:pt x="0" y="609600"/>
                  </a:cubicBezTo>
                  <a:lnTo>
                    <a:pt x="1216819" y="609600"/>
                  </a:lnTo>
                </a:path>
              </a:pathLst>
            </a:custGeom>
            <a:ln w="635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grpSp>
          <p:nvGrpSpPr>
            <p:cNvPr id="18" name="Group 296"/>
            <p:cNvGrpSpPr>
              <a:grpSpLocks/>
            </p:cNvGrpSpPr>
            <p:nvPr/>
          </p:nvGrpSpPr>
          <p:grpSpPr bwMode="auto">
            <a:xfrm>
              <a:off x="3795932" y="2862413"/>
              <a:ext cx="1600200" cy="1614268"/>
              <a:chOff x="1828800" y="1447800"/>
              <a:chExt cx="4754565" cy="4754566"/>
            </a:xfrm>
          </p:grpSpPr>
          <p:grpSp>
            <p:nvGrpSpPr>
              <p:cNvPr id="19" name="Group 138"/>
              <p:cNvGrpSpPr>
                <a:grpSpLocks/>
              </p:cNvGrpSpPr>
              <p:nvPr/>
            </p:nvGrpSpPr>
            <p:grpSpPr bwMode="auto">
              <a:xfrm>
                <a:off x="1828800" y="1447799"/>
                <a:ext cx="4754565" cy="182564"/>
                <a:chOff x="1828800" y="1447799"/>
                <a:chExt cx="4754565" cy="182564"/>
              </a:xfrm>
            </p:grpSpPr>
            <p:grpSp>
              <p:nvGrpSpPr>
                <p:cNvPr id="152" name="Group 71"/>
                <p:cNvGrpSpPr>
                  <a:grpSpLocks/>
                </p:cNvGrpSpPr>
                <p:nvPr/>
              </p:nvGrpSpPr>
              <p:grpSpPr bwMode="auto">
                <a:xfrm>
                  <a:off x="6400863" y="1447800"/>
                  <a:ext cx="182502" cy="182563"/>
                  <a:chOff x="1066860" y="4343399"/>
                  <a:chExt cx="182502" cy="182563"/>
                </a:xfrm>
              </p:grpSpPr>
              <p:cxnSp>
                <p:nvCxnSpPr>
                  <p:cNvPr id="171" name="Straight Connector 23"/>
                  <p:cNvCxnSpPr/>
                  <p:nvPr/>
                </p:nvCxnSpPr>
                <p:spPr bwMode="auto">
                  <a:xfrm flipH="1">
                    <a:off x="1066495" y="4343399"/>
                    <a:ext cx="182867" cy="182954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2" name="Straight Connector 24"/>
                  <p:cNvCxnSpPr/>
                  <p:nvPr/>
                </p:nvCxnSpPr>
                <p:spPr bwMode="auto">
                  <a:xfrm rot="5400000" flipH="1">
                    <a:off x="1066452" y="4343442"/>
                    <a:ext cx="182954" cy="182867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53" name="Group 72"/>
                <p:cNvGrpSpPr>
                  <a:grpSpLocks/>
                </p:cNvGrpSpPr>
                <p:nvPr/>
              </p:nvGrpSpPr>
              <p:grpSpPr bwMode="auto">
                <a:xfrm>
                  <a:off x="1828800" y="1447799"/>
                  <a:ext cx="182503" cy="182564"/>
                  <a:chOff x="1066799" y="4343398"/>
                  <a:chExt cx="182503" cy="182564"/>
                </a:xfrm>
              </p:grpSpPr>
              <p:cxnSp>
                <p:nvCxnSpPr>
                  <p:cNvPr id="169" name="Straight Connector 21"/>
                  <p:cNvCxnSpPr/>
                  <p:nvPr/>
                </p:nvCxnSpPr>
                <p:spPr bwMode="auto">
                  <a:xfrm flipH="1">
                    <a:off x="1066799" y="4343399"/>
                    <a:ext cx="182868" cy="182953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0" name="Straight Connector 22"/>
                  <p:cNvCxnSpPr/>
                  <p:nvPr/>
                </p:nvCxnSpPr>
                <p:spPr bwMode="auto">
                  <a:xfrm rot="5400000" flipH="1">
                    <a:off x="1066756" y="4343442"/>
                    <a:ext cx="182953" cy="182868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54" name="Group 181"/>
                <p:cNvGrpSpPr>
                  <a:grpSpLocks/>
                </p:cNvGrpSpPr>
                <p:nvPr/>
              </p:nvGrpSpPr>
              <p:grpSpPr bwMode="auto">
                <a:xfrm>
                  <a:off x="2590546" y="1447799"/>
                  <a:ext cx="182503" cy="182564"/>
                  <a:chOff x="1066809" y="4343398"/>
                  <a:chExt cx="182503" cy="182564"/>
                </a:xfrm>
              </p:grpSpPr>
              <p:cxnSp>
                <p:nvCxnSpPr>
                  <p:cNvPr id="167" name="Straight Connector 19"/>
                  <p:cNvCxnSpPr/>
                  <p:nvPr/>
                </p:nvCxnSpPr>
                <p:spPr bwMode="auto">
                  <a:xfrm flipH="1">
                    <a:off x="1067756" y="4343399"/>
                    <a:ext cx="180639" cy="182953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8" name="Straight Connector 20"/>
                  <p:cNvCxnSpPr/>
                  <p:nvPr/>
                </p:nvCxnSpPr>
                <p:spPr bwMode="auto">
                  <a:xfrm rot="5400000" flipH="1">
                    <a:off x="1066598" y="4344557"/>
                    <a:ext cx="182953" cy="180639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55" name="Group 184"/>
                <p:cNvGrpSpPr>
                  <a:grpSpLocks/>
                </p:cNvGrpSpPr>
                <p:nvPr/>
              </p:nvGrpSpPr>
              <p:grpSpPr bwMode="auto">
                <a:xfrm>
                  <a:off x="3352292" y="1447799"/>
                  <a:ext cx="182503" cy="182564"/>
                  <a:chOff x="1066819" y="4343398"/>
                  <a:chExt cx="182503" cy="182564"/>
                </a:xfrm>
              </p:grpSpPr>
              <p:cxnSp>
                <p:nvCxnSpPr>
                  <p:cNvPr id="165" name="Straight Connector 17"/>
                  <p:cNvCxnSpPr/>
                  <p:nvPr/>
                </p:nvCxnSpPr>
                <p:spPr bwMode="auto">
                  <a:xfrm flipH="1">
                    <a:off x="1066483" y="4343399"/>
                    <a:ext cx="182868" cy="182953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6" name="Straight Connector 18"/>
                  <p:cNvCxnSpPr/>
                  <p:nvPr/>
                </p:nvCxnSpPr>
                <p:spPr bwMode="auto">
                  <a:xfrm rot="5400000" flipH="1">
                    <a:off x="1066441" y="4343442"/>
                    <a:ext cx="182953" cy="182868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56" name="Group 187"/>
                <p:cNvGrpSpPr>
                  <a:grpSpLocks/>
                </p:cNvGrpSpPr>
                <p:nvPr/>
              </p:nvGrpSpPr>
              <p:grpSpPr bwMode="auto">
                <a:xfrm>
                  <a:off x="4114038" y="1447800"/>
                  <a:ext cx="184089" cy="182563"/>
                  <a:chOff x="1066829" y="4343399"/>
                  <a:chExt cx="184089" cy="182563"/>
                </a:xfrm>
              </p:grpSpPr>
              <p:cxnSp>
                <p:nvCxnSpPr>
                  <p:cNvPr id="163" name="Straight Connector 15"/>
                  <p:cNvCxnSpPr/>
                  <p:nvPr/>
                </p:nvCxnSpPr>
                <p:spPr bwMode="auto">
                  <a:xfrm flipH="1">
                    <a:off x="1067440" y="4343399"/>
                    <a:ext cx="182868" cy="182954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4" name="Straight Connector 16"/>
                  <p:cNvCxnSpPr/>
                  <p:nvPr/>
                </p:nvCxnSpPr>
                <p:spPr bwMode="auto">
                  <a:xfrm rot="5400000" flipH="1">
                    <a:off x="1067397" y="4343442"/>
                    <a:ext cx="182954" cy="182868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57" name="Group 190"/>
                <p:cNvGrpSpPr>
                  <a:grpSpLocks/>
                </p:cNvGrpSpPr>
                <p:nvPr/>
              </p:nvGrpSpPr>
              <p:grpSpPr bwMode="auto">
                <a:xfrm>
                  <a:off x="4877371" y="1447800"/>
                  <a:ext cx="182502" cy="182563"/>
                  <a:chOff x="1066839" y="4343399"/>
                  <a:chExt cx="182502" cy="182563"/>
                </a:xfrm>
              </p:grpSpPr>
              <p:cxnSp>
                <p:nvCxnSpPr>
                  <p:cNvPr id="161" name="Straight Connector 13"/>
                  <p:cNvCxnSpPr/>
                  <p:nvPr/>
                </p:nvCxnSpPr>
                <p:spPr bwMode="auto">
                  <a:xfrm flipH="1">
                    <a:off x="1066809" y="4343399"/>
                    <a:ext cx="182867" cy="182954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2" name="Straight Connector 14"/>
                  <p:cNvCxnSpPr/>
                  <p:nvPr/>
                </p:nvCxnSpPr>
                <p:spPr bwMode="auto">
                  <a:xfrm rot="5400000" flipH="1">
                    <a:off x="1066766" y="4343442"/>
                    <a:ext cx="182954" cy="182867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58" name="Group 193"/>
                <p:cNvGrpSpPr>
                  <a:grpSpLocks/>
                </p:cNvGrpSpPr>
                <p:nvPr/>
              </p:nvGrpSpPr>
              <p:grpSpPr bwMode="auto">
                <a:xfrm>
                  <a:off x="5639117" y="1447800"/>
                  <a:ext cx="182502" cy="182563"/>
                  <a:chOff x="1066849" y="4343399"/>
                  <a:chExt cx="182502" cy="182563"/>
                </a:xfrm>
              </p:grpSpPr>
              <p:cxnSp>
                <p:nvCxnSpPr>
                  <p:cNvPr id="159" name="Straight Connector 11"/>
                  <p:cNvCxnSpPr/>
                  <p:nvPr/>
                </p:nvCxnSpPr>
                <p:spPr bwMode="auto">
                  <a:xfrm flipH="1">
                    <a:off x="1067768" y="4343399"/>
                    <a:ext cx="180636" cy="182954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0" name="Straight Connector 12"/>
                  <p:cNvCxnSpPr/>
                  <p:nvPr/>
                </p:nvCxnSpPr>
                <p:spPr bwMode="auto">
                  <a:xfrm rot="5400000" flipH="1">
                    <a:off x="1066609" y="4344558"/>
                    <a:ext cx="182954" cy="180636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20" name="Group 164"/>
              <p:cNvGrpSpPr>
                <a:grpSpLocks/>
              </p:cNvGrpSpPr>
              <p:nvPr/>
            </p:nvGrpSpPr>
            <p:grpSpPr bwMode="auto">
              <a:xfrm>
                <a:off x="1828800" y="6019802"/>
                <a:ext cx="4754565" cy="182564"/>
                <a:chOff x="1828800" y="1447799"/>
                <a:chExt cx="4754565" cy="182564"/>
              </a:xfrm>
            </p:grpSpPr>
            <p:grpSp>
              <p:nvGrpSpPr>
                <p:cNvPr id="131" name="Group 71"/>
                <p:cNvGrpSpPr>
                  <a:grpSpLocks/>
                </p:cNvGrpSpPr>
                <p:nvPr/>
              </p:nvGrpSpPr>
              <p:grpSpPr bwMode="auto">
                <a:xfrm>
                  <a:off x="6400863" y="1447800"/>
                  <a:ext cx="182502" cy="182563"/>
                  <a:chOff x="1066860" y="4343399"/>
                  <a:chExt cx="182502" cy="182563"/>
                </a:xfrm>
              </p:grpSpPr>
              <p:cxnSp>
                <p:nvCxnSpPr>
                  <p:cNvPr id="150" name="Straight Connector 149"/>
                  <p:cNvCxnSpPr/>
                  <p:nvPr/>
                </p:nvCxnSpPr>
                <p:spPr bwMode="auto">
                  <a:xfrm flipH="1">
                    <a:off x="1066495" y="4343008"/>
                    <a:ext cx="182867" cy="182954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1" name="Straight Connector 150"/>
                  <p:cNvCxnSpPr/>
                  <p:nvPr/>
                </p:nvCxnSpPr>
                <p:spPr bwMode="auto">
                  <a:xfrm rot="5400000" flipH="1">
                    <a:off x="1066452" y="4343052"/>
                    <a:ext cx="182954" cy="182867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32" name="Group 72"/>
                <p:cNvGrpSpPr>
                  <a:grpSpLocks/>
                </p:cNvGrpSpPr>
                <p:nvPr/>
              </p:nvGrpSpPr>
              <p:grpSpPr bwMode="auto">
                <a:xfrm>
                  <a:off x="1828800" y="1447799"/>
                  <a:ext cx="182503" cy="182564"/>
                  <a:chOff x="1066799" y="4343398"/>
                  <a:chExt cx="182503" cy="182564"/>
                </a:xfrm>
              </p:grpSpPr>
              <p:cxnSp>
                <p:nvCxnSpPr>
                  <p:cNvPr id="148" name="Straight Connector 147"/>
                  <p:cNvCxnSpPr/>
                  <p:nvPr/>
                </p:nvCxnSpPr>
                <p:spPr bwMode="auto">
                  <a:xfrm flipH="1">
                    <a:off x="1066799" y="4343009"/>
                    <a:ext cx="182868" cy="182953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9" name="Straight Connector 148"/>
                  <p:cNvCxnSpPr/>
                  <p:nvPr/>
                </p:nvCxnSpPr>
                <p:spPr bwMode="auto">
                  <a:xfrm rot="5400000" flipH="1">
                    <a:off x="1066756" y="4343051"/>
                    <a:ext cx="182953" cy="182868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33" name="Group 181"/>
                <p:cNvGrpSpPr>
                  <a:grpSpLocks/>
                </p:cNvGrpSpPr>
                <p:nvPr/>
              </p:nvGrpSpPr>
              <p:grpSpPr bwMode="auto">
                <a:xfrm>
                  <a:off x="2590546" y="1447799"/>
                  <a:ext cx="182503" cy="182564"/>
                  <a:chOff x="1066809" y="4343398"/>
                  <a:chExt cx="182503" cy="182564"/>
                </a:xfrm>
              </p:grpSpPr>
              <p:cxnSp>
                <p:nvCxnSpPr>
                  <p:cNvPr id="146" name="Straight Connector 145"/>
                  <p:cNvCxnSpPr/>
                  <p:nvPr/>
                </p:nvCxnSpPr>
                <p:spPr bwMode="auto">
                  <a:xfrm flipH="1">
                    <a:off x="1067756" y="4343009"/>
                    <a:ext cx="180639" cy="182953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7" name="Straight Connector 146"/>
                  <p:cNvCxnSpPr/>
                  <p:nvPr/>
                </p:nvCxnSpPr>
                <p:spPr bwMode="auto">
                  <a:xfrm rot="5400000" flipH="1">
                    <a:off x="1066598" y="4344167"/>
                    <a:ext cx="182953" cy="180639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34" name="Group 184"/>
                <p:cNvGrpSpPr>
                  <a:grpSpLocks/>
                </p:cNvGrpSpPr>
                <p:nvPr/>
              </p:nvGrpSpPr>
              <p:grpSpPr bwMode="auto">
                <a:xfrm>
                  <a:off x="3352292" y="1447799"/>
                  <a:ext cx="182503" cy="182564"/>
                  <a:chOff x="1066819" y="4343398"/>
                  <a:chExt cx="182503" cy="182564"/>
                </a:xfrm>
              </p:grpSpPr>
              <p:cxnSp>
                <p:nvCxnSpPr>
                  <p:cNvPr id="144" name="Straight Connector 143"/>
                  <p:cNvCxnSpPr/>
                  <p:nvPr/>
                </p:nvCxnSpPr>
                <p:spPr bwMode="auto">
                  <a:xfrm flipH="1">
                    <a:off x="1066483" y="4343009"/>
                    <a:ext cx="182868" cy="182953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5" name="Straight Connector 144"/>
                  <p:cNvCxnSpPr/>
                  <p:nvPr/>
                </p:nvCxnSpPr>
                <p:spPr bwMode="auto">
                  <a:xfrm rot="5400000" flipH="1">
                    <a:off x="1066441" y="4343051"/>
                    <a:ext cx="182953" cy="182868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35" name="Group 187"/>
                <p:cNvGrpSpPr>
                  <a:grpSpLocks/>
                </p:cNvGrpSpPr>
                <p:nvPr/>
              </p:nvGrpSpPr>
              <p:grpSpPr bwMode="auto">
                <a:xfrm>
                  <a:off x="4114038" y="1447800"/>
                  <a:ext cx="184089" cy="182563"/>
                  <a:chOff x="1066829" y="4343399"/>
                  <a:chExt cx="184089" cy="182563"/>
                </a:xfrm>
              </p:grpSpPr>
              <p:cxnSp>
                <p:nvCxnSpPr>
                  <p:cNvPr id="142" name="Straight Connector 141"/>
                  <p:cNvCxnSpPr/>
                  <p:nvPr/>
                </p:nvCxnSpPr>
                <p:spPr bwMode="auto">
                  <a:xfrm flipH="1">
                    <a:off x="1067440" y="4343008"/>
                    <a:ext cx="182868" cy="182954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3" name="Straight Connector 142"/>
                  <p:cNvCxnSpPr/>
                  <p:nvPr/>
                </p:nvCxnSpPr>
                <p:spPr bwMode="auto">
                  <a:xfrm rot="5400000" flipH="1">
                    <a:off x="1067397" y="4343051"/>
                    <a:ext cx="182954" cy="182868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36" name="Group 190"/>
                <p:cNvGrpSpPr>
                  <a:grpSpLocks/>
                </p:cNvGrpSpPr>
                <p:nvPr/>
              </p:nvGrpSpPr>
              <p:grpSpPr bwMode="auto">
                <a:xfrm>
                  <a:off x="4877371" y="1447800"/>
                  <a:ext cx="182502" cy="182563"/>
                  <a:chOff x="1066839" y="4343399"/>
                  <a:chExt cx="182502" cy="182563"/>
                </a:xfrm>
              </p:grpSpPr>
              <p:cxnSp>
                <p:nvCxnSpPr>
                  <p:cNvPr id="140" name="Straight Connector 139"/>
                  <p:cNvCxnSpPr/>
                  <p:nvPr/>
                </p:nvCxnSpPr>
                <p:spPr bwMode="auto">
                  <a:xfrm flipH="1">
                    <a:off x="1066809" y="4343008"/>
                    <a:ext cx="182867" cy="182954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1" name="Straight Connector 140"/>
                  <p:cNvCxnSpPr/>
                  <p:nvPr/>
                </p:nvCxnSpPr>
                <p:spPr bwMode="auto">
                  <a:xfrm rot="5400000" flipH="1">
                    <a:off x="1066766" y="4343052"/>
                    <a:ext cx="182954" cy="182867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37" name="Group 193"/>
                <p:cNvGrpSpPr>
                  <a:grpSpLocks/>
                </p:cNvGrpSpPr>
                <p:nvPr/>
              </p:nvGrpSpPr>
              <p:grpSpPr bwMode="auto">
                <a:xfrm>
                  <a:off x="5639117" y="1447800"/>
                  <a:ext cx="182502" cy="182563"/>
                  <a:chOff x="1066849" y="4343399"/>
                  <a:chExt cx="182502" cy="182563"/>
                </a:xfrm>
              </p:grpSpPr>
              <p:cxnSp>
                <p:nvCxnSpPr>
                  <p:cNvPr id="138" name="Straight Connector 137"/>
                  <p:cNvCxnSpPr/>
                  <p:nvPr/>
                </p:nvCxnSpPr>
                <p:spPr bwMode="auto">
                  <a:xfrm flipH="1">
                    <a:off x="1067768" y="4343008"/>
                    <a:ext cx="180636" cy="182954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39" name="Straight Connector 138"/>
                  <p:cNvCxnSpPr/>
                  <p:nvPr/>
                </p:nvCxnSpPr>
                <p:spPr bwMode="auto">
                  <a:xfrm rot="5400000" flipH="1">
                    <a:off x="1066609" y="4344167"/>
                    <a:ext cx="182954" cy="180636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21" name="Group 186"/>
              <p:cNvGrpSpPr>
                <a:grpSpLocks/>
              </p:cNvGrpSpPr>
              <p:nvPr/>
            </p:nvGrpSpPr>
            <p:grpSpPr bwMode="auto">
              <a:xfrm>
                <a:off x="1828800" y="2209799"/>
                <a:ext cx="4754565" cy="182564"/>
                <a:chOff x="1828800" y="1447798"/>
                <a:chExt cx="4754565" cy="182564"/>
              </a:xfrm>
            </p:grpSpPr>
            <p:grpSp>
              <p:nvGrpSpPr>
                <p:cNvPr id="110" name="Group 71"/>
                <p:cNvGrpSpPr>
                  <a:grpSpLocks/>
                </p:cNvGrpSpPr>
                <p:nvPr/>
              </p:nvGrpSpPr>
              <p:grpSpPr bwMode="auto">
                <a:xfrm>
                  <a:off x="6400863" y="1447799"/>
                  <a:ext cx="182502" cy="182563"/>
                  <a:chOff x="1066860" y="4343398"/>
                  <a:chExt cx="182502" cy="182563"/>
                </a:xfrm>
              </p:grpSpPr>
              <p:cxnSp>
                <p:nvCxnSpPr>
                  <p:cNvPr id="129" name="Straight Connector 128"/>
                  <p:cNvCxnSpPr/>
                  <p:nvPr/>
                </p:nvCxnSpPr>
                <p:spPr bwMode="auto">
                  <a:xfrm flipH="1">
                    <a:off x="1066495" y="4344448"/>
                    <a:ext cx="182867" cy="180723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30" name="Straight Connector 129"/>
                  <p:cNvCxnSpPr/>
                  <p:nvPr/>
                </p:nvCxnSpPr>
                <p:spPr bwMode="auto">
                  <a:xfrm rot="5400000" flipH="1">
                    <a:off x="1067567" y="4343375"/>
                    <a:ext cx="180723" cy="182867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11" name="Group 72"/>
                <p:cNvGrpSpPr>
                  <a:grpSpLocks/>
                </p:cNvGrpSpPr>
                <p:nvPr/>
              </p:nvGrpSpPr>
              <p:grpSpPr bwMode="auto">
                <a:xfrm>
                  <a:off x="1828800" y="1447798"/>
                  <a:ext cx="182503" cy="182564"/>
                  <a:chOff x="1066799" y="4343397"/>
                  <a:chExt cx="182503" cy="182564"/>
                </a:xfrm>
              </p:grpSpPr>
              <p:cxnSp>
                <p:nvCxnSpPr>
                  <p:cNvPr id="127" name="Straight Connector 126"/>
                  <p:cNvCxnSpPr/>
                  <p:nvPr/>
                </p:nvCxnSpPr>
                <p:spPr bwMode="auto">
                  <a:xfrm flipH="1">
                    <a:off x="1066799" y="4344448"/>
                    <a:ext cx="182868" cy="180723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8" name="Straight Connector 127"/>
                  <p:cNvCxnSpPr/>
                  <p:nvPr/>
                </p:nvCxnSpPr>
                <p:spPr bwMode="auto">
                  <a:xfrm rot="5400000" flipH="1">
                    <a:off x="1067872" y="4343375"/>
                    <a:ext cx="180723" cy="182868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12" name="Group 181"/>
                <p:cNvGrpSpPr>
                  <a:grpSpLocks/>
                </p:cNvGrpSpPr>
                <p:nvPr/>
              </p:nvGrpSpPr>
              <p:grpSpPr bwMode="auto">
                <a:xfrm>
                  <a:off x="2590546" y="1447798"/>
                  <a:ext cx="182503" cy="182564"/>
                  <a:chOff x="1066809" y="4343397"/>
                  <a:chExt cx="182503" cy="182564"/>
                </a:xfrm>
              </p:grpSpPr>
              <p:cxnSp>
                <p:nvCxnSpPr>
                  <p:cNvPr id="125" name="Straight Connector 124"/>
                  <p:cNvCxnSpPr/>
                  <p:nvPr/>
                </p:nvCxnSpPr>
                <p:spPr bwMode="auto">
                  <a:xfrm flipH="1">
                    <a:off x="1067756" y="4344448"/>
                    <a:ext cx="180639" cy="180723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6" name="Straight Connector 125"/>
                  <p:cNvCxnSpPr/>
                  <p:nvPr/>
                </p:nvCxnSpPr>
                <p:spPr bwMode="auto">
                  <a:xfrm rot="5400000" flipH="1">
                    <a:off x="1067714" y="4344490"/>
                    <a:ext cx="180723" cy="180639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13" name="Group 184"/>
                <p:cNvGrpSpPr>
                  <a:grpSpLocks/>
                </p:cNvGrpSpPr>
                <p:nvPr/>
              </p:nvGrpSpPr>
              <p:grpSpPr bwMode="auto">
                <a:xfrm>
                  <a:off x="3352292" y="1447798"/>
                  <a:ext cx="182503" cy="182564"/>
                  <a:chOff x="1066819" y="4343397"/>
                  <a:chExt cx="182503" cy="182564"/>
                </a:xfrm>
              </p:grpSpPr>
              <p:cxnSp>
                <p:nvCxnSpPr>
                  <p:cNvPr id="123" name="Straight Connector 122"/>
                  <p:cNvCxnSpPr/>
                  <p:nvPr/>
                </p:nvCxnSpPr>
                <p:spPr bwMode="auto">
                  <a:xfrm flipH="1">
                    <a:off x="1066483" y="4344448"/>
                    <a:ext cx="182868" cy="180723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4" name="Straight Connector 123"/>
                  <p:cNvCxnSpPr/>
                  <p:nvPr/>
                </p:nvCxnSpPr>
                <p:spPr bwMode="auto">
                  <a:xfrm rot="5400000" flipH="1">
                    <a:off x="1067557" y="4343375"/>
                    <a:ext cx="180723" cy="182868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14" name="Group 187"/>
                <p:cNvGrpSpPr>
                  <a:grpSpLocks/>
                </p:cNvGrpSpPr>
                <p:nvPr/>
              </p:nvGrpSpPr>
              <p:grpSpPr bwMode="auto">
                <a:xfrm>
                  <a:off x="4114038" y="1447799"/>
                  <a:ext cx="184089" cy="182563"/>
                  <a:chOff x="1066829" y="4343398"/>
                  <a:chExt cx="184089" cy="182563"/>
                </a:xfrm>
              </p:grpSpPr>
              <p:cxnSp>
                <p:nvCxnSpPr>
                  <p:cNvPr id="121" name="Straight Connector 120"/>
                  <p:cNvCxnSpPr/>
                  <p:nvPr/>
                </p:nvCxnSpPr>
                <p:spPr bwMode="auto">
                  <a:xfrm flipH="1">
                    <a:off x="1067440" y="4344448"/>
                    <a:ext cx="182868" cy="180723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2" name="Straight Connector 121"/>
                  <p:cNvCxnSpPr/>
                  <p:nvPr/>
                </p:nvCxnSpPr>
                <p:spPr bwMode="auto">
                  <a:xfrm rot="5400000" flipH="1">
                    <a:off x="1068513" y="4343375"/>
                    <a:ext cx="180723" cy="182868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15" name="Group 190"/>
                <p:cNvGrpSpPr>
                  <a:grpSpLocks/>
                </p:cNvGrpSpPr>
                <p:nvPr/>
              </p:nvGrpSpPr>
              <p:grpSpPr bwMode="auto">
                <a:xfrm>
                  <a:off x="4877371" y="1447799"/>
                  <a:ext cx="182502" cy="182563"/>
                  <a:chOff x="1066839" y="4343398"/>
                  <a:chExt cx="182502" cy="182563"/>
                </a:xfrm>
              </p:grpSpPr>
              <p:cxnSp>
                <p:nvCxnSpPr>
                  <p:cNvPr id="119" name="Straight Connector 118"/>
                  <p:cNvCxnSpPr/>
                  <p:nvPr/>
                </p:nvCxnSpPr>
                <p:spPr bwMode="auto">
                  <a:xfrm flipH="1">
                    <a:off x="1066809" y="4344448"/>
                    <a:ext cx="182867" cy="180723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0" name="Straight Connector 119"/>
                  <p:cNvCxnSpPr/>
                  <p:nvPr/>
                </p:nvCxnSpPr>
                <p:spPr bwMode="auto">
                  <a:xfrm rot="5400000" flipH="1">
                    <a:off x="1067882" y="4343375"/>
                    <a:ext cx="180723" cy="182867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16" name="Group 193"/>
                <p:cNvGrpSpPr>
                  <a:grpSpLocks/>
                </p:cNvGrpSpPr>
                <p:nvPr/>
              </p:nvGrpSpPr>
              <p:grpSpPr bwMode="auto">
                <a:xfrm>
                  <a:off x="5639117" y="1447799"/>
                  <a:ext cx="182502" cy="182563"/>
                  <a:chOff x="1066849" y="4343398"/>
                  <a:chExt cx="182502" cy="182563"/>
                </a:xfrm>
              </p:grpSpPr>
              <p:cxnSp>
                <p:nvCxnSpPr>
                  <p:cNvPr id="117" name="Straight Connector 116"/>
                  <p:cNvCxnSpPr/>
                  <p:nvPr/>
                </p:nvCxnSpPr>
                <p:spPr bwMode="auto">
                  <a:xfrm flipH="1">
                    <a:off x="1067768" y="4344448"/>
                    <a:ext cx="180636" cy="180723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8" name="Straight Connector 117"/>
                  <p:cNvCxnSpPr/>
                  <p:nvPr/>
                </p:nvCxnSpPr>
                <p:spPr bwMode="auto">
                  <a:xfrm rot="5400000" flipH="1">
                    <a:off x="1067725" y="4344491"/>
                    <a:ext cx="180723" cy="180636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22" name="Group 208"/>
              <p:cNvGrpSpPr>
                <a:grpSpLocks/>
              </p:cNvGrpSpPr>
              <p:nvPr/>
            </p:nvGrpSpPr>
            <p:grpSpPr bwMode="auto">
              <a:xfrm>
                <a:off x="1828800" y="2971800"/>
                <a:ext cx="4754565" cy="182564"/>
                <a:chOff x="1828800" y="1447798"/>
                <a:chExt cx="4754565" cy="182564"/>
              </a:xfrm>
            </p:grpSpPr>
            <p:grpSp>
              <p:nvGrpSpPr>
                <p:cNvPr id="89" name="Group 71"/>
                <p:cNvGrpSpPr>
                  <a:grpSpLocks/>
                </p:cNvGrpSpPr>
                <p:nvPr/>
              </p:nvGrpSpPr>
              <p:grpSpPr bwMode="auto">
                <a:xfrm>
                  <a:off x="6400863" y="1447799"/>
                  <a:ext cx="182502" cy="182563"/>
                  <a:chOff x="1066860" y="4343398"/>
                  <a:chExt cx="182502" cy="182563"/>
                </a:xfrm>
              </p:grpSpPr>
              <p:cxnSp>
                <p:nvCxnSpPr>
                  <p:cNvPr id="108" name="Straight Connector 107"/>
                  <p:cNvCxnSpPr/>
                  <p:nvPr/>
                </p:nvCxnSpPr>
                <p:spPr bwMode="auto">
                  <a:xfrm flipH="1">
                    <a:off x="1066495" y="4343267"/>
                    <a:ext cx="182867" cy="182954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9" name="Straight Connector 108"/>
                  <p:cNvCxnSpPr/>
                  <p:nvPr/>
                </p:nvCxnSpPr>
                <p:spPr bwMode="auto">
                  <a:xfrm rot="5400000" flipH="1">
                    <a:off x="1066452" y="4343311"/>
                    <a:ext cx="182954" cy="182867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90" name="Group 72"/>
                <p:cNvGrpSpPr>
                  <a:grpSpLocks/>
                </p:cNvGrpSpPr>
                <p:nvPr/>
              </p:nvGrpSpPr>
              <p:grpSpPr bwMode="auto">
                <a:xfrm>
                  <a:off x="1828800" y="1447798"/>
                  <a:ext cx="182503" cy="182564"/>
                  <a:chOff x="1066799" y="4343397"/>
                  <a:chExt cx="182503" cy="182564"/>
                </a:xfrm>
              </p:grpSpPr>
              <p:cxnSp>
                <p:nvCxnSpPr>
                  <p:cNvPr id="106" name="Straight Connector 105"/>
                  <p:cNvCxnSpPr/>
                  <p:nvPr/>
                </p:nvCxnSpPr>
                <p:spPr bwMode="auto">
                  <a:xfrm flipH="1">
                    <a:off x="1066799" y="4343268"/>
                    <a:ext cx="182868" cy="182953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7" name="Straight Connector 106"/>
                  <p:cNvCxnSpPr/>
                  <p:nvPr/>
                </p:nvCxnSpPr>
                <p:spPr bwMode="auto">
                  <a:xfrm rot="5400000" flipH="1">
                    <a:off x="1066756" y="4343310"/>
                    <a:ext cx="182953" cy="182868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91" name="Group 181"/>
                <p:cNvGrpSpPr>
                  <a:grpSpLocks/>
                </p:cNvGrpSpPr>
                <p:nvPr/>
              </p:nvGrpSpPr>
              <p:grpSpPr bwMode="auto">
                <a:xfrm>
                  <a:off x="2590546" y="1447798"/>
                  <a:ext cx="182503" cy="182564"/>
                  <a:chOff x="1066809" y="4343397"/>
                  <a:chExt cx="182503" cy="182564"/>
                </a:xfrm>
              </p:grpSpPr>
              <p:cxnSp>
                <p:nvCxnSpPr>
                  <p:cNvPr id="104" name="Straight Connector 103"/>
                  <p:cNvCxnSpPr/>
                  <p:nvPr/>
                </p:nvCxnSpPr>
                <p:spPr bwMode="auto">
                  <a:xfrm flipH="1">
                    <a:off x="1067756" y="4343268"/>
                    <a:ext cx="180639" cy="182953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5" name="Straight Connector 104"/>
                  <p:cNvCxnSpPr/>
                  <p:nvPr/>
                </p:nvCxnSpPr>
                <p:spPr bwMode="auto">
                  <a:xfrm rot="5400000" flipH="1">
                    <a:off x="1066598" y="4344426"/>
                    <a:ext cx="182953" cy="180639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92" name="Group 184"/>
                <p:cNvGrpSpPr>
                  <a:grpSpLocks/>
                </p:cNvGrpSpPr>
                <p:nvPr/>
              </p:nvGrpSpPr>
              <p:grpSpPr bwMode="auto">
                <a:xfrm>
                  <a:off x="3352292" y="1447798"/>
                  <a:ext cx="182503" cy="182564"/>
                  <a:chOff x="1066819" y="4343397"/>
                  <a:chExt cx="182503" cy="182564"/>
                </a:xfrm>
              </p:grpSpPr>
              <p:cxnSp>
                <p:nvCxnSpPr>
                  <p:cNvPr id="102" name="Straight Connector 101"/>
                  <p:cNvCxnSpPr/>
                  <p:nvPr/>
                </p:nvCxnSpPr>
                <p:spPr bwMode="auto">
                  <a:xfrm flipH="1">
                    <a:off x="1066483" y="4343268"/>
                    <a:ext cx="182868" cy="182953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3" name="Straight Connector 102"/>
                  <p:cNvCxnSpPr/>
                  <p:nvPr/>
                </p:nvCxnSpPr>
                <p:spPr bwMode="auto">
                  <a:xfrm rot="5400000" flipH="1">
                    <a:off x="1066441" y="4343310"/>
                    <a:ext cx="182953" cy="182868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93" name="Group 187"/>
                <p:cNvGrpSpPr>
                  <a:grpSpLocks/>
                </p:cNvGrpSpPr>
                <p:nvPr/>
              </p:nvGrpSpPr>
              <p:grpSpPr bwMode="auto">
                <a:xfrm>
                  <a:off x="4114038" y="1447799"/>
                  <a:ext cx="184089" cy="182563"/>
                  <a:chOff x="1066829" y="4343398"/>
                  <a:chExt cx="184089" cy="182563"/>
                </a:xfrm>
              </p:grpSpPr>
              <p:cxnSp>
                <p:nvCxnSpPr>
                  <p:cNvPr id="100" name="Straight Connector 99"/>
                  <p:cNvCxnSpPr/>
                  <p:nvPr/>
                </p:nvCxnSpPr>
                <p:spPr bwMode="auto">
                  <a:xfrm flipH="1">
                    <a:off x="1067440" y="4343267"/>
                    <a:ext cx="182868" cy="182954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1" name="Straight Connector 100"/>
                  <p:cNvCxnSpPr/>
                  <p:nvPr/>
                </p:nvCxnSpPr>
                <p:spPr bwMode="auto">
                  <a:xfrm rot="5400000" flipH="1">
                    <a:off x="1067397" y="4343310"/>
                    <a:ext cx="182954" cy="182868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94" name="Group 190"/>
                <p:cNvGrpSpPr>
                  <a:grpSpLocks/>
                </p:cNvGrpSpPr>
                <p:nvPr/>
              </p:nvGrpSpPr>
              <p:grpSpPr bwMode="auto">
                <a:xfrm>
                  <a:off x="4877371" y="1447799"/>
                  <a:ext cx="182502" cy="182563"/>
                  <a:chOff x="1066839" y="4343398"/>
                  <a:chExt cx="182502" cy="182563"/>
                </a:xfrm>
              </p:grpSpPr>
              <p:cxnSp>
                <p:nvCxnSpPr>
                  <p:cNvPr id="98" name="Straight Connector 97"/>
                  <p:cNvCxnSpPr/>
                  <p:nvPr/>
                </p:nvCxnSpPr>
                <p:spPr bwMode="auto">
                  <a:xfrm flipH="1">
                    <a:off x="1066809" y="4343267"/>
                    <a:ext cx="182867" cy="182954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9" name="Straight Connector 98"/>
                  <p:cNvCxnSpPr/>
                  <p:nvPr/>
                </p:nvCxnSpPr>
                <p:spPr bwMode="auto">
                  <a:xfrm rot="5400000" flipH="1">
                    <a:off x="1066766" y="4343311"/>
                    <a:ext cx="182954" cy="182867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95" name="Group 193"/>
                <p:cNvGrpSpPr>
                  <a:grpSpLocks/>
                </p:cNvGrpSpPr>
                <p:nvPr/>
              </p:nvGrpSpPr>
              <p:grpSpPr bwMode="auto">
                <a:xfrm>
                  <a:off x="5639117" y="1447799"/>
                  <a:ext cx="182502" cy="182563"/>
                  <a:chOff x="1066849" y="4343398"/>
                  <a:chExt cx="182502" cy="182563"/>
                </a:xfrm>
              </p:grpSpPr>
              <p:cxnSp>
                <p:nvCxnSpPr>
                  <p:cNvPr id="96" name="Straight Connector 95"/>
                  <p:cNvCxnSpPr/>
                  <p:nvPr/>
                </p:nvCxnSpPr>
                <p:spPr bwMode="auto">
                  <a:xfrm flipH="1">
                    <a:off x="1067768" y="4343267"/>
                    <a:ext cx="180636" cy="182954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7" name="Straight Connector 96"/>
                  <p:cNvCxnSpPr/>
                  <p:nvPr/>
                </p:nvCxnSpPr>
                <p:spPr bwMode="auto">
                  <a:xfrm rot="5400000" flipH="1">
                    <a:off x="1066609" y="4344426"/>
                    <a:ext cx="182954" cy="180636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23" name="Group 230"/>
              <p:cNvGrpSpPr>
                <a:grpSpLocks/>
              </p:cNvGrpSpPr>
              <p:nvPr/>
            </p:nvGrpSpPr>
            <p:grpSpPr bwMode="auto">
              <a:xfrm>
                <a:off x="1828800" y="3733800"/>
                <a:ext cx="4754565" cy="182564"/>
                <a:chOff x="1828800" y="1447797"/>
                <a:chExt cx="4754565" cy="182564"/>
              </a:xfrm>
            </p:grpSpPr>
            <p:grpSp>
              <p:nvGrpSpPr>
                <p:cNvPr id="68" name="Group 71"/>
                <p:cNvGrpSpPr>
                  <a:grpSpLocks/>
                </p:cNvGrpSpPr>
                <p:nvPr/>
              </p:nvGrpSpPr>
              <p:grpSpPr bwMode="auto">
                <a:xfrm>
                  <a:off x="6400863" y="1447798"/>
                  <a:ext cx="182502" cy="182563"/>
                  <a:chOff x="1066860" y="4343397"/>
                  <a:chExt cx="182502" cy="182563"/>
                </a:xfrm>
              </p:grpSpPr>
              <p:cxnSp>
                <p:nvCxnSpPr>
                  <p:cNvPr id="87" name="Straight Connector 86"/>
                  <p:cNvCxnSpPr/>
                  <p:nvPr/>
                </p:nvCxnSpPr>
                <p:spPr bwMode="auto">
                  <a:xfrm flipH="1">
                    <a:off x="1066495" y="4344318"/>
                    <a:ext cx="182867" cy="180722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8" name="Straight Connector 87"/>
                  <p:cNvCxnSpPr/>
                  <p:nvPr/>
                </p:nvCxnSpPr>
                <p:spPr bwMode="auto">
                  <a:xfrm rot="5400000" flipH="1">
                    <a:off x="1067567" y="4343245"/>
                    <a:ext cx="180722" cy="182867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69" name="Group 72"/>
                <p:cNvGrpSpPr>
                  <a:grpSpLocks/>
                </p:cNvGrpSpPr>
                <p:nvPr/>
              </p:nvGrpSpPr>
              <p:grpSpPr bwMode="auto">
                <a:xfrm>
                  <a:off x="1828800" y="1447797"/>
                  <a:ext cx="182503" cy="182564"/>
                  <a:chOff x="1066799" y="4343396"/>
                  <a:chExt cx="182503" cy="182564"/>
                </a:xfrm>
              </p:grpSpPr>
              <p:cxnSp>
                <p:nvCxnSpPr>
                  <p:cNvPr id="85" name="Straight Connector 84"/>
                  <p:cNvCxnSpPr/>
                  <p:nvPr/>
                </p:nvCxnSpPr>
                <p:spPr bwMode="auto">
                  <a:xfrm flipH="1">
                    <a:off x="1066799" y="4344318"/>
                    <a:ext cx="182868" cy="180721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6" name="Straight Connector 85"/>
                  <p:cNvCxnSpPr/>
                  <p:nvPr/>
                </p:nvCxnSpPr>
                <p:spPr bwMode="auto">
                  <a:xfrm rot="5400000" flipH="1">
                    <a:off x="1067872" y="4343245"/>
                    <a:ext cx="180721" cy="182868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70" name="Group 181"/>
                <p:cNvGrpSpPr>
                  <a:grpSpLocks/>
                </p:cNvGrpSpPr>
                <p:nvPr/>
              </p:nvGrpSpPr>
              <p:grpSpPr bwMode="auto">
                <a:xfrm>
                  <a:off x="2590546" y="1447797"/>
                  <a:ext cx="182503" cy="182564"/>
                  <a:chOff x="1066809" y="4343396"/>
                  <a:chExt cx="182503" cy="182564"/>
                </a:xfrm>
              </p:grpSpPr>
              <p:cxnSp>
                <p:nvCxnSpPr>
                  <p:cNvPr id="83" name="Straight Connector 82"/>
                  <p:cNvCxnSpPr/>
                  <p:nvPr/>
                </p:nvCxnSpPr>
                <p:spPr bwMode="auto">
                  <a:xfrm flipH="1">
                    <a:off x="1067756" y="4344318"/>
                    <a:ext cx="180639" cy="180721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4" name="Straight Connector 83"/>
                  <p:cNvCxnSpPr/>
                  <p:nvPr/>
                </p:nvCxnSpPr>
                <p:spPr bwMode="auto">
                  <a:xfrm rot="5400000" flipH="1">
                    <a:off x="1067714" y="4344360"/>
                    <a:ext cx="180721" cy="180639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71" name="Group 184"/>
                <p:cNvGrpSpPr>
                  <a:grpSpLocks/>
                </p:cNvGrpSpPr>
                <p:nvPr/>
              </p:nvGrpSpPr>
              <p:grpSpPr bwMode="auto">
                <a:xfrm>
                  <a:off x="3352292" y="1447797"/>
                  <a:ext cx="182503" cy="182564"/>
                  <a:chOff x="1066819" y="4343396"/>
                  <a:chExt cx="182503" cy="182564"/>
                </a:xfrm>
              </p:grpSpPr>
              <p:cxnSp>
                <p:nvCxnSpPr>
                  <p:cNvPr id="81" name="Straight Connector 80"/>
                  <p:cNvCxnSpPr/>
                  <p:nvPr/>
                </p:nvCxnSpPr>
                <p:spPr bwMode="auto">
                  <a:xfrm flipH="1">
                    <a:off x="1066483" y="4344318"/>
                    <a:ext cx="182868" cy="180721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2" name="Straight Connector 81"/>
                  <p:cNvCxnSpPr/>
                  <p:nvPr/>
                </p:nvCxnSpPr>
                <p:spPr bwMode="auto">
                  <a:xfrm rot="5400000" flipH="1">
                    <a:off x="1067557" y="4343245"/>
                    <a:ext cx="180721" cy="182868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72" name="Group 187"/>
                <p:cNvGrpSpPr>
                  <a:grpSpLocks/>
                </p:cNvGrpSpPr>
                <p:nvPr/>
              </p:nvGrpSpPr>
              <p:grpSpPr bwMode="auto">
                <a:xfrm>
                  <a:off x="4114038" y="1447798"/>
                  <a:ext cx="184089" cy="182563"/>
                  <a:chOff x="1066829" y="4343397"/>
                  <a:chExt cx="184089" cy="182563"/>
                </a:xfrm>
              </p:grpSpPr>
              <p:cxnSp>
                <p:nvCxnSpPr>
                  <p:cNvPr id="79" name="Straight Connector 78"/>
                  <p:cNvCxnSpPr/>
                  <p:nvPr/>
                </p:nvCxnSpPr>
                <p:spPr bwMode="auto">
                  <a:xfrm flipH="1">
                    <a:off x="1067440" y="4344318"/>
                    <a:ext cx="182868" cy="180722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0" name="Straight Connector 79"/>
                  <p:cNvCxnSpPr/>
                  <p:nvPr/>
                </p:nvCxnSpPr>
                <p:spPr bwMode="auto">
                  <a:xfrm rot="5400000" flipH="1">
                    <a:off x="1068513" y="4343244"/>
                    <a:ext cx="180722" cy="182868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73" name="Group 190"/>
                <p:cNvGrpSpPr>
                  <a:grpSpLocks/>
                </p:cNvGrpSpPr>
                <p:nvPr/>
              </p:nvGrpSpPr>
              <p:grpSpPr bwMode="auto">
                <a:xfrm>
                  <a:off x="4877371" y="1447798"/>
                  <a:ext cx="182502" cy="182563"/>
                  <a:chOff x="1066839" y="4343397"/>
                  <a:chExt cx="182502" cy="182563"/>
                </a:xfrm>
              </p:grpSpPr>
              <p:cxnSp>
                <p:nvCxnSpPr>
                  <p:cNvPr id="77" name="Straight Connector 76"/>
                  <p:cNvCxnSpPr/>
                  <p:nvPr/>
                </p:nvCxnSpPr>
                <p:spPr bwMode="auto">
                  <a:xfrm flipH="1">
                    <a:off x="1066809" y="4344318"/>
                    <a:ext cx="182867" cy="180722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8" name="Straight Connector 77"/>
                  <p:cNvCxnSpPr/>
                  <p:nvPr/>
                </p:nvCxnSpPr>
                <p:spPr bwMode="auto">
                  <a:xfrm rot="5400000" flipH="1">
                    <a:off x="1067882" y="4343245"/>
                    <a:ext cx="180722" cy="182867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74" name="Group 193"/>
                <p:cNvGrpSpPr>
                  <a:grpSpLocks/>
                </p:cNvGrpSpPr>
                <p:nvPr/>
              </p:nvGrpSpPr>
              <p:grpSpPr bwMode="auto">
                <a:xfrm>
                  <a:off x="5639117" y="1447798"/>
                  <a:ext cx="182502" cy="182563"/>
                  <a:chOff x="1066849" y="4343397"/>
                  <a:chExt cx="182502" cy="182563"/>
                </a:xfrm>
              </p:grpSpPr>
              <p:cxnSp>
                <p:nvCxnSpPr>
                  <p:cNvPr id="75" name="Straight Connector 74"/>
                  <p:cNvCxnSpPr/>
                  <p:nvPr/>
                </p:nvCxnSpPr>
                <p:spPr bwMode="auto">
                  <a:xfrm flipH="1">
                    <a:off x="1067768" y="4344318"/>
                    <a:ext cx="180636" cy="180722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6" name="Straight Connector 75"/>
                  <p:cNvCxnSpPr/>
                  <p:nvPr/>
                </p:nvCxnSpPr>
                <p:spPr bwMode="auto">
                  <a:xfrm rot="5400000" flipH="1">
                    <a:off x="1067725" y="4344360"/>
                    <a:ext cx="180722" cy="180636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24" name="Group 252"/>
              <p:cNvGrpSpPr>
                <a:grpSpLocks/>
              </p:cNvGrpSpPr>
              <p:nvPr/>
            </p:nvGrpSpPr>
            <p:grpSpPr bwMode="auto">
              <a:xfrm>
                <a:off x="1828800" y="4495801"/>
                <a:ext cx="4754565" cy="182564"/>
                <a:chOff x="1828800" y="1447797"/>
                <a:chExt cx="4754565" cy="182564"/>
              </a:xfrm>
            </p:grpSpPr>
            <p:grpSp>
              <p:nvGrpSpPr>
                <p:cNvPr id="47" name="Group 71"/>
                <p:cNvGrpSpPr>
                  <a:grpSpLocks/>
                </p:cNvGrpSpPr>
                <p:nvPr/>
              </p:nvGrpSpPr>
              <p:grpSpPr bwMode="auto">
                <a:xfrm>
                  <a:off x="6400863" y="1447798"/>
                  <a:ext cx="182502" cy="182563"/>
                  <a:chOff x="1066860" y="4343397"/>
                  <a:chExt cx="182502" cy="182563"/>
                </a:xfrm>
              </p:grpSpPr>
              <p:cxnSp>
                <p:nvCxnSpPr>
                  <p:cNvPr id="66" name="Straight Connector 65"/>
                  <p:cNvCxnSpPr/>
                  <p:nvPr/>
                </p:nvCxnSpPr>
                <p:spPr bwMode="auto">
                  <a:xfrm flipH="1">
                    <a:off x="1066495" y="4343136"/>
                    <a:ext cx="182867" cy="182954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7" name="Straight Connector 66"/>
                  <p:cNvCxnSpPr/>
                  <p:nvPr/>
                </p:nvCxnSpPr>
                <p:spPr bwMode="auto">
                  <a:xfrm rot="5400000" flipH="1">
                    <a:off x="1066452" y="4343179"/>
                    <a:ext cx="182954" cy="182867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48" name="Group 72"/>
                <p:cNvGrpSpPr>
                  <a:grpSpLocks/>
                </p:cNvGrpSpPr>
                <p:nvPr/>
              </p:nvGrpSpPr>
              <p:grpSpPr bwMode="auto">
                <a:xfrm>
                  <a:off x="1828800" y="1447797"/>
                  <a:ext cx="182503" cy="182564"/>
                  <a:chOff x="1066799" y="4343396"/>
                  <a:chExt cx="182503" cy="182564"/>
                </a:xfrm>
              </p:grpSpPr>
              <p:cxnSp>
                <p:nvCxnSpPr>
                  <p:cNvPr id="64" name="Straight Connector 63"/>
                  <p:cNvCxnSpPr/>
                  <p:nvPr/>
                </p:nvCxnSpPr>
                <p:spPr bwMode="auto">
                  <a:xfrm flipH="1">
                    <a:off x="1066799" y="4343136"/>
                    <a:ext cx="182868" cy="182953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5" name="Straight Connector 64"/>
                  <p:cNvCxnSpPr/>
                  <p:nvPr/>
                </p:nvCxnSpPr>
                <p:spPr bwMode="auto">
                  <a:xfrm rot="5400000" flipH="1">
                    <a:off x="1066756" y="4343179"/>
                    <a:ext cx="182953" cy="182868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49" name="Group 181"/>
                <p:cNvGrpSpPr>
                  <a:grpSpLocks/>
                </p:cNvGrpSpPr>
                <p:nvPr/>
              </p:nvGrpSpPr>
              <p:grpSpPr bwMode="auto">
                <a:xfrm>
                  <a:off x="2590546" y="1447797"/>
                  <a:ext cx="182503" cy="182564"/>
                  <a:chOff x="1066809" y="4343396"/>
                  <a:chExt cx="182503" cy="182564"/>
                </a:xfrm>
              </p:grpSpPr>
              <p:cxnSp>
                <p:nvCxnSpPr>
                  <p:cNvPr id="62" name="Straight Connector 61"/>
                  <p:cNvCxnSpPr/>
                  <p:nvPr/>
                </p:nvCxnSpPr>
                <p:spPr bwMode="auto">
                  <a:xfrm flipH="1">
                    <a:off x="1067756" y="4343136"/>
                    <a:ext cx="180639" cy="182953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3" name="Straight Connector 62"/>
                  <p:cNvCxnSpPr/>
                  <p:nvPr/>
                </p:nvCxnSpPr>
                <p:spPr bwMode="auto">
                  <a:xfrm rot="5400000" flipH="1">
                    <a:off x="1066598" y="4344294"/>
                    <a:ext cx="182953" cy="180639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50" name="Group 184"/>
                <p:cNvGrpSpPr>
                  <a:grpSpLocks/>
                </p:cNvGrpSpPr>
                <p:nvPr/>
              </p:nvGrpSpPr>
              <p:grpSpPr bwMode="auto">
                <a:xfrm>
                  <a:off x="3352292" y="1447797"/>
                  <a:ext cx="182503" cy="182564"/>
                  <a:chOff x="1066819" y="4343396"/>
                  <a:chExt cx="182503" cy="182564"/>
                </a:xfrm>
              </p:grpSpPr>
              <p:cxnSp>
                <p:nvCxnSpPr>
                  <p:cNvPr id="60" name="Straight Connector 59"/>
                  <p:cNvCxnSpPr/>
                  <p:nvPr/>
                </p:nvCxnSpPr>
                <p:spPr bwMode="auto">
                  <a:xfrm flipH="1">
                    <a:off x="1066483" y="4343136"/>
                    <a:ext cx="182868" cy="182953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1" name="Straight Connector 60"/>
                  <p:cNvCxnSpPr/>
                  <p:nvPr/>
                </p:nvCxnSpPr>
                <p:spPr bwMode="auto">
                  <a:xfrm rot="5400000" flipH="1">
                    <a:off x="1066441" y="4343179"/>
                    <a:ext cx="182953" cy="182868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51" name="Group 187"/>
                <p:cNvGrpSpPr>
                  <a:grpSpLocks/>
                </p:cNvGrpSpPr>
                <p:nvPr/>
              </p:nvGrpSpPr>
              <p:grpSpPr bwMode="auto">
                <a:xfrm>
                  <a:off x="4114038" y="1447798"/>
                  <a:ext cx="184089" cy="182563"/>
                  <a:chOff x="1066829" y="4343397"/>
                  <a:chExt cx="184089" cy="182563"/>
                </a:xfrm>
              </p:grpSpPr>
              <p:cxnSp>
                <p:nvCxnSpPr>
                  <p:cNvPr id="58" name="Straight Connector 57"/>
                  <p:cNvCxnSpPr/>
                  <p:nvPr/>
                </p:nvCxnSpPr>
                <p:spPr bwMode="auto">
                  <a:xfrm flipH="1">
                    <a:off x="1067440" y="4343136"/>
                    <a:ext cx="182868" cy="182954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9" name="Straight Connector 58"/>
                  <p:cNvCxnSpPr/>
                  <p:nvPr/>
                </p:nvCxnSpPr>
                <p:spPr bwMode="auto">
                  <a:xfrm rot="5400000" flipH="1">
                    <a:off x="1067397" y="4343178"/>
                    <a:ext cx="182954" cy="182868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52" name="Group 190"/>
                <p:cNvGrpSpPr>
                  <a:grpSpLocks/>
                </p:cNvGrpSpPr>
                <p:nvPr/>
              </p:nvGrpSpPr>
              <p:grpSpPr bwMode="auto">
                <a:xfrm>
                  <a:off x="4877371" y="1447798"/>
                  <a:ext cx="182502" cy="182563"/>
                  <a:chOff x="1066839" y="4343397"/>
                  <a:chExt cx="182502" cy="182563"/>
                </a:xfrm>
              </p:grpSpPr>
              <p:cxnSp>
                <p:nvCxnSpPr>
                  <p:cNvPr id="56" name="Straight Connector 55"/>
                  <p:cNvCxnSpPr/>
                  <p:nvPr/>
                </p:nvCxnSpPr>
                <p:spPr bwMode="auto">
                  <a:xfrm flipH="1">
                    <a:off x="1066809" y="4343136"/>
                    <a:ext cx="182867" cy="182954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7" name="Straight Connector 56"/>
                  <p:cNvCxnSpPr/>
                  <p:nvPr/>
                </p:nvCxnSpPr>
                <p:spPr bwMode="auto">
                  <a:xfrm rot="5400000" flipH="1">
                    <a:off x="1066766" y="4343179"/>
                    <a:ext cx="182954" cy="182867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53" name="Group 193"/>
                <p:cNvGrpSpPr>
                  <a:grpSpLocks/>
                </p:cNvGrpSpPr>
                <p:nvPr/>
              </p:nvGrpSpPr>
              <p:grpSpPr bwMode="auto">
                <a:xfrm>
                  <a:off x="5639117" y="1447798"/>
                  <a:ext cx="182502" cy="182563"/>
                  <a:chOff x="1066849" y="4343397"/>
                  <a:chExt cx="182502" cy="182563"/>
                </a:xfrm>
              </p:grpSpPr>
              <p:cxnSp>
                <p:nvCxnSpPr>
                  <p:cNvPr id="54" name="Straight Connector 53"/>
                  <p:cNvCxnSpPr/>
                  <p:nvPr/>
                </p:nvCxnSpPr>
                <p:spPr bwMode="auto">
                  <a:xfrm flipH="1">
                    <a:off x="1067768" y="4343136"/>
                    <a:ext cx="180636" cy="182954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5" name="Straight Connector 54"/>
                  <p:cNvCxnSpPr/>
                  <p:nvPr/>
                </p:nvCxnSpPr>
                <p:spPr bwMode="auto">
                  <a:xfrm rot="5400000" flipH="1">
                    <a:off x="1066609" y="4344294"/>
                    <a:ext cx="182954" cy="180636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25" name="Group 274"/>
              <p:cNvGrpSpPr>
                <a:grpSpLocks/>
              </p:cNvGrpSpPr>
              <p:nvPr/>
            </p:nvGrpSpPr>
            <p:grpSpPr bwMode="auto">
              <a:xfrm>
                <a:off x="1828800" y="5257801"/>
                <a:ext cx="4754565" cy="182564"/>
                <a:chOff x="1828800" y="1447796"/>
                <a:chExt cx="4754565" cy="182564"/>
              </a:xfrm>
            </p:grpSpPr>
            <p:grpSp>
              <p:nvGrpSpPr>
                <p:cNvPr id="26" name="Group 71"/>
                <p:cNvGrpSpPr>
                  <a:grpSpLocks/>
                </p:cNvGrpSpPr>
                <p:nvPr/>
              </p:nvGrpSpPr>
              <p:grpSpPr bwMode="auto">
                <a:xfrm>
                  <a:off x="6400863" y="1447797"/>
                  <a:ext cx="182502" cy="182563"/>
                  <a:chOff x="1066860" y="4343396"/>
                  <a:chExt cx="182502" cy="182563"/>
                </a:xfrm>
              </p:grpSpPr>
              <p:cxnSp>
                <p:nvCxnSpPr>
                  <p:cNvPr id="45" name="Straight Connector 44"/>
                  <p:cNvCxnSpPr/>
                  <p:nvPr/>
                </p:nvCxnSpPr>
                <p:spPr bwMode="auto">
                  <a:xfrm flipH="1">
                    <a:off x="1066495" y="4344186"/>
                    <a:ext cx="182867" cy="180723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6" name="Straight Connector 45"/>
                  <p:cNvCxnSpPr/>
                  <p:nvPr/>
                </p:nvCxnSpPr>
                <p:spPr bwMode="auto">
                  <a:xfrm rot="5400000" flipH="1">
                    <a:off x="1067567" y="4343113"/>
                    <a:ext cx="180723" cy="182867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7" name="Group 72"/>
                <p:cNvGrpSpPr>
                  <a:grpSpLocks/>
                </p:cNvGrpSpPr>
                <p:nvPr/>
              </p:nvGrpSpPr>
              <p:grpSpPr bwMode="auto">
                <a:xfrm>
                  <a:off x="1828800" y="1447796"/>
                  <a:ext cx="182503" cy="182564"/>
                  <a:chOff x="1066799" y="4343395"/>
                  <a:chExt cx="182503" cy="182564"/>
                </a:xfrm>
              </p:grpSpPr>
              <p:cxnSp>
                <p:nvCxnSpPr>
                  <p:cNvPr id="43" name="Straight Connector 42"/>
                  <p:cNvCxnSpPr/>
                  <p:nvPr/>
                </p:nvCxnSpPr>
                <p:spPr bwMode="auto">
                  <a:xfrm flipH="1">
                    <a:off x="1066799" y="4344186"/>
                    <a:ext cx="182868" cy="180723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4" name="Straight Connector 43"/>
                  <p:cNvCxnSpPr/>
                  <p:nvPr/>
                </p:nvCxnSpPr>
                <p:spPr bwMode="auto">
                  <a:xfrm rot="5400000" flipH="1">
                    <a:off x="1067872" y="4343113"/>
                    <a:ext cx="180723" cy="182868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8" name="Group 181"/>
                <p:cNvGrpSpPr>
                  <a:grpSpLocks/>
                </p:cNvGrpSpPr>
                <p:nvPr/>
              </p:nvGrpSpPr>
              <p:grpSpPr bwMode="auto">
                <a:xfrm>
                  <a:off x="2590546" y="1447796"/>
                  <a:ext cx="182503" cy="182564"/>
                  <a:chOff x="1066809" y="4343395"/>
                  <a:chExt cx="182503" cy="182564"/>
                </a:xfrm>
              </p:grpSpPr>
              <p:cxnSp>
                <p:nvCxnSpPr>
                  <p:cNvPr id="41" name="Straight Connector 40"/>
                  <p:cNvCxnSpPr/>
                  <p:nvPr/>
                </p:nvCxnSpPr>
                <p:spPr bwMode="auto">
                  <a:xfrm flipH="1">
                    <a:off x="1067756" y="4344186"/>
                    <a:ext cx="180639" cy="180723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2" name="Straight Connector 41"/>
                  <p:cNvCxnSpPr/>
                  <p:nvPr/>
                </p:nvCxnSpPr>
                <p:spPr bwMode="auto">
                  <a:xfrm rot="5400000" flipH="1">
                    <a:off x="1067714" y="4344228"/>
                    <a:ext cx="180723" cy="180639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9" name="Group 184"/>
                <p:cNvGrpSpPr>
                  <a:grpSpLocks/>
                </p:cNvGrpSpPr>
                <p:nvPr/>
              </p:nvGrpSpPr>
              <p:grpSpPr bwMode="auto">
                <a:xfrm>
                  <a:off x="3352292" y="1447796"/>
                  <a:ext cx="182503" cy="182564"/>
                  <a:chOff x="1066819" y="4343395"/>
                  <a:chExt cx="182503" cy="182564"/>
                </a:xfrm>
              </p:grpSpPr>
              <p:cxnSp>
                <p:nvCxnSpPr>
                  <p:cNvPr id="39" name="Straight Connector 38"/>
                  <p:cNvCxnSpPr/>
                  <p:nvPr/>
                </p:nvCxnSpPr>
                <p:spPr bwMode="auto">
                  <a:xfrm flipH="1">
                    <a:off x="1066483" y="4344186"/>
                    <a:ext cx="182868" cy="180723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" name="Straight Connector 39"/>
                  <p:cNvCxnSpPr/>
                  <p:nvPr/>
                </p:nvCxnSpPr>
                <p:spPr bwMode="auto">
                  <a:xfrm rot="5400000" flipH="1">
                    <a:off x="1067557" y="4343113"/>
                    <a:ext cx="180723" cy="182868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30" name="Group 187"/>
                <p:cNvGrpSpPr>
                  <a:grpSpLocks/>
                </p:cNvGrpSpPr>
                <p:nvPr/>
              </p:nvGrpSpPr>
              <p:grpSpPr bwMode="auto">
                <a:xfrm>
                  <a:off x="4114038" y="1447797"/>
                  <a:ext cx="184089" cy="182563"/>
                  <a:chOff x="1066829" y="4343396"/>
                  <a:chExt cx="184089" cy="182563"/>
                </a:xfrm>
              </p:grpSpPr>
              <p:cxnSp>
                <p:nvCxnSpPr>
                  <p:cNvPr id="37" name="Straight Connector 36"/>
                  <p:cNvCxnSpPr/>
                  <p:nvPr/>
                </p:nvCxnSpPr>
                <p:spPr bwMode="auto">
                  <a:xfrm flipH="1">
                    <a:off x="1067440" y="4344186"/>
                    <a:ext cx="182868" cy="180723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" name="Straight Connector 37"/>
                  <p:cNvCxnSpPr/>
                  <p:nvPr/>
                </p:nvCxnSpPr>
                <p:spPr bwMode="auto">
                  <a:xfrm rot="5400000" flipH="1">
                    <a:off x="1068513" y="4343113"/>
                    <a:ext cx="180723" cy="182868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31" name="Group 190"/>
                <p:cNvGrpSpPr>
                  <a:grpSpLocks/>
                </p:cNvGrpSpPr>
                <p:nvPr/>
              </p:nvGrpSpPr>
              <p:grpSpPr bwMode="auto">
                <a:xfrm>
                  <a:off x="4877371" y="1447797"/>
                  <a:ext cx="182502" cy="182563"/>
                  <a:chOff x="1066839" y="4343396"/>
                  <a:chExt cx="182502" cy="182563"/>
                </a:xfrm>
              </p:grpSpPr>
              <p:cxnSp>
                <p:nvCxnSpPr>
                  <p:cNvPr id="35" name="Straight Connector 34"/>
                  <p:cNvCxnSpPr/>
                  <p:nvPr/>
                </p:nvCxnSpPr>
                <p:spPr bwMode="auto">
                  <a:xfrm flipH="1">
                    <a:off x="1066809" y="4344186"/>
                    <a:ext cx="182867" cy="180723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6" name="Straight Connector 35"/>
                  <p:cNvCxnSpPr/>
                  <p:nvPr/>
                </p:nvCxnSpPr>
                <p:spPr bwMode="auto">
                  <a:xfrm rot="5400000" flipH="1">
                    <a:off x="1067882" y="4343113"/>
                    <a:ext cx="180723" cy="182867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32" name="Group 193"/>
                <p:cNvGrpSpPr>
                  <a:grpSpLocks/>
                </p:cNvGrpSpPr>
                <p:nvPr/>
              </p:nvGrpSpPr>
              <p:grpSpPr bwMode="auto">
                <a:xfrm>
                  <a:off x="5639117" y="1447797"/>
                  <a:ext cx="182502" cy="182563"/>
                  <a:chOff x="1066849" y="4343396"/>
                  <a:chExt cx="182502" cy="182563"/>
                </a:xfrm>
              </p:grpSpPr>
              <p:cxnSp>
                <p:nvCxnSpPr>
                  <p:cNvPr id="33" name="Straight Connector 32"/>
                  <p:cNvCxnSpPr/>
                  <p:nvPr/>
                </p:nvCxnSpPr>
                <p:spPr bwMode="auto">
                  <a:xfrm flipH="1">
                    <a:off x="1067768" y="4344186"/>
                    <a:ext cx="180636" cy="180723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4" name="Straight Connector 33"/>
                  <p:cNvCxnSpPr/>
                  <p:nvPr/>
                </p:nvCxnSpPr>
                <p:spPr bwMode="auto">
                  <a:xfrm rot="5400000" flipH="1">
                    <a:off x="1067725" y="4344229"/>
                    <a:ext cx="180723" cy="180636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grpSp>
          <p:nvGrpSpPr>
            <p:cNvPr id="173" name="Group 296"/>
            <p:cNvGrpSpPr>
              <a:grpSpLocks/>
            </p:cNvGrpSpPr>
            <p:nvPr/>
          </p:nvGrpSpPr>
          <p:grpSpPr bwMode="auto">
            <a:xfrm>
              <a:off x="1239128" y="2862413"/>
              <a:ext cx="1517754" cy="1614268"/>
              <a:chOff x="1828800" y="1447800"/>
              <a:chExt cx="4754565" cy="4754566"/>
            </a:xfrm>
          </p:grpSpPr>
          <p:grpSp>
            <p:nvGrpSpPr>
              <p:cNvPr id="174" name="Group 138"/>
              <p:cNvGrpSpPr>
                <a:grpSpLocks/>
              </p:cNvGrpSpPr>
              <p:nvPr/>
            </p:nvGrpSpPr>
            <p:grpSpPr bwMode="auto">
              <a:xfrm>
                <a:off x="1828800" y="1447799"/>
                <a:ext cx="4754565" cy="182564"/>
                <a:chOff x="1828800" y="1447799"/>
                <a:chExt cx="4754565" cy="182564"/>
              </a:xfrm>
            </p:grpSpPr>
            <p:grpSp>
              <p:nvGrpSpPr>
                <p:cNvPr id="307" name="Group 71"/>
                <p:cNvGrpSpPr>
                  <a:grpSpLocks/>
                </p:cNvGrpSpPr>
                <p:nvPr/>
              </p:nvGrpSpPr>
              <p:grpSpPr bwMode="auto">
                <a:xfrm>
                  <a:off x="6400863" y="1447800"/>
                  <a:ext cx="182502" cy="182563"/>
                  <a:chOff x="1066860" y="4343399"/>
                  <a:chExt cx="182502" cy="182563"/>
                </a:xfrm>
              </p:grpSpPr>
              <p:cxnSp>
                <p:nvCxnSpPr>
                  <p:cNvPr id="326" name="Straight Connector 23"/>
                  <p:cNvCxnSpPr/>
                  <p:nvPr/>
                </p:nvCxnSpPr>
                <p:spPr bwMode="auto">
                  <a:xfrm flipH="1">
                    <a:off x="1066495" y="4343399"/>
                    <a:ext cx="182867" cy="182954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27" name="Straight Connector 24"/>
                  <p:cNvCxnSpPr/>
                  <p:nvPr/>
                </p:nvCxnSpPr>
                <p:spPr bwMode="auto">
                  <a:xfrm rot="5400000" flipH="1">
                    <a:off x="1066452" y="4343442"/>
                    <a:ext cx="182954" cy="182867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308" name="Group 72"/>
                <p:cNvGrpSpPr>
                  <a:grpSpLocks/>
                </p:cNvGrpSpPr>
                <p:nvPr/>
              </p:nvGrpSpPr>
              <p:grpSpPr bwMode="auto">
                <a:xfrm>
                  <a:off x="1828800" y="1447799"/>
                  <a:ext cx="182503" cy="182564"/>
                  <a:chOff x="1066799" y="4343398"/>
                  <a:chExt cx="182503" cy="182564"/>
                </a:xfrm>
              </p:grpSpPr>
              <p:cxnSp>
                <p:nvCxnSpPr>
                  <p:cNvPr id="324" name="Straight Connector 21"/>
                  <p:cNvCxnSpPr/>
                  <p:nvPr/>
                </p:nvCxnSpPr>
                <p:spPr bwMode="auto">
                  <a:xfrm flipH="1">
                    <a:off x="1066799" y="4343399"/>
                    <a:ext cx="182868" cy="182953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25" name="Straight Connector 22"/>
                  <p:cNvCxnSpPr/>
                  <p:nvPr/>
                </p:nvCxnSpPr>
                <p:spPr bwMode="auto">
                  <a:xfrm rot="5400000" flipH="1">
                    <a:off x="1066756" y="4343442"/>
                    <a:ext cx="182953" cy="182868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309" name="Group 181"/>
                <p:cNvGrpSpPr>
                  <a:grpSpLocks/>
                </p:cNvGrpSpPr>
                <p:nvPr/>
              </p:nvGrpSpPr>
              <p:grpSpPr bwMode="auto">
                <a:xfrm>
                  <a:off x="2590546" y="1447799"/>
                  <a:ext cx="182503" cy="182564"/>
                  <a:chOff x="1066809" y="4343398"/>
                  <a:chExt cx="182503" cy="182564"/>
                </a:xfrm>
              </p:grpSpPr>
              <p:cxnSp>
                <p:nvCxnSpPr>
                  <p:cNvPr id="322" name="Straight Connector 19"/>
                  <p:cNvCxnSpPr/>
                  <p:nvPr/>
                </p:nvCxnSpPr>
                <p:spPr bwMode="auto">
                  <a:xfrm flipH="1">
                    <a:off x="1067756" y="4343399"/>
                    <a:ext cx="180639" cy="182953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23" name="Straight Connector 20"/>
                  <p:cNvCxnSpPr/>
                  <p:nvPr/>
                </p:nvCxnSpPr>
                <p:spPr bwMode="auto">
                  <a:xfrm rot="5400000" flipH="1">
                    <a:off x="1066598" y="4344557"/>
                    <a:ext cx="182953" cy="180639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310" name="Group 184"/>
                <p:cNvGrpSpPr>
                  <a:grpSpLocks/>
                </p:cNvGrpSpPr>
                <p:nvPr/>
              </p:nvGrpSpPr>
              <p:grpSpPr bwMode="auto">
                <a:xfrm>
                  <a:off x="3352292" y="1447799"/>
                  <a:ext cx="182503" cy="182564"/>
                  <a:chOff x="1066819" y="4343398"/>
                  <a:chExt cx="182503" cy="182564"/>
                </a:xfrm>
              </p:grpSpPr>
              <p:cxnSp>
                <p:nvCxnSpPr>
                  <p:cNvPr id="320" name="Straight Connector 17"/>
                  <p:cNvCxnSpPr/>
                  <p:nvPr/>
                </p:nvCxnSpPr>
                <p:spPr bwMode="auto">
                  <a:xfrm flipH="1">
                    <a:off x="1066483" y="4343399"/>
                    <a:ext cx="182868" cy="182953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21" name="Straight Connector 18"/>
                  <p:cNvCxnSpPr/>
                  <p:nvPr/>
                </p:nvCxnSpPr>
                <p:spPr bwMode="auto">
                  <a:xfrm rot="5400000" flipH="1">
                    <a:off x="1066441" y="4343442"/>
                    <a:ext cx="182953" cy="182868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311" name="Group 187"/>
                <p:cNvGrpSpPr>
                  <a:grpSpLocks/>
                </p:cNvGrpSpPr>
                <p:nvPr/>
              </p:nvGrpSpPr>
              <p:grpSpPr bwMode="auto">
                <a:xfrm>
                  <a:off x="4114038" y="1447800"/>
                  <a:ext cx="184089" cy="182563"/>
                  <a:chOff x="1066829" y="4343399"/>
                  <a:chExt cx="184089" cy="182563"/>
                </a:xfrm>
              </p:grpSpPr>
              <p:cxnSp>
                <p:nvCxnSpPr>
                  <p:cNvPr id="318" name="Straight Connector 15"/>
                  <p:cNvCxnSpPr/>
                  <p:nvPr/>
                </p:nvCxnSpPr>
                <p:spPr bwMode="auto">
                  <a:xfrm flipH="1">
                    <a:off x="1067440" y="4343399"/>
                    <a:ext cx="182868" cy="182954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19" name="Straight Connector 16"/>
                  <p:cNvCxnSpPr/>
                  <p:nvPr/>
                </p:nvCxnSpPr>
                <p:spPr bwMode="auto">
                  <a:xfrm rot="5400000" flipH="1">
                    <a:off x="1067397" y="4343442"/>
                    <a:ext cx="182954" cy="182868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312" name="Group 190"/>
                <p:cNvGrpSpPr>
                  <a:grpSpLocks/>
                </p:cNvGrpSpPr>
                <p:nvPr/>
              </p:nvGrpSpPr>
              <p:grpSpPr bwMode="auto">
                <a:xfrm>
                  <a:off x="4877371" y="1447800"/>
                  <a:ext cx="182502" cy="182563"/>
                  <a:chOff x="1066839" y="4343399"/>
                  <a:chExt cx="182502" cy="182563"/>
                </a:xfrm>
              </p:grpSpPr>
              <p:cxnSp>
                <p:nvCxnSpPr>
                  <p:cNvPr id="316" name="Straight Connector 13"/>
                  <p:cNvCxnSpPr/>
                  <p:nvPr/>
                </p:nvCxnSpPr>
                <p:spPr bwMode="auto">
                  <a:xfrm flipH="1">
                    <a:off x="1066809" y="4343399"/>
                    <a:ext cx="182867" cy="182954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17" name="Straight Connector 14"/>
                  <p:cNvCxnSpPr/>
                  <p:nvPr/>
                </p:nvCxnSpPr>
                <p:spPr bwMode="auto">
                  <a:xfrm rot="5400000" flipH="1">
                    <a:off x="1066766" y="4343442"/>
                    <a:ext cx="182954" cy="182867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313" name="Group 193"/>
                <p:cNvGrpSpPr>
                  <a:grpSpLocks/>
                </p:cNvGrpSpPr>
                <p:nvPr/>
              </p:nvGrpSpPr>
              <p:grpSpPr bwMode="auto">
                <a:xfrm>
                  <a:off x="5639117" y="1447800"/>
                  <a:ext cx="182502" cy="182563"/>
                  <a:chOff x="1066849" y="4343399"/>
                  <a:chExt cx="182502" cy="182563"/>
                </a:xfrm>
              </p:grpSpPr>
              <p:cxnSp>
                <p:nvCxnSpPr>
                  <p:cNvPr id="314" name="Straight Connector 11"/>
                  <p:cNvCxnSpPr/>
                  <p:nvPr/>
                </p:nvCxnSpPr>
                <p:spPr bwMode="auto">
                  <a:xfrm flipH="1">
                    <a:off x="1067768" y="4343399"/>
                    <a:ext cx="180636" cy="182954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15" name="Straight Connector 12"/>
                  <p:cNvCxnSpPr/>
                  <p:nvPr/>
                </p:nvCxnSpPr>
                <p:spPr bwMode="auto">
                  <a:xfrm rot="5400000" flipH="1">
                    <a:off x="1066609" y="4344558"/>
                    <a:ext cx="182954" cy="180636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175" name="Group 164"/>
              <p:cNvGrpSpPr>
                <a:grpSpLocks/>
              </p:cNvGrpSpPr>
              <p:nvPr/>
            </p:nvGrpSpPr>
            <p:grpSpPr bwMode="auto">
              <a:xfrm>
                <a:off x="1828800" y="6019802"/>
                <a:ext cx="4754565" cy="182564"/>
                <a:chOff x="1828800" y="1447799"/>
                <a:chExt cx="4754565" cy="182564"/>
              </a:xfrm>
            </p:grpSpPr>
            <p:grpSp>
              <p:nvGrpSpPr>
                <p:cNvPr id="286" name="Group 71"/>
                <p:cNvGrpSpPr>
                  <a:grpSpLocks/>
                </p:cNvGrpSpPr>
                <p:nvPr/>
              </p:nvGrpSpPr>
              <p:grpSpPr bwMode="auto">
                <a:xfrm>
                  <a:off x="6400863" y="1447800"/>
                  <a:ext cx="182502" cy="182563"/>
                  <a:chOff x="1066860" y="4343399"/>
                  <a:chExt cx="182502" cy="182563"/>
                </a:xfrm>
              </p:grpSpPr>
              <p:cxnSp>
                <p:nvCxnSpPr>
                  <p:cNvPr id="305" name="Straight Connector 304"/>
                  <p:cNvCxnSpPr/>
                  <p:nvPr/>
                </p:nvCxnSpPr>
                <p:spPr bwMode="auto">
                  <a:xfrm flipH="1">
                    <a:off x="1066495" y="4343008"/>
                    <a:ext cx="182867" cy="182954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06" name="Straight Connector 305"/>
                  <p:cNvCxnSpPr/>
                  <p:nvPr/>
                </p:nvCxnSpPr>
                <p:spPr bwMode="auto">
                  <a:xfrm rot="5400000" flipH="1">
                    <a:off x="1066452" y="4343052"/>
                    <a:ext cx="182954" cy="182867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87" name="Group 72"/>
                <p:cNvGrpSpPr>
                  <a:grpSpLocks/>
                </p:cNvGrpSpPr>
                <p:nvPr/>
              </p:nvGrpSpPr>
              <p:grpSpPr bwMode="auto">
                <a:xfrm>
                  <a:off x="1828800" y="1447799"/>
                  <a:ext cx="182503" cy="182564"/>
                  <a:chOff x="1066799" y="4343398"/>
                  <a:chExt cx="182503" cy="182564"/>
                </a:xfrm>
              </p:grpSpPr>
              <p:cxnSp>
                <p:nvCxnSpPr>
                  <p:cNvPr id="303" name="Straight Connector 302"/>
                  <p:cNvCxnSpPr/>
                  <p:nvPr/>
                </p:nvCxnSpPr>
                <p:spPr bwMode="auto">
                  <a:xfrm flipH="1">
                    <a:off x="1066799" y="4343009"/>
                    <a:ext cx="182868" cy="182953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04" name="Straight Connector 303"/>
                  <p:cNvCxnSpPr/>
                  <p:nvPr/>
                </p:nvCxnSpPr>
                <p:spPr bwMode="auto">
                  <a:xfrm rot="5400000" flipH="1">
                    <a:off x="1066756" y="4343051"/>
                    <a:ext cx="182953" cy="182868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88" name="Group 181"/>
                <p:cNvGrpSpPr>
                  <a:grpSpLocks/>
                </p:cNvGrpSpPr>
                <p:nvPr/>
              </p:nvGrpSpPr>
              <p:grpSpPr bwMode="auto">
                <a:xfrm>
                  <a:off x="2590546" y="1447799"/>
                  <a:ext cx="182503" cy="182564"/>
                  <a:chOff x="1066809" y="4343398"/>
                  <a:chExt cx="182503" cy="182564"/>
                </a:xfrm>
              </p:grpSpPr>
              <p:cxnSp>
                <p:nvCxnSpPr>
                  <p:cNvPr id="301" name="Straight Connector 300"/>
                  <p:cNvCxnSpPr/>
                  <p:nvPr/>
                </p:nvCxnSpPr>
                <p:spPr bwMode="auto">
                  <a:xfrm flipH="1">
                    <a:off x="1067756" y="4343009"/>
                    <a:ext cx="180639" cy="182953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02" name="Straight Connector 301"/>
                  <p:cNvCxnSpPr/>
                  <p:nvPr/>
                </p:nvCxnSpPr>
                <p:spPr bwMode="auto">
                  <a:xfrm rot="5400000" flipH="1">
                    <a:off x="1066598" y="4344167"/>
                    <a:ext cx="182953" cy="180639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89" name="Group 184"/>
                <p:cNvGrpSpPr>
                  <a:grpSpLocks/>
                </p:cNvGrpSpPr>
                <p:nvPr/>
              </p:nvGrpSpPr>
              <p:grpSpPr bwMode="auto">
                <a:xfrm>
                  <a:off x="3352292" y="1447799"/>
                  <a:ext cx="182503" cy="182564"/>
                  <a:chOff x="1066819" y="4343398"/>
                  <a:chExt cx="182503" cy="182564"/>
                </a:xfrm>
              </p:grpSpPr>
              <p:cxnSp>
                <p:nvCxnSpPr>
                  <p:cNvPr id="299" name="Straight Connector 298"/>
                  <p:cNvCxnSpPr/>
                  <p:nvPr/>
                </p:nvCxnSpPr>
                <p:spPr bwMode="auto">
                  <a:xfrm flipH="1">
                    <a:off x="1066483" y="4343009"/>
                    <a:ext cx="182868" cy="182953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00" name="Straight Connector 299"/>
                  <p:cNvCxnSpPr/>
                  <p:nvPr/>
                </p:nvCxnSpPr>
                <p:spPr bwMode="auto">
                  <a:xfrm rot="5400000" flipH="1">
                    <a:off x="1066441" y="4343051"/>
                    <a:ext cx="182953" cy="182868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90" name="Group 187"/>
                <p:cNvGrpSpPr>
                  <a:grpSpLocks/>
                </p:cNvGrpSpPr>
                <p:nvPr/>
              </p:nvGrpSpPr>
              <p:grpSpPr bwMode="auto">
                <a:xfrm>
                  <a:off x="4114038" y="1447800"/>
                  <a:ext cx="184089" cy="182563"/>
                  <a:chOff x="1066829" y="4343399"/>
                  <a:chExt cx="184089" cy="182563"/>
                </a:xfrm>
              </p:grpSpPr>
              <p:cxnSp>
                <p:nvCxnSpPr>
                  <p:cNvPr id="297" name="Straight Connector 296"/>
                  <p:cNvCxnSpPr/>
                  <p:nvPr/>
                </p:nvCxnSpPr>
                <p:spPr bwMode="auto">
                  <a:xfrm flipH="1">
                    <a:off x="1067440" y="4343008"/>
                    <a:ext cx="182868" cy="182954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98" name="Straight Connector 297"/>
                  <p:cNvCxnSpPr/>
                  <p:nvPr/>
                </p:nvCxnSpPr>
                <p:spPr bwMode="auto">
                  <a:xfrm rot="5400000" flipH="1">
                    <a:off x="1067397" y="4343051"/>
                    <a:ext cx="182954" cy="182868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91" name="Group 190"/>
                <p:cNvGrpSpPr>
                  <a:grpSpLocks/>
                </p:cNvGrpSpPr>
                <p:nvPr/>
              </p:nvGrpSpPr>
              <p:grpSpPr bwMode="auto">
                <a:xfrm>
                  <a:off x="4877371" y="1447800"/>
                  <a:ext cx="182502" cy="182563"/>
                  <a:chOff x="1066839" y="4343399"/>
                  <a:chExt cx="182502" cy="182563"/>
                </a:xfrm>
              </p:grpSpPr>
              <p:cxnSp>
                <p:nvCxnSpPr>
                  <p:cNvPr id="295" name="Straight Connector 294"/>
                  <p:cNvCxnSpPr/>
                  <p:nvPr/>
                </p:nvCxnSpPr>
                <p:spPr bwMode="auto">
                  <a:xfrm flipH="1">
                    <a:off x="1066809" y="4343008"/>
                    <a:ext cx="182867" cy="182954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96" name="Straight Connector 295"/>
                  <p:cNvCxnSpPr/>
                  <p:nvPr/>
                </p:nvCxnSpPr>
                <p:spPr bwMode="auto">
                  <a:xfrm rot="5400000" flipH="1">
                    <a:off x="1066766" y="4343052"/>
                    <a:ext cx="182954" cy="182867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92" name="Group 193"/>
                <p:cNvGrpSpPr>
                  <a:grpSpLocks/>
                </p:cNvGrpSpPr>
                <p:nvPr/>
              </p:nvGrpSpPr>
              <p:grpSpPr bwMode="auto">
                <a:xfrm>
                  <a:off x="5639117" y="1447800"/>
                  <a:ext cx="182502" cy="182563"/>
                  <a:chOff x="1066849" y="4343399"/>
                  <a:chExt cx="182502" cy="182563"/>
                </a:xfrm>
              </p:grpSpPr>
              <p:cxnSp>
                <p:nvCxnSpPr>
                  <p:cNvPr id="293" name="Straight Connector 292"/>
                  <p:cNvCxnSpPr/>
                  <p:nvPr/>
                </p:nvCxnSpPr>
                <p:spPr bwMode="auto">
                  <a:xfrm flipH="1">
                    <a:off x="1067768" y="4343008"/>
                    <a:ext cx="180636" cy="182954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94" name="Straight Connector 293"/>
                  <p:cNvCxnSpPr/>
                  <p:nvPr/>
                </p:nvCxnSpPr>
                <p:spPr bwMode="auto">
                  <a:xfrm rot="5400000" flipH="1">
                    <a:off x="1066609" y="4344167"/>
                    <a:ext cx="182954" cy="180636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176" name="Group 186"/>
              <p:cNvGrpSpPr>
                <a:grpSpLocks/>
              </p:cNvGrpSpPr>
              <p:nvPr/>
            </p:nvGrpSpPr>
            <p:grpSpPr bwMode="auto">
              <a:xfrm>
                <a:off x="1828800" y="2209799"/>
                <a:ext cx="4754565" cy="182564"/>
                <a:chOff x="1828800" y="1447798"/>
                <a:chExt cx="4754565" cy="182564"/>
              </a:xfrm>
            </p:grpSpPr>
            <p:grpSp>
              <p:nvGrpSpPr>
                <p:cNvPr id="265" name="Group 71"/>
                <p:cNvGrpSpPr>
                  <a:grpSpLocks/>
                </p:cNvGrpSpPr>
                <p:nvPr/>
              </p:nvGrpSpPr>
              <p:grpSpPr bwMode="auto">
                <a:xfrm>
                  <a:off x="6400863" y="1447799"/>
                  <a:ext cx="182502" cy="182563"/>
                  <a:chOff x="1066860" y="4343398"/>
                  <a:chExt cx="182502" cy="182563"/>
                </a:xfrm>
              </p:grpSpPr>
              <p:cxnSp>
                <p:nvCxnSpPr>
                  <p:cNvPr id="284" name="Straight Connector 283"/>
                  <p:cNvCxnSpPr/>
                  <p:nvPr/>
                </p:nvCxnSpPr>
                <p:spPr bwMode="auto">
                  <a:xfrm flipH="1">
                    <a:off x="1066495" y="4344448"/>
                    <a:ext cx="182867" cy="180723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85" name="Straight Connector 284"/>
                  <p:cNvCxnSpPr/>
                  <p:nvPr/>
                </p:nvCxnSpPr>
                <p:spPr bwMode="auto">
                  <a:xfrm rot="5400000" flipH="1">
                    <a:off x="1067567" y="4343375"/>
                    <a:ext cx="180723" cy="182867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66" name="Group 72"/>
                <p:cNvGrpSpPr>
                  <a:grpSpLocks/>
                </p:cNvGrpSpPr>
                <p:nvPr/>
              </p:nvGrpSpPr>
              <p:grpSpPr bwMode="auto">
                <a:xfrm>
                  <a:off x="1828800" y="1447798"/>
                  <a:ext cx="182503" cy="182564"/>
                  <a:chOff x="1066799" y="4343397"/>
                  <a:chExt cx="182503" cy="182564"/>
                </a:xfrm>
              </p:grpSpPr>
              <p:cxnSp>
                <p:nvCxnSpPr>
                  <p:cNvPr id="282" name="Straight Connector 281"/>
                  <p:cNvCxnSpPr/>
                  <p:nvPr/>
                </p:nvCxnSpPr>
                <p:spPr bwMode="auto">
                  <a:xfrm flipH="1">
                    <a:off x="1066799" y="4344448"/>
                    <a:ext cx="182868" cy="180723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83" name="Straight Connector 282"/>
                  <p:cNvCxnSpPr/>
                  <p:nvPr/>
                </p:nvCxnSpPr>
                <p:spPr bwMode="auto">
                  <a:xfrm rot="5400000" flipH="1">
                    <a:off x="1067872" y="4343375"/>
                    <a:ext cx="180723" cy="182868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67" name="Group 181"/>
                <p:cNvGrpSpPr>
                  <a:grpSpLocks/>
                </p:cNvGrpSpPr>
                <p:nvPr/>
              </p:nvGrpSpPr>
              <p:grpSpPr bwMode="auto">
                <a:xfrm>
                  <a:off x="2590546" y="1447798"/>
                  <a:ext cx="182503" cy="182564"/>
                  <a:chOff x="1066809" y="4343397"/>
                  <a:chExt cx="182503" cy="182564"/>
                </a:xfrm>
              </p:grpSpPr>
              <p:cxnSp>
                <p:nvCxnSpPr>
                  <p:cNvPr id="280" name="Straight Connector 279"/>
                  <p:cNvCxnSpPr/>
                  <p:nvPr/>
                </p:nvCxnSpPr>
                <p:spPr bwMode="auto">
                  <a:xfrm flipH="1">
                    <a:off x="1067756" y="4344448"/>
                    <a:ext cx="180639" cy="180723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81" name="Straight Connector 280"/>
                  <p:cNvCxnSpPr/>
                  <p:nvPr/>
                </p:nvCxnSpPr>
                <p:spPr bwMode="auto">
                  <a:xfrm rot="5400000" flipH="1">
                    <a:off x="1067714" y="4344490"/>
                    <a:ext cx="180723" cy="180639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68" name="Group 184"/>
                <p:cNvGrpSpPr>
                  <a:grpSpLocks/>
                </p:cNvGrpSpPr>
                <p:nvPr/>
              </p:nvGrpSpPr>
              <p:grpSpPr bwMode="auto">
                <a:xfrm>
                  <a:off x="3352292" y="1447798"/>
                  <a:ext cx="182503" cy="182564"/>
                  <a:chOff x="1066819" y="4343397"/>
                  <a:chExt cx="182503" cy="182564"/>
                </a:xfrm>
              </p:grpSpPr>
              <p:cxnSp>
                <p:nvCxnSpPr>
                  <p:cNvPr id="278" name="Straight Connector 277"/>
                  <p:cNvCxnSpPr/>
                  <p:nvPr/>
                </p:nvCxnSpPr>
                <p:spPr bwMode="auto">
                  <a:xfrm flipH="1">
                    <a:off x="1066483" y="4344448"/>
                    <a:ext cx="182868" cy="180723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79" name="Straight Connector 278"/>
                  <p:cNvCxnSpPr/>
                  <p:nvPr/>
                </p:nvCxnSpPr>
                <p:spPr bwMode="auto">
                  <a:xfrm rot="5400000" flipH="1">
                    <a:off x="1067557" y="4343375"/>
                    <a:ext cx="180723" cy="182868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69" name="Group 187"/>
                <p:cNvGrpSpPr>
                  <a:grpSpLocks/>
                </p:cNvGrpSpPr>
                <p:nvPr/>
              </p:nvGrpSpPr>
              <p:grpSpPr bwMode="auto">
                <a:xfrm>
                  <a:off x="4114038" y="1447799"/>
                  <a:ext cx="184089" cy="182563"/>
                  <a:chOff x="1066829" y="4343398"/>
                  <a:chExt cx="184089" cy="182563"/>
                </a:xfrm>
              </p:grpSpPr>
              <p:cxnSp>
                <p:nvCxnSpPr>
                  <p:cNvPr id="276" name="Straight Connector 275"/>
                  <p:cNvCxnSpPr/>
                  <p:nvPr/>
                </p:nvCxnSpPr>
                <p:spPr bwMode="auto">
                  <a:xfrm flipH="1">
                    <a:off x="1067440" y="4344448"/>
                    <a:ext cx="182868" cy="180723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77" name="Straight Connector 276"/>
                  <p:cNvCxnSpPr/>
                  <p:nvPr/>
                </p:nvCxnSpPr>
                <p:spPr bwMode="auto">
                  <a:xfrm rot="5400000" flipH="1">
                    <a:off x="1068513" y="4343375"/>
                    <a:ext cx="180723" cy="182868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70" name="Group 190"/>
                <p:cNvGrpSpPr>
                  <a:grpSpLocks/>
                </p:cNvGrpSpPr>
                <p:nvPr/>
              </p:nvGrpSpPr>
              <p:grpSpPr bwMode="auto">
                <a:xfrm>
                  <a:off x="4877371" y="1447799"/>
                  <a:ext cx="182502" cy="182563"/>
                  <a:chOff x="1066839" y="4343398"/>
                  <a:chExt cx="182502" cy="182563"/>
                </a:xfrm>
              </p:grpSpPr>
              <p:cxnSp>
                <p:nvCxnSpPr>
                  <p:cNvPr id="274" name="Straight Connector 273"/>
                  <p:cNvCxnSpPr/>
                  <p:nvPr/>
                </p:nvCxnSpPr>
                <p:spPr bwMode="auto">
                  <a:xfrm flipH="1">
                    <a:off x="1066809" y="4344448"/>
                    <a:ext cx="182867" cy="180723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75" name="Straight Connector 274"/>
                  <p:cNvCxnSpPr/>
                  <p:nvPr/>
                </p:nvCxnSpPr>
                <p:spPr bwMode="auto">
                  <a:xfrm rot="5400000" flipH="1">
                    <a:off x="1067882" y="4343375"/>
                    <a:ext cx="180723" cy="182867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71" name="Group 193"/>
                <p:cNvGrpSpPr>
                  <a:grpSpLocks/>
                </p:cNvGrpSpPr>
                <p:nvPr/>
              </p:nvGrpSpPr>
              <p:grpSpPr bwMode="auto">
                <a:xfrm>
                  <a:off x="5639117" y="1447799"/>
                  <a:ext cx="182502" cy="182563"/>
                  <a:chOff x="1066849" y="4343398"/>
                  <a:chExt cx="182502" cy="182563"/>
                </a:xfrm>
              </p:grpSpPr>
              <p:cxnSp>
                <p:nvCxnSpPr>
                  <p:cNvPr id="272" name="Straight Connector 271"/>
                  <p:cNvCxnSpPr/>
                  <p:nvPr/>
                </p:nvCxnSpPr>
                <p:spPr bwMode="auto">
                  <a:xfrm flipH="1">
                    <a:off x="1067768" y="4344448"/>
                    <a:ext cx="180636" cy="180723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73" name="Straight Connector 272"/>
                  <p:cNvCxnSpPr/>
                  <p:nvPr/>
                </p:nvCxnSpPr>
                <p:spPr bwMode="auto">
                  <a:xfrm rot="5400000" flipH="1">
                    <a:off x="1067725" y="4344491"/>
                    <a:ext cx="180723" cy="180636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177" name="Group 208"/>
              <p:cNvGrpSpPr>
                <a:grpSpLocks/>
              </p:cNvGrpSpPr>
              <p:nvPr/>
            </p:nvGrpSpPr>
            <p:grpSpPr bwMode="auto">
              <a:xfrm>
                <a:off x="1828800" y="2971800"/>
                <a:ext cx="4754565" cy="182564"/>
                <a:chOff x="1828800" y="1447798"/>
                <a:chExt cx="4754565" cy="182564"/>
              </a:xfrm>
            </p:grpSpPr>
            <p:grpSp>
              <p:nvGrpSpPr>
                <p:cNvPr id="244" name="Group 71"/>
                <p:cNvGrpSpPr>
                  <a:grpSpLocks/>
                </p:cNvGrpSpPr>
                <p:nvPr/>
              </p:nvGrpSpPr>
              <p:grpSpPr bwMode="auto">
                <a:xfrm>
                  <a:off x="6400863" y="1447799"/>
                  <a:ext cx="182502" cy="182563"/>
                  <a:chOff x="1066860" y="4343398"/>
                  <a:chExt cx="182502" cy="182563"/>
                </a:xfrm>
              </p:grpSpPr>
              <p:cxnSp>
                <p:nvCxnSpPr>
                  <p:cNvPr id="263" name="Straight Connector 262"/>
                  <p:cNvCxnSpPr/>
                  <p:nvPr/>
                </p:nvCxnSpPr>
                <p:spPr bwMode="auto">
                  <a:xfrm flipH="1">
                    <a:off x="1066495" y="4343267"/>
                    <a:ext cx="182867" cy="182954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64" name="Straight Connector 263"/>
                  <p:cNvCxnSpPr/>
                  <p:nvPr/>
                </p:nvCxnSpPr>
                <p:spPr bwMode="auto">
                  <a:xfrm rot="5400000" flipH="1">
                    <a:off x="1066452" y="4343311"/>
                    <a:ext cx="182954" cy="182867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45" name="Group 72"/>
                <p:cNvGrpSpPr>
                  <a:grpSpLocks/>
                </p:cNvGrpSpPr>
                <p:nvPr/>
              </p:nvGrpSpPr>
              <p:grpSpPr bwMode="auto">
                <a:xfrm>
                  <a:off x="1828800" y="1447798"/>
                  <a:ext cx="182503" cy="182564"/>
                  <a:chOff x="1066799" y="4343397"/>
                  <a:chExt cx="182503" cy="182564"/>
                </a:xfrm>
              </p:grpSpPr>
              <p:cxnSp>
                <p:nvCxnSpPr>
                  <p:cNvPr id="261" name="Straight Connector 260"/>
                  <p:cNvCxnSpPr/>
                  <p:nvPr/>
                </p:nvCxnSpPr>
                <p:spPr bwMode="auto">
                  <a:xfrm flipH="1">
                    <a:off x="1066799" y="4343268"/>
                    <a:ext cx="182868" cy="182953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62" name="Straight Connector 261"/>
                  <p:cNvCxnSpPr/>
                  <p:nvPr/>
                </p:nvCxnSpPr>
                <p:spPr bwMode="auto">
                  <a:xfrm rot="5400000" flipH="1">
                    <a:off x="1066756" y="4343310"/>
                    <a:ext cx="182953" cy="182868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46" name="Group 181"/>
                <p:cNvGrpSpPr>
                  <a:grpSpLocks/>
                </p:cNvGrpSpPr>
                <p:nvPr/>
              </p:nvGrpSpPr>
              <p:grpSpPr bwMode="auto">
                <a:xfrm>
                  <a:off x="2590546" y="1447798"/>
                  <a:ext cx="182503" cy="182564"/>
                  <a:chOff x="1066809" y="4343397"/>
                  <a:chExt cx="182503" cy="182564"/>
                </a:xfrm>
              </p:grpSpPr>
              <p:cxnSp>
                <p:nvCxnSpPr>
                  <p:cNvPr id="259" name="Straight Connector 258"/>
                  <p:cNvCxnSpPr/>
                  <p:nvPr/>
                </p:nvCxnSpPr>
                <p:spPr bwMode="auto">
                  <a:xfrm flipH="1">
                    <a:off x="1067756" y="4343268"/>
                    <a:ext cx="180639" cy="182953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60" name="Straight Connector 259"/>
                  <p:cNvCxnSpPr/>
                  <p:nvPr/>
                </p:nvCxnSpPr>
                <p:spPr bwMode="auto">
                  <a:xfrm rot="5400000" flipH="1">
                    <a:off x="1066598" y="4344426"/>
                    <a:ext cx="182953" cy="180639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47" name="Group 184"/>
                <p:cNvGrpSpPr>
                  <a:grpSpLocks/>
                </p:cNvGrpSpPr>
                <p:nvPr/>
              </p:nvGrpSpPr>
              <p:grpSpPr bwMode="auto">
                <a:xfrm>
                  <a:off x="3352292" y="1447798"/>
                  <a:ext cx="182503" cy="182564"/>
                  <a:chOff x="1066819" y="4343397"/>
                  <a:chExt cx="182503" cy="182564"/>
                </a:xfrm>
              </p:grpSpPr>
              <p:cxnSp>
                <p:nvCxnSpPr>
                  <p:cNvPr id="257" name="Straight Connector 256"/>
                  <p:cNvCxnSpPr/>
                  <p:nvPr/>
                </p:nvCxnSpPr>
                <p:spPr bwMode="auto">
                  <a:xfrm flipH="1">
                    <a:off x="1066483" y="4343268"/>
                    <a:ext cx="182868" cy="182953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58" name="Straight Connector 257"/>
                  <p:cNvCxnSpPr/>
                  <p:nvPr/>
                </p:nvCxnSpPr>
                <p:spPr bwMode="auto">
                  <a:xfrm rot="5400000" flipH="1">
                    <a:off x="1066441" y="4343310"/>
                    <a:ext cx="182953" cy="182868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48" name="Group 187"/>
                <p:cNvGrpSpPr>
                  <a:grpSpLocks/>
                </p:cNvGrpSpPr>
                <p:nvPr/>
              </p:nvGrpSpPr>
              <p:grpSpPr bwMode="auto">
                <a:xfrm>
                  <a:off x="4114038" y="1447799"/>
                  <a:ext cx="184089" cy="182563"/>
                  <a:chOff x="1066829" y="4343398"/>
                  <a:chExt cx="184089" cy="182563"/>
                </a:xfrm>
              </p:grpSpPr>
              <p:cxnSp>
                <p:nvCxnSpPr>
                  <p:cNvPr id="255" name="Straight Connector 254"/>
                  <p:cNvCxnSpPr/>
                  <p:nvPr/>
                </p:nvCxnSpPr>
                <p:spPr bwMode="auto">
                  <a:xfrm flipH="1">
                    <a:off x="1067440" y="4343267"/>
                    <a:ext cx="182868" cy="182954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56" name="Straight Connector 255"/>
                  <p:cNvCxnSpPr/>
                  <p:nvPr/>
                </p:nvCxnSpPr>
                <p:spPr bwMode="auto">
                  <a:xfrm rot="5400000" flipH="1">
                    <a:off x="1067397" y="4343310"/>
                    <a:ext cx="182954" cy="182868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49" name="Group 190"/>
                <p:cNvGrpSpPr>
                  <a:grpSpLocks/>
                </p:cNvGrpSpPr>
                <p:nvPr/>
              </p:nvGrpSpPr>
              <p:grpSpPr bwMode="auto">
                <a:xfrm>
                  <a:off x="4877371" y="1447799"/>
                  <a:ext cx="182502" cy="182563"/>
                  <a:chOff x="1066839" y="4343398"/>
                  <a:chExt cx="182502" cy="182563"/>
                </a:xfrm>
              </p:grpSpPr>
              <p:cxnSp>
                <p:nvCxnSpPr>
                  <p:cNvPr id="253" name="Straight Connector 252"/>
                  <p:cNvCxnSpPr/>
                  <p:nvPr/>
                </p:nvCxnSpPr>
                <p:spPr bwMode="auto">
                  <a:xfrm flipH="1">
                    <a:off x="1066809" y="4343267"/>
                    <a:ext cx="182867" cy="182954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54" name="Straight Connector 253"/>
                  <p:cNvCxnSpPr/>
                  <p:nvPr/>
                </p:nvCxnSpPr>
                <p:spPr bwMode="auto">
                  <a:xfrm rot="5400000" flipH="1">
                    <a:off x="1066766" y="4343311"/>
                    <a:ext cx="182954" cy="182867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50" name="Group 193"/>
                <p:cNvGrpSpPr>
                  <a:grpSpLocks/>
                </p:cNvGrpSpPr>
                <p:nvPr/>
              </p:nvGrpSpPr>
              <p:grpSpPr bwMode="auto">
                <a:xfrm>
                  <a:off x="5639117" y="1447799"/>
                  <a:ext cx="182502" cy="182563"/>
                  <a:chOff x="1066849" y="4343398"/>
                  <a:chExt cx="182502" cy="182563"/>
                </a:xfrm>
              </p:grpSpPr>
              <p:cxnSp>
                <p:nvCxnSpPr>
                  <p:cNvPr id="251" name="Straight Connector 250"/>
                  <p:cNvCxnSpPr/>
                  <p:nvPr/>
                </p:nvCxnSpPr>
                <p:spPr bwMode="auto">
                  <a:xfrm flipH="1">
                    <a:off x="1067768" y="4343267"/>
                    <a:ext cx="180636" cy="182954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52" name="Straight Connector 251"/>
                  <p:cNvCxnSpPr/>
                  <p:nvPr/>
                </p:nvCxnSpPr>
                <p:spPr bwMode="auto">
                  <a:xfrm rot="5400000" flipH="1">
                    <a:off x="1066609" y="4344426"/>
                    <a:ext cx="182954" cy="180636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178" name="Group 230"/>
              <p:cNvGrpSpPr>
                <a:grpSpLocks/>
              </p:cNvGrpSpPr>
              <p:nvPr/>
            </p:nvGrpSpPr>
            <p:grpSpPr bwMode="auto">
              <a:xfrm>
                <a:off x="1828800" y="3733800"/>
                <a:ext cx="4754565" cy="182564"/>
                <a:chOff x="1828800" y="1447797"/>
                <a:chExt cx="4754565" cy="182564"/>
              </a:xfrm>
            </p:grpSpPr>
            <p:grpSp>
              <p:nvGrpSpPr>
                <p:cNvPr id="223" name="Group 71"/>
                <p:cNvGrpSpPr>
                  <a:grpSpLocks/>
                </p:cNvGrpSpPr>
                <p:nvPr/>
              </p:nvGrpSpPr>
              <p:grpSpPr bwMode="auto">
                <a:xfrm>
                  <a:off x="6400863" y="1447798"/>
                  <a:ext cx="182502" cy="182563"/>
                  <a:chOff x="1066860" y="4343397"/>
                  <a:chExt cx="182502" cy="182563"/>
                </a:xfrm>
              </p:grpSpPr>
              <p:cxnSp>
                <p:nvCxnSpPr>
                  <p:cNvPr id="242" name="Straight Connector 241"/>
                  <p:cNvCxnSpPr/>
                  <p:nvPr/>
                </p:nvCxnSpPr>
                <p:spPr bwMode="auto">
                  <a:xfrm flipH="1">
                    <a:off x="1066495" y="4344318"/>
                    <a:ext cx="182867" cy="180722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43" name="Straight Connector 242"/>
                  <p:cNvCxnSpPr/>
                  <p:nvPr/>
                </p:nvCxnSpPr>
                <p:spPr bwMode="auto">
                  <a:xfrm rot="5400000" flipH="1">
                    <a:off x="1067567" y="4343245"/>
                    <a:ext cx="180722" cy="182867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24" name="Group 72"/>
                <p:cNvGrpSpPr>
                  <a:grpSpLocks/>
                </p:cNvGrpSpPr>
                <p:nvPr/>
              </p:nvGrpSpPr>
              <p:grpSpPr bwMode="auto">
                <a:xfrm>
                  <a:off x="1828800" y="1447797"/>
                  <a:ext cx="182503" cy="182564"/>
                  <a:chOff x="1066799" y="4343396"/>
                  <a:chExt cx="182503" cy="182564"/>
                </a:xfrm>
              </p:grpSpPr>
              <p:cxnSp>
                <p:nvCxnSpPr>
                  <p:cNvPr id="240" name="Straight Connector 239"/>
                  <p:cNvCxnSpPr/>
                  <p:nvPr/>
                </p:nvCxnSpPr>
                <p:spPr bwMode="auto">
                  <a:xfrm flipH="1">
                    <a:off x="1066799" y="4344318"/>
                    <a:ext cx="182868" cy="180721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41" name="Straight Connector 240"/>
                  <p:cNvCxnSpPr/>
                  <p:nvPr/>
                </p:nvCxnSpPr>
                <p:spPr bwMode="auto">
                  <a:xfrm rot="5400000" flipH="1">
                    <a:off x="1067872" y="4343245"/>
                    <a:ext cx="180721" cy="182868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25" name="Group 181"/>
                <p:cNvGrpSpPr>
                  <a:grpSpLocks/>
                </p:cNvGrpSpPr>
                <p:nvPr/>
              </p:nvGrpSpPr>
              <p:grpSpPr bwMode="auto">
                <a:xfrm>
                  <a:off x="2590546" y="1447797"/>
                  <a:ext cx="182503" cy="182564"/>
                  <a:chOff x="1066809" y="4343396"/>
                  <a:chExt cx="182503" cy="182564"/>
                </a:xfrm>
              </p:grpSpPr>
              <p:cxnSp>
                <p:nvCxnSpPr>
                  <p:cNvPr id="238" name="Straight Connector 237"/>
                  <p:cNvCxnSpPr/>
                  <p:nvPr/>
                </p:nvCxnSpPr>
                <p:spPr bwMode="auto">
                  <a:xfrm flipH="1">
                    <a:off x="1067756" y="4344318"/>
                    <a:ext cx="180639" cy="180721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39" name="Straight Connector 238"/>
                  <p:cNvCxnSpPr/>
                  <p:nvPr/>
                </p:nvCxnSpPr>
                <p:spPr bwMode="auto">
                  <a:xfrm rot="5400000" flipH="1">
                    <a:off x="1067714" y="4344360"/>
                    <a:ext cx="180721" cy="180639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26" name="Group 184"/>
                <p:cNvGrpSpPr>
                  <a:grpSpLocks/>
                </p:cNvGrpSpPr>
                <p:nvPr/>
              </p:nvGrpSpPr>
              <p:grpSpPr bwMode="auto">
                <a:xfrm>
                  <a:off x="3352292" y="1447797"/>
                  <a:ext cx="182503" cy="182564"/>
                  <a:chOff x="1066819" y="4343396"/>
                  <a:chExt cx="182503" cy="182564"/>
                </a:xfrm>
              </p:grpSpPr>
              <p:cxnSp>
                <p:nvCxnSpPr>
                  <p:cNvPr id="236" name="Straight Connector 235"/>
                  <p:cNvCxnSpPr/>
                  <p:nvPr/>
                </p:nvCxnSpPr>
                <p:spPr bwMode="auto">
                  <a:xfrm flipH="1">
                    <a:off x="1066483" y="4344318"/>
                    <a:ext cx="182868" cy="180721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37" name="Straight Connector 236"/>
                  <p:cNvCxnSpPr/>
                  <p:nvPr/>
                </p:nvCxnSpPr>
                <p:spPr bwMode="auto">
                  <a:xfrm rot="5400000" flipH="1">
                    <a:off x="1067557" y="4343245"/>
                    <a:ext cx="180721" cy="182868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27" name="Group 187"/>
                <p:cNvGrpSpPr>
                  <a:grpSpLocks/>
                </p:cNvGrpSpPr>
                <p:nvPr/>
              </p:nvGrpSpPr>
              <p:grpSpPr bwMode="auto">
                <a:xfrm>
                  <a:off x="4114038" y="1447798"/>
                  <a:ext cx="184089" cy="182563"/>
                  <a:chOff x="1066829" y="4343397"/>
                  <a:chExt cx="184089" cy="182563"/>
                </a:xfrm>
              </p:grpSpPr>
              <p:cxnSp>
                <p:nvCxnSpPr>
                  <p:cNvPr id="234" name="Straight Connector 233"/>
                  <p:cNvCxnSpPr/>
                  <p:nvPr/>
                </p:nvCxnSpPr>
                <p:spPr bwMode="auto">
                  <a:xfrm flipH="1">
                    <a:off x="1067440" y="4344318"/>
                    <a:ext cx="182868" cy="180722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35" name="Straight Connector 234"/>
                  <p:cNvCxnSpPr/>
                  <p:nvPr/>
                </p:nvCxnSpPr>
                <p:spPr bwMode="auto">
                  <a:xfrm rot="5400000" flipH="1">
                    <a:off x="1068513" y="4343244"/>
                    <a:ext cx="180722" cy="182868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28" name="Group 190"/>
                <p:cNvGrpSpPr>
                  <a:grpSpLocks/>
                </p:cNvGrpSpPr>
                <p:nvPr/>
              </p:nvGrpSpPr>
              <p:grpSpPr bwMode="auto">
                <a:xfrm>
                  <a:off x="4877371" y="1447798"/>
                  <a:ext cx="182502" cy="182563"/>
                  <a:chOff x="1066839" y="4343397"/>
                  <a:chExt cx="182502" cy="182563"/>
                </a:xfrm>
              </p:grpSpPr>
              <p:cxnSp>
                <p:nvCxnSpPr>
                  <p:cNvPr id="232" name="Straight Connector 231"/>
                  <p:cNvCxnSpPr/>
                  <p:nvPr/>
                </p:nvCxnSpPr>
                <p:spPr bwMode="auto">
                  <a:xfrm flipH="1">
                    <a:off x="1066809" y="4344318"/>
                    <a:ext cx="182867" cy="180722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33" name="Straight Connector 232"/>
                  <p:cNvCxnSpPr/>
                  <p:nvPr/>
                </p:nvCxnSpPr>
                <p:spPr bwMode="auto">
                  <a:xfrm rot="5400000" flipH="1">
                    <a:off x="1067882" y="4343245"/>
                    <a:ext cx="180722" cy="182867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29" name="Group 193"/>
                <p:cNvGrpSpPr>
                  <a:grpSpLocks/>
                </p:cNvGrpSpPr>
                <p:nvPr/>
              </p:nvGrpSpPr>
              <p:grpSpPr bwMode="auto">
                <a:xfrm>
                  <a:off x="5639117" y="1447798"/>
                  <a:ext cx="182502" cy="182563"/>
                  <a:chOff x="1066849" y="4343397"/>
                  <a:chExt cx="182502" cy="182563"/>
                </a:xfrm>
              </p:grpSpPr>
              <p:cxnSp>
                <p:nvCxnSpPr>
                  <p:cNvPr id="230" name="Straight Connector 229"/>
                  <p:cNvCxnSpPr/>
                  <p:nvPr/>
                </p:nvCxnSpPr>
                <p:spPr bwMode="auto">
                  <a:xfrm flipH="1">
                    <a:off x="1067768" y="4344318"/>
                    <a:ext cx="180636" cy="180722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31" name="Straight Connector 230"/>
                  <p:cNvCxnSpPr/>
                  <p:nvPr/>
                </p:nvCxnSpPr>
                <p:spPr bwMode="auto">
                  <a:xfrm rot="5400000" flipH="1">
                    <a:off x="1067725" y="4344360"/>
                    <a:ext cx="180722" cy="180636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179" name="Group 252"/>
              <p:cNvGrpSpPr>
                <a:grpSpLocks/>
              </p:cNvGrpSpPr>
              <p:nvPr/>
            </p:nvGrpSpPr>
            <p:grpSpPr bwMode="auto">
              <a:xfrm>
                <a:off x="1828800" y="4495801"/>
                <a:ext cx="4754565" cy="182564"/>
                <a:chOff x="1828800" y="1447797"/>
                <a:chExt cx="4754565" cy="182564"/>
              </a:xfrm>
            </p:grpSpPr>
            <p:grpSp>
              <p:nvGrpSpPr>
                <p:cNvPr id="202" name="Group 71"/>
                <p:cNvGrpSpPr>
                  <a:grpSpLocks/>
                </p:cNvGrpSpPr>
                <p:nvPr/>
              </p:nvGrpSpPr>
              <p:grpSpPr bwMode="auto">
                <a:xfrm>
                  <a:off x="6400863" y="1447798"/>
                  <a:ext cx="182502" cy="182563"/>
                  <a:chOff x="1066860" y="4343397"/>
                  <a:chExt cx="182502" cy="182563"/>
                </a:xfrm>
              </p:grpSpPr>
              <p:cxnSp>
                <p:nvCxnSpPr>
                  <p:cNvPr id="221" name="Straight Connector 220"/>
                  <p:cNvCxnSpPr/>
                  <p:nvPr/>
                </p:nvCxnSpPr>
                <p:spPr bwMode="auto">
                  <a:xfrm flipH="1">
                    <a:off x="1066495" y="4343136"/>
                    <a:ext cx="182867" cy="182954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2" name="Straight Connector 221"/>
                  <p:cNvCxnSpPr/>
                  <p:nvPr/>
                </p:nvCxnSpPr>
                <p:spPr bwMode="auto">
                  <a:xfrm rot="5400000" flipH="1">
                    <a:off x="1066452" y="4343179"/>
                    <a:ext cx="182954" cy="182867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03" name="Group 72"/>
                <p:cNvGrpSpPr>
                  <a:grpSpLocks/>
                </p:cNvGrpSpPr>
                <p:nvPr/>
              </p:nvGrpSpPr>
              <p:grpSpPr bwMode="auto">
                <a:xfrm>
                  <a:off x="1828800" y="1447797"/>
                  <a:ext cx="182503" cy="182564"/>
                  <a:chOff x="1066799" y="4343396"/>
                  <a:chExt cx="182503" cy="182564"/>
                </a:xfrm>
              </p:grpSpPr>
              <p:cxnSp>
                <p:nvCxnSpPr>
                  <p:cNvPr id="219" name="Straight Connector 218"/>
                  <p:cNvCxnSpPr/>
                  <p:nvPr/>
                </p:nvCxnSpPr>
                <p:spPr bwMode="auto">
                  <a:xfrm flipH="1">
                    <a:off x="1066799" y="4343136"/>
                    <a:ext cx="182868" cy="182953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0" name="Straight Connector 219"/>
                  <p:cNvCxnSpPr/>
                  <p:nvPr/>
                </p:nvCxnSpPr>
                <p:spPr bwMode="auto">
                  <a:xfrm rot="5400000" flipH="1">
                    <a:off x="1066756" y="4343179"/>
                    <a:ext cx="182953" cy="182868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04" name="Group 181"/>
                <p:cNvGrpSpPr>
                  <a:grpSpLocks/>
                </p:cNvGrpSpPr>
                <p:nvPr/>
              </p:nvGrpSpPr>
              <p:grpSpPr bwMode="auto">
                <a:xfrm>
                  <a:off x="2590546" y="1447797"/>
                  <a:ext cx="182503" cy="182564"/>
                  <a:chOff x="1066809" y="4343396"/>
                  <a:chExt cx="182503" cy="182564"/>
                </a:xfrm>
              </p:grpSpPr>
              <p:cxnSp>
                <p:nvCxnSpPr>
                  <p:cNvPr id="217" name="Straight Connector 216"/>
                  <p:cNvCxnSpPr/>
                  <p:nvPr/>
                </p:nvCxnSpPr>
                <p:spPr bwMode="auto">
                  <a:xfrm flipH="1">
                    <a:off x="1067756" y="4343136"/>
                    <a:ext cx="180639" cy="182953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8" name="Straight Connector 217"/>
                  <p:cNvCxnSpPr/>
                  <p:nvPr/>
                </p:nvCxnSpPr>
                <p:spPr bwMode="auto">
                  <a:xfrm rot="5400000" flipH="1">
                    <a:off x="1066598" y="4344294"/>
                    <a:ext cx="182953" cy="180639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05" name="Group 184"/>
                <p:cNvGrpSpPr>
                  <a:grpSpLocks/>
                </p:cNvGrpSpPr>
                <p:nvPr/>
              </p:nvGrpSpPr>
              <p:grpSpPr bwMode="auto">
                <a:xfrm>
                  <a:off x="3352292" y="1447797"/>
                  <a:ext cx="182503" cy="182564"/>
                  <a:chOff x="1066819" y="4343396"/>
                  <a:chExt cx="182503" cy="182564"/>
                </a:xfrm>
              </p:grpSpPr>
              <p:cxnSp>
                <p:nvCxnSpPr>
                  <p:cNvPr id="215" name="Straight Connector 214"/>
                  <p:cNvCxnSpPr/>
                  <p:nvPr/>
                </p:nvCxnSpPr>
                <p:spPr bwMode="auto">
                  <a:xfrm flipH="1">
                    <a:off x="1066483" y="4343136"/>
                    <a:ext cx="182868" cy="182953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6" name="Straight Connector 215"/>
                  <p:cNvCxnSpPr/>
                  <p:nvPr/>
                </p:nvCxnSpPr>
                <p:spPr bwMode="auto">
                  <a:xfrm rot="5400000" flipH="1">
                    <a:off x="1066441" y="4343179"/>
                    <a:ext cx="182953" cy="182868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06" name="Group 187"/>
                <p:cNvGrpSpPr>
                  <a:grpSpLocks/>
                </p:cNvGrpSpPr>
                <p:nvPr/>
              </p:nvGrpSpPr>
              <p:grpSpPr bwMode="auto">
                <a:xfrm>
                  <a:off x="4114038" y="1447798"/>
                  <a:ext cx="184089" cy="182563"/>
                  <a:chOff x="1066829" y="4343397"/>
                  <a:chExt cx="184089" cy="182563"/>
                </a:xfrm>
              </p:grpSpPr>
              <p:cxnSp>
                <p:nvCxnSpPr>
                  <p:cNvPr id="213" name="Straight Connector 212"/>
                  <p:cNvCxnSpPr/>
                  <p:nvPr/>
                </p:nvCxnSpPr>
                <p:spPr bwMode="auto">
                  <a:xfrm flipH="1">
                    <a:off x="1067440" y="4343136"/>
                    <a:ext cx="182868" cy="182954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4" name="Straight Connector 213"/>
                  <p:cNvCxnSpPr/>
                  <p:nvPr/>
                </p:nvCxnSpPr>
                <p:spPr bwMode="auto">
                  <a:xfrm rot="5400000" flipH="1">
                    <a:off x="1067397" y="4343178"/>
                    <a:ext cx="182954" cy="182868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07" name="Group 190"/>
                <p:cNvGrpSpPr>
                  <a:grpSpLocks/>
                </p:cNvGrpSpPr>
                <p:nvPr/>
              </p:nvGrpSpPr>
              <p:grpSpPr bwMode="auto">
                <a:xfrm>
                  <a:off x="4877371" y="1447798"/>
                  <a:ext cx="182502" cy="182563"/>
                  <a:chOff x="1066839" y="4343397"/>
                  <a:chExt cx="182502" cy="182563"/>
                </a:xfrm>
              </p:grpSpPr>
              <p:cxnSp>
                <p:nvCxnSpPr>
                  <p:cNvPr id="211" name="Straight Connector 210"/>
                  <p:cNvCxnSpPr/>
                  <p:nvPr/>
                </p:nvCxnSpPr>
                <p:spPr bwMode="auto">
                  <a:xfrm flipH="1">
                    <a:off x="1066809" y="4343136"/>
                    <a:ext cx="182867" cy="182954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2" name="Straight Connector 211"/>
                  <p:cNvCxnSpPr/>
                  <p:nvPr/>
                </p:nvCxnSpPr>
                <p:spPr bwMode="auto">
                  <a:xfrm rot="5400000" flipH="1">
                    <a:off x="1066766" y="4343179"/>
                    <a:ext cx="182954" cy="182867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08" name="Group 193"/>
                <p:cNvGrpSpPr>
                  <a:grpSpLocks/>
                </p:cNvGrpSpPr>
                <p:nvPr/>
              </p:nvGrpSpPr>
              <p:grpSpPr bwMode="auto">
                <a:xfrm>
                  <a:off x="5639117" y="1447798"/>
                  <a:ext cx="182502" cy="182563"/>
                  <a:chOff x="1066849" y="4343397"/>
                  <a:chExt cx="182502" cy="182563"/>
                </a:xfrm>
              </p:grpSpPr>
              <p:cxnSp>
                <p:nvCxnSpPr>
                  <p:cNvPr id="209" name="Straight Connector 208"/>
                  <p:cNvCxnSpPr/>
                  <p:nvPr/>
                </p:nvCxnSpPr>
                <p:spPr bwMode="auto">
                  <a:xfrm flipH="1">
                    <a:off x="1067768" y="4343136"/>
                    <a:ext cx="180636" cy="182954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0" name="Straight Connector 209"/>
                  <p:cNvCxnSpPr/>
                  <p:nvPr/>
                </p:nvCxnSpPr>
                <p:spPr bwMode="auto">
                  <a:xfrm rot="5400000" flipH="1">
                    <a:off x="1066609" y="4344294"/>
                    <a:ext cx="182954" cy="180636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180" name="Group 274"/>
              <p:cNvGrpSpPr>
                <a:grpSpLocks/>
              </p:cNvGrpSpPr>
              <p:nvPr/>
            </p:nvGrpSpPr>
            <p:grpSpPr bwMode="auto">
              <a:xfrm>
                <a:off x="1828800" y="5257801"/>
                <a:ext cx="4754565" cy="182564"/>
                <a:chOff x="1828800" y="1447796"/>
                <a:chExt cx="4754565" cy="182564"/>
              </a:xfrm>
            </p:grpSpPr>
            <p:grpSp>
              <p:nvGrpSpPr>
                <p:cNvPr id="181" name="Group 71"/>
                <p:cNvGrpSpPr>
                  <a:grpSpLocks/>
                </p:cNvGrpSpPr>
                <p:nvPr/>
              </p:nvGrpSpPr>
              <p:grpSpPr bwMode="auto">
                <a:xfrm>
                  <a:off x="6400863" y="1447797"/>
                  <a:ext cx="182502" cy="182563"/>
                  <a:chOff x="1066860" y="4343396"/>
                  <a:chExt cx="182502" cy="182563"/>
                </a:xfrm>
              </p:grpSpPr>
              <p:cxnSp>
                <p:nvCxnSpPr>
                  <p:cNvPr id="200" name="Straight Connector 199"/>
                  <p:cNvCxnSpPr/>
                  <p:nvPr/>
                </p:nvCxnSpPr>
                <p:spPr bwMode="auto">
                  <a:xfrm flipH="1">
                    <a:off x="1066495" y="4344186"/>
                    <a:ext cx="182867" cy="180723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1" name="Straight Connector 200"/>
                  <p:cNvCxnSpPr/>
                  <p:nvPr/>
                </p:nvCxnSpPr>
                <p:spPr bwMode="auto">
                  <a:xfrm rot="5400000" flipH="1">
                    <a:off x="1067567" y="4343113"/>
                    <a:ext cx="180723" cy="182867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82" name="Group 72"/>
                <p:cNvGrpSpPr>
                  <a:grpSpLocks/>
                </p:cNvGrpSpPr>
                <p:nvPr/>
              </p:nvGrpSpPr>
              <p:grpSpPr bwMode="auto">
                <a:xfrm>
                  <a:off x="1828800" y="1447796"/>
                  <a:ext cx="182503" cy="182564"/>
                  <a:chOff x="1066799" y="4343395"/>
                  <a:chExt cx="182503" cy="182564"/>
                </a:xfrm>
              </p:grpSpPr>
              <p:cxnSp>
                <p:nvCxnSpPr>
                  <p:cNvPr id="198" name="Straight Connector 197"/>
                  <p:cNvCxnSpPr/>
                  <p:nvPr/>
                </p:nvCxnSpPr>
                <p:spPr bwMode="auto">
                  <a:xfrm flipH="1">
                    <a:off x="1066799" y="4344186"/>
                    <a:ext cx="182868" cy="180723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99" name="Straight Connector 198"/>
                  <p:cNvCxnSpPr/>
                  <p:nvPr/>
                </p:nvCxnSpPr>
                <p:spPr bwMode="auto">
                  <a:xfrm rot="5400000" flipH="1">
                    <a:off x="1067872" y="4343113"/>
                    <a:ext cx="180723" cy="182868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83" name="Group 181"/>
                <p:cNvGrpSpPr>
                  <a:grpSpLocks/>
                </p:cNvGrpSpPr>
                <p:nvPr/>
              </p:nvGrpSpPr>
              <p:grpSpPr bwMode="auto">
                <a:xfrm>
                  <a:off x="2590546" y="1447796"/>
                  <a:ext cx="182503" cy="182564"/>
                  <a:chOff x="1066809" y="4343395"/>
                  <a:chExt cx="182503" cy="182564"/>
                </a:xfrm>
              </p:grpSpPr>
              <p:cxnSp>
                <p:nvCxnSpPr>
                  <p:cNvPr id="196" name="Straight Connector 195"/>
                  <p:cNvCxnSpPr/>
                  <p:nvPr/>
                </p:nvCxnSpPr>
                <p:spPr bwMode="auto">
                  <a:xfrm flipH="1">
                    <a:off x="1067756" y="4344186"/>
                    <a:ext cx="180639" cy="180723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97" name="Straight Connector 196"/>
                  <p:cNvCxnSpPr/>
                  <p:nvPr/>
                </p:nvCxnSpPr>
                <p:spPr bwMode="auto">
                  <a:xfrm rot="5400000" flipH="1">
                    <a:off x="1067714" y="4344228"/>
                    <a:ext cx="180723" cy="180639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84" name="Group 184"/>
                <p:cNvGrpSpPr>
                  <a:grpSpLocks/>
                </p:cNvGrpSpPr>
                <p:nvPr/>
              </p:nvGrpSpPr>
              <p:grpSpPr bwMode="auto">
                <a:xfrm>
                  <a:off x="3352292" y="1447796"/>
                  <a:ext cx="182503" cy="182564"/>
                  <a:chOff x="1066819" y="4343395"/>
                  <a:chExt cx="182503" cy="182564"/>
                </a:xfrm>
              </p:grpSpPr>
              <p:cxnSp>
                <p:nvCxnSpPr>
                  <p:cNvPr id="194" name="Straight Connector 193"/>
                  <p:cNvCxnSpPr/>
                  <p:nvPr/>
                </p:nvCxnSpPr>
                <p:spPr bwMode="auto">
                  <a:xfrm flipH="1">
                    <a:off x="1066483" y="4344186"/>
                    <a:ext cx="182868" cy="180723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95" name="Straight Connector 194"/>
                  <p:cNvCxnSpPr/>
                  <p:nvPr/>
                </p:nvCxnSpPr>
                <p:spPr bwMode="auto">
                  <a:xfrm rot="5400000" flipH="1">
                    <a:off x="1067557" y="4343113"/>
                    <a:ext cx="180723" cy="182868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85" name="Group 187"/>
                <p:cNvGrpSpPr>
                  <a:grpSpLocks/>
                </p:cNvGrpSpPr>
                <p:nvPr/>
              </p:nvGrpSpPr>
              <p:grpSpPr bwMode="auto">
                <a:xfrm>
                  <a:off x="4114038" y="1447797"/>
                  <a:ext cx="184089" cy="182563"/>
                  <a:chOff x="1066829" y="4343396"/>
                  <a:chExt cx="184089" cy="182563"/>
                </a:xfrm>
              </p:grpSpPr>
              <p:cxnSp>
                <p:nvCxnSpPr>
                  <p:cNvPr id="192" name="Straight Connector 191"/>
                  <p:cNvCxnSpPr/>
                  <p:nvPr/>
                </p:nvCxnSpPr>
                <p:spPr bwMode="auto">
                  <a:xfrm flipH="1">
                    <a:off x="1067440" y="4344186"/>
                    <a:ext cx="182868" cy="180723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93" name="Straight Connector 192"/>
                  <p:cNvCxnSpPr/>
                  <p:nvPr/>
                </p:nvCxnSpPr>
                <p:spPr bwMode="auto">
                  <a:xfrm rot="5400000" flipH="1">
                    <a:off x="1068513" y="4343113"/>
                    <a:ext cx="180723" cy="182868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86" name="Group 190"/>
                <p:cNvGrpSpPr>
                  <a:grpSpLocks/>
                </p:cNvGrpSpPr>
                <p:nvPr/>
              </p:nvGrpSpPr>
              <p:grpSpPr bwMode="auto">
                <a:xfrm>
                  <a:off x="4877371" y="1447797"/>
                  <a:ext cx="182502" cy="182563"/>
                  <a:chOff x="1066839" y="4343396"/>
                  <a:chExt cx="182502" cy="182563"/>
                </a:xfrm>
              </p:grpSpPr>
              <p:cxnSp>
                <p:nvCxnSpPr>
                  <p:cNvPr id="190" name="Straight Connector 189"/>
                  <p:cNvCxnSpPr/>
                  <p:nvPr/>
                </p:nvCxnSpPr>
                <p:spPr bwMode="auto">
                  <a:xfrm flipH="1">
                    <a:off x="1066809" y="4344186"/>
                    <a:ext cx="182867" cy="180723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91" name="Straight Connector 190"/>
                  <p:cNvCxnSpPr/>
                  <p:nvPr/>
                </p:nvCxnSpPr>
                <p:spPr bwMode="auto">
                  <a:xfrm rot="5400000" flipH="1">
                    <a:off x="1067882" y="4343113"/>
                    <a:ext cx="180723" cy="182867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87" name="Group 193"/>
                <p:cNvGrpSpPr>
                  <a:grpSpLocks/>
                </p:cNvGrpSpPr>
                <p:nvPr/>
              </p:nvGrpSpPr>
              <p:grpSpPr bwMode="auto">
                <a:xfrm>
                  <a:off x="5639117" y="1447797"/>
                  <a:ext cx="182502" cy="182563"/>
                  <a:chOff x="1066849" y="4343396"/>
                  <a:chExt cx="182502" cy="182563"/>
                </a:xfrm>
              </p:grpSpPr>
              <p:cxnSp>
                <p:nvCxnSpPr>
                  <p:cNvPr id="188" name="Straight Connector 187"/>
                  <p:cNvCxnSpPr/>
                  <p:nvPr/>
                </p:nvCxnSpPr>
                <p:spPr bwMode="auto">
                  <a:xfrm flipH="1">
                    <a:off x="1067768" y="4344186"/>
                    <a:ext cx="180636" cy="180723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9" name="Straight Connector 188"/>
                  <p:cNvCxnSpPr/>
                  <p:nvPr/>
                </p:nvCxnSpPr>
                <p:spPr bwMode="auto">
                  <a:xfrm rot="5400000" flipH="1">
                    <a:off x="1067725" y="4344229"/>
                    <a:ext cx="180723" cy="180636"/>
                  </a:xfrm>
                  <a:prstGeom prst="line">
                    <a:avLst/>
                  </a:prstGeom>
                  <a:ln w="254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sp>
          <p:nvSpPr>
            <p:cNvPr id="3" name="Right Arrow 2"/>
            <p:cNvSpPr/>
            <p:nvPr/>
          </p:nvSpPr>
          <p:spPr>
            <a:xfrm>
              <a:off x="2895599" y="3502559"/>
              <a:ext cx="747933" cy="459841"/>
            </a:xfrm>
            <a:prstGeom prst="rightArrow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31" name="TextBox 330"/>
              <p:cNvSpPr txBox="1"/>
              <p:nvPr/>
            </p:nvSpPr>
            <p:spPr bwMode="auto">
              <a:xfrm>
                <a:off x="6636526" y="2309122"/>
                <a:ext cx="3879075" cy="1640064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300"/>
                  </a:spcAft>
                  <a:defRPr/>
                </a:pPr>
                <a:r>
                  <a:rPr lang="en-US" b="1" dirty="0"/>
                  <a:t>Area increasing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b="1" dirty="0"/>
                  <a:t> </a:t>
                </a:r>
                <a14:m>
                  <m:oMath xmlns:m="http://schemas.openxmlformats.org/officeDocument/2006/math">
                    <m:r>
                      <a:rPr lang="en-US" b="1" i="0" dirty="0" smtClean="0">
                        <a:latin typeface="Cambria Math" panose="02040503050406030204" pitchFamily="18" charset="0"/>
                      </a:rPr>
                      <m:t>𝚽</m:t>
                    </m:r>
                  </m:oMath>
                </a14:m>
                <a:r>
                  <a:rPr lang="en-US" b="1" dirty="0"/>
                  <a:t> increasing</a:t>
                </a:r>
              </a:p>
              <a:p>
                <a:pPr marL="285750" indent="-285750" fontAlgn="auto">
                  <a:spcBef>
                    <a:spcPts val="0"/>
                  </a:spcBef>
                  <a:spcAft>
                    <a:spcPts val="300"/>
                  </a:spcAft>
                  <a:buFont typeface="Arial" panose="020B0604020202020204" pitchFamily="34" charset="0"/>
                  <a:buChar char="•"/>
                  <a:defRPr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𝑒𝑥𝑡</m:t>
                        </m:r>
                      </m:sub>
                    </m:sSub>
                  </m:oMath>
                </a14:m>
                <a:r>
                  <a:rPr lang="en-US" dirty="0">
                    <a:latin typeface="+mj-lt"/>
                  </a:rPr>
                  <a:t> points </a:t>
                </a:r>
                <a:r>
                  <a:rPr lang="en-US" b="1" dirty="0">
                    <a:latin typeface="+mj-lt"/>
                  </a:rPr>
                  <a:t>into the page</a:t>
                </a:r>
              </a:p>
              <a:p>
                <a:pPr marL="285750" indent="-285750" fontAlgn="auto">
                  <a:spcBef>
                    <a:spcPts val="0"/>
                  </a:spcBef>
                  <a:spcAft>
                    <a:spcPts val="300"/>
                  </a:spcAft>
                  <a:buFont typeface="Arial" panose="020B0604020202020204" pitchFamily="34" charset="0"/>
                  <a:buChar char="•"/>
                  <a:defRPr/>
                </a:pPr>
                <a:r>
                  <a:rPr lang="en-US" dirty="0">
                    <a:latin typeface="+mj-lt"/>
                  </a:rPr>
                  <a:t>Therefore, </a:t>
                </a:r>
                <a14:m>
                  <m:oMath xmlns:m="http://schemas.openxmlformats.org/officeDocument/2006/math">
                    <m:r>
                      <a:rPr lang="en-US" sz="2000" b="1" i="1">
                        <a:solidFill>
                          <a:srgbClr val="008000"/>
                        </a:solidFill>
                        <a:latin typeface="Cambria Math" panose="02040503050406030204" pitchFamily="18" charset="0"/>
                      </a:rPr>
                      <m:t>𝝁</m:t>
                    </m:r>
                  </m:oMath>
                </a14:m>
                <a:r>
                  <a:rPr lang="en-US" dirty="0">
                    <a:latin typeface="+mj-lt"/>
                  </a:rPr>
                  <a:t> must be in opposite direction (i.e. </a:t>
                </a:r>
                <a:r>
                  <a:rPr lang="en-US" b="1" dirty="0">
                    <a:latin typeface="+mj-lt"/>
                  </a:rPr>
                  <a:t>out of page</a:t>
                </a:r>
                <a:r>
                  <a:rPr lang="en-US" dirty="0">
                    <a:latin typeface="+mj-lt"/>
                  </a:rPr>
                  <a:t>)</a:t>
                </a:r>
              </a:p>
              <a:p>
                <a:pPr marL="285750" indent="-285750" fontAlgn="auto"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  <a:defRPr/>
                </a:pPr>
                <a:r>
                  <a:rPr lang="en-US" dirty="0">
                    <a:latin typeface="+mj-lt"/>
                  </a:rPr>
                  <a:t>Right-hand loop rule: </a:t>
                </a:r>
                <a14:m>
                  <m:oMath xmlns:m="http://schemas.openxmlformats.org/officeDocument/2006/math">
                    <m:r>
                      <a:rPr lang="en-US" sz="2000" b="1" i="1" dirty="0">
                        <a:solidFill>
                          <a:srgbClr val="3333FF"/>
                        </a:solidFill>
                        <a:latin typeface="Cambria Math" panose="02040503050406030204" pitchFamily="18" charset="0"/>
                      </a:rPr>
                      <m:t>𝑰</m:t>
                    </m:r>
                  </m:oMath>
                </a14:m>
                <a:r>
                  <a:rPr lang="en-US" dirty="0">
                    <a:latin typeface="+mj-lt"/>
                  </a:rPr>
                  <a:t> is CCW</a:t>
                </a:r>
              </a:p>
            </p:txBody>
          </p:sp>
        </mc:Choice>
        <mc:Fallback xmlns="">
          <p:sp>
            <p:nvSpPr>
              <p:cNvPr id="331" name="TextBox 3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636526" y="2309122"/>
                <a:ext cx="3879075" cy="1640064"/>
              </a:xfrm>
              <a:prstGeom prst="rect">
                <a:avLst/>
              </a:prstGeom>
              <a:blipFill>
                <a:blip r:embed="rId5"/>
                <a:stretch>
                  <a:fillRect l="-940" t="-1845" r="-627" b="-4428"/>
                </a:stretch>
              </a:blip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78873" name="Group 78872"/>
          <p:cNvGrpSpPr/>
          <p:nvPr/>
        </p:nvGrpSpPr>
        <p:grpSpPr>
          <a:xfrm>
            <a:off x="2237936" y="4634132"/>
            <a:ext cx="4157004" cy="1369910"/>
            <a:chOff x="719796" y="4862732"/>
            <a:chExt cx="4157004" cy="1369910"/>
          </a:xfrm>
        </p:grpSpPr>
        <p:cxnSp>
          <p:nvCxnSpPr>
            <p:cNvPr id="335" name="Straight Connector 334"/>
            <p:cNvCxnSpPr/>
            <p:nvPr/>
          </p:nvCxnSpPr>
          <p:spPr bwMode="auto">
            <a:xfrm>
              <a:off x="4191000" y="5056728"/>
              <a:ext cx="0" cy="969980"/>
            </a:xfrm>
            <a:prstGeom prst="line">
              <a:avLst/>
            </a:prstGeom>
            <a:ln w="635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8872" name="Group 78871"/>
            <p:cNvGrpSpPr/>
            <p:nvPr/>
          </p:nvGrpSpPr>
          <p:grpSpPr>
            <a:xfrm>
              <a:off x="719796" y="4862732"/>
              <a:ext cx="4157004" cy="1369910"/>
              <a:chOff x="719796" y="4862732"/>
              <a:chExt cx="4157004" cy="1369910"/>
            </a:xfrm>
          </p:grpSpPr>
          <p:sp>
            <p:nvSpPr>
              <p:cNvPr id="334" name="Rectangle 333"/>
              <p:cNvSpPr/>
              <p:nvPr/>
            </p:nvSpPr>
            <p:spPr bwMode="auto">
              <a:xfrm>
                <a:off x="3485272" y="5056728"/>
                <a:ext cx="685800" cy="96998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grpSp>
            <p:nvGrpSpPr>
              <p:cNvPr id="78871" name="Group 78870"/>
              <p:cNvGrpSpPr/>
              <p:nvPr/>
            </p:nvGrpSpPr>
            <p:grpSpPr>
              <a:xfrm>
                <a:off x="719796" y="4862732"/>
                <a:ext cx="4157004" cy="1369910"/>
                <a:chOff x="685800" y="4862732"/>
                <a:chExt cx="4157004" cy="1369910"/>
              </a:xfrm>
            </p:grpSpPr>
            <p:sp>
              <p:nvSpPr>
                <p:cNvPr id="336" name="Freeform 335"/>
                <p:cNvSpPr/>
                <p:nvPr/>
              </p:nvSpPr>
              <p:spPr bwMode="auto">
                <a:xfrm>
                  <a:off x="3429000" y="5056728"/>
                  <a:ext cx="1371600" cy="969980"/>
                </a:xfrm>
                <a:custGeom>
                  <a:avLst/>
                  <a:gdLst>
                    <a:gd name="connsiteX0" fmla="*/ 1219200 w 1219200"/>
                    <a:gd name="connsiteY0" fmla="*/ 0 h 609600"/>
                    <a:gd name="connsiteX1" fmla="*/ 4763 w 1219200"/>
                    <a:gd name="connsiteY1" fmla="*/ 0 h 609600"/>
                    <a:gd name="connsiteX2" fmla="*/ 0 w 1219200"/>
                    <a:gd name="connsiteY2" fmla="*/ 609600 h 609600"/>
                    <a:gd name="connsiteX3" fmla="*/ 1216819 w 1219200"/>
                    <a:gd name="connsiteY3" fmla="*/ 609600 h 6096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219200" h="609600">
                      <a:moveTo>
                        <a:pt x="1219200" y="0"/>
                      </a:moveTo>
                      <a:lnTo>
                        <a:pt x="4763" y="0"/>
                      </a:lnTo>
                      <a:cubicBezTo>
                        <a:pt x="3175" y="203200"/>
                        <a:pt x="1588" y="406400"/>
                        <a:pt x="0" y="609600"/>
                      </a:cubicBezTo>
                      <a:lnTo>
                        <a:pt x="1216819" y="609600"/>
                      </a:lnTo>
                    </a:path>
                  </a:pathLst>
                </a:custGeom>
                <a:ln w="635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grpSp>
              <p:nvGrpSpPr>
                <p:cNvPr id="78867" name="Group 78866"/>
                <p:cNvGrpSpPr/>
                <p:nvPr/>
              </p:nvGrpSpPr>
              <p:grpSpPr>
                <a:xfrm>
                  <a:off x="685800" y="4862732"/>
                  <a:ext cx="4157004" cy="1369910"/>
                  <a:chOff x="719796" y="4862732"/>
                  <a:chExt cx="4157004" cy="1369910"/>
                </a:xfrm>
              </p:grpSpPr>
              <p:grpSp>
                <p:nvGrpSpPr>
                  <p:cNvPr id="333" name="Group 56"/>
                  <p:cNvGrpSpPr>
                    <a:grpSpLocks/>
                  </p:cNvGrpSpPr>
                  <p:nvPr/>
                </p:nvGrpSpPr>
                <p:grpSpPr bwMode="auto">
                  <a:xfrm>
                    <a:off x="838200" y="5029200"/>
                    <a:ext cx="1371600" cy="969980"/>
                    <a:chOff x="6705600" y="2514600"/>
                    <a:chExt cx="1371600" cy="1143000"/>
                  </a:xfrm>
                </p:grpSpPr>
                <p:sp>
                  <p:nvSpPr>
                    <p:cNvPr id="648" name="Rectangle 647"/>
                    <p:cNvSpPr/>
                    <p:nvPr/>
                  </p:nvSpPr>
                  <p:spPr>
                    <a:xfrm>
                      <a:off x="6705600" y="2514600"/>
                      <a:ext cx="1219200" cy="1143000"/>
                    </a:xfrm>
                    <a:prstGeom prst="rect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cxnSp>
                  <p:nvCxnSpPr>
                    <p:cNvPr id="649" name="Straight Connector 648"/>
                    <p:cNvCxnSpPr/>
                    <p:nvPr/>
                  </p:nvCxnSpPr>
                  <p:spPr>
                    <a:xfrm rot="5400000">
                      <a:off x="7353300" y="3086100"/>
                      <a:ext cx="1143000" cy="0"/>
                    </a:xfrm>
                    <a:prstGeom prst="line">
                      <a:avLst/>
                    </a:prstGeom>
                    <a:ln w="63500">
                      <a:solidFill>
                        <a:srgbClr val="FF00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650" name="Freeform 649"/>
                    <p:cNvSpPr/>
                    <p:nvPr/>
                  </p:nvSpPr>
                  <p:spPr>
                    <a:xfrm>
                      <a:off x="6705600" y="2514600"/>
                      <a:ext cx="1371600" cy="1143000"/>
                    </a:xfrm>
                    <a:custGeom>
                      <a:avLst/>
                      <a:gdLst>
                        <a:gd name="connsiteX0" fmla="*/ 1219200 w 1219200"/>
                        <a:gd name="connsiteY0" fmla="*/ 0 h 609600"/>
                        <a:gd name="connsiteX1" fmla="*/ 4763 w 1219200"/>
                        <a:gd name="connsiteY1" fmla="*/ 0 h 609600"/>
                        <a:gd name="connsiteX2" fmla="*/ 0 w 1219200"/>
                        <a:gd name="connsiteY2" fmla="*/ 609600 h 609600"/>
                        <a:gd name="connsiteX3" fmla="*/ 1216819 w 1219200"/>
                        <a:gd name="connsiteY3" fmla="*/ 609600 h 6096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219200" h="609600">
                          <a:moveTo>
                            <a:pt x="1219200" y="0"/>
                          </a:moveTo>
                          <a:lnTo>
                            <a:pt x="4763" y="0"/>
                          </a:lnTo>
                          <a:cubicBezTo>
                            <a:pt x="3175" y="203200"/>
                            <a:pt x="1588" y="406400"/>
                            <a:pt x="0" y="609600"/>
                          </a:cubicBezTo>
                          <a:lnTo>
                            <a:pt x="1216819" y="609600"/>
                          </a:lnTo>
                        </a:path>
                      </a:pathLst>
                    </a:custGeom>
                    <a:ln w="635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337" name="Group 296"/>
                  <p:cNvGrpSpPr>
                    <a:grpSpLocks/>
                  </p:cNvGrpSpPr>
                  <p:nvPr/>
                </p:nvGrpSpPr>
                <p:grpSpPr bwMode="auto">
                  <a:xfrm>
                    <a:off x="3276600" y="4862732"/>
                    <a:ext cx="1600200" cy="1369910"/>
                    <a:chOff x="1828800" y="1447800"/>
                    <a:chExt cx="4754565" cy="4754566"/>
                  </a:xfrm>
                </p:grpSpPr>
                <p:grpSp>
                  <p:nvGrpSpPr>
                    <p:cNvPr id="494" name="Group 138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828800" y="1447799"/>
                      <a:ext cx="4754565" cy="182564"/>
                      <a:chOff x="1828800" y="1447799"/>
                      <a:chExt cx="4754565" cy="182564"/>
                    </a:xfrm>
                  </p:grpSpPr>
                  <p:grpSp>
                    <p:nvGrpSpPr>
                      <p:cNvPr id="627" name="Group 71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6400863" y="1447800"/>
                        <a:ext cx="182502" cy="182563"/>
                        <a:chOff x="1066860" y="4343399"/>
                        <a:chExt cx="182502" cy="182563"/>
                      </a:xfrm>
                    </p:grpSpPr>
                    <p:cxnSp>
                      <p:nvCxnSpPr>
                        <p:cNvPr id="646" name="Straight Connector 23"/>
                        <p:cNvCxnSpPr/>
                        <p:nvPr/>
                      </p:nvCxnSpPr>
                      <p:spPr bwMode="auto">
                        <a:xfrm flipH="1">
                          <a:off x="1066495" y="4343399"/>
                          <a:ext cx="182867" cy="182954"/>
                        </a:xfrm>
                        <a:prstGeom prst="line">
                          <a:avLst/>
                        </a:prstGeom>
                        <a:ln w="25400">
                          <a:solidFill>
                            <a:schemeClr val="tx2">
                              <a:lumMod val="40000"/>
                              <a:lumOff val="60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647" name="Straight Connector 24"/>
                        <p:cNvCxnSpPr/>
                        <p:nvPr/>
                      </p:nvCxnSpPr>
                      <p:spPr bwMode="auto">
                        <a:xfrm rot="5400000" flipH="1">
                          <a:off x="1066452" y="4343442"/>
                          <a:ext cx="182954" cy="182867"/>
                        </a:xfrm>
                        <a:prstGeom prst="line">
                          <a:avLst/>
                        </a:prstGeom>
                        <a:ln w="25400">
                          <a:solidFill>
                            <a:schemeClr val="tx2">
                              <a:lumMod val="40000"/>
                              <a:lumOff val="60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grpSp>
                    <p:nvGrpSpPr>
                      <p:cNvPr id="628" name="Group 72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1828800" y="1447799"/>
                        <a:ext cx="182503" cy="182564"/>
                        <a:chOff x="1066799" y="4343398"/>
                        <a:chExt cx="182503" cy="182564"/>
                      </a:xfrm>
                    </p:grpSpPr>
                    <p:cxnSp>
                      <p:nvCxnSpPr>
                        <p:cNvPr id="644" name="Straight Connector 21"/>
                        <p:cNvCxnSpPr/>
                        <p:nvPr/>
                      </p:nvCxnSpPr>
                      <p:spPr bwMode="auto">
                        <a:xfrm flipH="1">
                          <a:off x="1066799" y="4343399"/>
                          <a:ext cx="182868" cy="182953"/>
                        </a:xfrm>
                        <a:prstGeom prst="line">
                          <a:avLst/>
                        </a:prstGeom>
                        <a:ln w="25400">
                          <a:solidFill>
                            <a:schemeClr val="tx2">
                              <a:lumMod val="40000"/>
                              <a:lumOff val="60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645" name="Straight Connector 22"/>
                        <p:cNvCxnSpPr/>
                        <p:nvPr/>
                      </p:nvCxnSpPr>
                      <p:spPr bwMode="auto">
                        <a:xfrm rot="5400000" flipH="1">
                          <a:off x="1066756" y="4343442"/>
                          <a:ext cx="182953" cy="182868"/>
                        </a:xfrm>
                        <a:prstGeom prst="line">
                          <a:avLst/>
                        </a:prstGeom>
                        <a:ln w="25400">
                          <a:solidFill>
                            <a:schemeClr val="tx2">
                              <a:lumMod val="40000"/>
                              <a:lumOff val="60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grpSp>
                    <p:nvGrpSpPr>
                      <p:cNvPr id="629" name="Group 181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590546" y="1447799"/>
                        <a:ext cx="182503" cy="182564"/>
                        <a:chOff x="1066809" y="4343398"/>
                        <a:chExt cx="182503" cy="182564"/>
                      </a:xfrm>
                    </p:grpSpPr>
                    <p:cxnSp>
                      <p:nvCxnSpPr>
                        <p:cNvPr id="642" name="Straight Connector 19"/>
                        <p:cNvCxnSpPr/>
                        <p:nvPr/>
                      </p:nvCxnSpPr>
                      <p:spPr bwMode="auto">
                        <a:xfrm flipH="1">
                          <a:off x="1067756" y="4343399"/>
                          <a:ext cx="180639" cy="182953"/>
                        </a:xfrm>
                        <a:prstGeom prst="line">
                          <a:avLst/>
                        </a:prstGeom>
                        <a:ln w="25400">
                          <a:solidFill>
                            <a:schemeClr val="tx2">
                              <a:lumMod val="40000"/>
                              <a:lumOff val="60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643" name="Straight Connector 20"/>
                        <p:cNvCxnSpPr/>
                        <p:nvPr/>
                      </p:nvCxnSpPr>
                      <p:spPr bwMode="auto">
                        <a:xfrm rot="5400000" flipH="1">
                          <a:off x="1066598" y="4344557"/>
                          <a:ext cx="182953" cy="180639"/>
                        </a:xfrm>
                        <a:prstGeom prst="line">
                          <a:avLst/>
                        </a:prstGeom>
                        <a:ln w="25400">
                          <a:solidFill>
                            <a:schemeClr val="tx2">
                              <a:lumMod val="40000"/>
                              <a:lumOff val="60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grpSp>
                    <p:nvGrpSpPr>
                      <p:cNvPr id="630" name="Group 184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3352292" y="1447799"/>
                        <a:ext cx="182503" cy="182564"/>
                        <a:chOff x="1066819" y="4343398"/>
                        <a:chExt cx="182503" cy="182564"/>
                      </a:xfrm>
                    </p:grpSpPr>
                    <p:cxnSp>
                      <p:nvCxnSpPr>
                        <p:cNvPr id="640" name="Straight Connector 17"/>
                        <p:cNvCxnSpPr/>
                        <p:nvPr/>
                      </p:nvCxnSpPr>
                      <p:spPr bwMode="auto">
                        <a:xfrm flipH="1">
                          <a:off x="1066483" y="4343399"/>
                          <a:ext cx="182868" cy="182953"/>
                        </a:xfrm>
                        <a:prstGeom prst="line">
                          <a:avLst/>
                        </a:prstGeom>
                        <a:ln w="25400">
                          <a:solidFill>
                            <a:schemeClr val="tx2">
                              <a:lumMod val="40000"/>
                              <a:lumOff val="60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641" name="Straight Connector 18"/>
                        <p:cNvCxnSpPr/>
                        <p:nvPr/>
                      </p:nvCxnSpPr>
                      <p:spPr bwMode="auto">
                        <a:xfrm rot="5400000" flipH="1">
                          <a:off x="1066441" y="4343442"/>
                          <a:ext cx="182953" cy="182868"/>
                        </a:xfrm>
                        <a:prstGeom prst="line">
                          <a:avLst/>
                        </a:prstGeom>
                        <a:ln w="25400">
                          <a:solidFill>
                            <a:schemeClr val="tx2">
                              <a:lumMod val="40000"/>
                              <a:lumOff val="60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grpSp>
                    <p:nvGrpSpPr>
                      <p:cNvPr id="631" name="Group 187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4114038" y="1447800"/>
                        <a:ext cx="184089" cy="182563"/>
                        <a:chOff x="1066829" y="4343399"/>
                        <a:chExt cx="184089" cy="182563"/>
                      </a:xfrm>
                    </p:grpSpPr>
                    <p:cxnSp>
                      <p:nvCxnSpPr>
                        <p:cNvPr id="638" name="Straight Connector 15"/>
                        <p:cNvCxnSpPr/>
                        <p:nvPr/>
                      </p:nvCxnSpPr>
                      <p:spPr bwMode="auto">
                        <a:xfrm flipH="1">
                          <a:off x="1067440" y="4343399"/>
                          <a:ext cx="182868" cy="182954"/>
                        </a:xfrm>
                        <a:prstGeom prst="line">
                          <a:avLst/>
                        </a:prstGeom>
                        <a:ln w="25400">
                          <a:solidFill>
                            <a:schemeClr val="tx2">
                              <a:lumMod val="40000"/>
                              <a:lumOff val="60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639" name="Straight Connector 16"/>
                        <p:cNvCxnSpPr/>
                        <p:nvPr/>
                      </p:nvCxnSpPr>
                      <p:spPr bwMode="auto">
                        <a:xfrm rot="5400000" flipH="1">
                          <a:off x="1067397" y="4343442"/>
                          <a:ext cx="182954" cy="182868"/>
                        </a:xfrm>
                        <a:prstGeom prst="line">
                          <a:avLst/>
                        </a:prstGeom>
                        <a:ln w="25400">
                          <a:solidFill>
                            <a:schemeClr val="tx2">
                              <a:lumMod val="40000"/>
                              <a:lumOff val="60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grpSp>
                    <p:nvGrpSpPr>
                      <p:cNvPr id="632" name="Group 190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4877371" y="1447800"/>
                        <a:ext cx="182502" cy="182563"/>
                        <a:chOff x="1066839" y="4343399"/>
                        <a:chExt cx="182502" cy="182563"/>
                      </a:xfrm>
                    </p:grpSpPr>
                    <p:cxnSp>
                      <p:nvCxnSpPr>
                        <p:cNvPr id="636" name="Straight Connector 13"/>
                        <p:cNvCxnSpPr/>
                        <p:nvPr/>
                      </p:nvCxnSpPr>
                      <p:spPr bwMode="auto">
                        <a:xfrm flipH="1">
                          <a:off x="1066809" y="4343399"/>
                          <a:ext cx="182867" cy="182954"/>
                        </a:xfrm>
                        <a:prstGeom prst="line">
                          <a:avLst/>
                        </a:prstGeom>
                        <a:ln w="25400">
                          <a:solidFill>
                            <a:schemeClr val="tx2">
                              <a:lumMod val="40000"/>
                              <a:lumOff val="60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637" name="Straight Connector 14"/>
                        <p:cNvCxnSpPr/>
                        <p:nvPr/>
                      </p:nvCxnSpPr>
                      <p:spPr bwMode="auto">
                        <a:xfrm rot="5400000" flipH="1">
                          <a:off x="1066766" y="4343442"/>
                          <a:ext cx="182954" cy="182867"/>
                        </a:xfrm>
                        <a:prstGeom prst="line">
                          <a:avLst/>
                        </a:prstGeom>
                        <a:ln w="25400">
                          <a:solidFill>
                            <a:schemeClr val="tx2">
                              <a:lumMod val="40000"/>
                              <a:lumOff val="60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grpSp>
                    <p:nvGrpSpPr>
                      <p:cNvPr id="633" name="Group 193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5639117" y="1447800"/>
                        <a:ext cx="182502" cy="182563"/>
                        <a:chOff x="1066849" y="4343399"/>
                        <a:chExt cx="182502" cy="182563"/>
                      </a:xfrm>
                    </p:grpSpPr>
                    <p:cxnSp>
                      <p:nvCxnSpPr>
                        <p:cNvPr id="634" name="Straight Connector 11"/>
                        <p:cNvCxnSpPr/>
                        <p:nvPr/>
                      </p:nvCxnSpPr>
                      <p:spPr bwMode="auto">
                        <a:xfrm flipH="1">
                          <a:off x="1067768" y="4343399"/>
                          <a:ext cx="180636" cy="182954"/>
                        </a:xfrm>
                        <a:prstGeom prst="line">
                          <a:avLst/>
                        </a:prstGeom>
                        <a:ln w="25400">
                          <a:solidFill>
                            <a:schemeClr val="tx2">
                              <a:lumMod val="40000"/>
                              <a:lumOff val="60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635" name="Straight Connector 12"/>
                        <p:cNvCxnSpPr/>
                        <p:nvPr/>
                      </p:nvCxnSpPr>
                      <p:spPr bwMode="auto">
                        <a:xfrm rot="5400000" flipH="1">
                          <a:off x="1066609" y="4344558"/>
                          <a:ext cx="182954" cy="180636"/>
                        </a:xfrm>
                        <a:prstGeom prst="line">
                          <a:avLst/>
                        </a:prstGeom>
                        <a:ln w="25400">
                          <a:solidFill>
                            <a:schemeClr val="tx2">
                              <a:lumMod val="40000"/>
                              <a:lumOff val="60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</p:grpSp>
                <p:grpSp>
                  <p:nvGrpSpPr>
                    <p:cNvPr id="495" name="Group 164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828800" y="6019802"/>
                      <a:ext cx="4754565" cy="182564"/>
                      <a:chOff x="1828800" y="1447799"/>
                      <a:chExt cx="4754565" cy="182564"/>
                    </a:xfrm>
                  </p:grpSpPr>
                  <p:grpSp>
                    <p:nvGrpSpPr>
                      <p:cNvPr id="606" name="Group 71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6400863" y="1447800"/>
                        <a:ext cx="182502" cy="182563"/>
                        <a:chOff x="1066860" y="4343399"/>
                        <a:chExt cx="182502" cy="182563"/>
                      </a:xfrm>
                    </p:grpSpPr>
                    <p:cxnSp>
                      <p:nvCxnSpPr>
                        <p:cNvPr id="625" name="Straight Connector 624"/>
                        <p:cNvCxnSpPr/>
                        <p:nvPr/>
                      </p:nvCxnSpPr>
                      <p:spPr bwMode="auto">
                        <a:xfrm flipH="1">
                          <a:off x="1066495" y="4343008"/>
                          <a:ext cx="182867" cy="182954"/>
                        </a:xfrm>
                        <a:prstGeom prst="line">
                          <a:avLst/>
                        </a:prstGeom>
                        <a:ln w="25400">
                          <a:solidFill>
                            <a:schemeClr val="tx2">
                              <a:lumMod val="40000"/>
                              <a:lumOff val="60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626" name="Straight Connector 625"/>
                        <p:cNvCxnSpPr/>
                        <p:nvPr/>
                      </p:nvCxnSpPr>
                      <p:spPr bwMode="auto">
                        <a:xfrm rot="5400000" flipH="1">
                          <a:off x="1066452" y="4343052"/>
                          <a:ext cx="182954" cy="182867"/>
                        </a:xfrm>
                        <a:prstGeom prst="line">
                          <a:avLst/>
                        </a:prstGeom>
                        <a:ln w="25400">
                          <a:solidFill>
                            <a:schemeClr val="tx2">
                              <a:lumMod val="40000"/>
                              <a:lumOff val="60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grpSp>
                    <p:nvGrpSpPr>
                      <p:cNvPr id="607" name="Group 72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1828800" y="1447799"/>
                        <a:ext cx="182503" cy="182564"/>
                        <a:chOff x="1066799" y="4343398"/>
                        <a:chExt cx="182503" cy="182564"/>
                      </a:xfrm>
                    </p:grpSpPr>
                    <p:cxnSp>
                      <p:nvCxnSpPr>
                        <p:cNvPr id="623" name="Straight Connector 622"/>
                        <p:cNvCxnSpPr/>
                        <p:nvPr/>
                      </p:nvCxnSpPr>
                      <p:spPr bwMode="auto">
                        <a:xfrm flipH="1">
                          <a:off x="1066799" y="4343009"/>
                          <a:ext cx="182868" cy="182953"/>
                        </a:xfrm>
                        <a:prstGeom prst="line">
                          <a:avLst/>
                        </a:prstGeom>
                        <a:ln w="25400">
                          <a:solidFill>
                            <a:schemeClr val="tx2">
                              <a:lumMod val="40000"/>
                              <a:lumOff val="60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624" name="Straight Connector 623"/>
                        <p:cNvCxnSpPr/>
                        <p:nvPr/>
                      </p:nvCxnSpPr>
                      <p:spPr bwMode="auto">
                        <a:xfrm rot="5400000" flipH="1">
                          <a:off x="1066756" y="4343051"/>
                          <a:ext cx="182953" cy="182868"/>
                        </a:xfrm>
                        <a:prstGeom prst="line">
                          <a:avLst/>
                        </a:prstGeom>
                        <a:ln w="25400">
                          <a:solidFill>
                            <a:schemeClr val="tx2">
                              <a:lumMod val="40000"/>
                              <a:lumOff val="60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grpSp>
                    <p:nvGrpSpPr>
                      <p:cNvPr id="608" name="Group 181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590546" y="1447799"/>
                        <a:ext cx="182503" cy="182564"/>
                        <a:chOff x="1066809" y="4343398"/>
                        <a:chExt cx="182503" cy="182564"/>
                      </a:xfrm>
                    </p:grpSpPr>
                    <p:cxnSp>
                      <p:nvCxnSpPr>
                        <p:cNvPr id="621" name="Straight Connector 620"/>
                        <p:cNvCxnSpPr/>
                        <p:nvPr/>
                      </p:nvCxnSpPr>
                      <p:spPr bwMode="auto">
                        <a:xfrm flipH="1">
                          <a:off x="1067756" y="4343009"/>
                          <a:ext cx="180639" cy="182953"/>
                        </a:xfrm>
                        <a:prstGeom prst="line">
                          <a:avLst/>
                        </a:prstGeom>
                        <a:ln w="25400">
                          <a:solidFill>
                            <a:schemeClr val="tx2">
                              <a:lumMod val="40000"/>
                              <a:lumOff val="60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622" name="Straight Connector 621"/>
                        <p:cNvCxnSpPr/>
                        <p:nvPr/>
                      </p:nvCxnSpPr>
                      <p:spPr bwMode="auto">
                        <a:xfrm rot="5400000" flipH="1">
                          <a:off x="1066598" y="4344167"/>
                          <a:ext cx="182953" cy="180639"/>
                        </a:xfrm>
                        <a:prstGeom prst="line">
                          <a:avLst/>
                        </a:prstGeom>
                        <a:ln w="25400">
                          <a:solidFill>
                            <a:schemeClr val="tx2">
                              <a:lumMod val="40000"/>
                              <a:lumOff val="60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grpSp>
                    <p:nvGrpSpPr>
                      <p:cNvPr id="609" name="Group 184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3352292" y="1447799"/>
                        <a:ext cx="182503" cy="182564"/>
                        <a:chOff x="1066819" y="4343398"/>
                        <a:chExt cx="182503" cy="182564"/>
                      </a:xfrm>
                    </p:grpSpPr>
                    <p:cxnSp>
                      <p:nvCxnSpPr>
                        <p:cNvPr id="619" name="Straight Connector 618"/>
                        <p:cNvCxnSpPr/>
                        <p:nvPr/>
                      </p:nvCxnSpPr>
                      <p:spPr bwMode="auto">
                        <a:xfrm flipH="1">
                          <a:off x="1066483" y="4343009"/>
                          <a:ext cx="182868" cy="182953"/>
                        </a:xfrm>
                        <a:prstGeom prst="line">
                          <a:avLst/>
                        </a:prstGeom>
                        <a:ln w="25400">
                          <a:solidFill>
                            <a:schemeClr val="tx2">
                              <a:lumMod val="40000"/>
                              <a:lumOff val="60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620" name="Straight Connector 619"/>
                        <p:cNvCxnSpPr/>
                        <p:nvPr/>
                      </p:nvCxnSpPr>
                      <p:spPr bwMode="auto">
                        <a:xfrm rot="5400000" flipH="1">
                          <a:off x="1066441" y="4343051"/>
                          <a:ext cx="182953" cy="182868"/>
                        </a:xfrm>
                        <a:prstGeom prst="line">
                          <a:avLst/>
                        </a:prstGeom>
                        <a:ln w="25400">
                          <a:solidFill>
                            <a:schemeClr val="tx2">
                              <a:lumMod val="40000"/>
                              <a:lumOff val="60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grpSp>
                    <p:nvGrpSpPr>
                      <p:cNvPr id="610" name="Group 187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4114038" y="1447800"/>
                        <a:ext cx="184089" cy="182563"/>
                        <a:chOff x="1066829" y="4343399"/>
                        <a:chExt cx="184089" cy="182563"/>
                      </a:xfrm>
                    </p:grpSpPr>
                    <p:cxnSp>
                      <p:nvCxnSpPr>
                        <p:cNvPr id="617" name="Straight Connector 616"/>
                        <p:cNvCxnSpPr/>
                        <p:nvPr/>
                      </p:nvCxnSpPr>
                      <p:spPr bwMode="auto">
                        <a:xfrm flipH="1">
                          <a:off x="1067440" y="4343008"/>
                          <a:ext cx="182868" cy="182954"/>
                        </a:xfrm>
                        <a:prstGeom prst="line">
                          <a:avLst/>
                        </a:prstGeom>
                        <a:ln w="25400">
                          <a:solidFill>
                            <a:schemeClr val="tx2">
                              <a:lumMod val="40000"/>
                              <a:lumOff val="60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618" name="Straight Connector 617"/>
                        <p:cNvCxnSpPr/>
                        <p:nvPr/>
                      </p:nvCxnSpPr>
                      <p:spPr bwMode="auto">
                        <a:xfrm rot="5400000" flipH="1">
                          <a:off x="1067397" y="4343051"/>
                          <a:ext cx="182954" cy="182868"/>
                        </a:xfrm>
                        <a:prstGeom prst="line">
                          <a:avLst/>
                        </a:prstGeom>
                        <a:ln w="25400">
                          <a:solidFill>
                            <a:schemeClr val="tx2">
                              <a:lumMod val="40000"/>
                              <a:lumOff val="60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grpSp>
                    <p:nvGrpSpPr>
                      <p:cNvPr id="611" name="Group 190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4877371" y="1447800"/>
                        <a:ext cx="182502" cy="182563"/>
                        <a:chOff x="1066839" y="4343399"/>
                        <a:chExt cx="182502" cy="182563"/>
                      </a:xfrm>
                    </p:grpSpPr>
                    <p:cxnSp>
                      <p:nvCxnSpPr>
                        <p:cNvPr id="615" name="Straight Connector 614"/>
                        <p:cNvCxnSpPr/>
                        <p:nvPr/>
                      </p:nvCxnSpPr>
                      <p:spPr bwMode="auto">
                        <a:xfrm flipH="1">
                          <a:off x="1066809" y="4343008"/>
                          <a:ext cx="182867" cy="182954"/>
                        </a:xfrm>
                        <a:prstGeom prst="line">
                          <a:avLst/>
                        </a:prstGeom>
                        <a:ln w="25400">
                          <a:solidFill>
                            <a:schemeClr val="tx2">
                              <a:lumMod val="40000"/>
                              <a:lumOff val="60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616" name="Straight Connector 615"/>
                        <p:cNvCxnSpPr/>
                        <p:nvPr/>
                      </p:nvCxnSpPr>
                      <p:spPr bwMode="auto">
                        <a:xfrm rot="5400000" flipH="1">
                          <a:off x="1066766" y="4343052"/>
                          <a:ext cx="182954" cy="182867"/>
                        </a:xfrm>
                        <a:prstGeom prst="line">
                          <a:avLst/>
                        </a:prstGeom>
                        <a:ln w="25400">
                          <a:solidFill>
                            <a:schemeClr val="tx2">
                              <a:lumMod val="40000"/>
                              <a:lumOff val="60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grpSp>
                    <p:nvGrpSpPr>
                      <p:cNvPr id="612" name="Group 193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5639117" y="1447800"/>
                        <a:ext cx="182502" cy="182563"/>
                        <a:chOff x="1066849" y="4343399"/>
                        <a:chExt cx="182502" cy="182563"/>
                      </a:xfrm>
                    </p:grpSpPr>
                    <p:cxnSp>
                      <p:nvCxnSpPr>
                        <p:cNvPr id="613" name="Straight Connector 612"/>
                        <p:cNvCxnSpPr/>
                        <p:nvPr/>
                      </p:nvCxnSpPr>
                      <p:spPr bwMode="auto">
                        <a:xfrm flipH="1">
                          <a:off x="1067768" y="4343008"/>
                          <a:ext cx="180636" cy="182954"/>
                        </a:xfrm>
                        <a:prstGeom prst="line">
                          <a:avLst/>
                        </a:prstGeom>
                        <a:ln w="25400">
                          <a:solidFill>
                            <a:schemeClr val="tx2">
                              <a:lumMod val="40000"/>
                              <a:lumOff val="60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614" name="Straight Connector 613"/>
                        <p:cNvCxnSpPr/>
                        <p:nvPr/>
                      </p:nvCxnSpPr>
                      <p:spPr bwMode="auto">
                        <a:xfrm rot="5400000" flipH="1">
                          <a:off x="1066609" y="4344167"/>
                          <a:ext cx="182954" cy="180636"/>
                        </a:xfrm>
                        <a:prstGeom prst="line">
                          <a:avLst/>
                        </a:prstGeom>
                        <a:ln w="25400">
                          <a:solidFill>
                            <a:schemeClr val="tx2">
                              <a:lumMod val="40000"/>
                              <a:lumOff val="60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</p:grpSp>
                <p:grpSp>
                  <p:nvGrpSpPr>
                    <p:cNvPr id="496" name="Group 186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828800" y="2209799"/>
                      <a:ext cx="4754565" cy="182564"/>
                      <a:chOff x="1828800" y="1447798"/>
                      <a:chExt cx="4754565" cy="182564"/>
                    </a:xfrm>
                  </p:grpSpPr>
                  <p:grpSp>
                    <p:nvGrpSpPr>
                      <p:cNvPr id="585" name="Group 71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6400863" y="1447799"/>
                        <a:ext cx="182502" cy="182563"/>
                        <a:chOff x="1066860" y="4343398"/>
                        <a:chExt cx="182502" cy="182563"/>
                      </a:xfrm>
                    </p:grpSpPr>
                    <p:cxnSp>
                      <p:nvCxnSpPr>
                        <p:cNvPr id="604" name="Straight Connector 603"/>
                        <p:cNvCxnSpPr/>
                        <p:nvPr/>
                      </p:nvCxnSpPr>
                      <p:spPr bwMode="auto">
                        <a:xfrm flipH="1">
                          <a:off x="1066495" y="4344448"/>
                          <a:ext cx="182867" cy="180723"/>
                        </a:xfrm>
                        <a:prstGeom prst="line">
                          <a:avLst/>
                        </a:prstGeom>
                        <a:ln w="25400">
                          <a:solidFill>
                            <a:schemeClr val="tx2">
                              <a:lumMod val="40000"/>
                              <a:lumOff val="60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605" name="Straight Connector 604"/>
                        <p:cNvCxnSpPr/>
                        <p:nvPr/>
                      </p:nvCxnSpPr>
                      <p:spPr bwMode="auto">
                        <a:xfrm rot="5400000" flipH="1">
                          <a:off x="1067567" y="4343375"/>
                          <a:ext cx="180723" cy="182867"/>
                        </a:xfrm>
                        <a:prstGeom prst="line">
                          <a:avLst/>
                        </a:prstGeom>
                        <a:ln w="25400">
                          <a:solidFill>
                            <a:schemeClr val="tx2">
                              <a:lumMod val="40000"/>
                              <a:lumOff val="60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grpSp>
                    <p:nvGrpSpPr>
                      <p:cNvPr id="586" name="Group 72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1828800" y="1447798"/>
                        <a:ext cx="182503" cy="182564"/>
                        <a:chOff x="1066799" y="4343397"/>
                        <a:chExt cx="182503" cy="182564"/>
                      </a:xfrm>
                    </p:grpSpPr>
                    <p:cxnSp>
                      <p:nvCxnSpPr>
                        <p:cNvPr id="602" name="Straight Connector 601"/>
                        <p:cNvCxnSpPr/>
                        <p:nvPr/>
                      </p:nvCxnSpPr>
                      <p:spPr bwMode="auto">
                        <a:xfrm flipH="1">
                          <a:off x="1066799" y="4344448"/>
                          <a:ext cx="182868" cy="180723"/>
                        </a:xfrm>
                        <a:prstGeom prst="line">
                          <a:avLst/>
                        </a:prstGeom>
                        <a:ln w="25400">
                          <a:solidFill>
                            <a:schemeClr val="tx2">
                              <a:lumMod val="40000"/>
                              <a:lumOff val="60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603" name="Straight Connector 602"/>
                        <p:cNvCxnSpPr/>
                        <p:nvPr/>
                      </p:nvCxnSpPr>
                      <p:spPr bwMode="auto">
                        <a:xfrm rot="5400000" flipH="1">
                          <a:off x="1067872" y="4343375"/>
                          <a:ext cx="180723" cy="182868"/>
                        </a:xfrm>
                        <a:prstGeom prst="line">
                          <a:avLst/>
                        </a:prstGeom>
                        <a:ln w="25400">
                          <a:solidFill>
                            <a:schemeClr val="tx2">
                              <a:lumMod val="40000"/>
                              <a:lumOff val="60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grpSp>
                    <p:nvGrpSpPr>
                      <p:cNvPr id="587" name="Group 181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590546" y="1447798"/>
                        <a:ext cx="182503" cy="182564"/>
                        <a:chOff x="1066809" y="4343397"/>
                        <a:chExt cx="182503" cy="182564"/>
                      </a:xfrm>
                    </p:grpSpPr>
                    <p:cxnSp>
                      <p:nvCxnSpPr>
                        <p:cNvPr id="600" name="Straight Connector 599"/>
                        <p:cNvCxnSpPr/>
                        <p:nvPr/>
                      </p:nvCxnSpPr>
                      <p:spPr bwMode="auto">
                        <a:xfrm flipH="1">
                          <a:off x="1067756" y="4344448"/>
                          <a:ext cx="180639" cy="180723"/>
                        </a:xfrm>
                        <a:prstGeom prst="line">
                          <a:avLst/>
                        </a:prstGeom>
                        <a:ln w="25400">
                          <a:solidFill>
                            <a:schemeClr val="tx2">
                              <a:lumMod val="40000"/>
                              <a:lumOff val="60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601" name="Straight Connector 600"/>
                        <p:cNvCxnSpPr/>
                        <p:nvPr/>
                      </p:nvCxnSpPr>
                      <p:spPr bwMode="auto">
                        <a:xfrm rot="5400000" flipH="1">
                          <a:off x="1067714" y="4344490"/>
                          <a:ext cx="180723" cy="180639"/>
                        </a:xfrm>
                        <a:prstGeom prst="line">
                          <a:avLst/>
                        </a:prstGeom>
                        <a:ln w="25400">
                          <a:solidFill>
                            <a:schemeClr val="tx2">
                              <a:lumMod val="40000"/>
                              <a:lumOff val="60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grpSp>
                    <p:nvGrpSpPr>
                      <p:cNvPr id="588" name="Group 184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3352292" y="1447798"/>
                        <a:ext cx="182503" cy="182564"/>
                        <a:chOff x="1066819" y="4343397"/>
                        <a:chExt cx="182503" cy="182564"/>
                      </a:xfrm>
                    </p:grpSpPr>
                    <p:cxnSp>
                      <p:nvCxnSpPr>
                        <p:cNvPr id="598" name="Straight Connector 597"/>
                        <p:cNvCxnSpPr/>
                        <p:nvPr/>
                      </p:nvCxnSpPr>
                      <p:spPr bwMode="auto">
                        <a:xfrm flipH="1">
                          <a:off x="1066483" y="4344448"/>
                          <a:ext cx="182868" cy="180723"/>
                        </a:xfrm>
                        <a:prstGeom prst="line">
                          <a:avLst/>
                        </a:prstGeom>
                        <a:ln w="25400">
                          <a:solidFill>
                            <a:schemeClr val="tx2">
                              <a:lumMod val="40000"/>
                              <a:lumOff val="60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599" name="Straight Connector 598"/>
                        <p:cNvCxnSpPr/>
                        <p:nvPr/>
                      </p:nvCxnSpPr>
                      <p:spPr bwMode="auto">
                        <a:xfrm rot="5400000" flipH="1">
                          <a:off x="1067557" y="4343375"/>
                          <a:ext cx="180723" cy="182868"/>
                        </a:xfrm>
                        <a:prstGeom prst="line">
                          <a:avLst/>
                        </a:prstGeom>
                        <a:ln w="25400">
                          <a:solidFill>
                            <a:schemeClr val="tx2">
                              <a:lumMod val="40000"/>
                              <a:lumOff val="60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grpSp>
                    <p:nvGrpSpPr>
                      <p:cNvPr id="589" name="Group 187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4114038" y="1447799"/>
                        <a:ext cx="184089" cy="182563"/>
                        <a:chOff x="1066829" y="4343398"/>
                        <a:chExt cx="184089" cy="182563"/>
                      </a:xfrm>
                    </p:grpSpPr>
                    <p:cxnSp>
                      <p:nvCxnSpPr>
                        <p:cNvPr id="596" name="Straight Connector 595"/>
                        <p:cNvCxnSpPr/>
                        <p:nvPr/>
                      </p:nvCxnSpPr>
                      <p:spPr bwMode="auto">
                        <a:xfrm flipH="1">
                          <a:off x="1067440" y="4344448"/>
                          <a:ext cx="182868" cy="180723"/>
                        </a:xfrm>
                        <a:prstGeom prst="line">
                          <a:avLst/>
                        </a:prstGeom>
                        <a:ln w="25400">
                          <a:solidFill>
                            <a:schemeClr val="tx2">
                              <a:lumMod val="40000"/>
                              <a:lumOff val="60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597" name="Straight Connector 596"/>
                        <p:cNvCxnSpPr/>
                        <p:nvPr/>
                      </p:nvCxnSpPr>
                      <p:spPr bwMode="auto">
                        <a:xfrm rot="5400000" flipH="1">
                          <a:off x="1068513" y="4343375"/>
                          <a:ext cx="180723" cy="182868"/>
                        </a:xfrm>
                        <a:prstGeom prst="line">
                          <a:avLst/>
                        </a:prstGeom>
                        <a:ln w="25400">
                          <a:solidFill>
                            <a:schemeClr val="tx2">
                              <a:lumMod val="40000"/>
                              <a:lumOff val="60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grpSp>
                    <p:nvGrpSpPr>
                      <p:cNvPr id="590" name="Group 190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4877371" y="1447799"/>
                        <a:ext cx="182502" cy="182563"/>
                        <a:chOff x="1066839" y="4343398"/>
                        <a:chExt cx="182502" cy="182563"/>
                      </a:xfrm>
                    </p:grpSpPr>
                    <p:cxnSp>
                      <p:nvCxnSpPr>
                        <p:cNvPr id="594" name="Straight Connector 593"/>
                        <p:cNvCxnSpPr/>
                        <p:nvPr/>
                      </p:nvCxnSpPr>
                      <p:spPr bwMode="auto">
                        <a:xfrm flipH="1">
                          <a:off x="1066809" y="4344448"/>
                          <a:ext cx="182867" cy="180723"/>
                        </a:xfrm>
                        <a:prstGeom prst="line">
                          <a:avLst/>
                        </a:prstGeom>
                        <a:ln w="25400">
                          <a:solidFill>
                            <a:schemeClr val="tx2">
                              <a:lumMod val="40000"/>
                              <a:lumOff val="60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595" name="Straight Connector 594"/>
                        <p:cNvCxnSpPr/>
                        <p:nvPr/>
                      </p:nvCxnSpPr>
                      <p:spPr bwMode="auto">
                        <a:xfrm rot="5400000" flipH="1">
                          <a:off x="1067882" y="4343375"/>
                          <a:ext cx="180723" cy="182867"/>
                        </a:xfrm>
                        <a:prstGeom prst="line">
                          <a:avLst/>
                        </a:prstGeom>
                        <a:ln w="25400">
                          <a:solidFill>
                            <a:schemeClr val="tx2">
                              <a:lumMod val="40000"/>
                              <a:lumOff val="60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grpSp>
                    <p:nvGrpSpPr>
                      <p:cNvPr id="591" name="Group 193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5639117" y="1447799"/>
                        <a:ext cx="182502" cy="182563"/>
                        <a:chOff x="1066849" y="4343398"/>
                        <a:chExt cx="182502" cy="182563"/>
                      </a:xfrm>
                    </p:grpSpPr>
                    <p:cxnSp>
                      <p:nvCxnSpPr>
                        <p:cNvPr id="592" name="Straight Connector 591"/>
                        <p:cNvCxnSpPr/>
                        <p:nvPr/>
                      </p:nvCxnSpPr>
                      <p:spPr bwMode="auto">
                        <a:xfrm flipH="1">
                          <a:off x="1067768" y="4344448"/>
                          <a:ext cx="180636" cy="180723"/>
                        </a:xfrm>
                        <a:prstGeom prst="line">
                          <a:avLst/>
                        </a:prstGeom>
                        <a:ln w="25400">
                          <a:solidFill>
                            <a:schemeClr val="tx2">
                              <a:lumMod val="40000"/>
                              <a:lumOff val="60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593" name="Straight Connector 592"/>
                        <p:cNvCxnSpPr/>
                        <p:nvPr/>
                      </p:nvCxnSpPr>
                      <p:spPr bwMode="auto">
                        <a:xfrm rot="5400000" flipH="1">
                          <a:off x="1067725" y="4344491"/>
                          <a:ext cx="180723" cy="180636"/>
                        </a:xfrm>
                        <a:prstGeom prst="line">
                          <a:avLst/>
                        </a:prstGeom>
                        <a:ln w="25400">
                          <a:solidFill>
                            <a:schemeClr val="tx2">
                              <a:lumMod val="40000"/>
                              <a:lumOff val="60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</p:grpSp>
                <p:grpSp>
                  <p:nvGrpSpPr>
                    <p:cNvPr id="497" name="Group 208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828800" y="2971800"/>
                      <a:ext cx="4754565" cy="182564"/>
                      <a:chOff x="1828800" y="1447798"/>
                      <a:chExt cx="4754565" cy="182564"/>
                    </a:xfrm>
                  </p:grpSpPr>
                  <p:grpSp>
                    <p:nvGrpSpPr>
                      <p:cNvPr id="564" name="Group 71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6400863" y="1447799"/>
                        <a:ext cx="182502" cy="182563"/>
                        <a:chOff x="1066860" y="4343398"/>
                        <a:chExt cx="182502" cy="182563"/>
                      </a:xfrm>
                    </p:grpSpPr>
                    <p:cxnSp>
                      <p:nvCxnSpPr>
                        <p:cNvPr id="583" name="Straight Connector 582"/>
                        <p:cNvCxnSpPr/>
                        <p:nvPr/>
                      </p:nvCxnSpPr>
                      <p:spPr bwMode="auto">
                        <a:xfrm flipH="1">
                          <a:off x="1066495" y="4343267"/>
                          <a:ext cx="182867" cy="182954"/>
                        </a:xfrm>
                        <a:prstGeom prst="line">
                          <a:avLst/>
                        </a:prstGeom>
                        <a:ln w="25400">
                          <a:solidFill>
                            <a:schemeClr val="tx2">
                              <a:lumMod val="40000"/>
                              <a:lumOff val="60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584" name="Straight Connector 583"/>
                        <p:cNvCxnSpPr/>
                        <p:nvPr/>
                      </p:nvCxnSpPr>
                      <p:spPr bwMode="auto">
                        <a:xfrm rot="5400000" flipH="1">
                          <a:off x="1066452" y="4343311"/>
                          <a:ext cx="182954" cy="182867"/>
                        </a:xfrm>
                        <a:prstGeom prst="line">
                          <a:avLst/>
                        </a:prstGeom>
                        <a:ln w="25400">
                          <a:solidFill>
                            <a:schemeClr val="tx2">
                              <a:lumMod val="40000"/>
                              <a:lumOff val="60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grpSp>
                    <p:nvGrpSpPr>
                      <p:cNvPr id="565" name="Group 72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1828800" y="1447798"/>
                        <a:ext cx="182503" cy="182564"/>
                        <a:chOff x="1066799" y="4343397"/>
                        <a:chExt cx="182503" cy="182564"/>
                      </a:xfrm>
                    </p:grpSpPr>
                    <p:cxnSp>
                      <p:nvCxnSpPr>
                        <p:cNvPr id="581" name="Straight Connector 580"/>
                        <p:cNvCxnSpPr/>
                        <p:nvPr/>
                      </p:nvCxnSpPr>
                      <p:spPr bwMode="auto">
                        <a:xfrm flipH="1">
                          <a:off x="1066799" y="4343268"/>
                          <a:ext cx="182868" cy="182953"/>
                        </a:xfrm>
                        <a:prstGeom prst="line">
                          <a:avLst/>
                        </a:prstGeom>
                        <a:ln w="25400">
                          <a:solidFill>
                            <a:schemeClr val="tx2">
                              <a:lumMod val="40000"/>
                              <a:lumOff val="60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582" name="Straight Connector 581"/>
                        <p:cNvCxnSpPr/>
                        <p:nvPr/>
                      </p:nvCxnSpPr>
                      <p:spPr bwMode="auto">
                        <a:xfrm rot="5400000" flipH="1">
                          <a:off x="1066756" y="4343310"/>
                          <a:ext cx="182953" cy="182868"/>
                        </a:xfrm>
                        <a:prstGeom prst="line">
                          <a:avLst/>
                        </a:prstGeom>
                        <a:ln w="25400">
                          <a:solidFill>
                            <a:schemeClr val="tx2">
                              <a:lumMod val="40000"/>
                              <a:lumOff val="60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grpSp>
                    <p:nvGrpSpPr>
                      <p:cNvPr id="566" name="Group 181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590546" y="1447798"/>
                        <a:ext cx="182503" cy="182564"/>
                        <a:chOff x="1066809" y="4343397"/>
                        <a:chExt cx="182503" cy="182564"/>
                      </a:xfrm>
                    </p:grpSpPr>
                    <p:cxnSp>
                      <p:nvCxnSpPr>
                        <p:cNvPr id="579" name="Straight Connector 578"/>
                        <p:cNvCxnSpPr/>
                        <p:nvPr/>
                      </p:nvCxnSpPr>
                      <p:spPr bwMode="auto">
                        <a:xfrm flipH="1">
                          <a:off x="1067756" y="4343268"/>
                          <a:ext cx="180639" cy="182953"/>
                        </a:xfrm>
                        <a:prstGeom prst="line">
                          <a:avLst/>
                        </a:prstGeom>
                        <a:ln w="25400">
                          <a:solidFill>
                            <a:schemeClr val="tx2">
                              <a:lumMod val="40000"/>
                              <a:lumOff val="60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580" name="Straight Connector 579"/>
                        <p:cNvCxnSpPr/>
                        <p:nvPr/>
                      </p:nvCxnSpPr>
                      <p:spPr bwMode="auto">
                        <a:xfrm rot="5400000" flipH="1">
                          <a:off x="1066598" y="4344426"/>
                          <a:ext cx="182953" cy="180639"/>
                        </a:xfrm>
                        <a:prstGeom prst="line">
                          <a:avLst/>
                        </a:prstGeom>
                        <a:ln w="25400">
                          <a:solidFill>
                            <a:schemeClr val="tx2">
                              <a:lumMod val="40000"/>
                              <a:lumOff val="60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grpSp>
                    <p:nvGrpSpPr>
                      <p:cNvPr id="567" name="Group 184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3352292" y="1447798"/>
                        <a:ext cx="182503" cy="182564"/>
                        <a:chOff x="1066819" y="4343397"/>
                        <a:chExt cx="182503" cy="182564"/>
                      </a:xfrm>
                    </p:grpSpPr>
                    <p:cxnSp>
                      <p:nvCxnSpPr>
                        <p:cNvPr id="577" name="Straight Connector 576"/>
                        <p:cNvCxnSpPr/>
                        <p:nvPr/>
                      </p:nvCxnSpPr>
                      <p:spPr bwMode="auto">
                        <a:xfrm flipH="1">
                          <a:off x="1066483" y="4343268"/>
                          <a:ext cx="182868" cy="182953"/>
                        </a:xfrm>
                        <a:prstGeom prst="line">
                          <a:avLst/>
                        </a:prstGeom>
                        <a:ln w="25400">
                          <a:solidFill>
                            <a:schemeClr val="tx2">
                              <a:lumMod val="40000"/>
                              <a:lumOff val="60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578" name="Straight Connector 577"/>
                        <p:cNvCxnSpPr/>
                        <p:nvPr/>
                      </p:nvCxnSpPr>
                      <p:spPr bwMode="auto">
                        <a:xfrm rot="5400000" flipH="1">
                          <a:off x="1066441" y="4343310"/>
                          <a:ext cx="182953" cy="182868"/>
                        </a:xfrm>
                        <a:prstGeom prst="line">
                          <a:avLst/>
                        </a:prstGeom>
                        <a:ln w="25400">
                          <a:solidFill>
                            <a:schemeClr val="tx2">
                              <a:lumMod val="40000"/>
                              <a:lumOff val="60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grpSp>
                    <p:nvGrpSpPr>
                      <p:cNvPr id="568" name="Group 187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4114038" y="1447799"/>
                        <a:ext cx="184089" cy="182563"/>
                        <a:chOff x="1066829" y="4343398"/>
                        <a:chExt cx="184089" cy="182563"/>
                      </a:xfrm>
                    </p:grpSpPr>
                    <p:cxnSp>
                      <p:nvCxnSpPr>
                        <p:cNvPr id="575" name="Straight Connector 574"/>
                        <p:cNvCxnSpPr/>
                        <p:nvPr/>
                      </p:nvCxnSpPr>
                      <p:spPr bwMode="auto">
                        <a:xfrm flipH="1">
                          <a:off x="1067440" y="4343267"/>
                          <a:ext cx="182868" cy="182954"/>
                        </a:xfrm>
                        <a:prstGeom prst="line">
                          <a:avLst/>
                        </a:prstGeom>
                        <a:ln w="25400">
                          <a:solidFill>
                            <a:schemeClr val="tx2">
                              <a:lumMod val="40000"/>
                              <a:lumOff val="60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576" name="Straight Connector 575"/>
                        <p:cNvCxnSpPr/>
                        <p:nvPr/>
                      </p:nvCxnSpPr>
                      <p:spPr bwMode="auto">
                        <a:xfrm rot="5400000" flipH="1">
                          <a:off x="1067397" y="4343310"/>
                          <a:ext cx="182954" cy="182868"/>
                        </a:xfrm>
                        <a:prstGeom prst="line">
                          <a:avLst/>
                        </a:prstGeom>
                        <a:ln w="25400">
                          <a:solidFill>
                            <a:schemeClr val="tx2">
                              <a:lumMod val="40000"/>
                              <a:lumOff val="60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grpSp>
                    <p:nvGrpSpPr>
                      <p:cNvPr id="569" name="Group 190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4877371" y="1447799"/>
                        <a:ext cx="182502" cy="182563"/>
                        <a:chOff x="1066839" y="4343398"/>
                        <a:chExt cx="182502" cy="182563"/>
                      </a:xfrm>
                    </p:grpSpPr>
                    <p:cxnSp>
                      <p:nvCxnSpPr>
                        <p:cNvPr id="573" name="Straight Connector 572"/>
                        <p:cNvCxnSpPr/>
                        <p:nvPr/>
                      </p:nvCxnSpPr>
                      <p:spPr bwMode="auto">
                        <a:xfrm flipH="1">
                          <a:off x="1066809" y="4343267"/>
                          <a:ext cx="182867" cy="182954"/>
                        </a:xfrm>
                        <a:prstGeom prst="line">
                          <a:avLst/>
                        </a:prstGeom>
                        <a:ln w="25400">
                          <a:solidFill>
                            <a:schemeClr val="tx2">
                              <a:lumMod val="40000"/>
                              <a:lumOff val="60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574" name="Straight Connector 573"/>
                        <p:cNvCxnSpPr/>
                        <p:nvPr/>
                      </p:nvCxnSpPr>
                      <p:spPr bwMode="auto">
                        <a:xfrm rot="5400000" flipH="1">
                          <a:off x="1066766" y="4343311"/>
                          <a:ext cx="182954" cy="182867"/>
                        </a:xfrm>
                        <a:prstGeom prst="line">
                          <a:avLst/>
                        </a:prstGeom>
                        <a:ln w="25400">
                          <a:solidFill>
                            <a:schemeClr val="tx2">
                              <a:lumMod val="40000"/>
                              <a:lumOff val="60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grpSp>
                    <p:nvGrpSpPr>
                      <p:cNvPr id="570" name="Group 193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5639117" y="1447799"/>
                        <a:ext cx="182502" cy="182563"/>
                        <a:chOff x="1066849" y="4343398"/>
                        <a:chExt cx="182502" cy="182563"/>
                      </a:xfrm>
                    </p:grpSpPr>
                    <p:cxnSp>
                      <p:nvCxnSpPr>
                        <p:cNvPr id="571" name="Straight Connector 570"/>
                        <p:cNvCxnSpPr/>
                        <p:nvPr/>
                      </p:nvCxnSpPr>
                      <p:spPr bwMode="auto">
                        <a:xfrm flipH="1">
                          <a:off x="1067768" y="4343267"/>
                          <a:ext cx="180636" cy="182954"/>
                        </a:xfrm>
                        <a:prstGeom prst="line">
                          <a:avLst/>
                        </a:prstGeom>
                        <a:ln w="25400">
                          <a:solidFill>
                            <a:schemeClr val="tx2">
                              <a:lumMod val="40000"/>
                              <a:lumOff val="60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572" name="Straight Connector 571"/>
                        <p:cNvCxnSpPr/>
                        <p:nvPr/>
                      </p:nvCxnSpPr>
                      <p:spPr bwMode="auto">
                        <a:xfrm rot="5400000" flipH="1">
                          <a:off x="1066609" y="4344426"/>
                          <a:ext cx="182954" cy="180636"/>
                        </a:xfrm>
                        <a:prstGeom prst="line">
                          <a:avLst/>
                        </a:prstGeom>
                        <a:ln w="25400">
                          <a:solidFill>
                            <a:schemeClr val="tx2">
                              <a:lumMod val="40000"/>
                              <a:lumOff val="60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</p:grpSp>
                <p:grpSp>
                  <p:nvGrpSpPr>
                    <p:cNvPr id="498" name="Group 230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828800" y="3733800"/>
                      <a:ext cx="4754565" cy="182564"/>
                      <a:chOff x="1828800" y="1447797"/>
                      <a:chExt cx="4754565" cy="182564"/>
                    </a:xfrm>
                  </p:grpSpPr>
                  <p:grpSp>
                    <p:nvGrpSpPr>
                      <p:cNvPr id="543" name="Group 71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6400863" y="1447798"/>
                        <a:ext cx="182502" cy="182563"/>
                        <a:chOff x="1066860" y="4343397"/>
                        <a:chExt cx="182502" cy="182563"/>
                      </a:xfrm>
                    </p:grpSpPr>
                    <p:cxnSp>
                      <p:nvCxnSpPr>
                        <p:cNvPr id="562" name="Straight Connector 561"/>
                        <p:cNvCxnSpPr/>
                        <p:nvPr/>
                      </p:nvCxnSpPr>
                      <p:spPr bwMode="auto">
                        <a:xfrm flipH="1">
                          <a:off x="1066495" y="4344318"/>
                          <a:ext cx="182867" cy="180722"/>
                        </a:xfrm>
                        <a:prstGeom prst="line">
                          <a:avLst/>
                        </a:prstGeom>
                        <a:ln w="25400">
                          <a:solidFill>
                            <a:schemeClr val="tx2">
                              <a:lumMod val="40000"/>
                              <a:lumOff val="60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563" name="Straight Connector 562"/>
                        <p:cNvCxnSpPr/>
                        <p:nvPr/>
                      </p:nvCxnSpPr>
                      <p:spPr bwMode="auto">
                        <a:xfrm rot="5400000" flipH="1">
                          <a:off x="1067567" y="4343245"/>
                          <a:ext cx="180722" cy="182867"/>
                        </a:xfrm>
                        <a:prstGeom prst="line">
                          <a:avLst/>
                        </a:prstGeom>
                        <a:ln w="25400">
                          <a:solidFill>
                            <a:schemeClr val="tx2">
                              <a:lumMod val="40000"/>
                              <a:lumOff val="60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grpSp>
                    <p:nvGrpSpPr>
                      <p:cNvPr id="544" name="Group 72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1828800" y="1447797"/>
                        <a:ext cx="182503" cy="182564"/>
                        <a:chOff x="1066799" y="4343396"/>
                        <a:chExt cx="182503" cy="182564"/>
                      </a:xfrm>
                    </p:grpSpPr>
                    <p:cxnSp>
                      <p:nvCxnSpPr>
                        <p:cNvPr id="560" name="Straight Connector 559"/>
                        <p:cNvCxnSpPr/>
                        <p:nvPr/>
                      </p:nvCxnSpPr>
                      <p:spPr bwMode="auto">
                        <a:xfrm flipH="1">
                          <a:off x="1066799" y="4344318"/>
                          <a:ext cx="182868" cy="180721"/>
                        </a:xfrm>
                        <a:prstGeom prst="line">
                          <a:avLst/>
                        </a:prstGeom>
                        <a:ln w="25400">
                          <a:solidFill>
                            <a:schemeClr val="tx2">
                              <a:lumMod val="40000"/>
                              <a:lumOff val="60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561" name="Straight Connector 560"/>
                        <p:cNvCxnSpPr/>
                        <p:nvPr/>
                      </p:nvCxnSpPr>
                      <p:spPr bwMode="auto">
                        <a:xfrm rot="5400000" flipH="1">
                          <a:off x="1067872" y="4343245"/>
                          <a:ext cx="180721" cy="182868"/>
                        </a:xfrm>
                        <a:prstGeom prst="line">
                          <a:avLst/>
                        </a:prstGeom>
                        <a:ln w="25400">
                          <a:solidFill>
                            <a:schemeClr val="tx2">
                              <a:lumMod val="40000"/>
                              <a:lumOff val="60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grpSp>
                    <p:nvGrpSpPr>
                      <p:cNvPr id="545" name="Group 181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590546" y="1447797"/>
                        <a:ext cx="182503" cy="182564"/>
                        <a:chOff x="1066809" y="4343396"/>
                        <a:chExt cx="182503" cy="182564"/>
                      </a:xfrm>
                    </p:grpSpPr>
                    <p:cxnSp>
                      <p:nvCxnSpPr>
                        <p:cNvPr id="558" name="Straight Connector 557"/>
                        <p:cNvCxnSpPr/>
                        <p:nvPr/>
                      </p:nvCxnSpPr>
                      <p:spPr bwMode="auto">
                        <a:xfrm flipH="1">
                          <a:off x="1067756" y="4344318"/>
                          <a:ext cx="180639" cy="180721"/>
                        </a:xfrm>
                        <a:prstGeom prst="line">
                          <a:avLst/>
                        </a:prstGeom>
                        <a:ln w="25400">
                          <a:solidFill>
                            <a:schemeClr val="tx2">
                              <a:lumMod val="40000"/>
                              <a:lumOff val="60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559" name="Straight Connector 558"/>
                        <p:cNvCxnSpPr/>
                        <p:nvPr/>
                      </p:nvCxnSpPr>
                      <p:spPr bwMode="auto">
                        <a:xfrm rot="5400000" flipH="1">
                          <a:off x="1067714" y="4344360"/>
                          <a:ext cx="180721" cy="180639"/>
                        </a:xfrm>
                        <a:prstGeom prst="line">
                          <a:avLst/>
                        </a:prstGeom>
                        <a:ln w="25400">
                          <a:solidFill>
                            <a:schemeClr val="tx2">
                              <a:lumMod val="40000"/>
                              <a:lumOff val="60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grpSp>
                    <p:nvGrpSpPr>
                      <p:cNvPr id="546" name="Group 184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3352292" y="1447797"/>
                        <a:ext cx="182503" cy="182564"/>
                        <a:chOff x="1066819" y="4343396"/>
                        <a:chExt cx="182503" cy="182564"/>
                      </a:xfrm>
                    </p:grpSpPr>
                    <p:cxnSp>
                      <p:nvCxnSpPr>
                        <p:cNvPr id="556" name="Straight Connector 555"/>
                        <p:cNvCxnSpPr/>
                        <p:nvPr/>
                      </p:nvCxnSpPr>
                      <p:spPr bwMode="auto">
                        <a:xfrm flipH="1">
                          <a:off x="1066483" y="4344318"/>
                          <a:ext cx="182868" cy="180721"/>
                        </a:xfrm>
                        <a:prstGeom prst="line">
                          <a:avLst/>
                        </a:prstGeom>
                        <a:ln w="25400">
                          <a:solidFill>
                            <a:schemeClr val="tx2">
                              <a:lumMod val="40000"/>
                              <a:lumOff val="60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557" name="Straight Connector 556"/>
                        <p:cNvCxnSpPr/>
                        <p:nvPr/>
                      </p:nvCxnSpPr>
                      <p:spPr bwMode="auto">
                        <a:xfrm rot="5400000" flipH="1">
                          <a:off x="1067557" y="4343245"/>
                          <a:ext cx="180721" cy="182868"/>
                        </a:xfrm>
                        <a:prstGeom prst="line">
                          <a:avLst/>
                        </a:prstGeom>
                        <a:ln w="25400">
                          <a:solidFill>
                            <a:schemeClr val="tx2">
                              <a:lumMod val="40000"/>
                              <a:lumOff val="60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grpSp>
                    <p:nvGrpSpPr>
                      <p:cNvPr id="547" name="Group 187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4114038" y="1447798"/>
                        <a:ext cx="184089" cy="182563"/>
                        <a:chOff x="1066829" y="4343397"/>
                        <a:chExt cx="184089" cy="182563"/>
                      </a:xfrm>
                    </p:grpSpPr>
                    <p:cxnSp>
                      <p:nvCxnSpPr>
                        <p:cNvPr id="554" name="Straight Connector 553"/>
                        <p:cNvCxnSpPr/>
                        <p:nvPr/>
                      </p:nvCxnSpPr>
                      <p:spPr bwMode="auto">
                        <a:xfrm flipH="1">
                          <a:off x="1067440" y="4344318"/>
                          <a:ext cx="182868" cy="180722"/>
                        </a:xfrm>
                        <a:prstGeom prst="line">
                          <a:avLst/>
                        </a:prstGeom>
                        <a:ln w="25400">
                          <a:solidFill>
                            <a:schemeClr val="tx2">
                              <a:lumMod val="40000"/>
                              <a:lumOff val="60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555" name="Straight Connector 554"/>
                        <p:cNvCxnSpPr/>
                        <p:nvPr/>
                      </p:nvCxnSpPr>
                      <p:spPr bwMode="auto">
                        <a:xfrm rot="5400000" flipH="1">
                          <a:off x="1068513" y="4343244"/>
                          <a:ext cx="180722" cy="182868"/>
                        </a:xfrm>
                        <a:prstGeom prst="line">
                          <a:avLst/>
                        </a:prstGeom>
                        <a:ln w="25400">
                          <a:solidFill>
                            <a:schemeClr val="tx2">
                              <a:lumMod val="40000"/>
                              <a:lumOff val="60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grpSp>
                    <p:nvGrpSpPr>
                      <p:cNvPr id="548" name="Group 190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4877371" y="1447798"/>
                        <a:ext cx="182502" cy="182563"/>
                        <a:chOff x="1066839" y="4343397"/>
                        <a:chExt cx="182502" cy="182563"/>
                      </a:xfrm>
                    </p:grpSpPr>
                    <p:cxnSp>
                      <p:nvCxnSpPr>
                        <p:cNvPr id="552" name="Straight Connector 551"/>
                        <p:cNvCxnSpPr/>
                        <p:nvPr/>
                      </p:nvCxnSpPr>
                      <p:spPr bwMode="auto">
                        <a:xfrm flipH="1">
                          <a:off x="1066809" y="4344318"/>
                          <a:ext cx="182867" cy="180722"/>
                        </a:xfrm>
                        <a:prstGeom prst="line">
                          <a:avLst/>
                        </a:prstGeom>
                        <a:ln w="25400">
                          <a:solidFill>
                            <a:schemeClr val="tx2">
                              <a:lumMod val="40000"/>
                              <a:lumOff val="60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553" name="Straight Connector 552"/>
                        <p:cNvCxnSpPr/>
                        <p:nvPr/>
                      </p:nvCxnSpPr>
                      <p:spPr bwMode="auto">
                        <a:xfrm rot="5400000" flipH="1">
                          <a:off x="1067882" y="4343245"/>
                          <a:ext cx="180722" cy="182867"/>
                        </a:xfrm>
                        <a:prstGeom prst="line">
                          <a:avLst/>
                        </a:prstGeom>
                        <a:ln w="25400">
                          <a:solidFill>
                            <a:schemeClr val="tx2">
                              <a:lumMod val="40000"/>
                              <a:lumOff val="60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grpSp>
                    <p:nvGrpSpPr>
                      <p:cNvPr id="549" name="Group 193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5639117" y="1447798"/>
                        <a:ext cx="182502" cy="182563"/>
                        <a:chOff x="1066849" y="4343397"/>
                        <a:chExt cx="182502" cy="182563"/>
                      </a:xfrm>
                    </p:grpSpPr>
                    <p:cxnSp>
                      <p:nvCxnSpPr>
                        <p:cNvPr id="550" name="Straight Connector 549"/>
                        <p:cNvCxnSpPr/>
                        <p:nvPr/>
                      </p:nvCxnSpPr>
                      <p:spPr bwMode="auto">
                        <a:xfrm flipH="1">
                          <a:off x="1067768" y="4344318"/>
                          <a:ext cx="180636" cy="180722"/>
                        </a:xfrm>
                        <a:prstGeom prst="line">
                          <a:avLst/>
                        </a:prstGeom>
                        <a:ln w="25400">
                          <a:solidFill>
                            <a:schemeClr val="tx2">
                              <a:lumMod val="40000"/>
                              <a:lumOff val="60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551" name="Straight Connector 550"/>
                        <p:cNvCxnSpPr/>
                        <p:nvPr/>
                      </p:nvCxnSpPr>
                      <p:spPr bwMode="auto">
                        <a:xfrm rot="5400000" flipH="1">
                          <a:off x="1067725" y="4344360"/>
                          <a:ext cx="180722" cy="180636"/>
                        </a:xfrm>
                        <a:prstGeom prst="line">
                          <a:avLst/>
                        </a:prstGeom>
                        <a:ln w="25400">
                          <a:solidFill>
                            <a:schemeClr val="tx2">
                              <a:lumMod val="40000"/>
                              <a:lumOff val="60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</p:grpSp>
                <p:grpSp>
                  <p:nvGrpSpPr>
                    <p:cNvPr id="499" name="Group 252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828800" y="4495801"/>
                      <a:ext cx="4754565" cy="182564"/>
                      <a:chOff x="1828800" y="1447797"/>
                      <a:chExt cx="4754565" cy="182564"/>
                    </a:xfrm>
                  </p:grpSpPr>
                  <p:grpSp>
                    <p:nvGrpSpPr>
                      <p:cNvPr id="522" name="Group 71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6400863" y="1447798"/>
                        <a:ext cx="182502" cy="182563"/>
                        <a:chOff x="1066860" y="4343397"/>
                        <a:chExt cx="182502" cy="182563"/>
                      </a:xfrm>
                    </p:grpSpPr>
                    <p:cxnSp>
                      <p:nvCxnSpPr>
                        <p:cNvPr id="541" name="Straight Connector 540"/>
                        <p:cNvCxnSpPr/>
                        <p:nvPr/>
                      </p:nvCxnSpPr>
                      <p:spPr bwMode="auto">
                        <a:xfrm flipH="1">
                          <a:off x="1066495" y="4343136"/>
                          <a:ext cx="182867" cy="182954"/>
                        </a:xfrm>
                        <a:prstGeom prst="line">
                          <a:avLst/>
                        </a:prstGeom>
                        <a:ln w="25400">
                          <a:solidFill>
                            <a:schemeClr val="tx2">
                              <a:lumMod val="40000"/>
                              <a:lumOff val="60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542" name="Straight Connector 541"/>
                        <p:cNvCxnSpPr/>
                        <p:nvPr/>
                      </p:nvCxnSpPr>
                      <p:spPr bwMode="auto">
                        <a:xfrm rot="5400000" flipH="1">
                          <a:off x="1066452" y="4343179"/>
                          <a:ext cx="182954" cy="182867"/>
                        </a:xfrm>
                        <a:prstGeom prst="line">
                          <a:avLst/>
                        </a:prstGeom>
                        <a:ln w="25400">
                          <a:solidFill>
                            <a:schemeClr val="tx2">
                              <a:lumMod val="40000"/>
                              <a:lumOff val="60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grpSp>
                    <p:nvGrpSpPr>
                      <p:cNvPr id="523" name="Group 72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1828800" y="1447797"/>
                        <a:ext cx="182503" cy="182564"/>
                        <a:chOff x="1066799" y="4343396"/>
                        <a:chExt cx="182503" cy="182564"/>
                      </a:xfrm>
                    </p:grpSpPr>
                    <p:cxnSp>
                      <p:nvCxnSpPr>
                        <p:cNvPr id="539" name="Straight Connector 538"/>
                        <p:cNvCxnSpPr/>
                        <p:nvPr/>
                      </p:nvCxnSpPr>
                      <p:spPr bwMode="auto">
                        <a:xfrm flipH="1">
                          <a:off x="1066799" y="4343136"/>
                          <a:ext cx="182868" cy="182953"/>
                        </a:xfrm>
                        <a:prstGeom prst="line">
                          <a:avLst/>
                        </a:prstGeom>
                        <a:ln w="25400">
                          <a:solidFill>
                            <a:schemeClr val="tx2">
                              <a:lumMod val="40000"/>
                              <a:lumOff val="60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540" name="Straight Connector 539"/>
                        <p:cNvCxnSpPr/>
                        <p:nvPr/>
                      </p:nvCxnSpPr>
                      <p:spPr bwMode="auto">
                        <a:xfrm rot="5400000" flipH="1">
                          <a:off x="1066756" y="4343179"/>
                          <a:ext cx="182953" cy="182868"/>
                        </a:xfrm>
                        <a:prstGeom prst="line">
                          <a:avLst/>
                        </a:prstGeom>
                        <a:ln w="25400">
                          <a:solidFill>
                            <a:schemeClr val="tx2">
                              <a:lumMod val="40000"/>
                              <a:lumOff val="60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grpSp>
                    <p:nvGrpSpPr>
                      <p:cNvPr id="524" name="Group 181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590546" y="1447797"/>
                        <a:ext cx="182503" cy="182564"/>
                        <a:chOff x="1066809" y="4343396"/>
                        <a:chExt cx="182503" cy="182564"/>
                      </a:xfrm>
                    </p:grpSpPr>
                    <p:cxnSp>
                      <p:nvCxnSpPr>
                        <p:cNvPr id="537" name="Straight Connector 536"/>
                        <p:cNvCxnSpPr/>
                        <p:nvPr/>
                      </p:nvCxnSpPr>
                      <p:spPr bwMode="auto">
                        <a:xfrm flipH="1">
                          <a:off x="1067756" y="4343136"/>
                          <a:ext cx="180639" cy="182953"/>
                        </a:xfrm>
                        <a:prstGeom prst="line">
                          <a:avLst/>
                        </a:prstGeom>
                        <a:ln w="25400">
                          <a:solidFill>
                            <a:schemeClr val="tx2">
                              <a:lumMod val="40000"/>
                              <a:lumOff val="60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538" name="Straight Connector 537"/>
                        <p:cNvCxnSpPr/>
                        <p:nvPr/>
                      </p:nvCxnSpPr>
                      <p:spPr bwMode="auto">
                        <a:xfrm rot="5400000" flipH="1">
                          <a:off x="1066598" y="4344294"/>
                          <a:ext cx="182953" cy="180639"/>
                        </a:xfrm>
                        <a:prstGeom prst="line">
                          <a:avLst/>
                        </a:prstGeom>
                        <a:ln w="25400">
                          <a:solidFill>
                            <a:schemeClr val="tx2">
                              <a:lumMod val="40000"/>
                              <a:lumOff val="60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grpSp>
                    <p:nvGrpSpPr>
                      <p:cNvPr id="525" name="Group 184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3352292" y="1447797"/>
                        <a:ext cx="182503" cy="182564"/>
                        <a:chOff x="1066819" y="4343396"/>
                        <a:chExt cx="182503" cy="182564"/>
                      </a:xfrm>
                    </p:grpSpPr>
                    <p:cxnSp>
                      <p:nvCxnSpPr>
                        <p:cNvPr id="535" name="Straight Connector 534"/>
                        <p:cNvCxnSpPr/>
                        <p:nvPr/>
                      </p:nvCxnSpPr>
                      <p:spPr bwMode="auto">
                        <a:xfrm flipH="1">
                          <a:off x="1066483" y="4343136"/>
                          <a:ext cx="182868" cy="182953"/>
                        </a:xfrm>
                        <a:prstGeom prst="line">
                          <a:avLst/>
                        </a:prstGeom>
                        <a:ln w="25400">
                          <a:solidFill>
                            <a:schemeClr val="tx2">
                              <a:lumMod val="40000"/>
                              <a:lumOff val="60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536" name="Straight Connector 535"/>
                        <p:cNvCxnSpPr/>
                        <p:nvPr/>
                      </p:nvCxnSpPr>
                      <p:spPr bwMode="auto">
                        <a:xfrm rot="5400000" flipH="1">
                          <a:off x="1066441" y="4343179"/>
                          <a:ext cx="182953" cy="182868"/>
                        </a:xfrm>
                        <a:prstGeom prst="line">
                          <a:avLst/>
                        </a:prstGeom>
                        <a:ln w="25400">
                          <a:solidFill>
                            <a:schemeClr val="tx2">
                              <a:lumMod val="40000"/>
                              <a:lumOff val="60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grpSp>
                    <p:nvGrpSpPr>
                      <p:cNvPr id="526" name="Group 187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4114038" y="1447798"/>
                        <a:ext cx="184089" cy="182563"/>
                        <a:chOff x="1066829" y="4343397"/>
                        <a:chExt cx="184089" cy="182563"/>
                      </a:xfrm>
                    </p:grpSpPr>
                    <p:cxnSp>
                      <p:nvCxnSpPr>
                        <p:cNvPr id="533" name="Straight Connector 532"/>
                        <p:cNvCxnSpPr/>
                        <p:nvPr/>
                      </p:nvCxnSpPr>
                      <p:spPr bwMode="auto">
                        <a:xfrm flipH="1">
                          <a:off x="1067440" y="4343136"/>
                          <a:ext cx="182868" cy="182954"/>
                        </a:xfrm>
                        <a:prstGeom prst="line">
                          <a:avLst/>
                        </a:prstGeom>
                        <a:ln w="25400">
                          <a:solidFill>
                            <a:schemeClr val="tx2">
                              <a:lumMod val="40000"/>
                              <a:lumOff val="60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534" name="Straight Connector 533"/>
                        <p:cNvCxnSpPr/>
                        <p:nvPr/>
                      </p:nvCxnSpPr>
                      <p:spPr bwMode="auto">
                        <a:xfrm rot="5400000" flipH="1">
                          <a:off x="1067397" y="4343178"/>
                          <a:ext cx="182954" cy="182868"/>
                        </a:xfrm>
                        <a:prstGeom prst="line">
                          <a:avLst/>
                        </a:prstGeom>
                        <a:ln w="25400">
                          <a:solidFill>
                            <a:schemeClr val="tx2">
                              <a:lumMod val="40000"/>
                              <a:lumOff val="60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grpSp>
                    <p:nvGrpSpPr>
                      <p:cNvPr id="527" name="Group 190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4877371" y="1447798"/>
                        <a:ext cx="182502" cy="182563"/>
                        <a:chOff x="1066839" y="4343397"/>
                        <a:chExt cx="182502" cy="182563"/>
                      </a:xfrm>
                    </p:grpSpPr>
                    <p:cxnSp>
                      <p:nvCxnSpPr>
                        <p:cNvPr id="531" name="Straight Connector 530"/>
                        <p:cNvCxnSpPr/>
                        <p:nvPr/>
                      </p:nvCxnSpPr>
                      <p:spPr bwMode="auto">
                        <a:xfrm flipH="1">
                          <a:off x="1066809" y="4343136"/>
                          <a:ext cx="182867" cy="182954"/>
                        </a:xfrm>
                        <a:prstGeom prst="line">
                          <a:avLst/>
                        </a:prstGeom>
                        <a:ln w="25400">
                          <a:solidFill>
                            <a:schemeClr val="tx2">
                              <a:lumMod val="40000"/>
                              <a:lumOff val="60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532" name="Straight Connector 531"/>
                        <p:cNvCxnSpPr/>
                        <p:nvPr/>
                      </p:nvCxnSpPr>
                      <p:spPr bwMode="auto">
                        <a:xfrm rot="5400000" flipH="1">
                          <a:off x="1066766" y="4343179"/>
                          <a:ext cx="182954" cy="182867"/>
                        </a:xfrm>
                        <a:prstGeom prst="line">
                          <a:avLst/>
                        </a:prstGeom>
                        <a:ln w="25400">
                          <a:solidFill>
                            <a:schemeClr val="tx2">
                              <a:lumMod val="40000"/>
                              <a:lumOff val="60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grpSp>
                    <p:nvGrpSpPr>
                      <p:cNvPr id="528" name="Group 193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5639117" y="1447798"/>
                        <a:ext cx="182502" cy="182563"/>
                        <a:chOff x="1066849" y="4343397"/>
                        <a:chExt cx="182502" cy="182563"/>
                      </a:xfrm>
                    </p:grpSpPr>
                    <p:cxnSp>
                      <p:nvCxnSpPr>
                        <p:cNvPr id="529" name="Straight Connector 528"/>
                        <p:cNvCxnSpPr/>
                        <p:nvPr/>
                      </p:nvCxnSpPr>
                      <p:spPr bwMode="auto">
                        <a:xfrm flipH="1">
                          <a:off x="1067768" y="4343136"/>
                          <a:ext cx="180636" cy="182954"/>
                        </a:xfrm>
                        <a:prstGeom prst="line">
                          <a:avLst/>
                        </a:prstGeom>
                        <a:ln w="25400">
                          <a:solidFill>
                            <a:schemeClr val="tx2">
                              <a:lumMod val="40000"/>
                              <a:lumOff val="60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530" name="Straight Connector 529"/>
                        <p:cNvCxnSpPr/>
                        <p:nvPr/>
                      </p:nvCxnSpPr>
                      <p:spPr bwMode="auto">
                        <a:xfrm rot="5400000" flipH="1">
                          <a:off x="1066609" y="4344294"/>
                          <a:ext cx="182954" cy="180636"/>
                        </a:xfrm>
                        <a:prstGeom prst="line">
                          <a:avLst/>
                        </a:prstGeom>
                        <a:ln w="25400">
                          <a:solidFill>
                            <a:schemeClr val="tx2">
                              <a:lumMod val="40000"/>
                              <a:lumOff val="60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</p:grpSp>
                <p:grpSp>
                  <p:nvGrpSpPr>
                    <p:cNvPr id="500" name="Group 274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828800" y="5257801"/>
                      <a:ext cx="4754565" cy="182564"/>
                      <a:chOff x="1828800" y="1447796"/>
                      <a:chExt cx="4754565" cy="182564"/>
                    </a:xfrm>
                  </p:grpSpPr>
                  <p:grpSp>
                    <p:nvGrpSpPr>
                      <p:cNvPr id="501" name="Group 71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6400863" y="1447797"/>
                        <a:ext cx="182502" cy="182563"/>
                        <a:chOff x="1066860" y="4343396"/>
                        <a:chExt cx="182502" cy="182563"/>
                      </a:xfrm>
                    </p:grpSpPr>
                    <p:cxnSp>
                      <p:nvCxnSpPr>
                        <p:cNvPr id="520" name="Straight Connector 519"/>
                        <p:cNvCxnSpPr/>
                        <p:nvPr/>
                      </p:nvCxnSpPr>
                      <p:spPr bwMode="auto">
                        <a:xfrm flipH="1">
                          <a:off x="1066495" y="4344186"/>
                          <a:ext cx="182867" cy="180723"/>
                        </a:xfrm>
                        <a:prstGeom prst="line">
                          <a:avLst/>
                        </a:prstGeom>
                        <a:ln w="25400">
                          <a:solidFill>
                            <a:schemeClr val="tx2">
                              <a:lumMod val="40000"/>
                              <a:lumOff val="60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521" name="Straight Connector 520"/>
                        <p:cNvCxnSpPr/>
                        <p:nvPr/>
                      </p:nvCxnSpPr>
                      <p:spPr bwMode="auto">
                        <a:xfrm rot="5400000" flipH="1">
                          <a:off x="1067567" y="4343113"/>
                          <a:ext cx="180723" cy="182867"/>
                        </a:xfrm>
                        <a:prstGeom prst="line">
                          <a:avLst/>
                        </a:prstGeom>
                        <a:ln w="25400">
                          <a:solidFill>
                            <a:schemeClr val="tx2">
                              <a:lumMod val="40000"/>
                              <a:lumOff val="60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grpSp>
                    <p:nvGrpSpPr>
                      <p:cNvPr id="502" name="Group 72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1828800" y="1447796"/>
                        <a:ext cx="182503" cy="182564"/>
                        <a:chOff x="1066799" y="4343395"/>
                        <a:chExt cx="182503" cy="182564"/>
                      </a:xfrm>
                    </p:grpSpPr>
                    <p:cxnSp>
                      <p:nvCxnSpPr>
                        <p:cNvPr id="518" name="Straight Connector 517"/>
                        <p:cNvCxnSpPr/>
                        <p:nvPr/>
                      </p:nvCxnSpPr>
                      <p:spPr bwMode="auto">
                        <a:xfrm flipH="1">
                          <a:off x="1066799" y="4344186"/>
                          <a:ext cx="182868" cy="180723"/>
                        </a:xfrm>
                        <a:prstGeom prst="line">
                          <a:avLst/>
                        </a:prstGeom>
                        <a:ln w="25400">
                          <a:solidFill>
                            <a:schemeClr val="tx2">
                              <a:lumMod val="40000"/>
                              <a:lumOff val="60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519" name="Straight Connector 518"/>
                        <p:cNvCxnSpPr/>
                        <p:nvPr/>
                      </p:nvCxnSpPr>
                      <p:spPr bwMode="auto">
                        <a:xfrm rot="5400000" flipH="1">
                          <a:off x="1067872" y="4343113"/>
                          <a:ext cx="180723" cy="182868"/>
                        </a:xfrm>
                        <a:prstGeom prst="line">
                          <a:avLst/>
                        </a:prstGeom>
                        <a:ln w="25400">
                          <a:solidFill>
                            <a:schemeClr val="tx2">
                              <a:lumMod val="40000"/>
                              <a:lumOff val="60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grpSp>
                    <p:nvGrpSpPr>
                      <p:cNvPr id="503" name="Group 181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590546" y="1447796"/>
                        <a:ext cx="182503" cy="182564"/>
                        <a:chOff x="1066809" y="4343395"/>
                        <a:chExt cx="182503" cy="182564"/>
                      </a:xfrm>
                    </p:grpSpPr>
                    <p:cxnSp>
                      <p:nvCxnSpPr>
                        <p:cNvPr id="516" name="Straight Connector 515"/>
                        <p:cNvCxnSpPr/>
                        <p:nvPr/>
                      </p:nvCxnSpPr>
                      <p:spPr bwMode="auto">
                        <a:xfrm flipH="1">
                          <a:off x="1067756" y="4344186"/>
                          <a:ext cx="180639" cy="180723"/>
                        </a:xfrm>
                        <a:prstGeom prst="line">
                          <a:avLst/>
                        </a:prstGeom>
                        <a:ln w="25400">
                          <a:solidFill>
                            <a:schemeClr val="tx2">
                              <a:lumMod val="40000"/>
                              <a:lumOff val="60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517" name="Straight Connector 516"/>
                        <p:cNvCxnSpPr/>
                        <p:nvPr/>
                      </p:nvCxnSpPr>
                      <p:spPr bwMode="auto">
                        <a:xfrm rot="5400000" flipH="1">
                          <a:off x="1067714" y="4344228"/>
                          <a:ext cx="180723" cy="180639"/>
                        </a:xfrm>
                        <a:prstGeom prst="line">
                          <a:avLst/>
                        </a:prstGeom>
                        <a:ln w="25400">
                          <a:solidFill>
                            <a:schemeClr val="tx2">
                              <a:lumMod val="40000"/>
                              <a:lumOff val="60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grpSp>
                    <p:nvGrpSpPr>
                      <p:cNvPr id="504" name="Group 184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3352292" y="1447796"/>
                        <a:ext cx="182503" cy="182564"/>
                        <a:chOff x="1066819" y="4343395"/>
                        <a:chExt cx="182503" cy="182564"/>
                      </a:xfrm>
                    </p:grpSpPr>
                    <p:cxnSp>
                      <p:nvCxnSpPr>
                        <p:cNvPr id="514" name="Straight Connector 513"/>
                        <p:cNvCxnSpPr/>
                        <p:nvPr/>
                      </p:nvCxnSpPr>
                      <p:spPr bwMode="auto">
                        <a:xfrm flipH="1">
                          <a:off x="1066483" y="4344186"/>
                          <a:ext cx="182868" cy="180723"/>
                        </a:xfrm>
                        <a:prstGeom prst="line">
                          <a:avLst/>
                        </a:prstGeom>
                        <a:ln w="25400">
                          <a:solidFill>
                            <a:schemeClr val="tx2">
                              <a:lumMod val="40000"/>
                              <a:lumOff val="60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515" name="Straight Connector 514"/>
                        <p:cNvCxnSpPr/>
                        <p:nvPr/>
                      </p:nvCxnSpPr>
                      <p:spPr bwMode="auto">
                        <a:xfrm rot="5400000" flipH="1">
                          <a:off x="1067557" y="4343113"/>
                          <a:ext cx="180723" cy="182868"/>
                        </a:xfrm>
                        <a:prstGeom prst="line">
                          <a:avLst/>
                        </a:prstGeom>
                        <a:ln w="25400">
                          <a:solidFill>
                            <a:schemeClr val="tx2">
                              <a:lumMod val="40000"/>
                              <a:lumOff val="60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grpSp>
                    <p:nvGrpSpPr>
                      <p:cNvPr id="505" name="Group 187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4114038" y="1447797"/>
                        <a:ext cx="184089" cy="182563"/>
                        <a:chOff x="1066829" y="4343396"/>
                        <a:chExt cx="184089" cy="182563"/>
                      </a:xfrm>
                    </p:grpSpPr>
                    <p:cxnSp>
                      <p:nvCxnSpPr>
                        <p:cNvPr id="512" name="Straight Connector 511"/>
                        <p:cNvCxnSpPr/>
                        <p:nvPr/>
                      </p:nvCxnSpPr>
                      <p:spPr bwMode="auto">
                        <a:xfrm flipH="1">
                          <a:off x="1067440" y="4344186"/>
                          <a:ext cx="182868" cy="180723"/>
                        </a:xfrm>
                        <a:prstGeom prst="line">
                          <a:avLst/>
                        </a:prstGeom>
                        <a:ln w="25400">
                          <a:solidFill>
                            <a:schemeClr val="tx2">
                              <a:lumMod val="40000"/>
                              <a:lumOff val="60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513" name="Straight Connector 512"/>
                        <p:cNvCxnSpPr/>
                        <p:nvPr/>
                      </p:nvCxnSpPr>
                      <p:spPr bwMode="auto">
                        <a:xfrm rot="5400000" flipH="1">
                          <a:off x="1068513" y="4343113"/>
                          <a:ext cx="180723" cy="182868"/>
                        </a:xfrm>
                        <a:prstGeom prst="line">
                          <a:avLst/>
                        </a:prstGeom>
                        <a:ln w="25400">
                          <a:solidFill>
                            <a:schemeClr val="tx2">
                              <a:lumMod val="40000"/>
                              <a:lumOff val="60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grpSp>
                    <p:nvGrpSpPr>
                      <p:cNvPr id="506" name="Group 190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4877371" y="1447797"/>
                        <a:ext cx="182502" cy="182563"/>
                        <a:chOff x="1066839" y="4343396"/>
                        <a:chExt cx="182502" cy="182563"/>
                      </a:xfrm>
                    </p:grpSpPr>
                    <p:cxnSp>
                      <p:nvCxnSpPr>
                        <p:cNvPr id="510" name="Straight Connector 509"/>
                        <p:cNvCxnSpPr/>
                        <p:nvPr/>
                      </p:nvCxnSpPr>
                      <p:spPr bwMode="auto">
                        <a:xfrm flipH="1">
                          <a:off x="1066809" y="4344186"/>
                          <a:ext cx="182867" cy="180723"/>
                        </a:xfrm>
                        <a:prstGeom prst="line">
                          <a:avLst/>
                        </a:prstGeom>
                        <a:ln w="25400">
                          <a:solidFill>
                            <a:schemeClr val="tx2">
                              <a:lumMod val="40000"/>
                              <a:lumOff val="60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511" name="Straight Connector 510"/>
                        <p:cNvCxnSpPr/>
                        <p:nvPr/>
                      </p:nvCxnSpPr>
                      <p:spPr bwMode="auto">
                        <a:xfrm rot="5400000" flipH="1">
                          <a:off x="1067882" y="4343113"/>
                          <a:ext cx="180723" cy="182867"/>
                        </a:xfrm>
                        <a:prstGeom prst="line">
                          <a:avLst/>
                        </a:prstGeom>
                        <a:ln w="25400">
                          <a:solidFill>
                            <a:schemeClr val="tx2">
                              <a:lumMod val="40000"/>
                              <a:lumOff val="60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grpSp>
                    <p:nvGrpSpPr>
                      <p:cNvPr id="507" name="Group 193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5639117" y="1447797"/>
                        <a:ext cx="182502" cy="182563"/>
                        <a:chOff x="1066849" y="4343396"/>
                        <a:chExt cx="182502" cy="182563"/>
                      </a:xfrm>
                    </p:grpSpPr>
                    <p:cxnSp>
                      <p:nvCxnSpPr>
                        <p:cNvPr id="508" name="Straight Connector 507"/>
                        <p:cNvCxnSpPr/>
                        <p:nvPr/>
                      </p:nvCxnSpPr>
                      <p:spPr bwMode="auto">
                        <a:xfrm flipH="1">
                          <a:off x="1067768" y="4344186"/>
                          <a:ext cx="180636" cy="180723"/>
                        </a:xfrm>
                        <a:prstGeom prst="line">
                          <a:avLst/>
                        </a:prstGeom>
                        <a:ln w="25400">
                          <a:solidFill>
                            <a:schemeClr val="tx2">
                              <a:lumMod val="40000"/>
                              <a:lumOff val="60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509" name="Straight Connector 508"/>
                        <p:cNvCxnSpPr/>
                        <p:nvPr/>
                      </p:nvCxnSpPr>
                      <p:spPr bwMode="auto">
                        <a:xfrm rot="5400000" flipH="1">
                          <a:off x="1067725" y="4344229"/>
                          <a:ext cx="180723" cy="180636"/>
                        </a:xfrm>
                        <a:prstGeom prst="line">
                          <a:avLst/>
                        </a:prstGeom>
                        <a:ln w="25400">
                          <a:solidFill>
                            <a:schemeClr val="tx2">
                              <a:lumMod val="40000"/>
                              <a:lumOff val="60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</p:grpSp>
              </p:grpSp>
              <p:grpSp>
                <p:nvGrpSpPr>
                  <p:cNvPr id="338" name="Group 296"/>
                  <p:cNvGrpSpPr>
                    <a:grpSpLocks/>
                  </p:cNvGrpSpPr>
                  <p:nvPr/>
                </p:nvGrpSpPr>
                <p:grpSpPr bwMode="auto">
                  <a:xfrm>
                    <a:off x="719796" y="4862732"/>
                    <a:ext cx="1517754" cy="1369910"/>
                    <a:chOff x="1828800" y="1447800"/>
                    <a:chExt cx="4754565" cy="4754566"/>
                  </a:xfrm>
                </p:grpSpPr>
                <p:grpSp>
                  <p:nvGrpSpPr>
                    <p:cNvPr id="340" name="Group 138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828800" y="1447799"/>
                      <a:ext cx="4754565" cy="182564"/>
                      <a:chOff x="1828800" y="1447799"/>
                      <a:chExt cx="4754565" cy="182564"/>
                    </a:xfrm>
                  </p:grpSpPr>
                  <p:grpSp>
                    <p:nvGrpSpPr>
                      <p:cNvPr id="473" name="Group 71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6400863" y="1447800"/>
                        <a:ext cx="182502" cy="182563"/>
                        <a:chOff x="1066860" y="4343399"/>
                        <a:chExt cx="182502" cy="182563"/>
                      </a:xfrm>
                    </p:grpSpPr>
                    <p:cxnSp>
                      <p:nvCxnSpPr>
                        <p:cNvPr id="492" name="Straight Connector 23"/>
                        <p:cNvCxnSpPr/>
                        <p:nvPr/>
                      </p:nvCxnSpPr>
                      <p:spPr bwMode="auto">
                        <a:xfrm flipH="1">
                          <a:off x="1066495" y="4343399"/>
                          <a:ext cx="182867" cy="182954"/>
                        </a:xfrm>
                        <a:prstGeom prst="line">
                          <a:avLst/>
                        </a:prstGeom>
                        <a:ln w="25400">
                          <a:solidFill>
                            <a:schemeClr val="tx2">
                              <a:lumMod val="40000"/>
                              <a:lumOff val="60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493" name="Straight Connector 24"/>
                        <p:cNvCxnSpPr/>
                        <p:nvPr/>
                      </p:nvCxnSpPr>
                      <p:spPr bwMode="auto">
                        <a:xfrm rot="5400000" flipH="1">
                          <a:off x="1066452" y="4343442"/>
                          <a:ext cx="182954" cy="182867"/>
                        </a:xfrm>
                        <a:prstGeom prst="line">
                          <a:avLst/>
                        </a:prstGeom>
                        <a:ln w="25400">
                          <a:solidFill>
                            <a:schemeClr val="tx2">
                              <a:lumMod val="40000"/>
                              <a:lumOff val="60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grpSp>
                    <p:nvGrpSpPr>
                      <p:cNvPr id="474" name="Group 72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1828800" y="1447799"/>
                        <a:ext cx="182503" cy="182564"/>
                        <a:chOff x="1066799" y="4343398"/>
                        <a:chExt cx="182503" cy="182564"/>
                      </a:xfrm>
                    </p:grpSpPr>
                    <p:cxnSp>
                      <p:nvCxnSpPr>
                        <p:cNvPr id="490" name="Straight Connector 21"/>
                        <p:cNvCxnSpPr/>
                        <p:nvPr/>
                      </p:nvCxnSpPr>
                      <p:spPr bwMode="auto">
                        <a:xfrm flipH="1">
                          <a:off x="1066799" y="4343399"/>
                          <a:ext cx="182868" cy="182953"/>
                        </a:xfrm>
                        <a:prstGeom prst="line">
                          <a:avLst/>
                        </a:prstGeom>
                        <a:ln w="25400">
                          <a:solidFill>
                            <a:schemeClr val="tx2">
                              <a:lumMod val="40000"/>
                              <a:lumOff val="60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491" name="Straight Connector 22"/>
                        <p:cNvCxnSpPr/>
                        <p:nvPr/>
                      </p:nvCxnSpPr>
                      <p:spPr bwMode="auto">
                        <a:xfrm rot="5400000" flipH="1">
                          <a:off x="1066756" y="4343442"/>
                          <a:ext cx="182953" cy="182868"/>
                        </a:xfrm>
                        <a:prstGeom prst="line">
                          <a:avLst/>
                        </a:prstGeom>
                        <a:ln w="25400">
                          <a:solidFill>
                            <a:schemeClr val="tx2">
                              <a:lumMod val="40000"/>
                              <a:lumOff val="60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grpSp>
                    <p:nvGrpSpPr>
                      <p:cNvPr id="475" name="Group 181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590546" y="1447799"/>
                        <a:ext cx="182503" cy="182564"/>
                        <a:chOff x="1066809" y="4343398"/>
                        <a:chExt cx="182503" cy="182564"/>
                      </a:xfrm>
                    </p:grpSpPr>
                    <p:cxnSp>
                      <p:nvCxnSpPr>
                        <p:cNvPr id="488" name="Straight Connector 19"/>
                        <p:cNvCxnSpPr/>
                        <p:nvPr/>
                      </p:nvCxnSpPr>
                      <p:spPr bwMode="auto">
                        <a:xfrm flipH="1">
                          <a:off x="1067756" y="4343399"/>
                          <a:ext cx="180639" cy="182953"/>
                        </a:xfrm>
                        <a:prstGeom prst="line">
                          <a:avLst/>
                        </a:prstGeom>
                        <a:ln w="25400">
                          <a:solidFill>
                            <a:schemeClr val="tx2">
                              <a:lumMod val="40000"/>
                              <a:lumOff val="60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489" name="Straight Connector 20"/>
                        <p:cNvCxnSpPr/>
                        <p:nvPr/>
                      </p:nvCxnSpPr>
                      <p:spPr bwMode="auto">
                        <a:xfrm rot="5400000" flipH="1">
                          <a:off x="1066598" y="4344557"/>
                          <a:ext cx="182953" cy="180639"/>
                        </a:xfrm>
                        <a:prstGeom prst="line">
                          <a:avLst/>
                        </a:prstGeom>
                        <a:ln w="25400">
                          <a:solidFill>
                            <a:schemeClr val="tx2">
                              <a:lumMod val="40000"/>
                              <a:lumOff val="60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grpSp>
                    <p:nvGrpSpPr>
                      <p:cNvPr id="476" name="Group 184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3352292" y="1447799"/>
                        <a:ext cx="182503" cy="182564"/>
                        <a:chOff x="1066819" y="4343398"/>
                        <a:chExt cx="182503" cy="182564"/>
                      </a:xfrm>
                    </p:grpSpPr>
                    <p:cxnSp>
                      <p:nvCxnSpPr>
                        <p:cNvPr id="486" name="Straight Connector 17"/>
                        <p:cNvCxnSpPr/>
                        <p:nvPr/>
                      </p:nvCxnSpPr>
                      <p:spPr bwMode="auto">
                        <a:xfrm flipH="1">
                          <a:off x="1066483" y="4343399"/>
                          <a:ext cx="182868" cy="182953"/>
                        </a:xfrm>
                        <a:prstGeom prst="line">
                          <a:avLst/>
                        </a:prstGeom>
                        <a:ln w="25400">
                          <a:solidFill>
                            <a:schemeClr val="tx2">
                              <a:lumMod val="40000"/>
                              <a:lumOff val="60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487" name="Straight Connector 18"/>
                        <p:cNvCxnSpPr/>
                        <p:nvPr/>
                      </p:nvCxnSpPr>
                      <p:spPr bwMode="auto">
                        <a:xfrm rot="5400000" flipH="1">
                          <a:off x="1066441" y="4343442"/>
                          <a:ext cx="182953" cy="182868"/>
                        </a:xfrm>
                        <a:prstGeom prst="line">
                          <a:avLst/>
                        </a:prstGeom>
                        <a:ln w="25400">
                          <a:solidFill>
                            <a:schemeClr val="tx2">
                              <a:lumMod val="40000"/>
                              <a:lumOff val="60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grpSp>
                    <p:nvGrpSpPr>
                      <p:cNvPr id="477" name="Group 187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4114038" y="1447800"/>
                        <a:ext cx="184089" cy="182563"/>
                        <a:chOff x="1066829" y="4343399"/>
                        <a:chExt cx="184089" cy="182563"/>
                      </a:xfrm>
                    </p:grpSpPr>
                    <p:cxnSp>
                      <p:nvCxnSpPr>
                        <p:cNvPr id="484" name="Straight Connector 15"/>
                        <p:cNvCxnSpPr/>
                        <p:nvPr/>
                      </p:nvCxnSpPr>
                      <p:spPr bwMode="auto">
                        <a:xfrm flipH="1">
                          <a:off x="1067440" y="4343399"/>
                          <a:ext cx="182868" cy="182954"/>
                        </a:xfrm>
                        <a:prstGeom prst="line">
                          <a:avLst/>
                        </a:prstGeom>
                        <a:ln w="25400">
                          <a:solidFill>
                            <a:schemeClr val="tx2">
                              <a:lumMod val="40000"/>
                              <a:lumOff val="60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485" name="Straight Connector 16"/>
                        <p:cNvCxnSpPr/>
                        <p:nvPr/>
                      </p:nvCxnSpPr>
                      <p:spPr bwMode="auto">
                        <a:xfrm rot="5400000" flipH="1">
                          <a:off x="1067397" y="4343442"/>
                          <a:ext cx="182954" cy="182868"/>
                        </a:xfrm>
                        <a:prstGeom prst="line">
                          <a:avLst/>
                        </a:prstGeom>
                        <a:ln w="25400">
                          <a:solidFill>
                            <a:schemeClr val="tx2">
                              <a:lumMod val="40000"/>
                              <a:lumOff val="60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grpSp>
                    <p:nvGrpSpPr>
                      <p:cNvPr id="478" name="Group 190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4877371" y="1447800"/>
                        <a:ext cx="182502" cy="182563"/>
                        <a:chOff x="1066839" y="4343399"/>
                        <a:chExt cx="182502" cy="182563"/>
                      </a:xfrm>
                    </p:grpSpPr>
                    <p:cxnSp>
                      <p:nvCxnSpPr>
                        <p:cNvPr id="482" name="Straight Connector 13"/>
                        <p:cNvCxnSpPr/>
                        <p:nvPr/>
                      </p:nvCxnSpPr>
                      <p:spPr bwMode="auto">
                        <a:xfrm flipH="1">
                          <a:off x="1066809" y="4343399"/>
                          <a:ext cx="182867" cy="182954"/>
                        </a:xfrm>
                        <a:prstGeom prst="line">
                          <a:avLst/>
                        </a:prstGeom>
                        <a:ln w="25400">
                          <a:solidFill>
                            <a:schemeClr val="tx2">
                              <a:lumMod val="40000"/>
                              <a:lumOff val="60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483" name="Straight Connector 14"/>
                        <p:cNvCxnSpPr/>
                        <p:nvPr/>
                      </p:nvCxnSpPr>
                      <p:spPr bwMode="auto">
                        <a:xfrm rot="5400000" flipH="1">
                          <a:off x="1066766" y="4343442"/>
                          <a:ext cx="182954" cy="182867"/>
                        </a:xfrm>
                        <a:prstGeom prst="line">
                          <a:avLst/>
                        </a:prstGeom>
                        <a:ln w="25400">
                          <a:solidFill>
                            <a:schemeClr val="tx2">
                              <a:lumMod val="40000"/>
                              <a:lumOff val="60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grpSp>
                    <p:nvGrpSpPr>
                      <p:cNvPr id="479" name="Group 193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5639117" y="1447800"/>
                        <a:ext cx="182502" cy="182563"/>
                        <a:chOff x="1066849" y="4343399"/>
                        <a:chExt cx="182502" cy="182563"/>
                      </a:xfrm>
                    </p:grpSpPr>
                    <p:cxnSp>
                      <p:nvCxnSpPr>
                        <p:cNvPr id="480" name="Straight Connector 11"/>
                        <p:cNvCxnSpPr/>
                        <p:nvPr/>
                      </p:nvCxnSpPr>
                      <p:spPr bwMode="auto">
                        <a:xfrm flipH="1">
                          <a:off x="1067768" y="4343399"/>
                          <a:ext cx="180636" cy="182954"/>
                        </a:xfrm>
                        <a:prstGeom prst="line">
                          <a:avLst/>
                        </a:prstGeom>
                        <a:ln w="25400">
                          <a:solidFill>
                            <a:schemeClr val="tx2">
                              <a:lumMod val="40000"/>
                              <a:lumOff val="60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481" name="Straight Connector 12"/>
                        <p:cNvCxnSpPr/>
                        <p:nvPr/>
                      </p:nvCxnSpPr>
                      <p:spPr bwMode="auto">
                        <a:xfrm rot="5400000" flipH="1">
                          <a:off x="1066609" y="4344558"/>
                          <a:ext cx="182954" cy="180636"/>
                        </a:xfrm>
                        <a:prstGeom prst="line">
                          <a:avLst/>
                        </a:prstGeom>
                        <a:ln w="25400">
                          <a:solidFill>
                            <a:schemeClr val="tx2">
                              <a:lumMod val="40000"/>
                              <a:lumOff val="60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</p:grpSp>
                <p:grpSp>
                  <p:nvGrpSpPr>
                    <p:cNvPr id="341" name="Group 164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828800" y="6019802"/>
                      <a:ext cx="4754565" cy="182564"/>
                      <a:chOff x="1828800" y="1447799"/>
                      <a:chExt cx="4754565" cy="182564"/>
                    </a:xfrm>
                  </p:grpSpPr>
                  <p:grpSp>
                    <p:nvGrpSpPr>
                      <p:cNvPr id="452" name="Group 71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6400863" y="1447800"/>
                        <a:ext cx="182502" cy="182563"/>
                        <a:chOff x="1066860" y="4343399"/>
                        <a:chExt cx="182502" cy="182563"/>
                      </a:xfrm>
                    </p:grpSpPr>
                    <p:cxnSp>
                      <p:nvCxnSpPr>
                        <p:cNvPr id="471" name="Straight Connector 470"/>
                        <p:cNvCxnSpPr/>
                        <p:nvPr/>
                      </p:nvCxnSpPr>
                      <p:spPr bwMode="auto">
                        <a:xfrm flipH="1">
                          <a:off x="1066495" y="4343008"/>
                          <a:ext cx="182867" cy="182954"/>
                        </a:xfrm>
                        <a:prstGeom prst="line">
                          <a:avLst/>
                        </a:prstGeom>
                        <a:ln w="25400">
                          <a:solidFill>
                            <a:schemeClr val="tx2">
                              <a:lumMod val="40000"/>
                              <a:lumOff val="60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472" name="Straight Connector 471"/>
                        <p:cNvCxnSpPr/>
                        <p:nvPr/>
                      </p:nvCxnSpPr>
                      <p:spPr bwMode="auto">
                        <a:xfrm rot="5400000" flipH="1">
                          <a:off x="1066452" y="4343052"/>
                          <a:ext cx="182954" cy="182867"/>
                        </a:xfrm>
                        <a:prstGeom prst="line">
                          <a:avLst/>
                        </a:prstGeom>
                        <a:ln w="25400">
                          <a:solidFill>
                            <a:schemeClr val="tx2">
                              <a:lumMod val="40000"/>
                              <a:lumOff val="60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grpSp>
                    <p:nvGrpSpPr>
                      <p:cNvPr id="453" name="Group 72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1828800" y="1447799"/>
                        <a:ext cx="182503" cy="182564"/>
                        <a:chOff x="1066799" y="4343398"/>
                        <a:chExt cx="182503" cy="182564"/>
                      </a:xfrm>
                    </p:grpSpPr>
                    <p:cxnSp>
                      <p:nvCxnSpPr>
                        <p:cNvPr id="469" name="Straight Connector 468"/>
                        <p:cNvCxnSpPr/>
                        <p:nvPr/>
                      </p:nvCxnSpPr>
                      <p:spPr bwMode="auto">
                        <a:xfrm flipH="1">
                          <a:off x="1066799" y="4343009"/>
                          <a:ext cx="182868" cy="182953"/>
                        </a:xfrm>
                        <a:prstGeom prst="line">
                          <a:avLst/>
                        </a:prstGeom>
                        <a:ln w="25400">
                          <a:solidFill>
                            <a:schemeClr val="tx2">
                              <a:lumMod val="40000"/>
                              <a:lumOff val="60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470" name="Straight Connector 469"/>
                        <p:cNvCxnSpPr/>
                        <p:nvPr/>
                      </p:nvCxnSpPr>
                      <p:spPr bwMode="auto">
                        <a:xfrm rot="5400000" flipH="1">
                          <a:off x="1066756" y="4343051"/>
                          <a:ext cx="182953" cy="182868"/>
                        </a:xfrm>
                        <a:prstGeom prst="line">
                          <a:avLst/>
                        </a:prstGeom>
                        <a:ln w="25400">
                          <a:solidFill>
                            <a:schemeClr val="tx2">
                              <a:lumMod val="40000"/>
                              <a:lumOff val="60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grpSp>
                    <p:nvGrpSpPr>
                      <p:cNvPr id="454" name="Group 181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590546" y="1447799"/>
                        <a:ext cx="182503" cy="182564"/>
                        <a:chOff x="1066809" y="4343398"/>
                        <a:chExt cx="182503" cy="182564"/>
                      </a:xfrm>
                    </p:grpSpPr>
                    <p:cxnSp>
                      <p:nvCxnSpPr>
                        <p:cNvPr id="467" name="Straight Connector 466"/>
                        <p:cNvCxnSpPr/>
                        <p:nvPr/>
                      </p:nvCxnSpPr>
                      <p:spPr bwMode="auto">
                        <a:xfrm flipH="1">
                          <a:off x="1067756" y="4343009"/>
                          <a:ext cx="180639" cy="182953"/>
                        </a:xfrm>
                        <a:prstGeom prst="line">
                          <a:avLst/>
                        </a:prstGeom>
                        <a:ln w="25400">
                          <a:solidFill>
                            <a:schemeClr val="tx2">
                              <a:lumMod val="40000"/>
                              <a:lumOff val="60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468" name="Straight Connector 467"/>
                        <p:cNvCxnSpPr/>
                        <p:nvPr/>
                      </p:nvCxnSpPr>
                      <p:spPr bwMode="auto">
                        <a:xfrm rot="5400000" flipH="1">
                          <a:off x="1066598" y="4344167"/>
                          <a:ext cx="182953" cy="180639"/>
                        </a:xfrm>
                        <a:prstGeom prst="line">
                          <a:avLst/>
                        </a:prstGeom>
                        <a:ln w="25400">
                          <a:solidFill>
                            <a:schemeClr val="tx2">
                              <a:lumMod val="40000"/>
                              <a:lumOff val="60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grpSp>
                    <p:nvGrpSpPr>
                      <p:cNvPr id="455" name="Group 184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3352292" y="1447799"/>
                        <a:ext cx="182503" cy="182564"/>
                        <a:chOff x="1066819" y="4343398"/>
                        <a:chExt cx="182503" cy="182564"/>
                      </a:xfrm>
                    </p:grpSpPr>
                    <p:cxnSp>
                      <p:nvCxnSpPr>
                        <p:cNvPr id="465" name="Straight Connector 464"/>
                        <p:cNvCxnSpPr/>
                        <p:nvPr/>
                      </p:nvCxnSpPr>
                      <p:spPr bwMode="auto">
                        <a:xfrm flipH="1">
                          <a:off x="1066483" y="4343009"/>
                          <a:ext cx="182868" cy="182953"/>
                        </a:xfrm>
                        <a:prstGeom prst="line">
                          <a:avLst/>
                        </a:prstGeom>
                        <a:ln w="25400">
                          <a:solidFill>
                            <a:schemeClr val="tx2">
                              <a:lumMod val="40000"/>
                              <a:lumOff val="60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466" name="Straight Connector 465"/>
                        <p:cNvCxnSpPr/>
                        <p:nvPr/>
                      </p:nvCxnSpPr>
                      <p:spPr bwMode="auto">
                        <a:xfrm rot="5400000" flipH="1">
                          <a:off x="1066441" y="4343051"/>
                          <a:ext cx="182953" cy="182868"/>
                        </a:xfrm>
                        <a:prstGeom prst="line">
                          <a:avLst/>
                        </a:prstGeom>
                        <a:ln w="25400">
                          <a:solidFill>
                            <a:schemeClr val="tx2">
                              <a:lumMod val="40000"/>
                              <a:lumOff val="60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grpSp>
                    <p:nvGrpSpPr>
                      <p:cNvPr id="456" name="Group 187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4114038" y="1447800"/>
                        <a:ext cx="184089" cy="182563"/>
                        <a:chOff x="1066829" y="4343399"/>
                        <a:chExt cx="184089" cy="182563"/>
                      </a:xfrm>
                    </p:grpSpPr>
                    <p:cxnSp>
                      <p:nvCxnSpPr>
                        <p:cNvPr id="463" name="Straight Connector 462"/>
                        <p:cNvCxnSpPr/>
                        <p:nvPr/>
                      </p:nvCxnSpPr>
                      <p:spPr bwMode="auto">
                        <a:xfrm flipH="1">
                          <a:off x="1067440" y="4343008"/>
                          <a:ext cx="182868" cy="182954"/>
                        </a:xfrm>
                        <a:prstGeom prst="line">
                          <a:avLst/>
                        </a:prstGeom>
                        <a:ln w="25400">
                          <a:solidFill>
                            <a:schemeClr val="tx2">
                              <a:lumMod val="40000"/>
                              <a:lumOff val="60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464" name="Straight Connector 463"/>
                        <p:cNvCxnSpPr/>
                        <p:nvPr/>
                      </p:nvCxnSpPr>
                      <p:spPr bwMode="auto">
                        <a:xfrm rot="5400000" flipH="1">
                          <a:off x="1067397" y="4343051"/>
                          <a:ext cx="182954" cy="182868"/>
                        </a:xfrm>
                        <a:prstGeom prst="line">
                          <a:avLst/>
                        </a:prstGeom>
                        <a:ln w="25400">
                          <a:solidFill>
                            <a:schemeClr val="tx2">
                              <a:lumMod val="40000"/>
                              <a:lumOff val="60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grpSp>
                    <p:nvGrpSpPr>
                      <p:cNvPr id="457" name="Group 190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4877371" y="1447800"/>
                        <a:ext cx="182502" cy="182563"/>
                        <a:chOff x="1066839" y="4343399"/>
                        <a:chExt cx="182502" cy="182563"/>
                      </a:xfrm>
                    </p:grpSpPr>
                    <p:cxnSp>
                      <p:nvCxnSpPr>
                        <p:cNvPr id="461" name="Straight Connector 460"/>
                        <p:cNvCxnSpPr/>
                        <p:nvPr/>
                      </p:nvCxnSpPr>
                      <p:spPr bwMode="auto">
                        <a:xfrm flipH="1">
                          <a:off x="1066809" y="4343008"/>
                          <a:ext cx="182867" cy="182954"/>
                        </a:xfrm>
                        <a:prstGeom prst="line">
                          <a:avLst/>
                        </a:prstGeom>
                        <a:ln w="25400">
                          <a:solidFill>
                            <a:schemeClr val="tx2">
                              <a:lumMod val="40000"/>
                              <a:lumOff val="60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462" name="Straight Connector 461"/>
                        <p:cNvCxnSpPr/>
                        <p:nvPr/>
                      </p:nvCxnSpPr>
                      <p:spPr bwMode="auto">
                        <a:xfrm rot="5400000" flipH="1">
                          <a:off x="1066766" y="4343052"/>
                          <a:ext cx="182954" cy="182867"/>
                        </a:xfrm>
                        <a:prstGeom prst="line">
                          <a:avLst/>
                        </a:prstGeom>
                        <a:ln w="25400">
                          <a:solidFill>
                            <a:schemeClr val="tx2">
                              <a:lumMod val="40000"/>
                              <a:lumOff val="60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grpSp>
                    <p:nvGrpSpPr>
                      <p:cNvPr id="458" name="Group 193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5639117" y="1447800"/>
                        <a:ext cx="182502" cy="182563"/>
                        <a:chOff x="1066849" y="4343399"/>
                        <a:chExt cx="182502" cy="182563"/>
                      </a:xfrm>
                    </p:grpSpPr>
                    <p:cxnSp>
                      <p:nvCxnSpPr>
                        <p:cNvPr id="459" name="Straight Connector 458"/>
                        <p:cNvCxnSpPr/>
                        <p:nvPr/>
                      </p:nvCxnSpPr>
                      <p:spPr bwMode="auto">
                        <a:xfrm flipH="1">
                          <a:off x="1067768" y="4343008"/>
                          <a:ext cx="180636" cy="182954"/>
                        </a:xfrm>
                        <a:prstGeom prst="line">
                          <a:avLst/>
                        </a:prstGeom>
                        <a:ln w="25400">
                          <a:solidFill>
                            <a:schemeClr val="tx2">
                              <a:lumMod val="40000"/>
                              <a:lumOff val="60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460" name="Straight Connector 459"/>
                        <p:cNvCxnSpPr/>
                        <p:nvPr/>
                      </p:nvCxnSpPr>
                      <p:spPr bwMode="auto">
                        <a:xfrm rot="5400000" flipH="1">
                          <a:off x="1066609" y="4344167"/>
                          <a:ext cx="182954" cy="180636"/>
                        </a:xfrm>
                        <a:prstGeom prst="line">
                          <a:avLst/>
                        </a:prstGeom>
                        <a:ln w="25400">
                          <a:solidFill>
                            <a:schemeClr val="tx2">
                              <a:lumMod val="40000"/>
                              <a:lumOff val="60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</p:grpSp>
                <p:grpSp>
                  <p:nvGrpSpPr>
                    <p:cNvPr id="342" name="Group 186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828800" y="2209799"/>
                      <a:ext cx="4754565" cy="182564"/>
                      <a:chOff x="1828800" y="1447798"/>
                      <a:chExt cx="4754565" cy="182564"/>
                    </a:xfrm>
                  </p:grpSpPr>
                  <p:grpSp>
                    <p:nvGrpSpPr>
                      <p:cNvPr id="431" name="Group 71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6400863" y="1447799"/>
                        <a:ext cx="182502" cy="182563"/>
                        <a:chOff x="1066860" y="4343398"/>
                        <a:chExt cx="182502" cy="182563"/>
                      </a:xfrm>
                    </p:grpSpPr>
                    <p:cxnSp>
                      <p:nvCxnSpPr>
                        <p:cNvPr id="450" name="Straight Connector 449"/>
                        <p:cNvCxnSpPr/>
                        <p:nvPr/>
                      </p:nvCxnSpPr>
                      <p:spPr bwMode="auto">
                        <a:xfrm flipH="1">
                          <a:off x="1066495" y="4344448"/>
                          <a:ext cx="182867" cy="180723"/>
                        </a:xfrm>
                        <a:prstGeom prst="line">
                          <a:avLst/>
                        </a:prstGeom>
                        <a:ln w="25400">
                          <a:solidFill>
                            <a:schemeClr val="tx2">
                              <a:lumMod val="40000"/>
                              <a:lumOff val="60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451" name="Straight Connector 450"/>
                        <p:cNvCxnSpPr/>
                        <p:nvPr/>
                      </p:nvCxnSpPr>
                      <p:spPr bwMode="auto">
                        <a:xfrm rot="5400000" flipH="1">
                          <a:off x="1067567" y="4343375"/>
                          <a:ext cx="180723" cy="182867"/>
                        </a:xfrm>
                        <a:prstGeom prst="line">
                          <a:avLst/>
                        </a:prstGeom>
                        <a:ln w="25400">
                          <a:solidFill>
                            <a:schemeClr val="tx2">
                              <a:lumMod val="40000"/>
                              <a:lumOff val="60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grpSp>
                    <p:nvGrpSpPr>
                      <p:cNvPr id="432" name="Group 72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1828800" y="1447798"/>
                        <a:ext cx="182503" cy="182564"/>
                        <a:chOff x="1066799" y="4343397"/>
                        <a:chExt cx="182503" cy="182564"/>
                      </a:xfrm>
                    </p:grpSpPr>
                    <p:cxnSp>
                      <p:nvCxnSpPr>
                        <p:cNvPr id="448" name="Straight Connector 447"/>
                        <p:cNvCxnSpPr/>
                        <p:nvPr/>
                      </p:nvCxnSpPr>
                      <p:spPr bwMode="auto">
                        <a:xfrm flipH="1">
                          <a:off x="1066799" y="4344448"/>
                          <a:ext cx="182868" cy="180723"/>
                        </a:xfrm>
                        <a:prstGeom prst="line">
                          <a:avLst/>
                        </a:prstGeom>
                        <a:ln w="25400">
                          <a:solidFill>
                            <a:schemeClr val="tx2">
                              <a:lumMod val="40000"/>
                              <a:lumOff val="60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449" name="Straight Connector 448"/>
                        <p:cNvCxnSpPr/>
                        <p:nvPr/>
                      </p:nvCxnSpPr>
                      <p:spPr bwMode="auto">
                        <a:xfrm rot="5400000" flipH="1">
                          <a:off x="1067872" y="4343375"/>
                          <a:ext cx="180723" cy="182868"/>
                        </a:xfrm>
                        <a:prstGeom prst="line">
                          <a:avLst/>
                        </a:prstGeom>
                        <a:ln w="25400">
                          <a:solidFill>
                            <a:schemeClr val="tx2">
                              <a:lumMod val="40000"/>
                              <a:lumOff val="60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grpSp>
                    <p:nvGrpSpPr>
                      <p:cNvPr id="433" name="Group 181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590546" y="1447798"/>
                        <a:ext cx="182503" cy="182564"/>
                        <a:chOff x="1066809" y="4343397"/>
                        <a:chExt cx="182503" cy="182564"/>
                      </a:xfrm>
                    </p:grpSpPr>
                    <p:cxnSp>
                      <p:nvCxnSpPr>
                        <p:cNvPr id="446" name="Straight Connector 445"/>
                        <p:cNvCxnSpPr/>
                        <p:nvPr/>
                      </p:nvCxnSpPr>
                      <p:spPr bwMode="auto">
                        <a:xfrm flipH="1">
                          <a:off x="1067756" y="4344448"/>
                          <a:ext cx="180639" cy="180723"/>
                        </a:xfrm>
                        <a:prstGeom prst="line">
                          <a:avLst/>
                        </a:prstGeom>
                        <a:ln w="25400">
                          <a:solidFill>
                            <a:schemeClr val="tx2">
                              <a:lumMod val="40000"/>
                              <a:lumOff val="60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447" name="Straight Connector 446"/>
                        <p:cNvCxnSpPr/>
                        <p:nvPr/>
                      </p:nvCxnSpPr>
                      <p:spPr bwMode="auto">
                        <a:xfrm rot="5400000" flipH="1">
                          <a:off x="1067714" y="4344490"/>
                          <a:ext cx="180723" cy="180639"/>
                        </a:xfrm>
                        <a:prstGeom prst="line">
                          <a:avLst/>
                        </a:prstGeom>
                        <a:ln w="25400">
                          <a:solidFill>
                            <a:schemeClr val="tx2">
                              <a:lumMod val="40000"/>
                              <a:lumOff val="60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grpSp>
                    <p:nvGrpSpPr>
                      <p:cNvPr id="434" name="Group 184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3352292" y="1447798"/>
                        <a:ext cx="182503" cy="182564"/>
                        <a:chOff x="1066819" y="4343397"/>
                        <a:chExt cx="182503" cy="182564"/>
                      </a:xfrm>
                    </p:grpSpPr>
                    <p:cxnSp>
                      <p:nvCxnSpPr>
                        <p:cNvPr id="444" name="Straight Connector 443"/>
                        <p:cNvCxnSpPr/>
                        <p:nvPr/>
                      </p:nvCxnSpPr>
                      <p:spPr bwMode="auto">
                        <a:xfrm flipH="1">
                          <a:off x="1066483" y="4344448"/>
                          <a:ext cx="182868" cy="180723"/>
                        </a:xfrm>
                        <a:prstGeom prst="line">
                          <a:avLst/>
                        </a:prstGeom>
                        <a:ln w="25400">
                          <a:solidFill>
                            <a:schemeClr val="tx2">
                              <a:lumMod val="40000"/>
                              <a:lumOff val="60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445" name="Straight Connector 444"/>
                        <p:cNvCxnSpPr/>
                        <p:nvPr/>
                      </p:nvCxnSpPr>
                      <p:spPr bwMode="auto">
                        <a:xfrm rot="5400000" flipH="1">
                          <a:off x="1067557" y="4343375"/>
                          <a:ext cx="180723" cy="182868"/>
                        </a:xfrm>
                        <a:prstGeom prst="line">
                          <a:avLst/>
                        </a:prstGeom>
                        <a:ln w="25400">
                          <a:solidFill>
                            <a:schemeClr val="tx2">
                              <a:lumMod val="40000"/>
                              <a:lumOff val="60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grpSp>
                    <p:nvGrpSpPr>
                      <p:cNvPr id="435" name="Group 187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4114038" y="1447799"/>
                        <a:ext cx="184089" cy="182563"/>
                        <a:chOff x="1066829" y="4343398"/>
                        <a:chExt cx="184089" cy="182563"/>
                      </a:xfrm>
                    </p:grpSpPr>
                    <p:cxnSp>
                      <p:nvCxnSpPr>
                        <p:cNvPr id="442" name="Straight Connector 441"/>
                        <p:cNvCxnSpPr/>
                        <p:nvPr/>
                      </p:nvCxnSpPr>
                      <p:spPr bwMode="auto">
                        <a:xfrm flipH="1">
                          <a:off x="1067440" y="4344448"/>
                          <a:ext cx="182868" cy="180723"/>
                        </a:xfrm>
                        <a:prstGeom prst="line">
                          <a:avLst/>
                        </a:prstGeom>
                        <a:ln w="25400">
                          <a:solidFill>
                            <a:schemeClr val="tx2">
                              <a:lumMod val="40000"/>
                              <a:lumOff val="60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443" name="Straight Connector 442"/>
                        <p:cNvCxnSpPr/>
                        <p:nvPr/>
                      </p:nvCxnSpPr>
                      <p:spPr bwMode="auto">
                        <a:xfrm rot="5400000" flipH="1">
                          <a:off x="1068513" y="4343375"/>
                          <a:ext cx="180723" cy="182868"/>
                        </a:xfrm>
                        <a:prstGeom prst="line">
                          <a:avLst/>
                        </a:prstGeom>
                        <a:ln w="25400">
                          <a:solidFill>
                            <a:schemeClr val="tx2">
                              <a:lumMod val="40000"/>
                              <a:lumOff val="60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grpSp>
                    <p:nvGrpSpPr>
                      <p:cNvPr id="436" name="Group 190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4877371" y="1447799"/>
                        <a:ext cx="182502" cy="182563"/>
                        <a:chOff x="1066839" y="4343398"/>
                        <a:chExt cx="182502" cy="182563"/>
                      </a:xfrm>
                    </p:grpSpPr>
                    <p:cxnSp>
                      <p:nvCxnSpPr>
                        <p:cNvPr id="440" name="Straight Connector 439"/>
                        <p:cNvCxnSpPr/>
                        <p:nvPr/>
                      </p:nvCxnSpPr>
                      <p:spPr bwMode="auto">
                        <a:xfrm flipH="1">
                          <a:off x="1066809" y="4344448"/>
                          <a:ext cx="182867" cy="180723"/>
                        </a:xfrm>
                        <a:prstGeom prst="line">
                          <a:avLst/>
                        </a:prstGeom>
                        <a:ln w="25400">
                          <a:solidFill>
                            <a:schemeClr val="tx2">
                              <a:lumMod val="40000"/>
                              <a:lumOff val="60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441" name="Straight Connector 440"/>
                        <p:cNvCxnSpPr/>
                        <p:nvPr/>
                      </p:nvCxnSpPr>
                      <p:spPr bwMode="auto">
                        <a:xfrm rot="5400000" flipH="1">
                          <a:off x="1067882" y="4343375"/>
                          <a:ext cx="180723" cy="182867"/>
                        </a:xfrm>
                        <a:prstGeom prst="line">
                          <a:avLst/>
                        </a:prstGeom>
                        <a:ln w="25400">
                          <a:solidFill>
                            <a:schemeClr val="tx2">
                              <a:lumMod val="40000"/>
                              <a:lumOff val="60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grpSp>
                    <p:nvGrpSpPr>
                      <p:cNvPr id="437" name="Group 193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5639117" y="1447799"/>
                        <a:ext cx="182502" cy="182563"/>
                        <a:chOff x="1066849" y="4343398"/>
                        <a:chExt cx="182502" cy="182563"/>
                      </a:xfrm>
                    </p:grpSpPr>
                    <p:cxnSp>
                      <p:nvCxnSpPr>
                        <p:cNvPr id="438" name="Straight Connector 437"/>
                        <p:cNvCxnSpPr/>
                        <p:nvPr/>
                      </p:nvCxnSpPr>
                      <p:spPr bwMode="auto">
                        <a:xfrm flipH="1">
                          <a:off x="1067768" y="4344448"/>
                          <a:ext cx="180636" cy="180723"/>
                        </a:xfrm>
                        <a:prstGeom prst="line">
                          <a:avLst/>
                        </a:prstGeom>
                        <a:ln w="25400">
                          <a:solidFill>
                            <a:schemeClr val="tx2">
                              <a:lumMod val="40000"/>
                              <a:lumOff val="60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439" name="Straight Connector 438"/>
                        <p:cNvCxnSpPr/>
                        <p:nvPr/>
                      </p:nvCxnSpPr>
                      <p:spPr bwMode="auto">
                        <a:xfrm rot="5400000" flipH="1">
                          <a:off x="1067725" y="4344491"/>
                          <a:ext cx="180723" cy="180636"/>
                        </a:xfrm>
                        <a:prstGeom prst="line">
                          <a:avLst/>
                        </a:prstGeom>
                        <a:ln w="25400">
                          <a:solidFill>
                            <a:schemeClr val="tx2">
                              <a:lumMod val="40000"/>
                              <a:lumOff val="60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</p:grpSp>
                <p:grpSp>
                  <p:nvGrpSpPr>
                    <p:cNvPr id="343" name="Group 208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828800" y="2971800"/>
                      <a:ext cx="4754565" cy="182564"/>
                      <a:chOff x="1828800" y="1447798"/>
                      <a:chExt cx="4754565" cy="182564"/>
                    </a:xfrm>
                  </p:grpSpPr>
                  <p:grpSp>
                    <p:nvGrpSpPr>
                      <p:cNvPr id="410" name="Group 71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6400863" y="1447799"/>
                        <a:ext cx="182502" cy="182563"/>
                        <a:chOff x="1066860" y="4343398"/>
                        <a:chExt cx="182502" cy="182563"/>
                      </a:xfrm>
                    </p:grpSpPr>
                    <p:cxnSp>
                      <p:nvCxnSpPr>
                        <p:cNvPr id="429" name="Straight Connector 428"/>
                        <p:cNvCxnSpPr/>
                        <p:nvPr/>
                      </p:nvCxnSpPr>
                      <p:spPr bwMode="auto">
                        <a:xfrm flipH="1">
                          <a:off x="1066495" y="4343267"/>
                          <a:ext cx="182867" cy="182954"/>
                        </a:xfrm>
                        <a:prstGeom prst="line">
                          <a:avLst/>
                        </a:prstGeom>
                        <a:ln w="25400">
                          <a:solidFill>
                            <a:schemeClr val="tx2">
                              <a:lumMod val="40000"/>
                              <a:lumOff val="60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430" name="Straight Connector 429"/>
                        <p:cNvCxnSpPr/>
                        <p:nvPr/>
                      </p:nvCxnSpPr>
                      <p:spPr bwMode="auto">
                        <a:xfrm rot="5400000" flipH="1">
                          <a:off x="1066452" y="4343311"/>
                          <a:ext cx="182954" cy="182867"/>
                        </a:xfrm>
                        <a:prstGeom prst="line">
                          <a:avLst/>
                        </a:prstGeom>
                        <a:ln w="25400">
                          <a:solidFill>
                            <a:schemeClr val="tx2">
                              <a:lumMod val="40000"/>
                              <a:lumOff val="60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grpSp>
                    <p:nvGrpSpPr>
                      <p:cNvPr id="411" name="Group 72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1828800" y="1447798"/>
                        <a:ext cx="182503" cy="182564"/>
                        <a:chOff x="1066799" y="4343397"/>
                        <a:chExt cx="182503" cy="182564"/>
                      </a:xfrm>
                    </p:grpSpPr>
                    <p:cxnSp>
                      <p:nvCxnSpPr>
                        <p:cNvPr id="427" name="Straight Connector 426"/>
                        <p:cNvCxnSpPr/>
                        <p:nvPr/>
                      </p:nvCxnSpPr>
                      <p:spPr bwMode="auto">
                        <a:xfrm flipH="1">
                          <a:off x="1066799" y="4343268"/>
                          <a:ext cx="182868" cy="182953"/>
                        </a:xfrm>
                        <a:prstGeom prst="line">
                          <a:avLst/>
                        </a:prstGeom>
                        <a:ln w="25400">
                          <a:solidFill>
                            <a:schemeClr val="tx2">
                              <a:lumMod val="40000"/>
                              <a:lumOff val="60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428" name="Straight Connector 427"/>
                        <p:cNvCxnSpPr/>
                        <p:nvPr/>
                      </p:nvCxnSpPr>
                      <p:spPr bwMode="auto">
                        <a:xfrm rot="5400000" flipH="1">
                          <a:off x="1066756" y="4343310"/>
                          <a:ext cx="182953" cy="182868"/>
                        </a:xfrm>
                        <a:prstGeom prst="line">
                          <a:avLst/>
                        </a:prstGeom>
                        <a:ln w="25400">
                          <a:solidFill>
                            <a:schemeClr val="tx2">
                              <a:lumMod val="40000"/>
                              <a:lumOff val="60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grpSp>
                    <p:nvGrpSpPr>
                      <p:cNvPr id="412" name="Group 181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590546" y="1447798"/>
                        <a:ext cx="182503" cy="182564"/>
                        <a:chOff x="1066809" y="4343397"/>
                        <a:chExt cx="182503" cy="182564"/>
                      </a:xfrm>
                    </p:grpSpPr>
                    <p:cxnSp>
                      <p:nvCxnSpPr>
                        <p:cNvPr id="425" name="Straight Connector 424"/>
                        <p:cNvCxnSpPr/>
                        <p:nvPr/>
                      </p:nvCxnSpPr>
                      <p:spPr bwMode="auto">
                        <a:xfrm flipH="1">
                          <a:off x="1067756" y="4343268"/>
                          <a:ext cx="180639" cy="182953"/>
                        </a:xfrm>
                        <a:prstGeom prst="line">
                          <a:avLst/>
                        </a:prstGeom>
                        <a:ln w="25400">
                          <a:solidFill>
                            <a:schemeClr val="tx2">
                              <a:lumMod val="40000"/>
                              <a:lumOff val="60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426" name="Straight Connector 425"/>
                        <p:cNvCxnSpPr/>
                        <p:nvPr/>
                      </p:nvCxnSpPr>
                      <p:spPr bwMode="auto">
                        <a:xfrm rot="5400000" flipH="1">
                          <a:off x="1066598" y="4344426"/>
                          <a:ext cx="182953" cy="180639"/>
                        </a:xfrm>
                        <a:prstGeom prst="line">
                          <a:avLst/>
                        </a:prstGeom>
                        <a:ln w="25400">
                          <a:solidFill>
                            <a:schemeClr val="tx2">
                              <a:lumMod val="40000"/>
                              <a:lumOff val="60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grpSp>
                    <p:nvGrpSpPr>
                      <p:cNvPr id="413" name="Group 184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3352292" y="1447798"/>
                        <a:ext cx="182503" cy="182564"/>
                        <a:chOff x="1066819" y="4343397"/>
                        <a:chExt cx="182503" cy="182564"/>
                      </a:xfrm>
                    </p:grpSpPr>
                    <p:cxnSp>
                      <p:nvCxnSpPr>
                        <p:cNvPr id="423" name="Straight Connector 422"/>
                        <p:cNvCxnSpPr/>
                        <p:nvPr/>
                      </p:nvCxnSpPr>
                      <p:spPr bwMode="auto">
                        <a:xfrm flipH="1">
                          <a:off x="1066483" y="4343268"/>
                          <a:ext cx="182868" cy="182953"/>
                        </a:xfrm>
                        <a:prstGeom prst="line">
                          <a:avLst/>
                        </a:prstGeom>
                        <a:ln w="25400">
                          <a:solidFill>
                            <a:schemeClr val="tx2">
                              <a:lumMod val="40000"/>
                              <a:lumOff val="60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424" name="Straight Connector 423"/>
                        <p:cNvCxnSpPr/>
                        <p:nvPr/>
                      </p:nvCxnSpPr>
                      <p:spPr bwMode="auto">
                        <a:xfrm rot="5400000" flipH="1">
                          <a:off x="1066441" y="4343310"/>
                          <a:ext cx="182953" cy="182868"/>
                        </a:xfrm>
                        <a:prstGeom prst="line">
                          <a:avLst/>
                        </a:prstGeom>
                        <a:ln w="25400">
                          <a:solidFill>
                            <a:schemeClr val="tx2">
                              <a:lumMod val="40000"/>
                              <a:lumOff val="60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grpSp>
                    <p:nvGrpSpPr>
                      <p:cNvPr id="414" name="Group 187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4114038" y="1447799"/>
                        <a:ext cx="184089" cy="182563"/>
                        <a:chOff x="1066829" y="4343398"/>
                        <a:chExt cx="184089" cy="182563"/>
                      </a:xfrm>
                    </p:grpSpPr>
                    <p:cxnSp>
                      <p:nvCxnSpPr>
                        <p:cNvPr id="421" name="Straight Connector 420"/>
                        <p:cNvCxnSpPr/>
                        <p:nvPr/>
                      </p:nvCxnSpPr>
                      <p:spPr bwMode="auto">
                        <a:xfrm flipH="1">
                          <a:off x="1067440" y="4343267"/>
                          <a:ext cx="182868" cy="182954"/>
                        </a:xfrm>
                        <a:prstGeom prst="line">
                          <a:avLst/>
                        </a:prstGeom>
                        <a:ln w="25400">
                          <a:solidFill>
                            <a:schemeClr val="tx2">
                              <a:lumMod val="40000"/>
                              <a:lumOff val="60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422" name="Straight Connector 421"/>
                        <p:cNvCxnSpPr/>
                        <p:nvPr/>
                      </p:nvCxnSpPr>
                      <p:spPr bwMode="auto">
                        <a:xfrm rot="5400000" flipH="1">
                          <a:off x="1067397" y="4343310"/>
                          <a:ext cx="182954" cy="182868"/>
                        </a:xfrm>
                        <a:prstGeom prst="line">
                          <a:avLst/>
                        </a:prstGeom>
                        <a:ln w="25400">
                          <a:solidFill>
                            <a:schemeClr val="tx2">
                              <a:lumMod val="40000"/>
                              <a:lumOff val="60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grpSp>
                    <p:nvGrpSpPr>
                      <p:cNvPr id="415" name="Group 190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4877371" y="1447799"/>
                        <a:ext cx="182502" cy="182563"/>
                        <a:chOff x="1066839" y="4343398"/>
                        <a:chExt cx="182502" cy="182563"/>
                      </a:xfrm>
                    </p:grpSpPr>
                    <p:cxnSp>
                      <p:nvCxnSpPr>
                        <p:cNvPr id="419" name="Straight Connector 418"/>
                        <p:cNvCxnSpPr/>
                        <p:nvPr/>
                      </p:nvCxnSpPr>
                      <p:spPr bwMode="auto">
                        <a:xfrm flipH="1">
                          <a:off x="1066809" y="4343267"/>
                          <a:ext cx="182867" cy="182954"/>
                        </a:xfrm>
                        <a:prstGeom prst="line">
                          <a:avLst/>
                        </a:prstGeom>
                        <a:ln w="25400">
                          <a:solidFill>
                            <a:schemeClr val="tx2">
                              <a:lumMod val="40000"/>
                              <a:lumOff val="60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420" name="Straight Connector 419"/>
                        <p:cNvCxnSpPr/>
                        <p:nvPr/>
                      </p:nvCxnSpPr>
                      <p:spPr bwMode="auto">
                        <a:xfrm rot="5400000" flipH="1">
                          <a:off x="1066766" y="4343311"/>
                          <a:ext cx="182954" cy="182867"/>
                        </a:xfrm>
                        <a:prstGeom prst="line">
                          <a:avLst/>
                        </a:prstGeom>
                        <a:ln w="25400">
                          <a:solidFill>
                            <a:schemeClr val="tx2">
                              <a:lumMod val="40000"/>
                              <a:lumOff val="60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grpSp>
                    <p:nvGrpSpPr>
                      <p:cNvPr id="416" name="Group 193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5639117" y="1447799"/>
                        <a:ext cx="182502" cy="182563"/>
                        <a:chOff x="1066849" y="4343398"/>
                        <a:chExt cx="182502" cy="182563"/>
                      </a:xfrm>
                    </p:grpSpPr>
                    <p:cxnSp>
                      <p:nvCxnSpPr>
                        <p:cNvPr id="417" name="Straight Connector 416"/>
                        <p:cNvCxnSpPr/>
                        <p:nvPr/>
                      </p:nvCxnSpPr>
                      <p:spPr bwMode="auto">
                        <a:xfrm flipH="1">
                          <a:off x="1067768" y="4343267"/>
                          <a:ext cx="180636" cy="182954"/>
                        </a:xfrm>
                        <a:prstGeom prst="line">
                          <a:avLst/>
                        </a:prstGeom>
                        <a:ln w="25400">
                          <a:solidFill>
                            <a:schemeClr val="tx2">
                              <a:lumMod val="40000"/>
                              <a:lumOff val="60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418" name="Straight Connector 417"/>
                        <p:cNvCxnSpPr/>
                        <p:nvPr/>
                      </p:nvCxnSpPr>
                      <p:spPr bwMode="auto">
                        <a:xfrm rot="5400000" flipH="1">
                          <a:off x="1066609" y="4344426"/>
                          <a:ext cx="182954" cy="180636"/>
                        </a:xfrm>
                        <a:prstGeom prst="line">
                          <a:avLst/>
                        </a:prstGeom>
                        <a:ln w="25400">
                          <a:solidFill>
                            <a:schemeClr val="tx2">
                              <a:lumMod val="40000"/>
                              <a:lumOff val="60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</p:grpSp>
                <p:grpSp>
                  <p:nvGrpSpPr>
                    <p:cNvPr id="344" name="Group 230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828800" y="3733800"/>
                      <a:ext cx="4754565" cy="182564"/>
                      <a:chOff x="1828800" y="1447797"/>
                      <a:chExt cx="4754565" cy="182564"/>
                    </a:xfrm>
                  </p:grpSpPr>
                  <p:grpSp>
                    <p:nvGrpSpPr>
                      <p:cNvPr id="389" name="Group 71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6400863" y="1447798"/>
                        <a:ext cx="182502" cy="182563"/>
                        <a:chOff x="1066860" y="4343397"/>
                        <a:chExt cx="182502" cy="182563"/>
                      </a:xfrm>
                    </p:grpSpPr>
                    <p:cxnSp>
                      <p:nvCxnSpPr>
                        <p:cNvPr id="408" name="Straight Connector 407"/>
                        <p:cNvCxnSpPr/>
                        <p:nvPr/>
                      </p:nvCxnSpPr>
                      <p:spPr bwMode="auto">
                        <a:xfrm flipH="1">
                          <a:off x="1066495" y="4344318"/>
                          <a:ext cx="182867" cy="180722"/>
                        </a:xfrm>
                        <a:prstGeom prst="line">
                          <a:avLst/>
                        </a:prstGeom>
                        <a:ln w="25400">
                          <a:solidFill>
                            <a:schemeClr val="tx2">
                              <a:lumMod val="40000"/>
                              <a:lumOff val="60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409" name="Straight Connector 408"/>
                        <p:cNvCxnSpPr/>
                        <p:nvPr/>
                      </p:nvCxnSpPr>
                      <p:spPr bwMode="auto">
                        <a:xfrm rot="5400000" flipH="1">
                          <a:off x="1067567" y="4343245"/>
                          <a:ext cx="180722" cy="182867"/>
                        </a:xfrm>
                        <a:prstGeom prst="line">
                          <a:avLst/>
                        </a:prstGeom>
                        <a:ln w="25400">
                          <a:solidFill>
                            <a:schemeClr val="tx2">
                              <a:lumMod val="40000"/>
                              <a:lumOff val="60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grpSp>
                    <p:nvGrpSpPr>
                      <p:cNvPr id="390" name="Group 72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1828800" y="1447797"/>
                        <a:ext cx="182503" cy="182564"/>
                        <a:chOff x="1066799" y="4343396"/>
                        <a:chExt cx="182503" cy="182564"/>
                      </a:xfrm>
                    </p:grpSpPr>
                    <p:cxnSp>
                      <p:nvCxnSpPr>
                        <p:cNvPr id="406" name="Straight Connector 405"/>
                        <p:cNvCxnSpPr/>
                        <p:nvPr/>
                      </p:nvCxnSpPr>
                      <p:spPr bwMode="auto">
                        <a:xfrm flipH="1">
                          <a:off x="1066799" y="4344318"/>
                          <a:ext cx="182868" cy="180721"/>
                        </a:xfrm>
                        <a:prstGeom prst="line">
                          <a:avLst/>
                        </a:prstGeom>
                        <a:ln w="25400">
                          <a:solidFill>
                            <a:schemeClr val="tx2">
                              <a:lumMod val="40000"/>
                              <a:lumOff val="60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407" name="Straight Connector 406"/>
                        <p:cNvCxnSpPr/>
                        <p:nvPr/>
                      </p:nvCxnSpPr>
                      <p:spPr bwMode="auto">
                        <a:xfrm rot="5400000" flipH="1">
                          <a:off x="1067872" y="4343245"/>
                          <a:ext cx="180721" cy="182868"/>
                        </a:xfrm>
                        <a:prstGeom prst="line">
                          <a:avLst/>
                        </a:prstGeom>
                        <a:ln w="25400">
                          <a:solidFill>
                            <a:schemeClr val="tx2">
                              <a:lumMod val="40000"/>
                              <a:lumOff val="60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grpSp>
                    <p:nvGrpSpPr>
                      <p:cNvPr id="391" name="Group 181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590546" y="1447797"/>
                        <a:ext cx="182503" cy="182564"/>
                        <a:chOff x="1066809" y="4343396"/>
                        <a:chExt cx="182503" cy="182564"/>
                      </a:xfrm>
                    </p:grpSpPr>
                    <p:cxnSp>
                      <p:nvCxnSpPr>
                        <p:cNvPr id="404" name="Straight Connector 403"/>
                        <p:cNvCxnSpPr/>
                        <p:nvPr/>
                      </p:nvCxnSpPr>
                      <p:spPr bwMode="auto">
                        <a:xfrm flipH="1">
                          <a:off x="1067756" y="4344318"/>
                          <a:ext cx="180639" cy="180721"/>
                        </a:xfrm>
                        <a:prstGeom prst="line">
                          <a:avLst/>
                        </a:prstGeom>
                        <a:ln w="25400">
                          <a:solidFill>
                            <a:schemeClr val="tx2">
                              <a:lumMod val="40000"/>
                              <a:lumOff val="60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405" name="Straight Connector 404"/>
                        <p:cNvCxnSpPr/>
                        <p:nvPr/>
                      </p:nvCxnSpPr>
                      <p:spPr bwMode="auto">
                        <a:xfrm rot="5400000" flipH="1">
                          <a:off x="1067714" y="4344360"/>
                          <a:ext cx="180721" cy="180639"/>
                        </a:xfrm>
                        <a:prstGeom prst="line">
                          <a:avLst/>
                        </a:prstGeom>
                        <a:ln w="25400">
                          <a:solidFill>
                            <a:schemeClr val="tx2">
                              <a:lumMod val="40000"/>
                              <a:lumOff val="60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grpSp>
                    <p:nvGrpSpPr>
                      <p:cNvPr id="392" name="Group 184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3352292" y="1447797"/>
                        <a:ext cx="182503" cy="182564"/>
                        <a:chOff x="1066819" y="4343396"/>
                        <a:chExt cx="182503" cy="182564"/>
                      </a:xfrm>
                    </p:grpSpPr>
                    <p:cxnSp>
                      <p:nvCxnSpPr>
                        <p:cNvPr id="402" name="Straight Connector 401"/>
                        <p:cNvCxnSpPr/>
                        <p:nvPr/>
                      </p:nvCxnSpPr>
                      <p:spPr bwMode="auto">
                        <a:xfrm flipH="1">
                          <a:off x="1066483" y="4344318"/>
                          <a:ext cx="182868" cy="180721"/>
                        </a:xfrm>
                        <a:prstGeom prst="line">
                          <a:avLst/>
                        </a:prstGeom>
                        <a:ln w="25400">
                          <a:solidFill>
                            <a:schemeClr val="tx2">
                              <a:lumMod val="40000"/>
                              <a:lumOff val="60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403" name="Straight Connector 402"/>
                        <p:cNvCxnSpPr/>
                        <p:nvPr/>
                      </p:nvCxnSpPr>
                      <p:spPr bwMode="auto">
                        <a:xfrm rot="5400000" flipH="1">
                          <a:off x="1067557" y="4343245"/>
                          <a:ext cx="180721" cy="182868"/>
                        </a:xfrm>
                        <a:prstGeom prst="line">
                          <a:avLst/>
                        </a:prstGeom>
                        <a:ln w="25400">
                          <a:solidFill>
                            <a:schemeClr val="tx2">
                              <a:lumMod val="40000"/>
                              <a:lumOff val="60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grpSp>
                    <p:nvGrpSpPr>
                      <p:cNvPr id="393" name="Group 187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4114038" y="1447798"/>
                        <a:ext cx="184089" cy="182563"/>
                        <a:chOff x="1066829" y="4343397"/>
                        <a:chExt cx="184089" cy="182563"/>
                      </a:xfrm>
                    </p:grpSpPr>
                    <p:cxnSp>
                      <p:nvCxnSpPr>
                        <p:cNvPr id="400" name="Straight Connector 399"/>
                        <p:cNvCxnSpPr/>
                        <p:nvPr/>
                      </p:nvCxnSpPr>
                      <p:spPr bwMode="auto">
                        <a:xfrm flipH="1">
                          <a:off x="1067440" y="4344318"/>
                          <a:ext cx="182868" cy="180722"/>
                        </a:xfrm>
                        <a:prstGeom prst="line">
                          <a:avLst/>
                        </a:prstGeom>
                        <a:ln w="25400">
                          <a:solidFill>
                            <a:schemeClr val="tx2">
                              <a:lumMod val="40000"/>
                              <a:lumOff val="60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401" name="Straight Connector 400"/>
                        <p:cNvCxnSpPr/>
                        <p:nvPr/>
                      </p:nvCxnSpPr>
                      <p:spPr bwMode="auto">
                        <a:xfrm rot="5400000" flipH="1">
                          <a:off x="1068513" y="4343244"/>
                          <a:ext cx="180722" cy="182868"/>
                        </a:xfrm>
                        <a:prstGeom prst="line">
                          <a:avLst/>
                        </a:prstGeom>
                        <a:ln w="25400">
                          <a:solidFill>
                            <a:schemeClr val="tx2">
                              <a:lumMod val="40000"/>
                              <a:lumOff val="60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grpSp>
                    <p:nvGrpSpPr>
                      <p:cNvPr id="394" name="Group 190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4877371" y="1447798"/>
                        <a:ext cx="182502" cy="182563"/>
                        <a:chOff x="1066839" y="4343397"/>
                        <a:chExt cx="182502" cy="182563"/>
                      </a:xfrm>
                    </p:grpSpPr>
                    <p:cxnSp>
                      <p:nvCxnSpPr>
                        <p:cNvPr id="398" name="Straight Connector 397"/>
                        <p:cNvCxnSpPr/>
                        <p:nvPr/>
                      </p:nvCxnSpPr>
                      <p:spPr bwMode="auto">
                        <a:xfrm flipH="1">
                          <a:off x="1066809" y="4344318"/>
                          <a:ext cx="182867" cy="180722"/>
                        </a:xfrm>
                        <a:prstGeom prst="line">
                          <a:avLst/>
                        </a:prstGeom>
                        <a:ln w="25400">
                          <a:solidFill>
                            <a:schemeClr val="tx2">
                              <a:lumMod val="40000"/>
                              <a:lumOff val="60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399" name="Straight Connector 398"/>
                        <p:cNvCxnSpPr/>
                        <p:nvPr/>
                      </p:nvCxnSpPr>
                      <p:spPr bwMode="auto">
                        <a:xfrm rot="5400000" flipH="1">
                          <a:off x="1067882" y="4343245"/>
                          <a:ext cx="180722" cy="182867"/>
                        </a:xfrm>
                        <a:prstGeom prst="line">
                          <a:avLst/>
                        </a:prstGeom>
                        <a:ln w="25400">
                          <a:solidFill>
                            <a:schemeClr val="tx2">
                              <a:lumMod val="40000"/>
                              <a:lumOff val="60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grpSp>
                    <p:nvGrpSpPr>
                      <p:cNvPr id="395" name="Group 193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5639117" y="1447798"/>
                        <a:ext cx="182502" cy="182563"/>
                        <a:chOff x="1066849" y="4343397"/>
                        <a:chExt cx="182502" cy="182563"/>
                      </a:xfrm>
                    </p:grpSpPr>
                    <p:cxnSp>
                      <p:nvCxnSpPr>
                        <p:cNvPr id="396" name="Straight Connector 395"/>
                        <p:cNvCxnSpPr/>
                        <p:nvPr/>
                      </p:nvCxnSpPr>
                      <p:spPr bwMode="auto">
                        <a:xfrm flipH="1">
                          <a:off x="1067768" y="4344318"/>
                          <a:ext cx="180636" cy="180722"/>
                        </a:xfrm>
                        <a:prstGeom prst="line">
                          <a:avLst/>
                        </a:prstGeom>
                        <a:ln w="25400">
                          <a:solidFill>
                            <a:schemeClr val="tx2">
                              <a:lumMod val="40000"/>
                              <a:lumOff val="60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397" name="Straight Connector 396"/>
                        <p:cNvCxnSpPr/>
                        <p:nvPr/>
                      </p:nvCxnSpPr>
                      <p:spPr bwMode="auto">
                        <a:xfrm rot="5400000" flipH="1">
                          <a:off x="1067725" y="4344360"/>
                          <a:ext cx="180722" cy="180636"/>
                        </a:xfrm>
                        <a:prstGeom prst="line">
                          <a:avLst/>
                        </a:prstGeom>
                        <a:ln w="25400">
                          <a:solidFill>
                            <a:schemeClr val="tx2">
                              <a:lumMod val="40000"/>
                              <a:lumOff val="60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</p:grpSp>
                <p:grpSp>
                  <p:nvGrpSpPr>
                    <p:cNvPr id="345" name="Group 252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828800" y="4495801"/>
                      <a:ext cx="4754565" cy="182564"/>
                      <a:chOff x="1828800" y="1447797"/>
                      <a:chExt cx="4754565" cy="182564"/>
                    </a:xfrm>
                  </p:grpSpPr>
                  <p:grpSp>
                    <p:nvGrpSpPr>
                      <p:cNvPr id="368" name="Group 71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6400863" y="1447798"/>
                        <a:ext cx="182502" cy="182563"/>
                        <a:chOff x="1066860" y="4343397"/>
                        <a:chExt cx="182502" cy="182563"/>
                      </a:xfrm>
                    </p:grpSpPr>
                    <p:cxnSp>
                      <p:nvCxnSpPr>
                        <p:cNvPr id="387" name="Straight Connector 386"/>
                        <p:cNvCxnSpPr/>
                        <p:nvPr/>
                      </p:nvCxnSpPr>
                      <p:spPr bwMode="auto">
                        <a:xfrm flipH="1">
                          <a:off x="1066495" y="4343136"/>
                          <a:ext cx="182867" cy="182954"/>
                        </a:xfrm>
                        <a:prstGeom prst="line">
                          <a:avLst/>
                        </a:prstGeom>
                        <a:ln w="25400">
                          <a:solidFill>
                            <a:schemeClr val="tx2">
                              <a:lumMod val="40000"/>
                              <a:lumOff val="60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388" name="Straight Connector 387"/>
                        <p:cNvCxnSpPr/>
                        <p:nvPr/>
                      </p:nvCxnSpPr>
                      <p:spPr bwMode="auto">
                        <a:xfrm rot="5400000" flipH="1">
                          <a:off x="1066452" y="4343179"/>
                          <a:ext cx="182954" cy="182867"/>
                        </a:xfrm>
                        <a:prstGeom prst="line">
                          <a:avLst/>
                        </a:prstGeom>
                        <a:ln w="25400">
                          <a:solidFill>
                            <a:schemeClr val="tx2">
                              <a:lumMod val="40000"/>
                              <a:lumOff val="60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grpSp>
                    <p:nvGrpSpPr>
                      <p:cNvPr id="369" name="Group 72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1828800" y="1447797"/>
                        <a:ext cx="182503" cy="182564"/>
                        <a:chOff x="1066799" y="4343396"/>
                        <a:chExt cx="182503" cy="182564"/>
                      </a:xfrm>
                    </p:grpSpPr>
                    <p:cxnSp>
                      <p:nvCxnSpPr>
                        <p:cNvPr id="385" name="Straight Connector 384"/>
                        <p:cNvCxnSpPr/>
                        <p:nvPr/>
                      </p:nvCxnSpPr>
                      <p:spPr bwMode="auto">
                        <a:xfrm flipH="1">
                          <a:off x="1066799" y="4343136"/>
                          <a:ext cx="182868" cy="182953"/>
                        </a:xfrm>
                        <a:prstGeom prst="line">
                          <a:avLst/>
                        </a:prstGeom>
                        <a:ln w="25400">
                          <a:solidFill>
                            <a:schemeClr val="tx2">
                              <a:lumMod val="40000"/>
                              <a:lumOff val="60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386" name="Straight Connector 385"/>
                        <p:cNvCxnSpPr/>
                        <p:nvPr/>
                      </p:nvCxnSpPr>
                      <p:spPr bwMode="auto">
                        <a:xfrm rot="5400000" flipH="1">
                          <a:off x="1066756" y="4343179"/>
                          <a:ext cx="182953" cy="182868"/>
                        </a:xfrm>
                        <a:prstGeom prst="line">
                          <a:avLst/>
                        </a:prstGeom>
                        <a:ln w="25400">
                          <a:solidFill>
                            <a:schemeClr val="tx2">
                              <a:lumMod val="40000"/>
                              <a:lumOff val="60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grpSp>
                    <p:nvGrpSpPr>
                      <p:cNvPr id="370" name="Group 181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590546" y="1447797"/>
                        <a:ext cx="182503" cy="182564"/>
                        <a:chOff x="1066809" y="4343396"/>
                        <a:chExt cx="182503" cy="182564"/>
                      </a:xfrm>
                    </p:grpSpPr>
                    <p:cxnSp>
                      <p:nvCxnSpPr>
                        <p:cNvPr id="383" name="Straight Connector 382"/>
                        <p:cNvCxnSpPr/>
                        <p:nvPr/>
                      </p:nvCxnSpPr>
                      <p:spPr bwMode="auto">
                        <a:xfrm flipH="1">
                          <a:off x="1067756" y="4343136"/>
                          <a:ext cx="180639" cy="182953"/>
                        </a:xfrm>
                        <a:prstGeom prst="line">
                          <a:avLst/>
                        </a:prstGeom>
                        <a:ln w="25400">
                          <a:solidFill>
                            <a:schemeClr val="tx2">
                              <a:lumMod val="40000"/>
                              <a:lumOff val="60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384" name="Straight Connector 383"/>
                        <p:cNvCxnSpPr/>
                        <p:nvPr/>
                      </p:nvCxnSpPr>
                      <p:spPr bwMode="auto">
                        <a:xfrm rot="5400000" flipH="1">
                          <a:off x="1066598" y="4344294"/>
                          <a:ext cx="182953" cy="180639"/>
                        </a:xfrm>
                        <a:prstGeom prst="line">
                          <a:avLst/>
                        </a:prstGeom>
                        <a:ln w="25400">
                          <a:solidFill>
                            <a:schemeClr val="tx2">
                              <a:lumMod val="40000"/>
                              <a:lumOff val="60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grpSp>
                    <p:nvGrpSpPr>
                      <p:cNvPr id="371" name="Group 184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3352292" y="1447797"/>
                        <a:ext cx="182503" cy="182564"/>
                        <a:chOff x="1066819" y="4343396"/>
                        <a:chExt cx="182503" cy="182564"/>
                      </a:xfrm>
                    </p:grpSpPr>
                    <p:cxnSp>
                      <p:nvCxnSpPr>
                        <p:cNvPr id="381" name="Straight Connector 380"/>
                        <p:cNvCxnSpPr/>
                        <p:nvPr/>
                      </p:nvCxnSpPr>
                      <p:spPr bwMode="auto">
                        <a:xfrm flipH="1">
                          <a:off x="1066483" y="4343136"/>
                          <a:ext cx="182868" cy="182953"/>
                        </a:xfrm>
                        <a:prstGeom prst="line">
                          <a:avLst/>
                        </a:prstGeom>
                        <a:ln w="25400">
                          <a:solidFill>
                            <a:schemeClr val="tx2">
                              <a:lumMod val="40000"/>
                              <a:lumOff val="60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382" name="Straight Connector 381"/>
                        <p:cNvCxnSpPr/>
                        <p:nvPr/>
                      </p:nvCxnSpPr>
                      <p:spPr bwMode="auto">
                        <a:xfrm rot="5400000" flipH="1">
                          <a:off x="1066441" y="4343179"/>
                          <a:ext cx="182953" cy="182868"/>
                        </a:xfrm>
                        <a:prstGeom prst="line">
                          <a:avLst/>
                        </a:prstGeom>
                        <a:ln w="25400">
                          <a:solidFill>
                            <a:schemeClr val="tx2">
                              <a:lumMod val="40000"/>
                              <a:lumOff val="60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grpSp>
                    <p:nvGrpSpPr>
                      <p:cNvPr id="372" name="Group 187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4114038" y="1447798"/>
                        <a:ext cx="184089" cy="182563"/>
                        <a:chOff x="1066829" y="4343397"/>
                        <a:chExt cx="184089" cy="182563"/>
                      </a:xfrm>
                    </p:grpSpPr>
                    <p:cxnSp>
                      <p:nvCxnSpPr>
                        <p:cNvPr id="379" name="Straight Connector 378"/>
                        <p:cNvCxnSpPr/>
                        <p:nvPr/>
                      </p:nvCxnSpPr>
                      <p:spPr bwMode="auto">
                        <a:xfrm flipH="1">
                          <a:off x="1067440" y="4343136"/>
                          <a:ext cx="182868" cy="182954"/>
                        </a:xfrm>
                        <a:prstGeom prst="line">
                          <a:avLst/>
                        </a:prstGeom>
                        <a:ln w="25400">
                          <a:solidFill>
                            <a:schemeClr val="tx2">
                              <a:lumMod val="40000"/>
                              <a:lumOff val="60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380" name="Straight Connector 379"/>
                        <p:cNvCxnSpPr/>
                        <p:nvPr/>
                      </p:nvCxnSpPr>
                      <p:spPr bwMode="auto">
                        <a:xfrm rot="5400000" flipH="1">
                          <a:off x="1067397" y="4343178"/>
                          <a:ext cx="182954" cy="182868"/>
                        </a:xfrm>
                        <a:prstGeom prst="line">
                          <a:avLst/>
                        </a:prstGeom>
                        <a:ln w="25400">
                          <a:solidFill>
                            <a:schemeClr val="tx2">
                              <a:lumMod val="40000"/>
                              <a:lumOff val="60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grpSp>
                    <p:nvGrpSpPr>
                      <p:cNvPr id="373" name="Group 190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4877371" y="1447798"/>
                        <a:ext cx="182502" cy="182563"/>
                        <a:chOff x="1066839" y="4343397"/>
                        <a:chExt cx="182502" cy="182563"/>
                      </a:xfrm>
                    </p:grpSpPr>
                    <p:cxnSp>
                      <p:nvCxnSpPr>
                        <p:cNvPr id="377" name="Straight Connector 376"/>
                        <p:cNvCxnSpPr/>
                        <p:nvPr/>
                      </p:nvCxnSpPr>
                      <p:spPr bwMode="auto">
                        <a:xfrm flipH="1">
                          <a:off x="1066809" y="4343136"/>
                          <a:ext cx="182867" cy="182954"/>
                        </a:xfrm>
                        <a:prstGeom prst="line">
                          <a:avLst/>
                        </a:prstGeom>
                        <a:ln w="25400">
                          <a:solidFill>
                            <a:schemeClr val="tx2">
                              <a:lumMod val="40000"/>
                              <a:lumOff val="60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378" name="Straight Connector 377"/>
                        <p:cNvCxnSpPr/>
                        <p:nvPr/>
                      </p:nvCxnSpPr>
                      <p:spPr bwMode="auto">
                        <a:xfrm rot="5400000" flipH="1">
                          <a:off x="1066766" y="4343179"/>
                          <a:ext cx="182954" cy="182867"/>
                        </a:xfrm>
                        <a:prstGeom prst="line">
                          <a:avLst/>
                        </a:prstGeom>
                        <a:ln w="25400">
                          <a:solidFill>
                            <a:schemeClr val="tx2">
                              <a:lumMod val="40000"/>
                              <a:lumOff val="60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grpSp>
                    <p:nvGrpSpPr>
                      <p:cNvPr id="374" name="Group 193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5639117" y="1447798"/>
                        <a:ext cx="182502" cy="182563"/>
                        <a:chOff x="1066849" y="4343397"/>
                        <a:chExt cx="182502" cy="182563"/>
                      </a:xfrm>
                    </p:grpSpPr>
                    <p:cxnSp>
                      <p:nvCxnSpPr>
                        <p:cNvPr id="375" name="Straight Connector 374"/>
                        <p:cNvCxnSpPr/>
                        <p:nvPr/>
                      </p:nvCxnSpPr>
                      <p:spPr bwMode="auto">
                        <a:xfrm flipH="1">
                          <a:off x="1067768" y="4343136"/>
                          <a:ext cx="180636" cy="182954"/>
                        </a:xfrm>
                        <a:prstGeom prst="line">
                          <a:avLst/>
                        </a:prstGeom>
                        <a:ln w="25400">
                          <a:solidFill>
                            <a:schemeClr val="tx2">
                              <a:lumMod val="40000"/>
                              <a:lumOff val="60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376" name="Straight Connector 375"/>
                        <p:cNvCxnSpPr/>
                        <p:nvPr/>
                      </p:nvCxnSpPr>
                      <p:spPr bwMode="auto">
                        <a:xfrm rot="5400000" flipH="1">
                          <a:off x="1066609" y="4344294"/>
                          <a:ext cx="182954" cy="180636"/>
                        </a:xfrm>
                        <a:prstGeom prst="line">
                          <a:avLst/>
                        </a:prstGeom>
                        <a:ln w="25400">
                          <a:solidFill>
                            <a:schemeClr val="tx2">
                              <a:lumMod val="40000"/>
                              <a:lumOff val="60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</p:grpSp>
                <p:grpSp>
                  <p:nvGrpSpPr>
                    <p:cNvPr id="346" name="Group 274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828800" y="5257801"/>
                      <a:ext cx="4754565" cy="182564"/>
                      <a:chOff x="1828800" y="1447796"/>
                      <a:chExt cx="4754565" cy="182564"/>
                    </a:xfrm>
                  </p:grpSpPr>
                  <p:grpSp>
                    <p:nvGrpSpPr>
                      <p:cNvPr id="347" name="Group 71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6400863" y="1447797"/>
                        <a:ext cx="182502" cy="182563"/>
                        <a:chOff x="1066860" y="4343396"/>
                        <a:chExt cx="182502" cy="182563"/>
                      </a:xfrm>
                    </p:grpSpPr>
                    <p:cxnSp>
                      <p:nvCxnSpPr>
                        <p:cNvPr id="366" name="Straight Connector 365"/>
                        <p:cNvCxnSpPr/>
                        <p:nvPr/>
                      </p:nvCxnSpPr>
                      <p:spPr bwMode="auto">
                        <a:xfrm flipH="1">
                          <a:off x="1066495" y="4344186"/>
                          <a:ext cx="182867" cy="180723"/>
                        </a:xfrm>
                        <a:prstGeom prst="line">
                          <a:avLst/>
                        </a:prstGeom>
                        <a:ln w="25400">
                          <a:solidFill>
                            <a:schemeClr val="tx2">
                              <a:lumMod val="40000"/>
                              <a:lumOff val="60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367" name="Straight Connector 366"/>
                        <p:cNvCxnSpPr/>
                        <p:nvPr/>
                      </p:nvCxnSpPr>
                      <p:spPr bwMode="auto">
                        <a:xfrm rot="5400000" flipH="1">
                          <a:off x="1067567" y="4343113"/>
                          <a:ext cx="180723" cy="182867"/>
                        </a:xfrm>
                        <a:prstGeom prst="line">
                          <a:avLst/>
                        </a:prstGeom>
                        <a:ln w="25400">
                          <a:solidFill>
                            <a:schemeClr val="tx2">
                              <a:lumMod val="40000"/>
                              <a:lumOff val="60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grpSp>
                    <p:nvGrpSpPr>
                      <p:cNvPr id="348" name="Group 72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1828800" y="1447796"/>
                        <a:ext cx="182503" cy="182564"/>
                        <a:chOff x="1066799" y="4343395"/>
                        <a:chExt cx="182503" cy="182564"/>
                      </a:xfrm>
                    </p:grpSpPr>
                    <p:cxnSp>
                      <p:nvCxnSpPr>
                        <p:cNvPr id="364" name="Straight Connector 363"/>
                        <p:cNvCxnSpPr/>
                        <p:nvPr/>
                      </p:nvCxnSpPr>
                      <p:spPr bwMode="auto">
                        <a:xfrm flipH="1">
                          <a:off x="1066799" y="4344186"/>
                          <a:ext cx="182868" cy="180723"/>
                        </a:xfrm>
                        <a:prstGeom prst="line">
                          <a:avLst/>
                        </a:prstGeom>
                        <a:ln w="25400">
                          <a:solidFill>
                            <a:schemeClr val="tx2">
                              <a:lumMod val="40000"/>
                              <a:lumOff val="60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365" name="Straight Connector 364"/>
                        <p:cNvCxnSpPr/>
                        <p:nvPr/>
                      </p:nvCxnSpPr>
                      <p:spPr bwMode="auto">
                        <a:xfrm rot="5400000" flipH="1">
                          <a:off x="1067872" y="4343113"/>
                          <a:ext cx="180723" cy="182868"/>
                        </a:xfrm>
                        <a:prstGeom prst="line">
                          <a:avLst/>
                        </a:prstGeom>
                        <a:ln w="25400">
                          <a:solidFill>
                            <a:schemeClr val="tx2">
                              <a:lumMod val="40000"/>
                              <a:lumOff val="60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grpSp>
                    <p:nvGrpSpPr>
                      <p:cNvPr id="349" name="Group 181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590546" y="1447796"/>
                        <a:ext cx="182503" cy="182564"/>
                        <a:chOff x="1066809" y="4343395"/>
                        <a:chExt cx="182503" cy="182564"/>
                      </a:xfrm>
                    </p:grpSpPr>
                    <p:cxnSp>
                      <p:nvCxnSpPr>
                        <p:cNvPr id="362" name="Straight Connector 361"/>
                        <p:cNvCxnSpPr/>
                        <p:nvPr/>
                      </p:nvCxnSpPr>
                      <p:spPr bwMode="auto">
                        <a:xfrm flipH="1">
                          <a:off x="1067756" y="4344186"/>
                          <a:ext cx="180639" cy="180723"/>
                        </a:xfrm>
                        <a:prstGeom prst="line">
                          <a:avLst/>
                        </a:prstGeom>
                        <a:ln w="25400">
                          <a:solidFill>
                            <a:schemeClr val="tx2">
                              <a:lumMod val="40000"/>
                              <a:lumOff val="60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363" name="Straight Connector 362"/>
                        <p:cNvCxnSpPr/>
                        <p:nvPr/>
                      </p:nvCxnSpPr>
                      <p:spPr bwMode="auto">
                        <a:xfrm rot="5400000" flipH="1">
                          <a:off x="1067714" y="4344228"/>
                          <a:ext cx="180723" cy="180639"/>
                        </a:xfrm>
                        <a:prstGeom prst="line">
                          <a:avLst/>
                        </a:prstGeom>
                        <a:ln w="25400">
                          <a:solidFill>
                            <a:schemeClr val="tx2">
                              <a:lumMod val="40000"/>
                              <a:lumOff val="60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grpSp>
                    <p:nvGrpSpPr>
                      <p:cNvPr id="350" name="Group 184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3352292" y="1447796"/>
                        <a:ext cx="182503" cy="182564"/>
                        <a:chOff x="1066819" y="4343395"/>
                        <a:chExt cx="182503" cy="182564"/>
                      </a:xfrm>
                    </p:grpSpPr>
                    <p:cxnSp>
                      <p:nvCxnSpPr>
                        <p:cNvPr id="360" name="Straight Connector 359"/>
                        <p:cNvCxnSpPr/>
                        <p:nvPr/>
                      </p:nvCxnSpPr>
                      <p:spPr bwMode="auto">
                        <a:xfrm flipH="1">
                          <a:off x="1066483" y="4344186"/>
                          <a:ext cx="182868" cy="180723"/>
                        </a:xfrm>
                        <a:prstGeom prst="line">
                          <a:avLst/>
                        </a:prstGeom>
                        <a:ln w="25400">
                          <a:solidFill>
                            <a:schemeClr val="tx2">
                              <a:lumMod val="40000"/>
                              <a:lumOff val="60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361" name="Straight Connector 360"/>
                        <p:cNvCxnSpPr/>
                        <p:nvPr/>
                      </p:nvCxnSpPr>
                      <p:spPr bwMode="auto">
                        <a:xfrm rot="5400000" flipH="1">
                          <a:off x="1067557" y="4343113"/>
                          <a:ext cx="180723" cy="182868"/>
                        </a:xfrm>
                        <a:prstGeom prst="line">
                          <a:avLst/>
                        </a:prstGeom>
                        <a:ln w="25400">
                          <a:solidFill>
                            <a:schemeClr val="tx2">
                              <a:lumMod val="40000"/>
                              <a:lumOff val="60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grpSp>
                    <p:nvGrpSpPr>
                      <p:cNvPr id="351" name="Group 187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4114649" y="1448585"/>
                        <a:ext cx="1188250" cy="180725"/>
                        <a:chOff x="1067440" y="4344184"/>
                        <a:chExt cx="1188250" cy="180725"/>
                      </a:xfrm>
                    </p:grpSpPr>
                    <p:cxnSp>
                      <p:nvCxnSpPr>
                        <p:cNvPr id="358" name="Straight Connector 357"/>
                        <p:cNvCxnSpPr/>
                        <p:nvPr/>
                      </p:nvCxnSpPr>
                      <p:spPr bwMode="auto">
                        <a:xfrm flipH="1">
                          <a:off x="1067440" y="4344186"/>
                          <a:ext cx="182868" cy="180723"/>
                        </a:xfrm>
                        <a:prstGeom prst="line">
                          <a:avLst/>
                        </a:prstGeom>
                        <a:ln w="25400">
                          <a:solidFill>
                            <a:schemeClr val="tx2">
                              <a:lumMod val="40000"/>
                              <a:lumOff val="60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359" name="Straight Connector 358"/>
                        <p:cNvCxnSpPr/>
                        <p:nvPr/>
                      </p:nvCxnSpPr>
                      <p:spPr bwMode="auto">
                        <a:xfrm rot="5400000" flipH="1">
                          <a:off x="2073894" y="4343113"/>
                          <a:ext cx="180725" cy="182867"/>
                        </a:xfrm>
                        <a:prstGeom prst="line">
                          <a:avLst/>
                        </a:prstGeom>
                        <a:ln w="25400">
                          <a:solidFill>
                            <a:schemeClr val="tx2">
                              <a:lumMod val="40000"/>
                              <a:lumOff val="60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grpSp>
                    <p:nvGrpSpPr>
                      <p:cNvPr id="352" name="Group 190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4877371" y="1447797"/>
                        <a:ext cx="182502" cy="182563"/>
                        <a:chOff x="1066839" y="4343396"/>
                        <a:chExt cx="182502" cy="182563"/>
                      </a:xfrm>
                    </p:grpSpPr>
                    <p:cxnSp>
                      <p:nvCxnSpPr>
                        <p:cNvPr id="356" name="Straight Connector 355"/>
                        <p:cNvCxnSpPr/>
                        <p:nvPr/>
                      </p:nvCxnSpPr>
                      <p:spPr bwMode="auto">
                        <a:xfrm flipH="1">
                          <a:off x="1066809" y="4344186"/>
                          <a:ext cx="182867" cy="180723"/>
                        </a:xfrm>
                        <a:prstGeom prst="line">
                          <a:avLst/>
                        </a:prstGeom>
                        <a:ln w="25400">
                          <a:solidFill>
                            <a:schemeClr val="tx2">
                              <a:lumMod val="40000"/>
                              <a:lumOff val="60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357" name="Straight Connector 356"/>
                        <p:cNvCxnSpPr/>
                        <p:nvPr/>
                      </p:nvCxnSpPr>
                      <p:spPr bwMode="auto">
                        <a:xfrm rot="5400000" flipH="1">
                          <a:off x="1067882" y="4343113"/>
                          <a:ext cx="180723" cy="182867"/>
                        </a:xfrm>
                        <a:prstGeom prst="line">
                          <a:avLst/>
                        </a:prstGeom>
                        <a:ln w="25400">
                          <a:solidFill>
                            <a:schemeClr val="tx2">
                              <a:lumMod val="40000"/>
                              <a:lumOff val="60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grpSp>
                    <p:nvGrpSpPr>
                      <p:cNvPr id="353" name="Group 193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5639117" y="1447797"/>
                        <a:ext cx="182502" cy="182563"/>
                        <a:chOff x="1066849" y="4343396"/>
                        <a:chExt cx="182502" cy="182563"/>
                      </a:xfrm>
                    </p:grpSpPr>
                    <p:cxnSp>
                      <p:nvCxnSpPr>
                        <p:cNvPr id="354" name="Straight Connector 353"/>
                        <p:cNvCxnSpPr/>
                        <p:nvPr/>
                      </p:nvCxnSpPr>
                      <p:spPr bwMode="auto">
                        <a:xfrm flipH="1">
                          <a:off x="1067768" y="4344186"/>
                          <a:ext cx="180636" cy="180723"/>
                        </a:xfrm>
                        <a:prstGeom prst="line">
                          <a:avLst/>
                        </a:prstGeom>
                        <a:ln w="25400">
                          <a:solidFill>
                            <a:schemeClr val="tx2">
                              <a:lumMod val="40000"/>
                              <a:lumOff val="60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355" name="Straight Connector 354"/>
                        <p:cNvCxnSpPr/>
                        <p:nvPr/>
                      </p:nvCxnSpPr>
                      <p:spPr bwMode="auto">
                        <a:xfrm rot="5400000" flipH="1">
                          <a:off x="1067725" y="4344229"/>
                          <a:ext cx="180723" cy="180636"/>
                        </a:xfrm>
                        <a:prstGeom prst="line">
                          <a:avLst/>
                        </a:prstGeom>
                        <a:ln w="25400">
                          <a:solidFill>
                            <a:schemeClr val="tx2">
                              <a:lumMod val="40000"/>
                              <a:lumOff val="60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</p:grpSp>
              </p:grpSp>
              <p:sp>
                <p:nvSpPr>
                  <p:cNvPr id="339" name="Right Arrow 338"/>
                  <p:cNvSpPr/>
                  <p:nvPr/>
                </p:nvSpPr>
                <p:spPr>
                  <a:xfrm>
                    <a:off x="2376267" y="5405977"/>
                    <a:ext cx="747933" cy="390233"/>
                  </a:xfrm>
                  <a:prstGeom prst="rightArrow">
                    <a:avLst/>
                  </a:prstGeom>
                  <a:solidFill>
                    <a:schemeClr val="bg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</p:grpSp>
        </p:grp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688" name="TextBox 687"/>
              <p:cNvSpPr txBox="1"/>
              <p:nvPr/>
            </p:nvSpPr>
            <p:spPr bwMode="auto">
              <a:xfrm>
                <a:off x="6622458" y="4532136"/>
                <a:ext cx="3879075" cy="1640064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300"/>
                  </a:spcAft>
                  <a:defRPr/>
                </a:pPr>
                <a:r>
                  <a:rPr lang="en-US" b="1" dirty="0"/>
                  <a:t>Area decreasing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b="1" dirty="0"/>
                  <a:t> </a:t>
                </a:r>
                <a14:m>
                  <m:oMath xmlns:m="http://schemas.openxmlformats.org/officeDocument/2006/math">
                    <m:r>
                      <a:rPr lang="en-US" b="1" i="0" dirty="0" smtClean="0">
                        <a:latin typeface="Cambria Math" panose="02040503050406030204" pitchFamily="18" charset="0"/>
                      </a:rPr>
                      <m:t>𝚽</m:t>
                    </m:r>
                  </m:oMath>
                </a14:m>
                <a:r>
                  <a:rPr lang="en-US" b="1" dirty="0"/>
                  <a:t> decreasing</a:t>
                </a:r>
              </a:p>
              <a:p>
                <a:pPr marL="285750" indent="-285750" fontAlgn="auto">
                  <a:spcBef>
                    <a:spcPts val="0"/>
                  </a:spcBef>
                  <a:spcAft>
                    <a:spcPts val="300"/>
                  </a:spcAft>
                  <a:buFont typeface="Arial" panose="020B0604020202020204" pitchFamily="34" charset="0"/>
                  <a:buChar char="•"/>
                  <a:defRPr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𝑒𝑥𝑡</m:t>
                        </m:r>
                      </m:sub>
                    </m:sSub>
                  </m:oMath>
                </a14:m>
                <a:r>
                  <a:rPr lang="en-US" dirty="0">
                    <a:latin typeface="+mj-lt"/>
                  </a:rPr>
                  <a:t> points </a:t>
                </a:r>
                <a:r>
                  <a:rPr lang="en-US" b="1" dirty="0">
                    <a:latin typeface="+mj-lt"/>
                  </a:rPr>
                  <a:t>into the page</a:t>
                </a:r>
              </a:p>
              <a:p>
                <a:pPr marL="285750" indent="-285750" fontAlgn="auto">
                  <a:spcBef>
                    <a:spcPts val="0"/>
                  </a:spcBef>
                  <a:spcAft>
                    <a:spcPts val="300"/>
                  </a:spcAft>
                  <a:buFont typeface="Arial" panose="020B0604020202020204" pitchFamily="34" charset="0"/>
                  <a:buChar char="•"/>
                  <a:defRPr/>
                </a:pPr>
                <a:r>
                  <a:rPr lang="en-US" dirty="0">
                    <a:latin typeface="+mj-lt"/>
                  </a:rPr>
                  <a:t>Therefore, </a:t>
                </a:r>
                <a14:m>
                  <m:oMath xmlns:m="http://schemas.openxmlformats.org/officeDocument/2006/math">
                    <m:r>
                      <a:rPr lang="en-US" sz="2000" b="1" i="1">
                        <a:solidFill>
                          <a:srgbClr val="008000"/>
                        </a:solidFill>
                        <a:latin typeface="Cambria Math" panose="02040503050406030204" pitchFamily="18" charset="0"/>
                      </a:rPr>
                      <m:t>𝝁</m:t>
                    </m:r>
                  </m:oMath>
                </a14:m>
                <a:r>
                  <a:rPr lang="en-US" dirty="0">
                    <a:latin typeface="+mj-lt"/>
                  </a:rPr>
                  <a:t> must be in same direction (i.e. </a:t>
                </a:r>
                <a:r>
                  <a:rPr lang="en-US" b="1" dirty="0">
                    <a:latin typeface="+mj-lt"/>
                  </a:rPr>
                  <a:t>into page</a:t>
                </a:r>
                <a:r>
                  <a:rPr lang="en-US" dirty="0">
                    <a:latin typeface="+mj-lt"/>
                  </a:rPr>
                  <a:t>)</a:t>
                </a:r>
              </a:p>
              <a:p>
                <a:pPr marL="285750" indent="-285750" fontAlgn="auto"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  <a:defRPr/>
                </a:pPr>
                <a:r>
                  <a:rPr lang="en-US" dirty="0">
                    <a:latin typeface="+mj-lt"/>
                  </a:rPr>
                  <a:t>Right-hand loop rule: </a:t>
                </a:r>
                <a14:m>
                  <m:oMath xmlns:m="http://schemas.openxmlformats.org/officeDocument/2006/math">
                    <m:r>
                      <a:rPr lang="en-US" sz="2000" b="1" i="1" dirty="0">
                        <a:solidFill>
                          <a:srgbClr val="3333FF"/>
                        </a:solidFill>
                        <a:latin typeface="Cambria Math" panose="02040503050406030204" pitchFamily="18" charset="0"/>
                      </a:rPr>
                      <m:t>𝑰</m:t>
                    </m:r>
                  </m:oMath>
                </a14:m>
                <a:r>
                  <a:rPr lang="en-US" dirty="0">
                    <a:latin typeface="+mj-lt"/>
                  </a:rPr>
                  <a:t> is CW</a:t>
                </a:r>
              </a:p>
            </p:txBody>
          </p:sp>
        </mc:Choice>
        <mc:Fallback xmlns="">
          <p:sp>
            <p:nvSpPr>
              <p:cNvPr id="688" name="TextBox 68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622458" y="4532136"/>
                <a:ext cx="3879075" cy="1640064"/>
              </a:xfrm>
              <a:prstGeom prst="rect">
                <a:avLst/>
              </a:prstGeom>
              <a:blipFill>
                <a:blip r:embed="rId6"/>
                <a:stretch>
                  <a:fillRect l="-782" t="-1471" b="-4044"/>
                </a:stretch>
              </a:blip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78874" name="Group 78873"/>
          <p:cNvGrpSpPr/>
          <p:nvPr/>
        </p:nvGrpSpPr>
        <p:grpSpPr>
          <a:xfrm>
            <a:off x="4910796" y="2071468"/>
            <a:ext cx="1233268" cy="1586132"/>
            <a:chOff x="3386796" y="2300068"/>
            <a:chExt cx="1233268" cy="1586132"/>
          </a:xfrm>
        </p:grpSpPr>
        <p:grpSp>
          <p:nvGrpSpPr>
            <p:cNvPr id="78865" name="Group 78864"/>
            <p:cNvGrpSpPr/>
            <p:nvPr/>
          </p:nvGrpSpPr>
          <p:grpSpPr>
            <a:xfrm>
              <a:off x="3386796" y="2782710"/>
              <a:ext cx="1233268" cy="1103490"/>
              <a:chOff x="3386796" y="2782710"/>
              <a:chExt cx="1233268" cy="1103490"/>
            </a:xfrm>
          </p:grpSpPr>
          <p:grpSp>
            <p:nvGrpSpPr>
              <p:cNvPr id="651" name="Group 650"/>
              <p:cNvGrpSpPr/>
              <p:nvPr/>
            </p:nvGrpSpPr>
            <p:grpSpPr>
              <a:xfrm>
                <a:off x="3443068" y="3026900"/>
                <a:ext cx="990600" cy="678764"/>
                <a:chOff x="1759539" y="2614935"/>
                <a:chExt cx="1243023" cy="851726"/>
              </a:xfrm>
            </p:grpSpPr>
            <p:sp>
              <p:nvSpPr>
                <p:cNvPr id="652" name="Oval 651"/>
                <p:cNvSpPr/>
                <p:nvPr/>
              </p:nvSpPr>
              <p:spPr bwMode="auto">
                <a:xfrm>
                  <a:off x="2150836" y="2614935"/>
                  <a:ext cx="851726" cy="851726"/>
                </a:xfrm>
                <a:prstGeom prst="ellipse">
                  <a:avLst/>
                </a:prstGeom>
                <a:noFill/>
                <a:ln>
                  <a:solidFill>
                    <a:srgbClr val="008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653" name="Oval 652"/>
                <p:cNvSpPr/>
                <p:nvPr/>
              </p:nvSpPr>
              <p:spPr bwMode="auto">
                <a:xfrm>
                  <a:off x="2435619" y="2899718"/>
                  <a:ext cx="282160" cy="282160"/>
                </a:xfrm>
                <a:prstGeom prst="ellipse">
                  <a:avLst/>
                </a:prstGeom>
                <a:solidFill>
                  <a:srgbClr val="008000"/>
                </a:solidFill>
                <a:ln>
                  <a:solidFill>
                    <a:srgbClr val="008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654" name="TextBox 39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1759539" y="2819400"/>
                      <a:ext cx="526462" cy="579306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  <a:extLst>
                      <a:ext uri="{909E8E84-426E-40DD-AFC4-6F175D3DCCD1}">
                        <a14:hiddenFill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wrap="square">
                      <a:spAutoFit/>
                    </a:bodyPr>
                    <a:lstStyle>
                      <a:lvl1pPr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algn="ctr" eaLnBrk="1" hangingPunct="1"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lang="en-US" sz="2400" b="1" i="1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𝝁</m:t>
                            </m:r>
                          </m:oMath>
                        </m:oMathPara>
                      </a14:m>
                      <a:endParaRPr lang="en-US" sz="2400" b="1" i="1" dirty="0">
                        <a:solidFill>
                          <a:srgbClr val="008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p:txBody>
                </p:sp>
              </mc:Choice>
              <mc:Fallback xmlns="">
                <p:sp>
                  <p:nvSpPr>
                    <p:cNvPr id="654" name="TextBox 39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 bwMode="auto">
                    <a:xfrm>
                      <a:off x="1759539" y="2819400"/>
                      <a:ext cx="526462" cy="579306"/>
                    </a:xfrm>
                    <a:prstGeom prst="rect">
                      <a:avLst/>
                    </a:prstGeom>
                    <a:blipFill>
                      <a:blip r:embed="rId7"/>
                      <a:stretch>
                        <a:fillRect l="-7246" b="-9211"/>
                      </a:stretch>
                    </a:blipFill>
                    <a:ln w="9525">
                      <a:noFill/>
                      <a:miter lim="800000"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  <p:cxnSp>
            <p:nvCxnSpPr>
              <p:cNvPr id="78864" name="Straight Arrow Connector 78863"/>
              <p:cNvCxnSpPr/>
              <p:nvPr/>
            </p:nvCxnSpPr>
            <p:spPr>
              <a:xfrm flipV="1">
                <a:off x="4620064" y="3055036"/>
                <a:ext cx="0" cy="451812"/>
              </a:xfrm>
              <a:prstGeom prst="straightConnector1">
                <a:avLst/>
              </a:prstGeom>
              <a:ln w="76200">
                <a:solidFill>
                  <a:srgbClr val="3333FF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9" name="Straight Arrow Connector 678"/>
              <p:cNvCxnSpPr/>
              <p:nvPr/>
            </p:nvCxnSpPr>
            <p:spPr>
              <a:xfrm rot="16200000" flipV="1">
                <a:off x="4086664" y="2556804"/>
                <a:ext cx="0" cy="451812"/>
              </a:xfrm>
              <a:prstGeom prst="straightConnector1">
                <a:avLst/>
              </a:prstGeom>
              <a:ln w="76200">
                <a:solidFill>
                  <a:srgbClr val="3333FF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0" name="Straight Arrow Connector 679"/>
              <p:cNvCxnSpPr/>
              <p:nvPr/>
            </p:nvCxnSpPr>
            <p:spPr>
              <a:xfrm>
                <a:off x="3386796" y="3076136"/>
                <a:ext cx="0" cy="451812"/>
              </a:xfrm>
              <a:prstGeom prst="straightConnector1">
                <a:avLst/>
              </a:prstGeom>
              <a:ln w="76200">
                <a:solidFill>
                  <a:srgbClr val="3333FF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1" name="Straight Arrow Connector 680"/>
              <p:cNvCxnSpPr/>
              <p:nvPr/>
            </p:nvCxnSpPr>
            <p:spPr>
              <a:xfrm rot="5400000" flipV="1">
                <a:off x="4114800" y="3660294"/>
                <a:ext cx="0" cy="451812"/>
              </a:xfrm>
              <a:prstGeom prst="straightConnector1">
                <a:avLst/>
              </a:prstGeom>
              <a:ln w="76200">
                <a:solidFill>
                  <a:srgbClr val="3333FF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96" name="TextBox 39"/>
                <p:cNvSpPr txBox="1">
                  <a:spLocks noChangeArrowheads="1"/>
                </p:cNvSpPr>
                <p:nvPr/>
              </p:nvSpPr>
              <p:spPr bwMode="auto">
                <a:xfrm>
                  <a:off x="3629464" y="2300068"/>
                  <a:ext cx="419552" cy="46166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xtLst>
                  <a:ext uri="{909E8E84-426E-40DD-AFC4-6F175D3DCCD1}">
                    <a14:hiddenFill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square"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algn="ctr" eaLnBrk="1" hangingPunct="1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400" b="1" i="1">
                            <a:solidFill>
                              <a:srgbClr val="3333FF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  <m:t>𝑰</m:t>
                        </m:r>
                      </m:oMath>
                    </m:oMathPara>
                  </a14:m>
                  <a:endParaRPr lang="en-US" sz="2400" b="1" i="1" dirty="0">
                    <a:solidFill>
                      <a:srgbClr val="3333FF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696" name="TextBox 3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3629464" y="2300068"/>
                  <a:ext cx="419552" cy="461665"/>
                </a:xfrm>
                <a:prstGeom prst="rect">
                  <a:avLst/>
                </a:prstGeom>
                <a:blipFill>
                  <a:blip r:embed="rId16"/>
                  <a:stretch>
                    <a:fillRect/>
                  </a:stretch>
                </a:blipFill>
                <a:ln w="9525">
                  <a:noFill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78875" name="Group 78874"/>
          <p:cNvGrpSpPr/>
          <p:nvPr/>
        </p:nvGrpSpPr>
        <p:grpSpPr>
          <a:xfrm>
            <a:off x="4953000" y="4800600"/>
            <a:ext cx="776068" cy="1447800"/>
            <a:chOff x="3429000" y="5029200"/>
            <a:chExt cx="776068" cy="1447800"/>
          </a:xfrm>
        </p:grpSpPr>
        <p:grpSp>
          <p:nvGrpSpPr>
            <p:cNvPr id="78870" name="Group 78869"/>
            <p:cNvGrpSpPr/>
            <p:nvPr/>
          </p:nvGrpSpPr>
          <p:grpSpPr>
            <a:xfrm>
              <a:off x="3429000" y="5029200"/>
              <a:ext cx="776068" cy="976531"/>
              <a:chOff x="3429000" y="5029200"/>
              <a:chExt cx="776068" cy="976531"/>
            </a:xfrm>
          </p:grpSpPr>
          <p:grpSp>
            <p:nvGrpSpPr>
              <p:cNvPr id="659" name="Group 3"/>
              <p:cNvGrpSpPr>
                <a:grpSpLocks/>
              </p:cNvGrpSpPr>
              <p:nvPr/>
            </p:nvGrpSpPr>
            <p:grpSpPr bwMode="auto">
              <a:xfrm>
                <a:off x="3763963" y="5344234"/>
                <a:ext cx="274637" cy="274638"/>
                <a:chOff x="3895106" y="5047013"/>
                <a:chExt cx="274071" cy="274320"/>
              </a:xfrm>
              <a:noFill/>
            </p:grpSpPr>
            <p:sp>
              <p:nvSpPr>
                <p:cNvPr id="660" name="Oval 659"/>
                <p:cNvSpPr/>
                <p:nvPr/>
              </p:nvSpPr>
              <p:spPr>
                <a:xfrm>
                  <a:off x="3895106" y="5047013"/>
                  <a:ext cx="274071" cy="274320"/>
                </a:xfrm>
                <a:prstGeom prst="ellipse">
                  <a:avLst/>
                </a:prstGeom>
                <a:grpFill/>
                <a:ln>
                  <a:solidFill>
                    <a:srgbClr val="008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cxnSp>
              <p:nvCxnSpPr>
                <p:cNvPr id="661" name="Straight Connector 660"/>
                <p:cNvCxnSpPr/>
                <p:nvPr/>
              </p:nvCxnSpPr>
              <p:spPr>
                <a:xfrm flipH="1">
                  <a:off x="3941048" y="5092998"/>
                  <a:ext cx="182186" cy="182351"/>
                </a:xfrm>
                <a:prstGeom prst="line">
                  <a:avLst/>
                </a:prstGeom>
                <a:grpFill/>
                <a:ln w="25400">
                  <a:solidFill>
                    <a:srgbClr val="008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62" name="Straight Connector 661"/>
                <p:cNvCxnSpPr/>
                <p:nvPr/>
              </p:nvCxnSpPr>
              <p:spPr>
                <a:xfrm rot="5400000" flipH="1">
                  <a:off x="3940966" y="5093079"/>
                  <a:ext cx="182351" cy="182186"/>
                </a:xfrm>
                <a:prstGeom prst="line">
                  <a:avLst/>
                </a:prstGeom>
                <a:grpFill/>
                <a:ln w="25400">
                  <a:solidFill>
                    <a:srgbClr val="008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78866" name="Group 78865"/>
              <p:cNvGrpSpPr/>
              <p:nvPr/>
            </p:nvGrpSpPr>
            <p:grpSpPr>
              <a:xfrm>
                <a:off x="3429000" y="5029200"/>
                <a:ext cx="776068" cy="976531"/>
                <a:chOff x="3429000" y="5043269"/>
                <a:chExt cx="776068" cy="976531"/>
              </a:xfrm>
            </p:grpSpPr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663" name="TextBox 39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3505200" y="5423286"/>
                      <a:ext cx="419552" cy="461665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  <a:extLst>
                      <a:ext uri="{909E8E84-426E-40DD-AFC4-6F175D3DCCD1}">
                        <a14:hiddenFill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wrap="square">
                      <a:spAutoFit/>
                    </a:bodyPr>
                    <a:lstStyle>
                      <a:lvl1pPr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algn="ctr" eaLnBrk="1" hangingPunct="1"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lang="en-US" sz="2400" b="1" i="1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𝝁</m:t>
                            </m:r>
                          </m:oMath>
                        </m:oMathPara>
                      </a14:m>
                      <a:endParaRPr lang="en-US" sz="2400" b="1" i="1" dirty="0">
                        <a:solidFill>
                          <a:srgbClr val="008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p:txBody>
                </p:sp>
              </mc:Choice>
              <mc:Fallback xmlns="">
                <p:sp>
                  <p:nvSpPr>
                    <p:cNvPr id="663" name="TextBox 39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 bwMode="auto">
                    <a:xfrm>
                      <a:off x="3505200" y="5423286"/>
                      <a:ext cx="419552" cy="461665"/>
                    </a:xfrm>
                    <a:prstGeom prst="rect">
                      <a:avLst/>
                    </a:prstGeom>
                    <a:blipFill>
                      <a:blip r:embed="rId17"/>
                      <a:stretch>
                        <a:fillRect l="-7246" b="-9211"/>
                      </a:stretch>
                    </a:blipFill>
                    <a:ln w="9525">
                      <a:noFill/>
                      <a:miter lim="800000"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p:cxnSp>
              <p:nvCxnSpPr>
                <p:cNvPr id="682" name="Straight Arrow Connector 681"/>
                <p:cNvCxnSpPr/>
                <p:nvPr/>
              </p:nvCxnSpPr>
              <p:spPr>
                <a:xfrm>
                  <a:off x="4205068" y="5301527"/>
                  <a:ext cx="0" cy="451812"/>
                </a:xfrm>
                <a:prstGeom prst="straightConnector1">
                  <a:avLst/>
                </a:prstGeom>
                <a:ln w="76200">
                  <a:solidFill>
                    <a:srgbClr val="3333FF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83" name="Straight Arrow Connector 682"/>
                <p:cNvCxnSpPr/>
                <p:nvPr/>
              </p:nvCxnSpPr>
              <p:spPr>
                <a:xfrm rot="5400000" flipH="1" flipV="1">
                  <a:off x="3784558" y="4817363"/>
                  <a:ext cx="0" cy="451812"/>
                </a:xfrm>
                <a:prstGeom prst="straightConnector1">
                  <a:avLst/>
                </a:prstGeom>
                <a:ln w="76200">
                  <a:solidFill>
                    <a:srgbClr val="3333FF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84" name="Straight Arrow Connector 683"/>
                <p:cNvCxnSpPr/>
                <p:nvPr/>
              </p:nvCxnSpPr>
              <p:spPr>
                <a:xfrm flipV="1">
                  <a:off x="3429000" y="5322627"/>
                  <a:ext cx="0" cy="451812"/>
                </a:xfrm>
                <a:prstGeom prst="straightConnector1">
                  <a:avLst/>
                </a:prstGeom>
                <a:ln w="76200">
                  <a:solidFill>
                    <a:srgbClr val="3333FF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85" name="Straight Arrow Connector 684"/>
                <p:cNvCxnSpPr/>
                <p:nvPr/>
              </p:nvCxnSpPr>
              <p:spPr>
                <a:xfrm rot="16200000" flipH="1" flipV="1">
                  <a:off x="3812694" y="5793894"/>
                  <a:ext cx="0" cy="451812"/>
                </a:xfrm>
                <a:prstGeom prst="straightConnector1">
                  <a:avLst/>
                </a:prstGeom>
                <a:ln w="76200">
                  <a:solidFill>
                    <a:srgbClr val="3333FF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98" name="TextBox 39"/>
                <p:cNvSpPr txBox="1">
                  <a:spLocks noChangeArrowheads="1"/>
                </p:cNvSpPr>
                <p:nvPr/>
              </p:nvSpPr>
              <p:spPr bwMode="auto">
                <a:xfrm>
                  <a:off x="3747868" y="6015335"/>
                  <a:ext cx="419552" cy="46166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xtLst>
                  <a:ext uri="{909E8E84-426E-40DD-AFC4-6F175D3DCCD1}">
                    <a14:hiddenFill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square"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algn="ctr" eaLnBrk="1" hangingPunct="1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400" b="1" i="1">
                            <a:solidFill>
                              <a:srgbClr val="3333FF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  <m:t>𝑰</m:t>
                        </m:r>
                      </m:oMath>
                    </m:oMathPara>
                  </a14:m>
                  <a:endParaRPr lang="en-US" sz="2400" b="1" i="1" dirty="0">
                    <a:solidFill>
                      <a:srgbClr val="3333FF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698" name="TextBox 3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3747868" y="6015335"/>
                  <a:ext cx="419552" cy="461665"/>
                </a:xfrm>
                <a:prstGeom prst="rect">
                  <a:avLst/>
                </a:prstGeom>
                <a:blipFill>
                  <a:blip r:embed="rId18"/>
                  <a:stretch>
                    <a:fillRect l="-1449"/>
                  </a:stretch>
                </a:blipFill>
                <a:ln w="9525">
                  <a:noFill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700" name="Rectangle 699"/>
          <p:cNvSpPr/>
          <p:nvPr/>
        </p:nvSpPr>
        <p:spPr>
          <a:xfrm>
            <a:off x="2133600" y="6324600"/>
            <a:ext cx="8077200" cy="400110"/>
          </a:xfrm>
          <a:prstGeom prst="rect">
            <a:avLst/>
          </a:prstGeom>
          <a:ln>
            <a:solidFill>
              <a:schemeClr val="tx1"/>
            </a:solidFill>
            <a:prstDash val="dash"/>
          </a:ln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2000" b="1" dirty="0"/>
              <a:t>Note: </a:t>
            </a:r>
            <a:r>
              <a:rPr lang="en-US" sz="2000" dirty="0"/>
              <a:t>The right-hand rule for cross product gives the same directions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" grpId="0"/>
      <p:bldP spid="331" grpId="0" animBg="1"/>
      <p:bldP spid="688" grpId="0" animBg="1"/>
      <p:bldP spid="700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1" dirty="0">
                <a:cs typeface="Arial" charset="0"/>
              </a:rPr>
              <a:t>Example with Lenz’s Law:</a:t>
            </a:r>
            <a:br>
              <a:rPr lang="en-US" b="1" dirty="0">
                <a:cs typeface="Arial" charset="0"/>
              </a:rPr>
            </a:br>
            <a:r>
              <a:rPr lang="en-US" b="1" dirty="0">
                <a:cs typeface="Arial" charset="0"/>
              </a:rPr>
              <a:t>Moving Loop [1]</a:t>
            </a:r>
          </a:p>
        </p:txBody>
      </p:sp>
      <p:sp>
        <p:nvSpPr>
          <p:cNvPr id="5" name="TextBox 4"/>
          <p:cNvSpPr txBox="1"/>
          <p:nvPr/>
        </p:nvSpPr>
        <p:spPr bwMode="auto">
          <a:xfrm>
            <a:off x="381000" y="1524000"/>
            <a:ext cx="11582400" cy="15081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300" dirty="0">
                <a:latin typeface="+mj-lt"/>
              </a:rPr>
              <a:t>A circular loop of copper parallel to the plane of the page is pulled into a region where a uniform magnetic points </a:t>
            </a:r>
            <a:r>
              <a:rPr lang="en-US" sz="2300" b="1" dirty="0">
                <a:latin typeface="+mj-lt"/>
              </a:rPr>
              <a:t>out of the page</a:t>
            </a:r>
            <a:r>
              <a:rPr lang="en-US" sz="2300" dirty="0">
                <a:latin typeface="+mj-lt"/>
              </a:rPr>
              <a:t> (field is zero outside of box) as shown.  When viewed from above, what is the direction of the induced current as the loop </a:t>
            </a:r>
            <a:r>
              <a:rPr lang="en-US" sz="2300" b="1" dirty="0">
                <a:latin typeface="+mj-lt"/>
              </a:rPr>
              <a:t>enters</a:t>
            </a:r>
            <a:r>
              <a:rPr lang="en-US" sz="2300" dirty="0">
                <a:latin typeface="+mj-lt"/>
              </a:rPr>
              <a:t> the field and then </a:t>
            </a:r>
            <a:r>
              <a:rPr lang="en-US" sz="2300" b="1" dirty="0">
                <a:latin typeface="+mj-lt"/>
              </a:rPr>
              <a:t>leaves</a:t>
            </a:r>
            <a:r>
              <a:rPr lang="en-US" sz="2300" dirty="0">
                <a:latin typeface="+mj-lt"/>
              </a:rPr>
              <a:t>? 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2286000" y="3648730"/>
            <a:ext cx="4398920" cy="2828271"/>
            <a:chOff x="1697080" y="3581400"/>
            <a:chExt cx="4398920" cy="2828271"/>
          </a:xfrm>
        </p:grpSpPr>
        <p:sp>
          <p:nvSpPr>
            <p:cNvPr id="47" name="Rectangle 46"/>
            <p:cNvSpPr/>
            <p:nvPr/>
          </p:nvSpPr>
          <p:spPr>
            <a:xfrm>
              <a:off x="3449680" y="3581400"/>
              <a:ext cx="2646320" cy="2828271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grpSp>
          <p:nvGrpSpPr>
            <p:cNvPr id="80901" name="Group 52"/>
            <p:cNvGrpSpPr>
              <a:grpSpLocks/>
            </p:cNvGrpSpPr>
            <p:nvPr/>
          </p:nvGrpSpPr>
          <p:grpSpPr bwMode="auto">
            <a:xfrm>
              <a:off x="3632243" y="3733800"/>
              <a:ext cx="2332037" cy="2523472"/>
              <a:chOff x="3733800" y="3352800"/>
              <a:chExt cx="2894012" cy="3122613"/>
            </a:xfrm>
          </p:grpSpPr>
          <p:grpSp>
            <p:nvGrpSpPr>
              <p:cNvPr id="80908" name="Group 47"/>
              <p:cNvGrpSpPr>
                <a:grpSpLocks/>
              </p:cNvGrpSpPr>
              <p:nvPr/>
            </p:nvGrpSpPr>
            <p:grpSpPr bwMode="auto">
              <a:xfrm>
                <a:off x="3733800" y="6400800"/>
                <a:ext cx="2894012" cy="74613"/>
                <a:chOff x="3733800" y="6400800"/>
                <a:chExt cx="2894012" cy="74613"/>
              </a:xfrm>
            </p:grpSpPr>
            <p:sp>
              <p:nvSpPr>
                <p:cNvPr id="31" name="Oval 30"/>
                <p:cNvSpPr/>
                <p:nvPr/>
              </p:nvSpPr>
              <p:spPr bwMode="auto">
                <a:xfrm>
                  <a:off x="3733800" y="6400800"/>
                  <a:ext cx="74612" cy="74613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32" name="Oval 31"/>
                <p:cNvSpPr/>
                <p:nvPr/>
              </p:nvSpPr>
              <p:spPr bwMode="auto">
                <a:xfrm>
                  <a:off x="4438650" y="6400800"/>
                  <a:ext cx="74612" cy="74613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33" name="Oval 32"/>
                <p:cNvSpPr/>
                <p:nvPr/>
              </p:nvSpPr>
              <p:spPr bwMode="auto">
                <a:xfrm>
                  <a:off x="5143500" y="6400800"/>
                  <a:ext cx="74612" cy="74613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37" name="Oval 36"/>
                <p:cNvSpPr/>
                <p:nvPr/>
              </p:nvSpPr>
              <p:spPr bwMode="auto">
                <a:xfrm>
                  <a:off x="5848350" y="6400800"/>
                  <a:ext cx="74612" cy="74613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38" name="Oval 37"/>
                <p:cNvSpPr/>
                <p:nvPr/>
              </p:nvSpPr>
              <p:spPr bwMode="auto">
                <a:xfrm>
                  <a:off x="6553200" y="6400800"/>
                  <a:ext cx="74612" cy="74613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grpSp>
            <p:nvGrpSpPr>
              <p:cNvPr id="80909" name="Group 51"/>
              <p:cNvGrpSpPr>
                <a:grpSpLocks/>
              </p:cNvGrpSpPr>
              <p:nvPr/>
            </p:nvGrpSpPr>
            <p:grpSpPr bwMode="auto">
              <a:xfrm>
                <a:off x="3733800" y="3352800"/>
                <a:ext cx="2894012" cy="74613"/>
                <a:chOff x="3733800" y="3352800"/>
                <a:chExt cx="2894012" cy="74613"/>
              </a:xfrm>
            </p:grpSpPr>
            <p:sp>
              <p:nvSpPr>
                <p:cNvPr id="25" name="Oval 24"/>
                <p:cNvSpPr/>
                <p:nvPr/>
              </p:nvSpPr>
              <p:spPr bwMode="auto">
                <a:xfrm>
                  <a:off x="3733800" y="3352800"/>
                  <a:ext cx="74612" cy="74613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26" name="Oval 25"/>
                <p:cNvSpPr/>
                <p:nvPr/>
              </p:nvSpPr>
              <p:spPr bwMode="auto">
                <a:xfrm>
                  <a:off x="4438650" y="3352800"/>
                  <a:ext cx="74612" cy="74613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27" name="Oval 26"/>
                <p:cNvSpPr/>
                <p:nvPr/>
              </p:nvSpPr>
              <p:spPr bwMode="auto">
                <a:xfrm>
                  <a:off x="5143500" y="3352800"/>
                  <a:ext cx="74612" cy="74613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39" name="Oval 38"/>
                <p:cNvSpPr/>
                <p:nvPr/>
              </p:nvSpPr>
              <p:spPr bwMode="auto">
                <a:xfrm>
                  <a:off x="5848350" y="3352800"/>
                  <a:ext cx="74612" cy="74613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40" name="Oval 39"/>
                <p:cNvSpPr/>
                <p:nvPr/>
              </p:nvSpPr>
              <p:spPr bwMode="auto">
                <a:xfrm>
                  <a:off x="6553200" y="3352800"/>
                  <a:ext cx="74612" cy="74613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grpSp>
            <p:nvGrpSpPr>
              <p:cNvPr id="80910" name="Group 50"/>
              <p:cNvGrpSpPr>
                <a:grpSpLocks/>
              </p:cNvGrpSpPr>
              <p:nvPr/>
            </p:nvGrpSpPr>
            <p:grpSpPr bwMode="auto">
              <a:xfrm>
                <a:off x="3733800" y="4114800"/>
                <a:ext cx="2894012" cy="74613"/>
                <a:chOff x="3733800" y="4114800"/>
                <a:chExt cx="2894012" cy="74613"/>
              </a:xfrm>
            </p:grpSpPr>
            <p:sp>
              <p:nvSpPr>
                <p:cNvPr id="22" name="Oval 21"/>
                <p:cNvSpPr/>
                <p:nvPr/>
              </p:nvSpPr>
              <p:spPr bwMode="auto">
                <a:xfrm>
                  <a:off x="3733800" y="4114800"/>
                  <a:ext cx="74612" cy="74613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23" name="Oval 22"/>
                <p:cNvSpPr/>
                <p:nvPr/>
              </p:nvSpPr>
              <p:spPr bwMode="auto">
                <a:xfrm>
                  <a:off x="4438650" y="4114800"/>
                  <a:ext cx="74612" cy="74613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24" name="Oval 23"/>
                <p:cNvSpPr/>
                <p:nvPr/>
              </p:nvSpPr>
              <p:spPr bwMode="auto">
                <a:xfrm>
                  <a:off x="5143500" y="4114800"/>
                  <a:ext cx="74612" cy="74613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41" name="Oval 40"/>
                <p:cNvSpPr/>
                <p:nvPr/>
              </p:nvSpPr>
              <p:spPr bwMode="auto">
                <a:xfrm>
                  <a:off x="5848350" y="4114800"/>
                  <a:ext cx="74612" cy="74613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42" name="Oval 41"/>
                <p:cNvSpPr/>
                <p:nvPr/>
              </p:nvSpPr>
              <p:spPr bwMode="auto">
                <a:xfrm>
                  <a:off x="6553200" y="4114800"/>
                  <a:ext cx="74612" cy="74613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grpSp>
            <p:nvGrpSpPr>
              <p:cNvPr id="80911" name="Group 49"/>
              <p:cNvGrpSpPr>
                <a:grpSpLocks/>
              </p:cNvGrpSpPr>
              <p:nvPr/>
            </p:nvGrpSpPr>
            <p:grpSpPr bwMode="auto">
              <a:xfrm>
                <a:off x="3733800" y="4876800"/>
                <a:ext cx="2894012" cy="74613"/>
                <a:chOff x="3733800" y="4876800"/>
                <a:chExt cx="2894012" cy="74613"/>
              </a:xfrm>
            </p:grpSpPr>
            <p:sp>
              <p:nvSpPr>
                <p:cNvPr id="19" name="Oval 18"/>
                <p:cNvSpPr/>
                <p:nvPr/>
              </p:nvSpPr>
              <p:spPr bwMode="auto">
                <a:xfrm>
                  <a:off x="3733800" y="4876800"/>
                  <a:ext cx="74612" cy="74613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20" name="Oval 19"/>
                <p:cNvSpPr/>
                <p:nvPr/>
              </p:nvSpPr>
              <p:spPr bwMode="auto">
                <a:xfrm>
                  <a:off x="4438650" y="4876800"/>
                  <a:ext cx="74612" cy="74613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21" name="Oval 20"/>
                <p:cNvSpPr/>
                <p:nvPr/>
              </p:nvSpPr>
              <p:spPr bwMode="auto">
                <a:xfrm>
                  <a:off x="5143500" y="4876800"/>
                  <a:ext cx="74612" cy="74613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43" name="Oval 42"/>
                <p:cNvSpPr/>
                <p:nvPr/>
              </p:nvSpPr>
              <p:spPr bwMode="auto">
                <a:xfrm>
                  <a:off x="5848350" y="4876800"/>
                  <a:ext cx="74612" cy="74613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44" name="Oval 43"/>
                <p:cNvSpPr/>
                <p:nvPr/>
              </p:nvSpPr>
              <p:spPr bwMode="auto">
                <a:xfrm>
                  <a:off x="6553200" y="4876800"/>
                  <a:ext cx="74612" cy="74613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grpSp>
            <p:nvGrpSpPr>
              <p:cNvPr id="80912" name="Group 48"/>
              <p:cNvGrpSpPr>
                <a:grpSpLocks/>
              </p:cNvGrpSpPr>
              <p:nvPr/>
            </p:nvGrpSpPr>
            <p:grpSpPr bwMode="auto">
              <a:xfrm>
                <a:off x="3733800" y="5638800"/>
                <a:ext cx="2894012" cy="74613"/>
                <a:chOff x="3733800" y="5638803"/>
                <a:chExt cx="2894012" cy="74613"/>
              </a:xfrm>
            </p:grpSpPr>
            <p:sp>
              <p:nvSpPr>
                <p:cNvPr id="16" name="Oval 15"/>
                <p:cNvSpPr/>
                <p:nvPr/>
              </p:nvSpPr>
              <p:spPr bwMode="auto">
                <a:xfrm>
                  <a:off x="3733800" y="5638803"/>
                  <a:ext cx="74612" cy="74613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7" name="Oval 16"/>
                <p:cNvSpPr/>
                <p:nvPr/>
              </p:nvSpPr>
              <p:spPr bwMode="auto">
                <a:xfrm>
                  <a:off x="4438650" y="5638803"/>
                  <a:ext cx="74612" cy="74613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8" name="Oval 17"/>
                <p:cNvSpPr/>
                <p:nvPr/>
              </p:nvSpPr>
              <p:spPr bwMode="auto">
                <a:xfrm>
                  <a:off x="5143500" y="5638803"/>
                  <a:ext cx="74612" cy="74613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45" name="Oval 44"/>
                <p:cNvSpPr/>
                <p:nvPr/>
              </p:nvSpPr>
              <p:spPr bwMode="auto">
                <a:xfrm>
                  <a:off x="5848350" y="5638803"/>
                  <a:ext cx="74612" cy="74613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46" name="Oval 45"/>
                <p:cNvSpPr/>
                <p:nvPr/>
              </p:nvSpPr>
              <p:spPr bwMode="auto">
                <a:xfrm>
                  <a:off x="6553200" y="5638803"/>
                  <a:ext cx="74612" cy="74613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</p:grpSp>
        <p:sp>
          <p:nvSpPr>
            <p:cNvPr id="55" name="Oval 54"/>
            <p:cNvSpPr/>
            <p:nvPr/>
          </p:nvSpPr>
          <p:spPr>
            <a:xfrm>
              <a:off x="2154280" y="4038600"/>
              <a:ext cx="762000" cy="762000"/>
            </a:xfrm>
            <a:prstGeom prst="ellipse">
              <a:avLst/>
            </a:prstGeom>
            <a:noFill/>
            <a:ln w="63500">
              <a:solidFill>
                <a:srgbClr val="B873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56" name="Right Arrow 55"/>
            <p:cNvSpPr/>
            <p:nvPr/>
          </p:nvSpPr>
          <p:spPr>
            <a:xfrm>
              <a:off x="1963780" y="4953000"/>
              <a:ext cx="1143000" cy="457200"/>
            </a:xfrm>
            <a:prstGeom prst="righ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57" name="TextBox 56"/>
            <p:cNvSpPr txBox="1"/>
            <p:nvPr/>
          </p:nvSpPr>
          <p:spPr bwMode="auto">
            <a:xfrm>
              <a:off x="1697080" y="5464314"/>
              <a:ext cx="1676400" cy="7078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000" i="1" dirty="0">
                  <a:latin typeface="+mj-lt"/>
                </a:rPr>
                <a:t>Direction of motion</a:t>
              </a:r>
            </a:p>
          </p:txBody>
        </p:sp>
      </p:grp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386F29C-061E-47C1-A8AA-F42ADE5D6185}" type="slidenum">
              <a:rPr lang="en-US" smtClean="0"/>
              <a:pPr>
                <a:defRPr/>
              </a:pPr>
              <a:t>38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 bwMode="auto">
              <a:xfrm>
                <a:off x="7248484" y="3810001"/>
                <a:ext cx="2962317" cy="2484463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prstDash val="dash"/>
                <a:miter lim="800000"/>
                <a:headEnd/>
                <a:tailEnd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As the loop enters or exits the dashed region, the amount of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>
                        <a:latin typeface="Cambria Math" panose="02040503050406030204" pitchFamily="18" charset="0"/>
                      </a:rPr>
                      <m:t>Φ</m:t>
                    </m:r>
                  </m:oMath>
                </a14:m>
                <a:r>
                  <a:rPr 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passing through the loop changes</a:t>
                </a:r>
              </a:p>
              <a:p>
                <a:pPr algn="ctr"/>
                <a:r>
                  <a:rPr lang="en-US" sz="2200" dirty="0">
                    <a:solidFill>
                      <a:schemeClr val="bg1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20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Φ</m:t>
                    </m:r>
                    <m:r>
                      <a:rPr lang="en-US" sz="220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en-US" sz="2200" dirty="0">
                    <a:solidFill>
                      <a:schemeClr val="bg1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when loop is outside the region)</a:t>
                </a:r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248484" y="3810001"/>
                <a:ext cx="2962317" cy="2484463"/>
              </a:xfrm>
              <a:prstGeom prst="rect">
                <a:avLst/>
              </a:prstGeom>
              <a:blipFill>
                <a:blip r:embed="rId2"/>
                <a:stretch>
                  <a:fillRect l="-2254" t="-1463" r="-4508" b="-3659"/>
                </a:stretch>
              </a:blipFill>
              <a:ln w="9525">
                <a:solidFill>
                  <a:schemeClr val="tx1"/>
                </a:solidFill>
                <a:prstDash val="dash"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6400" y="218887"/>
            <a:ext cx="8991600" cy="16764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lnSpc>
                <a:spcPct val="150000"/>
              </a:lnSpc>
              <a:spcAft>
                <a:spcPts val="600"/>
              </a:spcAft>
              <a:defRPr/>
            </a:pPr>
            <a:r>
              <a:rPr lang="en-US" sz="3600" b="1" dirty="0">
                <a:cs typeface="Arial" charset="0"/>
              </a:rPr>
              <a:t>Example with Lenz’s Law: Moving Loop [2]</a:t>
            </a:r>
            <a:br>
              <a:rPr lang="en-US" sz="3600" b="1" dirty="0">
                <a:cs typeface="Arial" charset="0"/>
              </a:rPr>
            </a:br>
            <a:r>
              <a:rPr lang="en-US" sz="3200" b="1" dirty="0"/>
              <a:t>(entering the region)</a:t>
            </a:r>
            <a:endParaRPr lang="en-US" sz="36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1923" name="TextBox 3"/>
              <p:cNvSpPr txBox="1">
                <a:spLocks noChangeArrowheads="1"/>
              </p:cNvSpPr>
              <p:nvPr/>
            </p:nvSpPr>
            <p:spPr bwMode="auto">
              <a:xfrm>
                <a:off x="5486400" y="3396978"/>
                <a:ext cx="2933700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algn="ctr" eaLnBrk="1" hangingPunct="1"/>
                <a:r>
                  <a:rPr lang="en-US" sz="2400" dirty="0"/>
                  <a:t>Original field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𝑒𝑥𝑡</m:t>
                        </m:r>
                      </m:sub>
                    </m:sSub>
                  </m:oMath>
                </a14:m>
                <a:r>
                  <a:rPr lang="en-US" sz="2400" dirty="0"/>
                  <a:t>):</a:t>
                </a:r>
              </a:p>
            </p:txBody>
          </p:sp>
        </mc:Choice>
        <mc:Fallback xmlns="">
          <p:sp>
            <p:nvSpPr>
              <p:cNvPr id="81923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486400" y="3396978"/>
                <a:ext cx="2933700" cy="461665"/>
              </a:xfrm>
              <a:prstGeom prst="rect">
                <a:avLst/>
              </a:prstGeom>
              <a:blipFill>
                <a:blip r:embed="rId2"/>
                <a:stretch>
                  <a:fillRect l="-1040" t="-9211" r="-1247" b="-30263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1924" name="TextBox 4"/>
          <p:cNvSpPr txBox="1">
            <a:spLocks noChangeArrowheads="1"/>
          </p:cNvSpPr>
          <p:nvPr/>
        </p:nvSpPr>
        <p:spPr bwMode="auto">
          <a:xfrm>
            <a:off x="8115300" y="3396977"/>
            <a:ext cx="28194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sz="2400" b="1" dirty="0">
                <a:solidFill>
                  <a:srgbClr val="FF0000"/>
                </a:solidFill>
              </a:rPr>
              <a:t>Out of page</a:t>
            </a:r>
          </a:p>
        </p:txBody>
      </p:sp>
      <p:sp>
        <p:nvSpPr>
          <p:cNvPr id="81925" name="TextBox 5"/>
          <p:cNvSpPr txBox="1">
            <a:spLocks noChangeArrowheads="1"/>
          </p:cNvSpPr>
          <p:nvPr/>
        </p:nvSpPr>
        <p:spPr bwMode="auto">
          <a:xfrm>
            <a:off x="6248400" y="2743200"/>
            <a:ext cx="20574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sz="2400" dirty="0"/>
              <a:t>Flux:</a:t>
            </a:r>
          </a:p>
        </p:txBody>
      </p:sp>
      <p:sp>
        <p:nvSpPr>
          <p:cNvPr id="81926" name="TextBox 6"/>
          <p:cNvSpPr txBox="1">
            <a:spLocks noChangeArrowheads="1"/>
          </p:cNvSpPr>
          <p:nvPr/>
        </p:nvSpPr>
        <p:spPr bwMode="auto">
          <a:xfrm>
            <a:off x="7962900" y="2743200"/>
            <a:ext cx="28194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sz="2400" b="1" dirty="0">
                <a:solidFill>
                  <a:srgbClr val="A67A00"/>
                </a:solidFill>
              </a:rPr>
              <a:t>Increasing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1927" name="TextBox 7"/>
              <p:cNvSpPr txBox="1">
                <a:spLocks noChangeArrowheads="1"/>
              </p:cNvSpPr>
              <p:nvPr/>
            </p:nvSpPr>
            <p:spPr bwMode="auto">
              <a:xfrm>
                <a:off x="5791200" y="4191001"/>
                <a:ext cx="2438400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algn="ctr" eaLnBrk="1" hangingPunct="1"/>
                <a:r>
                  <a:rPr lang="en-US" sz="2400" dirty="0"/>
                  <a:t>Induced </a:t>
                </a:r>
                <a14:m>
                  <m:oMath xmlns:m="http://schemas.openxmlformats.org/officeDocument/2006/math">
                    <m:r>
                      <a:rPr lang="en-US" sz="2400" i="1" dirty="0">
                        <a:latin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en-US" sz="2400" dirty="0"/>
                  <a:t>:</a:t>
                </a:r>
              </a:p>
            </p:txBody>
          </p:sp>
        </mc:Choice>
        <mc:Fallback xmlns="">
          <p:sp>
            <p:nvSpPr>
              <p:cNvPr id="81927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791200" y="4191001"/>
                <a:ext cx="2438400" cy="461665"/>
              </a:xfrm>
              <a:prstGeom prst="rect">
                <a:avLst/>
              </a:prstGeom>
              <a:blipFill>
                <a:blip r:embed="rId3"/>
                <a:stretch>
                  <a:fillRect t="-9333" b="-30667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1928" name="TextBox 8"/>
              <p:cNvSpPr txBox="1">
                <a:spLocks noChangeArrowheads="1"/>
              </p:cNvSpPr>
              <p:nvPr/>
            </p:nvSpPr>
            <p:spPr bwMode="auto">
              <a:xfrm>
                <a:off x="7722060" y="3962401"/>
                <a:ext cx="3403141" cy="8309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algn="ctr" eaLnBrk="1" hangingPunct="1"/>
                <a:r>
                  <a:rPr lang="en-US" sz="2400" b="1" dirty="0">
                    <a:solidFill>
                      <a:srgbClr val="008000"/>
                    </a:solidFill>
                  </a:rPr>
                  <a:t>Opposite</a:t>
                </a:r>
                <a:r>
                  <a:rPr lang="en-US" sz="2400" dirty="0"/>
                  <a:t>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𝑒𝑥𝑡</m:t>
                        </m:r>
                      </m:sub>
                    </m:sSub>
                  </m:oMath>
                </a14:m>
                <a:endParaRPr lang="en-US" sz="2400" dirty="0"/>
              </a:p>
              <a:p>
                <a:pPr algn="ctr" eaLnBrk="1" hangingPunct="1"/>
                <a:r>
                  <a:rPr lang="en-US" sz="2400" dirty="0"/>
                  <a:t>(</a:t>
                </a:r>
                <a:r>
                  <a:rPr lang="en-US" sz="2400" b="1" dirty="0">
                    <a:solidFill>
                      <a:srgbClr val="293F6F"/>
                    </a:solidFill>
                  </a:rPr>
                  <a:t>into page</a:t>
                </a:r>
                <a:r>
                  <a:rPr lang="en-US" sz="2400" dirty="0"/>
                  <a:t>)</a:t>
                </a:r>
              </a:p>
            </p:txBody>
          </p:sp>
        </mc:Choice>
        <mc:Fallback xmlns="">
          <p:sp>
            <p:nvSpPr>
              <p:cNvPr id="81928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722060" y="3962401"/>
                <a:ext cx="3403141" cy="830997"/>
              </a:xfrm>
              <a:prstGeom prst="rect">
                <a:avLst/>
              </a:prstGeom>
              <a:blipFill>
                <a:blip r:embed="rId4"/>
                <a:stretch>
                  <a:fillRect t="-5147" b="-16912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1929" name="TextBox 9"/>
          <p:cNvSpPr txBox="1">
            <a:spLocks noChangeArrowheads="1"/>
          </p:cNvSpPr>
          <p:nvPr/>
        </p:nvSpPr>
        <p:spPr bwMode="auto">
          <a:xfrm>
            <a:off x="5698562" y="4869360"/>
            <a:ext cx="3140639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sz="2400" dirty="0"/>
              <a:t>Induced current:</a:t>
            </a:r>
          </a:p>
          <a:p>
            <a:pPr algn="ctr" eaLnBrk="1" hangingPunct="1"/>
            <a:r>
              <a:rPr lang="en-US" sz="2000" dirty="0">
                <a:solidFill>
                  <a:schemeClr val="bg1">
                    <a:lumMod val="50000"/>
                  </a:schemeClr>
                </a:solidFill>
              </a:rPr>
              <a:t>(from right-hand loop rule)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620000" y="4984750"/>
            <a:ext cx="3810000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rgbClr val="3333FF"/>
                </a:solidFill>
                <a:latin typeface="+mn-lt"/>
              </a:rPr>
              <a:t>clockwise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386F29C-061E-47C1-A8AA-F42ADE5D6185}" type="slidenum">
              <a:rPr lang="en-US" smtClean="0"/>
              <a:pPr>
                <a:defRPr/>
              </a:pPr>
              <a:t>39</a:t>
            </a:fld>
            <a:endParaRPr lang="en-US"/>
          </a:p>
        </p:txBody>
      </p:sp>
      <p:grpSp>
        <p:nvGrpSpPr>
          <p:cNvPr id="5" name="Group 4"/>
          <p:cNvGrpSpPr/>
          <p:nvPr/>
        </p:nvGrpSpPr>
        <p:grpSpPr>
          <a:xfrm>
            <a:off x="2209801" y="2882899"/>
            <a:ext cx="3112667" cy="2374901"/>
            <a:chOff x="838200" y="2393950"/>
            <a:chExt cx="2286000" cy="1720850"/>
          </a:xfrm>
        </p:grpSpPr>
        <p:grpSp>
          <p:nvGrpSpPr>
            <p:cNvPr id="4" name="Group 3"/>
            <p:cNvGrpSpPr/>
            <p:nvPr/>
          </p:nvGrpSpPr>
          <p:grpSpPr>
            <a:xfrm>
              <a:off x="838200" y="2397125"/>
              <a:ext cx="2286000" cy="1717675"/>
              <a:chOff x="-304800" y="2114550"/>
              <a:chExt cx="2286000" cy="1717675"/>
            </a:xfrm>
          </p:grpSpPr>
          <p:sp>
            <p:nvSpPr>
              <p:cNvPr id="16" name="Rectangle 15"/>
              <p:cNvSpPr/>
              <p:nvPr/>
            </p:nvSpPr>
            <p:spPr>
              <a:xfrm>
                <a:off x="209550" y="2114550"/>
                <a:ext cx="1771650" cy="1717675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7" name="Oval 16"/>
              <p:cNvSpPr/>
              <p:nvPr/>
            </p:nvSpPr>
            <p:spPr>
              <a:xfrm>
                <a:off x="-304800" y="2590800"/>
                <a:ext cx="762000" cy="762000"/>
              </a:xfrm>
              <a:prstGeom prst="ellipse">
                <a:avLst/>
              </a:prstGeom>
              <a:noFill/>
              <a:ln w="63500">
                <a:solidFill>
                  <a:srgbClr val="B8733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8" name="Right Arrow 17"/>
              <p:cNvSpPr/>
              <p:nvPr/>
            </p:nvSpPr>
            <p:spPr>
              <a:xfrm>
                <a:off x="609600" y="2743200"/>
                <a:ext cx="685800" cy="457200"/>
              </a:xfrm>
              <a:prstGeom prst="rightArrow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/>
              </a:p>
            </p:txBody>
          </p:sp>
        </p:grpSp>
        <p:grpSp>
          <p:nvGrpSpPr>
            <p:cNvPr id="21" name="Group 52"/>
            <p:cNvGrpSpPr>
              <a:grpSpLocks/>
            </p:cNvGrpSpPr>
            <p:nvPr/>
          </p:nvGrpSpPr>
          <p:grpSpPr bwMode="auto">
            <a:xfrm>
              <a:off x="1477963" y="2393950"/>
              <a:ext cx="1518364" cy="1638301"/>
              <a:chOff x="3733800" y="3352800"/>
              <a:chExt cx="2894012" cy="3122613"/>
            </a:xfrm>
          </p:grpSpPr>
          <p:grpSp>
            <p:nvGrpSpPr>
              <p:cNvPr id="22" name="Group 47"/>
              <p:cNvGrpSpPr>
                <a:grpSpLocks/>
              </p:cNvGrpSpPr>
              <p:nvPr/>
            </p:nvGrpSpPr>
            <p:grpSpPr bwMode="auto">
              <a:xfrm>
                <a:off x="3733800" y="6400800"/>
                <a:ext cx="2894012" cy="74613"/>
                <a:chOff x="3733800" y="6400800"/>
                <a:chExt cx="2894012" cy="74613"/>
              </a:xfrm>
            </p:grpSpPr>
            <p:sp>
              <p:nvSpPr>
                <p:cNvPr id="47" name="Oval 46"/>
                <p:cNvSpPr/>
                <p:nvPr/>
              </p:nvSpPr>
              <p:spPr bwMode="auto">
                <a:xfrm>
                  <a:off x="3733800" y="6400800"/>
                  <a:ext cx="74612" cy="74613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48" name="Oval 47"/>
                <p:cNvSpPr/>
                <p:nvPr/>
              </p:nvSpPr>
              <p:spPr bwMode="auto">
                <a:xfrm>
                  <a:off x="4438650" y="6400800"/>
                  <a:ext cx="74612" cy="74613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49" name="Oval 48"/>
                <p:cNvSpPr/>
                <p:nvPr/>
              </p:nvSpPr>
              <p:spPr bwMode="auto">
                <a:xfrm>
                  <a:off x="5143500" y="6400800"/>
                  <a:ext cx="74612" cy="74613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50" name="Oval 49"/>
                <p:cNvSpPr/>
                <p:nvPr/>
              </p:nvSpPr>
              <p:spPr bwMode="auto">
                <a:xfrm>
                  <a:off x="5848350" y="6400800"/>
                  <a:ext cx="74612" cy="74613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51" name="Oval 50"/>
                <p:cNvSpPr/>
                <p:nvPr/>
              </p:nvSpPr>
              <p:spPr bwMode="auto">
                <a:xfrm>
                  <a:off x="6553200" y="6400800"/>
                  <a:ext cx="74612" cy="74613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grpSp>
            <p:nvGrpSpPr>
              <p:cNvPr id="23" name="Group 51"/>
              <p:cNvGrpSpPr>
                <a:grpSpLocks/>
              </p:cNvGrpSpPr>
              <p:nvPr/>
            </p:nvGrpSpPr>
            <p:grpSpPr bwMode="auto">
              <a:xfrm>
                <a:off x="3733800" y="3352800"/>
                <a:ext cx="2894012" cy="74613"/>
                <a:chOff x="3733800" y="3352800"/>
                <a:chExt cx="2894012" cy="74613"/>
              </a:xfrm>
            </p:grpSpPr>
            <p:sp>
              <p:nvSpPr>
                <p:cNvPr id="42" name="Oval 41"/>
                <p:cNvSpPr/>
                <p:nvPr/>
              </p:nvSpPr>
              <p:spPr bwMode="auto">
                <a:xfrm>
                  <a:off x="3733800" y="3352800"/>
                  <a:ext cx="74612" cy="74613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43" name="Oval 42"/>
                <p:cNvSpPr/>
                <p:nvPr/>
              </p:nvSpPr>
              <p:spPr bwMode="auto">
                <a:xfrm>
                  <a:off x="4438650" y="3352800"/>
                  <a:ext cx="74612" cy="74613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44" name="Oval 43"/>
                <p:cNvSpPr/>
                <p:nvPr/>
              </p:nvSpPr>
              <p:spPr bwMode="auto">
                <a:xfrm>
                  <a:off x="5143500" y="3352800"/>
                  <a:ext cx="74612" cy="74613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45" name="Oval 44"/>
                <p:cNvSpPr/>
                <p:nvPr/>
              </p:nvSpPr>
              <p:spPr bwMode="auto">
                <a:xfrm>
                  <a:off x="5848350" y="3352800"/>
                  <a:ext cx="74612" cy="74613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46" name="Oval 45"/>
                <p:cNvSpPr/>
                <p:nvPr/>
              </p:nvSpPr>
              <p:spPr bwMode="auto">
                <a:xfrm>
                  <a:off x="6553200" y="3352800"/>
                  <a:ext cx="74612" cy="74613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grpSp>
            <p:nvGrpSpPr>
              <p:cNvPr id="24" name="Group 23"/>
              <p:cNvGrpSpPr>
                <a:grpSpLocks/>
              </p:cNvGrpSpPr>
              <p:nvPr/>
            </p:nvGrpSpPr>
            <p:grpSpPr bwMode="auto">
              <a:xfrm>
                <a:off x="3733800" y="4114800"/>
                <a:ext cx="2894012" cy="74613"/>
                <a:chOff x="3733800" y="4114800"/>
                <a:chExt cx="2894012" cy="74613"/>
              </a:xfrm>
            </p:grpSpPr>
            <p:sp>
              <p:nvSpPr>
                <p:cNvPr id="37" name="Oval 36"/>
                <p:cNvSpPr/>
                <p:nvPr/>
              </p:nvSpPr>
              <p:spPr bwMode="auto">
                <a:xfrm>
                  <a:off x="3733800" y="4114800"/>
                  <a:ext cx="74612" cy="74613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38" name="Oval 37"/>
                <p:cNvSpPr/>
                <p:nvPr/>
              </p:nvSpPr>
              <p:spPr bwMode="auto">
                <a:xfrm>
                  <a:off x="4438650" y="4114800"/>
                  <a:ext cx="74612" cy="74613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39" name="Oval 38"/>
                <p:cNvSpPr/>
                <p:nvPr/>
              </p:nvSpPr>
              <p:spPr bwMode="auto">
                <a:xfrm>
                  <a:off x="5143500" y="4114800"/>
                  <a:ext cx="74612" cy="74613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dirty="0"/>
                </a:p>
              </p:txBody>
            </p:sp>
            <p:sp>
              <p:nvSpPr>
                <p:cNvPr id="40" name="Oval 39"/>
                <p:cNvSpPr/>
                <p:nvPr/>
              </p:nvSpPr>
              <p:spPr bwMode="auto">
                <a:xfrm>
                  <a:off x="5848350" y="4114800"/>
                  <a:ext cx="74612" cy="74613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41" name="Oval 40"/>
                <p:cNvSpPr/>
                <p:nvPr/>
              </p:nvSpPr>
              <p:spPr bwMode="auto">
                <a:xfrm>
                  <a:off x="6553200" y="4114800"/>
                  <a:ext cx="74612" cy="74613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grpSp>
            <p:nvGrpSpPr>
              <p:cNvPr id="25" name="Group 49"/>
              <p:cNvGrpSpPr>
                <a:grpSpLocks/>
              </p:cNvGrpSpPr>
              <p:nvPr/>
            </p:nvGrpSpPr>
            <p:grpSpPr bwMode="auto">
              <a:xfrm>
                <a:off x="3733800" y="4876800"/>
                <a:ext cx="2894012" cy="74613"/>
                <a:chOff x="3733800" y="4876800"/>
                <a:chExt cx="2894012" cy="74613"/>
              </a:xfrm>
            </p:grpSpPr>
            <p:sp>
              <p:nvSpPr>
                <p:cNvPr id="32" name="Oval 31"/>
                <p:cNvSpPr/>
                <p:nvPr/>
              </p:nvSpPr>
              <p:spPr bwMode="auto">
                <a:xfrm>
                  <a:off x="3733800" y="4876800"/>
                  <a:ext cx="74612" cy="74613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33" name="Oval 32"/>
                <p:cNvSpPr/>
                <p:nvPr/>
              </p:nvSpPr>
              <p:spPr bwMode="auto">
                <a:xfrm>
                  <a:off x="4438650" y="4876800"/>
                  <a:ext cx="74612" cy="74613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34" name="Oval 33"/>
                <p:cNvSpPr/>
                <p:nvPr/>
              </p:nvSpPr>
              <p:spPr bwMode="auto">
                <a:xfrm>
                  <a:off x="5143500" y="4876800"/>
                  <a:ext cx="74612" cy="74613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35" name="Oval 34"/>
                <p:cNvSpPr/>
                <p:nvPr/>
              </p:nvSpPr>
              <p:spPr bwMode="auto">
                <a:xfrm>
                  <a:off x="5848350" y="4876800"/>
                  <a:ext cx="74612" cy="74613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36" name="Oval 35"/>
                <p:cNvSpPr/>
                <p:nvPr/>
              </p:nvSpPr>
              <p:spPr bwMode="auto">
                <a:xfrm>
                  <a:off x="6553200" y="4876800"/>
                  <a:ext cx="74612" cy="74613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grpSp>
            <p:nvGrpSpPr>
              <p:cNvPr id="26" name="Group 48"/>
              <p:cNvGrpSpPr>
                <a:grpSpLocks/>
              </p:cNvGrpSpPr>
              <p:nvPr/>
            </p:nvGrpSpPr>
            <p:grpSpPr bwMode="auto">
              <a:xfrm>
                <a:off x="3733800" y="5638800"/>
                <a:ext cx="2894012" cy="74613"/>
                <a:chOff x="3733800" y="5638803"/>
                <a:chExt cx="2894012" cy="74613"/>
              </a:xfrm>
            </p:grpSpPr>
            <p:sp>
              <p:nvSpPr>
                <p:cNvPr id="27" name="Oval 26"/>
                <p:cNvSpPr/>
                <p:nvPr/>
              </p:nvSpPr>
              <p:spPr bwMode="auto">
                <a:xfrm>
                  <a:off x="3733800" y="5638803"/>
                  <a:ext cx="74612" cy="74613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28" name="Oval 27"/>
                <p:cNvSpPr/>
                <p:nvPr/>
              </p:nvSpPr>
              <p:spPr bwMode="auto">
                <a:xfrm>
                  <a:off x="4438650" y="5638803"/>
                  <a:ext cx="74612" cy="74613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29" name="Oval 28"/>
                <p:cNvSpPr/>
                <p:nvPr/>
              </p:nvSpPr>
              <p:spPr bwMode="auto">
                <a:xfrm>
                  <a:off x="5143500" y="5638803"/>
                  <a:ext cx="74612" cy="74613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30" name="Oval 29"/>
                <p:cNvSpPr/>
                <p:nvPr/>
              </p:nvSpPr>
              <p:spPr bwMode="auto">
                <a:xfrm>
                  <a:off x="5848350" y="5638803"/>
                  <a:ext cx="74612" cy="74613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31" name="Oval 30"/>
                <p:cNvSpPr/>
                <p:nvPr/>
              </p:nvSpPr>
              <p:spPr bwMode="auto">
                <a:xfrm>
                  <a:off x="6553200" y="5638803"/>
                  <a:ext cx="74612" cy="74613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</p:grpSp>
      </p:grpSp>
      <p:grpSp>
        <p:nvGrpSpPr>
          <p:cNvPr id="53" name="Group 52"/>
          <p:cNvGrpSpPr/>
          <p:nvPr/>
        </p:nvGrpSpPr>
        <p:grpSpPr>
          <a:xfrm>
            <a:off x="2229728" y="3553264"/>
            <a:ext cx="1021084" cy="1552136"/>
            <a:chOff x="3296528" y="5001064"/>
            <a:chExt cx="1021084" cy="1552136"/>
          </a:xfrm>
        </p:grpSpPr>
        <p:grpSp>
          <p:nvGrpSpPr>
            <p:cNvPr id="54" name="Group 53"/>
            <p:cNvGrpSpPr/>
            <p:nvPr/>
          </p:nvGrpSpPr>
          <p:grpSpPr>
            <a:xfrm>
              <a:off x="3296528" y="5001064"/>
              <a:ext cx="1021084" cy="1032803"/>
              <a:chOff x="3296528" y="5001064"/>
              <a:chExt cx="1021084" cy="1032803"/>
            </a:xfrm>
          </p:grpSpPr>
          <p:grpSp>
            <p:nvGrpSpPr>
              <p:cNvPr id="56" name="Group 3"/>
              <p:cNvGrpSpPr>
                <a:grpSpLocks/>
              </p:cNvGrpSpPr>
              <p:nvPr/>
            </p:nvGrpSpPr>
            <p:grpSpPr bwMode="auto">
              <a:xfrm>
                <a:off x="3687763" y="5334000"/>
                <a:ext cx="274637" cy="274638"/>
                <a:chOff x="3819063" y="5036791"/>
                <a:chExt cx="274071" cy="274320"/>
              </a:xfrm>
              <a:noFill/>
            </p:grpSpPr>
            <p:sp>
              <p:nvSpPr>
                <p:cNvPr id="63" name="Oval 62"/>
                <p:cNvSpPr/>
                <p:nvPr/>
              </p:nvSpPr>
              <p:spPr>
                <a:xfrm>
                  <a:off x="3819063" y="5036791"/>
                  <a:ext cx="274071" cy="274320"/>
                </a:xfrm>
                <a:prstGeom prst="ellipse">
                  <a:avLst/>
                </a:prstGeom>
                <a:grpFill/>
                <a:ln>
                  <a:solidFill>
                    <a:srgbClr val="008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cxnSp>
              <p:nvCxnSpPr>
                <p:cNvPr id="64" name="Straight Connector 63"/>
                <p:cNvCxnSpPr/>
                <p:nvPr/>
              </p:nvCxnSpPr>
              <p:spPr>
                <a:xfrm flipH="1">
                  <a:off x="3865007" y="5092998"/>
                  <a:ext cx="182186" cy="182351"/>
                </a:xfrm>
                <a:prstGeom prst="line">
                  <a:avLst/>
                </a:prstGeom>
                <a:grpFill/>
                <a:ln w="25400">
                  <a:solidFill>
                    <a:srgbClr val="008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5" name="Straight Connector 64"/>
                <p:cNvCxnSpPr/>
                <p:nvPr/>
              </p:nvCxnSpPr>
              <p:spPr>
                <a:xfrm rot="5400000" flipH="1">
                  <a:off x="3864925" y="5093079"/>
                  <a:ext cx="182351" cy="182186"/>
                </a:xfrm>
                <a:prstGeom prst="line">
                  <a:avLst/>
                </a:prstGeom>
                <a:grpFill/>
                <a:ln w="25400">
                  <a:solidFill>
                    <a:srgbClr val="008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57" name="Group 56"/>
              <p:cNvGrpSpPr/>
              <p:nvPr/>
            </p:nvGrpSpPr>
            <p:grpSpPr>
              <a:xfrm>
                <a:off x="3296528" y="5001064"/>
                <a:ext cx="1021084" cy="1032803"/>
                <a:chOff x="3296528" y="5015133"/>
                <a:chExt cx="1021084" cy="1032803"/>
              </a:xfrm>
            </p:grpSpPr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58" name="TextBox 39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3429000" y="5423286"/>
                      <a:ext cx="419552" cy="461665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  <a:extLst>
                      <a:ext uri="{909E8E84-426E-40DD-AFC4-6F175D3DCCD1}">
                        <a14:hiddenFill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wrap="square">
                      <a:spAutoFit/>
                    </a:bodyPr>
                    <a:lstStyle>
                      <a:lvl1pPr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algn="ctr" eaLnBrk="1" hangingPunct="1"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lang="en-US" sz="2400" b="1" i="1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𝝁</m:t>
                            </m:r>
                          </m:oMath>
                        </m:oMathPara>
                      </a14:m>
                      <a:endParaRPr lang="en-US" sz="2400" b="1" i="1" dirty="0">
                        <a:solidFill>
                          <a:srgbClr val="008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p:txBody>
                </p:sp>
              </mc:Choice>
              <mc:Fallback xmlns="">
                <p:sp>
                  <p:nvSpPr>
                    <p:cNvPr id="58" name="TextBox 39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 bwMode="auto">
                    <a:xfrm>
                      <a:off x="3429000" y="5423286"/>
                      <a:ext cx="419552" cy="461665"/>
                    </a:xfrm>
                    <a:prstGeom prst="rect">
                      <a:avLst/>
                    </a:prstGeom>
                    <a:blipFill>
                      <a:blip r:embed="rId5"/>
                      <a:stretch>
                        <a:fillRect l="-8824" b="-9211"/>
                      </a:stretch>
                    </a:blipFill>
                    <a:ln w="9525">
                      <a:noFill/>
                      <a:miter lim="800000"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p:cxnSp>
              <p:nvCxnSpPr>
                <p:cNvPr id="59" name="Straight Arrow Connector 58"/>
                <p:cNvCxnSpPr/>
                <p:nvPr/>
              </p:nvCxnSpPr>
              <p:spPr>
                <a:xfrm>
                  <a:off x="4317612" y="5301527"/>
                  <a:ext cx="0" cy="451812"/>
                </a:xfrm>
                <a:prstGeom prst="straightConnector1">
                  <a:avLst/>
                </a:prstGeom>
                <a:ln w="76200">
                  <a:solidFill>
                    <a:srgbClr val="3333FF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0" name="Straight Arrow Connector 59"/>
                <p:cNvCxnSpPr/>
                <p:nvPr/>
              </p:nvCxnSpPr>
              <p:spPr>
                <a:xfrm rot="5400000" flipH="1" flipV="1">
                  <a:off x="3826762" y="4789227"/>
                  <a:ext cx="0" cy="451812"/>
                </a:xfrm>
                <a:prstGeom prst="straightConnector1">
                  <a:avLst/>
                </a:prstGeom>
                <a:ln w="76200">
                  <a:solidFill>
                    <a:srgbClr val="3333FF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1" name="Straight Arrow Connector 60"/>
                <p:cNvCxnSpPr/>
                <p:nvPr/>
              </p:nvCxnSpPr>
              <p:spPr>
                <a:xfrm flipV="1">
                  <a:off x="3296528" y="5322627"/>
                  <a:ext cx="0" cy="451812"/>
                </a:xfrm>
                <a:prstGeom prst="straightConnector1">
                  <a:avLst/>
                </a:prstGeom>
                <a:ln w="76200">
                  <a:solidFill>
                    <a:srgbClr val="3333FF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2" name="Straight Arrow Connector 61"/>
                <p:cNvCxnSpPr/>
                <p:nvPr/>
              </p:nvCxnSpPr>
              <p:spPr>
                <a:xfrm rot="16200000" flipH="1" flipV="1">
                  <a:off x="3812694" y="5822030"/>
                  <a:ext cx="0" cy="451812"/>
                </a:xfrm>
                <a:prstGeom prst="straightConnector1">
                  <a:avLst/>
                </a:prstGeom>
                <a:ln w="76200">
                  <a:solidFill>
                    <a:srgbClr val="3333FF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5" name="TextBox 39"/>
                <p:cNvSpPr txBox="1">
                  <a:spLocks noChangeArrowheads="1"/>
                </p:cNvSpPr>
                <p:nvPr/>
              </p:nvSpPr>
              <p:spPr bwMode="auto">
                <a:xfrm>
                  <a:off x="3657600" y="6091535"/>
                  <a:ext cx="419552" cy="46166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xtLst>
                  <a:ext uri="{909E8E84-426E-40DD-AFC4-6F175D3DCCD1}">
                    <a14:hiddenFill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square"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algn="ctr" eaLnBrk="1" hangingPunct="1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400" b="1" i="1">
                            <a:solidFill>
                              <a:srgbClr val="3333FF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  <m:t>𝑰</m:t>
                        </m:r>
                      </m:oMath>
                    </m:oMathPara>
                  </a14:m>
                  <a:endParaRPr lang="en-US" sz="2400" b="1" i="1" dirty="0">
                    <a:solidFill>
                      <a:srgbClr val="3333FF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55" name="TextBox 3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3657600" y="6091535"/>
                  <a:ext cx="419552" cy="461665"/>
                </a:xfrm>
                <a:prstGeom prst="rect">
                  <a:avLst/>
                </a:prstGeom>
                <a:blipFill>
                  <a:blip r:embed="rId6"/>
                  <a:stretch>
                    <a:fillRect l="-1449"/>
                  </a:stretch>
                </a:blipFill>
                <a:ln w="9525">
                  <a:noFill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66" name="TextBox 65"/>
          <p:cNvSpPr txBox="1"/>
          <p:nvPr/>
        </p:nvSpPr>
        <p:spPr>
          <a:xfrm>
            <a:off x="2209800" y="5798404"/>
            <a:ext cx="769620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latin typeface="+mn-lt"/>
              </a:rPr>
              <a:t>As the loop enters the region, a CW current is induced in it</a:t>
            </a:r>
          </a:p>
        </p:txBody>
      </p:sp>
      <p:sp>
        <p:nvSpPr>
          <p:cNvPr id="67" name="TextBox 5"/>
          <p:cNvSpPr txBox="1">
            <a:spLocks noChangeArrowheads="1"/>
          </p:cNvSpPr>
          <p:nvPr/>
        </p:nvSpPr>
        <p:spPr bwMode="auto">
          <a:xfrm>
            <a:off x="2605350" y="2057401"/>
            <a:ext cx="7757850" cy="46166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sz="2400" i="1" dirty="0"/>
              <a:t>Area of the loop located inside the region is </a:t>
            </a:r>
            <a:r>
              <a:rPr lang="en-US" sz="2400" b="1" i="1" dirty="0"/>
              <a:t>increasing</a:t>
            </a:r>
            <a:r>
              <a:rPr lang="en-US" sz="2400" i="1" dirty="0"/>
              <a:t> </a:t>
            </a: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23" grpId="0"/>
      <p:bldP spid="81924" grpId="0"/>
      <p:bldP spid="81925" grpId="0"/>
      <p:bldP spid="81926" grpId="0"/>
      <p:bldP spid="81927" grpId="0"/>
      <p:bldP spid="81928" grpId="0"/>
      <p:bldP spid="81929" grpId="0"/>
      <p:bldP spid="11" grpId="0"/>
      <p:bldP spid="6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Title 1"/>
          <p:cNvSpPr>
            <a:spLocks noGrp="1"/>
          </p:cNvSpPr>
          <p:nvPr>
            <p:ph type="title"/>
          </p:nvPr>
        </p:nvSpPr>
        <p:spPr>
          <a:xfrm>
            <a:off x="1752600" y="152400"/>
            <a:ext cx="8877300" cy="1143000"/>
          </a:xfrm>
        </p:spPr>
        <p:txBody>
          <a:bodyPr/>
          <a:lstStyle/>
          <a:p>
            <a:r>
              <a:rPr lang="en-US" sz="4000" dirty="0">
                <a:latin typeface="Arial" charset="0"/>
                <a:cs typeface="Arial" charset="0"/>
              </a:rPr>
              <a:t>What Magnetic Field Does to Direction</a:t>
            </a:r>
          </a:p>
        </p:txBody>
      </p:sp>
      <p:grpSp>
        <p:nvGrpSpPr>
          <p:cNvPr id="51203" name="Group 296"/>
          <p:cNvGrpSpPr>
            <a:grpSpLocks/>
          </p:cNvGrpSpPr>
          <p:nvPr/>
        </p:nvGrpSpPr>
        <p:grpSpPr bwMode="auto">
          <a:xfrm>
            <a:off x="1981200" y="1985963"/>
            <a:ext cx="4370258" cy="4368800"/>
            <a:chOff x="1828800" y="1447800"/>
            <a:chExt cx="4754565" cy="4754566"/>
          </a:xfrm>
        </p:grpSpPr>
        <p:grpSp>
          <p:nvGrpSpPr>
            <p:cNvPr id="51234" name="Group 138"/>
            <p:cNvGrpSpPr>
              <a:grpSpLocks/>
            </p:cNvGrpSpPr>
            <p:nvPr/>
          </p:nvGrpSpPr>
          <p:grpSpPr bwMode="auto">
            <a:xfrm>
              <a:off x="1828800" y="1447800"/>
              <a:ext cx="4754565" cy="182563"/>
              <a:chOff x="1828800" y="1447800"/>
              <a:chExt cx="4754565" cy="182563"/>
            </a:xfrm>
          </p:grpSpPr>
          <p:grpSp>
            <p:nvGrpSpPr>
              <p:cNvPr id="51367" name="Group 71"/>
              <p:cNvGrpSpPr>
                <a:grpSpLocks/>
              </p:cNvGrpSpPr>
              <p:nvPr/>
            </p:nvGrpSpPr>
            <p:grpSpPr bwMode="auto">
              <a:xfrm>
                <a:off x="6400803" y="1447800"/>
                <a:ext cx="182562" cy="182563"/>
                <a:chOff x="1066800" y="4343399"/>
                <a:chExt cx="182562" cy="182563"/>
              </a:xfrm>
            </p:grpSpPr>
            <p:cxnSp>
              <p:nvCxnSpPr>
                <p:cNvPr id="24" name="Straight Connector 23"/>
                <p:cNvCxnSpPr/>
                <p:nvPr/>
              </p:nvCxnSpPr>
              <p:spPr bwMode="auto">
                <a:xfrm flipH="1">
                  <a:off x="1066861" y="4343399"/>
                  <a:ext cx="182501" cy="182563"/>
                </a:xfrm>
                <a:prstGeom prst="line">
                  <a:avLst/>
                </a:prstGeom>
                <a:ln w="3175">
                  <a:solidFill>
                    <a:schemeClr val="tx2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" name="Straight Connector 24"/>
                <p:cNvCxnSpPr/>
                <p:nvPr/>
              </p:nvCxnSpPr>
              <p:spPr bwMode="auto">
                <a:xfrm rot="5400000" flipH="1">
                  <a:off x="1066829" y="4343430"/>
                  <a:ext cx="182563" cy="182501"/>
                </a:xfrm>
                <a:prstGeom prst="line">
                  <a:avLst/>
                </a:prstGeom>
                <a:ln w="3175">
                  <a:solidFill>
                    <a:schemeClr val="tx2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51368" name="Group 72"/>
              <p:cNvGrpSpPr>
                <a:grpSpLocks/>
              </p:cNvGrpSpPr>
              <p:nvPr/>
            </p:nvGrpSpPr>
            <p:grpSpPr bwMode="auto">
              <a:xfrm>
                <a:off x="1828800" y="1447800"/>
                <a:ext cx="182563" cy="182563"/>
                <a:chOff x="1066799" y="4343399"/>
                <a:chExt cx="182563" cy="182563"/>
              </a:xfrm>
            </p:grpSpPr>
            <p:cxnSp>
              <p:nvCxnSpPr>
                <p:cNvPr id="22" name="Straight Connector 21"/>
                <p:cNvCxnSpPr/>
                <p:nvPr/>
              </p:nvCxnSpPr>
              <p:spPr bwMode="auto">
                <a:xfrm flipH="1">
                  <a:off x="1066799" y="4343399"/>
                  <a:ext cx="182502" cy="182563"/>
                </a:xfrm>
                <a:prstGeom prst="line">
                  <a:avLst/>
                </a:prstGeom>
                <a:ln w="3175">
                  <a:solidFill>
                    <a:schemeClr val="tx2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" name="Straight Connector 22"/>
                <p:cNvCxnSpPr/>
                <p:nvPr/>
              </p:nvCxnSpPr>
              <p:spPr bwMode="auto">
                <a:xfrm rot="5400000" flipH="1">
                  <a:off x="1066769" y="4343429"/>
                  <a:ext cx="182563" cy="182502"/>
                </a:xfrm>
                <a:prstGeom prst="line">
                  <a:avLst/>
                </a:prstGeom>
                <a:ln w="3175">
                  <a:solidFill>
                    <a:schemeClr val="tx2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51369" name="Group 181"/>
              <p:cNvGrpSpPr>
                <a:grpSpLocks/>
              </p:cNvGrpSpPr>
              <p:nvPr/>
            </p:nvGrpSpPr>
            <p:grpSpPr bwMode="auto">
              <a:xfrm>
                <a:off x="2590801" y="1447800"/>
                <a:ext cx="182562" cy="182563"/>
                <a:chOff x="1067064" y="4343399"/>
                <a:chExt cx="182562" cy="182563"/>
              </a:xfrm>
            </p:grpSpPr>
            <p:cxnSp>
              <p:nvCxnSpPr>
                <p:cNvPr id="20" name="Straight Connector 19"/>
                <p:cNvCxnSpPr/>
                <p:nvPr/>
              </p:nvCxnSpPr>
              <p:spPr bwMode="auto">
                <a:xfrm flipH="1">
                  <a:off x="1066809" y="4343399"/>
                  <a:ext cx="182502" cy="182563"/>
                </a:xfrm>
                <a:prstGeom prst="line">
                  <a:avLst/>
                </a:prstGeom>
                <a:ln w="3175">
                  <a:solidFill>
                    <a:schemeClr val="tx2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" name="Straight Connector 20"/>
                <p:cNvCxnSpPr/>
                <p:nvPr/>
              </p:nvCxnSpPr>
              <p:spPr bwMode="auto">
                <a:xfrm rot="5400000" flipH="1">
                  <a:off x="1066779" y="4343429"/>
                  <a:ext cx="182563" cy="182502"/>
                </a:xfrm>
                <a:prstGeom prst="line">
                  <a:avLst/>
                </a:prstGeom>
                <a:ln w="3175">
                  <a:solidFill>
                    <a:schemeClr val="tx2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51370" name="Group 184"/>
              <p:cNvGrpSpPr>
                <a:grpSpLocks/>
              </p:cNvGrpSpPr>
              <p:nvPr/>
            </p:nvGrpSpPr>
            <p:grpSpPr bwMode="auto">
              <a:xfrm>
                <a:off x="3352801" y="1447800"/>
                <a:ext cx="182563" cy="182563"/>
                <a:chOff x="1067328" y="4343399"/>
                <a:chExt cx="182563" cy="182563"/>
              </a:xfrm>
            </p:grpSpPr>
            <p:cxnSp>
              <p:nvCxnSpPr>
                <p:cNvPr id="18" name="Straight Connector 17"/>
                <p:cNvCxnSpPr/>
                <p:nvPr/>
              </p:nvCxnSpPr>
              <p:spPr bwMode="auto">
                <a:xfrm flipH="1">
                  <a:off x="1066819" y="4343399"/>
                  <a:ext cx="182502" cy="182563"/>
                </a:xfrm>
                <a:prstGeom prst="line">
                  <a:avLst/>
                </a:prstGeom>
                <a:ln w="3175">
                  <a:solidFill>
                    <a:schemeClr val="tx2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" name="Straight Connector 18"/>
                <p:cNvCxnSpPr/>
                <p:nvPr/>
              </p:nvCxnSpPr>
              <p:spPr bwMode="auto">
                <a:xfrm rot="5400000" flipH="1">
                  <a:off x="1066789" y="4343429"/>
                  <a:ext cx="182563" cy="182502"/>
                </a:xfrm>
                <a:prstGeom prst="line">
                  <a:avLst/>
                </a:prstGeom>
                <a:ln w="3175">
                  <a:solidFill>
                    <a:schemeClr val="tx2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51371" name="Group 187"/>
              <p:cNvGrpSpPr>
                <a:grpSpLocks/>
              </p:cNvGrpSpPr>
              <p:nvPr/>
            </p:nvGrpSpPr>
            <p:grpSpPr bwMode="auto">
              <a:xfrm>
                <a:off x="4114802" y="1447800"/>
                <a:ext cx="182562" cy="182563"/>
                <a:chOff x="1067593" y="4343399"/>
                <a:chExt cx="182562" cy="182563"/>
              </a:xfrm>
            </p:grpSpPr>
            <p:cxnSp>
              <p:nvCxnSpPr>
                <p:cNvPr id="16" name="Straight Connector 15"/>
                <p:cNvCxnSpPr/>
                <p:nvPr/>
              </p:nvCxnSpPr>
              <p:spPr bwMode="auto">
                <a:xfrm flipH="1">
                  <a:off x="1066829" y="4343399"/>
                  <a:ext cx="184088" cy="182563"/>
                </a:xfrm>
                <a:prstGeom prst="line">
                  <a:avLst/>
                </a:prstGeom>
                <a:ln w="3175">
                  <a:solidFill>
                    <a:schemeClr val="tx2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" name="Straight Connector 16"/>
                <p:cNvCxnSpPr/>
                <p:nvPr/>
              </p:nvCxnSpPr>
              <p:spPr bwMode="auto">
                <a:xfrm rot="5400000" flipH="1">
                  <a:off x="1067592" y="4342637"/>
                  <a:ext cx="182563" cy="184088"/>
                </a:xfrm>
                <a:prstGeom prst="line">
                  <a:avLst/>
                </a:prstGeom>
                <a:ln w="3175">
                  <a:solidFill>
                    <a:schemeClr val="tx2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51372" name="Group 190"/>
              <p:cNvGrpSpPr>
                <a:grpSpLocks/>
              </p:cNvGrpSpPr>
              <p:nvPr/>
            </p:nvGrpSpPr>
            <p:grpSpPr bwMode="auto">
              <a:xfrm>
                <a:off x="4876802" y="1447800"/>
                <a:ext cx="182562" cy="182563"/>
                <a:chOff x="1066270" y="4343399"/>
                <a:chExt cx="182562" cy="182563"/>
              </a:xfrm>
            </p:grpSpPr>
            <p:cxnSp>
              <p:nvCxnSpPr>
                <p:cNvPr id="14" name="Straight Connector 13"/>
                <p:cNvCxnSpPr/>
                <p:nvPr/>
              </p:nvCxnSpPr>
              <p:spPr bwMode="auto">
                <a:xfrm flipH="1">
                  <a:off x="1066840" y="4343399"/>
                  <a:ext cx="182501" cy="182563"/>
                </a:xfrm>
                <a:prstGeom prst="line">
                  <a:avLst/>
                </a:prstGeom>
                <a:ln w="3175">
                  <a:solidFill>
                    <a:schemeClr val="tx2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" name="Straight Connector 14"/>
                <p:cNvCxnSpPr/>
                <p:nvPr/>
              </p:nvCxnSpPr>
              <p:spPr bwMode="auto">
                <a:xfrm rot="5400000" flipH="1">
                  <a:off x="1066808" y="4343430"/>
                  <a:ext cx="182563" cy="182501"/>
                </a:xfrm>
                <a:prstGeom prst="line">
                  <a:avLst/>
                </a:prstGeom>
                <a:ln w="3175">
                  <a:solidFill>
                    <a:schemeClr val="tx2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51373" name="Group 193"/>
              <p:cNvGrpSpPr>
                <a:grpSpLocks/>
              </p:cNvGrpSpPr>
              <p:nvPr/>
            </p:nvGrpSpPr>
            <p:grpSpPr bwMode="auto">
              <a:xfrm>
                <a:off x="5638802" y="1447800"/>
                <a:ext cx="182563" cy="182563"/>
                <a:chOff x="1066534" y="4343399"/>
                <a:chExt cx="182563" cy="182563"/>
              </a:xfrm>
            </p:grpSpPr>
            <p:cxnSp>
              <p:nvCxnSpPr>
                <p:cNvPr id="12" name="Straight Connector 11"/>
                <p:cNvCxnSpPr/>
                <p:nvPr/>
              </p:nvCxnSpPr>
              <p:spPr bwMode="auto">
                <a:xfrm flipH="1">
                  <a:off x="1066850" y="4343399"/>
                  <a:ext cx="182501" cy="182563"/>
                </a:xfrm>
                <a:prstGeom prst="line">
                  <a:avLst/>
                </a:prstGeom>
                <a:ln w="3175">
                  <a:solidFill>
                    <a:schemeClr val="tx2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" name="Straight Connector 12"/>
                <p:cNvCxnSpPr/>
                <p:nvPr/>
              </p:nvCxnSpPr>
              <p:spPr bwMode="auto">
                <a:xfrm rot="5400000" flipH="1">
                  <a:off x="1066818" y="4343430"/>
                  <a:ext cx="182563" cy="182501"/>
                </a:xfrm>
                <a:prstGeom prst="line">
                  <a:avLst/>
                </a:prstGeom>
                <a:ln w="3175">
                  <a:solidFill>
                    <a:schemeClr val="tx2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51235" name="Group 164"/>
            <p:cNvGrpSpPr>
              <a:grpSpLocks/>
            </p:cNvGrpSpPr>
            <p:nvPr/>
          </p:nvGrpSpPr>
          <p:grpSpPr bwMode="auto">
            <a:xfrm>
              <a:off x="1828800" y="6019803"/>
              <a:ext cx="4754565" cy="182563"/>
              <a:chOff x="1828800" y="1447800"/>
              <a:chExt cx="4754565" cy="182563"/>
            </a:xfrm>
          </p:grpSpPr>
          <p:grpSp>
            <p:nvGrpSpPr>
              <p:cNvPr id="51346" name="Group 71"/>
              <p:cNvGrpSpPr>
                <a:grpSpLocks/>
              </p:cNvGrpSpPr>
              <p:nvPr/>
            </p:nvGrpSpPr>
            <p:grpSpPr bwMode="auto">
              <a:xfrm>
                <a:off x="6400803" y="1447800"/>
                <a:ext cx="182562" cy="182563"/>
                <a:chOff x="1066800" y="4343399"/>
                <a:chExt cx="182562" cy="182563"/>
              </a:xfrm>
            </p:grpSpPr>
            <p:cxnSp>
              <p:nvCxnSpPr>
                <p:cNvPr id="185" name="Straight Connector 184"/>
                <p:cNvCxnSpPr/>
                <p:nvPr/>
              </p:nvCxnSpPr>
              <p:spPr bwMode="auto">
                <a:xfrm flipH="1">
                  <a:off x="1066861" y="4343399"/>
                  <a:ext cx="182501" cy="182563"/>
                </a:xfrm>
                <a:prstGeom prst="line">
                  <a:avLst/>
                </a:prstGeom>
                <a:ln w="3175">
                  <a:solidFill>
                    <a:schemeClr val="tx2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6" name="Straight Connector 185"/>
                <p:cNvCxnSpPr/>
                <p:nvPr/>
              </p:nvCxnSpPr>
              <p:spPr bwMode="auto">
                <a:xfrm rot="5400000" flipH="1">
                  <a:off x="1066829" y="4343430"/>
                  <a:ext cx="182563" cy="182501"/>
                </a:xfrm>
                <a:prstGeom prst="line">
                  <a:avLst/>
                </a:prstGeom>
                <a:ln w="3175">
                  <a:solidFill>
                    <a:schemeClr val="tx2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51347" name="Group 72"/>
              <p:cNvGrpSpPr>
                <a:grpSpLocks/>
              </p:cNvGrpSpPr>
              <p:nvPr/>
            </p:nvGrpSpPr>
            <p:grpSpPr bwMode="auto">
              <a:xfrm>
                <a:off x="1828800" y="1447800"/>
                <a:ext cx="182563" cy="182563"/>
                <a:chOff x="1066799" y="4343399"/>
                <a:chExt cx="182563" cy="182563"/>
              </a:xfrm>
            </p:grpSpPr>
            <p:cxnSp>
              <p:nvCxnSpPr>
                <p:cNvPr id="183" name="Straight Connector 182"/>
                <p:cNvCxnSpPr/>
                <p:nvPr/>
              </p:nvCxnSpPr>
              <p:spPr bwMode="auto">
                <a:xfrm flipH="1">
                  <a:off x="1066799" y="4343399"/>
                  <a:ext cx="182502" cy="182563"/>
                </a:xfrm>
                <a:prstGeom prst="line">
                  <a:avLst/>
                </a:prstGeom>
                <a:ln w="3175">
                  <a:solidFill>
                    <a:schemeClr val="tx2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4" name="Straight Connector 183"/>
                <p:cNvCxnSpPr/>
                <p:nvPr/>
              </p:nvCxnSpPr>
              <p:spPr bwMode="auto">
                <a:xfrm rot="5400000" flipH="1">
                  <a:off x="1066769" y="4343429"/>
                  <a:ext cx="182563" cy="182502"/>
                </a:xfrm>
                <a:prstGeom prst="line">
                  <a:avLst/>
                </a:prstGeom>
                <a:ln w="3175">
                  <a:solidFill>
                    <a:schemeClr val="tx2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51348" name="Group 181"/>
              <p:cNvGrpSpPr>
                <a:grpSpLocks/>
              </p:cNvGrpSpPr>
              <p:nvPr/>
            </p:nvGrpSpPr>
            <p:grpSpPr bwMode="auto">
              <a:xfrm>
                <a:off x="2590801" y="1447800"/>
                <a:ext cx="182562" cy="182563"/>
                <a:chOff x="1067064" y="4343399"/>
                <a:chExt cx="182562" cy="182563"/>
              </a:xfrm>
            </p:grpSpPr>
            <p:cxnSp>
              <p:nvCxnSpPr>
                <p:cNvPr id="181" name="Straight Connector 180"/>
                <p:cNvCxnSpPr/>
                <p:nvPr/>
              </p:nvCxnSpPr>
              <p:spPr bwMode="auto">
                <a:xfrm flipH="1">
                  <a:off x="1066809" y="4343399"/>
                  <a:ext cx="182502" cy="182563"/>
                </a:xfrm>
                <a:prstGeom prst="line">
                  <a:avLst/>
                </a:prstGeom>
                <a:ln w="3175">
                  <a:solidFill>
                    <a:schemeClr val="tx2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2" name="Straight Connector 181"/>
                <p:cNvCxnSpPr/>
                <p:nvPr/>
              </p:nvCxnSpPr>
              <p:spPr bwMode="auto">
                <a:xfrm rot="5400000" flipH="1">
                  <a:off x="1066779" y="4343429"/>
                  <a:ext cx="182563" cy="182502"/>
                </a:xfrm>
                <a:prstGeom prst="line">
                  <a:avLst/>
                </a:prstGeom>
                <a:ln w="3175">
                  <a:solidFill>
                    <a:schemeClr val="tx2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51349" name="Group 184"/>
              <p:cNvGrpSpPr>
                <a:grpSpLocks/>
              </p:cNvGrpSpPr>
              <p:nvPr/>
            </p:nvGrpSpPr>
            <p:grpSpPr bwMode="auto">
              <a:xfrm>
                <a:off x="3352801" y="1447800"/>
                <a:ext cx="182563" cy="182563"/>
                <a:chOff x="1067328" y="4343399"/>
                <a:chExt cx="182563" cy="182563"/>
              </a:xfrm>
            </p:grpSpPr>
            <p:cxnSp>
              <p:nvCxnSpPr>
                <p:cNvPr id="179" name="Straight Connector 178"/>
                <p:cNvCxnSpPr/>
                <p:nvPr/>
              </p:nvCxnSpPr>
              <p:spPr bwMode="auto">
                <a:xfrm flipH="1">
                  <a:off x="1066819" y="4343399"/>
                  <a:ext cx="182502" cy="182563"/>
                </a:xfrm>
                <a:prstGeom prst="line">
                  <a:avLst/>
                </a:prstGeom>
                <a:ln w="3175">
                  <a:solidFill>
                    <a:schemeClr val="tx2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0" name="Straight Connector 179"/>
                <p:cNvCxnSpPr/>
                <p:nvPr/>
              </p:nvCxnSpPr>
              <p:spPr bwMode="auto">
                <a:xfrm rot="5400000" flipH="1">
                  <a:off x="1066789" y="4343429"/>
                  <a:ext cx="182563" cy="182502"/>
                </a:xfrm>
                <a:prstGeom prst="line">
                  <a:avLst/>
                </a:prstGeom>
                <a:ln w="3175">
                  <a:solidFill>
                    <a:schemeClr val="tx2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51350" name="Group 187"/>
              <p:cNvGrpSpPr>
                <a:grpSpLocks/>
              </p:cNvGrpSpPr>
              <p:nvPr/>
            </p:nvGrpSpPr>
            <p:grpSpPr bwMode="auto">
              <a:xfrm>
                <a:off x="4114802" y="1447800"/>
                <a:ext cx="182562" cy="182563"/>
                <a:chOff x="1067593" y="4343399"/>
                <a:chExt cx="182562" cy="182563"/>
              </a:xfrm>
            </p:grpSpPr>
            <p:cxnSp>
              <p:nvCxnSpPr>
                <p:cNvPr id="177" name="Straight Connector 176"/>
                <p:cNvCxnSpPr/>
                <p:nvPr/>
              </p:nvCxnSpPr>
              <p:spPr bwMode="auto">
                <a:xfrm flipH="1">
                  <a:off x="1066829" y="4343399"/>
                  <a:ext cx="184088" cy="182563"/>
                </a:xfrm>
                <a:prstGeom prst="line">
                  <a:avLst/>
                </a:prstGeom>
                <a:ln w="3175">
                  <a:solidFill>
                    <a:schemeClr val="tx2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8" name="Straight Connector 177"/>
                <p:cNvCxnSpPr/>
                <p:nvPr/>
              </p:nvCxnSpPr>
              <p:spPr bwMode="auto">
                <a:xfrm rot="5400000" flipH="1">
                  <a:off x="1067592" y="4342637"/>
                  <a:ext cx="182563" cy="184088"/>
                </a:xfrm>
                <a:prstGeom prst="line">
                  <a:avLst/>
                </a:prstGeom>
                <a:ln w="3175">
                  <a:solidFill>
                    <a:schemeClr val="tx2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51351" name="Group 190"/>
              <p:cNvGrpSpPr>
                <a:grpSpLocks/>
              </p:cNvGrpSpPr>
              <p:nvPr/>
            </p:nvGrpSpPr>
            <p:grpSpPr bwMode="auto">
              <a:xfrm>
                <a:off x="4876802" y="1447800"/>
                <a:ext cx="182562" cy="182563"/>
                <a:chOff x="1066270" y="4343399"/>
                <a:chExt cx="182562" cy="182563"/>
              </a:xfrm>
            </p:grpSpPr>
            <p:cxnSp>
              <p:nvCxnSpPr>
                <p:cNvPr id="175" name="Straight Connector 174"/>
                <p:cNvCxnSpPr/>
                <p:nvPr/>
              </p:nvCxnSpPr>
              <p:spPr bwMode="auto">
                <a:xfrm flipH="1">
                  <a:off x="1066840" y="4343399"/>
                  <a:ext cx="182501" cy="182563"/>
                </a:xfrm>
                <a:prstGeom prst="line">
                  <a:avLst/>
                </a:prstGeom>
                <a:ln w="3175">
                  <a:solidFill>
                    <a:schemeClr val="tx2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6" name="Straight Connector 175"/>
                <p:cNvCxnSpPr/>
                <p:nvPr/>
              </p:nvCxnSpPr>
              <p:spPr bwMode="auto">
                <a:xfrm rot="5400000" flipH="1">
                  <a:off x="1066808" y="4343430"/>
                  <a:ext cx="182563" cy="182501"/>
                </a:xfrm>
                <a:prstGeom prst="line">
                  <a:avLst/>
                </a:prstGeom>
                <a:ln w="3175">
                  <a:solidFill>
                    <a:schemeClr val="tx2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51352" name="Group 193"/>
              <p:cNvGrpSpPr>
                <a:grpSpLocks/>
              </p:cNvGrpSpPr>
              <p:nvPr/>
            </p:nvGrpSpPr>
            <p:grpSpPr bwMode="auto">
              <a:xfrm>
                <a:off x="5638802" y="1447800"/>
                <a:ext cx="182563" cy="182563"/>
                <a:chOff x="1066534" y="4343399"/>
                <a:chExt cx="182563" cy="182563"/>
              </a:xfrm>
            </p:grpSpPr>
            <p:cxnSp>
              <p:nvCxnSpPr>
                <p:cNvPr id="173" name="Straight Connector 172"/>
                <p:cNvCxnSpPr/>
                <p:nvPr/>
              </p:nvCxnSpPr>
              <p:spPr bwMode="auto">
                <a:xfrm flipH="1">
                  <a:off x="1066850" y="4343399"/>
                  <a:ext cx="182501" cy="182563"/>
                </a:xfrm>
                <a:prstGeom prst="line">
                  <a:avLst/>
                </a:prstGeom>
                <a:ln w="3175">
                  <a:solidFill>
                    <a:schemeClr val="tx2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4" name="Straight Connector 173"/>
                <p:cNvCxnSpPr/>
                <p:nvPr/>
              </p:nvCxnSpPr>
              <p:spPr bwMode="auto">
                <a:xfrm rot="5400000" flipH="1">
                  <a:off x="1066818" y="4343430"/>
                  <a:ext cx="182563" cy="182501"/>
                </a:xfrm>
                <a:prstGeom prst="line">
                  <a:avLst/>
                </a:prstGeom>
                <a:ln w="3175">
                  <a:solidFill>
                    <a:schemeClr val="tx2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51236" name="Group 186"/>
            <p:cNvGrpSpPr>
              <a:grpSpLocks/>
            </p:cNvGrpSpPr>
            <p:nvPr/>
          </p:nvGrpSpPr>
          <p:grpSpPr bwMode="auto">
            <a:xfrm>
              <a:off x="1828800" y="2209801"/>
              <a:ext cx="4754565" cy="182563"/>
              <a:chOff x="1828800" y="1447800"/>
              <a:chExt cx="4754565" cy="182563"/>
            </a:xfrm>
          </p:grpSpPr>
          <p:grpSp>
            <p:nvGrpSpPr>
              <p:cNvPr id="51325" name="Group 71"/>
              <p:cNvGrpSpPr>
                <a:grpSpLocks/>
              </p:cNvGrpSpPr>
              <p:nvPr/>
            </p:nvGrpSpPr>
            <p:grpSpPr bwMode="auto">
              <a:xfrm>
                <a:off x="6400803" y="1447800"/>
                <a:ext cx="182562" cy="182563"/>
                <a:chOff x="1066800" y="4343399"/>
                <a:chExt cx="182562" cy="182563"/>
              </a:xfrm>
            </p:grpSpPr>
            <p:cxnSp>
              <p:nvCxnSpPr>
                <p:cNvPr id="207" name="Straight Connector 206"/>
                <p:cNvCxnSpPr/>
                <p:nvPr/>
              </p:nvCxnSpPr>
              <p:spPr bwMode="auto">
                <a:xfrm flipH="1">
                  <a:off x="1066861" y="4343398"/>
                  <a:ext cx="182501" cy="182563"/>
                </a:xfrm>
                <a:prstGeom prst="line">
                  <a:avLst/>
                </a:prstGeom>
                <a:ln w="3175">
                  <a:solidFill>
                    <a:schemeClr val="tx2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8" name="Straight Connector 207"/>
                <p:cNvCxnSpPr/>
                <p:nvPr/>
              </p:nvCxnSpPr>
              <p:spPr bwMode="auto">
                <a:xfrm rot="5400000" flipH="1">
                  <a:off x="1066829" y="4343429"/>
                  <a:ext cx="182563" cy="182501"/>
                </a:xfrm>
                <a:prstGeom prst="line">
                  <a:avLst/>
                </a:prstGeom>
                <a:ln w="3175">
                  <a:solidFill>
                    <a:schemeClr val="tx2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51326" name="Group 72"/>
              <p:cNvGrpSpPr>
                <a:grpSpLocks/>
              </p:cNvGrpSpPr>
              <p:nvPr/>
            </p:nvGrpSpPr>
            <p:grpSpPr bwMode="auto">
              <a:xfrm>
                <a:off x="1828800" y="1447800"/>
                <a:ext cx="182563" cy="182563"/>
                <a:chOff x="1066799" y="4343399"/>
                <a:chExt cx="182563" cy="182563"/>
              </a:xfrm>
            </p:grpSpPr>
            <p:cxnSp>
              <p:nvCxnSpPr>
                <p:cNvPr id="205" name="Straight Connector 204"/>
                <p:cNvCxnSpPr/>
                <p:nvPr/>
              </p:nvCxnSpPr>
              <p:spPr bwMode="auto">
                <a:xfrm flipH="1">
                  <a:off x="1066799" y="4343398"/>
                  <a:ext cx="182502" cy="182563"/>
                </a:xfrm>
                <a:prstGeom prst="line">
                  <a:avLst/>
                </a:prstGeom>
                <a:ln w="3175">
                  <a:solidFill>
                    <a:schemeClr val="tx2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6" name="Straight Connector 205"/>
                <p:cNvCxnSpPr/>
                <p:nvPr/>
              </p:nvCxnSpPr>
              <p:spPr bwMode="auto">
                <a:xfrm rot="5400000" flipH="1">
                  <a:off x="1066769" y="4343428"/>
                  <a:ext cx="182563" cy="182502"/>
                </a:xfrm>
                <a:prstGeom prst="line">
                  <a:avLst/>
                </a:prstGeom>
                <a:ln w="3175">
                  <a:solidFill>
                    <a:schemeClr val="tx2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51327" name="Group 181"/>
              <p:cNvGrpSpPr>
                <a:grpSpLocks/>
              </p:cNvGrpSpPr>
              <p:nvPr/>
            </p:nvGrpSpPr>
            <p:grpSpPr bwMode="auto">
              <a:xfrm>
                <a:off x="2590801" y="1447800"/>
                <a:ext cx="182562" cy="182563"/>
                <a:chOff x="1067064" y="4343399"/>
                <a:chExt cx="182562" cy="182563"/>
              </a:xfrm>
            </p:grpSpPr>
            <p:cxnSp>
              <p:nvCxnSpPr>
                <p:cNvPr id="203" name="Straight Connector 202"/>
                <p:cNvCxnSpPr/>
                <p:nvPr/>
              </p:nvCxnSpPr>
              <p:spPr bwMode="auto">
                <a:xfrm flipH="1">
                  <a:off x="1066809" y="4343398"/>
                  <a:ext cx="182502" cy="182563"/>
                </a:xfrm>
                <a:prstGeom prst="line">
                  <a:avLst/>
                </a:prstGeom>
                <a:ln w="3175">
                  <a:solidFill>
                    <a:schemeClr val="tx2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4" name="Straight Connector 203"/>
                <p:cNvCxnSpPr/>
                <p:nvPr/>
              </p:nvCxnSpPr>
              <p:spPr bwMode="auto">
                <a:xfrm rot="5400000" flipH="1">
                  <a:off x="1066779" y="4343428"/>
                  <a:ext cx="182563" cy="182502"/>
                </a:xfrm>
                <a:prstGeom prst="line">
                  <a:avLst/>
                </a:prstGeom>
                <a:ln w="3175">
                  <a:solidFill>
                    <a:schemeClr val="tx2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51328" name="Group 184"/>
              <p:cNvGrpSpPr>
                <a:grpSpLocks/>
              </p:cNvGrpSpPr>
              <p:nvPr/>
            </p:nvGrpSpPr>
            <p:grpSpPr bwMode="auto">
              <a:xfrm>
                <a:off x="3352801" y="1447800"/>
                <a:ext cx="182563" cy="182563"/>
                <a:chOff x="1067328" y="4343399"/>
                <a:chExt cx="182563" cy="182563"/>
              </a:xfrm>
            </p:grpSpPr>
            <p:cxnSp>
              <p:nvCxnSpPr>
                <p:cNvPr id="201" name="Straight Connector 200"/>
                <p:cNvCxnSpPr/>
                <p:nvPr/>
              </p:nvCxnSpPr>
              <p:spPr bwMode="auto">
                <a:xfrm flipH="1">
                  <a:off x="1066819" y="4343398"/>
                  <a:ext cx="182502" cy="182563"/>
                </a:xfrm>
                <a:prstGeom prst="line">
                  <a:avLst/>
                </a:prstGeom>
                <a:ln w="3175">
                  <a:solidFill>
                    <a:schemeClr val="tx2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2" name="Straight Connector 201"/>
                <p:cNvCxnSpPr/>
                <p:nvPr/>
              </p:nvCxnSpPr>
              <p:spPr bwMode="auto">
                <a:xfrm rot="5400000" flipH="1">
                  <a:off x="1066789" y="4343428"/>
                  <a:ext cx="182563" cy="182502"/>
                </a:xfrm>
                <a:prstGeom prst="line">
                  <a:avLst/>
                </a:prstGeom>
                <a:ln w="3175">
                  <a:solidFill>
                    <a:schemeClr val="tx2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51329" name="Group 187"/>
              <p:cNvGrpSpPr>
                <a:grpSpLocks/>
              </p:cNvGrpSpPr>
              <p:nvPr/>
            </p:nvGrpSpPr>
            <p:grpSpPr bwMode="auto">
              <a:xfrm>
                <a:off x="4114802" y="1447800"/>
                <a:ext cx="182562" cy="182563"/>
                <a:chOff x="1067593" y="4343399"/>
                <a:chExt cx="182562" cy="182563"/>
              </a:xfrm>
            </p:grpSpPr>
            <p:cxnSp>
              <p:nvCxnSpPr>
                <p:cNvPr id="199" name="Straight Connector 198"/>
                <p:cNvCxnSpPr/>
                <p:nvPr/>
              </p:nvCxnSpPr>
              <p:spPr bwMode="auto">
                <a:xfrm flipH="1">
                  <a:off x="1066829" y="4343398"/>
                  <a:ext cx="184088" cy="182563"/>
                </a:xfrm>
                <a:prstGeom prst="line">
                  <a:avLst/>
                </a:prstGeom>
                <a:ln w="3175">
                  <a:solidFill>
                    <a:schemeClr val="tx2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0" name="Straight Connector 199"/>
                <p:cNvCxnSpPr/>
                <p:nvPr/>
              </p:nvCxnSpPr>
              <p:spPr bwMode="auto">
                <a:xfrm rot="5400000" flipH="1">
                  <a:off x="1067592" y="4342636"/>
                  <a:ext cx="182563" cy="184088"/>
                </a:xfrm>
                <a:prstGeom prst="line">
                  <a:avLst/>
                </a:prstGeom>
                <a:ln w="3175">
                  <a:solidFill>
                    <a:schemeClr val="tx2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51330" name="Group 190"/>
              <p:cNvGrpSpPr>
                <a:grpSpLocks/>
              </p:cNvGrpSpPr>
              <p:nvPr/>
            </p:nvGrpSpPr>
            <p:grpSpPr bwMode="auto">
              <a:xfrm>
                <a:off x="4876802" y="1447800"/>
                <a:ext cx="182562" cy="182563"/>
                <a:chOff x="1066270" y="4343399"/>
                <a:chExt cx="182562" cy="182563"/>
              </a:xfrm>
            </p:grpSpPr>
            <p:cxnSp>
              <p:nvCxnSpPr>
                <p:cNvPr id="197" name="Straight Connector 196"/>
                <p:cNvCxnSpPr/>
                <p:nvPr/>
              </p:nvCxnSpPr>
              <p:spPr bwMode="auto">
                <a:xfrm flipH="1">
                  <a:off x="1066840" y="4343398"/>
                  <a:ext cx="182501" cy="182563"/>
                </a:xfrm>
                <a:prstGeom prst="line">
                  <a:avLst/>
                </a:prstGeom>
                <a:ln w="3175">
                  <a:solidFill>
                    <a:schemeClr val="tx2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8" name="Straight Connector 197"/>
                <p:cNvCxnSpPr/>
                <p:nvPr/>
              </p:nvCxnSpPr>
              <p:spPr bwMode="auto">
                <a:xfrm rot="5400000" flipH="1">
                  <a:off x="1066808" y="4343429"/>
                  <a:ext cx="182563" cy="182501"/>
                </a:xfrm>
                <a:prstGeom prst="line">
                  <a:avLst/>
                </a:prstGeom>
                <a:ln w="3175">
                  <a:solidFill>
                    <a:schemeClr val="tx2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51331" name="Group 193"/>
              <p:cNvGrpSpPr>
                <a:grpSpLocks/>
              </p:cNvGrpSpPr>
              <p:nvPr/>
            </p:nvGrpSpPr>
            <p:grpSpPr bwMode="auto">
              <a:xfrm>
                <a:off x="5638802" y="1447800"/>
                <a:ext cx="182563" cy="182563"/>
                <a:chOff x="1066534" y="4343399"/>
                <a:chExt cx="182563" cy="182563"/>
              </a:xfrm>
            </p:grpSpPr>
            <p:cxnSp>
              <p:nvCxnSpPr>
                <p:cNvPr id="195" name="Straight Connector 194"/>
                <p:cNvCxnSpPr/>
                <p:nvPr/>
              </p:nvCxnSpPr>
              <p:spPr bwMode="auto">
                <a:xfrm flipH="1">
                  <a:off x="1066850" y="4343398"/>
                  <a:ext cx="182501" cy="182563"/>
                </a:xfrm>
                <a:prstGeom prst="line">
                  <a:avLst/>
                </a:prstGeom>
                <a:ln w="3175">
                  <a:solidFill>
                    <a:schemeClr val="tx2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6" name="Straight Connector 195"/>
                <p:cNvCxnSpPr/>
                <p:nvPr/>
              </p:nvCxnSpPr>
              <p:spPr bwMode="auto">
                <a:xfrm rot="5400000" flipH="1">
                  <a:off x="1066818" y="4343429"/>
                  <a:ext cx="182563" cy="182501"/>
                </a:xfrm>
                <a:prstGeom prst="line">
                  <a:avLst/>
                </a:prstGeom>
                <a:ln w="3175">
                  <a:solidFill>
                    <a:schemeClr val="tx2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51237" name="Group 208"/>
            <p:cNvGrpSpPr>
              <a:grpSpLocks/>
            </p:cNvGrpSpPr>
            <p:nvPr/>
          </p:nvGrpSpPr>
          <p:grpSpPr bwMode="auto">
            <a:xfrm>
              <a:off x="1828800" y="2971802"/>
              <a:ext cx="4754565" cy="182563"/>
              <a:chOff x="1828800" y="1447800"/>
              <a:chExt cx="4754565" cy="182563"/>
            </a:xfrm>
          </p:grpSpPr>
          <p:grpSp>
            <p:nvGrpSpPr>
              <p:cNvPr id="51304" name="Group 71"/>
              <p:cNvGrpSpPr>
                <a:grpSpLocks/>
              </p:cNvGrpSpPr>
              <p:nvPr/>
            </p:nvGrpSpPr>
            <p:grpSpPr bwMode="auto">
              <a:xfrm>
                <a:off x="6400803" y="1447800"/>
                <a:ext cx="182562" cy="182563"/>
                <a:chOff x="1066800" y="4343399"/>
                <a:chExt cx="182562" cy="182563"/>
              </a:xfrm>
            </p:grpSpPr>
            <p:cxnSp>
              <p:nvCxnSpPr>
                <p:cNvPr id="229" name="Straight Connector 228"/>
                <p:cNvCxnSpPr/>
                <p:nvPr/>
              </p:nvCxnSpPr>
              <p:spPr bwMode="auto">
                <a:xfrm flipH="1">
                  <a:off x="1066861" y="4343398"/>
                  <a:ext cx="182501" cy="182563"/>
                </a:xfrm>
                <a:prstGeom prst="line">
                  <a:avLst/>
                </a:prstGeom>
                <a:ln w="3175">
                  <a:solidFill>
                    <a:schemeClr val="tx2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0" name="Straight Connector 229"/>
                <p:cNvCxnSpPr/>
                <p:nvPr/>
              </p:nvCxnSpPr>
              <p:spPr bwMode="auto">
                <a:xfrm rot="5400000" flipH="1">
                  <a:off x="1066829" y="4343429"/>
                  <a:ext cx="182563" cy="182501"/>
                </a:xfrm>
                <a:prstGeom prst="line">
                  <a:avLst/>
                </a:prstGeom>
                <a:ln w="3175">
                  <a:solidFill>
                    <a:schemeClr val="tx2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51305" name="Group 72"/>
              <p:cNvGrpSpPr>
                <a:grpSpLocks/>
              </p:cNvGrpSpPr>
              <p:nvPr/>
            </p:nvGrpSpPr>
            <p:grpSpPr bwMode="auto">
              <a:xfrm>
                <a:off x="1828800" y="1447800"/>
                <a:ext cx="182563" cy="182563"/>
                <a:chOff x="1066799" y="4343399"/>
                <a:chExt cx="182563" cy="182563"/>
              </a:xfrm>
            </p:grpSpPr>
            <p:cxnSp>
              <p:nvCxnSpPr>
                <p:cNvPr id="227" name="Straight Connector 226"/>
                <p:cNvCxnSpPr/>
                <p:nvPr/>
              </p:nvCxnSpPr>
              <p:spPr bwMode="auto">
                <a:xfrm flipH="1">
                  <a:off x="1066799" y="4343398"/>
                  <a:ext cx="182502" cy="182563"/>
                </a:xfrm>
                <a:prstGeom prst="line">
                  <a:avLst/>
                </a:prstGeom>
                <a:ln w="3175">
                  <a:solidFill>
                    <a:schemeClr val="tx2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8" name="Straight Connector 227"/>
                <p:cNvCxnSpPr/>
                <p:nvPr/>
              </p:nvCxnSpPr>
              <p:spPr bwMode="auto">
                <a:xfrm rot="5400000" flipH="1">
                  <a:off x="1066769" y="4343428"/>
                  <a:ext cx="182563" cy="182502"/>
                </a:xfrm>
                <a:prstGeom prst="line">
                  <a:avLst/>
                </a:prstGeom>
                <a:ln w="3175">
                  <a:solidFill>
                    <a:schemeClr val="tx2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51306" name="Group 181"/>
              <p:cNvGrpSpPr>
                <a:grpSpLocks/>
              </p:cNvGrpSpPr>
              <p:nvPr/>
            </p:nvGrpSpPr>
            <p:grpSpPr bwMode="auto">
              <a:xfrm>
                <a:off x="2590801" y="1447800"/>
                <a:ext cx="182562" cy="182563"/>
                <a:chOff x="1067064" y="4343399"/>
                <a:chExt cx="182562" cy="182563"/>
              </a:xfrm>
            </p:grpSpPr>
            <p:cxnSp>
              <p:nvCxnSpPr>
                <p:cNvPr id="225" name="Straight Connector 224"/>
                <p:cNvCxnSpPr/>
                <p:nvPr/>
              </p:nvCxnSpPr>
              <p:spPr bwMode="auto">
                <a:xfrm flipH="1">
                  <a:off x="1066809" y="4343398"/>
                  <a:ext cx="182502" cy="182563"/>
                </a:xfrm>
                <a:prstGeom prst="line">
                  <a:avLst/>
                </a:prstGeom>
                <a:ln w="3175">
                  <a:solidFill>
                    <a:schemeClr val="tx2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6" name="Straight Connector 225"/>
                <p:cNvCxnSpPr/>
                <p:nvPr/>
              </p:nvCxnSpPr>
              <p:spPr bwMode="auto">
                <a:xfrm rot="5400000" flipH="1">
                  <a:off x="1066779" y="4343428"/>
                  <a:ext cx="182563" cy="182502"/>
                </a:xfrm>
                <a:prstGeom prst="line">
                  <a:avLst/>
                </a:prstGeom>
                <a:ln w="3175">
                  <a:solidFill>
                    <a:schemeClr val="tx2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51307" name="Group 184"/>
              <p:cNvGrpSpPr>
                <a:grpSpLocks/>
              </p:cNvGrpSpPr>
              <p:nvPr/>
            </p:nvGrpSpPr>
            <p:grpSpPr bwMode="auto">
              <a:xfrm>
                <a:off x="3352801" y="1447800"/>
                <a:ext cx="182563" cy="182563"/>
                <a:chOff x="1067328" y="4343399"/>
                <a:chExt cx="182563" cy="182563"/>
              </a:xfrm>
            </p:grpSpPr>
            <p:cxnSp>
              <p:nvCxnSpPr>
                <p:cNvPr id="223" name="Straight Connector 222"/>
                <p:cNvCxnSpPr/>
                <p:nvPr/>
              </p:nvCxnSpPr>
              <p:spPr bwMode="auto">
                <a:xfrm flipH="1">
                  <a:off x="1066819" y="4343398"/>
                  <a:ext cx="182502" cy="182563"/>
                </a:xfrm>
                <a:prstGeom prst="line">
                  <a:avLst/>
                </a:prstGeom>
                <a:ln w="3175">
                  <a:solidFill>
                    <a:schemeClr val="tx2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4" name="Straight Connector 223"/>
                <p:cNvCxnSpPr/>
                <p:nvPr/>
              </p:nvCxnSpPr>
              <p:spPr bwMode="auto">
                <a:xfrm rot="5400000" flipH="1">
                  <a:off x="1066789" y="4343428"/>
                  <a:ext cx="182563" cy="182502"/>
                </a:xfrm>
                <a:prstGeom prst="line">
                  <a:avLst/>
                </a:prstGeom>
                <a:ln w="3175">
                  <a:solidFill>
                    <a:schemeClr val="tx2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51308" name="Group 187"/>
              <p:cNvGrpSpPr>
                <a:grpSpLocks/>
              </p:cNvGrpSpPr>
              <p:nvPr/>
            </p:nvGrpSpPr>
            <p:grpSpPr bwMode="auto">
              <a:xfrm>
                <a:off x="4114802" y="1447800"/>
                <a:ext cx="182562" cy="182563"/>
                <a:chOff x="1067593" y="4343399"/>
                <a:chExt cx="182562" cy="182563"/>
              </a:xfrm>
            </p:grpSpPr>
            <p:cxnSp>
              <p:nvCxnSpPr>
                <p:cNvPr id="221" name="Straight Connector 220"/>
                <p:cNvCxnSpPr/>
                <p:nvPr/>
              </p:nvCxnSpPr>
              <p:spPr bwMode="auto">
                <a:xfrm flipH="1">
                  <a:off x="1066829" y="4343398"/>
                  <a:ext cx="184088" cy="182563"/>
                </a:xfrm>
                <a:prstGeom prst="line">
                  <a:avLst/>
                </a:prstGeom>
                <a:ln w="3175">
                  <a:solidFill>
                    <a:schemeClr val="tx2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2" name="Straight Connector 221"/>
                <p:cNvCxnSpPr/>
                <p:nvPr/>
              </p:nvCxnSpPr>
              <p:spPr bwMode="auto">
                <a:xfrm rot="5400000" flipH="1">
                  <a:off x="1067592" y="4342636"/>
                  <a:ext cx="182563" cy="184088"/>
                </a:xfrm>
                <a:prstGeom prst="line">
                  <a:avLst/>
                </a:prstGeom>
                <a:ln w="3175">
                  <a:solidFill>
                    <a:schemeClr val="tx2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51309" name="Group 190"/>
              <p:cNvGrpSpPr>
                <a:grpSpLocks/>
              </p:cNvGrpSpPr>
              <p:nvPr/>
            </p:nvGrpSpPr>
            <p:grpSpPr bwMode="auto">
              <a:xfrm>
                <a:off x="4876802" y="1447800"/>
                <a:ext cx="182562" cy="182563"/>
                <a:chOff x="1066270" y="4343399"/>
                <a:chExt cx="182562" cy="182563"/>
              </a:xfrm>
            </p:grpSpPr>
            <p:cxnSp>
              <p:nvCxnSpPr>
                <p:cNvPr id="219" name="Straight Connector 218"/>
                <p:cNvCxnSpPr/>
                <p:nvPr/>
              </p:nvCxnSpPr>
              <p:spPr bwMode="auto">
                <a:xfrm flipH="1">
                  <a:off x="1066840" y="4343398"/>
                  <a:ext cx="182501" cy="182563"/>
                </a:xfrm>
                <a:prstGeom prst="line">
                  <a:avLst/>
                </a:prstGeom>
                <a:ln w="3175">
                  <a:solidFill>
                    <a:schemeClr val="tx2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0" name="Straight Connector 219"/>
                <p:cNvCxnSpPr/>
                <p:nvPr/>
              </p:nvCxnSpPr>
              <p:spPr bwMode="auto">
                <a:xfrm rot="5400000" flipH="1">
                  <a:off x="1066808" y="4343429"/>
                  <a:ext cx="182563" cy="182501"/>
                </a:xfrm>
                <a:prstGeom prst="line">
                  <a:avLst/>
                </a:prstGeom>
                <a:ln w="3175">
                  <a:solidFill>
                    <a:schemeClr val="tx2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51310" name="Group 193"/>
              <p:cNvGrpSpPr>
                <a:grpSpLocks/>
              </p:cNvGrpSpPr>
              <p:nvPr/>
            </p:nvGrpSpPr>
            <p:grpSpPr bwMode="auto">
              <a:xfrm>
                <a:off x="5638802" y="1447800"/>
                <a:ext cx="182563" cy="182563"/>
                <a:chOff x="1066534" y="4343399"/>
                <a:chExt cx="182563" cy="182563"/>
              </a:xfrm>
            </p:grpSpPr>
            <p:cxnSp>
              <p:nvCxnSpPr>
                <p:cNvPr id="217" name="Straight Connector 216"/>
                <p:cNvCxnSpPr/>
                <p:nvPr/>
              </p:nvCxnSpPr>
              <p:spPr bwMode="auto">
                <a:xfrm flipH="1">
                  <a:off x="1066850" y="4343398"/>
                  <a:ext cx="182501" cy="182563"/>
                </a:xfrm>
                <a:prstGeom prst="line">
                  <a:avLst/>
                </a:prstGeom>
                <a:ln w="3175">
                  <a:solidFill>
                    <a:schemeClr val="tx2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8" name="Straight Connector 217"/>
                <p:cNvCxnSpPr/>
                <p:nvPr/>
              </p:nvCxnSpPr>
              <p:spPr bwMode="auto">
                <a:xfrm rot="5400000" flipH="1">
                  <a:off x="1066818" y="4343429"/>
                  <a:ext cx="182563" cy="182501"/>
                </a:xfrm>
                <a:prstGeom prst="line">
                  <a:avLst/>
                </a:prstGeom>
                <a:ln w="3175">
                  <a:solidFill>
                    <a:schemeClr val="tx2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51238" name="Group 230"/>
            <p:cNvGrpSpPr>
              <a:grpSpLocks/>
            </p:cNvGrpSpPr>
            <p:nvPr/>
          </p:nvGrpSpPr>
          <p:grpSpPr bwMode="auto">
            <a:xfrm>
              <a:off x="1828800" y="3733803"/>
              <a:ext cx="4754565" cy="182563"/>
              <a:chOff x="1828800" y="1447800"/>
              <a:chExt cx="4754565" cy="182563"/>
            </a:xfrm>
          </p:grpSpPr>
          <p:grpSp>
            <p:nvGrpSpPr>
              <p:cNvPr id="51283" name="Group 71"/>
              <p:cNvGrpSpPr>
                <a:grpSpLocks/>
              </p:cNvGrpSpPr>
              <p:nvPr/>
            </p:nvGrpSpPr>
            <p:grpSpPr bwMode="auto">
              <a:xfrm>
                <a:off x="6400803" y="1447800"/>
                <a:ext cx="182562" cy="182563"/>
                <a:chOff x="1066800" y="4343399"/>
                <a:chExt cx="182562" cy="182563"/>
              </a:xfrm>
            </p:grpSpPr>
            <p:cxnSp>
              <p:nvCxnSpPr>
                <p:cNvPr id="251" name="Straight Connector 250"/>
                <p:cNvCxnSpPr/>
                <p:nvPr/>
              </p:nvCxnSpPr>
              <p:spPr bwMode="auto">
                <a:xfrm flipH="1">
                  <a:off x="1066861" y="4343397"/>
                  <a:ext cx="182501" cy="182563"/>
                </a:xfrm>
                <a:prstGeom prst="line">
                  <a:avLst/>
                </a:prstGeom>
                <a:ln w="3175">
                  <a:solidFill>
                    <a:schemeClr val="tx2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2" name="Straight Connector 251"/>
                <p:cNvCxnSpPr/>
                <p:nvPr/>
              </p:nvCxnSpPr>
              <p:spPr bwMode="auto">
                <a:xfrm rot="5400000" flipH="1">
                  <a:off x="1066829" y="4343428"/>
                  <a:ext cx="182563" cy="182501"/>
                </a:xfrm>
                <a:prstGeom prst="line">
                  <a:avLst/>
                </a:prstGeom>
                <a:ln w="3175">
                  <a:solidFill>
                    <a:schemeClr val="tx2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51284" name="Group 72"/>
              <p:cNvGrpSpPr>
                <a:grpSpLocks/>
              </p:cNvGrpSpPr>
              <p:nvPr/>
            </p:nvGrpSpPr>
            <p:grpSpPr bwMode="auto">
              <a:xfrm>
                <a:off x="1828800" y="1447800"/>
                <a:ext cx="182563" cy="182563"/>
                <a:chOff x="1066799" y="4343399"/>
                <a:chExt cx="182563" cy="182563"/>
              </a:xfrm>
            </p:grpSpPr>
            <p:cxnSp>
              <p:nvCxnSpPr>
                <p:cNvPr id="249" name="Straight Connector 248"/>
                <p:cNvCxnSpPr/>
                <p:nvPr/>
              </p:nvCxnSpPr>
              <p:spPr bwMode="auto">
                <a:xfrm flipH="1">
                  <a:off x="1066799" y="4343397"/>
                  <a:ext cx="182502" cy="182563"/>
                </a:xfrm>
                <a:prstGeom prst="line">
                  <a:avLst/>
                </a:prstGeom>
                <a:ln w="3175">
                  <a:solidFill>
                    <a:schemeClr val="tx2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0" name="Straight Connector 249"/>
                <p:cNvCxnSpPr/>
                <p:nvPr/>
              </p:nvCxnSpPr>
              <p:spPr bwMode="auto">
                <a:xfrm rot="5400000" flipH="1">
                  <a:off x="1066769" y="4343427"/>
                  <a:ext cx="182563" cy="182502"/>
                </a:xfrm>
                <a:prstGeom prst="line">
                  <a:avLst/>
                </a:prstGeom>
                <a:ln w="3175">
                  <a:solidFill>
                    <a:schemeClr val="tx2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51285" name="Group 181"/>
              <p:cNvGrpSpPr>
                <a:grpSpLocks/>
              </p:cNvGrpSpPr>
              <p:nvPr/>
            </p:nvGrpSpPr>
            <p:grpSpPr bwMode="auto">
              <a:xfrm>
                <a:off x="2590801" y="1447800"/>
                <a:ext cx="182562" cy="182563"/>
                <a:chOff x="1067064" y="4343399"/>
                <a:chExt cx="182562" cy="182563"/>
              </a:xfrm>
            </p:grpSpPr>
            <p:cxnSp>
              <p:nvCxnSpPr>
                <p:cNvPr id="247" name="Straight Connector 246"/>
                <p:cNvCxnSpPr/>
                <p:nvPr/>
              </p:nvCxnSpPr>
              <p:spPr bwMode="auto">
                <a:xfrm flipH="1">
                  <a:off x="1066809" y="4343397"/>
                  <a:ext cx="182502" cy="182563"/>
                </a:xfrm>
                <a:prstGeom prst="line">
                  <a:avLst/>
                </a:prstGeom>
                <a:ln w="3175">
                  <a:solidFill>
                    <a:schemeClr val="tx2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8" name="Straight Connector 247"/>
                <p:cNvCxnSpPr/>
                <p:nvPr/>
              </p:nvCxnSpPr>
              <p:spPr bwMode="auto">
                <a:xfrm rot="5400000" flipH="1">
                  <a:off x="1066779" y="4343427"/>
                  <a:ext cx="182563" cy="182502"/>
                </a:xfrm>
                <a:prstGeom prst="line">
                  <a:avLst/>
                </a:prstGeom>
                <a:ln w="3175">
                  <a:solidFill>
                    <a:schemeClr val="tx2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51286" name="Group 184"/>
              <p:cNvGrpSpPr>
                <a:grpSpLocks/>
              </p:cNvGrpSpPr>
              <p:nvPr/>
            </p:nvGrpSpPr>
            <p:grpSpPr bwMode="auto">
              <a:xfrm>
                <a:off x="3352801" y="1447800"/>
                <a:ext cx="182563" cy="182563"/>
                <a:chOff x="1067328" y="4343399"/>
                <a:chExt cx="182563" cy="182563"/>
              </a:xfrm>
            </p:grpSpPr>
            <p:cxnSp>
              <p:nvCxnSpPr>
                <p:cNvPr id="245" name="Straight Connector 244"/>
                <p:cNvCxnSpPr/>
                <p:nvPr/>
              </p:nvCxnSpPr>
              <p:spPr bwMode="auto">
                <a:xfrm flipH="1">
                  <a:off x="1066819" y="4343397"/>
                  <a:ext cx="182502" cy="182563"/>
                </a:xfrm>
                <a:prstGeom prst="line">
                  <a:avLst/>
                </a:prstGeom>
                <a:ln w="3175">
                  <a:solidFill>
                    <a:schemeClr val="tx2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6" name="Straight Connector 245"/>
                <p:cNvCxnSpPr/>
                <p:nvPr/>
              </p:nvCxnSpPr>
              <p:spPr bwMode="auto">
                <a:xfrm rot="5400000" flipH="1">
                  <a:off x="1066789" y="4343427"/>
                  <a:ext cx="182563" cy="182502"/>
                </a:xfrm>
                <a:prstGeom prst="line">
                  <a:avLst/>
                </a:prstGeom>
                <a:ln w="3175">
                  <a:solidFill>
                    <a:schemeClr val="tx2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51287" name="Group 187"/>
              <p:cNvGrpSpPr>
                <a:grpSpLocks/>
              </p:cNvGrpSpPr>
              <p:nvPr/>
            </p:nvGrpSpPr>
            <p:grpSpPr bwMode="auto">
              <a:xfrm>
                <a:off x="4114802" y="1447800"/>
                <a:ext cx="182562" cy="182563"/>
                <a:chOff x="1067593" y="4343399"/>
                <a:chExt cx="182562" cy="182563"/>
              </a:xfrm>
            </p:grpSpPr>
            <p:cxnSp>
              <p:nvCxnSpPr>
                <p:cNvPr id="243" name="Straight Connector 242"/>
                <p:cNvCxnSpPr/>
                <p:nvPr/>
              </p:nvCxnSpPr>
              <p:spPr bwMode="auto">
                <a:xfrm flipH="1">
                  <a:off x="1066829" y="4343397"/>
                  <a:ext cx="184088" cy="182563"/>
                </a:xfrm>
                <a:prstGeom prst="line">
                  <a:avLst/>
                </a:prstGeom>
                <a:ln w="3175">
                  <a:solidFill>
                    <a:schemeClr val="tx2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4" name="Straight Connector 243"/>
                <p:cNvCxnSpPr/>
                <p:nvPr/>
              </p:nvCxnSpPr>
              <p:spPr bwMode="auto">
                <a:xfrm rot="5400000" flipH="1">
                  <a:off x="1067592" y="4342635"/>
                  <a:ext cx="182563" cy="184088"/>
                </a:xfrm>
                <a:prstGeom prst="line">
                  <a:avLst/>
                </a:prstGeom>
                <a:ln w="3175">
                  <a:solidFill>
                    <a:schemeClr val="tx2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51288" name="Group 190"/>
              <p:cNvGrpSpPr>
                <a:grpSpLocks/>
              </p:cNvGrpSpPr>
              <p:nvPr/>
            </p:nvGrpSpPr>
            <p:grpSpPr bwMode="auto">
              <a:xfrm>
                <a:off x="4876802" y="1447800"/>
                <a:ext cx="182562" cy="182563"/>
                <a:chOff x="1066270" y="4343399"/>
                <a:chExt cx="182562" cy="182563"/>
              </a:xfrm>
            </p:grpSpPr>
            <p:cxnSp>
              <p:nvCxnSpPr>
                <p:cNvPr id="241" name="Straight Connector 240"/>
                <p:cNvCxnSpPr/>
                <p:nvPr/>
              </p:nvCxnSpPr>
              <p:spPr bwMode="auto">
                <a:xfrm flipH="1">
                  <a:off x="1066840" y="4343397"/>
                  <a:ext cx="182501" cy="182563"/>
                </a:xfrm>
                <a:prstGeom prst="line">
                  <a:avLst/>
                </a:prstGeom>
                <a:ln w="3175">
                  <a:solidFill>
                    <a:schemeClr val="tx2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2" name="Straight Connector 241"/>
                <p:cNvCxnSpPr/>
                <p:nvPr/>
              </p:nvCxnSpPr>
              <p:spPr bwMode="auto">
                <a:xfrm rot="5400000" flipH="1">
                  <a:off x="1066808" y="4343428"/>
                  <a:ext cx="182563" cy="182501"/>
                </a:xfrm>
                <a:prstGeom prst="line">
                  <a:avLst/>
                </a:prstGeom>
                <a:ln w="3175">
                  <a:solidFill>
                    <a:schemeClr val="tx2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51289" name="Group 193"/>
              <p:cNvGrpSpPr>
                <a:grpSpLocks/>
              </p:cNvGrpSpPr>
              <p:nvPr/>
            </p:nvGrpSpPr>
            <p:grpSpPr bwMode="auto">
              <a:xfrm>
                <a:off x="5638802" y="1447800"/>
                <a:ext cx="182563" cy="182563"/>
                <a:chOff x="1066534" y="4343399"/>
                <a:chExt cx="182563" cy="182563"/>
              </a:xfrm>
            </p:grpSpPr>
            <p:cxnSp>
              <p:nvCxnSpPr>
                <p:cNvPr id="239" name="Straight Connector 238"/>
                <p:cNvCxnSpPr/>
                <p:nvPr/>
              </p:nvCxnSpPr>
              <p:spPr bwMode="auto">
                <a:xfrm flipH="1">
                  <a:off x="1066850" y="4343397"/>
                  <a:ext cx="182501" cy="182563"/>
                </a:xfrm>
                <a:prstGeom prst="line">
                  <a:avLst/>
                </a:prstGeom>
                <a:ln w="3175">
                  <a:solidFill>
                    <a:schemeClr val="tx2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0" name="Straight Connector 239"/>
                <p:cNvCxnSpPr/>
                <p:nvPr/>
              </p:nvCxnSpPr>
              <p:spPr bwMode="auto">
                <a:xfrm rot="5400000" flipH="1">
                  <a:off x="1066818" y="4343428"/>
                  <a:ext cx="182563" cy="182501"/>
                </a:xfrm>
                <a:prstGeom prst="line">
                  <a:avLst/>
                </a:prstGeom>
                <a:ln w="3175">
                  <a:solidFill>
                    <a:schemeClr val="tx2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51239" name="Group 252"/>
            <p:cNvGrpSpPr>
              <a:grpSpLocks/>
            </p:cNvGrpSpPr>
            <p:nvPr/>
          </p:nvGrpSpPr>
          <p:grpSpPr bwMode="auto">
            <a:xfrm>
              <a:off x="1828800" y="4495804"/>
              <a:ext cx="4754565" cy="182563"/>
              <a:chOff x="1828800" y="1447800"/>
              <a:chExt cx="4754565" cy="182563"/>
            </a:xfrm>
          </p:grpSpPr>
          <p:grpSp>
            <p:nvGrpSpPr>
              <p:cNvPr id="51262" name="Group 71"/>
              <p:cNvGrpSpPr>
                <a:grpSpLocks/>
              </p:cNvGrpSpPr>
              <p:nvPr/>
            </p:nvGrpSpPr>
            <p:grpSpPr bwMode="auto">
              <a:xfrm>
                <a:off x="6400803" y="1447800"/>
                <a:ext cx="182562" cy="182563"/>
                <a:chOff x="1066800" y="4343399"/>
                <a:chExt cx="182562" cy="182563"/>
              </a:xfrm>
            </p:grpSpPr>
            <p:cxnSp>
              <p:nvCxnSpPr>
                <p:cNvPr id="273" name="Straight Connector 272"/>
                <p:cNvCxnSpPr/>
                <p:nvPr/>
              </p:nvCxnSpPr>
              <p:spPr bwMode="auto">
                <a:xfrm flipH="1">
                  <a:off x="1066861" y="4343397"/>
                  <a:ext cx="182501" cy="182563"/>
                </a:xfrm>
                <a:prstGeom prst="line">
                  <a:avLst/>
                </a:prstGeom>
                <a:ln w="3175">
                  <a:solidFill>
                    <a:schemeClr val="tx2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4" name="Straight Connector 273"/>
                <p:cNvCxnSpPr/>
                <p:nvPr/>
              </p:nvCxnSpPr>
              <p:spPr bwMode="auto">
                <a:xfrm rot="5400000" flipH="1">
                  <a:off x="1066829" y="4343428"/>
                  <a:ext cx="182563" cy="182501"/>
                </a:xfrm>
                <a:prstGeom prst="line">
                  <a:avLst/>
                </a:prstGeom>
                <a:ln w="3175">
                  <a:solidFill>
                    <a:schemeClr val="tx2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51263" name="Group 72"/>
              <p:cNvGrpSpPr>
                <a:grpSpLocks/>
              </p:cNvGrpSpPr>
              <p:nvPr/>
            </p:nvGrpSpPr>
            <p:grpSpPr bwMode="auto">
              <a:xfrm>
                <a:off x="1828800" y="1447800"/>
                <a:ext cx="182563" cy="182563"/>
                <a:chOff x="1066799" y="4343399"/>
                <a:chExt cx="182563" cy="182563"/>
              </a:xfrm>
            </p:grpSpPr>
            <p:cxnSp>
              <p:nvCxnSpPr>
                <p:cNvPr id="271" name="Straight Connector 270"/>
                <p:cNvCxnSpPr/>
                <p:nvPr/>
              </p:nvCxnSpPr>
              <p:spPr bwMode="auto">
                <a:xfrm flipH="1">
                  <a:off x="1066799" y="4343397"/>
                  <a:ext cx="182502" cy="182563"/>
                </a:xfrm>
                <a:prstGeom prst="line">
                  <a:avLst/>
                </a:prstGeom>
                <a:ln w="3175">
                  <a:solidFill>
                    <a:schemeClr val="tx2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2" name="Straight Connector 271"/>
                <p:cNvCxnSpPr/>
                <p:nvPr/>
              </p:nvCxnSpPr>
              <p:spPr bwMode="auto">
                <a:xfrm rot="5400000" flipH="1">
                  <a:off x="1066769" y="4343427"/>
                  <a:ext cx="182563" cy="182502"/>
                </a:xfrm>
                <a:prstGeom prst="line">
                  <a:avLst/>
                </a:prstGeom>
                <a:ln w="3175">
                  <a:solidFill>
                    <a:schemeClr val="tx2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51264" name="Group 181"/>
              <p:cNvGrpSpPr>
                <a:grpSpLocks/>
              </p:cNvGrpSpPr>
              <p:nvPr/>
            </p:nvGrpSpPr>
            <p:grpSpPr bwMode="auto">
              <a:xfrm>
                <a:off x="2590801" y="1447800"/>
                <a:ext cx="182562" cy="182563"/>
                <a:chOff x="1067064" y="4343399"/>
                <a:chExt cx="182562" cy="182563"/>
              </a:xfrm>
            </p:grpSpPr>
            <p:cxnSp>
              <p:nvCxnSpPr>
                <p:cNvPr id="269" name="Straight Connector 268"/>
                <p:cNvCxnSpPr/>
                <p:nvPr/>
              </p:nvCxnSpPr>
              <p:spPr bwMode="auto">
                <a:xfrm flipH="1">
                  <a:off x="1066809" y="4343397"/>
                  <a:ext cx="182502" cy="182563"/>
                </a:xfrm>
                <a:prstGeom prst="line">
                  <a:avLst/>
                </a:prstGeom>
                <a:ln w="3175">
                  <a:solidFill>
                    <a:schemeClr val="tx2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0" name="Straight Connector 269"/>
                <p:cNvCxnSpPr/>
                <p:nvPr/>
              </p:nvCxnSpPr>
              <p:spPr bwMode="auto">
                <a:xfrm rot="5400000" flipH="1">
                  <a:off x="1066779" y="4343427"/>
                  <a:ext cx="182563" cy="182502"/>
                </a:xfrm>
                <a:prstGeom prst="line">
                  <a:avLst/>
                </a:prstGeom>
                <a:ln w="3175">
                  <a:solidFill>
                    <a:schemeClr val="tx2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51265" name="Group 184"/>
              <p:cNvGrpSpPr>
                <a:grpSpLocks/>
              </p:cNvGrpSpPr>
              <p:nvPr/>
            </p:nvGrpSpPr>
            <p:grpSpPr bwMode="auto">
              <a:xfrm>
                <a:off x="3352801" y="1447800"/>
                <a:ext cx="182563" cy="182563"/>
                <a:chOff x="1067328" y="4343399"/>
                <a:chExt cx="182563" cy="182563"/>
              </a:xfrm>
            </p:grpSpPr>
            <p:cxnSp>
              <p:nvCxnSpPr>
                <p:cNvPr id="267" name="Straight Connector 266"/>
                <p:cNvCxnSpPr/>
                <p:nvPr/>
              </p:nvCxnSpPr>
              <p:spPr bwMode="auto">
                <a:xfrm flipH="1">
                  <a:off x="1066819" y="4343397"/>
                  <a:ext cx="182502" cy="182563"/>
                </a:xfrm>
                <a:prstGeom prst="line">
                  <a:avLst/>
                </a:prstGeom>
                <a:ln w="3175">
                  <a:solidFill>
                    <a:schemeClr val="tx2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8" name="Straight Connector 267"/>
                <p:cNvCxnSpPr/>
                <p:nvPr/>
              </p:nvCxnSpPr>
              <p:spPr bwMode="auto">
                <a:xfrm rot="5400000" flipH="1">
                  <a:off x="1066789" y="4343427"/>
                  <a:ext cx="182563" cy="182502"/>
                </a:xfrm>
                <a:prstGeom prst="line">
                  <a:avLst/>
                </a:prstGeom>
                <a:ln w="3175">
                  <a:solidFill>
                    <a:schemeClr val="tx2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51266" name="Group 187"/>
              <p:cNvGrpSpPr>
                <a:grpSpLocks/>
              </p:cNvGrpSpPr>
              <p:nvPr/>
            </p:nvGrpSpPr>
            <p:grpSpPr bwMode="auto">
              <a:xfrm>
                <a:off x="4114802" y="1447800"/>
                <a:ext cx="182562" cy="182563"/>
                <a:chOff x="1067593" y="4343399"/>
                <a:chExt cx="182562" cy="182563"/>
              </a:xfrm>
            </p:grpSpPr>
            <p:cxnSp>
              <p:nvCxnSpPr>
                <p:cNvPr id="265" name="Straight Connector 264"/>
                <p:cNvCxnSpPr/>
                <p:nvPr/>
              </p:nvCxnSpPr>
              <p:spPr bwMode="auto">
                <a:xfrm flipH="1">
                  <a:off x="1066829" y="4343397"/>
                  <a:ext cx="184088" cy="182563"/>
                </a:xfrm>
                <a:prstGeom prst="line">
                  <a:avLst/>
                </a:prstGeom>
                <a:ln w="3175">
                  <a:solidFill>
                    <a:schemeClr val="tx2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6" name="Straight Connector 265"/>
                <p:cNvCxnSpPr/>
                <p:nvPr/>
              </p:nvCxnSpPr>
              <p:spPr bwMode="auto">
                <a:xfrm rot="5400000" flipH="1">
                  <a:off x="1067592" y="4342635"/>
                  <a:ext cx="182563" cy="184088"/>
                </a:xfrm>
                <a:prstGeom prst="line">
                  <a:avLst/>
                </a:prstGeom>
                <a:ln w="3175">
                  <a:solidFill>
                    <a:schemeClr val="tx2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51267" name="Group 190"/>
              <p:cNvGrpSpPr>
                <a:grpSpLocks/>
              </p:cNvGrpSpPr>
              <p:nvPr/>
            </p:nvGrpSpPr>
            <p:grpSpPr bwMode="auto">
              <a:xfrm>
                <a:off x="4876802" y="1447800"/>
                <a:ext cx="182562" cy="182563"/>
                <a:chOff x="1066270" y="4343399"/>
                <a:chExt cx="182562" cy="182563"/>
              </a:xfrm>
            </p:grpSpPr>
            <p:cxnSp>
              <p:nvCxnSpPr>
                <p:cNvPr id="263" name="Straight Connector 262"/>
                <p:cNvCxnSpPr/>
                <p:nvPr/>
              </p:nvCxnSpPr>
              <p:spPr bwMode="auto">
                <a:xfrm flipH="1">
                  <a:off x="1066840" y="4343397"/>
                  <a:ext cx="182501" cy="182563"/>
                </a:xfrm>
                <a:prstGeom prst="line">
                  <a:avLst/>
                </a:prstGeom>
                <a:ln w="3175">
                  <a:solidFill>
                    <a:schemeClr val="tx2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4" name="Straight Connector 263"/>
                <p:cNvCxnSpPr/>
                <p:nvPr/>
              </p:nvCxnSpPr>
              <p:spPr bwMode="auto">
                <a:xfrm rot="5400000" flipH="1">
                  <a:off x="1066808" y="4343428"/>
                  <a:ext cx="182563" cy="182501"/>
                </a:xfrm>
                <a:prstGeom prst="line">
                  <a:avLst/>
                </a:prstGeom>
                <a:ln w="3175">
                  <a:solidFill>
                    <a:schemeClr val="tx2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51268" name="Group 193"/>
              <p:cNvGrpSpPr>
                <a:grpSpLocks/>
              </p:cNvGrpSpPr>
              <p:nvPr/>
            </p:nvGrpSpPr>
            <p:grpSpPr bwMode="auto">
              <a:xfrm>
                <a:off x="5638802" y="1447800"/>
                <a:ext cx="182563" cy="182563"/>
                <a:chOff x="1066534" y="4343399"/>
                <a:chExt cx="182563" cy="182563"/>
              </a:xfrm>
            </p:grpSpPr>
            <p:cxnSp>
              <p:nvCxnSpPr>
                <p:cNvPr id="261" name="Straight Connector 260"/>
                <p:cNvCxnSpPr/>
                <p:nvPr/>
              </p:nvCxnSpPr>
              <p:spPr bwMode="auto">
                <a:xfrm flipH="1">
                  <a:off x="1066850" y="4343397"/>
                  <a:ext cx="182501" cy="182563"/>
                </a:xfrm>
                <a:prstGeom prst="line">
                  <a:avLst/>
                </a:prstGeom>
                <a:ln w="3175">
                  <a:solidFill>
                    <a:schemeClr val="tx2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2" name="Straight Connector 261"/>
                <p:cNvCxnSpPr/>
                <p:nvPr/>
              </p:nvCxnSpPr>
              <p:spPr bwMode="auto">
                <a:xfrm rot="5400000" flipH="1">
                  <a:off x="1066818" y="4343428"/>
                  <a:ext cx="182563" cy="182501"/>
                </a:xfrm>
                <a:prstGeom prst="line">
                  <a:avLst/>
                </a:prstGeom>
                <a:ln w="3175">
                  <a:solidFill>
                    <a:schemeClr val="tx2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51240" name="Group 274"/>
            <p:cNvGrpSpPr>
              <a:grpSpLocks/>
            </p:cNvGrpSpPr>
            <p:nvPr/>
          </p:nvGrpSpPr>
          <p:grpSpPr bwMode="auto">
            <a:xfrm>
              <a:off x="1828800" y="5257805"/>
              <a:ext cx="4754565" cy="182563"/>
              <a:chOff x="1828800" y="1447800"/>
              <a:chExt cx="4754565" cy="182563"/>
            </a:xfrm>
          </p:grpSpPr>
          <p:grpSp>
            <p:nvGrpSpPr>
              <p:cNvPr id="51241" name="Group 71"/>
              <p:cNvGrpSpPr>
                <a:grpSpLocks/>
              </p:cNvGrpSpPr>
              <p:nvPr/>
            </p:nvGrpSpPr>
            <p:grpSpPr bwMode="auto">
              <a:xfrm>
                <a:off x="6400803" y="1447800"/>
                <a:ext cx="182562" cy="182563"/>
                <a:chOff x="1066800" y="4343399"/>
                <a:chExt cx="182562" cy="182563"/>
              </a:xfrm>
            </p:grpSpPr>
            <p:cxnSp>
              <p:nvCxnSpPr>
                <p:cNvPr id="295" name="Straight Connector 294"/>
                <p:cNvCxnSpPr/>
                <p:nvPr/>
              </p:nvCxnSpPr>
              <p:spPr bwMode="auto">
                <a:xfrm flipH="1">
                  <a:off x="1066861" y="4343396"/>
                  <a:ext cx="182501" cy="182563"/>
                </a:xfrm>
                <a:prstGeom prst="line">
                  <a:avLst/>
                </a:prstGeom>
                <a:ln w="3175">
                  <a:solidFill>
                    <a:schemeClr val="tx2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6" name="Straight Connector 295"/>
                <p:cNvCxnSpPr/>
                <p:nvPr/>
              </p:nvCxnSpPr>
              <p:spPr bwMode="auto">
                <a:xfrm rot="5400000" flipH="1">
                  <a:off x="1066829" y="4343427"/>
                  <a:ext cx="182563" cy="182501"/>
                </a:xfrm>
                <a:prstGeom prst="line">
                  <a:avLst/>
                </a:prstGeom>
                <a:ln w="3175">
                  <a:solidFill>
                    <a:schemeClr val="tx2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51242" name="Group 72"/>
              <p:cNvGrpSpPr>
                <a:grpSpLocks/>
              </p:cNvGrpSpPr>
              <p:nvPr/>
            </p:nvGrpSpPr>
            <p:grpSpPr bwMode="auto">
              <a:xfrm>
                <a:off x="1828800" y="1447800"/>
                <a:ext cx="182563" cy="182563"/>
                <a:chOff x="1066799" y="4343399"/>
                <a:chExt cx="182563" cy="182563"/>
              </a:xfrm>
            </p:grpSpPr>
            <p:cxnSp>
              <p:nvCxnSpPr>
                <p:cNvPr id="293" name="Straight Connector 292"/>
                <p:cNvCxnSpPr/>
                <p:nvPr/>
              </p:nvCxnSpPr>
              <p:spPr bwMode="auto">
                <a:xfrm flipH="1">
                  <a:off x="1066799" y="4343396"/>
                  <a:ext cx="182502" cy="182563"/>
                </a:xfrm>
                <a:prstGeom prst="line">
                  <a:avLst/>
                </a:prstGeom>
                <a:ln w="3175">
                  <a:solidFill>
                    <a:schemeClr val="tx2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4" name="Straight Connector 293"/>
                <p:cNvCxnSpPr/>
                <p:nvPr/>
              </p:nvCxnSpPr>
              <p:spPr bwMode="auto">
                <a:xfrm rot="5400000" flipH="1">
                  <a:off x="1066769" y="4343426"/>
                  <a:ext cx="182563" cy="182502"/>
                </a:xfrm>
                <a:prstGeom prst="line">
                  <a:avLst/>
                </a:prstGeom>
                <a:ln w="3175">
                  <a:solidFill>
                    <a:schemeClr val="tx2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51243" name="Group 181"/>
              <p:cNvGrpSpPr>
                <a:grpSpLocks/>
              </p:cNvGrpSpPr>
              <p:nvPr/>
            </p:nvGrpSpPr>
            <p:grpSpPr bwMode="auto">
              <a:xfrm>
                <a:off x="2590801" y="1447800"/>
                <a:ext cx="182562" cy="182563"/>
                <a:chOff x="1067064" y="4343399"/>
                <a:chExt cx="182562" cy="182563"/>
              </a:xfrm>
            </p:grpSpPr>
            <p:cxnSp>
              <p:nvCxnSpPr>
                <p:cNvPr id="291" name="Straight Connector 290"/>
                <p:cNvCxnSpPr/>
                <p:nvPr/>
              </p:nvCxnSpPr>
              <p:spPr bwMode="auto">
                <a:xfrm flipH="1">
                  <a:off x="1066809" y="4343396"/>
                  <a:ext cx="182502" cy="182563"/>
                </a:xfrm>
                <a:prstGeom prst="line">
                  <a:avLst/>
                </a:prstGeom>
                <a:ln w="3175">
                  <a:solidFill>
                    <a:schemeClr val="tx2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2" name="Straight Connector 291"/>
                <p:cNvCxnSpPr/>
                <p:nvPr/>
              </p:nvCxnSpPr>
              <p:spPr bwMode="auto">
                <a:xfrm rot="5400000" flipH="1">
                  <a:off x="1066779" y="4343426"/>
                  <a:ext cx="182563" cy="182502"/>
                </a:xfrm>
                <a:prstGeom prst="line">
                  <a:avLst/>
                </a:prstGeom>
                <a:ln w="3175">
                  <a:solidFill>
                    <a:schemeClr val="tx2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51244" name="Group 184"/>
              <p:cNvGrpSpPr>
                <a:grpSpLocks/>
              </p:cNvGrpSpPr>
              <p:nvPr/>
            </p:nvGrpSpPr>
            <p:grpSpPr bwMode="auto">
              <a:xfrm>
                <a:off x="3352801" y="1447800"/>
                <a:ext cx="182563" cy="182563"/>
                <a:chOff x="1067328" y="4343399"/>
                <a:chExt cx="182563" cy="182563"/>
              </a:xfrm>
            </p:grpSpPr>
            <p:cxnSp>
              <p:nvCxnSpPr>
                <p:cNvPr id="289" name="Straight Connector 288"/>
                <p:cNvCxnSpPr/>
                <p:nvPr/>
              </p:nvCxnSpPr>
              <p:spPr bwMode="auto">
                <a:xfrm flipH="1">
                  <a:off x="1066819" y="4343396"/>
                  <a:ext cx="182502" cy="182563"/>
                </a:xfrm>
                <a:prstGeom prst="line">
                  <a:avLst/>
                </a:prstGeom>
                <a:ln w="3175">
                  <a:solidFill>
                    <a:schemeClr val="tx2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0" name="Straight Connector 289"/>
                <p:cNvCxnSpPr/>
                <p:nvPr/>
              </p:nvCxnSpPr>
              <p:spPr bwMode="auto">
                <a:xfrm rot="5400000" flipH="1">
                  <a:off x="1066789" y="4343426"/>
                  <a:ext cx="182563" cy="182502"/>
                </a:xfrm>
                <a:prstGeom prst="line">
                  <a:avLst/>
                </a:prstGeom>
                <a:ln w="3175">
                  <a:solidFill>
                    <a:schemeClr val="tx2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51245" name="Group 187"/>
              <p:cNvGrpSpPr>
                <a:grpSpLocks/>
              </p:cNvGrpSpPr>
              <p:nvPr/>
            </p:nvGrpSpPr>
            <p:grpSpPr bwMode="auto">
              <a:xfrm>
                <a:off x="4114802" y="1447800"/>
                <a:ext cx="182562" cy="182563"/>
                <a:chOff x="1067593" y="4343399"/>
                <a:chExt cx="182562" cy="182563"/>
              </a:xfrm>
            </p:grpSpPr>
            <p:cxnSp>
              <p:nvCxnSpPr>
                <p:cNvPr id="287" name="Straight Connector 286"/>
                <p:cNvCxnSpPr/>
                <p:nvPr/>
              </p:nvCxnSpPr>
              <p:spPr bwMode="auto">
                <a:xfrm flipH="1">
                  <a:off x="1066829" y="4343396"/>
                  <a:ext cx="184088" cy="182563"/>
                </a:xfrm>
                <a:prstGeom prst="line">
                  <a:avLst/>
                </a:prstGeom>
                <a:ln w="3175">
                  <a:solidFill>
                    <a:schemeClr val="tx2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8" name="Straight Connector 287"/>
                <p:cNvCxnSpPr/>
                <p:nvPr/>
              </p:nvCxnSpPr>
              <p:spPr bwMode="auto">
                <a:xfrm rot="5400000" flipH="1">
                  <a:off x="1067592" y="4342634"/>
                  <a:ext cx="182563" cy="184088"/>
                </a:xfrm>
                <a:prstGeom prst="line">
                  <a:avLst/>
                </a:prstGeom>
                <a:ln w="3175">
                  <a:solidFill>
                    <a:schemeClr val="tx2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51246" name="Group 190"/>
              <p:cNvGrpSpPr>
                <a:grpSpLocks/>
              </p:cNvGrpSpPr>
              <p:nvPr/>
            </p:nvGrpSpPr>
            <p:grpSpPr bwMode="auto">
              <a:xfrm>
                <a:off x="4876802" y="1447800"/>
                <a:ext cx="182562" cy="182563"/>
                <a:chOff x="1066270" y="4343399"/>
                <a:chExt cx="182562" cy="182563"/>
              </a:xfrm>
            </p:grpSpPr>
            <p:cxnSp>
              <p:nvCxnSpPr>
                <p:cNvPr id="285" name="Straight Connector 284"/>
                <p:cNvCxnSpPr/>
                <p:nvPr/>
              </p:nvCxnSpPr>
              <p:spPr bwMode="auto">
                <a:xfrm flipH="1">
                  <a:off x="1066840" y="4343396"/>
                  <a:ext cx="182501" cy="182563"/>
                </a:xfrm>
                <a:prstGeom prst="line">
                  <a:avLst/>
                </a:prstGeom>
                <a:ln w="3175">
                  <a:solidFill>
                    <a:schemeClr val="tx2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6" name="Straight Connector 285"/>
                <p:cNvCxnSpPr/>
                <p:nvPr/>
              </p:nvCxnSpPr>
              <p:spPr bwMode="auto">
                <a:xfrm rot="5400000" flipH="1">
                  <a:off x="1066808" y="4343427"/>
                  <a:ext cx="182563" cy="182501"/>
                </a:xfrm>
                <a:prstGeom prst="line">
                  <a:avLst/>
                </a:prstGeom>
                <a:ln w="3175">
                  <a:solidFill>
                    <a:schemeClr val="tx2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51247" name="Group 193"/>
              <p:cNvGrpSpPr>
                <a:grpSpLocks/>
              </p:cNvGrpSpPr>
              <p:nvPr/>
            </p:nvGrpSpPr>
            <p:grpSpPr bwMode="auto">
              <a:xfrm>
                <a:off x="5638802" y="1447800"/>
                <a:ext cx="182563" cy="182563"/>
                <a:chOff x="1066534" y="4343399"/>
                <a:chExt cx="182563" cy="182563"/>
              </a:xfrm>
            </p:grpSpPr>
            <p:cxnSp>
              <p:nvCxnSpPr>
                <p:cNvPr id="283" name="Straight Connector 282"/>
                <p:cNvCxnSpPr/>
                <p:nvPr/>
              </p:nvCxnSpPr>
              <p:spPr bwMode="auto">
                <a:xfrm flipH="1">
                  <a:off x="1066850" y="4343396"/>
                  <a:ext cx="182501" cy="182563"/>
                </a:xfrm>
                <a:prstGeom prst="line">
                  <a:avLst/>
                </a:prstGeom>
                <a:ln w="3175">
                  <a:solidFill>
                    <a:schemeClr val="tx2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4" name="Straight Connector 283"/>
                <p:cNvCxnSpPr/>
                <p:nvPr/>
              </p:nvCxnSpPr>
              <p:spPr bwMode="auto">
                <a:xfrm rot="5400000" flipH="1">
                  <a:off x="1066818" y="4343427"/>
                  <a:ext cx="182563" cy="182501"/>
                </a:xfrm>
                <a:prstGeom prst="line">
                  <a:avLst/>
                </a:prstGeom>
                <a:ln w="3175">
                  <a:solidFill>
                    <a:schemeClr val="tx2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sp>
        <p:nvSpPr>
          <p:cNvPr id="298" name="Oval 297"/>
          <p:cNvSpPr/>
          <p:nvPr/>
        </p:nvSpPr>
        <p:spPr>
          <a:xfrm>
            <a:off x="3124200" y="3017838"/>
            <a:ext cx="2286000" cy="2286000"/>
          </a:xfrm>
          <a:prstGeom prst="ellipse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307" name="Straight Arrow Connector 306"/>
          <p:cNvCxnSpPr/>
          <p:nvPr/>
        </p:nvCxnSpPr>
        <p:spPr>
          <a:xfrm rot="10800000">
            <a:off x="5410200" y="3173414"/>
            <a:ext cx="0" cy="987425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8" name="TextBox 307"/>
          <p:cNvSpPr txBox="1"/>
          <p:nvPr/>
        </p:nvSpPr>
        <p:spPr bwMode="auto">
          <a:xfrm>
            <a:off x="6994273" y="1906288"/>
            <a:ext cx="3537794" cy="830997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2400" dirty="0">
                <a:solidFill>
                  <a:srgbClr val="A67A00"/>
                </a:solidFill>
                <a:latin typeface="+mj-lt"/>
              </a:rPr>
              <a:t>Force</a:t>
            </a:r>
            <a:r>
              <a:rPr lang="en-US" sz="2400" dirty="0">
                <a:latin typeface="+mj-lt"/>
              </a:rPr>
              <a:t> is always perpendicular to </a:t>
            </a:r>
            <a:r>
              <a:rPr lang="en-US" sz="2400" dirty="0">
                <a:solidFill>
                  <a:srgbClr val="FF0000"/>
                </a:solidFill>
                <a:latin typeface="+mj-lt"/>
              </a:rPr>
              <a:t>velocity</a:t>
            </a:r>
          </a:p>
        </p:txBody>
      </p:sp>
      <p:graphicFrame>
        <p:nvGraphicFramePr>
          <p:cNvPr id="51207" name="Object 2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66934067"/>
              </p:ext>
            </p:extLst>
          </p:nvPr>
        </p:nvGraphicFramePr>
        <p:xfrm>
          <a:off x="2970213" y="2200014"/>
          <a:ext cx="307975" cy="385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090" name="Equation" r:id="rId3" imgW="152280" imgH="190440" progId="Equation.3">
                  <p:embed/>
                </p:oleObj>
              </mc:Choice>
              <mc:Fallback>
                <p:oleObj name="Equation" r:id="rId3" imgW="152280" imgH="190440" progId="Equation.3">
                  <p:embed/>
                  <p:pic>
                    <p:nvPicPr>
                      <p:cNvPr id="0" name="Picture 39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70213" y="2200014"/>
                        <a:ext cx="307975" cy="385763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310" name="TextBox 309"/>
              <p:cNvSpPr txBox="1"/>
              <p:nvPr/>
            </p:nvSpPr>
            <p:spPr bwMode="auto">
              <a:xfrm>
                <a:off x="6994273" y="2938975"/>
                <a:ext cx="4308990" cy="1200329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prstDash val="dash"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>
                  <a:defRPr/>
                </a:pPr>
                <a:r>
                  <a:rPr lang="en-US" sz="2400" dirty="0">
                    <a:solidFill>
                      <a:schemeClr val="bg1">
                        <a:lumMod val="50000"/>
                      </a:schemeClr>
                    </a:solidFill>
                    <a:latin typeface="+mj-lt"/>
                  </a:rPr>
                  <a:t>[</a:t>
                </a:r>
                <a:r>
                  <a:rPr lang="en-US" sz="2400">
                    <a:solidFill>
                      <a:schemeClr val="bg1">
                        <a:lumMod val="50000"/>
                      </a:schemeClr>
                    </a:solidFill>
                    <a:latin typeface="+mj-lt"/>
                  </a:rPr>
                  <a:t>PHYS 1111K]:</a:t>
                </a:r>
                <a:endParaRPr lang="en-US" sz="2400" dirty="0">
                  <a:solidFill>
                    <a:schemeClr val="bg1">
                      <a:lumMod val="50000"/>
                    </a:schemeClr>
                  </a:solidFill>
                  <a:latin typeface="+mj-lt"/>
                </a:endParaRPr>
              </a:p>
              <a:p>
                <a:pPr algn="ctr">
                  <a:defRPr/>
                </a:pPr>
                <a:r>
                  <a:rPr lang="en-US" sz="2400" dirty="0">
                    <a:latin typeface="+mj-lt"/>
                  </a:rPr>
                  <a:t>What happens to the path of  a moving particle if F </a:t>
                </a:r>
                <a14:m>
                  <m:oMath xmlns:m="http://schemas.openxmlformats.org/officeDocument/2006/math">
                    <m:r>
                      <a:rPr lang="en-US" sz="24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⊥</m:t>
                    </m:r>
                  </m:oMath>
                </a14:m>
                <a:r>
                  <a:rPr lang="en-US" sz="2400" dirty="0">
                    <a:latin typeface="+mj-lt"/>
                  </a:rPr>
                  <a:t> v?</a:t>
                </a:r>
              </a:p>
            </p:txBody>
          </p:sp>
        </mc:Choice>
        <mc:Fallback xmlns="">
          <p:sp>
            <p:nvSpPr>
              <p:cNvPr id="310" name="TextBox 30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994273" y="2938975"/>
                <a:ext cx="4308990" cy="1200329"/>
              </a:xfrm>
              <a:prstGeom prst="rect">
                <a:avLst/>
              </a:prstGeom>
              <a:blipFill>
                <a:blip r:embed="rId5"/>
                <a:stretch>
                  <a:fillRect t="-3015" r="-2539" b="-10553"/>
                </a:stretch>
              </a:blipFill>
              <a:ln w="9525">
                <a:solidFill>
                  <a:schemeClr val="tx1"/>
                </a:solidFill>
                <a:prstDash val="dash"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15" name="Straight Arrow Connector 314"/>
          <p:cNvCxnSpPr/>
          <p:nvPr/>
        </p:nvCxnSpPr>
        <p:spPr>
          <a:xfrm rot="10800000">
            <a:off x="3276600" y="3017839"/>
            <a:ext cx="990600" cy="1587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1210" name="Group 326"/>
          <p:cNvGrpSpPr>
            <a:grpSpLocks/>
          </p:cNvGrpSpPr>
          <p:nvPr/>
        </p:nvGrpSpPr>
        <p:grpSpPr bwMode="auto">
          <a:xfrm>
            <a:off x="4267201" y="5091753"/>
            <a:ext cx="1323975" cy="334963"/>
            <a:chOff x="4495800" y="5059363"/>
            <a:chExt cx="1323975" cy="334963"/>
          </a:xfrm>
        </p:grpSpPr>
        <p:cxnSp>
          <p:nvCxnSpPr>
            <p:cNvPr id="300" name="Straight Arrow Connector 299"/>
            <p:cNvCxnSpPr/>
            <p:nvPr/>
          </p:nvCxnSpPr>
          <p:spPr>
            <a:xfrm>
              <a:off x="4495800" y="5302250"/>
              <a:ext cx="990600" cy="1588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aphicFrame>
          <p:nvGraphicFramePr>
            <p:cNvPr id="51233" name="Object 8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343497074"/>
                </p:ext>
              </p:extLst>
            </p:nvPr>
          </p:nvGraphicFramePr>
          <p:xfrm>
            <a:off x="5562600" y="5059363"/>
            <a:ext cx="257175" cy="3349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46091" name="Equation" r:id="rId6" imgW="126780" imgH="164814" progId="Equation.3">
                    <p:embed/>
                  </p:oleObj>
                </mc:Choice>
                <mc:Fallback>
                  <p:oleObj name="Equation" r:id="rId6" imgW="126780" imgH="164814" progId="Equation.3">
                    <p:embed/>
                    <p:pic>
                      <p:nvPicPr>
                        <p:cNvPr id="0" name="Picture 39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562600" y="5059363"/>
                          <a:ext cx="257175" cy="33496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cxnSp>
        <p:nvCxnSpPr>
          <p:cNvPr id="317" name="Straight Arrow Connector 316"/>
          <p:cNvCxnSpPr/>
          <p:nvPr/>
        </p:nvCxnSpPr>
        <p:spPr>
          <a:xfrm>
            <a:off x="3124200" y="4160839"/>
            <a:ext cx="0" cy="987425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8" name="Straight Arrow Connector 317"/>
          <p:cNvCxnSpPr/>
          <p:nvPr/>
        </p:nvCxnSpPr>
        <p:spPr>
          <a:xfrm rot="16200000" flipH="1" flipV="1">
            <a:off x="3964782" y="3320257"/>
            <a:ext cx="606425" cy="1588"/>
          </a:xfrm>
          <a:prstGeom prst="straightConnector1">
            <a:avLst/>
          </a:prstGeom>
          <a:ln w="38100">
            <a:solidFill>
              <a:srgbClr val="A67A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27" name="Group 325"/>
          <p:cNvGrpSpPr>
            <a:grpSpLocks/>
          </p:cNvGrpSpPr>
          <p:nvPr/>
        </p:nvGrpSpPr>
        <p:grpSpPr bwMode="auto">
          <a:xfrm>
            <a:off x="4162426" y="4267200"/>
            <a:ext cx="333375" cy="1066798"/>
            <a:chOff x="4391025" y="4236816"/>
            <a:chExt cx="333375" cy="1067022"/>
          </a:xfrm>
        </p:grpSpPr>
        <p:cxnSp>
          <p:nvCxnSpPr>
            <p:cNvPr id="312" name="Straight Arrow Connector 311"/>
            <p:cNvCxnSpPr/>
            <p:nvPr/>
          </p:nvCxnSpPr>
          <p:spPr>
            <a:xfrm rot="5400000" flipH="1" flipV="1">
              <a:off x="4193318" y="4999768"/>
              <a:ext cx="606552" cy="1588"/>
            </a:xfrm>
            <a:prstGeom prst="straightConnector1">
              <a:avLst/>
            </a:prstGeom>
            <a:ln w="38100">
              <a:solidFill>
                <a:srgbClr val="A67A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aphicFrame>
          <p:nvGraphicFramePr>
            <p:cNvPr id="51231" name="Object 9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392155794"/>
                </p:ext>
              </p:extLst>
            </p:nvPr>
          </p:nvGraphicFramePr>
          <p:xfrm>
            <a:off x="4391025" y="4236816"/>
            <a:ext cx="333375" cy="3873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46092" name="Equation" r:id="rId8" imgW="164957" imgH="190335" progId="Equation.3">
                    <p:embed/>
                  </p:oleObj>
                </mc:Choice>
                <mc:Fallback>
                  <p:oleObj name="Equation" r:id="rId8" imgW="164957" imgH="190335" progId="Equation.3">
                    <p:embed/>
                    <p:pic>
                      <p:nvPicPr>
                        <p:cNvPr id="0" name="Picture 39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391025" y="4236816"/>
                          <a:ext cx="333375" cy="38735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03" name="TextBox 302"/>
              <p:cNvSpPr txBox="1"/>
              <p:nvPr/>
            </p:nvSpPr>
            <p:spPr bwMode="auto">
              <a:xfrm>
                <a:off x="7467600" y="1322380"/>
                <a:ext cx="2362200" cy="5064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>
                  <a:defRPr/>
                </a:pPr>
                <a:r>
                  <a:rPr lang="en-US" sz="2400" dirty="0">
                    <a:solidFill>
                      <a:schemeClr val="bg1">
                        <a:lumMod val="50000"/>
                      </a:schemeClr>
                    </a:solidFill>
                    <a:latin typeface="+mj-lt"/>
                  </a:rPr>
                  <a:t>Assume: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sz="2400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400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</m:acc>
                    <m:r>
                      <a:rPr lang="en-US" sz="2400" i="1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400" i="1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⊥</m:t>
                    </m:r>
                    <m:acc>
                      <m:accPr>
                        <m:chr m:val="⃗"/>
                        <m:ctrlPr>
                          <a:rPr lang="en-US" sz="2400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400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</m:acc>
                  </m:oMath>
                </a14:m>
                <a:endParaRPr lang="en-US" sz="2400" dirty="0">
                  <a:solidFill>
                    <a:schemeClr val="bg1">
                      <a:lumMod val="50000"/>
                    </a:schemeClr>
                  </a:solidFill>
                  <a:latin typeface="+mj-lt"/>
                </a:endParaRPr>
              </a:p>
            </p:txBody>
          </p:sp>
        </mc:Choice>
        <mc:Fallback xmlns="">
          <p:sp>
            <p:nvSpPr>
              <p:cNvPr id="303" name="TextBox 30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467600" y="1322380"/>
                <a:ext cx="2362200" cy="506421"/>
              </a:xfrm>
              <a:prstGeom prst="rect">
                <a:avLst/>
              </a:prstGeom>
              <a:blipFill>
                <a:blip r:embed="rId10"/>
                <a:stretch>
                  <a:fillRect l="-3866" b="-27711"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22" name="Straight Arrow Connector 321"/>
          <p:cNvCxnSpPr/>
          <p:nvPr/>
        </p:nvCxnSpPr>
        <p:spPr>
          <a:xfrm flipH="1" flipV="1">
            <a:off x="4803776" y="4159250"/>
            <a:ext cx="606425" cy="1588"/>
          </a:xfrm>
          <a:prstGeom prst="straightConnector1">
            <a:avLst/>
          </a:prstGeom>
          <a:ln w="38100">
            <a:solidFill>
              <a:srgbClr val="A67A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3" name="Straight Arrow Connector 322"/>
          <p:cNvCxnSpPr/>
          <p:nvPr/>
        </p:nvCxnSpPr>
        <p:spPr>
          <a:xfrm rot="10800000" flipH="1" flipV="1">
            <a:off x="3124201" y="4160839"/>
            <a:ext cx="606425" cy="1587"/>
          </a:xfrm>
          <a:prstGeom prst="straightConnector1">
            <a:avLst/>
          </a:prstGeom>
          <a:ln w="38100">
            <a:solidFill>
              <a:srgbClr val="A67A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9" name="TextBox 338"/>
          <p:cNvSpPr txBox="1"/>
          <p:nvPr/>
        </p:nvSpPr>
        <p:spPr bwMode="auto">
          <a:xfrm>
            <a:off x="7898478" y="4180605"/>
            <a:ext cx="2945918" cy="461665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2400" b="1" dirty="0">
                <a:solidFill>
                  <a:srgbClr val="008000"/>
                </a:solidFill>
                <a:latin typeface="+mj-lt"/>
              </a:rPr>
              <a:t>Circular motion</a:t>
            </a:r>
          </a:p>
        </p:txBody>
      </p:sp>
      <p:sp>
        <p:nvSpPr>
          <p:cNvPr id="342" name="TextBox 341"/>
          <p:cNvSpPr txBox="1"/>
          <p:nvPr/>
        </p:nvSpPr>
        <p:spPr bwMode="auto">
          <a:xfrm>
            <a:off x="6974197" y="5953789"/>
            <a:ext cx="20574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b="1" dirty="0">
                <a:latin typeface="+mj-lt"/>
              </a:rPr>
              <a:t>Straight line</a:t>
            </a:r>
          </a:p>
          <a:p>
            <a:pPr algn="ctr">
              <a:defRPr/>
            </a:pPr>
            <a:r>
              <a:rPr lang="en-US" sz="2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(F = 0)</a:t>
            </a:r>
          </a:p>
        </p:txBody>
      </p:sp>
      <p:sp>
        <p:nvSpPr>
          <p:cNvPr id="344" name="TextBox 343"/>
          <p:cNvSpPr txBox="1"/>
          <p:nvPr/>
        </p:nvSpPr>
        <p:spPr bwMode="auto">
          <a:xfrm>
            <a:off x="8649249" y="6214828"/>
            <a:ext cx="20574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b="1" dirty="0">
                <a:latin typeface="+mj-lt"/>
              </a:rPr>
              <a:t>helix</a:t>
            </a:r>
          </a:p>
        </p:txBody>
      </p:sp>
      <p:grpSp>
        <p:nvGrpSpPr>
          <p:cNvPr id="329" name="Group 347"/>
          <p:cNvGrpSpPr>
            <a:grpSpLocks/>
          </p:cNvGrpSpPr>
          <p:nvPr/>
        </p:nvGrpSpPr>
        <p:grpSpPr bwMode="auto">
          <a:xfrm>
            <a:off x="6928464" y="5114928"/>
            <a:ext cx="2057400" cy="1600861"/>
            <a:chOff x="7086600" y="3886200"/>
            <a:chExt cx="2057400" cy="1371600"/>
          </a:xfrm>
        </p:grpSpPr>
        <p:grpSp>
          <p:nvGrpSpPr>
            <p:cNvPr id="51224" name="Group 346"/>
            <p:cNvGrpSpPr>
              <a:grpSpLocks/>
            </p:cNvGrpSpPr>
            <p:nvPr/>
          </p:nvGrpSpPr>
          <p:grpSpPr bwMode="auto">
            <a:xfrm>
              <a:off x="7086600" y="3962400"/>
              <a:ext cx="2057400" cy="711989"/>
              <a:chOff x="7086600" y="3962400"/>
              <a:chExt cx="2057400" cy="711989"/>
            </a:xfrm>
          </p:grpSpPr>
          <p:sp>
            <p:nvSpPr>
              <p:cNvPr id="340" name="TextBox 339"/>
              <p:cNvSpPr txBox="1"/>
              <p:nvPr/>
            </p:nvSpPr>
            <p:spPr bwMode="auto">
              <a:xfrm>
                <a:off x="7086600" y="3962400"/>
                <a:ext cx="2057400" cy="71198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defRPr/>
                </a:pPr>
                <a:r>
                  <a:rPr lang="en-US" sz="2400" dirty="0">
                    <a:latin typeface="+mj-lt"/>
                  </a:rPr>
                  <a:t>If         ,</a:t>
                </a:r>
              </a:p>
              <a:p>
                <a:pPr algn="ctr">
                  <a:defRPr/>
                </a:pPr>
                <a:r>
                  <a:rPr lang="en-US" sz="2400" dirty="0">
                    <a:latin typeface="+mj-lt"/>
                  </a:rPr>
                  <a:t>motion is</a:t>
                </a:r>
              </a:p>
            </p:txBody>
          </p:sp>
          <p:graphicFrame>
            <p:nvGraphicFramePr>
              <p:cNvPr id="51227" name="Object 15"/>
              <p:cNvGraphicFramePr>
                <a:graphicFrameLocks noChangeAspect="1"/>
              </p:cNvGraphicFramePr>
              <p:nvPr/>
            </p:nvGraphicFramePr>
            <p:xfrm>
              <a:off x="7893050" y="4016375"/>
              <a:ext cx="596900" cy="40005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46093" name="Equation" r:id="rId11" imgW="342751" imgH="228501" progId="Equation.3">
                      <p:embed/>
                    </p:oleObj>
                  </mc:Choice>
                  <mc:Fallback>
                    <p:oleObj name="Equation" r:id="rId11" imgW="342751" imgH="228501" progId="Equation.3">
                      <p:embed/>
                      <p:pic>
                        <p:nvPicPr>
                          <p:cNvPr id="0" name="Picture 397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2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7893050" y="4016375"/>
                            <a:ext cx="596900" cy="400050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sp>
          <p:nvSpPr>
            <p:cNvPr id="345" name="Rectangle 344"/>
            <p:cNvSpPr/>
            <p:nvPr/>
          </p:nvSpPr>
          <p:spPr>
            <a:xfrm>
              <a:off x="7124700" y="3886200"/>
              <a:ext cx="1981200" cy="13716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</p:grpSp>
      <p:grpSp>
        <p:nvGrpSpPr>
          <p:cNvPr id="331" name="Group 348"/>
          <p:cNvGrpSpPr>
            <a:grpSpLocks/>
          </p:cNvGrpSpPr>
          <p:nvPr/>
        </p:nvGrpSpPr>
        <p:grpSpPr bwMode="auto">
          <a:xfrm>
            <a:off x="8917624" y="5115588"/>
            <a:ext cx="2438746" cy="1600200"/>
            <a:chOff x="7086600" y="5257800"/>
            <a:chExt cx="2057400" cy="1600200"/>
          </a:xfrm>
        </p:grpSpPr>
        <p:sp>
          <p:nvSpPr>
            <p:cNvPr id="343" name="TextBox 342"/>
            <p:cNvSpPr txBox="1"/>
            <p:nvPr/>
          </p:nvSpPr>
          <p:spPr bwMode="auto">
            <a:xfrm>
              <a:off x="7086600" y="5257800"/>
              <a:ext cx="2057400" cy="1200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sz="2400" dirty="0">
                  <a:latin typeface="+mj-lt"/>
                </a:rPr>
                <a:t>For other arrangement</a:t>
              </a:r>
            </a:p>
            <a:p>
              <a:pPr>
                <a:defRPr/>
              </a:pPr>
              <a:r>
                <a:rPr lang="en-US" sz="2400" dirty="0">
                  <a:latin typeface="+mj-lt"/>
                </a:rPr>
                <a:t>motion is</a:t>
              </a:r>
            </a:p>
          </p:txBody>
        </p:sp>
        <p:sp>
          <p:nvSpPr>
            <p:cNvPr id="346" name="Rectangle 345"/>
            <p:cNvSpPr/>
            <p:nvPr/>
          </p:nvSpPr>
          <p:spPr>
            <a:xfrm>
              <a:off x="7124700" y="5257800"/>
              <a:ext cx="1981200" cy="16002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</p:grpSp>
      <p:pic>
        <p:nvPicPr>
          <p:cNvPr id="245861" name="Picture 1125" descr="Image result for helix"/>
          <p:cNvPicPr>
            <a:picLocks noChangeAspect="1" noChangeArrowheads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080" b="13775"/>
          <a:stretch/>
        </p:blipFill>
        <p:spPr bwMode="auto">
          <a:xfrm>
            <a:off x="10494251" y="5874098"/>
            <a:ext cx="700290" cy="8454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11506200" y="6388597"/>
            <a:ext cx="455234" cy="317004"/>
          </a:xfrm>
        </p:spPr>
        <p:txBody>
          <a:bodyPr/>
          <a:lstStyle/>
          <a:p>
            <a:pPr>
              <a:defRPr/>
            </a:pPr>
            <a:fld id="{B386F29C-061E-47C1-A8AA-F42ADE5D6185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8" grpId="0" animBg="1"/>
      <p:bldP spid="308" grpId="0" animBg="1"/>
      <p:bldP spid="310" grpId="0" animBg="1"/>
      <p:bldP spid="339" grpId="0" animBg="1"/>
      <p:bldP spid="342" grpId="0"/>
      <p:bldP spid="344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6400" y="218887"/>
            <a:ext cx="8991600" cy="16764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lnSpc>
                <a:spcPct val="150000"/>
              </a:lnSpc>
              <a:spcAft>
                <a:spcPts val="1200"/>
              </a:spcAft>
              <a:defRPr/>
            </a:pPr>
            <a:r>
              <a:rPr lang="en-US" sz="3600" b="1" dirty="0">
                <a:cs typeface="Arial" charset="0"/>
              </a:rPr>
              <a:t>Example with Lenz’s Law: Moving Loop [3]</a:t>
            </a:r>
            <a:br>
              <a:rPr lang="en-US" sz="3600" b="1" dirty="0">
                <a:cs typeface="Arial" charset="0"/>
              </a:rPr>
            </a:br>
            <a:r>
              <a:rPr lang="en-US" sz="3200" b="1" dirty="0">
                <a:cs typeface="Arial" charset="0"/>
              </a:rPr>
              <a:t> </a:t>
            </a:r>
            <a:r>
              <a:rPr lang="en-US" sz="3200" b="1" dirty="0"/>
              <a:t>(leaving the region)</a:t>
            </a:r>
            <a:endParaRPr lang="en-US" sz="36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1923" name="TextBox 3"/>
              <p:cNvSpPr txBox="1">
                <a:spLocks noChangeArrowheads="1"/>
              </p:cNvSpPr>
              <p:nvPr/>
            </p:nvSpPr>
            <p:spPr bwMode="auto">
              <a:xfrm>
                <a:off x="5486400" y="3271839"/>
                <a:ext cx="2933700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algn="ctr" eaLnBrk="1" hangingPunct="1"/>
                <a:r>
                  <a:rPr lang="en-US" sz="2400" dirty="0"/>
                  <a:t>Original field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𝑒𝑥𝑡</m:t>
                        </m:r>
                      </m:sub>
                    </m:sSub>
                  </m:oMath>
                </a14:m>
                <a:r>
                  <a:rPr lang="en-US" sz="2400" dirty="0"/>
                  <a:t>):</a:t>
                </a:r>
              </a:p>
            </p:txBody>
          </p:sp>
        </mc:Choice>
        <mc:Fallback xmlns="">
          <p:sp>
            <p:nvSpPr>
              <p:cNvPr id="81923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486400" y="3271839"/>
                <a:ext cx="2933700" cy="461665"/>
              </a:xfrm>
              <a:prstGeom prst="rect">
                <a:avLst/>
              </a:prstGeom>
              <a:blipFill>
                <a:blip r:embed="rId2"/>
                <a:stretch>
                  <a:fillRect l="-1040" t="-9333" r="-1247" b="-32000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1924" name="TextBox 4"/>
          <p:cNvSpPr txBox="1">
            <a:spLocks noChangeArrowheads="1"/>
          </p:cNvSpPr>
          <p:nvPr/>
        </p:nvSpPr>
        <p:spPr bwMode="auto">
          <a:xfrm>
            <a:off x="8115300" y="3271838"/>
            <a:ext cx="28194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sz="2400" b="1" dirty="0">
                <a:solidFill>
                  <a:srgbClr val="FF0000"/>
                </a:solidFill>
              </a:rPr>
              <a:t>Out of page</a:t>
            </a:r>
          </a:p>
        </p:txBody>
      </p:sp>
      <p:sp>
        <p:nvSpPr>
          <p:cNvPr id="81925" name="TextBox 5"/>
          <p:cNvSpPr txBox="1">
            <a:spLocks noChangeArrowheads="1"/>
          </p:cNvSpPr>
          <p:nvPr/>
        </p:nvSpPr>
        <p:spPr bwMode="auto">
          <a:xfrm>
            <a:off x="6248400" y="2618061"/>
            <a:ext cx="20574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sz="2400" dirty="0"/>
              <a:t>Flux:</a:t>
            </a:r>
          </a:p>
        </p:txBody>
      </p:sp>
      <p:sp>
        <p:nvSpPr>
          <p:cNvPr id="81926" name="TextBox 6"/>
          <p:cNvSpPr txBox="1">
            <a:spLocks noChangeArrowheads="1"/>
          </p:cNvSpPr>
          <p:nvPr/>
        </p:nvSpPr>
        <p:spPr bwMode="auto">
          <a:xfrm>
            <a:off x="7962900" y="2618061"/>
            <a:ext cx="28194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sz="2400" b="1" dirty="0">
                <a:solidFill>
                  <a:srgbClr val="A67A00"/>
                </a:solidFill>
              </a:rPr>
              <a:t>Decreasing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1927" name="TextBox 7"/>
              <p:cNvSpPr txBox="1">
                <a:spLocks noChangeArrowheads="1"/>
              </p:cNvSpPr>
              <p:nvPr/>
            </p:nvSpPr>
            <p:spPr bwMode="auto">
              <a:xfrm>
                <a:off x="5791200" y="3962401"/>
                <a:ext cx="2438400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algn="ctr" eaLnBrk="1" hangingPunct="1"/>
                <a:r>
                  <a:rPr lang="en-US" sz="2400" dirty="0"/>
                  <a:t>Induced </a:t>
                </a:r>
                <a14:m>
                  <m:oMath xmlns:m="http://schemas.openxmlformats.org/officeDocument/2006/math">
                    <m:r>
                      <a:rPr lang="en-US" sz="2400" i="1" dirty="0">
                        <a:latin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en-US" sz="2400" dirty="0"/>
                  <a:t>:</a:t>
                </a:r>
              </a:p>
            </p:txBody>
          </p:sp>
        </mc:Choice>
        <mc:Fallback xmlns="">
          <p:sp>
            <p:nvSpPr>
              <p:cNvPr id="81927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791200" y="3962401"/>
                <a:ext cx="2438400" cy="461665"/>
              </a:xfrm>
              <a:prstGeom prst="rect">
                <a:avLst/>
              </a:prstGeom>
              <a:blipFill>
                <a:blip r:embed="rId3"/>
                <a:stretch>
                  <a:fillRect t="-9211" b="-30263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1928" name="TextBox 8"/>
              <p:cNvSpPr txBox="1">
                <a:spLocks noChangeArrowheads="1"/>
              </p:cNvSpPr>
              <p:nvPr/>
            </p:nvSpPr>
            <p:spPr bwMode="auto">
              <a:xfrm>
                <a:off x="7722060" y="3817204"/>
                <a:ext cx="3403141" cy="8309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algn="ctr" eaLnBrk="1" hangingPunct="1"/>
                <a:r>
                  <a:rPr lang="en-US" sz="2400" b="1" dirty="0">
                    <a:solidFill>
                      <a:srgbClr val="008000"/>
                    </a:solidFill>
                  </a:rPr>
                  <a:t>Same</a:t>
                </a:r>
                <a:r>
                  <a:rPr lang="en-US" sz="2400" dirty="0"/>
                  <a:t> as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𝑒𝑥𝑡</m:t>
                        </m:r>
                      </m:sub>
                    </m:sSub>
                  </m:oMath>
                </a14:m>
                <a:endParaRPr lang="en-US" sz="2400" dirty="0"/>
              </a:p>
              <a:p>
                <a:pPr algn="ctr" eaLnBrk="1" hangingPunct="1"/>
                <a:r>
                  <a:rPr lang="en-US" sz="2400" dirty="0"/>
                  <a:t>(</a:t>
                </a:r>
                <a:r>
                  <a:rPr lang="en-US" sz="2400" b="1" dirty="0">
                    <a:solidFill>
                      <a:srgbClr val="293F6F"/>
                    </a:solidFill>
                  </a:rPr>
                  <a:t>out of page</a:t>
                </a:r>
                <a:r>
                  <a:rPr lang="en-US" sz="2400" dirty="0"/>
                  <a:t>)</a:t>
                </a:r>
              </a:p>
            </p:txBody>
          </p:sp>
        </mc:Choice>
        <mc:Fallback xmlns="">
          <p:sp>
            <p:nvSpPr>
              <p:cNvPr id="81928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722060" y="3817204"/>
                <a:ext cx="3403141" cy="830997"/>
              </a:xfrm>
              <a:prstGeom prst="rect">
                <a:avLst/>
              </a:prstGeom>
              <a:blipFill>
                <a:blip r:embed="rId4"/>
                <a:stretch>
                  <a:fillRect t="-5109" b="-16058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1929" name="TextBox 9"/>
          <p:cNvSpPr txBox="1">
            <a:spLocks noChangeArrowheads="1"/>
          </p:cNvSpPr>
          <p:nvPr/>
        </p:nvSpPr>
        <p:spPr bwMode="auto">
          <a:xfrm>
            <a:off x="5562601" y="4839553"/>
            <a:ext cx="3140639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sz="2400" dirty="0"/>
              <a:t>Induced current:</a:t>
            </a:r>
          </a:p>
          <a:p>
            <a:pPr algn="ctr" eaLnBrk="1" hangingPunct="1"/>
            <a:r>
              <a:rPr lang="en-US" sz="2000" dirty="0">
                <a:solidFill>
                  <a:schemeClr val="bg1">
                    <a:lumMod val="50000"/>
                  </a:schemeClr>
                </a:solidFill>
              </a:rPr>
              <a:t>(from right-hand loop rule)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8229600" y="4807804"/>
            <a:ext cx="274320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rgbClr val="3333FF"/>
                </a:solidFill>
                <a:latin typeface="+mn-lt"/>
              </a:rPr>
              <a:t>counter-clockwise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386F29C-061E-47C1-A8AA-F42ADE5D6185}" type="slidenum">
              <a:rPr lang="en-US" smtClean="0"/>
              <a:pPr>
                <a:defRPr/>
              </a:pPr>
              <a:t>40</a:t>
            </a:fld>
            <a:endParaRPr lang="en-US"/>
          </a:p>
        </p:txBody>
      </p:sp>
      <p:grpSp>
        <p:nvGrpSpPr>
          <p:cNvPr id="5" name="Group 4"/>
          <p:cNvGrpSpPr/>
          <p:nvPr/>
        </p:nvGrpSpPr>
        <p:grpSpPr>
          <a:xfrm>
            <a:off x="2362201" y="2684462"/>
            <a:ext cx="2937027" cy="2420939"/>
            <a:chOff x="1352550" y="2393950"/>
            <a:chExt cx="2157008" cy="1754209"/>
          </a:xfrm>
        </p:grpSpPr>
        <p:grpSp>
          <p:nvGrpSpPr>
            <p:cNvPr id="4" name="Group 3"/>
            <p:cNvGrpSpPr/>
            <p:nvPr/>
          </p:nvGrpSpPr>
          <p:grpSpPr>
            <a:xfrm>
              <a:off x="1352550" y="2397125"/>
              <a:ext cx="2157008" cy="1751034"/>
              <a:chOff x="209550" y="2114550"/>
              <a:chExt cx="2157008" cy="1751034"/>
            </a:xfrm>
          </p:grpSpPr>
          <p:sp>
            <p:nvSpPr>
              <p:cNvPr id="16" name="Rectangle 15"/>
              <p:cNvSpPr/>
              <p:nvPr/>
            </p:nvSpPr>
            <p:spPr>
              <a:xfrm>
                <a:off x="209550" y="2114550"/>
                <a:ext cx="1771650" cy="1717675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7" name="Oval 16"/>
              <p:cNvSpPr/>
              <p:nvPr/>
            </p:nvSpPr>
            <p:spPr>
              <a:xfrm>
                <a:off x="1508725" y="2590800"/>
                <a:ext cx="762000" cy="762000"/>
              </a:xfrm>
              <a:prstGeom prst="ellipse">
                <a:avLst/>
              </a:prstGeom>
              <a:noFill/>
              <a:ln w="63500">
                <a:solidFill>
                  <a:srgbClr val="B8733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8" name="Right Arrow 17"/>
              <p:cNvSpPr/>
              <p:nvPr/>
            </p:nvSpPr>
            <p:spPr>
              <a:xfrm>
                <a:off x="1680758" y="3408384"/>
                <a:ext cx="685800" cy="457200"/>
              </a:xfrm>
              <a:prstGeom prst="rightArrow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/>
              </a:p>
            </p:txBody>
          </p:sp>
        </p:grpSp>
        <p:grpSp>
          <p:nvGrpSpPr>
            <p:cNvPr id="21" name="Group 52"/>
            <p:cNvGrpSpPr>
              <a:grpSpLocks/>
            </p:cNvGrpSpPr>
            <p:nvPr/>
          </p:nvGrpSpPr>
          <p:grpSpPr bwMode="auto">
            <a:xfrm>
              <a:off x="1477963" y="2393950"/>
              <a:ext cx="1518364" cy="1638301"/>
              <a:chOff x="3733800" y="3352800"/>
              <a:chExt cx="2894012" cy="3122613"/>
            </a:xfrm>
          </p:grpSpPr>
          <p:grpSp>
            <p:nvGrpSpPr>
              <p:cNvPr id="22" name="Group 47"/>
              <p:cNvGrpSpPr>
                <a:grpSpLocks/>
              </p:cNvGrpSpPr>
              <p:nvPr/>
            </p:nvGrpSpPr>
            <p:grpSpPr bwMode="auto">
              <a:xfrm>
                <a:off x="3733800" y="6400800"/>
                <a:ext cx="2894012" cy="74613"/>
                <a:chOff x="3733800" y="6400800"/>
                <a:chExt cx="2894012" cy="74613"/>
              </a:xfrm>
            </p:grpSpPr>
            <p:sp>
              <p:nvSpPr>
                <p:cNvPr id="47" name="Oval 46"/>
                <p:cNvSpPr/>
                <p:nvPr/>
              </p:nvSpPr>
              <p:spPr bwMode="auto">
                <a:xfrm>
                  <a:off x="3733800" y="6400800"/>
                  <a:ext cx="74612" cy="74613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48" name="Oval 47"/>
                <p:cNvSpPr/>
                <p:nvPr/>
              </p:nvSpPr>
              <p:spPr bwMode="auto">
                <a:xfrm>
                  <a:off x="4438650" y="6400800"/>
                  <a:ext cx="74612" cy="74613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49" name="Oval 48"/>
                <p:cNvSpPr/>
                <p:nvPr/>
              </p:nvSpPr>
              <p:spPr bwMode="auto">
                <a:xfrm>
                  <a:off x="5143500" y="6400800"/>
                  <a:ext cx="74612" cy="74613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50" name="Oval 49"/>
                <p:cNvSpPr/>
                <p:nvPr/>
              </p:nvSpPr>
              <p:spPr bwMode="auto">
                <a:xfrm>
                  <a:off x="5848350" y="6400800"/>
                  <a:ext cx="74612" cy="74613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51" name="Oval 50"/>
                <p:cNvSpPr/>
                <p:nvPr/>
              </p:nvSpPr>
              <p:spPr bwMode="auto">
                <a:xfrm>
                  <a:off x="6553200" y="6400800"/>
                  <a:ext cx="74612" cy="74613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grpSp>
            <p:nvGrpSpPr>
              <p:cNvPr id="23" name="Group 51"/>
              <p:cNvGrpSpPr>
                <a:grpSpLocks/>
              </p:cNvGrpSpPr>
              <p:nvPr/>
            </p:nvGrpSpPr>
            <p:grpSpPr bwMode="auto">
              <a:xfrm>
                <a:off x="3733800" y="3352800"/>
                <a:ext cx="2894012" cy="74613"/>
                <a:chOff x="3733800" y="3352800"/>
                <a:chExt cx="2894012" cy="74613"/>
              </a:xfrm>
            </p:grpSpPr>
            <p:sp>
              <p:nvSpPr>
                <p:cNvPr id="42" name="Oval 41"/>
                <p:cNvSpPr/>
                <p:nvPr/>
              </p:nvSpPr>
              <p:spPr bwMode="auto">
                <a:xfrm>
                  <a:off x="3733800" y="3352800"/>
                  <a:ext cx="74612" cy="74613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43" name="Oval 42"/>
                <p:cNvSpPr/>
                <p:nvPr/>
              </p:nvSpPr>
              <p:spPr bwMode="auto">
                <a:xfrm>
                  <a:off x="4438650" y="3352800"/>
                  <a:ext cx="74612" cy="74613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44" name="Oval 43"/>
                <p:cNvSpPr/>
                <p:nvPr/>
              </p:nvSpPr>
              <p:spPr bwMode="auto">
                <a:xfrm>
                  <a:off x="5143500" y="3352800"/>
                  <a:ext cx="74612" cy="74613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45" name="Oval 44"/>
                <p:cNvSpPr/>
                <p:nvPr/>
              </p:nvSpPr>
              <p:spPr bwMode="auto">
                <a:xfrm>
                  <a:off x="5848350" y="3352800"/>
                  <a:ext cx="74612" cy="74613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46" name="Oval 45"/>
                <p:cNvSpPr/>
                <p:nvPr/>
              </p:nvSpPr>
              <p:spPr bwMode="auto">
                <a:xfrm>
                  <a:off x="6553200" y="3352800"/>
                  <a:ext cx="74612" cy="74613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grpSp>
            <p:nvGrpSpPr>
              <p:cNvPr id="24" name="Group 23"/>
              <p:cNvGrpSpPr>
                <a:grpSpLocks/>
              </p:cNvGrpSpPr>
              <p:nvPr/>
            </p:nvGrpSpPr>
            <p:grpSpPr bwMode="auto">
              <a:xfrm>
                <a:off x="3733800" y="4114800"/>
                <a:ext cx="2894012" cy="74613"/>
                <a:chOff x="3733800" y="4114800"/>
                <a:chExt cx="2894012" cy="74613"/>
              </a:xfrm>
            </p:grpSpPr>
            <p:sp>
              <p:nvSpPr>
                <p:cNvPr id="37" name="Oval 36"/>
                <p:cNvSpPr/>
                <p:nvPr/>
              </p:nvSpPr>
              <p:spPr bwMode="auto">
                <a:xfrm>
                  <a:off x="3733800" y="4114800"/>
                  <a:ext cx="74612" cy="74613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38" name="Oval 37"/>
                <p:cNvSpPr/>
                <p:nvPr/>
              </p:nvSpPr>
              <p:spPr bwMode="auto">
                <a:xfrm>
                  <a:off x="4438650" y="4114800"/>
                  <a:ext cx="74612" cy="74613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39" name="Oval 38"/>
                <p:cNvSpPr/>
                <p:nvPr/>
              </p:nvSpPr>
              <p:spPr bwMode="auto">
                <a:xfrm>
                  <a:off x="5143500" y="4114800"/>
                  <a:ext cx="74612" cy="74613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dirty="0"/>
                </a:p>
              </p:txBody>
            </p:sp>
            <p:sp>
              <p:nvSpPr>
                <p:cNvPr id="40" name="Oval 39"/>
                <p:cNvSpPr/>
                <p:nvPr/>
              </p:nvSpPr>
              <p:spPr bwMode="auto">
                <a:xfrm>
                  <a:off x="5848350" y="4114800"/>
                  <a:ext cx="74612" cy="74613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41" name="Oval 40"/>
                <p:cNvSpPr/>
                <p:nvPr/>
              </p:nvSpPr>
              <p:spPr bwMode="auto">
                <a:xfrm>
                  <a:off x="6553200" y="4114800"/>
                  <a:ext cx="74612" cy="74613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grpSp>
            <p:nvGrpSpPr>
              <p:cNvPr id="25" name="Group 49"/>
              <p:cNvGrpSpPr>
                <a:grpSpLocks/>
              </p:cNvGrpSpPr>
              <p:nvPr/>
            </p:nvGrpSpPr>
            <p:grpSpPr bwMode="auto">
              <a:xfrm>
                <a:off x="3733800" y="4876800"/>
                <a:ext cx="2894012" cy="74613"/>
                <a:chOff x="3733800" y="4876800"/>
                <a:chExt cx="2894012" cy="74613"/>
              </a:xfrm>
            </p:grpSpPr>
            <p:sp>
              <p:nvSpPr>
                <p:cNvPr id="32" name="Oval 31"/>
                <p:cNvSpPr/>
                <p:nvPr/>
              </p:nvSpPr>
              <p:spPr bwMode="auto">
                <a:xfrm>
                  <a:off x="3733800" y="4876800"/>
                  <a:ext cx="74612" cy="74613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33" name="Oval 32"/>
                <p:cNvSpPr/>
                <p:nvPr/>
              </p:nvSpPr>
              <p:spPr bwMode="auto">
                <a:xfrm>
                  <a:off x="4438650" y="4876800"/>
                  <a:ext cx="74612" cy="74613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34" name="Oval 33"/>
                <p:cNvSpPr/>
                <p:nvPr/>
              </p:nvSpPr>
              <p:spPr bwMode="auto">
                <a:xfrm>
                  <a:off x="5143500" y="4876800"/>
                  <a:ext cx="74612" cy="74613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35" name="Oval 34"/>
                <p:cNvSpPr/>
                <p:nvPr/>
              </p:nvSpPr>
              <p:spPr bwMode="auto">
                <a:xfrm>
                  <a:off x="5848350" y="4876800"/>
                  <a:ext cx="74612" cy="74613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36" name="Oval 35"/>
                <p:cNvSpPr/>
                <p:nvPr/>
              </p:nvSpPr>
              <p:spPr bwMode="auto">
                <a:xfrm>
                  <a:off x="6553200" y="4876800"/>
                  <a:ext cx="74612" cy="74613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grpSp>
            <p:nvGrpSpPr>
              <p:cNvPr id="26" name="Group 48"/>
              <p:cNvGrpSpPr>
                <a:grpSpLocks/>
              </p:cNvGrpSpPr>
              <p:nvPr/>
            </p:nvGrpSpPr>
            <p:grpSpPr bwMode="auto">
              <a:xfrm>
                <a:off x="3733800" y="5638800"/>
                <a:ext cx="2894012" cy="74613"/>
                <a:chOff x="3733800" y="5638803"/>
                <a:chExt cx="2894012" cy="74613"/>
              </a:xfrm>
            </p:grpSpPr>
            <p:sp>
              <p:nvSpPr>
                <p:cNvPr id="27" name="Oval 26"/>
                <p:cNvSpPr/>
                <p:nvPr/>
              </p:nvSpPr>
              <p:spPr bwMode="auto">
                <a:xfrm>
                  <a:off x="3733800" y="5638803"/>
                  <a:ext cx="74612" cy="74613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28" name="Oval 27"/>
                <p:cNvSpPr/>
                <p:nvPr/>
              </p:nvSpPr>
              <p:spPr bwMode="auto">
                <a:xfrm>
                  <a:off x="4438650" y="5638803"/>
                  <a:ext cx="74612" cy="74613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29" name="Oval 28"/>
                <p:cNvSpPr/>
                <p:nvPr/>
              </p:nvSpPr>
              <p:spPr bwMode="auto">
                <a:xfrm>
                  <a:off x="5143500" y="5638803"/>
                  <a:ext cx="74612" cy="74613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30" name="Oval 29"/>
                <p:cNvSpPr/>
                <p:nvPr/>
              </p:nvSpPr>
              <p:spPr bwMode="auto">
                <a:xfrm>
                  <a:off x="5848350" y="5638803"/>
                  <a:ext cx="74612" cy="74613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31" name="Oval 30"/>
                <p:cNvSpPr/>
                <p:nvPr/>
              </p:nvSpPr>
              <p:spPr bwMode="auto">
                <a:xfrm>
                  <a:off x="6553200" y="5638803"/>
                  <a:ext cx="74612" cy="74613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</p:grpSp>
      </p:grpSp>
      <p:sp>
        <p:nvSpPr>
          <p:cNvPr id="66" name="TextBox 65"/>
          <p:cNvSpPr txBox="1"/>
          <p:nvPr/>
        </p:nvSpPr>
        <p:spPr>
          <a:xfrm>
            <a:off x="2209800" y="5798404"/>
            <a:ext cx="769620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latin typeface="+mn-lt"/>
              </a:rPr>
              <a:t>As the loop leaves the region, a CCW current is induced in it</a:t>
            </a:r>
          </a:p>
        </p:txBody>
      </p:sp>
      <p:grpSp>
        <p:nvGrpSpPr>
          <p:cNvPr id="67" name="Group 66"/>
          <p:cNvGrpSpPr/>
          <p:nvPr/>
        </p:nvGrpSpPr>
        <p:grpSpPr>
          <a:xfrm>
            <a:off x="4114800" y="2819400"/>
            <a:ext cx="1066800" cy="1572064"/>
            <a:chOff x="3553264" y="2300068"/>
            <a:chExt cx="1066800" cy="1572064"/>
          </a:xfrm>
        </p:grpSpPr>
        <p:grpSp>
          <p:nvGrpSpPr>
            <p:cNvPr id="68" name="Group 67"/>
            <p:cNvGrpSpPr/>
            <p:nvPr/>
          </p:nvGrpSpPr>
          <p:grpSpPr>
            <a:xfrm>
              <a:off x="3553264" y="2810846"/>
              <a:ext cx="1066800" cy="1061286"/>
              <a:chOff x="3553264" y="2810846"/>
              <a:chExt cx="1066800" cy="1061286"/>
            </a:xfrm>
          </p:grpSpPr>
          <p:grpSp>
            <p:nvGrpSpPr>
              <p:cNvPr id="70" name="Group 69"/>
              <p:cNvGrpSpPr/>
              <p:nvPr/>
            </p:nvGrpSpPr>
            <p:grpSpPr>
              <a:xfrm>
                <a:off x="3590912" y="3062066"/>
                <a:ext cx="693931" cy="494772"/>
                <a:chOff x="1945054" y="2659062"/>
                <a:chExt cx="870757" cy="620849"/>
              </a:xfrm>
            </p:grpSpPr>
            <p:sp>
              <p:nvSpPr>
                <p:cNvPr id="75" name="Oval 74"/>
                <p:cNvSpPr/>
                <p:nvPr/>
              </p:nvSpPr>
              <p:spPr bwMode="auto">
                <a:xfrm>
                  <a:off x="2337585" y="2801685"/>
                  <a:ext cx="478226" cy="478226"/>
                </a:xfrm>
                <a:prstGeom prst="ellipse">
                  <a:avLst/>
                </a:prstGeom>
                <a:noFill/>
                <a:ln>
                  <a:solidFill>
                    <a:srgbClr val="008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76" name="Oval 75"/>
                <p:cNvSpPr/>
                <p:nvPr/>
              </p:nvSpPr>
              <p:spPr bwMode="auto">
                <a:xfrm>
                  <a:off x="2498549" y="2962648"/>
                  <a:ext cx="156303" cy="156300"/>
                </a:xfrm>
                <a:prstGeom prst="ellipse">
                  <a:avLst/>
                </a:prstGeom>
                <a:solidFill>
                  <a:srgbClr val="008000"/>
                </a:solidFill>
                <a:ln>
                  <a:solidFill>
                    <a:srgbClr val="008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77" name="TextBox 39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1945054" y="2659062"/>
                      <a:ext cx="526461" cy="579306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  <a:extLst>
                      <a:ext uri="{909E8E84-426E-40DD-AFC4-6F175D3DCCD1}">
                        <a14:hiddenFill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wrap="square">
                      <a:spAutoFit/>
                    </a:bodyPr>
                    <a:lstStyle>
                      <a:lvl1pPr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algn="ctr" eaLnBrk="1" hangingPunct="1"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lang="en-US" sz="2400" b="1" i="1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𝝁</m:t>
                            </m:r>
                          </m:oMath>
                        </m:oMathPara>
                      </a14:m>
                      <a:endParaRPr lang="en-US" sz="2400" b="1" i="1" dirty="0">
                        <a:solidFill>
                          <a:srgbClr val="008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p:txBody>
                </p:sp>
              </mc:Choice>
              <mc:Fallback xmlns="">
                <p:sp>
                  <p:nvSpPr>
                    <p:cNvPr id="77" name="TextBox 39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 bwMode="auto">
                    <a:xfrm>
                      <a:off x="1945054" y="2659062"/>
                      <a:ext cx="526461" cy="579306"/>
                    </a:xfrm>
                    <a:prstGeom prst="rect">
                      <a:avLst/>
                    </a:prstGeom>
                    <a:blipFill>
                      <a:blip r:embed="rId5"/>
                      <a:stretch>
                        <a:fillRect l="-7246" b="-10526"/>
                      </a:stretch>
                    </a:blipFill>
                    <a:ln w="9525">
                      <a:noFill/>
                      <a:miter lim="800000"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  <p:cxnSp>
            <p:nvCxnSpPr>
              <p:cNvPr id="71" name="Straight Arrow Connector 70"/>
              <p:cNvCxnSpPr/>
              <p:nvPr/>
            </p:nvCxnSpPr>
            <p:spPr>
              <a:xfrm flipV="1">
                <a:off x="4620064" y="3055036"/>
                <a:ext cx="0" cy="451812"/>
              </a:xfrm>
              <a:prstGeom prst="straightConnector1">
                <a:avLst/>
              </a:prstGeom>
              <a:ln w="76200">
                <a:solidFill>
                  <a:srgbClr val="3333FF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Straight Arrow Connector 71"/>
              <p:cNvCxnSpPr/>
              <p:nvPr/>
            </p:nvCxnSpPr>
            <p:spPr>
              <a:xfrm rot="16200000" flipV="1">
                <a:off x="4072596" y="2584940"/>
                <a:ext cx="0" cy="451812"/>
              </a:xfrm>
              <a:prstGeom prst="straightConnector1">
                <a:avLst/>
              </a:prstGeom>
              <a:ln w="76200">
                <a:solidFill>
                  <a:srgbClr val="3333FF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Straight Arrow Connector 72"/>
              <p:cNvCxnSpPr/>
              <p:nvPr/>
            </p:nvCxnSpPr>
            <p:spPr>
              <a:xfrm>
                <a:off x="3553264" y="3132408"/>
                <a:ext cx="0" cy="451812"/>
              </a:xfrm>
              <a:prstGeom prst="straightConnector1">
                <a:avLst/>
              </a:prstGeom>
              <a:ln w="76200">
                <a:solidFill>
                  <a:srgbClr val="3333FF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Straight Arrow Connector 73"/>
              <p:cNvCxnSpPr/>
              <p:nvPr/>
            </p:nvCxnSpPr>
            <p:spPr>
              <a:xfrm rot="5400000" flipV="1">
                <a:off x="4171072" y="3646226"/>
                <a:ext cx="0" cy="451812"/>
              </a:xfrm>
              <a:prstGeom prst="straightConnector1">
                <a:avLst/>
              </a:prstGeom>
              <a:ln w="76200">
                <a:solidFill>
                  <a:srgbClr val="3333FF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9" name="TextBox 39"/>
                <p:cNvSpPr txBox="1">
                  <a:spLocks noChangeArrowheads="1"/>
                </p:cNvSpPr>
                <p:nvPr/>
              </p:nvSpPr>
              <p:spPr bwMode="auto">
                <a:xfrm>
                  <a:off x="3629464" y="2300068"/>
                  <a:ext cx="419552" cy="46166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xtLst>
                  <a:ext uri="{909E8E84-426E-40DD-AFC4-6F175D3DCCD1}">
                    <a14:hiddenFill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square"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algn="ctr" eaLnBrk="1" hangingPunct="1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400" b="1" i="1">
                            <a:solidFill>
                              <a:srgbClr val="3333FF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  <m:t>𝑰</m:t>
                        </m:r>
                      </m:oMath>
                    </m:oMathPara>
                  </a14:m>
                  <a:endParaRPr lang="en-US" sz="2400" b="1" i="1" dirty="0">
                    <a:solidFill>
                      <a:srgbClr val="3333FF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69" name="TextBox 3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3629464" y="2300068"/>
                  <a:ext cx="419552" cy="461665"/>
                </a:xfrm>
                <a:prstGeom prst="rect">
                  <a:avLst/>
                </a:prstGeom>
                <a:blipFill>
                  <a:blip r:embed="rId6"/>
                  <a:stretch>
                    <a:fillRect l="-1471"/>
                  </a:stretch>
                </a:blipFill>
                <a:ln w="9525">
                  <a:noFill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89" name="TextBox 5"/>
          <p:cNvSpPr txBox="1">
            <a:spLocks noChangeArrowheads="1"/>
          </p:cNvSpPr>
          <p:nvPr/>
        </p:nvSpPr>
        <p:spPr bwMode="auto">
          <a:xfrm>
            <a:off x="2605350" y="1981201"/>
            <a:ext cx="7757850" cy="46166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sz="2400" i="1" dirty="0"/>
              <a:t>Area of the loop located inside the region is </a:t>
            </a:r>
            <a:r>
              <a:rPr lang="en-US" sz="2400" b="1" i="1" dirty="0"/>
              <a:t>decreasing</a:t>
            </a:r>
            <a:r>
              <a:rPr lang="en-US" sz="2400" i="1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480756781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23" grpId="0"/>
      <p:bldP spid="81924" grpId="0"/>
      <p:bldP spid="81925" grpId="0"/>
      <p:bldP spid="81926" grpId="0"/>
      <p:bldP spid="81927" grpId="0"/>
      <p:bldP spid="81928" grpId="0"/>
      <p:bldP spid="81929" grpId="0"/>
      <p:bldP spid="11" grpId="0"/>
      <p:bldP spid="66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6400" y="76200"/>
            <a:ext cx="8991600" cy="16764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lnSpc>
                <a:spcPct val="150000"/>
              </a:lnSpc>
              <a:spcAft>
                <a:spcPts val="1200"/>
              </a:spcAft>
              <a:defRPr/>
            </a:pPr>
            <a:r>
              <a:rPr lang="en-US" sz="3600" b="1" dirty="0">
                <a:cs typeface="Arial" charset="0"/>
              </a:rPr>
              <a:t>Example with Lenz’s Law: Moving Loop [4]</a:t>
            </a:r>
            <a:br>
              <a:rPr lang="en-US" sz="3600" b="1" dirty="0">
                <a:cs typeface="Arial" charset="0"/>
              </a:rPr>
            </a:br>
            <a:r>
              <a:rPr lang="en-US" sz="3200" b="1" dirty="0">
                <a:cs typeface="Arial" charset="0"/>
              </a:rPr>
              <a:t> </a:t>
            </a:r>
            <a:r>
              <a:rPr lang="en-US" sz="3200" b="1" dirty="0"/>
              <a:t>(inside the region)</a:t>
            </a:r>
            <a:endParaRPr lang="en-US" sz="36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1923" name="TextBox 3"/>
              <p:cNvSpPr txBox="1">
                <a:spLocks noChangeArrowheads="1"/>
              </p:cNvSpPr>
              <p:nvPr/>
            </p:nvSpPr>
            <p:spPr bwMode="auto">
              <a:xfrm>
                <a:off x="5486400" y="3473178"/>
                <a:ext cx="2933700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algn="ctr" eaLnBrk="1" hangingPunct="1"/>
                <a:r>
                  <a:rPr lang="en-US" sz="2400" dirty="0"/>
                  <a:t>Original field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𝑒𝑥𝑡</m:t>
                        </m:r>
                      </m:sub>
                    </m:sSub>
                  </m:oMath>
                </a14:m>
                <a:r>
                  <a:rPr lang="en-US" sz="2400" dirty="0"/>
                  <a:t>):</a:t>
                </a:r>
              </a:p>
            </p:txBody>
          </p:sp>
        </mc:Choice>
        <mc:Fallback xmlns="">
          <p:sp>
            <p:nvSpPr>
              <p:cNvPr id="81923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486400" y="3473178"/>
                <a:ext cx="2933700" cy="461665"/>
              </a:xfrm>
              <a:prstGeom prst="rect">
                <a:avLst/>
              </a:prstGeom>
              <a:blipFill>
                <a:blip r:embed="rId2"/>
                <a:stretch>
                  <a:fillRect l="-1040" t="-9333" r="-1247" b="-32000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1924" name="TextBox 4"/>
          <p:cNvSpPr txBox="1">
            <a:spLocks noChangeArrowheads="1"/>
          </p:cNvSpPr>
          <p:nvPr/>
        </p:nvSpPr>
        <p:spPr bwMode="auto">
          <a:xfrm>
            <a:off x="8115300" y="3473177"/>
            <a:ext cx="28194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sz="2400" b="1" dirty="0">
                <a:solidFill>
                  <a:srgbClr val="FF0000"/>
                </a:solidFill>
              </a:rPr>
              <a:t>Out of page</a:t>
            </a:r>
          </a:p>
        </p:txBody>
      </p:sp>
      <p:sp>
        <p:nvSpPr>
          <p:cNvPr id="81925" name="TextBox 5"/>
          <p:cNvSpPr txBox="1">
            <a:spLocks noChangeArrowheads="1"/>
          </p:cNvSpPr>
          <p:nvPr/>
        </p:nvSpPr>
        <p:spPr bwMode="auto">
          <a:xfrm>
            <a:off x="6248400" y="2819400"/>
            <a:ext cx="20574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sz="2400" dirty="0"/>
              <a:t>Flux:</a:t>
            </a:r>
          </a:p>
        </p:txBody>
      </p:sp>
      <p:sp>
        <p:nvSpPr>
          <p:cNvPr id="81926" name="TextBox 6"/>
          <p:cNvSpPr txBox="1">
            <a:spLocks noChangeArrowheads="1"/>
          </p:cNvSpPr>
          <p:nvPr/>
        </p:nvSpPr>
        <p:spPr bwMode="auto">
          <a:xfrm>
            <a:off x="7962900" y="2819400"/>
            <a:ext cx="28194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sz="2400" b="1" dirty="0">
                <a:solidFill>
                  <a:srgbClr val="A67A00"/>
                </a:solidFill>
              </a:rPr>
              <a:t>Constant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1927" name="TextBox 7"/>
              <p:cNvSpPr txBox="1">
                <a:spLocks noChangeArrowheads="1"/>
              </p:cNvSpPr>
              <p:nvPr/>
            </p:nvSpPr>
            <p:spPr bwMode="auto">
              <a:xfrm>
                <a:off x="5791200" y="4259998"/>
                <a:ext cx="2438400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algn="ctr" eaLnBrk="1" hangingPunct="1"/>
                <a:r>
                  <a:rPr lang="en-US" sz="2400" dirty="0"/>
                  <a:t>Induced </a:t>
                </a:r>
                <a14:m>
                  <m:oMath xmlns:m="http://schemas.openxmlformats.org/officeDocument/2006/math">
                    <m:r>
                      <a:rPr lang="en-US" sz="2400" i="1" dirty="0">
                        <a:latin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en-US" sz="2400" dirty="0"/>
                  <a:t>:</a:t>
                </a:r>
              </a:p>
            </p:txBody>
          </p:sp>
        </mc:Choice>
        <mc:Fallback xmlns="">
          <p:sp>
            <p:nvSpPr>
              <p:cNvPr id="81927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791200" y="4259998"/>
                <a:ext cx="2438400" cy="461665"/>
              </a:xfrm>
              <a:prstGeom prst="rect">
                <a:avLst/>
              </a:prstGeom>
              <a:blipFill>
                <a:blip r:embed="rId3"/>
                <a:stretch>
                  <a:fillRect t="-9211" b="-30263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1928" name="TextBox 8"/>
          <p:cNvSpPr txBox="1">
            <a:spLocks noChangeArrowheads="1"/>
          </p:cNvSpPr>
          <p:nvPr/>
        </p:nvSpPr>
        <p:spPr bwMode="auto">
          <a:xfrm>
            <a:off x="7722060" y="4114800"/>
            <a:ext cx="2945941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sz="2400" b="1" dirty="0">
                <a:solidFill>
                  <a:srgbClr val="008000"/>
                </a:solidFill>
              </a:rPr>
              <a:t>Zero </a:t>
            </a:r>
            <a:endParaRPr lang="en-US" b="1" dirty="0">
              <a:solidFill>
                <a:srgbClr val="008000"/>
              </a:solidFill>
            </a:endParaRPr>
          </a:p>
          <a:p>
            <a:pPr algn="ctr" eaLnBrk="1" hangingPunct="1"/>
            <a:r>
              <a:rPr lang="en-US" sz="2000" dirty="0"/>
              <a:t>(because flux is </a:t>
            </a:r>
            <a:r>
              <a:rPr lang="en-US" sz="2000" b="1" dirty="0"/>
              <a:t>not </a:t>
            </a:r>
            <a:r>
              <a:rPr lang="en-US" sz="2000" dirty="0"/>
              <a:t>changing)</a:t>
            </a:r>
          </a:p>
        </p:txBody>
      </p:sp>
      <p:sp>
        <p:nvSpPr>
          <p:cNvPr id="81929" name="TextBox 9"/>
          <p:cNvSpPr txBox="1">
            <a:spLocks noChangeArrowheads="1"/>
          </p:cNvSpPr>
          <p:nvPr/>
        </p:nvSpPr>
        <p:spPr bwMode="auto">
          <a:xfrm>
            <a:off x="5486401" y="5257801"/>
            <a:ext cx="314063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sz="2400" dirty="0"/>
              <a:t>Induced current: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924800" y="5257801"/>
            <a:ext cx="27432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rgbClr val="3333FF"/>
                </a:solidFill>
                <a:latin typeface="+mn-lt"/>
              </a:rPr>
              <a:t>Zero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386F29C-061E-47C1-A8AA-F42ADE5D6185}" type="slidenum">
              <a:rPr lang="en-US" smtClean="0"/>
              <a:pPr>
                <a:defRPr/>
              </a:pPr>
              <a:t>41</a:t>
            </a:fld>
            <a:endParaRPr lang="en-US"/>
          </a:p>
        </p:txBody>
      </p:sp>
      <p:grpSp>
        <p:nvGrpSpPr>
          <p:cNvPr id="5" name="Group 4"/>
          <p:cNvGrpSpPr/>
          <p:nvPr/>
        </p:nvGrpSpPr>
        <p:grpSpPr>
          <a:xfrm>
            <a:off x="2362200" y="2996465"/>
            <a:ext cx="2915000" cy="2374901"/>
            <a:chOff x="1352550" y="2393950"/>
            <a:chExt cx="2140831" cy="1720850"/>
          </a:xfrm>
        </p:grpSpPr>
        <p:grpSp>
          <p:nvGrpSpPr>
            <p:cNvPr id="4" name="Group 3"/>
            <p:cNvGrpSpPr/>
            <p:nvPr/>
          </p:nvGrpSpPr>
          <p:grpSpPr>
            <a:xfrm>
              <a:off x="1352550" y="2397125"/>
              <a:ext cx="2140831" cy="1717675"/>
              <a:chOff x="209550" y="2114550"/>
              <a:chExt cx="2140831" cy="1717675"/>
            </a:xfrm>
          </p:grpSpPr>
          <p:sp>
            <p:nvSpPr>
              <p:cNvPr id="16" name="Rectangle 15"/>
              <p:cNvSpPr/>
              <p:nvPr/>
            </p:nvSpPr>
            <p:spPr>
              <a:xfrm>
                <a:off x="209550" y="2114550"/>
                <a:ext cx="1771650" cy="1717675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7" name="Oval 16"/>
              <p:cNvSpPr/>
              <p:nvPr/>
            </p:nvSpPr>
            <p:spPr>
              <a:xfrm>
                <a:off x="790655" y="2590800"/>
                <a:ext cx="762000" cy="762000"/>
              </a:xfrm>
              <a:prstGeom prst="ellipse">
                <a:avLst/>
              </a:prstGeom>
              <a:noFill/>
              <a:ln w="63500">
                <a:solidFill>
                  <a:srgbClr val="B8733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8" name="Right Arrow 17"/>
              <p:cNvSpPr/>
              <p:nvPr/>
            </p:nvSpPr>
            <p:spPr>
              <a:xfrm>
                <a:off x="1664581" y="2761296"/>
                <a:ext cx="685800" cy="457200"/>
              </a:xfrm>
              <a:prstGeom prst="rightArrow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/>
              </a:p>
            </p:txBody>
          </p:sp>
        </p:grpSp>
        <p:grpSp>
          <p:nvGrpSpPr>
            <p:cNvPr id="21" name="Group 52"/>
            <p:cNvGrpSpPr>
              <a:grpSpLocks/>
            </p:cNvGrpSpPr>
            <p:nvPr/>
          </p:nvGrpSpPr>
          <p:grpSpPr bwMode="auto">
            <a:xfrm>
              <a:off x="1477963" y="2393950"/>
              <a:ext cx="1518364" cy="1638301"/>
              <a:chOff x="3733800" y="3352800"/>
              <a:chExt cx="2894012" cy="3122613"/>
            </a:xfrm>
          </p:grpSpPr>
          <p:grpSp>
            <p:nvGrpSpPr>
              <p:cNvPr id="22" name="Group 47"/>
              <p:cNvGrpSpPr>
                <a:grpSpLocks/>
              </p:cNvGrpSpPr>
              <p:nvPr/>
            </p:nvGrpSpPr>
            <p:grpSpPr bwMode="auto">
              <a:xfrm>
                <a:off x="3733800" y="6400800"/>
                <a:ext cx="2894012" cy="74613"/>
                <a:chOff x="3733800" y="6400800"/>
                <a:chExt cx="2894012" cy="74613"/>
              </a:xfrm>
            </p:grpSpPr>
            <p:sp>
              <p:nvSpPr>
                <p:cNvPr id="47" name="Oval 46"/>
                <p:cNvSpPr/>
                <p:nvPr/>
              </p:nvSpPr>
              <p:spPr bwMode="auto">
                <a:xfrm>
                  <a:off x="3733800" y="6400800"/>
                  <a:ext cx="74612" cy="74613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48" name="Oval 47"/>
                <p:cNvSpPr/>
                <p:nvPr/>
              </p:nvSpPr>
              <p:spPr bwMode="auto">
                <a:xfrm>
                  <a:off x="4438650" y="6400800"/>
                  <a:ext cx="74612" cy="74613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49" name="Oval 48"/>
                <p:cNvSpPr/>
                <p:nvPr/>
              </p:nvSpPr>
              <p:spPr bwMode="auto">
                <a:xfrm>
                  <a:off x="5143500" y="6400800"/>
                  <a:ext cx="74612" cy="74613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50" name="Oval 49"/>
                <p:cNvSpPr/>
                <p:nvPr/>
              </p:nvSpPr>
              <p:spPr bwMode="auto">
                <a:xfrm>
                  <a:off x="5848350" y="6400800"/>
                  <a:ext cx="74612" cy="74613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51" name="Oval 50"/>
                <p:cNvSpPr/>
                <p:nvPr/>
              </p:nvSpPr>
              <p:spPr bwMode="auto">
                <a:xfrm>
                  <a:off x="6553200" y="6400800"/>
                  <a:ext cx="74612" cy="74613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grpSp>
            <p:nvGrpSpPr>
              <p:cNvPr id="23" name="Group 51"/>
              <p:cNvGrpSpPr>
                <a:grpSpLocks/>
              </p:cNvGrpSpPr>
              <p:nvPr/>
            </p:nvGrpSpPr>
            <p:grpSpPr bwMode="auto">
              <a:xfrm>
                <a:off x="3733800" y="3352800"/>
                <a:ext cx="2894012" cy="74613"/>
                <a:chOff x="3733800" y="3352800"/>
                <a:chExt cx="2894012" cy="74613"/>
              </a:xfrm>
            </p:grpSpPr>
            <p:sp>
              <p:nvSpPr>
                <p:cNvPr id="42" name="Oval 41"/>
                <p:cNvSpPr/>
                <p:nvPr/>
              </p:nvSpPr>
              <p:spPr bwMode="auto">
                <a:xfrm>
                  <a:off x="3733800" y="3352800"/>
                  <a:ext cx="74612" cy="74613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43" name="Oval 42"/>
                <p:cNvSpPr/>
                <p:nvPr/>
              </p:nvSpPr>
              <p:spPr bwMode="auto">
                <a:xfrm>
                  <a:off x="4438650" y="3352800"/>
                  <a:ext cx="74612" cy="74613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44" name="Oval 43"/>
                <p:cNvSpPr/>
                <p:nvPr/>
              </p:nvSpPr>
              <p:spPr bwMode="auto">
                <a:xfrm>
                  <a:off x="5143500" y="3352800"/>
                  <a:ext cx="74612" cy="74613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45" name="Oval 44"/>
                <p:cNvSpPr/>
                <p:nvPr/>
              </p:nvSpPr>
              <p:spPr bwMode="auto">
                <a:xfrm>
                  <a:off x="5848350" y="3352800"/>
                  <a:ext cx="74612" cy="74613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46" name="Oval 45"/>
                <p:cNvSpPr/>
                <p:nvPr/>
              </p:nvSpPr>
              <p:spPr bwMode="auto">
                <a:xfrm>
                  <a:off x="6553200" y="3352800"/>
                  <a:ext cx="74612" cy="74613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grpSp>
            <p:nvGrpSpPr>
              <p:cNvPr id="24" name="Group 23"/>
              <p:cNvGrpSpPr>
                <a:grpSpLocks/>
              </p:cNvGrpSpPr>
              <p:nvPr/>
            </p:nvGrpSpPr>
            <p:grpSpPr bwMode="auto">
              <a:xfrm>
                <a:off x="3733800" y="4114800"/>
                <a:ext cx="2894012" cy="74613"/>
                <a:chOff x="3733800" y="4114800"/>
                <a:chExt cx="2894012" cy="74613"/>
              </a:xfrm>
            </p:grpSpPr>
            <p:sp>
              <p:nvSpPr>
                <p:cNvPr id="37" name="Oval 36"/>
                <p:cNvSpPr/>
                <p:nvPr/>
              </p:nvSpPr>
              <p:spPr bwMode="auto">
                <a:xfrm>
                  <a:off x="3733800" y="4114800"/>
                  <a:ext cx="74612" cy="74613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38" name="Oval 37"/>
                <p:cNvSpPr/>
                <p:nvPr/>
              </p:nvSpPr>
              <p:spPr bwMode="auto">
                <a:xfrm>
                  <a:off x="4438650" y="4114800"/>
                  <a:ext cx="74612" cy="74613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39" name="Oval 38"/>
                <p:cNvSpPr/>
                <p:nvPr/>
              </p:nvSpPr>
              <p:spPr bwMode="auto">
                <a:xfrm>
                  <a:off x="5143500" y="4114800"/>
                  <a:ext cx="74612" cy="74613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dirty="0"/>
                </a:p>
              </p:txBody>
            </p:sp>
            <p:sp>
              <p:nvSpPr>
                <p:cNvPr id="40" name="Oval 39"/>
                <p:cNvSpPr/>
                <p:nvPr/>
              </p:nvSpPr>
              <p:spPr bwMode="auto">
                <a:xfrm>
                  <a:off x="5848350" y="4114800"/>
                  <a:ext cx="74612" cy="74613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41" name="Oval 40"/>
                <p:cNvSpPr/>
                <p:nvPr/>
              </p:nvSpPr>
              <p:spPr bwMode="auto">
                <a:xfrm>
                  <a:off x="6553200" y="4114800"/>
                  <a:ext cx="74612" cy="74613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grpSp>
            <p:nvGrpSpPr>
              <p:cNvPr id="25" name="Group 49"/>
              <p:cNvGrpSpPr>
                <a:grpSpLocks/>
              </p:cNvGrpSpPr>
              <p:nvPr/>
            </p:nvGrpSpPr>
            <p:grpSpPr bwMode="auto">
              <a:xfrm>
                <a:off x="3733800" y="4876800"/>
                <a:ext cx="2894012" cy="74613"/>
                <a:chOff x="3733800" y="4876800"/>
                <a:chExt cx="2894012" cy="74613"/>
              </a:xfrm>
            </p:grpSpPr>
            <p:sp>
              <p:nvSpPr>
                <p:cNvPr id="32" name="Oval 31"/>
                <p:cNvSpPr/>
                <p:nvPr/>
              </p:nvSpPr>
              <p:spPr bwMode="auto">
                <a:xfrm>
                  <a:off x="3733800" y="4876800"/>
                  <a:ext cx="74612" cy="74613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33" name="Oval 32"/>
                <p:cNvSpPr/>
                <p:nvPr/>
              </p:nvSpPr>
              <p:spPr bwMode="auto">
                <a:xfrm>
                  <a:off x="4438650" y="4876800"/>
                  <a:ext cx="74612" cy="74613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34" name="Oval 33"/>
                <p:cNvSpPr/>
                <p:nvPr/>
              </p:nvSpPr>
              <p:spPr bwMode="auto">
                <a:xfrm>
                  <a:off x="5143500" y="4876800"/>
                  <a:ext cx="74612" cy="74613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35" name="Oval 34"/>
                <p:cNvSpPr/>
                <p:nvPr/>
              </p:nvSpPr>
              <p:spPr bwMode="auto">
                <a:xfrm>
                  <a:off x="5848350" y="4876800"/>
                  <a:ext cx="74612" cy="74613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36" name="Oval 35"/>
                <p:cNvSpPr/>
                <p:nvPr/>
              </p:nvSpPr>
              <p:spPr bwMode="auto">
                <a:xfrm>
                  <a:off x="6553200" y="4876800"/>
                  <a:ext cx="74612" cy="74613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grpSp>
            <p:nvGrpSpPr>
              <p:cNvPr id="26" name="Group 48"/>
              <p:cNvGrpSpPr>
                <a:grpSpLocks/>
              </p:cNvGrpSpPr>
              <p:nvPr/>
            </p:nvGrpSpPr>
            <p:grpSpPr bwMode="auto">
              <a:xfrm>
                <a:off x="3733800" y="5638800"/>
                <a:ext cx="2894012" cy="74613"/>
                <a:chOff x="3733800" y="5638803"/>
                <a:chExt cx="2894012" cy="74613"/>
              </a:xfrm>
            </p:grpSpPr>
            <p:sp>
              <p:nvSpPr>
                <p:cNvPr id="27" name="Oval 26"/>
                <p:cNvSpPr/>
                <p:nvPr/>
              </p:nvSpPr>
              <p:spPr bwMode="auto">
                <a:xfrm>
                  <a:off x="3733800" y="5638803"/>
                  <a:ext cx="74612" cy="74613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28" name="Oval 27"/>
                <p:cNvSpPr/>
                <p:nvPr/>
              </p:nvSpPr>
              <p:spPr bwMode="auto">
                <a:xfrm>
                  <a:off x="4438650" y="5638803"/>
                  <a:ext cx="74612" cy="74613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29" name="Oval 28"/>
                <p:cNvSpPr/>
                <p:nvPr/>
              </p:nvSpPr>
              <p:spPr bwMode="auto">
                <a:xfrm>
                  <a:off x="5143500" y="5638803"/>
                  <a:ext cx="74612" cy="74613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30" name="Oval 29"/>
                <p:cNvSpPr/>
                <p:nvPr/>
              </p:nvSpPr>
              <p:spPr bwMode="auto">
                <a:xfrm>
                  <a:off x="5848350" y="5638803"/>
                  <a:ext cx="74612" cy="74613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31" name="Oval 30"/>
                <p:cNvSpPr/>
                <p:nvPr/>
              </p:nvSpPr>
              <p:spPr bwMode="auto">
                <a:xfrm>
                  <a:off x="6553200" y="5638803"/>
                  <a:ext cx="74612" cy="74613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</p:grpSp>
      </p:grpSp>
      <p:sp>
        <p:nvSpPr>
          <p:cNvPr id="66" name="TextBox 65"/>
          <p:cNvSpPr txBox="1"/>
          <p:nvPr/>
        </p:nvSpPr>
        <p:spPr>
          <a:xfrm>
            <a:off x="2286000" y="5943601"/>
            <a:ext cx="769620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latin typeface="+mn-lt"/>
              </a:rPr>
              <a:t>When the loop is not entering or leaving the region, there is no induced current 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2362200" y="1828801"/>
            <a:ext cx="7696200" cy="830997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>
                <a:latin typeface="+mn-lt"/>
              </a:rPr>
              <a:t>What happens when the loop is moving inside the region (away from the edges)?</a:t>
            </a:r>
          </a:p>
        </p:txBody>
      </p:sp>
    </p:spTree>
    <p:extLst>
      <p:ext uri="{BB962C8B-B14F-4D97-AF65-F5344CB8AC3E}">
        <p14:creationId xmlns:p14="http://schemas.microsoft.com/office/powerpoint/2010/main" val="3574024701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23" grpId="0"/>
      <p:bldP spid="81924" grpId="0"/>
      <p:bldP spid="81925" grpId="0"/>
      <p:bldP spid="81926" grpId="0"/>
      <p:bldP spid="81927" grpId="0"/>
      <p:bldP spid="81928" grpId="0"/>
      <p:bldP spid="81929" grpId="0"/>
      <p:bldP spid="11" grpId="0"/>
      <p:bldP spid="66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>
          <a:xfrm>
            <a:off x="1981200" y="381000"/>
            <a:ext cx="8229600" cy="11430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1" dirty="0">
                <a:cs typeface="Arial" charset="0"/>
              </a:rPr>
              <a:t>Extra Example with Lenz’s Law: Moving Magnet [1]</a:t>
            </a:r>
          </a:p>
        </p:txBody>
      </p:sp>
      <p:sp>
        <p:nvSpPr>
          <p:cNvPr id="4" name="TextBox 3"/>
          <p:cNvSpPr txBox="1"/>
          <p:nvPr/>
        </p:nvSpPr>
        <p:spPr bwMode="auto">
          <a:xfrm>
            <a:off x="457200" y="1828800"/>
            <a:ext cx="112776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>
                <a:latin typeface="+mj-lt"/>
              </a:rPr>
              <a:t>A magnet is dropped, as shown, through a closed loop of aluminum.  What will be the direction of the induced current (when viewed from above) as the magnet falls </a:t>
            </a:r>
            <a:r>
              <a:rPr lang="en-US" sz="2400" b="1" dirty="0">
                <a:latin typeface="+mj-lt"/>
              </a:rPr>
              <a:t>towards</a:t>
            </a:r>
            <a:r>
              <a:rPr lang="en-US" sz="2400" dirty="0">
                <a:latin typeface="+mj-lt"/>
              </a:rPr>
              <a:t> and then </a:t>
            </a:r>
            <a:r>
              <a:rPr lang="en-US" sz="2400" b="1" dirty="0">
                <a:latin typeface="+mj-lt"/>
              </a:rPr>
              <a:t>away</a:t>
            </a:r>
            <a:r>
              <a:rPr lang="en-US" sz="2400" dirty="0">
                <a:latin typeface="+mj-lt"/>
              </a:rPr>
              <a:t> from the loop?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386F29C-061E-47C1-A8AA-F42ADE5D6185}" type="slidenum">
              <a:rPr lang="en-US" smtClean="0"/>
              <a:pPr>
                <a:defRPr/>
              </a:pPr>
              <a:t>42</a:t>
            </a:fld>
            <a:endParaRPr lang="en-US"/>
          </a:p>
        </p:txBody>
      </p:sp>
      <p:grpSp>
        <p:nvGrpSpPr>
          <p:cNvPr id="6" name="Group 5"/>
          <p:cNvGrpSpPr/>
          <p:nvPr/>
        </p:nvGrpSpPr>
        <p:grpSpPr>
          <a:xfrm>
            <a:off x="2057400" y="3581400"/>
            <a:ext cx="3886200" cy="2514600"/>
            <a:chOff x="533400" y="3352800"/>
            <a:chExt cx="3886200" cy="2514600"/>
          </a:xfrm>
        </p:grpSpPr>
        <p:grpSp>
          <p:nvGrpSpPr>
            <p:cNvPr id="3" name="Group 2"/>
            <p:cNvGrpSpPr/>
            <p:nvPr/>
          </p:nvGrpSpPr>
          <p:grpSpPr>
            <a:xfrm>
              <a:off x="1752600" y="3925888"/>
              <a:ext cx="2286000" cy="1941512"/>
              <a:chOff x="1524000" y="3925888"/>
              <a:chExt cx="2286000" cy="1941512"/>
            </a:xfrm>
          </p:grpSpPr>
          <p:grpSp>
            <p:nvGrpSpPr>
              <p:cNvPr id="92164" name="Group 10"/>
              <p:cNvGrpSpPr>
                <a:grpSpLocks/>
              </p:cNvGrpSpPr>
              <p:nvPr/>
            </p:nvGrpSpPr>
            <p:grpSpPr bwMode="auto">
              <a:xfrm>
                <a:off x="2411413" y="3925888"/>
                <a:ext cx="312737" cy="1281112"/>
                <a:chOff x="5230190" y="3392482"/>
                <a:chExt cx="313304" cy="1280569"/>
              </a:xfrm>
            </p:grpSpPr>
            <p:sp>
              <p:nvSpPr>
                <p:cNvPr id="9" name="Rectangle 8"/>
                <p:cNvSpPr>
                  <a:spLocks/>
                </p:cNvSpPr>
                <p:nvPr/>
              </p:nvSpPr>
              <p:spPr bwMode="auto">
                <a:xfrm rot="16200000">
                  <a:off x="5070278" y="4225280"/>
                  <a:ext cx="639491" cy="256050"/>
                </a:xfrm>
                <a:prstGeom prst="rect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0" name="Rectangle 9"/>
                <p:cNvSpPr>
                  <a:spLocks noChangeAspect="1"/>
                </p:cNvSpPr>
                <p:nvPr/>
              </p:nvSpPr>
              <p:spPr bwMode="auto">
                <a:xfrm rot="16200000">
                  <a:off x="4748148" y="3904741"/>
                  <a:ext cx="1280569" cy="256051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7" name="TextBox 6"/>
                <p:cNvSpPr txBox="1"/>
                <p:nvPr/>
              </p:nvSpPr>
              <p:spPr bwMode="auto">
                <a:xfrm>
                  <a:off x="5230190" y="3392482"/>
                  <a:ext cx="313304" cy="36973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US" dirty="0">
                      <a:latin typeface="+mj-lt"/>
                    </a:rPr>
                    <a:t>S</a:t>
                  </a:r>
                </a:p>
              </p:txBody>
            </p:sp>
            <p:sp>
              <p:nvSpPr>
                <p:cNvPr id="8" name="TextBox 7"/>
                <p:cNvSpPr txBox="1"/>
                <p:nvPr/>
              </p:nvSpPr>
              <p:spPr bwMode="auto">
                <a:xfrm>
                  <a:off x="5257226" y="4303321"/>
                  <a:ext cx="221063" cy="36973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US" dirty="0">
                      <a:latin typeface="+mj-lt"/>
                    </a:rPr>
                    <a:t>N</a:t>
                  </a:r>
                </a:p>
              </p:txBody>
            </p:sp>
          </p:grpSp>
          <p:sp>
            <p:nvSpPr>
              <p:cNvPr id="12" name="Oval 11"/>
              <p:cNvSpPr/>
              <p:nvPr/>
            </p:nvSpPr>
            <p:spPr>
              <a:xfrm>
                <a:off x="1524000" y="5562600"/>
                <a:ext cx="2286000" cy="304800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  <p:sp>
          <p:nvSpPr>
            <p:cNvPr id="22" name="TextBox 5"/>
            <p:cNvSpPr txBox="1">
              <a:spLocks noChangeArrowheads="1"/>
            </p:cNvSpPr>
            <p:nvPr/>
          </p:nvSpPr>
          <p:spPr bwMode="auto">
            <a:xfrm>
              <a:off x="533400" y="3352800"/>
              <a:ext cx="3886200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en-US" sz="2400" i="1" dirty="0"/>
                <a:t>Towards </a:t>
              </a:r>
              <a:r>
                <a:rPr lang="en-US" dirty="0"/>
                <a:t>(N pole closer to loop)</a:t>
              </a:r>
              <a:r>
                <a:rPr lang="en-US" sz="2400" i="1" dirty="0"/>
                <a:t>:</a:t>
              </a:r>
            </a:p>
          </p:txBody>
        </p:sp>
        <p:sp>
          <p:nvSpPr>
            <p:cNvPr id="24" name="Right Arrow 23"/>
            <p:cNvSpPr/>
            <p:nvPr/>
          </p:nvSpPr>
          <p:spPr>
            <a:xfrm rot="5400000">
              <a:off x="2934686" y="4380515"/>
              <a:ext cx="933800" cy="402371"/>
            </a:xfrm>
            <a:prstGeom prst="righ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6477000" y="3505200"/>
            <a:ext cx="3429000" cy="3033712"/>
            <a:chOff x="4800600" y="3505200"/>
            <a:chExt cx="3429000" cy="3033712"/>
          </a:xfrm>
        </p:grpSpPr>
        <p:grpSp>
          <p:nvGrpSpPr>
            <p:cNvPr id="5" name="Group 4"/>
            <p:cNvGrpSpPr/>
            <p:nvPr/>
          </p:nvGrpSpPr>
          <p:grpSpPr>
            <a:xfrm>
              <a:off x="5410200" y="4648200"/>
              <a:ext cx="2286000" cy="1890712"/>
              <a:chOff x="5410200" y="4648200"/>
              <a:chExt cx="2286000" cy="1890712"/>
            </a:xfrm>
          </p:grpSpPr>
          <p:grpSp>
            <p:nvGrpSpPr>
              <p:cNvPr id="16" name="Group 10"/>
              <p:cNvGrpSpPr>
                <a:grpSpLocks/>
              </p:cNvGrpSpPr>
              <p:nvPr/>
            </p:nvGrpSpPr>
            <p:grpSpPr bwMode="auto">
              <a:xfrm>
                <a:off x="6553200" y="5257800"/>
                <a:ext cx="312737" cy="1281112"/>
                <a:chOff x="5230190" y="3392482"/>
                <a:chExt cx="313304" cy="1280569"/>
              </a:xfrm>
            </p:grpSpPr>
            <p:sp>
              <p:nvSpPr>
                <p:cNvPr id="17" name="Rectangle 16"/>
                <p:cNvSpPr>
                  <a:spLocks/>
                </p:cNvSpPr>
                <p:nvPr/>
              </p:nvSpPr>
              <p:spPr bwMode="auto">
                <a:xfrm rot="16200000">
                  <a:off x="5070278" y="4225280"/>
                  <a:ext cx="639491" cy="256050"/>
                </a:xfrm>
                <a:prstGeom prst="rect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8" name="Rectangle 17"/>
                <p:cNvSpPr>
                  <a:spLocks noChangeAspect="1"/>
                </p:cNvSpPr>
                <p:nvPr/>
              </p:nvSpPr>
              <p:spPr bwMode="auto">
                <a:xfrm rot="16200000">
                  <a:off x="4748148" y="3904741"/>
                  <a:ext cx="1280569" cy="256051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9" name="TextBox 18"/>
                <p:cNvSpPr txBox="1"/>
                <p:nvPr/>
              </p:nvSpPr>
              <p:spPr bwMode="auto">
                <a:xfrm>
                  <a:off x="5230190" y="3392482"/>
                  <a:ext cx="313304" cy="36973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US" dirty="0">
                      <a:latin typeface="+mj-lt"/>
                    </a:rPr>
                    <a:t>S</a:t>
                  </a:r>
                </a:p>
              </p:txBody>
            </p:sp>
            <p:sp>
              <p:nvSpPr>
                <p:cNvPr id="20" name="TextBox 19"/>
                <p:cNvSpPr txBox="1"/>
                <p:nvPr/>
              </p:nvSpPr>
              <p:spPr bwMode="auto">
                <a:xfrm>
                  <a:off x="5257226" y="4303321"/>
                  <a:ext cx="221063" cy="36973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US" dirty="0">
                      <a:latin typeface="+mj-lt"/>
                    </a:rPr>
                    <a:t>N</a:t>
                  </a:r>
                </a:p>
              </p:txBody>
            </p:sp>
          </p:grpSp>
          <p:sp>
            <p:nvSpPr>
              <p:cNvPr id="21" name="Oval 20"/>
              <p:cNvSpPr/>
              <p:nvPr/>
            </p:nvSpPr>
            <p:spPr>
              <a:xfrm>
                <a:off x="5410200" y="4648200"/>
                <a:ext cx="2286000" cy="304800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  <p:sp>
          <p:nvSpPr>
            <p:cNvPr id="23" name="TextBox 5"/>
            <p:cNvSpPr txBox="1">
              <a:spLocks noChangeArrowheads="1"/>
            </p:cNvSpPr>
            <p:nvPr/>
          </p:nvSpPr>
          <p:spPr bwMode="auto">
            <a:xfrm>
              <a:off x="4800600" y="3505200"/>
              <a:ext cx="3429000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en-US" sz="2400" i="1" dirty="0"/>
                <a:t>Away</a:t>
              </a:r>
              <a:r>
                <a:rPr lang="en-US" sz="3200" i="1" dirty="0"/>
                <a:t> </a:t>
              </a:r>
              <a:r>
                <a:rPr lang="en-US" dirty="0"/>
                <a:t>(S pole closer to loop)</a:t>
              </a:r>
              <a:r>
                <a:rPr lang="en-US" i="1" dirty="0"/>
                <a:t>:</a:t>
              </a:r>
            </a:p>
          </p:txBody>
        </p:sp>
        <p:sp>
          <p:nvSpPr>
            <p:cNvPr id="25" name="Right Arrow 24"/>
            <p:cNvSpPr/>
            <p:nvPr/>
          </p:nvSpPr>
          <p:spPr>
            <a:xfrm rot="5400000">
              <a:off x="5754086" y="5656514"/>
              <a:ext cx="933800" cy="402371"/>
            </a:xfrm>
            <a:prstGeom prst="righ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>
          <a:xfrm>
            <a:off x="1981200" y="152400"/>
            <a:ext cx="8229600" cy="11430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1" dirty="0">
                <a:cs typeface="Arial" charset="0"/>
              </a:rPr>
              <a:t>Extra Example with Lenz’s Law: Moving Magnet [2]</a:t>
            </a:r>
          </a:p>
        </p:txBody>
      </p:sp>
      <p:grpSp>
        <p:nvGrpSpPr>
          <p:cNvPr id="23557" name="Group 23556"/>
          <p:cNvGrpSpPr/>
          <p:nvPr/>
        </p:nvGrpSpPr>
        <p:grpSpPr>
          <a:xfrm>
            <a:off x="2133600" y="1524000"/>
            <a:ext cx="3886200" cy="2514600"/>
            <a:chOff x="609600" y="1524000"/>
            <a:chExt cx="3886200" cy="2514600"/>
          </a:xfrm>
        </p:grpSpPr>
        <p:pic>
          <p:nvPicPr>
            <p:cNvPr id="44" name="Picture 43"/>
            <p:cNvPicPr>
              <a:picLocks noChangeAspect="1"/>
            </p:cNvPicPr>
            <p:nvPr/>
          </p:nvPicPr>
          <p:blipFill rotWithShape="1">
            <a:blip r:embed="rId2"/>
            <a:srcRect r="43439"/>
            <a:stretch/>
          </p:blipFill>
          <p:spPr>
            <a:xfrm rot="10800000">
              <a:off x="1647988" y="1987059"/>
              <a:ext cx="1738808" cy="1843088"/>
            </a:xfrm>
            <a:prstGeom prst="rect">
              <a:avLst/>
            </a:prstGeom>
            <a:scene3d>
              <a:camera prst="orthographicFront">
                <a:rot lat="0" lon="0" rev="5400000"/>
              </a:camera>
              <a:lightRig rig="threePt" dir="t"/>
            </a:scene3d>
          </p:spPr>
        </p:pic>
        <p:grpSp>
          <p:nvGrpSpPr>
            <p:cNvPr id="6" name="Group 5"/>
            <p:cNvGrpSpPr/>
            <p:nvPr/>
          </p:nvGrpSpPr>
          <p:grpSpPr>
            <a:xfrm>
              <a:off x="609600" y="1524000"/>
              <a:ext cx="3886200" cy="2514600"/>
              <a:chOff x="990600" y="3352800"/>
              <a:chExt cx="3886200" cy="2514600"/>
            </a:xfrm>
          </p:grpSpPr>
          <p:sp>
            <p:nvSpPr>
              <p:cNvPr id="12" name="Oval 11"/>
              <p:cNvSpPr/>
              <p:nvPr/>
            </p:nvSpPr>
            <p:spPr>
              <a:xfrm>
                <a:off x="1752600" y="5562600"/>
                <a:ext cx="2286000" cy="304800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22" name="TextBox 5"/>
              <p:cNvSpPr txBox="1">
                <a:spLocks noChangeArrowheads="1"/>
              </p:cNvSpPr>
              <p:nvPr/>
            </p:nvSpPr>
            <p:spPr bwMode="auto">
              <a:xfrm>
                <a:off x="990600" y="3352800"/>
                <a:ext cx="3886200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algn="ctr" eaLnBrk="1" hangingPunct="1"/>
                <a:r>
                  <a:rPr lang="en-US" sz="2400" i="1" dirty="0"/>
                  <a:t>Towards </a:t>
                </a:r>
                <a:r>
                  <a:rPr lang="en-US" dirty="0"/>
                  <a:t>(N pole closer to loop)</a:t>
                </a:r>
                <a:r>
                  <a:rPr lang="en-US" sz="2400" i="1" dirty="0"/>
                  <a:t>:</a:t>
                </a:r>
              </a:p>
            </p:txBody>
          </p:sp>
          <p:sp>
            <p:nvSpPr>
              <p:cNvPr id="24" name="Right Arrow 23"/>
              <p:cNvSpPr/>
              <p:nvPr/>
            </p:nvSpPr>
            <p:spPr>
              <a:xfrm rot="5400000">
                <a:off x="3065714" y="4380515"/>
                <a:ext cx="933800" cy="402371"/>
              </a:xfrm>
              <a:prstGeom prst="rightArrow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/>
              </a:p>
            </p:txBody>
          </p:sp>
        </p:grpSp>
      </p:grpSp>
      <p:grpSp>
        <p:nvGrpSpPr>
          <p:cNvPr id="23558" name="Group 23557"/>
          <p:cNvGrpSpPr/>
          <p:nvPr/>
        </p:nvGrpSpPr>
        <p:grpSpPr>
          <a:xfrm>
            <a:off x="6477000" y="1447800"/>
            <a:ext cx="3429000" cy="2819400"/>
            <a:chOff x="4953000" y="1447800"/>
            <a:chExt cx="3429000" cy="2819400"/>
          </a:xfrm>
        </p:grpSpPr>
        <p:pic>
          <p:nvPicPr>
            <p:cNvPr id="45" name="Picture 44"/>
            <p:cNvPicPr>
              <a:picLocks noChangeAspect="1"/>
            </p:cNvPicPr>
            <p:nvPr/>
          </p:nvPicPr>
          <p:blipFill rotWithShape="1">
            <a:blip r:embed="rId2"/>
            <a:srcRect r="43439"/>
            <a:stretch/>
          </p:blipFill>
          <p:spPr>
            <a:xfrm rot="10800000">
              <a:off x="5838988" y="2424112"/>
              <a:ext cx="1738808" cy="1843088"/>
            </a:xfrm>
            <a:prstGeom prst="rect">
              <a:avLst/>
            </a:prstGeom>
            <a:scene3d>
              <a:camera prst="orthographicFront">
                <a:rot lat="0" lon="0" rev="5400000"/>
              </a:camera>
              <a:lightRig rig="threePt" dir="t"/>
            </a:scene3d>
          </p:spPr>
        </p:pic>
        <p:grpSp>
          <p:nvGrpSpPr>
            <p:cNvPr id="11" name="Group 10"/>
            <p:cNvGrpSpPr/>
            <p:nvPr/>
          </p:nvGrpSpPr>
          <p:grpSpPr>
            <a:xfrm>
              <a:off x="4953000" y="1447800"/>
              <a:ext cx="3429000" cy="2514600"/>
              <a:chOff x="4800600" y="3871912"/>
              <a:chExt cx="3429000" cy="2514600"/>
            </a:xfrm>
          </p:grpSpPr>
          <p:sp>
            <p:nvSpPr>
              <p:cNvPr id="21" name="Oval 20"/>
              <p:cNvSpPr/>
              <p:nvPr/>
            </p:nvSpPr>
            <p:spPr>
              <a:xfrm>
                <a:off x="5410200" y="4633912"/>
                <a:ext cx="2286000" cy="304800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/>
              </a:p>
            </p:txBody>
          </p:sp>
          <p:sp>
            <p:nvSpPr>
              <p:cNvPr id="23" name="TextBox 5"/>
              <p:cNvSpPr txBox="1">
                <a:spLocks noChangeArrowheads="1"/>
              </p:cNvSpPr>
              <p:nvPr/>
            </p:nvSpPr>
            <p:spPr bwMode="auto">
              <a:xfrm>
                <a:off x="4800600" y="3871912"/>
                <a:ext cx="3429000" cy="5847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algn="ctr" eaLnBrk="1" hangingPunct="1"/>
                <a:r>
                  <a:rPr lang="en-US" sz="2400" i="1" dirty="0"/>
                  <a:t>Away</a:t>
                </a:r>
                <a:r>
                  <a:rPr lang="en-US" sz="3200" i="1" dirty="0"/>
                  <a:t> </a:t>
                </a:r>
                <a:r>
                  <a:rPr lang="en-US" dirty="0"/>
                  <a:t>(S pole closer to loop)</a:t>
                </a:r>
                <a:r>
                  <a:rPr lang="en-US" i="1" dirty="0"/>
                  <a:t>:</a:t>
                </a:r>
              </a:p>
            </p:txBody>
          </p:sp>
          <p:sp>
            <p:nvSpPr>
              <p:cNvPr id="25" name="Right Arrow 24"/>
              <p:cNvSpPr/>
              <p:nvPr/>
            </p:nvSpPr>
            <p:spPr>
              <a:xfrm rot="5400000">
                <a:off x="6799514" y="5718426"/>
                <a:ext cx="933800" cy="402371"/>
              </a:xfrm>
              <a:prstGeom prst="rightArrow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/>
              </a:p>
            </p:txBody>
          </p:sp>
        </p:grp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5"/>
              <p:cNvSpPr txBox="1">
                <a:spLocks noChangeArrowheads="1"/>
              </p:cNvSpPr>
              <p:nvPr/>
            </p:nvSpPr>
            <p:spPr bwMode="auto">
              <a:xfrm>
                <a:off x="1786596" y="4419601"/>
                <a:ext cx="4343400" cy="2054409"/>
              </a:xfrm>
              <a:prstGeom prst="rect">
                <a:avLst/>
              </a:prstGeom>
              <a:noFill/>
              <a:ln w="9525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marL="342900" indent="-342900" eaLnBrk="1" hangingPunct="1">
                  <a:spcAft>
                    <a:spcPts val="300"/>
                  </a:spcAft>
                  <a:buFont typeface="Arial" panose="020B0604020202020204" pitchFamily="34" charset="0"/>
                  <a:buChar char="•"/>
                </a:pPr>
                <a:r>
                  <a:rPr lang="en-US" sz="2000" dirty="0"/>
                  <a:t>Since magnet is getting closer to loop,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</a:rPr>
                      <m:t>Φ</m:t>
                    </m:r>
                  </m:oMath>
                </a14:m>
                <a:r>
                  <a:rPr lang="en-US" sz="2000" i="1" dirty="0">
                    <a:latin typeface="Cambria Math" panose="02040503050406030204" pitchFamily="18" charset="0"/>
                  </a:rPr>
                  <a:t> </a:t>
                </a:r>
                <a:r>
                  <a:rPr lang="en-US" sz="2000" dirty="0"/>
                  <a:t>is </a:t>
                </a:r>
                <a:r>
                  <a:rPr lang="en-US" sz="2000" b="1" dirty="0"/>
                  <a:t>increasing</a:t>
                </a:r>
                <a:endParaRPr lang="en-US" sz="2000" b="1" i="1" dirty="0">
                  <a:latin typeface="Cambria Math" panose="02040503050406030204" pitchFamily="18" charset="0"/>
                </a:endParaRPr>
              </a:p>
              <a:p>
                <a:pPr marL="342900" indent="-342900" eaLnBrk="1" hangingPunct="1">
                  <a:spcAft>
                    <a:spcPts val="300"/>
                  </a:spcAft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𝑒𝑥𝑡</m:t>
                        </m:r>
                      </m:sub>
                    </m:sSub>
                  </m:oMath>
                </a14:m>
                <a:r>
                  <a:rPr lang="en-US" sz="2000" dirty="0"/>
                  <a:t> is pointing </a:t>
                </a:r>
                <a:r>
                  <a:rPr lang="en-US" sz="2000" b="1" dirty="0"/>
                  <a:t>down</a:t>
                </a:r>
                <a:r>
                  <a:rPr lang="en-US" sz="2000" dirty="0"/>
                  <a:t> as it enters the loop (field travels from N to S)</a:t>
                </a:r>
              </a:p>
              <a:p>
                <a:pPr marL="342900" indent="-342900" eaLnBrk="1" hangingPunct="1">
                  <a:spcAft>
                    <a:spcPts val="300"/>
                  </a:spcAft>
                  <a:buFont typeface="Arial" panose="020B0604020202020204" pitchFamily="34" charset="0"/>
                  <a:buChar char="•"/>
                </a:pPr>
                <a:r>
                  <a:rPr lang="en-US" sz="2000" dirty="0"/>
                  <a:t>Therefore, induced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en-US" sz="2000" i="1" dirty="0"/>
                  <a:t> </a:t>
                </a:r>
                <a:r>
                  <a:rPr lang="en-US" sz="2000" dirty="0"/>
                  <a:t>points </a:t>
                </a:r>
                <a:r>
                  <a:rPr lang="en-US" sz="2000" b="1" dirty="0"/>
                  <a:t>up</a:t>
                </a:r>
              </a:p>
              <a:p>
                <a:pPr marL="342900" indent="-342900" eaLnBrk="1" hangingPunct="1">
                  <a:spcAft>
                    <a:spcPts val="300"/>
                  </a:spcAft>
                  <a:buFont typeface="Arial" panose="020B0604020202020204" pitchFamily="34" charset="0"/>
                  <a:buChar char="•"/>
                </a:pPr>
                <a:r>
                  <a:rPr lang="en-US" sz="2000" dirty="0"/>
                  <a:t>Right-hand loop rule: </a:t>
                </a:r>
                <a14:m>
                  <m:oMath xmlns:m="http://schemas.openxmlformats.org/officeDocument/2006/math">
                    <m:r>
                      <a:rPr lang="en-US" sz="2000" i="1" dirty="0">
                        <a:latin typeface="Cambria Math" panose="02040503050406030204" pitchFamily="18" charset="0"/>
                      </a:rPr>
                      <m:t>𝐼</m:t>
                    </m:r>
                  </m:oMath>
                </a14:m>
                <a:r>
                  <a:rPr lang="en-US" sz="2000" dirty="0"/>
                  <a:t> is </a:t>
                </a:r>
                <a:r>
                  <a:rPr lang="en-US" sz="2000" b="1" dirty="0"/>
                  <a:t>CCW</a:t>
                </a:r>
                <a:endParaRPr lang="en-US" sz="2000" dirty="0"/>
              </a:p>
            </p:txBody>
          </p:sp>
        </mc:Choice>
        <mc:Fallback xmlns="">
          <p:sp>
            <p:nvSpPr>
              <p:cNvPr id="2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786596" y="4419601"/>
                <a:ext cx="4343400" cy="2054409"/>
              </a:xfrm>
              <a:prstGeom prst="rect">
                <a:avLst/>
              </a:prstGeom>
              <a:blipFill>
                <a:blip r:embed="rId3"/>
                <a:stretch>
                  <a:fillRect l="-1119" t="-885" r="-699" b="-4130"/>
                </a:stretch>
              </a:blipFill>
              <a:ln w="9525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5"/>
              <p:cNvSpPr txBox="1">
                <a:spLocks noChangeArrowheads="1"/>
              </p:cNvSpPr>
              <p:nvPr/>
            </p:nvSpPr>
            <p:spPr bwMode="auto">
              <a:xfrm>
                <a:off x="6711224" y="4419601"/>
                <a:ext cx="4385604" cy="2054409"/>
              </a:xfrm>
              <a:prstGeom prst="rect">
                <a:avLst/>
              </a:prstGeom>
              <a:noFill/>
              <a:ln w="9525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marL="342900" indent="-342900" eaLnBrk="1" hangingPunct="1">
                  <a:spcAft>
                    <a:spcPts val="300"/>
                  </a:spcAft>
                  <a:buFont typeface="Arial" panose="020B0604020202020204" pitchFamily="34" charset="0"/>
                  <a:buChar char="•"/>
                </a:pPr>
                <a:r>
                  <a:rPr lang="en-US" sz="2000" dirty="0"/>
                  <a:t>Since magnet is moving away from loop,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</a:rPr>
                      <m:t>Φ</m:t>
                    </m:r>
                  </m:oMath>
                </a14:m>
                <a:r>
                  <a:rPr lang="en-US" sz="2000" i="1" dirty="0">
                    <a:latin typeface="Cambria Math" panose="02040503050406030204" pitchFamily="18" charset="0"/>
                  </a:rPr>
                  <a:t> </a:t>
                </a:r>
                <a:r>
                  <a:rPr lang="en-US" sz="2000" dirty="0"/>
                  <a:t>is </a:t>
                </a:r>
                <a:r>
                  <a:rPr lang="en-US" sz="2000" b="1" dirty="0"/>
                  <a:t>decreasing</a:t>
                </a:r>
                <a:endParaRPr lang="en-US" sz="2000" b="1" i="1" dirty="0">
                  <a:latin typeface="Cambria Math" panose="02040503050406030204" pitchFamily="18" charset="0"/>
                </a:endParaRPr>
              </a:p>
              <a:p>
                <a:pPr marL="342900" indent="-342900" eaLnBrk="1" hangingPunct="1">
                  <a:spcAft>
                    <a:spcPts val="300"/>
                  </a:spcAft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𝑒𝑥𝑡</m:t>
                        </m:r>
                      </m:sub>
                    </m:sSub>
                  </m:oMath>
                </a14:m>
                <a:r>
                  <a:rPr lang="en-US" sz="2000" dirty="0"/>
                  <a:t> is still pointing </a:t>
                </a:r>
                <a:r>
                  <a:rPr lang="en-US" sz="2000" b="1" dirty="0"/>
                  <a:t>down</a:t>
                </a:r>
                <a:r>
                  <a:rPr lang="en-US" sz="2000" dirty="0"/>
                  <a:t> as it enters the loop</a:t>
                </a:r>
              </a:p>
              <a:p>
                <a:pPr marL="342900" indent="-342900" eaLnBrk="1" hangingPunct="1">
                  <a:spcAft>
                    <a:spcPts val="300"/>
                  </a:spcAft>
                  <a:buFont typeface="Arial" panose="020B0604020202020204" pitchFamily="34" charset="0"/>
                  <a:buChar char="•"/>
                </a:pPr>
                <a:r>
                  <a:rPr lang="en-US" sz="2000" dirty="0"/>
                  <a:t>Therefore, induced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en-US" sz="2000" i="1" dirty="0"/>
                  <a:t> </a:t>
                </a:r>
                <a:r>
                  <a:rPr lang="en-US" sz="2000" dirty="0"/>
                  <a:t>points </a:t>
                </a:r>
                <a:r>
                  <a:rPr lang="en-US" sz="2000" b="1" dirty="0"/>
                  <a:t>down</a:t>
                </a:r>
              </a:p>
              <a:p>
                <a:pPr marL="342900" indent="-342900" eaLnBrk="1" hangingPunct="1">
                  <a:spcAft>
                    <a:spcPts val="300"/>
                  </a:spcAft>
                  <a:buFont typeface="Arial" panose="020B0604020202020204" pitchFamily="34" charset="0"/>
                  <a:buChar char="•"/>
                </a:pPr>
                <a:r>
                  <a:rPr lang="en-US" sz="2000" dirty="0"/>
                  <a:t>Right-hand loop rule: </a:t>
                </a:r>
                <a14:m>
                  <m:oMath xmlns:m="http://schemas.openxmlformats.org/officeDocument/2006/math">
                    <m:r>
                      <a:rPr lang="en-US" sz="2000" i="1" dirty="0">
                        <a:latin typeface="Cambria Math" panose="02040503050406030204" pitchFamily="18" charset="0"/>
                      </a:rPr>
                      <m:t>𝐼</m:t>
                    </m:r>
                  </m:oMath>
                </a14:m>
                <a:r>
                  <a:rPr lang="en-US" sz="2000" dirty="0"/>
                  <a:t> is </a:t>
                </a:r>
                <a:r>
                  <a:rPr lang="en-US" sz="2000" b="1" dirty="0"/>
                  <a:t>CW</a:t>
                </a:r>
                <a:endParaRPr lang="en-US" sz="2000" dirty="0"/>
              </a:p>
            </p:txBody>
          </p:sp>
        </mc:Choice>
        <mc:Fallback xmlns="">
          <p:sp>
            <p:nvSpPr>
              <p:cNvPr id="27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711224" y="4419601"/>
                <a:ext cx="4385604" cy="2054409"/>
              </a:xfrm>
              <a:prstGeom prst="rect">
                <a:avLst/>
              </a:prstGeom>
              <a:blipFill>
                <a:blip r:embed="rId4"/>
                <a:stretch>
                  <a:fillRect l="-1110" t="-885" r="-832" b="-4130"/>
                </a:stretch>
              </a:blipFill>
              <a:ln w="9525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3555" name="Group 23554"/>
          <p:cNvGrpSpPr/>
          <p:nvPr/>
        </p:nvGrpSpPr>
        <p:grpSpPr>
          <a:xfrm>
            <a:off x="3124200" y="3266275"/>
            <a:ext cx="1410152" cy="901350"/>
            <a:chOff x="1600200" y="3266275"/>
            <a:chExt cx="1410152" cy="901350"/>
          </a:xfrm>
        </p:grpSpPr>
        <p:grpSp>
          <p:nvGrpSpPr>
            <p:cNvPr id="29" name="Group 28"/>
            <p:cNvGrpSpPr/>
            <p:nvPr/>
          </p:nvGrpSpPr>
          <p:grpSpPr>
            <a:xfrm>
              <a:off x="2514600" y="3505200"/>
              <a:ext cx="495752" cy="662425"/>
              <a:chOff x="2514600" y="3505200"/>
              <a:chExt cx="495752" cy="662425"/>
            </a:xfrm>
          </p:grpSpPr>
          <p:cxnSp>
            <p:nvCxnSpPr>
              <p:cNvPr id="28" name="Straight Arrow Connector 27"/>
              <p:cNvCxnSpPr/>
              <p:nvPr/>
            </p:nvCxnSpPr>
            <p:spPr>
              <a:xfrm flipV="1">
                <a:off x="2514600" y="3505200"/>
                <a:ext cx="0" cy="662425"/>
              </a:xfrm>
              <a:prstGeom prst="straightConnector1">
                <a:avLst/>
              </a:prstGeom>
              <a:ln w="76200">
                <a:solidFill>
                  <a:srgbClr val="008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2" name="TextBox 39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590800" y="3594487"/>
                    <a:ext cx="419552" cy="461665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xtLst>
                    <a:ext uri="{909E8E84-426E-40DD-AFC4-6F175D3DCCD1}">
                      <a14:hiddenFill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wrap="square">
                    <a:spAutoFit/>
                  </a:bodyPr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9pPr>
                  </a:lstStyle>
                  <a:p>
                    <a:pPr algn="ctr" eaLnBrk="1" hangingPunct="1"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sz="2400" b="1" i="1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  <a:cs typeface="Times New Roman" pitchFamily="18" charset="0"/>
                            </a:rPr>
                            <m:t>𝝁</m:t>
                          </m:r>
                        </m:oMath>
                      </m:oMathPara>
                    </a14:m>
                    <a:endParaRPr lang="en-US" sz="2400" b="1" i="1" dirty="0">
                      <a:solidFill>
                        <a:srgbClr val="008000"/>
                      </a:solidFill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</mc:Choice>
            <mc:Fallback xmlns="">
              <p:sp>
                <p:nvSpPr>
                  <p:cNvPr id="32" name="TextBox 39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 bwMode="auto">
                  <a:xfrm>
                    <a:off x="2590800" y="3594487"/>
                    <a:ext cx="419552" cy="461665"/>
                  </a:xfrm>
                  <a:prstGeom prst="rect">
                    <a:avLst/>
                  </a:prstGeom>
                  <a:blipFill>
                    <a:blip r:embed="rId5"/>
                    <a:stretch>
                      <a:fillRect l="-7246" b="-10667"/>
                    </a:stretch>
                  </a:blipFill>
                  <a:ln w="9525">
                    <a:noFill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23552" name="Group 23551"/>
            <p:cNvGrpSpPr/>
            <p:nvPr/>
          </p:nvGrpSpPr>
          <p:grpSpPr>
            <a:xfrm>
              <a:off x="1600200" y="3266275"/>
              <a:ext cx="604212" cy="467525"/>
              <a:chOff x="1600200" y="3266275"/>
              <a:chExt cx="604212" cy="467525"/>
            </a:xfrm>
          </p:grpSpPr>
          <p:cxnSp>
            <p:nvCxnSpPr>
              <p:cNvPr id="36" name="Straight Arrow Connector 35"/>
              <p:cNvCxnSpPr/>
              <p:nvPr/>
            </p:nvCxnSpPr>
            <p:spPr>
              <a:xfrm rot="16200000" flipV="1">
                <a:off x="1978506" y="3507894"/>
                <a:ext cx="0" cy="451812"/>
              </a:xfrm>
              <a:prstGeom prst="straightConnector1">
                <a:avLst/>
              </a:prstGeom>
              <a:ln w="76200">
                <a:solidFill>
                  <a:srgbClr val="3333FF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8" name="TextBox 39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600200" y="3266275"/>
                    <a:ext cx="419552" cy="461665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xtLst>
                    <a:ext uri="{909E8E84-426E-40DD-AFC4-6F175D3DCCD1}">
                      <a14:hiddenFill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wrap="square">
                    <a:spAutoFit/>
                  </a:bodyPr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9pPr>
                  </a:lstStyle>
                  <a:p>
                    <a:pPr algn="ctr" eaLnBrk="1" hangingPunct="1"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sz="2400" b="1" i="1">
                              <a:solidFill>
                                <a:srgbClr val="3333FF"/>
                              </a:solidFill>
                              <a:latin typeface="Cambria Math" panose="02040503050406030204" pitchFamily="18" charset="0"/>
                              <a:cs typeface="Times New Roman" pitchFamily="18" charset="0"/>
                            </a:rPr>
                            <m:t>𝑰</m:t>
                          </m:r>
                        </m:oMath>
                      </m:oMathPara>
                    </a14:m>
                    <a:endParaRPr lang="en-US" sz="2400" b="1" i="1" dirty="0">
                      <a:solidFill>
                        <a:srgbClr val="3333FF"/>
                      </a:solidFill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</mc:Choice>
            <mc:Fallback xmlns="">
              <p:sp>
                <p:nvSpPr>
                  <p:cNvPr id="38" name="TextBox 39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 bwMode="auto">
                  <a:xfrm>
                    <a:off x="1600200" y="3266275"/>
                    <a:ext cx="419552" cy="461665"/>
                  </a:xfrm>
                  <a:prstGeom prst="rect">
                    <a:avLst/>
                  </a:prstGeom>
                  <a:blipFill>
                    <a:blip r:embed="rId6"/>
                    <a:stretch>
                      <a:fillRect l="-1471"/>
                    </a:stretch>
                  </a:blipFill>
                  <a:ln w="9525">
                    <a:noFill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</p:grpSp>
      <p:grpSp>
        <p:nvGrpSpPr>
          <p:cNvPr id="23556" name="Group 23555"/>
          <p:cNvGrpSpPr/>
          <p:nvPr/>
        </p:nvGrpSpPr>
        <p:grpSpPr>
          <a:xfrm>
            <a:off x="7824116" y="2057401"/>
            <a:ext cx="1739436" cy="766465"/>
            <a:chOff x="6452516" y="2057400"/>
            <a:chExt cx="1739436" cy="766465"/>
          </a:xfrm>
        </p:grpSpPr>
        <p:grpSp>
          <p:nvGrpSpPr>
            <p:cNvPr id="30" name="Group 29"/>
            <p:cNvGrpSpPr/>
            <p:nvPr/>
          </p:nvGrpSpPr>
          <p:grpSpPr>
            <a:xfrm>
              <a:off x="6452516" y="2057400"/>
              <a:ext cx="419552" cy="662425"/>
              <a:chOff x="6452516" y="2057400"/>
              <a:chExt cx="419552" cy="662425"/>
            </a:xfrm>
          </p:grpSpPr>
          <p:cxnSp>
            <p:nvCxnSpPr>
              <p:cNvPr id="31" name="Straight Arrow Connector 30"/>
              <p:cNvCxnSpPr/>
              <p:nvPr/>
            </p:nvCxnSpPr>
            <p:spPr>
              <a:xfrm>
                <a:off x="6858000" y="2057400"/>
                <a:ext cx="0" cy="662425"/>
              </a:xfrm>
              <a:prstGeom prst="straightConnector1">
                <a:avLst/>
              </a:prstGeom>
              <a:ln w="76200">
                <a:solidFill>
                  <a:srgbClr val="008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3" name="TextBox 39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6452516" y="2085536"/>
                    <a:ext cx="419552" cy="461665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xtLst>
                    <a:ext uri="{909E8E84-426E-40DD-AFC4-6F175D3DCCD1}">
                      <a14:hiddenFill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wrap="square">
                    <a:spAutoFit/>
                  </a:bodyPr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9pPr>
                  </a:lstStyle>
                  <a:p>
                    <a:pPr algn="ctr" eaLnBrk="1" hangingPunct="1"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sz="2400" b="1" i="1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  <a:cs typeface="Times New Roman" pitchFamily="18" charset="0"/>
                            </a:rPr>
                            <m:t>𝝁</m:t>
                          </m:r>
                        </m:oMath>
                      </m:oMathPara>
                    </a14:m>
                    <a:endParaRPr lang="en-US" sz="2400" b="1" i="1" dirty="0">
                      <a:solidFill>
                        <a:srgbClr val="008000"/>
                      </a:solidFill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</mc:Choice>
            <mc:Fallback xmlns="">
              <p:sp>
                <p:nvSpPr>
                  <p:cNvPr id="33" name="TextBox 39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 bwMode="auto">
                  <a:xfrm>
                    <a:off x="6452516" y="2085536"/>
                    <a:ext cx="419552" cy="461665"/>
                  </a:xfrm>
                  <a:prstGeom prst="rect">
                    <a:avLst/>
                  </a:prstGeom>
                  <a:blipFill>
                    <a:blip r:embed="rId7"/>
                    <a:stretch>
                      <a:fillRect l="-7246" b="-10526"/>
                    </a:stretch>
                  </a:blipFill>
                  <a:ln w="9525">
                    <a:noFill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23553" name="Group 23552"/>
            <p:cNvGrpSpPr/>
            <p:nvPr/>
          </p:nvGrpSpPr>
          <p:grpSpPr>
            <a:xfrm>
              <a:off x="7306520" y="2362200"/>
              <a:ext cx="885432" cy="461665"/>
              <a:chOff x="7306520" y="2362200"/>
              <a:chExt cx="885432" cy="461665"/>
            </a:xfrm>
          </p:grpSpPr>
          <p:cxnSp>
            <p:nvCxnSpPr>
              <p:cNvPr id="37" name="Straight Arrow Connector 36"/>
              <p:cNvCxnSpPr/>
              <p:nvPr/>
            </p:nvCxnSpPr>
            <p:spPr>
              <a:xfrm rot="16200000" flipV="1">
                <a:off x="7532426" y="2248838"/>
                <a:ext cx="0" cy="451812"/>
              </a:xfrm>
              <a:prstGeom prst="straightConnector1">
                <a:avLst/>
              </a:prstGeom>
              <a:ln w="76200">
                <a:solidFill>
                  <a:srgbClr val="3333FF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9" name="TextBox 39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772400" y="2362200"/>
                    <a:ext cx="419552" cy="461665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xtLst>
                    <a:ext uri="{909E8E84-426E-40DD-AFC4-6F175D3DCCD1}">
                      <a14:hiddenFill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wrap="square">
                    <a:spAutoFit/>
                  </a:bodyPr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9pPr>
                  </a:lstStyle>
                  <a:p>
                    <a:pPr algn="ctr" eaLnBrk="1" hangingPunct="1"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sz="2400" b="1" i="1">
                              <a:solidFill>
                                <a:srgbClr val="3333FF"/>
                              </a:solidFill>
                              <a:latin typeface="Cambria Math" panose="02040503050406030204" pitchFamily="18" charset="0"/>
                              <a:cs typeface="Times New Roman" pitchFamily="18" charset="0"/>
                            </a:rPr>
                            <m:t>𝑰</m:t>
                          </m:r>
                        </m:oMath>
                      </m:oMathPara>
                    </a14:m>
                    <a:endParaRPr lang="en-US" sz="2400" b="1" i="1" dirty="0">
                      <a:solidFill>
                        <a:srgbClr val="3333FF"/>
                      </a:solidFill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</mc:Choice>
            <mc:Fallback xmlns="">
              <p:sp>
                <p:nvSpPr>
                  <p:cNvPr id="39" name="TextBox 39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 bwMode="auto">
                  <a:xfrm>
                    <a:off x="7772400" y="2362200"/>
                    <a:ext cx="419552" cy="461665"/>
                  </a:xfrm>
                  <a:prstGeom prst="rect">
                    <a:avLst/>
                  </a:prstGeom>
                  <a:blipFill>
                    <a:blip r:embed="rId8"/>
                    <a:stretch>
                      <a:fillRect l="-1449"/>
                    </a:stretch>
                  </a:blipFill>
                  <a:ln w="9525">
                    <a:noFill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</p:grpSp>
      <p:sp>
        <p:nvSpPr>
          <p:cNvPr id="23559" name="Slide Number Placeholder 23558"/>
          <p:cNvSpPr>
            <a:spLocks noGrp="1"/>
          </p:cNvSpPr>
          <p:nvPr>
            <p:ph type="sldNum" sz="quarter" idx="12"/>
          </p:nvPr>
        </p:nvSpPr>
        <p:spPr>
          <a:xfrm>
            <a:off x="11734800" y="6467083"/>
            <a:ext cx="381000" cy="365125"/>
          </a:xfrm>
        </p:spPr>
        <p:txBody>
          <a:bodyPr/>
          <a:lstStyle/>
          <a:p>
            <a:pPr>
              <a:defRPr/>
            </a:pPr>
            <a:fld id="{B386F29C-061E-47C1-A8AA-F42ADE5D6185}" type="slidenum">
              <a:rPr lang="en-US" smtClean="0"/>
              <a:pPr>
                <a:defRPr/>
              </a:pPr>
              <a:t>43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21675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7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>
          <a:xfrm>
            <a:off x="1981200" y="152400"/>
            <a:ext cx="8229600" cy="1143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000" b="1" dirty="0">
                <a:cs typeface="Arial" charset="0"/>
              </a:rPr>
              <a:t>Extra Example with Lenz’s Law: Moving Magnet [3]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5"/>
              <p:cNvSpPr txBox="1">
                <a:spLocks noChangeArrowheads="1"/>
              </p:cNvSpPr>
              <p:nvPr/>
            </p:nvSpPr>
            <p:spPr bwMode="auto">
              <a:xfrm>
                <a:off x="1752600" y="4267200"/>
                <a:ext cx="4461804" cy="1708160"/>
              </a:xfrm>
              <a:prstGeom prst="rect">
                <a:avLst/>
              </a:prstGeom>
              <a:noFill/>
              <a:ln w="9525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marL="342900" indent="-342900" eaLnBrk="1" hangingPunct="1">
                  <a:spcAft>
                    <a:spcPts val="300"/>
                  </a:spcAft>
                  <a:buFont typeface="Arial" panose="020B0604020202020204" pitchFamily="34" charset="0"/>
                  <a:buChar char="•"/>
                </a:pPr>
                <a:r>
                  <a:rPr lang="en-US" sz="2000" dirty="0"/>
                  <a:t>When the magnet is approaching the loop,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en-US" sz="2000" dirty="0"/>
                  <a:t> is </a:t>
                </a:r>
                <a:r>
                  <a:rPr lang="en-US" sz="2000" b="1" dirty="0"/>
                  <a:t>opposite</a:t>
                </a:r>
                <a:r>
                  <a:rPr lang="en-US" sz="2000" dirty="0"/>
                  <a:t> to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𝑒𝑥𝑡</m:t>
                        </m:r>
                      </m:sub>
                    </m:sSub>
                  </m:oMath>
                </a14:m>
                <a:endParaRPr lang="en-US" sz="2000" dirty="0"/>
              </a:p>
              <a:p>
                <a:pPr marL="342900" indent="-342900" eaLnBrk="1" hangingPunct="1">
                  <a:spcAft>
                    <a:spcPts val="300"/>
                  </a:spcAft>
                  <a:buFont typeface="Arial" panose="020B0604020202020204" pitchFamily="34" charset="0"/>
                  <a:buChar char="•"/>
                </a:pPr>
                <a:r>
                  <a:rPr lang="en-US" sz="2000" dirty="0"/>
                  <a:t>The loop </a:t>
                </a:r>
                <a:r>
                  <a:rPr lang="en-US" sz="2000" b="1" dirty="0"/>
                  <a:t>repels</a:t>
                </a:r>
                <a:r>
                  <a:rPr lang="en-US" sz="2000" dirty="0"/>
                  <a:t> the magnet </a:t>
                </a:r>
                <a:r>
                  <a:rPr lang="en-US" sz="2000" dirty="0">
                    <a:solidFill>
                      <a:schemeClr val="bg1">
                        <a:lumMod val="50000"/>
                      </a:schemeClr>
                    </a:solidFill>
                  </a:rPr>
                  <a:t>[lecture 11 slide 35]</a:t>
                </a:r>
                <a:r>
                  <a:rPr lang="en-US" sz="2000" dirty="0"/>
                  <a:t> </a:t>
                </a:r>
              </a:p>
              <a:p>
                <a:pPr marL="342900" indent="-342900" eaLnBrk="1" hangingPunct="1">
                  <a:spcAft>
                    <a:spcPts val="300"/>
                  </a:spcAft>
                  <a:buFont typeface="Arial" panose="020B0604020202020204" pitchFamily="34" charset="0"/>
                  <a:buChar char="•"/>
                </a:pPr>
                <a:r>
                  <a:rPr lang="en-US" sz="2000" dirty="0"/>
                  <a:t>Therefore, the magnet slows down</a:t>
                </a:r>
              </a:p>
            </p:txBody>
          </p:sp>
        </mc:Choice>
        <mc:Fallback xmlns="">
          <p:sp>
            <p:nvSpPr>
              <p:cNvPr id="2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752600" y="4267200"/>
                <a:ext cx="4461804" cy="1708160"/>
              </a:xfrm>
              <a:prstGeom prst="rect">
                <a:avLst/>
              </a:prstGeom>
              <a:blipFill>
                <a:blip r:embed="rId2"/>
                <a:stretch>
                  <a:fillRect l="-1091" t="-1064" r="-136" b="-5319"/>
                </a:stretch>
              </a:blipFill>
              <a:ln w="9525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5"/>
              <p:cNvSpPr txBox="1">
                <a:spLocks noChangeArrowheads="1"/>
              </p:cNvSpPr>
              <p:nvPr/>
            </p:nvSpPr>
            <p:spPr bwMode="auto">
              <a:xfrm>
                <a:off x="6324601" y="4267200"/>
                <a:ext cx="4194517" cy="1708160"/>
              </a:xfrm>
              <a:prstGeom prst="rect">
                <a:avLst/>
              </a:prstGeom>
              <a:noFill/>
              <a:ln w="9525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marL="342900" indent="-342900" eaLnBrk="1" hangingPunct="1">
                  <a:spcAft>
                    <a:spcPts val="300"/>
                  </a:spcAft>
                  <a:buFont typeface="Arial" panose="020B0604020202020204" pitchFamily="34" charset="0"/>
                  <a:buChar char="•"/>
                </a:pPr>
                <a:r>
                  <a:rPr lang="en-US" sz="2000" dirty="0"/>
                  <a:t>When the magnet is moving away from the loop,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en-US" sz="2000" dirty="0"/>
                  <a:t> points in the </a:t>
                </a:r>
                <a:r>
                  <a:rPr lang="en-US" sz="2000" b="1" dirty="0"/>
                  <a:t>same</a:t>
                </a:r>
                <a:r>
                  <a:rPr lang="en-US" sz="2000" dirty="0"/>
                  <a:t> direction as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𝑒𝑥𝑡</m:t>
                        </m:r>
                      </m:sub>
                    </m:sSub>
                  </m:oMath>
                </a14:m>
                <a:endParaRPr lang="en-US" sz="2000" dirty="0"/>
              </a:p>
              <a:p>
                <a:pPr marL="342900" indent="-342900" eaLnBrk="1" hangingPunct="1">
                  <a:spcAft>
                    <a:spcPts val="300"/>
                  </a:spcAft>
                  <a:buFont typeface="Arial" panose="020B0604020202020204" pitchFamily="34" charset="0"/>
                  <a:buChar char="•"/>
                </a:pPr>
                <a:r>
                  <a:rPr lang="en-US" sz="2000" dirty="0"/>
                  <a:t>The loop </a:t>
                </a:r>
                <a:r>
                  <a:rPr lang="en-US" sz="2000" b="1" dirty="0"/>
                  <a:t>attracts</a:t>
                </a:r>
                <a:r>
                  <a:rPr lang="en-US" sz="2000" dirty="0"/>
                  <a:t> the magnet</a:t>
                </a:r>
              </a:p>
              <a:p>
                <a:pPr marL="342900" indent="-342900" eaLnBrk="1" hangingPunct="1">
                  <a:spcAft>
                    <a:spcPts val="300"/>
                  </a:spcAft>
                  <a:buFont typeface="Arial" panose="020B0604020202020204" pitchFamily="34" charset="0"/>
                  <a:buChar char="•"/>
                </a:pPr>
                <a:r>
                  <a:rPr lang="en-US" sz="2000" dirty="0"/>
                  <a:t>The magnet still slows down </a:t>
                </a:r>
              </a:p>
            </p:txBody>
          </p:sp>
        </mc:Choice>
        <mc:Fallback xmlns="">
          <p:sp>
            <p:nvSpPr>
              <p:cNvPr id="27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324601" y="4267200"/>
                <a:ext cx="4194517" cy="1708160"/>
              </a:xfrm>
              <a:prstGeom prst="rect">
                <a:avLst/>
              </a:prstGeom>
              <a:blipFill>
                <a:blip r:embed="rId3"/>
                <a:stretch>
                  <a:fillRect l="-1159" t="-1064" b="-5319"/>
                </a:stretch>
              </a:blipFill>
              <a:ln w="9525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" name="Group 1"/>
          <p:cNvGrpSpPr/>
          <p:nvPr/>
        </p:nvGrpSpPr>
        <p:grpSpPr>
          <a:xfrm>
            <a:off x="2895600" y="1905000"/>
            <a:ext cx="2286000" cy="2180566"/>
            <a:chOff x="1371600" y="1987059"/>
            <a:chExt cx="2286000" cy="2180566"/>
          </a:xfrm>
        </p:grpSpPr>
        <p:grpSp>
          <p:nvGrpSpPr>
            <p:cNvPr id="23557" name="Group 23556"/>
            <p:cNvGrpSpPr/>
            <p:nvPr/>
          </p:nvGrpSpPr>
          <p:grpSpPr>
            <a:xfrm>
              <a:off x="1371600" y="1987059"/>
              <a:ext cx="2286000" cy="2051541"/>
              <a:chOff x="1371600" y="1987059"/>
              <a:chExt cx="2286000" cy="2051541"/>
            </a:xfrm>
          </p:grpSpPr>
          <p:pic>
            <p:nvPicPr>
              <p:cNvPr id="44" name="Picture 43"/>
              <p:cNvPicPr>
                <a:picLocks noChangeAspect="1"/>
              </p:cNvPicPr>
              <p:nvPr/>
            </p:nvPicPr>
            <p:blipFill rotWithShape="1">
              <a:blip r:embed="rId4"/>
              <a:srcRect r="43439"/>
              <a:stretch/>
            </p:blipFill>
            <p:spPr>
              <a:xfrm rot="10800000">
                <a:off x="1647988" y="1987059"/>
                <a:ext cx="1738808" cy="1843088"/>
              </a:xfrm>
              <a:prstGeom prst="rect">
                <a:avLst/>
              </a:prstGeom>
              <a:scene3d>
                <a:camera prst="orthographicFront">
                  <a:rot lat="0" lon="0" rev="5400000"/>
                </a:camera>
                <a:lightRig rig="threePt" dir="t"/>
              </a:scene3d>
            </p:spPr>
          </p:pic>
          <p:grpSp>
            <p:nvGrpSpPr>
              <p:cNvPr id="6" name="Group 5"/>
              <p:cNvGrpSpPr/>
              <p:nvPr/>
            </p:nvGrpSpPr>
            <p:grpSpPr>
              <a:xfrm>
                <a:off x="1371600" y="2286001"/>
                <a:ext cx="2286000" cy="1752599"/>
                <a:chOff x="1752600" y="4114801"/>
                <a:chExt cx="2286000" cy="1752599"/>
              </a:xfrm>
            </p:grpSpPr>
            <p:sp>
              <p:nvSpPr>
                <p:cNvPr id="12" name="Oval 11"/>
                <p:cNvSpPr/>
                <p:nvPr/>
              </p:nvSpPr>
              <p:spPr>
                <a:xfrm>
                  <a:off x="1752600" y="5562600"/>
                  <a:ext cx="2286000" cy="304800"/>
                </a:xfrm>
                <a:prstGeom prst="ellipse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24" name="Right Arrow 23"/>
                <p:cNvSpPr/>
                <p:nvPr/>
              </p:nvSpPr>
              <p:spPr>
                <a:xfrm rot="5400000">
                  <a:off x="3065714" y="4380515"/>
                  <a:ext cx="933800" cy="402371"/>
                </a:xfrm>
                <a:prstGeom prst="rightArrow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dirty="0"/>
                </a:p>
              </p:txBody>
            </p:sp>
          </p:grpSp>
        </p:grpSp>
        <p:grpSp>
          <p:nvGrpSpPr>
            <p:cNvPr id="29" name="Group 28"/>
            <p:cNvGrpSpPr/>
            <p:nvPr/>
          </p:nvGrpSpPr>
          <p:grpSpPr>
            <a:xfrm>
              <a:off x="2514600" y="3505200"/>
              <a:ext cx="495752" cy="662425"/>
              <a:chOff x="2514600" y="3505200"/>
              <a:chExt cx="495752" cy="662425"/>
            </a:xfrm>
          </p:grpSpPr>
          <p:cxnSp>
            <p:nvCxnSpPr>
              <p:cNvPr id="28" name="Straight Arrow Connector 27"/>
              <p:cNvCxnSpPr/>
              <p:nvPr/>
            </p:nvCxnSpPr>
            <p:spPr>
              <a:xfrm flipV="1">
                <a:off x="2514600" y="3505200"/>
                <a:ext cx="0" cy="662425"/>
              </a:xfrm>
              <a:prstGeom prst="straightConnector1">
                <a:avLst/>
              </a:prstGeom>
              <a:ln w="76200">
                <a:solidFill>
                  <a:srgbClr val="008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2" name="TextBox 39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590800" y="3594487"/>
                    <a:ext cx="419552" cy="461665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xtLst>
                    <a:ext uri="{909E8E84-426E-40DD-AFC4-6F175D3DCCD1}">
                      <a14:hiddenFill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wrap="square">
                    <a:spAutoFit/>
                  </a:bodyPr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9pPr>
                  </a:lstStyle>
                  <a:p>
                    <a:pPr algn="ctr" eaLnBrk="1" hangingPunct="1"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sz="2400" b="1" i="1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  <a:cs typeface="Times New Roman" pitchFamily="18" charset="0"/>
                            </a:rPr>
                            <m:t>𝝁</m:t>
                          </m:r>
                        </m:oMath>
                      </m:oMathPara>
                    </a14:m>
                    <a:endParaRPr lang="en-US" sz="2400" b="1" i="1" dirty="0">
                      <a:solidFill>
                        <a:srgbClr val="008000"/>
                      </a:solidFill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</mc:Choice>
            <mc:Fallback xmlns="">
              <p:sp>
                <p:nvSpPr>
                  <p:cNvPr id="32" name="TextBox 39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 bwMode="auto">
                  <a:xfrm>
                    <a:off x="2590800" y="3594487"/>
                    <a:ext cx="419552" cy="461665"/>
                  </a:xfrm>
                  <a:prstGeom prst="rect">
                    <a:avLst/>
                  </a:prstGeom>
                  <a:blipFill>
                    <a:blip r:embed="rId5"/>
                    <a:stretch>
                      <a:fillRect l="-7246" b="-10526"/>
                    </a:stretch>
                  </a:blipFill>
                  <a:ln w="9525">
                    <a:noFill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</p:grpSp>
      <p:grpSp>
        <p:nvGrpSpPr>
          <p:cNvPr id="3" name="Group 2"/>
          <p:cNvGrpSpPr/>
          <p:nvPr/>
        </p:nvGrpSpPr>
        <p:grpSpPr>
          <a:xfrm>
            <a:off x="7086600" y="2057400"/>
            <a:ext cx="2286000" cy="2209800"/>
            <a:chOff x="5562600" y="2057400"/>
            <a:chExt cx="2286000" cy="2209800"/>
          </a:xfrm>
        </p:grpSpPr>
        <p:grpSp>
          <p:nvGrpSpPr>
            <p:cNvPr id="23558" name="Group 23557"/>
            <p:cNvGrpSpPr/>
            <p:nvPr/>
          </p:nvGrpSpPr>
          <p:grpSpPr>
            <a:xfrm>
              <a:off x="5562600" y="2209800"/>
              <a:ext cx="2286000" cy="2057400"/>
              <a:chOff x="5562600" y="2209800"/>
              <a:chExt cx="2286000" cy="2057400"/>
            </a:xfrm>
          </p:grpSpPr>
          <p:pic>
            <p:nvPicPr>
              <p:cNvPr id="45" name="Picture 44"/>
              <p:cNvPicPr>
                <a:picLocks noChangeAspect="1"/>
              </p:cNvPicPr>
              <p:nvPr/>
            </p:nvPicPr>
            <p:blipFill rotWithShape="1">
              <a:blip r:embed="rId4"/>
              <a:srcRect r="43439"/>
              <a:stretch/>
            </p:blipFill>
            <p:spPr>
              <a:xfrm rot="10800000">
                <a:off x="5838988" y="2424112"/>
                <a:ext cx="1738808" cy="1843088"/>
              </a:xfrm>
              <a:prstGeom prst="rect">
                <a:avLst/>
              </a:prstGeom>
              <a:scene3d>
                <a:camera prst="orthographicFront">
                  <a:rot lat="0" lon="0" rev="5400000"/>
                </a:camera>
                <a:lightRig rig="threePt" dir="t"/>
              </a:scene3d>
            </p:spPr>
          </p:pic>
          <p:grpSp>
            <p:nvGrpSpPr>
              <p:cNvPr id="11" name="Group 10"/>
              <p:cNvGrpSpPr/>
              <p:nvPr/>
            </p:nvGrpSpPr>
            <p:grpSpPr>
              <a:xfrm>
                <a:off x="5562600" y="2209800"/>
                <a:ext cx="2286000" cy="1676400"/>
                <a:chOff x="5410200" y="4633912"/>
                <a:chExt cx="2286000" cy="1676400"/>
              </a:xfrm>
            </p:grpSpPr>
            <p:sp>
              <p:nvSpPr>
                <p:cNvPr id="21" name="Oval 20"/>
                <p:cNvSpPr/>
                <p:nvPr/>
              </p:nvSpPr>
              <p:spPr>
                <a:xfrm>
                  <a:off x="5410200" y="4633912"/>
                  <a:ext cx="2286000" cy="304800"/>
                </a:xfrm>
                <a:prstGeom prst="ellipse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dirty="0"/>
                </a:p>
              </p:txBody>
            </p:sp>
            <p:sp>
              <p:nvSpPr>
                <p:cNvPr id="25" name="Right Arrow 24"/>
                <p:cNvSpPr/>
                <p:nvPr/>
              </p:nvSpPr>
              <p:spPr>
                <a:xfrm rot="5400000">
                  <a:off x="6799514" y="5642226"/>
                  <a:ext cx="933800" cy="402371"/>
                </a:xfrm>
                <a:prstGeom prst="rightArrow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dirty="0"/>
                </a:p>
              </p:txBody>
            </p:sp>
          </p:grpSp>
        </p:grpSp>
        <p:grpSp>
          <p:nvGrpSpPr>
            <p:cNvPr id="30" name="Group 29"/>
            <p:cNvGrpSpPr/>
            <p:nvPr/>
          </p:nvGrpSpPr>
          <p:grpSpPr>
            <a:xfrm>
              <a:off x="6300116" y="2057400"/>
              <a:ext cx="419552" cy="662425"/>
              <a:chOff x="6452516" y="2057400"/>
              <a:chExt cx="419552" cy="662425"/>
            </a:xfrm>
          </p:grpSpPr>
          <p:cxnSp>
            <p:nvCxnSpPr>
              <p:cNvPr id="31" name="Straight Arrow Connector 30"/>
              <p:cNvCxnSpPr/>
              <p:nvPr/>
            </p:nvCxnSpPr>
            <p:spPr>
              <a:xfrm>
                <a:off x="6858000" y="2057400"/>
                <a:ext cx="0" cy="662425"/>
              </a:xfrm>
              <a:prstGeom prst="straightConnector1">
                <a:avLst/>
              </a:prstGeom>
              <a:ln w="76200">
                <a:solidFill>
                  <a:srgbClr val="008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3" name="TextBox 39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6452516" y="2085536"/>
                    <a:ext cx="419552" cy="461665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xtLst>
                    <a:ext uri="{909E8E84-426E-40DD-AFC4-6F175D3DCCD1}">
                      <a14:hiddenFill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wrap="square">
                    <a:spAutoFit/>
                  </a:bodyPr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9pPr>
                  </a:lstStyle>
                  <a:p>
                    <a:pPr algn="ctr" eaLnBrk="1" hangingPunct="1"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sz="2400" b="1" i="1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  <a:cs typeface="Times New Roman" pitchFamily="18" charset="0"/>
                            </a:rPr>
                            <m:t>𝝁</m:t>
                          </m:r>
                        </m:oMath>
                      </m:oMathPara>
                    </a14:m>
                    <a:endParaRPr lang="en-US" sz="2400" b="1" i="1" dirty="0">
                      <a:solidFill>
                        <a:srgbClr val="008000"/>
                      </a:solidFill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</mc:Choice>
            <mc:Fallback xmlns="">
              <p:sp>
                <p:nvSpPr>
                  <p:cNvPr id="33" name="TextBox 39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 bwMode="auto">
                  <a:xfrm>
                    <a:off x="6452516" y="2085536"/>
                    <a:ext cx="419552" cy="461665"/>
                  </a:xfrm>
                  <a:prstGeom prst="rect">
                    <a:avLst/>
                  </a:prstGeom>
                  <a:blipFill>
                    <a:blip r:embed="rId6"/>
                    <a:stretch>
                      <a:fillRect l="-7246" b="-10526"/>
                    </a:stretch>
                  </a:blipFill>
                  <a:ln w="9525">
                    <a:noFill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</p:grpSp>
      <p:sp>
        <p:nvSpPr>
          <p:cNvPr id="34" name="TextBox 33"/>
          <p:cNvSpPr txBox="1"/>
          <p:nvPr/>
        </p:nvSpPr>
        <p:spPr>
          <a:xfrm>
            <a:off x="2362200" y="1371601"/>
            <a:ext cx="7696200" cy="461665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>
                <a:latin typeface="+mn-lt"/>
              </a:rPr>
              <a:t>What happens to the </a:t>
            </a:r>
            <a:r>
              <a:rPr lang="en-US" sz="2400" b="1" dirty="0">
                <a:latin typeface="+mn-lt"/>
              </a:rPr>
              <a:t>speed</a:t>
            </a:r>
            <a:r>
              <a:rPr lang="en-US" sz="2400" dirty="0">
                <a:latin typeface="+mn-lt"/>
              </a:rPr>
              <a:t> of the magnet as it falls?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1752601" y="6172201"/>
            <a:ext cx="8766516" cy="46166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  <a:prstDash val="sysDot"/>
          </a:ln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>
                <a:latin typeface="+mn-lt"/>
              </a:rPr>
              <a:t>The magnet slows down throughout the process of induction</a:t>
            </a:r>
          </a:p>
        </p:txBody>
      </p:sp>
    </p:spTree>
    <p:extLst>
      <p:ext uri="{BB962C8B-B14F-4D97-AF65-F5344CB8AC3E}">
        <p14:creationId xmlns:p14="http://schemas.microsoft.com/office/powerpoint/2010/main" val="25932618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7" grpId="0" animBg="1"/>
      <p:bldP spid="40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>
          <a:xfrm>
            <a:off x="1981200" y="152400"/>
            <a:ext cx="8229600" cy="1143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000" b="1" dirty="0">
                <a:cs typeface="Arial" charset="0"/>
              </a:rPr>
              <a:t>Falling Magnet vs Falling Iron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2362200" y="1066800"/>
            <a:ext cx="7696200" cy="400110"/>
          </a:xfrm>
          <a:prstGeom prst="rect">
            <a:avLst/>
          </a:prstGeom>
          <a:noFill/>
          <a:ln>
            <a:noFill/>
            <a:prstDash val="dash"/>
          </a:ln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>
                <a:latin typeface="+mn-lt"/>
                <a:hlinkClick r:id="rId2"/>
              </a:rPr>
              <a:t>https://www.youtube.com/watch?v=N7tIi71-AjA</a:t>
            </a:r>
            <a:endParaRPr lang="en-US" sz="2000" dirty="0">
              <a:latin typeface="+mn-lt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2057400" y="1676400"/>
            <a:ext cx="3962400" cy="3908286"/>
            <a:chOff x="533400" y="1981200"/>
            <a:chExt cx="3962400" cy="3908286"/>
          </a:xfrm>
        </p:grpSpPr>
        <p:sp>
          <p:nvSpPr>
            <p:cNvPr id="26" name="TextBox 5"/>
            <p:cNvSpPr txBox="1">
              <a:spLocks noChangeArrowheads="1"/>
            </p:cNvSpPr>
            <p:nvPr/>
          </p:nvSpPr>
          <p:spPr bwMode="auto">
            <a:xfrm>
              <a:off x="533400" y="5181600"/>
              <a:ext cx="3962400" cy="707886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Aft>
                  <a:spcPts val="300"/>
                </a:spcAft>
              </a:pPr>
              <a:r>
                <a:rPr lang="en-US" sz="2000" dirty="0"/>
                <a:t>A non-magnetized iron ball drops through a metal pipe in </a:t>
              </a:r>
              <a:r>
                <a:rPr lang="en-US" sz="2000" i="1" dirty="0"/>
                <a:t>0.02</a:t>
              </a:r>
              <a:r>
                <a:rPr lang="en-US" sz="2000" dirty="0"/>
                <a:t> </a:t>
              </a:r>
              <a:r>
                <a:rPr lang="en-US" sz="2000" i="1" dirty="0"/>
                <a:t>s</a:t>
              </a:r>
            </a:p>
          </p:txBody>
        </p:sp>
        <p:pic>
          <p:nvPicPr>
            <p:cNvPr id="4" name="Picture 3"/>
            <p:cNvPicPr>
              <a:picLocks noChangeAspect="1"/>
            </p:cNvPicPr>
            <p:nvPr/>
          </p:nvPicPr>
          <p:blipFill rotWithShape="1">
            <a:blip r:embed="rId3"/>
            <a:srcRect l="4343" t="13194" r="21474" b="31250"/>
            <a:stretch/>
          </p:blipFill>
          <p:spPr>
            <a:xfrm>
              <a:off x="1143000" y="1981200"/>
              <a:ext cx="2895600" cy="1219200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 rotWithShape="1">
            <a:blip r:embed="rId4"/>
            <a:srcRect l="26515" t="15073" b="14613"/>
            <a:stretch/>
          </p:blipFill>
          <p:spPr>
            <a:xfrm>
              <a:off x="1170214" y="3486090"/>
              <a:ext cx="2868386" cy="1543110"/>
            </a:xfrm>
            <a:prstGeom prst="rect">
              <a:avLst/>
            </a:prstGeom>
          </p:spPr>
        </p:pic>
      </p:grpSp>
      <p:grpSp>
        <p:nvGrpSpPr>
          <p:cNvPr id="10" name="Group 9"/>
          <p:cNvGrpSpPr/>
          <p:nvPr/>
        </p:nvGrpSpPr>
        <p:grpSpPr>
          <a:xfrm>
            <a:off x="6324600" y="1705428"/>
            <a:ext cx="4114800" cy="3879258"/>
            <a:chOff x="4800600" y="2010228"/>
            <a:chExt cx="4114800" cy="3879258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 rotWithShape="1">
            <a:blip r:embed="rId5"/>
            <a:srcRect t="13889" r="20637" b="31426"/>
            <a:stretch/>
          </p:blipFill>
          <p:spPr>
            <a:xfrm>
              <a:off x="5234355" y="2010228"/>
              <a:ext cx="3097802" cy="1200090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6"/>
            <a:srcRect l="22750" t="16082" b="17945"/>
            <a:stretch/>
          </p:blipFill>
          <p:spPr>
            <a:xfrm>
              <a:off x="5207957" y="3505200"/>
              <a:ext cx="3174043" cy="1524000"/>
            </a:xfrm>
            <a:prstGeom prst="rect">
              <a:avLst/>
            </a:prstGeom>
          </p:spPr>
        </p:pic>
        <p:sp>
          <p:nvSpPr>
            <p:cNvPr id="35" name="TextBox 5"/>
            <p:cNvSpPr txBox="1">
              <a:spLocks noChangeArrowheads="1"/>
            </p:cNvSpPr>
            <p:nvPr/>
          </p:nvSpPr>
          <p:spPr bwMode="auto">
            <a:xfrm>
              <a:off x="4800600" y="5181600"/>
              <a:ext cx="4114800" cy="707886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Aft>
                  <a:spcPts val="300"/>
                </a:spcAft>
              </a:pPr>
              <a:r>
                <a:rPr lang="en-US" sz="2000" dirty="0"/>
                <a:t>A magnet of the same size drops through the same metal pipe in </a:t>
              </a:r>
              <a:r>
                <a:rPr lang="en-US" sz="2000" i="1" dirty="0"/>
                <a:t>4 s</a:t>
              </a:r>
            </a:p>
          </p:txBody>
        </p:sp>
      </p:grpSp>
      <p:sp>
        <p:nvSpPr>
          <p:cNvPr id="36" name="TextBox 5"/>
          <p:cNvSpPr txBox="1">
            <a:spLocks noChangeArrowheads="1"/>
          </p:cNvSpPr>
          <p:nvPr/>
        </p:nvSpPr>
        <p:spPr bwMode="auto">
          <a:xfrm>
            <a:off x="2275114" y="5867401"/>
            <a:ext cx="7924800" cy="769441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Aft>
                <a:spcPts val="300"/>
              </a:spcAft>
            </a:pPr>
            <a:r>
              <a:rPr lang="en-US" sz="2200" b="1" dirty="0"/>
              <a:t>The magnet takes longer to fall because it induces a current in the metal pipe and is, therefore, slowed down</a:t>
            </a:r>
          </a:p>
        </p:txBody>
      </p:sp>
    </p:spTree>
    <p:extLst>
      <p:ext uri="{BB962C8B-B14F-4D97-AF65-F5344CB8AC3E}">
        <p14:creationId xmlns:p14="http://schemas.microsoft.com/office/powerpoint/2010/main" val="24725702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>
          <a:xfrm>
            <a:off x="1981200" y="152400"/>
            <a:ext cx="8229600" cy="1143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000" b="1" dirty="0">
                <a:cs typeface="Arial" charset="0"/>
              </a:rPr>
              <a:t>Energy Transfer in Induction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Box 33"/>
              <p:cNvSpPr txBox="1"/>
              <p:nvPr/>
            </p:nvSpPr>
            <p:spPr>
              <a:xfrm>
                <a:off x="838200" y="1260932"/>
                <a:ext cx="10363200" cy="4601260"/>
              </a:xfrm>
              <a:prstGeom prst="rect">
                <a:avLst/>
              </a:prstGeom>
              <a:noFill/>
              <a:ln>
                <a:noFill/>
                <a:prstDash val="dash"/>
              </a:ln>
            </p:spPr>
            <p:txBody>
              <a:bodyPr wrap="square">
                <a:spAutoFit/>
              </a:bodyPr>
              <a:lstStyle/>
              <a:p>
                <a:pPr marL="342900" indent="-342900" fontAlgn="auto">
                  <a:spcBef>
                    <a:spcPts val="0"/>
                  </a:spcBef>
                  <a:spcAft>
                    <a:spcPts val="900"/>
                  </a:spcAft>
                  <a:buFont typeface="Arial" panose="020B0604020202020204" pitchFamily="34" charset="0"/>
                  <a:buChar char="•"/>
                  <a:defRPr/>
                </a:pPr>
                <a:r>
                  <a:rPr lang="en-US" sz="2400" dirty="0">
                    <a:latin typeface="+mn-lt"/>
                  </a:rPr>
                  <a:t>As a magnet creates induction, it slows down, i.e. loses kinetic energy</a:t>
                </a:r>
              </a:p>
              <a:p>
                <a:pPr marL="342900" indent="-342900" fontAlgn="auto">
                  <a:spcBef>
                    <a:spcPts val="0"/>
                  </a:spcBef>
                  <a:spcAft>
                    <a:spcPts val="900"/>
                  </a:spcAft>
                  <a:buFont typeface="Arial" panose="020B0604020202020204" pitchFamily="34" charset="0"/>
                  <a:buChar char="•"/>
                  <a:defRPr/>
                </a:pPr>
                <a:r>
                  <a:rPr lang="en-US" sz="2400" dirty="0">
                    <a:latin typeface="+mn-lt"/>
                  </a:rPr>
                  <a:t>The kinetic energy is transferred to the induced conductor (as electric energy)</a:t>
                </a:r>
              </a:p>
              <a:p>
                <a:pPr marL="342900" indent="-342900" fontAlgn="auto">
                  <a:spcBef>
                    <a:spcPts val="0"/>
                  </a:spcBef>
                  <a:spcAft>
                    <a:spcPts val="600"/>
                  </a:spcAft>
                  <a:buFont typeface="Arial" panose="020B0604020202020204" pitchFamily="34" charset="0"/>
                  <a:buChar char="•"/>
                  <a:defRPr/>
                </a:pPr>
                <a:r>
                  <a:rPr lang="en-US" sz="2400" dirty="0">
                    <a:latin typeface="+mn-lt"/>
                  </a:rPr>
                  <a:t>Therefore, magnetic induction is a process of energy transfer, converting kinetic energy to electrical energy</a:t>
                </a:r>
              </a:p>
              <a:p>
                <a:pPr algn="ctr" fontAlgn="auto">
                  <a:spcBef>
                    <a:spcPts val="0"/>
                  </a:spcBef>
                  <a:spcAft>
                    <a:spcPts val="600"/>
                  </a:spcAft>
                  <a:defRPr/>
                </a:pPr>
                <a:r>
                  <a:rPr lang="en-US" sz="2000" i="1" dirty="0">
                    <a:latin typeface="+mn-lt"/>
                  </a:rPr>
                  <a:t>(this principle is used in most power plants)</a:t>
                </a:r>
              </a:p>
              <a:p>
                <a:pPr fontAlgn="auto">
                  <a:spcBef>
                    <a:spcPts val="0"/>
                  </a:spcBef>
                  <a:spcAft>
                    <a:spcPts val="600"/>
                  </a:spcAft>
                  <a:defRPr/>
                </a:pPr>
                <a:endParaRPr lang="en-US" sz="1100" dirty="0">
                  <a:latin typeface="+mn-lt"/>
                </a:endParaRPr>
              </a:p>
              <a:p>
                <a:pPr algn="just" fontAlgn="auto">
                  <a:spcBef>
                    <a:spcPts val="0"/>
                  </a:spcBef>
                  <a:spcAft>
                    <a:spcPts val="600"/>
                  </a:spcAft>
                  <a:defRPr/>
                </a:pPr>
                <a:r>
                  <a:rPr lang="en-US" sz="2400" dirty="0">
                    <a:latin typeface="+mn-lt"/>
                  </a:rPr>
                  <a:t>This is why it is necessary for the induced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en-US" sz="2400" dirty="0">
                    <a:latin typeface="+mn-lt"/>
                  </a:rPr>
                  <a:t> to prevent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>
                        <a:latin typeface="Cambria Math" panose="02040503050406030204" pitchFamily="18" charset="0"/>
                      </a:rPr>
                      <m:t>Φ</m:t>
                    </m:r>
                  </m:oMath>
                </a14:m>
                <a:r>
                  <a:rPr lang="en-US" sz="2400" dirty="0">
                    <a:latin typeface="+mn-lt"/>
                  </a:rPr>
                  <a:t> from changing </a:t>
                </a:r>
                <a:r>
                  <a:rPr lang="en-US" sz="2400" dirty="0">
                    <a:solidFill>
                      <a:schemeClr val="bg1">
                        <a:lumMod val="50000"/>
                      </a:schemeClr>
                    </a:solidFill>
                    <a:latin typeface="+mn-lt"/>
                  </a:rPr>
                  <a:t>[</a:t>
                </a:r>
                <a:r>
                  <a:rPr lang="en-US" sz="2400" b="1" dirty="0">
                    <a:solidFill>
                      <a:schemeClr val="bg1">
                        <a:lumMod val="50000"/>
                      </a:schemeClr>
                    </a:solidFill>
                    <a:latin typeface="+mn-lt"/>
                  </a:rPr>
                  <a:t>Lenz’s law</a:t>
                </a:r>
                <a:r>
                  <a:rPr lang="en-US" sz="2400" dirty="0">
                    <a:solidFill>
                      <a:schemeClr val="bg1">
                        <a:lumMod val="50000"/>
                      </a:schemeClr>
                    </a:solidFill>
                    <a:latin typeface="+mn-lt"/>
                  </a:rPr>
                  <a:t>, slide 35] </a:t>
                </a:r>
                <a:r>
                  <a:rPr lang="en-US" sz="2400" dirty="0">
                    <a:latin typeface="+mn-lt"/>
                  </a:rPr>
                  <a:t>– so that kinetic energy is reduced and converted to electric energy, and the principle of energy conservation is not violated.</a:t>
                </a:r>
              </a:p>
              <a:p>
                <a:pPr marL="342900" indent="-342900" fontAlgn="auto"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  <a:defRPr/>
                </a:pPr>
                <a:endParaRPr lang="en-US" sz="1100" dirty="0">
                  <a:latin typeface="+mn-lt"/>
                </a:endParaRPr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2400" b="1" dirty="0">
                    <a:latin typeface="+mn-lt"/>
                  </a:rPr>
                  <a:t>i.e. Lenz’s law is based on conservation of energy</a:t>
                </a:r>
              </a:p>
            </p:txBody>
          </p:sp>
        </mc:Choice>
        <mc:Fallback xmlns="">
          <p:sp>
            <p:nvSpPr>
              <p:cNvPr id="34" name="TextBox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200" y="1260932"/>
                <a:ext cx="10363200" cy="4601260"/>
              </a:xfrm>
              <a:prstGeom prst="rect">
                <a:avLst/>
              </a:prstGeom>
              <a:blipFill>
                <a:blip r:embed="rId2"/>
                <a:stretch>
                  <a:fillRect l="-941" t="-927" r="-1118" b="-2119"/>
                </a:stretch>
              </a:blipFill>
              <a:ln>
                <a:noFill/>
                <a:prstDash val="dash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386F29C-061E-47C1-A8AA-F42ADE5D6185}" type="slidenum">
              <a:rPr lang="en-US" smtClean="0"/>
              <a:pPr>
                <a:defRPr/>
              </a:pPr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0929294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Arial" charset="0"/>
                <a:cs typeface="Arial" charset="0"/>
              </a:rPr>
              <a:t>Faraday’s Law</a:t>
            </a:r>
          </a:p>
        </p:txBody>
      </p:sp>
      <p:sp>
        <p:nvSpPr>
          <p:cNvPr id="83971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>
                <a:latin typeface="Arial" charset="0"/>
                <a:cs typeface="Arial" charset="0"/>
              </a:rPr>
              <a:t>OpenStax</a:t>
            </a:r>
            <a:r>
              <a:rPr lang="en-US" dirty="0">
                <a:latin typeface="Arial" charset="0"/>
                <a:cs typeface="Arial" charset="0"/>
              </a:rPr>
              <a:t> 23.2 – 23.3</a:t>
            </a:r>
          </a:p>
          <a:p>
            <a:endParaRPr lang="en-US" dirty="0">
              <a:latin typeface="Arial" charset="0"/>
              <a:cs typeface="Arial" charset="0"/>
            </a:endParaRPr>
          </a:p>
          <a:p>
            <a:r>
              <a:rPr lang="en-US" dirty="0">
                <a:latin typeface="Arial" charset="0"/>
                <a:cs typeface="Arial" charset="0"/>
              </a:rPr>
              <a:t>Faraday's Law gives the magnitude of the induced EMF</a:t>
            </a:r>
          </a:p>
          <a:p>
            <a:endParaRPr lang="en-US" dirty="0">
              <a:latin typeface="Arial" charset="0"/>
              <a:cs typeface="Arial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386F29C-061E-47C1-A8AA-F42ADE5D6185}" type="slidenum">
              <a:rPr lang="en-US" smtClean="0"/>
              <a:pPr>
                <a:defRPr/>
              </a:pPr>
              <a:t>47</a:t>
            </a:fld>
            <a:endParaRPr lang="en-US"/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Title 1"/>
          <p:cNvSpPr>
            <a:spLocks noGrp="1"/>
          </p:cNvSpPr>
          <p:nvPr>
            <p:ph type="title"/>
          </p:nvPr>
        </p:nvSpPr>
        <p:spPr>
          <a:xfrm>
            <a:off x="1981200" y="304800"/>
            <a:ext cx="8229600" cy="1143000"/>
          </a:xfrm>
        </p:spPr>
        <p:txBody>
          <a:bodyPr/>
          <a:lstStyle/>
          <a:p>
            <a:pPr eaLnBrk="1" hangingPunct="1"/>
            <a:r>
              <a:rPr lang="en-US" b="1" dirty="0">
                <a:latin typeface="Arial" charset="0"/>
                <a:cs typeface="Arial" charset="0"/>
              </a:rPr>
              <a:t>Faraday’s Law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 bwMode="auto">
              <a:xfrm>
                <a:off x="2438400" y="1447801"/>
                <a:ext cx="6934200" cy="4619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marL="342900" indent="-342900" fontAlgn="auto"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  <a:defRPr/>
                </a:pPr>
                <a:r>
                  <a:rPr lang="en-US" sz="2400" b="1" dirty="0">
                    <a:latin typeface="+mj-lt"/>
                  </a:rPr>
                  <a:t>Magnitude</a:t>
                </a:r>
                <a:r>
                  <a:rPr lang="en-US" sz="2400" dirty="0">
                    <a:latin typeface="+mj-lt"/>
                  </a:rPr>
                  <a:t> of induced EMF (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𝜀</m:t>
                    </m:r>
                  </m:oMath>
                </a14:m>
                <a:r>
                  <a:rPr lang="en-US" sz="2400" dirty="0">
                    <a:latin typeface="+mj-lt"/>
                  </a:rPr>
                  <a:t>):</a:t>
                </a:r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438400" y="1447801"/>
                <a:ext cx="6934200" cy="461963"/>
              </a:xfrm>
              <a:prstGeom prst="rect">
                <a:avLst/>
              </a:prstGeom>
              <a:blipFill>
                <a:blip r:embed="rId3"/>
                <a:stretch>
                  <a:fillRect l="-1142" t="-9333" b="-30667"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84996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90900464"/>
              </p:ext>
            </p:extLst>
          </p:nvPr>
        </p:nvGraphicFramePr>
        <p:xfrm>
          <a:off x="5105400" y="2895601"/>
          <a:ext cx="1682750" cy="1300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5260" name="Equation" r:id="rId4" imgW="558558" imgH="431613" progId="Equation.3">
                  <p:embed/>
                </p:oleObj>
              </mc:Choice>
              <mc:Fallback>
                <p:oleObj name="Equation" r:id="rId4" imgW="558558" imgH="431613" progId="Equation.3">
                  <p:embed/>
                  <p:pic>
                    <p:nvPicPr>
                      <p:cNvPr id="0" name="Picture 6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05400" y="2895601"/>
                        <a:ext cx="1682750" cy="13001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 bwMode="auto">
          <a:xfrm>
            <a:off x="2209800" y="5105401"/>
            <a:ext cx="77724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ctr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2400" dirty="0">
                <a:latin typeface="+mj-lt"/>
              </a:rPr>
              <a:t>Can use </a:t>
            </a:r>
            <a:r>
              <a:rPr lang="en-US" sz="2400" b="1" dirty="0">
                <a:solidFill>
                  <a:srgbClr val="FF0000"/>
                </a:solidFill>
                <a:latin typeface="+mj-lt"/>
              </a:rPr>
              <a:t>Ohm’s Law </a:t>
            </a:r>
            <a:r>
              <a:rPr lang="en-US" sz="2400" dirty="0">
                <a:latin typeface="+mj-lt"/>
              </a:rPr>
              <a:t>to find current </a:t>
            </a:r>
            <a:r>
              <a:rPr lang="en-US" sz="2400" b="1" dirty="0">
                <a:solidFill>
                  <a:srgbClr val="FF0000"/>
                </a:solidFill>
                <a:latin typeface="+mj-lt"/>
              </a:rPr>
              <a:t>magnitude</a:t>
            </a:r>
            <a:r>
              <a:rPr lang="en-US" sz="2400" dirty="0">
                <a:latin typeface="+mj-lt"/>
              </a:rPr>
              <a:t> based on resistance</a:t>
            </a:r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981200" y="2971801"/>
            <a:ext cx="3519488" cy="860425"/>
            <a:chOff x="3034352" y="3787224"/>
            <a:chExt cx="3518848" cy="861025"/>
          </a:xfrm>
        </p:grpSpPr>
        <p:sp>
          <p:nvSpPr>
            <p:cNvPr id="9" name="Rounded Rectangle 8"/>
            <p:cNvSpPr/>
            <p:nvPr/>
          </p:nvSpPr>
          <p:spPr>
            <a:xfrm>
              <a:off x="6157984" y="4114477"/>
              <a:ext cx="395216" cy="533772"/>
            </a:xfrm>
            <a:prstGeom prst="roundRect">
              <a:avLst/>
            </a:prstGeom>
            <a:noFill/>
            <a:ln>
              <a:solidFill>
                <a:srgbClr val="293F6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cxnSp>
          <p:nvCxnSpPr>
            <p:cNvPr id="10" name="Straight Connector 9"/>
            <p:cNvCxnSpPr>
              <a:stCxn id="9" idx="1"/>
              <a:endCxn id="11" idx="3"/>
            </p:cNvCxnSpPr>
            <p:nvPr/>
          </p:nvCxnSpPr>
          <p:spPr>
            <a:xfrm rot="10800000">
              <a:off x="5777053" y="4017573"/>
              <a:ext cx="380931" cy="363791"/>
            </a:xfrm>
            <a:prstGeom prst="line">
              <a:avLst/>
            </a:prstGeom>
            <a:ln w="25400">
              <a:solidFill>
                <a:srgbClr val="293F6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/>
            <p:cNvSpPr txBox="1"/>
            <p:nvPr/>
          </p:nvSpPr>
          <p:spPr bwMode="auto">
            <a:xfrm>
              <a:off x="3034352" y="3787224"/>
              <a:ext cx="2742701" cy="462285"/>
            </a:xfrm>
            <a:prstGeom prst="rect">
              <a:avLst/>
            </a:prstGeom>
            <a:noFill/>
            <a:ln w="25400">
              <a:solidFill>
                <a:srgbClr val="293F6F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 b="1" dirty="0">
                  <a:solidFill>
                    <a:srgbClr val="293F6F"/>
                  </a:solidFill>
                  <a:latin typeface="+mj-lt"/>
                </a:rPr>
                <a:t>Induced EMF</a:t>
              </a:r>
              <a:endParaRPr lang="en-US" sz="2400" dirty="0">
                <a:latin typeface="+mj-lt"/>
              </a:endParaRPr>
            </a:p>
          </p:txBody>
        </p:sp>
      </p:grpSp>
      <p:grpSp>
        <p:nvGrpSpPr>
          <p:cNvPr id="3" name="Group 30"/>
          <p:cNvGrpSpPr>
            <a:grpSpLocks/>
          </p:cNvGrpSpPr>
          <p:nvPr/>
        </p:nvGrpSpPr>
        <p:grpSpPr bwMode="auto">
          <a:xfrm>
            <a:off x="6096001" y="3581400"/>
            <a:ext cx="4409173" cy="1292427"/>
            <a:chOff x="3352800" y="3733395"/>
            <a:chExt cx="4409173" cy="1294312"/>
          </a:xfrm>
        </p:grpSpPr>
        <p:sp>
          <p:nvSpPr>
            <p:cNvPr id="13" name="Rounded Rectangle 12"/>
            <p:cNvSpPr/>
            <p:nvPr/>
          </p:nvSpPr>
          <p:spPr>
            <a:xfrm>
              <a:off x="3352800" y="3733395"/>
              <a:ext cx="457200" cy="534178"/>
            </a:xfrm>
            <a:prstGeom prst="roundRect">
              <a:avLst/>
            </a:prstGeom>
            <a:noFill/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cxnSp>
          <p:nvCxnSpPr>
            <p:cNvPr id="14" name="Straight Connector 13"/>
            <p:cNvCxnSpPr>
              <a:stCxn id="13" idx="2"/>
              <a:endCxn id="15" idx="1"/>
            </p:cNvCxnSpPr>
            <p:nvPr/>
          </p:nvCxnSpPr>
          <p:spPr>
            <a:xfrm>
              <a:off x="3581400" y="4267573"/>
              <a:ext cx="685800" cy="559787"/>
            </a:xfrm>
            <a:prstGeom prst="line">
              <a:avLst/>
            </a:prstGeom>
            <a:ln w="2540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/>
            <p:cNvSpPr txBox="1"/>
            <p:nvPr/>
          </p:nvSpPr>
          <p:spPr bwMode="auto">
            <a:xfrm>
              <a:off x="4267200" y="4627013"/>
              <a:ext cx="3494773" cy="400694"/>
            </a:xfrm>
            <a:prstGeom prst="rect">
              <a:avLst/>
            </a:prstGeom>
            <a:noFill/>
            <a:ln w="25400">
              <a:solidFill>
                <a:schemeClr val="accent6">
                  <a:lumMod val="75000"/>
                </a:schemeClr>
              </a:solidFill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000" b="1" dirty="0">
                  <a:solidFill>
                    <a:schemeClr val="accent6">
                      <a:lumMod val="75000"/>
                    </a:schemeClr>
                  </a:solidFill>
                  <a:latin typeface="+mj-lt"/>
                </a:rPr>
                <a:t>Time taken </a:t>
              </a:r>
              <a:r>
                <a:rPr lang="en-US" sz="2000" dirty="0">
                  <a:latin typeface="+mj-lt"/>
                </a:rPr>
                <a:t>for flux change</a:t>
              </a:r>
            </a:p>
          </p:txBody>
        </p:sp>
      </p:grpSp>
      <p:grpSp>
        <p:nvGrpSpPr>
          <p:cNvPr id="4" name="Group 30"/>
          <p:cNvGrpSpPr>
            <a:grpSpLocks/>
          </p:cNvGrpSpPr>
          <p:nvPr/>
        </p:nvGrpSpPr>
        <p:grpSpPr bwMode="auto">
          <a:xfrm>
            <a:off x="5943600" y="2057400"/>
            <a:ext cx="3581400" cy="1447800"/>
            <a:chOff x="3505200" y="3352800"/>
            <a:chExt cx="3581400" cy="1447800"/>
          </a:xfrm>
        </p:grpSpPr>
        <p:sp>
          <p:nvSpPr>
            <p:cNvPr id="17" name="Rounded Rectangle 16"/>
            <p:cNvSpPr/>
            <p:nvPr/>
          </p:nvSpPr>
          <p:spPr>
            <a:xfrm>
              <a:off x="3505200" y="4267200"/>
              <a:ext cx="685800" cy="533400"/>
            </a:xfrm>
            <a:prstGeom prst="roundRect">
              <a:avLst/>
            </a:prstGeom>
            <a:noFill/>
            <a:ln>
              <a:solidFill>
                <a:srgbClr val="008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cxnSp>
          <p:nvCxnSpPr>
            <p:cNvPr id="18" name="Straight Connector 17"/>
            <p:cNvCxnSpPr>
              <a:stCxn id="17" idx="0"/>
              <a:endCxn id="19" idx="2"/>
            </p:cNvCxnSpPr>
            <p:nvPr/>
          </p:nvCxnSpPr>
          <p:spPr>
            <a:xfrm flipV="1">
              <a:off x="3848100" y="3752910"/>
              <a:ext cx="1562100" cy="514290"/>
            </a:xfrm>
            <a:prstGeom prst="line">
              <a:avLst/>
            </a:prstGeom>
            <a:ln w="25400">
              <a:solidFill>
                <a:srgbClr val="008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/>
            <p:cNvSpPr txBox="1"/>
            <p:nvPr/>
          </p:nvSpPr>
          <p:spPr bwMode="auto">
            <a:xfrm>
              <a:off x="3733800" y="3352800"/>
              <a:ext cx="3352800" cy="400110"/>
            </a:xfrm>
            <a:prstGeom prst="rect">
              <a:avLst/>
            </a:prstGeom>
            <a:noFill/>
            <a:ln w="25400">
              <a:solidFill>
                <a:srgbClr val="008000"/>
              </a:solidFill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000" b="1" dirty="0">
                  <a:solidFill>
                    <a:srgbClr val="008000"/>
                  </a:solidFill>
                  <a:latin typeface="+mj-lt"/>
                </a:rPr>
                <a:t>Change of Magnetic Flux</a:t>
              </a:r>
              <a:endParaRPr lang="en-US" sz="2000" dirty="0">
                <a:solidFill>
                  <a:srgbClr val="008000"/>
                </a:solidFill>
                <a:latin typeface="+mj-lt"/>
              </a:endParaRPr>
            </a:p>
          </p:txBody>
        </p:sp>
      </p:grpSp>
      <p:sp>
        <p:nvSpPr>
          <p:cNvPr id="27" name="TextBox 26"/>
          <p:cNvSpPr txBox="1"/>
          <p:nvPr/>
        </p:nvSpPr>
        <p:spPr bwMode="auto">
          <a:xfrm>
            <a:off x="2209800" y="5935663"/>
            <a:ext cx="77724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ctr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2400" dirty="0">
                <a:latin typeface="+mj-lt"/>
              </a:rPr>
              <a:t>Can use </a:t>
            </a:r>
            <a:r>
              <a:rPr lang="en-US" sz="2400" b="1" dirty="0">
                <a:solidFill>
                  <a:srgbClr val="FF0000"/>
                </a:solidFill>
                <a:latin typeface="+mj-lt"/>
              </a:rPr>
              <a:t>Lenz’s Law </a:t>
            </a:r>
            <a:r>
              <a:rPr lang="en-US" sz="2400" dirty="0">
                <a:latin typeface="+mj-lt"/>
              </a:rPr>
              <a:t>to find current </a:t>
            </a:r>
            <a:r>
              <a:rPr lang="en-US" sz="2400" b="1" dirty="0">
                <a:solidFill>
                  <a:srgbClr val="FF0000"/>
                </a:solidFill>
                <a:latin typeface="+mj-lt"/>
              </a:rPr>
              <a:t>direction</a:t>
            </a:r>
          </a:p>
        </p:txBody>
      </p:sp>
      <p:sp>
        <p:nvSpPr>
          <p:cNvPr id="28" name="TextBox 27"/>
          <p:cNvSpPr txBox="1"/>
          <p:nvPr/>
        </p:nvSpPr>
        <p:spPr bwMode="auto">
          <a:xfrm>
            <a:off x="2209800" y="6396038"/>
            <a:ext cx="77724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>
                <a:latin typeface="+mj-lt"/>
              </a:rPr>
              <a:t>(For multiple loops, multiply </a:t>
            </a:r>
            <a:r>
              <a:rPr lang="en-US" sz="2400" i="1" dirty="0">
                <a:latin typeface="Symbol" pitchFamily="18" charset="2"/>
              </a:rPr>
              <a:t>e</a:t>
            </a:r>
            <a:r>
              <a:rPr lang="en-US" sz="2400" dirty="0">
                <a:latin typeface="+mj-lt"/>
              </a:rPr>
              <a:t> by number of loops)</a:t>
            </a:r>
            <a:endParaRPr lang="en-US" sz="2400" b="1" dirty="0">
              <a:solidFill>
                <a:srgbClr val="FF0000"/>
              </a:solidFill>
              <a:latin typeface="+mj-lt"/>
            </a:endParaRPr>
          </a:p>
        </p:txBody>
      </p:sp>
      <p:grpSp>
        <p:nvGrpSpPr>
          <p:cNvPr id="23" name="Group 22"/>
          <p:cNvGrpSpPr/>
          <p:nvPr/>
        </p:nvGrpSpPr>
        <p:grpSpPr>
          <a:xfrm>
            <a:off x="5791201" y="2948915"/>
            <a:ext cx="4734827" cy="1193532"/>
            <a:chOff x="4267200" y="2948915"/>
            <a:chExt cx="4734827" cy="1193532"/>
          </a:xfrm>
        </p:grpSpPr>
        <p:sp>
          <p:nvSpPr>
            <p:cNvPr id="6" name="Rounded Rectangle 5"/>
            <p:cNvSpPr/>
            <p:nvPr/>
          </p:nvSpPr>
          <p:spPr>
            <a:xfrm>
              <a:off x="4267200" y="2948915"/>
              <a:ext cx="1026695" cy="1193532"/>
            </a:xfrm>
            <a:prstGeom prst="roundRect">
              <a:avLst/>
            </a:prstGeom>
            <a:noFill/>
            <a:ln>
              <a:solidFill>
                <a:srgbClr val="6F00E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5" name="Group 30"/>
            <p:cNvGrpSpPr>
              <a:grpSpLocks/>
            </p:cNvGrpSpPr>
            <p:nvPr/>
          </p:nvGrpSpPr>
          <p:grpSpPr bwMode="auto">
            <a:xfrm>
              <a:off x="5293895" y="3068628"/>
              <a:ext cx="3708132" cy="954107"/>
              <a:chOff x="3378468" y="3276600"/>
              <a:chExt cx="3708132" cy="954107"/>
            </a:xfrm>
          </p:grpSpPr>
          <p:cxnSp>
            <p:nvCxnSpPr>
              <p:cNvPr id="29" name="Straight Connector 28"/>
              <p:cNvCxnSpPr>
                <a:stCxn id="6" idx="3"/>
                <a:endCxn id="30" idx="1"/>
              </p:cNvCxnSpPr>
              <p:nvPr/>
            </p:nvCxnSpPr>
            <p:spPr>
              <a:xfrm>
                <a:off x="3378468" y="3753653"/>
                <a:ext cx="355332" cy="1"/>
              </a:xfrm>
              <a:prstGeom prst="line">
                <a:avLst/>
              </a:prstGeom>
              <a:ln w="25400">
                <a:solidFill>
                  <a:srgbClr val="6F00E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0" name="TextBox 29"/>
              <p:cNvSpPr txBox="1"/>
              <p:nvPr/>
            </p:nvSpPr>
            <p:spPr bwMode="auto">
              <a:xfrm>
                <a:off x="3733800" y="3276600"/>
                <a:ext cx="3352800" cy="954107"/>
              </a:xfrm>
              <a:prstGeom prst="rect">
                <a:avLst/>
              </a:prstGeom>
              <a:noFill/>
              <a:ln w="25400">
                <a:solidFill>
                  <a:srgbClr val="6F00E1"/>
                </a:solidFill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2800" b="1" dirty="0">
                    <a:solidFill>
                      <a:srgbClr val="6F00E1"/>
                    </a:solidFill>
                    <a:latin typeface="+mj-lt"/>
                  </a:rPr>
                  <a:t>Rate of Change of Flux</a:t>
                </a:r>
                <a:endParaRPr lang="en-US" sz="2800" dirty="0">
                  <a:solidFill>
                    <a:srgbClr val="6F00E1"/>
                  </a:solidFill>
                  <a:latin typeface="+mj-lt"/>
                </a:endParaRPr>
              </a:p>
            </p:txBody>
          </p:sp>
        </p:grpSp>
      </p:grp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386F29C-061E-47C1-A8AA-F42ADE5D6185}" type="slidenum">
              <a:rPr lang="en-US" smtClean="0"/>
              <a:pPr>
                <a:defRPr/>
              </a:pPr>
              <a:t>48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27" grpId="0"/>
      <p:bldP spid="28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84994" name="Title 1"/>
              <p:cNvSpPr>
                <a:spLocks noGrp="1"/>
              </p:cNvSpPr>
              <p:nvPr>
                <p:ph type="title"/>
              </p:nvPr>
            </p:nvSpPr>
            <p:spPr>
              <a:xfrm>
                <a:off x="1905000" y="304800"/>
                <a:ext cx="8382000" cy="1143000"/>
              </a:xfrm>
            </p:spPr>
            <p:txBody>
              <a:bodyPr/>
              <a:lstStyle/>
              <a:p>
                <a:pPr eaLnBrk="1" hangingPunct="1"/>
                <a:r>
                  <a:rPr lang="en-US" sz="4000" b="1" dirty="0">
                    <a:latin typeface="Arial" charset="0"/>
                    <a:cs typeface="Arial" charset="0"/>
                  </a:rPr>
                  <a:t>Rate of Change of Flux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4000" b="1" i="1">
                            <a:latin typeface="Cambria Math" panose="02040503050406030204" pitchFamily="18" charset="0"/>
                            <a:cs typeface="Arial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sz="4000" b="1" i="1">
                                <a:latin typeface="Cambria Math" panose="02040503050406030204" pitchFamily="18" charset="0"/>
                                <a:cs typeface="Arial" charset="0"/>
                              </a:rPr>
                            </m:ctrlPr>
                          </m:fPr>
                          <m:num>
                            <m:r>
                              <a:rPr lang="en-US" sz="4000" b="1" i="1">
                                <a:latin typeface="Cambria Math" panose="02040503050406030204" pitchFamily="18" charset="0"/>
                                <a:cs typeface="Arial" charset="0"/>
                              </a:rPr>
                              <m:t>𝜟𝜱</m:t>
                            </m:r>
                          </m:num>
                          <m:den>
                            <m:r>
                              <a:rPr lang="en-US" sz="4000" b="1" i="1">
                                <a:latin typeface="Cambria Math" panose="02040503050406030204" pitchFamily="18" charset="0"/>
                                <a:cs typeface="Arial" charset="0"/>
                              </a:rPr>
                              <m:t>𝜟</m:t>
                            </m:r>
                            <m:r>
                              <a:rPr lang="en-US" sz="4000" b="1" i="1">
                                <a:latin typeface="Cambria Math" panose="02040503050406030204" pitchFamily="18" charset="0"/>
                                <a:cs typeface="Arial" charset="0"/>
                              </a:rPr>
                              <m:t>𝒕</m:t>
                            </m:r>
                          </m:den>
                        </m:f>
                      </m:e>
                    </m:d>
                  </m:oMath>
                </a14:m>
                <a:endParaRPr lang="en-US" sz="4000" b="1" dirty="0">
                  <a:latin typeface="Arial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84994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1905000" y="304800"/>
                <a:ext cx="8382000" cy="1143000"/>
              </a:xfrm>
              <a:blipFill>
                <a:blip r:embed="rId2"/>
                <a:stretch>
                  <a:fillRect b="-266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386F29C-061E-47C1-A8AA-F42ADE5D6185}" type="slidenum">
              <a:rPr lang="en-US" smtClean="0"/>
              <a:pPr>
                <a:defRPr/>
              </a:pPr>
              <a:t>49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/>
              <p:cNvSpPr txBox="1"/>
              <p:nvPr/>
            </p:nvSpPr>
            <p:spPr bwMode="auto">
              <a:xfrm>
                <a:off x="2667000" y="1617748"/>
                <a:ext cx="7391400" cy="4554452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square" rtlCol="0">
                <a:spAutoFit/>
              </a:bodyPr>
              <a:lstStyle/>
              <a:p>
                <a:pPr algn="ctr">
                  <a:spcAft>
                    <a:spcPts val="12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600" b="1">
                          <a:latin typeface="Cambria Math" panose="02040503050406030204" pitchFamily="18" charset="0"/>
                        </a:rPr>
                        <m:t>𝚫𝚽</m:t>
                      </m:r>
                      <m:r>
                        <a:rPr lang="en-US" sz="2600" b="1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600" b="1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600" b="1">
                              <a:latin typeface="Cambria Math" panose="02040503050406030204" pitchFamily="18" charset="0"/>
                            </a:rPr>
                            <m:t>𝚽</m:t>
                          </m:r>
                        </m:e>
                        <m:sub>
                          <m:r>
                            <a:rPr lang="en-US" sz="2600" b="1" i="1">
                              <a:latin typeface="Cambria Math" panose="02040503050406030204" pitchFamily="18" charset="0"/>
                            </a:rPr>
                            <m:t>𝒇𝒊𝒏𝒂𝒍</m:t>
                          </m:r>
                        </m:sub>
                      </m:sSub>
                      <m:r>
                        <a:rPr lang="en-US" sz="2600" b="1" i="1">
                          <a:latin typeface="Cambria Math" panose="02040503050406030204" pitchFamily="18" charset="0"/>
                        </a:rPr>
                        <m:t> −</m:t>
                      </m:r>
                      <m:sSub>
                        <m:sSubPr>
                          <m:ctrlPr>
                            <a:rPr lang="en-US" sz="2600" b="1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600" b="1">
                              <a:latin typeface="Cambria Math" panose="02040503050406030204" pitchFamily="18" charset="0"/>
                            </a:rPr>
                            <m:t>𝚽</m:t>
                          </m:r>
                        </m:e>
                        <m:sub>
                          <m:r>
                            <a:rPr lang="en-US" sz="2600" b="1" i="1">
                              <a:latin typeface="Cambria Math" panose="02040503050406030204" pitchFamily="18" charset="0"/>
                            </a:rPr>
                            <m:t>𝒊𝒏𝒊𝒕𝒊𝒂𝒍</m:t>
                          </m:r>
                        </m:sub>
                      </m:sSub>
                    </m:oMath>
                  </m:oMathPara>
                </a14:m>
                <a:endParaRPr lang="en-US" sz="2600" b="1" i="1" dirty="0">
                  <a:latin typeface="Cambria Math" panose="02040503050406030204" pitchFamily="18" charset="0"/>
                </a:endParaRPr>
              </a:p>
              <a:p>
                <a:pPr>
                  <a:spcAft>
                    <a:spcPts val="1200"/>
                  </a:spcAft>
                </a:pPr>
                <a:r>
                  <a:rPr lang="en-US" sz="2400" dirty="0"/>
                  <a:t>Also, we know: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>
                        <a:latin typeface="Cambria Math" panose="02040503050406030204" pitchFamily="18" charset="0"/>
                      </a:rPr>
                      <m:t>Φ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𝐵</m:t>
                    </m:r>
                    <m:func>
                      <m:func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cos</m:t>
                        </m:r>
                      </m:fName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𝜃</m:t>
                        </m:r>
                      </m:e>
                    </m:func>
                  </m:oMath>
                </a14:m>
                <a:endParaRPr lang="en-US" sz="2400" dirty="0">
                  <a:latin typeface="+mj-lt"/>
                </a:endParaRPr>
              </a:p>
              <a:p>
                <a:pPr>
                  <a:spcAft>
                    <a:spcPts val="600"/>
                  </a:spcAft>
                </a:pPr>
                <a:r>
                  <a:rPr lang="en-US" sz="2400" dirty="0">
                    <a:latin typeface="+mj-lt"/>
                  </a:rPr>
                  <a:t>If any </a:t>
                </a:r>
                <a:r>
                  <a:rPr lang="en-US" sz="2400" b="1" dirty="0">
                    <a:latin typeface="+mj-lt"/>
                  </a:rPr>
                  <a:t>one</a:t>
                </a:r>
                <a:r>
                  <a:rPr lang="en-US" sz="2400" dirty="0">
                    <a:latin typeface="+mj-lt"/>
                  </a:rPr>
                  <a:t> of A or B is changing, then:</a:t>
                </a:r>
              </a:p>
              <a:p>
                <a:pPr algn="r">
                  <a:spcAft>
                    <a:spcPts val="1200"/>
                  </a:spcAft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>
                        <a:latin typeface="Cambria Math" panose="02040503050406030204" pitchFamily="18" charset="0"/>
                      </a:rPr>
                      <m:t>ΔΦ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Δ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</m:d>
                    <m:r>
                      <a:rPr lang="en-US" sz="2400" i="1">
                        <a:latin typeface="Cambria Math" panose="02040503050406030204" pitchFamily="18" charset="0"/>
                      </a:rPr>
                      <m:t>𝐵</m:t>
                    </m:r>
                    <m:func>
                      <m:func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cos</m:t>
                        </m:r>
                      </m:fName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𝜃</m:t>
                        </m:r>
                      </m:e>
                    </m:func>
                  </m:oMath>
                </a14:m>
                <a:r>
                  <a:rPr lang="en-US" sz="2400" dirty="0">
                    <a:latin typeface="+mj-lt"/>
                  </a:rPr>
                  <a:t>   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 dirty="0">
                        <a:latin typeface="Cambria Math" panose="02040503050406030204" pitchFamily="18" charset="0"/>
                      </a:rPr>
                      <m:t>or</m:t>
                    </m:r>
                  </m:oMath>
                </a14:m>
                <a:r>
                  <a:rPr lang="en-US" sz="2400" dirty="0">
                    <a:latin typeface="+mj-lt"/>
                  </a:rPr>
                  <a:t>   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>
                        <a:latin typeface="Cambria Math" panose="02040503050406030204" pitchFamily="18" charset="0"/>
                      </a:rPr>
                      <m:t>ΔΦ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Δ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</m:d>
                    <m:r>
                      <a:rPr lang="en-US" sz="2400" i="1">
                        <a:latin typeface="Cambria Math" panose="02040503050406030204" pitchFamily="18" charset="0"/>
                      </a:rPr>
                      <m:t>𝐴</m:t>
                    </m:r>
                    <m:func>
                      <m:func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cos</m:t>
                        </m:r>
                      </m:fName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𝜃</m:t>
                        </m:r>
                      </m:e>
                    </m:func>
                  </m:oMath>
                </a14:m>
                <a:endParaRPr lang="en-US" sz="2400" dirty="0">
                  <a:latin typeface="+mj-lt"/>
                </a:endParaRPr>
              </a:p>
              <a:p>
                <a:pPr algn="r">
                  <a:spcAft>
                    <a:spcPts val="1200"/>
                  </a:spcAft>
                </a:pPr>
                <a:r>
                  <a:rPr lang="en-US" dirty="0">
                    <a:latin typeface="+mj-lt"/>
                  </a:rPr>
                  <a:t>(depending on whether A or B is changing)</a:t>
                </a:r>
                <a:endParaRPr lang="en-US" sz="2000" dirty="0">
                  <a:latin typeface="+mj-lt"/>
                </a:endParaRPr>
              </a:p>
              <a:p>
                <a:pPr>
                  <a:spcAft>
                    <a:spcPts val="1200"/>
                  </a:spcAft>
                </a:pPr>
                <a:r>
                  <a:rPr lang="en-US" sz="2400" dirty="0">
                    <a:latin typeface="+mj-lt"/>
                  </a:rPr>
                  <a:t>Then, the rate of change of flux becomes:</a:t>
                </a:r>
              </a:p>
              <a:p>
                <a:pPr algn="ctr">
                  <a:spcAft>
                    <a:spcPts val="1800"/>
                  </a:spcAft>
                </a:pPr>
                <a14:m>
                  <m:oMathPara xmlns:m="http://schemas.openxmlformats.org/officeDocument/2006/math">
                    <m:oMathParaPr>
                      <m:jc m:val="right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ΔΦ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Δ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  <m:r>
                        <a:rPr lang="en-US" sz="240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m:rPr>
                                  <m:sty m:val="p"/>
                                </m:rPr>
                                <a:rPr lang="en-US" sz="2400">
                                  <a:latin typeface="Cambria Math" panose="02040503050406030204" pitchFamily="18" charset="0"/>
                                </a:rPr>
                                <m:t>Δ</m:t>
                              </m:r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num>
                            <m:den>
                              <m:r>
                                <m:rPr>
                                  <m:sty m:val="p"/>
                                </m:rPr>
                                <a:rPr lang="en-US" sz="2400">
                                  <a:latin typeface="Cambria Math" panose="02040503050406030204" pitchFamily="18" charset="0"/>
                                </a:rPr>
                                <m:t>Δ</m:t>
                              </m:r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den>
                          </m:f>
                        </m:e>
                      </m:d>
                      <m:r>
                        <a:rPr lang="en-US" sz="2400" i="1">
                          <a:latin typeface="Cambria Math" panose="02040503050406030204" pitchFamily="18" charset="0"/>
                        </a:rPr>
                        <m:t>𝐵</m:t>
                      </m:r>
                      <m:func>
                        <m:func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cos</m:t>
                          </m:r>
                        </m:fName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𝜃</m:t>
                          </m:r>
                        </m:e>
                      </m:func>
                      <m:r>
                        <a:rPr lang="en-US" sz="2400">
                          <a:latin typeface="Cambria Math" panose="02040503050406030204" pitchFamily="18" charset="0"/>
                        </a:rPr>
                        <m:t>   </m:t>
                      </m:r>
                      <m:r>
                        <m:rPr>
                          <m:sty m:val="p"/>
                        </m:rPr>
                        <a:rPr lang="en-US" sz="2400">
                          <a:latin typeface="Cambria Math" panose="02040503050406030204" pitchFamily="18" charset="0"/>
                        </a:rPr>
                        <m:t>or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     </m:t>
                      </m:r>
                      <m:f>
                        <m:f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ΔΦ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Δ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  <m:r>
                        <a:rPr lang="en-US" sz="240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m:rPr>
                                  <m:sty m:val="p"/>
                                </m:rPr>
                                <a:rPr lang="en-US" sz="2400">
                                  <a:latin typeface="Cambria Math" panose="02040503050406030204" pitchFamily="18" charset="0"/>
                                </a:rPr>
                                <m:t>Δ</m:t>
                              </m:r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num>
                            <m:den>
                              <m:r>
                                <m:rPr>
                                  <m:sty m:val="p"/>
                                </m:rPr>
                                <a:rPr lang="en-US" sz="2400">
                                  <a:latin typeface="Cambria Math" panose="02040503050406030204" pitchFamily="18" charset="0"/>
                                </a:rPr>
                                <m:t>Δ</m:t>
                              </m:r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den>
                          </m:f>
                        </m:e>
                      </m:d>
                      <m:r>
                        <a:rPr lang="en-US" sz="2400" i="1">
                          <a:latin typeface="Cambria Math" panose="02040503050406030204" pitchFamily="18" charset="0"/>
                        </a:rPr>
                        <m:t>𝐴</m:t>
                      </m:r>
                      <m:func>
                        <m:func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cos</m:t>
                          </m:r>
                        </m:fName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𝜃</m:t>
                          </m:r>
                        </m:e>
                      </m:func>
                    </m:oMath>
                  </m:oMathPara>
                </a14:m>
                <a:endParaRPr lang="en-US" sz="2400" dirty="0">
                  <a:latin typeface="+mj-lt"/>
                </a:endParaRPr>
              </a:p>
              <a:p>
                <a:pPr>
                  <a:spcAft>
                    <a:spcPts val="1200"/>
                  </a:spcAft>
                </a:pPr>
                <a:r>
                  <a:rPr lang="en-US" sz="2200" i="1" dirty="0">
                    <a:latin typeface="+mj-lt"/>
                  </a:rPr>
                  <a:t>Note</a:t>
                </a:r>
                <a:r>
                  <a:rPr lang="en-US" sz="2200" dirty="0">
                    <a:latin typeface="+mj-lt"/>
                  </a:rPr>
                  <a:t>: If </a:t>
                </a:r>
                <a14:m>
                  <m:oMath xmlns:m="http://schemas.openxmlformats.org/officeDocument/2006/math">
                    <m:r>
                      <a:rPr lang="en-US" sz="2200" i="1">
                        <a:latin typeface="Cambria Math" panose="02040503050406030204" pitchFamily="18" charset="0"/>
                      </a:rPr>
                      <m:t>𝜃</m:t>
                    </m:r>
                  </m:oMath>
                </a14:m>
                <a:r>
                  <a:rPr lang="en-US" sz="2200" dirty="0">
                    <a:latin typeface="+mj-lt"/>
                  </a:rPr>
                  <a:t> is changing, then find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200">
                        <a:latin typeface="Cambria Math" panose="02040503050406030204" pitchFamily="18" charset="0"/>
                      </a:rPr>
                      <m:t>ΔΦ</m:t>
                    </m:r>
                  </m:oMath>
                </a14:m>
                <a:r>
                  <a:rPr lang="en-US" sz="2200" dirty="0">
                    <a:latin typeface="+mj-lt"/>
                  </a:rPr>
                  <a:t> from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200" i="1">
                            <a:latin typeface="Cambria Math" panose="02040503050406030204" pitchFamily="18" charset="0"/>
                          </a:rPr>
                          <m:t>Φ</m:t>
                        </m:r>
                      </m:e>
                      <m:sub>
                        <m:r>
                          <a:rPr lang="en-US" sz="2200" i="1">
                            <a:latin typeface="Cambria Math" panose="02040503050406030204" pitchFamily="18" charset="0"/>
                          </a:rPr>
                          <m:t>𝑓𝑖𝑛𝑎𝑙</m:t>
                        </m:r>
                      </m:sub>
                    </m:sSub>
                    <m:r>
                      <a:rPr lang="en-US" sz="2200" i="1">
                        <a:latin typeface="Cambria Math" panose="02040503050406030204" pitchFamily="18" charset="0"/>
                      </a:rPr>
                      <m:t> −</m:t>
                    </m:r>
                    <m:sSub>
                      <m:sSubPr>
                        <m:ctrlPr>
                          <a:rPr lang="en-US" sz="2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200" i="1">
                            <a:latin typeface="Cambria Math" panose="02040503050406030204" pitchFamily="18" charset="0"/>
                          </a:rPr>
                          <m:t>Φ</m:t>
                        </m:r>
                      </m:e>
                      <m:sub>
                        <m:r>
                          <a:rPr lang="en-US" sz="2200" i="1">
                            <a:latin typeface="Cambria Math" panose="02040503050406030204" pitchFamily="18" charset="0"/>
                          </a:rPr>
                          <m:t>𝑖𝑛𝑖𝑡𝑖𝑎𝑙</m:t>
                        </m:r>
                      </m:sub>
                    </m:sSub>
                  </m:oMath>
                </a14:m>
                <a:endParaRPr lang="en-US" sz="2200" dirty="0">
                  <a:latin typeface="+mj-lt"/>
                </a:endParaRPr>
              </a:p>
            </p:txBody>
          </p:sp>
        </mc:Choice>
        <mc:Fallback xmlns=""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667000" y="1617748"/>
                <a:ext cx="7391400" cy="4554452"/>
              </a:xfrm>
              <a:prstGeom prst="rect">
                <a:avLst/>
              </a:prstGeom>
              <a:blipFill>
                <a:blip r:embed="rId3"/>
                <a:stretch>
                  <a:fillRect l="-1236" r="-577" b="-1733"/>
                </a:stretch>
              </a:blip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349689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274638"/>
            <a:ext cx="8458200" cy="1143000"/>
          </a:xfrm>
        </p:spPr>
        <p:txBody>
          <a:bodyPr/>
          <a:lstStyle/>
          <a:p>
            <a:r>
              <a:rPr lang="en-US" sz="4000" b="1" dirty="0"/>
              <a:t>Circular Motion in Magnetic Field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2362200" y="1600200"/>
                <a:ext cx="7924800" cy="4648200"/>
              </a:xfrm>
            </p:spPr>
            <p:txBody>
              <a:bodyPr/>
              <a:lstStyle/>
              <a:p>
                <a:r>
                  <a:rPr lang="en-US" sz="2400" dirty="0"/>
                  <a:t>Force applied must be perpendicular to velocity</a:t>
                </a:r>
              </a:p>
              <a:p>
                <a:r>
                  <a:rPr lang="en-US" sz="2400" dirty="0"/>
                  <a:t>Force must point to the center of a circle (i.e. centripetal force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𝐶</m:t>
                        </m:r>
                      </m:sub>
                    </m:sSub>
                  </m:oMath>
                </a14:m>
                <a:r>
                  <a:rPr lang="en-US" sz="2400" dirty="0"/>
                  <a:t>)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𝐶</m:t>
                        </m:r>
                      </m:sub>
                    </m:sSub>
                    <m:r>
                      <a:rPr lang="en-US" sz="2400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𝑚</m:t>
                        </m:r>
                        <m:sSup>
                          <m:sSup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𝑣</m:t>
                            </m:r>
                          </m:e>
                          <m:sup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𝑟</m:t>
                        </m:r>
                      </m:den>
                    </m:f>
                  </m:oMath>
                </a14:m>
                <a:r>
                  <a:rPr lang="en-US" sz="2400" dirty="0"/>
                  <a:t>  where m is mass and r is radius of circle</a:t>
                </a:r>
              </a:p>
              <a:p>
                <a:r>
                  <a:rPr lang="en-US" sz="2400" dirty="0"/>
                  <a:t>If magnetic field (B) is perpendicular to v, magnetic force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𝐵</m:t>
                        </m:r>
                      </m:sub>
                    </m:sSub>
                  </m:oMath>
                </a14:m>
                <a:r>
                  <a:rPr lang="en-US" sz="2400" dirty="0"/>
                  <a:t>) must act as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𝐶</m:t>
                        </m:r>
                      </m:sub>
                    </m:sSub>
                  </m:oMath>
                </a14:m>
                <a:r>
                  <a:rPr lang="en-US" sz="2400" dirty="0"/>
                  <a:t> that makes particle rotate in a circle, i.e.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𝐵</m:t>
                        </m:r>
                      </m:sub>
                    </m:sSub>
                    <m:r>
                      <a:rPr lang="en-US" sz="2400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𝐶</m:t>
                        </m:r>
                      </m:sub>
                    </m:sSub>
                  </m:oMath>
                </a14:m>
                <a:endParaRPr lang="en-US" sz="2400" dirty="0"/>
              </a:p>
              <a:p>
                <a:pPr>
                  <a:spcAft>
                    <a:spcPts val="600"/>
                  </a:spcAf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𝐵</m:t>
                        </m:r>
                      </m:sub>
                    </m:sSub>
                    <m:r>
                      <a:rPr lang="en-US" sz="24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𝑞𝑣𝐵𝑠𝑖𝑛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 90°</m:t>
                    </m:r>
                  </m:oMath>
                </a14:m>
                <a:r>
                  <a:rPr lang="en-US" sz="2400" dirty="0"/>
                  <a:t>  (angle is 90 </a:t>
                </a:r>
                <a:r>
                  <a:rPr lang="en-US" sz="2400" dirty="0" err="1"/>
                  <a:t>deg</a:t>
                </a:r>
                <a:r>
                  <a:rPr lang="en-US" sz="2400" dirty="0"/>
                  <a:t> because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</m:acc>
                    <m:r>
                      <a:rPr lang="en-US" sz="2400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⊥</m:t>
                    </m:r>
                    <m:acc>
                      <m:accPr>
                        <m:chr m:val="⃗"/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</m:acc>
                  </m:oMath>
                </a14:m>
                <a:r>
                  <a:rPr lang="en-US" sz="2400" dirty="0"/>
                  <a:t>)</a:t>
                </a:r>
              </a:p>
              <a:p>
                <a:r>
                  <a:rPr lang="en-US" sz="2400" dirty="0"/>
                  <a:t>Therefore: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𝐵</m:t>
                        </m:r>
                      </m:sub>
                    </m:sSub>
                    <m:r>
                      <a:rPr lang="en-US" sz="2400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𝐶</m:t>
                        </m:r>
                      </m:sub>
                    </m:sSub>
                    <m:r>
                      <a:rPr lang="en-US" sz="2400" i="1">
                        <a:latin typeface="Cambria Math" panose="02040503050406030204" pitchFamily="18" charset="0"/>
                      </a:rPr>
                      <m:t>   ⇒    </m:t>
                    </m:r>
                    <m:r>
                      <a:rPr lang="en-US" sz="2400" b="1" i="1">
                        <a:latin typeface="Cambria Math" panose="02040503050406030204" pitchFamily="18" charset="0"/>
                      </a:rPr>
                      <m:t>𝒒𝒗𝑩</m:t>
                    </m:r>
                    <m:r>
                      <a:rPr lang="en-US" sz="2400" b="1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 b="1" i="1">
                        <a:latin typeface="Cambria Math" panose="02040503050406030204" pitchFamily="18" charset="0"/>
                      </a:rPr>
                      <m:t>𝒎</m:t>
                    </m:r>
                    <m:sSup>
                      <m:sSupPr>
                        <m:ctrlPr>
                          <a:rPr lang="en-US" sz="2400" b="1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1" i="1">
                            <a:latin typeface="Cambria Math" panose="02040503050406030204" pitchFamily="18" charset="0"/>
                          </a:rPr>
                          <m:t>𝒗</m:t>
                        </m:r>
                      </m:e>
                      <m:sup>
                        <m:r>
                          <a:rPr lang="en-US" sz="2400" b="1" i="1"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  <m:r>
                      <a:rPr lang="en-US" sz="2400" b="1" i="1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sz="2400" b="1" i="1">
                        <a:latin typeface="Cambria Math" panose="02040503050406030204" pitchFamily="18" charset="0"/>
                      </a:rPr>
                      <m:t>𝒓</m:t>
                    </m:r>
                  </m:oMath>
                </a14:m>
                <a:endParaRPr lang="en-US" sz="2400" b="1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362200" y="1600200"/>
                <a:ext cx="7924800" cy="4648200"/>
              </a:xfrm>
              <a:blipFill>
                <a:blip r:embed="rId2"/>
                <a:stretch>
                  <a:fillRect l="-1077" t="-91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386F29C-061E-47C1-A8AA-F42ADE5D6185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764813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5602" name="Title 1"/>
              <p:cNvSpPr>
                <a:spLocks noGrp="1"/>
              </p:cNvSpPr>
              <p:nvPr>
                <p:ph type="title"/>
              </p:nvPr>
            </p:nvSpPr>
            <p:spPr>
              <a:xfrm>
                <a:off x="1905000" y="228601"/>
                <a:ext cx="8534400" cy="987425"/>
              </a:xfrm>
            </p:spPr>
            <p:txBody>
              <a:bodyPr rtlCol="0">
                <a:noAutofit/>
              </a:bodyPr>
              <a:lstStyle/>
              <a:p>
                <a:pPr eaLnBrk="1" fontAlgn="auto" hangingPunct="1">
                  <a:spcAft>
                    <a:spcPts val="0"/>
                  </a:spcAft>
                  <a:defRPr/>
                </a:pPr>
                <a:r>
                  <a:rPr lang="en-US" sz="3600" b="1" dirty="0">
                    <a:cs typeface="Arial" charset="0"/>
                  </a:rPr>
                  <a:t>Finding induced </a:t>
                </a:r>
                <a14:m>
                  <m:oMath xmlns:m="http://schemas.openxmlformats.org/officeDocument/2006/math">
                    <m:r>
                      <a:rPr lang="en-US" sz="3600" b="1" i="1" dirty="0">
                        <a:latin typeface="Cambria Math" panose="02040503050406030204" pitchFamily="18" charset="0"/>
                        <a:cs typeface="Arial" charset="0"/>
                      </a:rPr>
                      <m:t>𝑰</m:t>
                    </m:r>
                  </m:oMath>
                </a14:m>
                <a:r>
                  <a:rPr lang="en-US" sz="3600" b="1" dirty="0">
                    <a:cs typeface="Arial" charset="0"/>
                  </a:rPr>
                  <a:t>: Changing Field [1]</a:t>
                </a:r>
              </a:p>
            </p:txBody>
          </p:sp>
        </mc:Choice>
        <mc:Fallback xmlns="">
          <p:sp>
            <p:nvSpPr>
              <p:cNvPr id="2560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1905000" y="228601"/>
                <a:ext cx="8534400" cy="987425"/>
              </a:xfrm>
              <a:blipFill>
                <a:blip r:embed="rId2"/>
                <a:stretch>
                  <a:fillRect l="-929" r="-786" b="-62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6019" name="TextBox 4"/>
          <p:cNvSpPr txBox="1">
            <a:spLocks noChangeArrowheads="1"/>
          </p:cNvSpPr>
          <p:nvPr/>
        </p:nvSpPr>
        <p:spPr bwMode="auto">
          <a:xfrm>
            <a:off x="457200" y="1219200"/>
            <a:ext cx="11506200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400" dirty="0"/>
              <a:t>A circular loop of copper with resistance </a:t>
            </a:r>
            <a:r>
              <a:rPr lang="en-US" sz="2400" b="1" i="1" dirty="0"/>
              <a:t>R</a:t>
            </a:r>
            <a:r>
              <a:rPr lang="en-US" sz="2400" b="1" dirty="0"/>
              <a:t> = 5.0 </a:t>
            </a:r>
            <a:r>
              <a:rPr lang="en-US" sz="2400" b="1" dirty="0" err="1"/>
              <a:t>m</a:t>
            </a:r>
            <a:r>
              <a:rPr lang="en-US" sz="2400" b="1" dirty="0" err="1">
                <a:latin typeface="Symbol" pitchFamily="18" charset="2"/>
              </a:rPr>
              <a:t>W</a:t>
            </a:r>
            <a:r>
              <a:rPr lang="en-US" sz="2400" dirty="0"/>
              <a:t> and radius </a:t>
            </a:r>
            <a:r>
              <a:rPr lang="en-US" sz="2400" b="1" dirty="0"/>
              <a:t>r = 0.15 m (A = 0.0707 m</a:t>
            </a:r>
            <a:r>
              <a:rPr lang="en-US" sz="2400" b="1" baseline="30000" dirty="0"/>
              <a:t>2</a:t>
            </a:r>
            <a:r>
              <a:rPr lang="en-US" sz="2400" b="1" dirty="0"/>
              <a:t>)</a:t>
            </a:r>
            <a:r>
              <a:rPr lang="en-US" sz="2400" dirty="0"/>
              <a:t> is in a region where the magnetic field is decreasing.  The field is decreasing at a rate of </a:t>
            </a:r>
            <a:r>
              <a:rPr lang="en-US" sz="2400" b="1" dirty="0"/>
              <a:t>0.5 </a:t>
            </a:r>
            <a:r>
              <a:rPr lang="en-US" sz="2400" b="1" dirty="0" err="1"/>
              <a:t>mT</a:t>
            </a:r>
            <a:r>
              <a:rPr lang="en-US" sz="2400" b="1" dirty="0"/>
              <a:t>/s</a:t>
            </a:r>
            <a:r>
              <a:rPr lang="en-US" sz="2400" dirty="0"/>
              <a:t>.  What is the induced current in the loop if the field is </a:t>
            </a:r>
            <a:r>
              <a:rPr lang="en-US" sz="2400" b="1" dirty="0"/>
              <a:t>parallel</a:t>
            </a:r>
            <a:r>
              <a:rPr lang="en-US" sz="2400" dirty="0"/>
              <a:t> to the loop’s axis?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2590801" y="3429000"/>
            <a:ext cx="2841625" cy="2840038"/>
            <a:chOff x="4953000" y="3581400"/>
            <a:chExt cx="2841625" cy="2840038"/>
          </a:xfrm>
        </p:grpSpPr>
        <p:grpSp>
          <p:nvGrpSpPr>
            <p:cNvPr id="86020" name="Group 160"/>
            <p:cNvGrpSpPr>
              <a:grpSpLocks/>
            </p:cNvGrpSpPr>
            <p:nvPr/>
          </p:nvGrpSpPr>
          <p:grpSpPr bwMode="auto">
            <a:xfrm>
              <a:off x="4953000" y="3581400"/>
              <a:ext cx="2841625" cy="2840038"/>
              <a:chOff x="4495800" y="3810000"/>
              <a:chExt cx="2841626" cy="2840038"/>
            </a:xfrm>
          </p:grpSpPr>
          <p:grpSp>
            <p:nvGrpSpPr>
              <p:cNvPr id="86027" name="Group 138"/>
              <p:cNvGrpSpPr>
                <a:grpSpLocks/>
              </p:cNvGrpSpPr>
              <p:nvPr/>
            </p:nvGrpSpPr>
            <p:grpSpPr bwMode="auto">
              <a:xfrm>
                <a:off x="4495800" y="3810000"/>
                <a:ext cx="2841625" cy="130175"/>
                <a:chOff x="1828800" y="1447800"/>
                <a:chExt cx="3991872" cy="182954"/>
              </a:xfrm>
            </p:grpSpPr>
            <p:grpSp>
              <p:nvGrpSpPr>
                <p:cNvPr id="86123" name="Group 72"/>
                <p:cNvGrpSpPr>
                  <a:grpSpLocks/>
                </p:cNvGrpSpPr>
                <p:nvPr/>
              </p:nvGrpSpPr>
              <p:grpSpPr bwMode="auto">
                <a:xfrm>
                  <a:off x="1828800" y="1447800"/>
                  <a:ext cx="182868" cy="182953"/>
                  <a:chOff x="1066799" y="4343399"/>
                  <a:chExt cx="182868" cy="182953"/>
                </a:xfrm>
              </p:grpSpPr>
              <p:cxnSp>
                <p:nvCxnSpPr>
                  <p:cNvPr id="157" name="Straight Connector 21"/>
                  <p:cNvCxnSpPr/>
                  <p:nvPr/>
                </p:nvCxnSpPr>
                <p:spPr bwMode="auto">
                  <a:xfrm flipH="1">
                    <a:off x="1066799" y="4343399"/>
                    <a:ext cx="182868" cy="182954"/>
                  </a:xfrm>
                  <a:prstGeom prst="line">
                    <a:avLst/>
                  </a:prstGeom>
                  <a:ln w="25400">
                    <a:solidFill>
                      <a:srgbClr val="293F6F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8" name="Straight Connector 22"/>
                  <p:cNvCxnSpPr/>
                  <p:nvPr/>
                </p:nvCxnSpPr>
                <p:spPr bwMode="auto">
                  <a:xfrm rot="5400000" flipH="1">
                    <a:off x="1066756" y="4343442"/>
                    <a:ext cx="182954" cy="182868"/>
                  </a:xfrm>
                  <a:prstGeom prst="line">
                    <a:avLst/>
                  </a:prstGeom>
                  <a:ln w="25400">
                    <a:solidFill>
                      <a:srgbClr val="293F6F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86124" name="Group 181"/>
                <p:cNvGrpSpPr>
                  <a:grpSpLocks/>
                </p:cNvGrpSpPr>
                <p:nvPr/>
              </p:nvGrpSpPr>
              <p:grpSpPr bwMode="auto">
                <a:xfrm>
                  <a:off x="2591492" y="1447800"/>
                  <a:ext cx="180640" cy="182954"/>
                  <a:chOff x="1067755" y="4343399"/>
                  <a:chExt cx="180640" cy="182954"/>
                </a:xfrm>
              </p:grpSpPr>
              <p:cxnSp>
                <p:nvCxnSpPr>
                  <p:cNvPr id="155" name="Straight Connector 19"/>
                  <p:cNvCxnSpPr/>
                  <p:nvPr/>
                </p:nvCxnSpPr>
                <p:spPr bwMode="auto">
                  <a:xfrm flipH="1">
                    <a:off x="1067756" y="4343399"/>
                    <a:ext cx="180639" cy="182954"/>
                  </a:xfrm>
                  <a:prstGeom prst="line">
                    <a:avLst/>
                  </a:prstGeom>
                  <a:ln w="25400">
                    <a:solidFill>
                      <a:srgbClr val="293F6F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6" name="Straight Connector 20"/>
                  <p:cNvCxnSpPr/>
                  <p:nvPr/>
                </p:nvCxnSpPr>
                <p:spPr bwMode="auto">
                  <a:xfrm rot="5400000" flipH="1">
                    <a:off x="1066598" y="4344557"/>
                    <a:ext cx="182954" cy="180639"/>
                  </a:xfrm>
                  <a:prstGeom prst="line">
                    <a:avLst/>
                  </a:prstGeom>
                  <a:ln w="25400">
                    <a:solidFill>
                      <a:srgbClr val="293F6F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86125" name="Group 184"/>
                <p:cNvGrpSpPr>
                  <a:grpSpLocks/>
                </p:cNvGrpSpPr>
                <p:nvPr/>
              </p:nvGrpSpPr>
              <p:grpSpPr bwMode="auto">
                <a:xfrm>
                  <a:off x="3351956" y="1447800"/>
                  <a:ext cx="182869" cy="182953"/>
                  <a:chOff x="1066483" y="4343399"/>
                  <a:chExt cx="182869" cy="182953"/>
                </a:xfrm>
              </p:grpSpPr>
              <p:cxnSp>
                <p:nvCxnSpPr>
                  <p:cNvPr id="153" name="Straight Connector 17"/>
                  <p:cNvCxnSpPr/>
                  <p:nvPr/>
                </p:nvCxnSpPr>
                <p:spPr bwMode="auto">
                  <a:xfrm flipH="1">
                    <a:off x="1066484" y="4343399"/>
                    <a:ext cx="182868" cy="182954"/>
                  </a:xfrm>
                  <a:prstGeom prst="line">
                    <a:avLst/>
                  </a:prstGeom>
                  <a:ln w="25400">
                    <a:solidFill>
                      <a:srgbClr val="293F6F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4" name="Straight Connector 18"/>
                  <p:cNvCxnSpPr/>
                  <p:nvPr/>
                </p:nvCxnSpPr>
                <p:spPr bwMode="auto">
                  <a:xfrm rot="5400000" flipH="1">
                    <a:off x="1066441" y="4343442"/>
                    <a:ext cx="182954" cy="182868"/>
                  </a:xfrm>
                  <a:prstGeom prst="line">
                    <a:avLst/>
                  </a:prstGeom>
                  <a:ln w="25400">
                    <a:solidFill>
                      <a:srgbClr val="293F6F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86126" name="Group 187"/>
                <p:cNvGrpSpPr>
                  <a:grpSpLocks/>
                </p:cNvGrpSpPr>
                <p:nvPr/>
              </p:nvGrpSpPr>
              <p:grpSpPr bwMode="auto">
                <a:xfrm>
                  <a:off x="4114649" y="1447800"/>
                  <a:ext cx="182868" cy="182954"/>
                  <a:chOff x="1067440" y="4343399"/>
                  <a:chExt cx="182868" cy="182954"/>
                </a:xfrm>
              </p:grpSpPr>
              <p:cxnSp>
                <p:nvCxnSpPr>
                  <p:cNvPr id="151" name="Straight Connector 15"/>
                  <p:cNvCxnSpPr/>
                  <p:nvPr/>
                </p:nvCxnSpPr>
                <p:spPr bwMode="auto">
                  <a:xfrm flipH="1">
                    <a:off x="1067441" y="4343399"/>
                    <a:ext cx="182868" cy="182954"/>
                  </a:xfrm>
                  <a:prstGeom prst="line">
                    <a:avLst/>
                  </a:prstGeom>
                  <a:ln w="25400">
                    <a:solidFill>
                      <a:srgbClr val="293F6F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2" name="Straight Connector 16"/>
                  <p:cNvCxnSpPr/>
                  <p:nvPr/>
                </p:nvCxnSpPr>
                <p:spPr bwMode="auto">
                  <a:xfrm rot="5400000" flipH="1">
                    <a:off x="1067398" y="4343442"/>
                    <a:ext cx="182954" cy="182868"/>
                  </a:xfrm>
                  <a:prstGeom prst="line">
                    <a:avLst/>
                  </a:prstGeom>
                  <a:ln w="25400">
                    <a:solidFill>
                      <a:srgbClr val="293F6F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86127" name="Group 190"/>
                <p:cNvGrpSpPr>
                  <a:grpSpLocks/>
                </p:cNvGrpSpPr>
                <p:nvPr/>
              </p:nvGrpSpPr>
              <p:grpSpPr bwMode="auto">
                <a:xfrm>
                  <a:off x="4877341" y="1447800"/>
                  <a:ext cx="182867" cy="182954"/>
                  <a:chOff x="1066809" y="4343399"/>
                  <a:chExt cx="182867" cy="182954"/>
                </a:xfrm>
              </p:grpSpPr>
              <p:cxnSp>
                <p:nvCxnSpPr>
                  <p:cNvPr id="149" name="Straight Connector 13"/>
                  <p:cNvCxnSpPr/>
                  <p:nvPr/>
                </p:nvCxnSpPr>
                <p:spPr bwMode="auto">
                  <a:xfrm flipH="1">
                    <a:off x="1066812" y="4343399"/>
                    <a:ext cx="182868" cy="182954"/>
                  </a:xfrm>
                  <a:prstGeom prst="line">
                    <a:avLst/>
                  </a:prstGeom>
                  <a:ln w="25400">
                    <a:solidFill>
                      <a:srgbClr val="293F6F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0" name="Straight Connector 14"/>
                  <p:cNvCxnSpPr/>
                  <p:nvPr/>
                </p:nvCxnSpPr>
                <p:spPr bwMode="auto">
                  <a:xfrm rot="5400000" flipH="1">
                    <a:off x="1066769" y="4343442"/>
                    <a:ext cx="182954" cy="182868"/>
                  </a:xfrm>
                  <a:prstGeom prst="line">
                    <a:avLst/>
                  </a:prstGeom>
                  <a:ln w="25400">
                    <a:solidFill>
                      <a:srgbClr val="293F6F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86128" name="Group 193"/>
                <p:cNvGrpSpPr>
                  <a:grpSpLocks/>
                </p:cNvGrpSpPr>
                <p:nvPr/>
              </p:nvGrpSpPr>
              <p:grpSpPr bwMode="auto">
                <a:xfrm>
                  <a:off x="5640036" y="1447800"/>
                  <a:ext cx="180636" cy="182954"/>
                  <a:chOff x="1067768" y="4343399"/>
                  <a:chExt cx="180636" cy="182954"/>
                </a:xfrm>
              </p:grpSpPr>
              <p:cxnSp>
                <p:nvCxnSpPr>
                  <p:cNvPr id="147" name="Straight Connector 11"/>
                  <p:cNvCxnSpPr/>
                  <p:nvPr/>
                </p:nvCxnSpPr>
                <p:spPr bwMode="auto">
                  <a:xfrm flipH="1">
                    <a:off x="1067768" y="4343399"/>
                    <a:ext cx="180637" cy="182954"/>
                  </a:xfrm>
                  <a:prstGeom prst="line">
                    <a:avLst/>
                  </a:prstGeom>
                  <a:ln w="25400">
                    <a:solidFill>
                      <a:srgbClr val="293F6F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8" name="Straight Connector 12"/>
                  <p:cNvCxnSpPr/>
                  <p:nvPr/>
                </p:nvCxnSpPr>
                <p:spPr bwMode="auto">
                  <a:xfrm rot="5400000" flipH="1">
                    <a:off x="1066610" y="4344557"/>
                    <a:ext cx="182954" cy="180637"/>
                  </a:xfrm>
                  <a:prstGeom prst="line">
                    <a:avLst/>
                  </a:prstGeom>
                  <a:ln w="25400">
                    <a:solidFill>
                      <a:srgbClr val="293F6F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86028" name="Group 186"/>
              <p:cNvGrpSpPr>
                <a:grpSpLocks/>
              </p:cNvGrpSpPr>
              <p:nvPr/>
            </p:nvGrpSpPr>
            <p:grpSpPr bwMode="auto">
              <a:xfrm>
                <a:off x="4495800" y="4352924"/>
                <a:ext cx="2841626" cy="128589"/>
                <a:chOff x="1828800" y="1448848"/>
                <a:chExt cx="3991873" cy="180724"/>
              </a:xfrm>
            </p:grpSpPr>
            <p:grpSp>
              <p:nvGrpSpPr>
                <p:cNvPr id="86105" name="Group 72"/>
                <p:cNvGrpSpPr>
                  <a:grpSpLocks/>
                </p:cNvGrpSpPr>
                <p:nvPr/>
              </p:nvGrpSpPr>
              <p:grpSpPr bwMode="auto">
                <a:xfrm>
                  <a:off x="1828800" y="1448848"/>
                  <a:ext cx="182869" cy="180724"/>
                  <a:chOff x="1066799" y="4344447"/>
                  <a:chExt cx="182869" cy="180724"/>
                </a:xfrm>
              </p:grpSpPr>
              <p:cxnSp>
                <p:nvCxnSpPr>
                  <p:cNvPr id="115" name="Straight Connector 114"/>
                  <p:cNvCxnSpPr/>
                  <p:nvPr/>
                </p:nvCxnSpPr>
                <p:spPr bwMode="auto">
                  <a:xfrm flipH="1">
                    <a:off x="1066799" y="4344448"/>
                    <a:ext cx="182868" cy="180723"/>
                  </a:xfrm>
                  <a:prstGeom prst="line">
                    <a:avLst/>
                  </a:prstGeom>
                  <a:ln w="25400">
                    <a:solidFill>
                      <a:srgbClr val="293F6F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6" name="Straight Connector 115"/>
                  <p:cNvCxnSpPr/>
                  <p:nvPr/>
                </p:nvCxnSpPr>
                <p:spPr bwMode="auto">
                  <a:xfrm rot="5400000" flipH="1">
                    <a:off x="1067872" y="4343375"/>
                    <a:ext cx="180723" cy="182868"/>
                  </a:xfrm>
                  <a:prstGeom prst="line">
                    <a:avLst/>
                  </a:prstGeom>
                  <a:ln w="25400">
                    <a:solidFill>
                      <a:srgbClr val="293F6F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86106" name="Group 181"/>
                <p:cNvGrpSpPr>
                  <a:grpSpLocks/>
                </p:cNvGrpSpPr>
                <p:nvPr/>
              </p:nvGrpSpPr>
              <p:grpSpPr bwMode="auto">
                <a:xfrm>
                  <a:off x="2591493" y="1448849"/>
                  <a:ext cx="180639" cy="180723"/>
                  <a:chOff x="1067756" y="4344448"/>
                  <a:chExt cx="180639" cy="180723"/>
                </a:xfrm>
              </p:grpSpPr>
              <p:cxnSp>
                <p:nvCxnSpPr>
                  <p:cNvPr id="113" name="Straight Connector 112"/>
                  <p:cNvCxnSpPr/>
                  <p:nvPr/>
                </p:nvCxnSpPr>
                <p:spPr bwMode="auto">
                  <a:xfrm flipH="1">
                    <a:off x="1067756" y="4344448"/>
                    <a:ext cx="180639" cy="180723"/>
                  </a:xfrm>
                  <a:prstGeom prst="line">
                    <a:avLst/>
                  </a:prstGeom>
                  <a:ln w="25400">
                    <a:solidFill>
                      <a:srgbClr val="293F6F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4" name="Straight Connector 113"/>
                  <p:cNvCxnSpPr/>
                  <p:nvPr/>
                </p:nvCxnSpPr>
                <p:spPr bwMode="auto">
                  <a:xfrm rot="5400000" flipH="1">
                    <a:off x="1067714" y="4344490"/>
                    <a:ext cx="180723" cy="180639"/>
                  </a:xfrm>
                  <a:prstGeom prst="line">
                    <a:avLst/>
                  </a:prstGeom>
                  <a:ln w="25400">
                    <a:solidFill>
                      <a:srgbClr val="293F6F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86107" name="Group 184"/>
                <p:cNvGrpSpPr>
                  <a:grpSpLocks/>
                </p:cNvGrpSpPr>
                <p:nvPr/>
              </p:nvGrpSpPr>
              <p:grpSpPr bwMode="auto">
                <a:xfrm>
                  <a:off x="3351956" y="1448848"/>
                  <a:ext cx="182870" cy="180724"/>
                  <a:chOff x="1066483" y="4344447"/>
                  <a:chExt cx="182870" cy="180724"/>
                </a:xfrm>
              </p:grpSpPr>
              <p:cxnSp>
                <p:nvCxnSpPr>
                  <p:cNvPr id="111" name="Straight Connector 110"/>
                  <p:cNvCxnSpPr/>
                  <p:nvPr/>
                </p:nvCxnSpPr>
                <p:spPr bwMode="auto">
                  <a:xfrm flipH="1">
                    <a:off x="1066484" y="4344448"/>
                    <a:ext cx="182869" cy="180723"/>
                  </a:xfrm>
                  <a:prstGeom prst="line">
                    <a:avLst/>
                  </a:prstGeom>
                  <a:ln w="25400">
                    <a:solidFill>
                      <a:srgbClr val="293F6F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2" name="Straight Connector 111"/>
                  <p:cNvCxnSpPr/>
                  <p:nvPr/>
                </p:nvCxnSpPr>
                <p:spPr bwMode="auto">
                  <a:xfrm rot="5400000" flipH="1">
                    <a:off x="1067558" y="4343375"/>
                    <a:ext cx="180723" cy="182869"/>
                  </a:xfrm>
                  <a:prstGeom prst="line">
                    <a:avLst/>
                  </a:prstGeom>
                  <a:ln w="25400">
                    <a:solidFill>
                      <a:srgbClr val="293F6F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86108" name="Group 187"/>
                <p:cNvGrpSpPr>
                  <a:grpSpLocks/>
                </p:cNvGrpSpPr>
                <p:nvPr/>
              </p:nvGrpSpPr>
              <p:grpSpPr bwMode="auto">
                <a:xfrm>
                  <a:off x="4114649" y="1448848"/>
                  <a:ext cx="182869" cy="180724"/>
                  <a:chOff x="1067440" y="4344447"/>
                  <a:chExt cx="182869" cy="180724"/>
                </a:xfrm>
              </p:grpSpPr>
              <p:cxnSp>
                <p:nvCxnSpPr>
                  <p:cNvPr id="109" name="Straight Connector 108"/>
                  <p:cNvCxnSpPr/>
                  <p:nvPr/>
                </p:nvCxnSpPr>
                <p:spPr bwMode="auto">
                  <a:xfrm flipH="1">
                    <a:off x="1067441" y="4344448"/>
                    <a:ext cx="182868" cy="180723"/>
                  </a:xfrm>
                  <a:prstGeom prst="line">
                    <a:avLst/>
                  </a:prstGeom>
                  <a:ln w="25400">
                    <a:solidFill>
                      <a:srgbClr val="293F6F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0" name="Straight Connector 109"/>
                  <p:cNvCxnSpPr/>
                  <p:nvPr/>
                </p:nvCxnSpPr>
                <p:spPr bwMode="auto">
                  <a:xfrm rot="5400000" flipH="1">
                    <a:off x="1068515" y="4343375"/>
                    <a:ext cx="180723" cy="182868"/>
                  </a:xfrm>
                  <a:prstGeom prst="line">
                    <a:avLst/>
                  </a:prstGeom>
                  <a:ln w="25400">
                    <a:solidFill>
                      <a:srgbClr val="293F6F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86109" name="Group 190"/>
                <p:cNvGrpSpPr>
                  <a:grpSpLocks/>
                </p:cNvGrpSpPr>
                <p:nvPr/>
              </p:nvGrpSpPr>
              <p:grpSpPr bwMode="auto">
                <a:xfrm>
                  <a:off x="4877341" y="1448848"/>
                  <a:ext cx="182868" cy="180724"/>
                  <a:chOff x="1066809" y="4344447"/>
                  <a:chExt cx="182868" cy="180724"/>
                </a:xfrm>
              </p:grpSpPr>
              <p:cxnSp>
                <p:nvCxnSpPr>
                  <p:cNvPr id="107" name="Straight Connector 106"/>
                  <p:cNvCxnSpPr/>
                  <p:nvPr/>
                </p:nvCxnSpPr>
                <p:spPr bwMode="auto">
                  <a:xfrm flipH="1">
                    <a:off x="1066810" y="4344448"/>
                    <a:ext cx="182868" cy="180723"/>
                  </a:xfrm>
                  <a:prstGeom prst="line">
                    <a:avLst/>
                  </a:prstGeom>
                  <a:ln w="25400">
                    <a:solidFill>
                      <a:srgbClr val="293F6F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8" name="Straight Connector 107"/>
                  <p:cNvCxnSpPr/>
                  <p:nvPr/>
                </p:nvCxnSpPr>
                <p:spPr bwMode="auto">
                  <a:xfrm rot="5400000" flipH="1">
                    <a:off x="1067884" y="4343375"/>
                    <a:ext cx="180723" cy="182868"/>
                  </a:xfrm>
                  <a:prstGeom prst="line">
                    <a:avLst/>
                  </a:prstGeom>
                  <a:ln w="25400">
                    <a:solidFill>
                      <a:srgbClr val="293F6F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86110" name="Group 193"/>
                <p:cNvGrpSpPr>
                  <a:grpSpLocks/>
                </p:cNvGrpSpPr>
                <p:nvPr/>
              </p:nvGrpSpPr>
              <p:grpSpPr bwMode="auto">
                <a:xfrm>
                  <a:off x="5640036" y="1448848"/>
                  <a:ext cx="180637" cy="180724"/>
                  <a:chOff x="1067768" y="4344447"/>
                  <a:chExt cx="180637" cy="180724"/>
                </a:xfrm>
              </p:grpSpPr>
              <p:cxnSp>
                <p:nvCxnSpPr>
                  <p:cNvPr id="105" name="Straight Connector 104"/>
                  <p:cNvCxnSpPr/>
                  <p:nvPr/>
                </p:nvCxnSpPr>
                <p:spPr bwMode="auto">
                  <a:xfrm flipH="1">
                    <a:off x="1067768" y="4344448"/>
                    <a:ext cx="180637" cy="180723"/>
                  </a:xfrm>
                  <a:prstGeom prst="line">
                    <a:avLst/>
                  </a:prstGeom>
                  <a:ln w="25400">
                    <a:solidFill>
                      <a:srgbClr val="293F6F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6" name="Straight Connector 105"/>
                  <p:cNvCxnSpPr/>
                  <p:nvPr/>
                </p:nvCxnSpPr>
                <p:spPr bwMode="auto">
                  <a:xfrm rot="5400000" flipH="1">
                    <a:off x="1067726" y="4344491"/>
                    <a:ext cx="180723" cy="180637"/>
                  </a:xfrm>
                  <a:prstGeom prst="line">
                    <a:avLst/>
                  </a:prstGeom>
                  <a:ln w="25400">
                    <a:solidFill>
                      <a:srgbClr val="293F6F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86029" name="Group 208"/>
              <p:cNvGrpSpPr>
                <a:grpSpLocks/>
              </p:cNvGrpSpPr>
              <p:nvPr/>
            </p:nvGrpSpPr>
            <p:grpSpPr bwMode="auto">
              <a:xfrm>
                <a:off x="4495800" y="4894262"/>
                <a:ext cx="2841625" cy="130176"/>
                <a:chOff x="1828800" y="1447668"/>
                <a:chExt cx="3991872" cy="182955"/>
              </a:xfrm>
            </p:grpSpPr>
            <p:grpSp>
              <p:nvGrpSpPr>
                <p:cNvPr id="86087" name="Group 72"/>
                <p:cNvGrpSpPr>
                  <a:grpSpLocks/>
                </p:cNvGrpSpPr>
                <p:nvPr/>
              </p:nvGrpSpPr>
              <p:grpSpPr bwMode="auto">
                <a:xfrm>
                  <a:off x="1828800" y="1447668"/>
                  <a:ext cx="182868" cy="182954"/>
                  <a:chOff x="1066799" y="4343267"/>
                  <a:chExt cx="182868" cy="182954"/>
                </a:xfrm>
              </p:grpSpPr>
              <p:cxnSp>
                <p:nvCxnSpPr>
                  <p:cNvPr id="94" name="Straight Connector 93"/>
                  <p:cNvCxnSpPr/>
                  <p:nvPr/>
                </p:nvCxnSpPr>
                <p:spPr bwMode="auto">
                  <a:xfrm flipH="1">
                    <a:off x="1066799" y="4343268"/>
                    <a:ext cx="182868" cy="182954"/>
                  </a:xfrm>
                  <a:prstGeom prst="line">
                    <a:avLst/>
                  </a:prstGeom>
                  <a:ln w="25400">
                    <a:solidFill>
                      <a:srgbClr val="293F6F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5" name="Straight Connector 94"/>
                  <p:cNvCxnSpPr/>
                  <p:nvPr/>
                </p:nvCxnSpPr>
                <p:spPr bwMode="auto">
                  <a:xfrm rot="5400000" flipH="1">
                    <a:off x="1066756" y="4343311"/>
                    <a:ext cx="182954" cy="182868"/>
                  </a:xfrm>
                  <a:prstGeom prst="line">
                    <a:avLst/>
                  </a:prstGeom>
                  <a:ln w="25400">
                    <a:solidFill>
                      <a:srgbClr val="293F6F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86088" name="Group 181"/>
                <p:cNvGrpSpPr>
                  <a:grpSpLocks/>
                </p:cNvGrpSpPr>
                <p:nvPr/>
              </p:nvGrpSpPr>
              <p:grpSpPr bwMode="auto">
                <a:xfrm>
                  <a:off x="2591492" y="1447669"/>
                  <a:ext cx="180640" cy="182954"/>
                  <a:chOff x="1067755" y="4343268"/>
                  <a:chExt cx="180640" cy="182954"/>
                </a:xfrm>
              </p:grpSpPr>
              <p:cxnSp>
                <p:nvCxnSpPr>
                  <p:cNvPr id="92" name="Straight Connector 91"/>
                  <p:cNvCxnSpPr/>
                  <p:nvPr/>
                </p:nvCxnSpPr>
                <p:spPr bwMode="auto">
                  <a:xfrm flipH="1">
                    <a:off x="1067756" y="4343268"/>
                    <a:ext cx="180639" cy="182954"/>
                  </a:xfrm>
                  <a:prstGeom prst="line">
                    <a:avLst/>
                  </a:prstGeom>
                  <a:ln w="25400">
                    <a:solidFill>
                      <a:srgbClr val="293F6F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3" name="Straight Connector 92"/>
                  <p:cNvCxnSpPr/>
                  <p:nvPr/>
                </p:nvCxnSpPr>
                <p:spPr bwMode="auto">
                  <a:xfrm rot="5400000" flipH="1">
                    <a:off x="1066598" y="4344426"/>
                    <a:ext cx="182954" cy="180639"/>
                  </a:xfrm>
                  <a:prstGeom prst="line">
                    <a:avLst/>
                  </a:prstGeom>
                  <a:ln w="25400">
                    <a:solidFill>
                      <a:srgbClr val="293F6F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86089" name="Group 184"/>
                <p:cNvGrpSpPr>
                  <a:grpSpLocks/>
                </p:cNvGrpSpPr>
                <p:nvPr/>
              </p:nvGrpSpPr>
              <p:grpSpPr bwMode="auto">
                <a:xfrm>
                  <a:off x="3351956" y="1447668"/>
                  <a:ext cx="182869" cy="182954"/>
                  <a:chOff x="1066483" y="4343267"/>
                  <a:chExt cx="182869" cy="182954"/>
                </a:xfrm>
              </p:grpSpPr>
              <p:cxnSp>
                <p:nvCxnSpPr>
                  <p:cNvPr id="90" name="Straight Connector 89"/>
                  <p:cNvCxnSpPr/>
                  <p:nvPr/>
                </p:nvCxnSpPr>
                <p:spPr bwMode="auto">
                  <a:xfrm flipH="1">
                    <a:off x="1066484" y="4343268"/>
                    <a:ext cx="182868" cy="182954"/>
                  </a:xfrm>
                  <a:prstGeom prst="line">
                    <a:avLst/>
                  </a:prstGeom>
                  <a:ln w="25400">
                    <a:solidFill>
                      <a:srgbClr val="293F6F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1" name="Straight Connector 90"/>
                  <p:cNvCxnSpPr/>
                  <p:nvPr/>
                </p:nvCxnSpPr>
                <p:spPr bwMode="auto">
                  <a:xfrm rot="5400000" flipH="1">
                    <a:off x="1066441" y="4343312"/>
                    <a:ext cx="182954" cy="182868"/>
                  </a:xfrm>
                  <a:prstGeom prst="line">
                    <a:avLst/>
                  </a:prstGeom>
                  <a:ln w="25400">
                    <a:solidFill>
                      <a:srgbClr val="293F6F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86090" name="Group 187"/>
                <p:cNvGrpSpPr>
                  <a:grpSpLocks/>
                </p:cNvGrpSpPr>
                <p:nvPr/>
              </p:nvGrpSpPr>
              <p:grpSpPr bwMode="auto">
                <a:xfrm>
                  <a:off x="4114649" y="1447668"/>
                  <a:ext cx="182868" cy="182954"/>
                  <a:chOff x="1067440" y="4343267"/>
                  <a:chExt cx="182868" cy="182954"/>
                </a:xfrm>
              </p:grpSpPr>
              <p:cxnSp>
                <p:nvCxnSpPr>
                  <p:cNvPr id="88" name="Straight Connector 87"/>
                  <p:cNvCxnSpPr/>
                  <p:nvPr/>
                </p:nvCxnSpPr>
                <p:spPr bwMode="auto">
                  <a:xfrm flipH="1">
                    <a:off x="1067441" y="4343268"/>
                    <a:ext cx="182868" cy="182954"/>
                  </a:xfrm>
                  <a:prstGeom prst="line">
                    <a:avLst/>
                  </a:prstGeom>
                  <a:ln w="25400">
                    <a:solidFill>
                      <a:srgbClr val="293F6F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9" name="Straight Connector 88"/>
                  <p:cNvCxnSpPr/>
                  <p:nvPr/>
                </p:nvCxnSpPr>
                <p:spPr bwMode="auto">
                  <a:xfrm rot="5400000" flipH="1">
                    <a:off x="1067398" y="4343311"/>
                    <a:ext cx="182954" cy="182868"/>
                  </a:xfrm>
                  <a:prstGeom prst="line">
                    <a:avLst/>
                  </a:prstGeom>
                  <a:ln w="25400">
                    <a:solidFill>
                      <a:srgbClr val="293F6F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86091" name="Group 190"/>
                <p:cNvGrpSpPr>
                  <a:grpSpLocks/>
                </p:cNvGrpSpPr>
                <p:nvPr/>
              </p:nvGrpSpPr>
              <p:grpSpPr bwMode="auto">
                <a:xfrm>
                  <a:off x="4877341" y="1447668"/>
                  <a:ext cx="182867" cy="182955"/>
                  <a:chOff x="1066809" y="4343267"/>
                  <a:chExt cx="182867" cy="182955"/>
                </a:xfrm>
              </p:grpSpPr>
              <p:cxnSp>
                <p:nvCxnSpPr>
                  <p:cNvPr id="86" name="Straight Connector 85"/>
                  <p:cNvCxnSpPr/>
                  <p:nvPr/>
                </p:nvCxnSpPr>
                <p:spPr bwMode="auto">
                  <a:xfrm flipH="1">
                    <a:off x="1066812" y="4343268"/>
                    <a:ext cx="182868" cy="182954"/>
                  </a:xfrm>
                  <a:prstGeom prst="line">
                    <a:avLst/>
                  </a:prstGeom>
                  <a:ln w="25400">
                    <a:solidFill>
                      <a:srgbClr val="293F6F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7" name="Straight Connector 86"/>
                  <p:cNvCxnSpPr/>
                  <p:nvPr/>
                </p:nvCxnSpPr>
                <p:spPr bwMode="auto">
                  <a:xfrm rot="5400000" flipH="1">
                    <a:off x="1066769" y="4343311"/>
                    <a:ext cx="182954" cy="182868"/>
                  </a:xfrm>
                  <a:prstGeom prst="line">
                    <a:avLst/>
                  </a:prstGeom>
                  <a:ln w="25400">
                    <a:solidFill>
                      <a:srgbClr val="293F6F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86092" name="Group 193"/>
                <p:cNvGrpSpPr>
                  <a:grpSpLocks/>
                </p:cNvGrpSpPr>
                <p:nvPr/>
              </p:nvGrpSpPr>
              <p:grpSpPr bwMode="auto">
                <a:xfrm>
                  <a:off x="5640036" y="1447668"/>
                  <a:ext cx="180636" cy="182954"/>
                  <a:chOff x="1067768" y="4343267"/>
                  <a:chExt cx="180636" cy="182954"/>
                </a:xfrm>
              </p:grpSpPr>
              <p:cxnSp>
                <p:nvCxnSpPr>
                  <p:cNvPr id="84" name="Straight Connector 83"/>
                  <p:cNvCxnSpPr/>
                  <p:nvPr/>
                </p:nvCxnSpPr>
                <p:spPr bwMode="auto">
                  <a:xfrm flipH="1">
                    <a:off x="1067768" y="4343268"/>
                    <a:ext cx="180637" cy="182954"/>
                  </a:xfrm>
                  <a:prstGeom prst="line">
                    <a:avLst/>
                  </a:prstGeom>
                  <a:ln w="25400">
                    <a:solidFill>
                      <a:srgbClr val="293F6F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5" name="Straight Connector 84"/>
                  <p:cNvCxnSpPr/>
                  <p:nvPr/>
                </p:nvCxnSpPr>
                <p:spPr bwMode="auto">
                  <a:xfrm rot="5400000" flipH="1">
                    <a:off x="1066610" y="4344427"/>
                    <a:ext cx="182954" cy="180637"/>
                  </a:xfrm>
                  <a:prstGeom prst="line">
                    <a:avLst/>
                  </a:prstGeom>
                  <a:ln w="25400">
                    <a:solidFill>
                      <a:srgbClr val="293F6F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86030" name="Group 230"/>
              <p:cNvGrpSpPr>
                <a:grpSpLocks/>
              </p:cNvGrpSpPr>
              <p:nvPr/>
            </p:nvGrpSpPr>
            <p:grpSpPr bwMode="auto">
              <a:xfrm>
                <a:off x="4495800" y="5437187"/>
                <a:ext cx="2841625" cy="128588"/>
                <a:chOff x="1828800" y="1448718"/>
                <a:chExt cx="3991872" cy="180723"/>
              </a:xfrm>
            </p:grpSpPr>
            <p:grpSp>
              <p:nvGrpSpPr>
                <p:cNvPr id="86069" name="Group 72"/>
                <p:cNvGrpSpPr>
                  <a:grpSpLocks/>
                </p:cNvGrpSpPr>
                <p:nvPr/>
              </p:nvGrpSpPr>
              <p:grpSpPr bwMode="auto">
                <a:xfrm>
                  <a:off x="1828800" y="1448719"/>
                  <a:ext cx="182868" cy="180721"/>
                  <a:chOff x="1066799" y="4344318"/>
                  <a:chExt cx="182868" cy="180721"/>
                </a:xfrm>
              </p:grpSpPr>
              <p:cxnSp>
                <p:nvCxnSpPr>
                  <p:cNvPr id="73" name="Straight Connector 72"/>
                  <p:cNvCxnSpPr/>
                  <p:nvPr/>
                </p:nvCxnSpPr>
                <p:spPr bwMode="auto">
                  <a:xfrm flipH="1">
                    <a:off x="1066799" y="4344318"/>
                    <a:ext cx="182868" cy="180721"/>
                  </a:xfrm>
                  <a:prstGeom prst="line">
                    <a:avLst/>
                  </a:prstGeom>
                  <a:ln w="25400">
                    <a:solidFill>
                      <a:srgbClr val="293F6F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4" name="Straight Connector 73"/>
                  <p:cNvCxnSpPr/>
                  <p:nvPr/>
                </p:nvCxnSpPr>
                <p:spPr bwMode="auto">
                  <a:xfrm rot="5400000" flipH="1">
                    <a:off x="1067872" y="4343245"/>
                    <a:ext cx="180721" cy="182868"/>
                  </a:xfrm>
                  <a:prstGeom prst="line">
                    <a:avLst/>
                  </a:prstGeom>
                  <a:ln w="25400">
                    <a:solidFill>
                      <a:srgbClr val="293F6F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86070" name="Group 181"/>
                <p:cNvGrpSpPr>
                  <a:grpSpLocks/>
                </p:cNvGrpSpPr>
                <p:nvPr/>
              </p:nvGrpSpPr>
              <p:grpSpPr bwMode="auto">
                <a:xfrm>
                  <a:off x="2591492" y="1448719"/>
                  <a:ext cx="180640" cy="180722"/>
                  <a:chOff x="1067755" y="4344318"/>
                  <a:chExt cx="180640" cy="180722"/>
                </a:xfrm>
              </p:grpSpPr>
              <p:cxnSp>
                <p:nvCxnSpPr>
                  <p:cNvPr id="71" name="Straight Connector 70"/>
                  <p:cNvCxnSpPr/>
                  <p:nvPr/>
                </p:nvCxnSpPr>
                <p:spPr bwMode="auto">
                  <a:xfrm flipH="1">
                    <a:off x="1067756" y="4344318"/>
                    <a:ext cx="180639" cy="180722"/>
                  </a:xfrm>
                  <a:prstGeom prst="line">
                    <a:avLst/>
                  </a:prstGeom>
                  <a:ln w="25400">
                    <a:solidFill>
                      <a:srgbClr val="293F6F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2" name="Straight Connector 71"/>
                  <p:cNvCxnSpPr/>
                  <p:nvPr/>
                </p:nvCxnSpPr>
                <p:spPr bwMode="auto">
                  <a:xfrm rot="5400000" flipH="1">
                    <a:off x="1067714" y="4344360"/>
                    <a:ext cx="180722" cy="180639"/>
                  </a:xfrm>
                  <a:prstGeom prst="line">
                    <a:avLst/>
                  </a:prstGeom>
                  <a:ln w="25400">
                    <a:solidFill>
                      <a:srgbClr val="293F6F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86071" name="Group 184"/>
                <p:cNvGrpSpPr>
                  <a:grpSpLocks/>
                </p:cNvGrpSpPr>
                <p:nvPr/>
              </p:nvGrpSpPr>
              <p:grpSpPr bwMode="auto">
                <a:xfrm>
                  <a:off x="3351956" y="1448719"/>
                  <a:ext cx="182869" cy="180721"/>
                  <a:chOff x="1066483" y="4344318"/>
                  <a:chExt cx="182869" cy="180721"/>
                </a:xfrm>
              </p:grpSpPr>
              <p:cxnSp>
                <p:nvCxnSpPr>
                  <p:cNvPr id="69" name="Straight Connector 68"/>
                  <p:cNvCxnSpPr/>
                  <p:nvPr/>
                </p:nvCxnSpPr>
                <p:spPr bwMode="auto">
                  <a:xfrm flipH="1">
                    <a:off x="1066484" y="4344318"/>
                    <a:ext cx="182868" cy="180721"/>
                  </a:xfrm>
                  <a:prstGeom prst="line">
                    <a:avLst/>
                  </a:prstGeom>
                  <a:ln w="25400">
                    <a:solidFill>
                      <a:srgbClr val="293F6F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0" name="Straight Connector 69"/>
                  <p:cNvCxnSpPr/>
                  <p:nvPr/>
                </p:nvCxnSpPr>
                <p:spPr bwMode="auto">
                  <a:xfrm rot="5400000" flipH="1">
                    <a:off x="1067558" y="4343245"/>
                    <a:ext cx="180721" cy="182868"/>
                  </a:xfrm>
                  <a:prstGeom prst="line">
                    <a:avLst/>
                  </a:prstGeom>
                  <a:ln w="25400">
                    <a:solidFill>
                      <a:srgbClr val="293F6F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86072" name="Group 187"/>
                <p:cNvGrpSpPr>
                  <a:grpSpLocks/>
                </p:cNvGrpSpPr>
                <p:nvPr/>
              </p:nvGrpSpPr>
              <p:grpSpPr bwMode="auto">
                <a:xfrm>
                  <a:off x="4114649" y="1448718"/>
                  <a:ext cx="182868" cy="180723"/>
                  <a:chOff x="1067440" y="4344317"/>
                  <a:chExt cx="182868" cy="180723"/>
                </a:xfrm>
              </p:grpSpPr>
              <p:cxnSp>
                <p:nvCxnSpPr>
                  <p:cNvPr id="67" name="Straight Connector 66"/>
                  <p:cNvCxnSpPr/>
                  <p:nvPr/>
                </p:nvCxnSpPr>
                <p:spPr bwMode="auto">
                  <a:xfrm flipH="1">
                    <a:off x="1067441" y="4344318"/>
                    <a:ext cx="182868" cy="180722"/>
                  </a:xfrm>
                  <a:prstGeom prst="line">
                    <a:avLst/>
                  </a:prstGeom>
                  <a:ln w="25400">
                    <a:solidFill>
                      <a:srgbClr val="293F6F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8" name="Straight Connector 67"/>
                  <p:cNvCxnSpPr/>
                  <p:nvPr/>
                </p:nvCxnSpPr>
                <p:spPr bwMode="auto">
                  <a:xfrm rot="5400000" flipH="1">
                    <a:off x="1068515" y="4343245"/>
                    <a:ext cx="180722" cy="182868"/>
                  </a:xfrm>
                  <a:prstGeom prst="line">
                    <a:avLst/>
                  </a:prstGeom>
                  <a:ln w="25400">
                    <a:solidFill>
                      <a:srgbClr val="293F6F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86073" name="Group 190"/>
                <p:cNvGrpSpPr>
                  <a:grpSpLocks/>
                </p:cNvGrpSpPr>
                <p:nvPr/>
              </p:nvGrpSpPr>
              <p:grpSpPr bwMode="auto">
                <a:xfrm>
                  <a:off x="4877341" y="1448719"/>
                  <a:ext cx="182867" cy="180722"/>
                  <a:chOff x="1066809" y="4344318"/>
                  <a:chExt cx="182867" cy="180722"/>
                </a:xfrm>
              </p:grpSpPr>
              <p:cxnSp>
                <p:nvCxnSpPr>
                  <p:cNvPr id="65" name="Straight Connector 64"/>
                  <p:cNvCxnSpPr/>
                  <p:nvPr/>
                </p:nvCxnSpPr>
                <p:spPr bwMode="auto">
                  <a:xfrm flipH="1">
                    <a:off x="1066812" y="4344318"/>
                    <a:ext cx="182868" cy="180722"/>
                  </a:xfrm>
                  <a:prstGeom prst="line">
                    <a:avLst/>
                  </a:prstGeom>
                  <a:ln w="25400">
                    <a:solidFill>
                      <a:srgbClr val="293F6F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6" name="Straight Connector 65"/>
                  <p:cNvCxnSpPr/>
                  <p:nvPr/>
                </p:nvCxnSpPr>
                <p:spPr bwMode="auto">
                  <a:xfrm rot="5400000" flipH="1">
                    <a:off x="1067885" y="4343245"/>
                    <a:ext cx="180722" cy="182868"/>
                  </a:xfrm>
                  <a:prstGeom prst="line">
                    <a:avLst/>
                  </a:prstGeom>
                  <a:ln w="25400">
                    <a:solidFill>
                      <a:srgbClr val="293F6F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86074" name="Group 193"/>
                <p:cNvGrpSpPr>
                  <a:grpSpLocks/>
                </p:cNvGrpSpPr>
                <p:nvPr/>
              </p:nvGrpSpPr>
              <p:grpSpPr bwMode="auto">
                <a:xfrm>
                  <a:off x="5640036" y="1448718"/>
                  <a:ext cx="180636" cy="180723"/>
                  <a:chOff x="1067768" y="4344317"/>
                  <a:chExt cx="180636" cy="180723"/>
                </a:xfrm>
              </p:grpSpPr>
              <p:cxnSp>
                <p:nvCxnSpPr>
                  <p:cNvPr id="63" name="Straight Connector 62"/>
                  <p:cNvCxnSpPr/>
                  <p:nvPr/>
                </p:nvCxnSpPr>
                <p:spPr bwMode="auto">
                  <a:xfrm flipH="1">
                    <a:off x="1067768" y="4344318"/>
                    <a:ext cx="180637" cy="180722"/>
                  </a:xfrm>
                  <a:prstGeom prst="line">
                    <a:avLst/>
                  </a:prstGeom>
                  <a:ln w="25400">
                    <a:solidFill>
                      <a:srgbClr val="293F6F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4" name="Straight Connector 63"/>
                  <p:cNvCxnSpPr/>
                  <p:nvPr/>
                </p:nvCxnSpPr>
                <p:spPr bwMode="auto">
                  <a:xfrm rot="5400000" flipH="1">
                    <a:off x="1067726" y="4344361"/>
                    <a:ext cx="180722" cy="180637"/>
                  </a:xfrm>
                  <a:prstGeom prst="line">
                    <a:avLst/>
                  </a:prstGeom>
                  <a:ln w="25400">
                    <a:solidFill>
                      <a:srgbClr val="293F6F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86031" name="Group 252"/>
              <p:cNvGrpSpPr>
                <a:grpSpLocks/>
              </p:cNvGrpSpPr>
              <p:nvPr/>
            </p:nvGrpSpPr>
            <p:grpSpPr bwMode="auto">
              <a:xfrm>
                <a:off x="4495800" y="5978524"/>
                <a:ext cx="2841625" cy="130176"/>
                <a:chOff x="1828800" y="1447536"/>
                <a:chExt cx="3991872" cy="182955"/>
              </a:xfrm>
            </p:grpSpPr>
            <p:grpSp>
              <p:nvGrpSpPr>
                <p:cNvPr id="86051" name="Group 72"/>
                <p:cNvGrpSpPr>
                  <a:grpSpLocks/>
                </p:cNvGrpSpPr>
                <p:nvPr/>
              </p:nvGrpSpPr>
              <p:grpSpPr bwMode="auto">
                <a:xfrm>
                  <a:off x="1828800" y="1447537"/>
                  <a:ext cx="182868" cy="182953"/>
                  <a:chOff x="1066799" y="4343136"/>
                  <a:chExt cx="182868" cy="182953"/>
                </a:xfrm>
              </p:grpSpPr>
              <p:cxnSp>
                <p:nvCxnSpPr>
                  <p:cNvPr id="52" name="Straight Connector 51"/>
                  <p:cNvCxnSpPr/>
                  <p:nvPr/>
                </p:nvCxnSpPr>
                <p:spPr bwMode="auto">
                  <a:xfrm flipH="1">
                    <a:off x="1066799" y="4343136"/>
                    <a:ext cx="182868" cy="182953"/>
                  </a:xfrm>
                  <a:prstGeom prst="line">
                    <a:avLst/>
                  </a:prstGeom>
                  <a:ln w="25400">
                    <a:solidFill>
                      <a:srgbClr val="293F6F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3" name="Straight Connector 52"/>
                  <p:cNvCxnSpPr/>
                  <p:nvPr/>
                </p:nvCxnSpPr>
                <p:spPr bwMode="auto">
                  <a:xfrm rot="5400000" flipH="1">
                    <a:off x="1066757" y="4343179"/>
                    <a:ext cx="182953" cy="182868"/>
                  </a:xfrm>
                  <a:prstGeom prst="line">
                    <a:avLst/>
                  </a:prstGeom>
                  <a:ln w="25400">
                    <a:solidFill>
                      <a:srgbClr val="293F6F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86052" name="Group 181"/>
                <p:cNvGrpSpPr>
                  <a:grpSpLocks/>
                </p:cNvGrpSpPr>
                <p:nvPr/>
              </p:nvGrpSpPr>
              <p:grpSpPr bwMode="auto">
                <a:xfrm>
                  <a:off x="2591492" y="1447537"/>
                  <a:ext cx="180640" cy="182954"/>
                  <a:chOff x="1067755" y="4343136"/>
                  <a:chExt cx="180640" cy="182954"/>
                </a:xfrm>
              </p:grpSpPr>
              <p:cxnSp>
                <p:nvCxnSpPr>
                  <p:cNvPr id="50" name="Straight Connector 49"/>
                  <p:cNvCxnSpPr/>
                  <p:nvPr/>
                </p:nvCxnSpPr>
                <p:spPr bwMode="auto">
                  <a:xfrm flipH="1">
                    <a:off x="1067756" y="4343136"/>
                    <a:ext cx="180639" cy="182954"/>
                  </a:xfrm>
                  <a:prstGeom prst="line">
                    <a:avLst/>
                  </a:prstGeom>
                  <a:ln w="25400">
                    <a:solidFill>
                      <a:srgbClr val="293F6F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1" name="Straight Connector 50"/>
                  <p:cNvCxnSpPr/>
                  <p:nvPr/>
                </p:nvCxnSpPr>
                <p:spPr bwMode="auto">
                  <a:xfrm rot="5400000" flipH="1">
                    <a:off x="1066598" y="4344294"/>
                    <a:ext cx="182954" cy="180639"/>
                  </a:xfrm>
                  <a:prstGeom prst="line">
                    <a:avLst/>
                  </a:prstGeom>
                  <a:ln w="25400">
                    <a:solidFill>
                      <a:srgbClr val="293F6F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86053" name="Group 184"/>
                <p:cNvGrpSpPr>
                  <a:grpSpLocks/>
                </p:cNvGrpSpPr>
                <p:nvPr/>
              </p:nvGrpSpPr>
              <p:grpSpPr bwMode="auto">
                <a:xfrm>
                  <a:off x="3351956" y="1447537"/>
                  <a:ext cx="182869" cy="182953"/>
                  <a:chOff x="1066483" y="4343136"/>
                  <a:chExt cx="182869" cy="182953"/>
                </a:xfrm>
              </p:grpSpPr>
              <p:cxnSp>
                <p:nvCxnSpPr>
                  <p:cNvPr id="48" name="Straight Connector 47"/>
                  <p:cNvCxnSpPr/>
                  <p:nvPr/>
                </p:nvCxnSpPr>
                <p:spPr bwMode="auto">
                  <a:xfrm flipH="1">
                    <a:off x="1066484" y="4343136"/>
                    <a:ext cx="182868" cy="182953"/>
                  </a:xfrm>
                  <a:prstGeom prst="line">
                    <a:avLst/>
                  </a:prstGeom>
                  <a:ln w="25400">
                    <a:solidFill>
                      <a:srgbClr val="293F6F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9" name="Straight Connector 48"/>
                  <p:cNvCxnSpPr/>
                  <p:nvPr/>
                </p:nvCxnSpPr>
                <p:spPr bwMode="auto">
                  <a:xfrm rot="5400000" flipH="1">
                    <a:off x="1066442" y="4343179"/>
                    <a:ext cx="182953" cy="182868"/>
                  </a:xfrm>
                  <a:prstGeom prst="line">
                    <a:avLst/>
                  </a:prstGeom>
                  <a:ln w="25400">
                    <a:solidFill>
                      <a:srgbClr val="293F6F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86054" name="Group 187"/>
                <p:cNvGrpSpPr>
                  <a:grpSpLocks/>
                </p:cNvGrpSpPr>
                <p:nvPr/>
              </p:nvGrpSpPr>
              <p:grpSpPr bwMode="auto">
                <a:xfrm>
                  <a:off x="4114649" y="1447536"/>
                  <a:ext cx="182868" cy="182955"/>
                  <a:chOff x="1067440" y="4343135"/>
                  <a:chExt cx="182868" cy="182955"/>
                </a:xfrm>
              </p:grpSpPr>
              <p:cxnSp>
                <p:nvCxnSpPr>
                  <p:cNvPr id="46" name="Straight Connector 45"/>
                  <p:cNvCxnSpPr/>
                  <p:nvPr/>
                </p:nvCxnSpPr>
                <p:spPr bwMode="auto">
                  <a:xfrm flipH="1">
                    <a:off x="1067441" y="4343136"/>
                    <a:ext cx="182868" cy="182954"/>
                  </a:xfrm>
                  <a:prstGeom prst="line">
                    <a:avLst/>
                  </a:prstGeom>
                  <a:ln w="25400">
                    <a:solidFill>
                      <a:srgbClr val="293F6F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7" name="Straight Connector 46"/>
                  <p:cNvCxnSpPr/>
                  <p:nvPr/>
                </p:nvCxnSpPr>
                <p:spPr bwMode="auto">
                  <a:xfrm rot="5400000" flipH="1">
                    <a:off x="1067399" y="4343179"/>
                    <a:ext cx="182954" cy="182868"/>
                  </a:xfrm>
                  <a:prstGeom prst="line">
                    <a:avLst/>
                  </a:prstGeom>
                  <a:ln w="25400">
                    <a:solidFill>
                      <a:srgbClr val="293F6F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86055" name="Group 190"/>
                <p:cNvGrpSpPr>
                  <a:grpSpLocks/>
                </p:cNvGrpSpPr>
                <p:nvPr/>
              </p:nvGrpSpPr>
              <p:grpSpPr bwMode="auto">
                <a:xfrm>
                  <a:off x="4877341" y="1447537"/>
                  <a:ext cx="182867" cy="182954"/>
                  <a:chOff x="1066809" y="4343136"/>
                  <a:chExt cx="182867" cy="182954"/>
                </a:xfrm>
              </p:grpSpPr>
              <p:cxnSp>
                <p:nvCxnSpPr>
                  <p:cNvPr id="44" name="Straight Connector 43"/>
                  <p:cNvCxnSpPr/>
                  <p:nvPr/>
                </p:nvCxnSpPr>
                <p:spPr bwMode="auto">
                  <a:xfrm flipH="1">
                    <a:off x="1066812" y="4343136"/>
                    <a:ext cx="182868" cy="182954"/>
                  </a:xfrm>
                  <a:prstGeom prst="line">
                    <a:avLst/>
                  </a:prstGeom>
                  <a:ln w="25400">
                    <a:solidFill>
                      <a:srgbClr val="293F6F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5" name="Straight Connector 44"/>
                  <p:cNvCxnSpPr/>
                  <p:nvPr/>
                </p:nvCxnSpPr>
                <p:spPr bwMode="auto">
                  <a:xfrm rot="5400000" flipH="1">
                    <a:off x="1066769" y="4343179"/>
                    <a:ext cx="182954" cy="182868"/>
                  </a:xfrm>
                  <a:prstGeom prst="line">
                    <a:avLst/>
                  </a:prstGeom>
                  <a:ln w="25400">
                    <a:solidFill>
                      <a:srgbClr val="293F6F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86056" name="Group 193"/>
                <p:cNvGrpSpPr>
                  <a:grpSpLocks/>
                </p:cNvGrpSpPr>
                <p:nvPr/>
              </p:nvGrpSpPr>
              <p:grpSpPr bwMode="auto">
                <a:xfrm>
                  <a:off x="5640036" y="1447536"/>
                  <a:ext cx="180636" cy="182955"/>
                  <a:chOff x="1067768" y="4343135"/>
                  <a:chExt cx="180636" cy="182955"/>
                </a:xfrm>
              </p:grpSpPr>
              <p:cxnSp>
                <p:nvCxnSpPr>
                  <p:cNvPr id="42" name="Straight Connector 41"/>
                  <p:cNvCxnSpPr/>
                  <p:nvPr/>
                </p:nvCxnSpPr>
                <p:spPr bwMode="auto">
                  <a:xfrm flipH="1">
                    <a:off x="1067768" y="4343136"/>
                    <a:ext cx="180637" cy="182954"/>
                  </a:xfrm>
                  <a:prstGeom prst="line">
                    <a:avLst/>
                  </a:prstGeom>
                  <a:ln w="25400">
                    <a:solidFill>
                      <a:srgbClr val="293F6F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3" name="Straight Connector 42"/>
                  <p:cNvCxnSpPr/>
                  <p:nvPr/>
                </p:nvCxnSpPr>
                <p:spPr bwMode="auto">
                  <a:xfrm rot="5400000" flipH="1">
                    <a:off x="1066610" y="4344295"/>
                    <a:ext cx="182954" cy="180637"/>
                  </a:xfrm>
                  <a:prstGeom prst="line">
                    <a:avLst/>
                  </a:prstGeom>
                  <a:ln w="25400">
                    <a:solidFill>
                      <a:srgbClr val="293F6F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86032" name="Group 274"/>
              <p:cNvGrpSpPr>
                <a:grpSpLocks/>
              </p:cNvGrpSpPr>
              <p:nvPr/>
            </p:nvGrpSpPr>
            <p:grpSpPr bwMode="auto">
              <a:xfrm>
                <a:off x="4495800" y="6521449"/>
                <a:ext cx="2841626" cy="128589"/>
                <a:chOff x="1828800" y="1448586"/>
                <a:chExt cx="3991873" cy="180724"/>
              </a:xfrm>
            </p:grpSpPr>
            <p:grpSp>
              <p:nvGrpSpPr>
                <p:cNvPr id="86033" name="Group 72"/>
                <p:cNvGrpSpPr>
                  <a:grpSpLocks/>
                </p:cNvGrpSpPr>
                <p:nvPr/>
              </p:nvGrpSpPr>
              <p:grpSpPr bwMode="auto">
                <a:xfrm>
                  <a:off x="1828800" y="1448586"/>
                  <a:ext cx="182869" cy="180724"/>
                  <a:chOff x="1066799" y="4344185"/>
                  <a:chExt cx="182869" cy="180724"/>
                </a:xfrm>
              </p:grpSpPr>
              <p:cxnSp>
                <p:nvCxnSpPr>
                  <p:cNvPr id="31" name="Straight Connector 30"/>
                  <p:cNvCxnSpPr/>
                  <p:nvPr/>
                </p:nvCxnSpPr>
                <p:spPr bwMode="auto">
                  <a:xfrm flipH="1">
                    <a:off x="1066799" y="4344186"/>
                    <a:ext cx="182868" cy="180723"/>
                  </a:xfrm>
                  <a:prstGeom prst="line">
                    <a:avLst/>
                  </a:prstGeom>
                  <a:ln w="25400">
                    <a:solidFill>
                      <a:srgbClr val="293F6F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2" name="Straight Connector 31"/>
                  <p:cNvCxnSpPr/>
                  <p:nvPr/>
                </p:nvCxnSpPr>
                <p:spPr bwMode="auto">
                  <a:xfrm rot="5400000" flipH="1">
                    <a:off x="1067872" y="4343113"/>
                    <a:ext cx="180723" cy="182868"/>
                  </a:xfrm>
                  <a:prstGeom prst="line">
                    <a:avLst/>
                  </a:prstGeom>
                  <a:ln w="25400">
                    <a:solidFill>
                      <a:srgbClr val="293F6F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86034" name="Group 181"/>
                <p:cNvGrpSpPr>
                  <a:grpSpLocks/>
                </p:cNvGrpSpPr>
                <p:nvPr/>
              </p:nvGrpSpPr>
              <p:grpSpPr bwMode="auto">
                <a:xfrm>
                  <a:off x="2591493" y="1448587"/>
                  <a:ext cx="180639" cy="180723"/>
                  <a:chOff x="1067756" y="4344186"/>
                  <a:chExt cx="180639" cy="180723"/>
                </a:xfrm>
              </p:grpSpPr>
              <p:cxnSp>
                <p:nvCxnSpPr>
                  <p:cNvPr id="29" name="Straight Connector 28"/>
                  <p:cNvCxnSpPr/>
                  <p:nvPr/>
                </p:nvCxnSpPr>
                <p:spPr bwMode="auto">
                  <a:xfrm flipH="1">
                    <a:off x="1067756" y="4344186"/>
                    <a:ext cx="180639" cy="180723"/>
                  </a:xfrm>
                  <a:prstGeom prst="line">
                    <a:avLst/>
                  </a:prstGeom>
                  <a:ln w="25400">
                    <a:solidFill>
                      <a:srgbClr val="293F6F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0" name="Straight Connector 29"/>
                  <p:cNvCxnSpPr/>
                  <p:nvPr/>
                </p:nvCxnSpPr>
                <p:spPr bwMode="auto">
                  <a:xfrm rot="5400000" flipH="1">
                    <a:off x="1067714" y="4344228"/>
                    <a:ext cx="180723" cy="180639"/>
                  </a:xfrm>
                  <a:prstGeom prst="line">
                    <a:avLst/>
                  </a:prstGeom>
                  <a:ln w="25400">
                    <a:solidFill>
                      <a:srgbClr val="293F6F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86035" name="Group 184"/>
                <p:cNvGrpSpPr>
                  <a:grpSpLocks/>
                </p:cNvGrpSpPr>
                <p:nvPr/>
              </p:nvGrpSpPr>
              <p:grpSpPr bwMode="auto">
                <a:xfrm>
                  <a:off x="3351956" y="1448586"/>
                  <a:ext cx="182870" cy="180724"/>
                  <a:chOff x="1066483" y="4344185"/>
                  <a:chExt cx="182870" cy="180724"/>
                </a:xfrm>
              </p:grpSpPr>
              <p:cxnSp>
                <p:nvCxnSpPr>
                  <p:cNvPr id="27" name="Straight Connector 26"/>
                  <p:cNvCxnSpPr/>
                  <p:nvPr/>
                </p:nvCxnSpPr>
                <p:spPr bwMode="auto">
                  <a:xfrm flipH="1">
                    <a:off x="1066484" y="4344186"/>
                    <a:ext cx="182869" cy="180723"/>
                  </a:xfrm>
                  <a:prstGeom prst="line">
                    <a:avLst/>
                  </a:prstGeom>
                  <a:ln w="25400">
                    <a:solidFill>
                      <a:srgbClr val="293F6F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8" name="Straight Connector 27"/>
                  <p:cNvCxnSpPr/>
                  <p:nvPr/>
                </p:nvCxnSpPr>
                <p:spPr bwMode="auto">
                  <a:xfrm rot="5400000" flipH="1">
                    <a:off x="1067558" y="4343113"/>
                    <a:ext cx="180723" cy="182869"/>
                  </a:xfrm>
                  <a:prstGeom prst="line">
                    <a:avLst/>
                  </a:prstGeom>
                  <a:ln w="25400">
                    <a:solidFill>
                      <a:srgbClr val="293F6F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86036" name="Group 187"/>
                <p:cNvGrpSpPr>
                  <a:grpSpLocks/>
                </p:cNvGrpSpPr>
                <p:nvPr/>
              </p:nvGrpSpPr>
              <p:grpSpPr bwMode="auto">
                <a:xfrm>
                  <a:off x="4114649" y="1448586"/>
                  <a:ext cx="182869" cy="180724"/>
                  <a:chOff x="1067440" y="4344185"/>
                  <a:chExt cx="182869" cy="180724"/>
                </a:xfrm>
              </p:grpSpPr>
              <p:cxnSp>
                <p:nvCxnSpPr>
                  <p:cNvPr id="25" name="Straight Connector 24"/>
                  <p:cNvCxnSpPr/>
                  <p:nvPr/>
                </p:nvCxnSpPr>
                <p:spPr bwMode="auto">
                  <a:xfrm flipH="1">
                    <a:off x="1067441" y="4344186"/>
                    <a:ext cx="182868" cy="180723"/>
                  </a:xfrm>
                  <a:prstGeom prst="line">
                    <a:avLst/>
                  </a:prstGeom>
                  <a:ln w="25400">
                    <a:solidFill>
                      <a:srgbClr val="293F6F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6" name="Straight Connector 25"/>
                  <p:cNvCxnSpPr/>
                  <p:nvPr/>
                </p:nvCxnSpPr>
                <p:spPr bwMode="auto">
                  <a:xfrm rot="5400000" flipH="1">
                    <a:off x="1068515" y="4343113"/>
                    <a:ext cx="180723" cy="182868"/>
                  </a:xfrm>
                  <a:prstGeom prst="line">
                    <a:avLst/>
                  </a:prstGeom>
                  <a:ln w="25400">
                    <a:solidFill>
                      <a:srgbClr val="293F6F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86037" name="Group 190"/>
                <p:cNvGrpSpPr>
                  <a:grpSpLocks/>
                </p:cNvGrpSpPr>
                <p:nvPr/>
              </p:nvGrpSpPr>
              <p:grpSpPr bwMode="auto">
                <a:xfrm>
                  <a:off x="4877341" y="1448586"/>
                  <a:ext cx="182868" cy="180724"/>
                  <a:chOff x="1066809" y="4344185"/>
                  <a:chExt cx="182868" cy="180724"/>
                </a:xfrm>
              </p:grpSpPr>
              <p:cxnSp>
                <p:nvCxnSpPr>
                  <p:cNvPr id="23" name="Straight Connector 22"/>
                  <p:cNvCxnSpPr/>
                  <p:nvPr/>
                </p:nvCxnSpPr>
                <p:spPr bwMode="auto">
                  <a:xfrm flipH="1">
                    <a:off x="1066810" y="4344186"/>
                    <a:ext cx="182868" cy="180723"/>
                  </a:xfrm>
                  <a:prstGeom prst="line">
                    <a:avLst/>
                  </a:prstGeom>
                  <a:ln w="25400">
                    <a:solidFill>
                      <a:srgbClr val="293F6F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4" name="Straight Connector 23"/>
                  <p:cNvCxnSpPr/>
                  <p:nvPr/>
                </p:nvCxnSpPr>
                <p:spPr bwMode="auto">
                  <a:xfrm rot="5400000" flipH="1">
                    <a:off x="1067884" y="4343113"/>
                    <a:ext cx="180723" cy="182868"/>
                  </a:xfrm>
                  <a:prstGeom prst="line">
                    <a:avLst/>
                  </a:prstGeom>
                  <a:ln w="25400">
                    <a:solidFill>
                      <a:srgbClr val="293F6F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86038" name="Group 193"/>
                <p:cNvGrpSpPr>
                  <a:grpSpLocks/>
                </p:cNvGrpSpPr>
                <p:nvPr/>
              </p:nvGrpSpPr>
              <p:grpSpPr bwMode="auto">
                <a:xfrm>
                  <a:off x="5640036" y="1448586"/>
                  <a:ext cx="180637" cy="180724"/>
                  <a:chOff x="1067768" y="4344185"/>
                  <a:chExt cx="180637" cy="180724"/>
                </a:xfrm>
              </p:grpSpPr>
              <p:cxnSp>
                <p:nvCxnSpPr>
                  <p:cNvPr id="21" name="Straight Connector 20"/>
                  <p:cNvCxnSpPr/>
                  <p:nvPr/>
                </p:nvCxnSpPr>
                <p:spPr bwMode="auto">
                  <a:xfrm flipH="1">
                    <a:off x="1067768" y="4344186"/>
                    <a:ext cx="180637" cy="180723"/>
                  </a:xfrm>
                  <a:prstGeom prst="line">
                    <a:avLst/>
                  </a:prstGeom>
                  <a:ln w="25400">
                    <a:solidFill>
                      <a:srgbClr val="293F6F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" name="Straight Connector 21"/>
                  <p:cNvCxnSpPr/>
                  <p:nvPr/>
                </p:nvCxnSpPr>
                <p:spPr bwMode="auto">
                  <a:xfrm rot="5400000" flipH="1">
                    <a:off x="1067726" y="4344229"/>
                    <a:ext cx="180723" cy="180637"/>
                  </a:xfrm>
                  <a:prstGeom prst="line">
                    <a:avLst/>
                  </a:prstGeom>
                  <a:ln w="25400">
                    <a:solidFill>
                      <a:srgbClr val="293F6F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sp>
          <p:nvSpPr>
            <p:cNvPr id="162" name="Oval 161"/>
            <p:cNvSpPr/>
            <p:nvPr/>
          </p:nvSpPr>
          <p:spPr>
            <a:xfrm>
              <a:off x="5867400" y="4572000"/>
              <a:ext cx="762000" cy="762000"/>
            </a:xfrm>
            <a:prstGeom prst="ellipse">
              <a:avLst/>
            </a:prstGeom>
            <a:noFill/>
            <a:ln w="63500">
              <a:solidFill>
                <a:srgbClr val="B873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386F29C-061E-47C1-A8AA-F42ADE5D6185}" type="slidenum">
              <a:rPr lang="en-US" smtClean="0"/>
              <a:pPr>
                <a:defRPr/>
              </a:pPr>
              <a:t>50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8" name="TextBox 127"/>
              <p:cNvSpPr txBox="1"/>
              <p:nvPr/>
            </p:nvSpPr>
            <p:spPr bwMode="auto">
              <a:xfrm>
                <a:off x="6288880" y="3449782"/>
                <a:ext cx="4195764" cy="281404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prstDash val="dash"/>
                <a:miter lim="800000"/>
                <a:headEnd/>
                <a:tailEnd/>
              </a:ln>
            </p:spPr>
            <p:txBody>
              <a:bodyPr wrap="square" rtlCol="0">
                <a:spAutoFit/>
              </a:bodyPr>
              <a:lstStyle/>
              <a:p>
                <a:pPr algn="ctr">
                  <a:spcAft>
                    <a:spcPts val="60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200" i="1" dirty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𝐴</m:t>
                      </m:r>
                      <m:r>
                        <a:rPr lang="en-US" sz="2200" i="1" dirty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 = 0.0707 </m:t>
                      </m:r>
                      <m:sSup>
                        <m:sSupPr>
                          <m:ctrlPr>
                            <a:rPr lang="en-US" sz="2200" i="1" dirty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sz="2200" i="1" dirty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𝑚</m:t>
                          </m:r>
                        </m:e>
                        <m:sup>
                          <m:r>
                            <a:rPr lang="en-US" sz="2200" i="1" dirty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200" dirty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 ,  </m:t>
                      </m:r>
                      <m:r>
                        <m:rPr>
                          <m:sty m:val="p"/>
                        </m:rPr>
                        <a:rPr lang="en-US" sz="2200" dirty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R</m:t>
                      </m:r>
                      <m:r>
                        <a:rPr lang="en-US" sz="2200" dirty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=5 </m:t>
                      </m:r>
                      <m:r>
                        <m:rPr>
                          <m:sty m:val="p"/>
                        </m:rPr>
                        <a:rPr lang="en-US" sz="2200" dirty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mΩ</m:t>
                      </m:r>
                    </m:oMath>
                  </m:oMathPara>
                </a14:m>
                <a:endParaRPr lang="en-US" sz="2200" dirty="0">
                  <a:latin typeface="+mj-lt"/>
                  <a:cs typeface="Times New Roman" panose="02020603050405020304" pitchFamily="18" charset="0"/>
                </a:endParaRPr>
              </a:p>
              <a:p>
                <a:pPr>
                  <a:spcAft>
                    <a:spcPts val="600"/>
                  </a:spcAft>
                </a:pPr>
                <a14:m>
                  <m:oMath xmlns:m="http://schemas.openxmlformats.org/officeDocument/2006/math">
                    <m:r>
                      <a:rPr lang="en-US" sz="22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𝜃</m:t>
                    </m:r>
                    <m:r>
                      <a:rPr lang="en-US" sz="22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=0°</m:t>
                    </m:r>
                  </m:oMath>
                </a14:m>
                <a:r>
                  <a:rPr lang="en-US" sz="2200" dirty="0">
                    <a:latin typeface="+mj-lt"/>
                    <a:cs typeface="Times New Roman" panose="02020603050405020304" pitchFamily="18" charset="0"/>
                  </a:rPr>
                  <a:t> 	</a:t>
                </a:r>
                <a:r>
                  <a:rPr lang="en-US" sz="2000" dirty="0">
                    <a:latin typeface="+mj-lt"/>
                    <a:cs typeface="Times New Roman" panose="02020603050405020304" pitchFamily="18" charset="0"/>
                  </a:rPr>
                  <a:t>(B is parallel to axis)</a:t>
                </a:r>
                <a:endParaRPr lang="en-US" sz="2200" dirty="0">
                  <a:latin typeface="+mj-lt"/>
                  <a:cs typeface="Times New Roman" panose="02020603050405020304" pitchFamily="18" charset="0"/>
                </a:endParaRPr>
              </a:p>
              <a:p>
                <a:pPr>
                  <a:spcAft>
                    <a:spcPts val="600"/>
                  </a:spcAft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sz="22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sz="22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Δ</m:t>
                        </m:r>
                        <m:r>
                          <a:rPr lang="en-US" sz="22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𝐵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sz="22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Δ</m:t>
                        </m:r>
                        <m:r>
                          <a:rPr lang="en-US" sz="22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𝑡</m:t>
                        </m:r>
                      </m:den>
                    </m:f>
                    <m:r>
                      <a:rPr lang="en-US" sz="22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=−0.5 </m:t>
                    </m:r>
                    <m:r>
                      <a:rPr lang="en-US" sz="22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𝑚𝑇</m:t>
                    </m:r>
                    <m:r>
                      <a:rPr lang="en-US" sz="22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/</m:t>
                    </m:r>
                    <m:r>
                      <a:rPr lang="en-US" sz="22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𝑠</m:t>
                    </m:r>
                  </m:oMath>
                </a14:m>
                <a:r>
                  <a:rPr lang="en-US" sz="2200" dirty="0">
                    <a:latin typeface="+mj-lt"/>
                    <a:cs typeface="Times New Roman" panose="02020603050405020304" pitchFamily="18" charset="0"/>
                  </a:rPr>
                  <a:t> </a:t>
                </a:r>
              </a:p>
              <a:p>
                <a:pPr algn="ctr"/>
                <a:r>
                  <a:rPr lang="en-US" sz="2000" dirty="0">
                    <a:latin typeface="+mj-lt"/>
                    <a:cs typeface="Times New Roman" panose="02020603050405020304" pitchFamily="18" charset="0"/>
                  </a:rPr>
                  <a:t>(-</a:t>
                </a:r>
                <a:r>
                  <a:rPr lang="en-US" sz="2000" dirty="0" err="1">
                    <a:latin typeface="+mj-lt"/>
                    <a:cs typeface="Times New Roman" panose="02020603050405020304" pitchFamily="18" charset="0"/>
                  </a:rPr>
                  <a:t>ve</a:t>
                </a:r>
                <a:r>
                  <a:rPr lang="en-US" sz="2000" dirty="0">
                    <a:latin typeface="+mj-lt"/>
                    <a:cs typeface="Times New Roman" panose="02020603050405020304" pitchFamily="18" charset="0"/>
                  </a:rPr>
                  <a:t> sign because B is decreasing)</a:t>
                </a:r>
              </a:p>
              <a:p>
                <a:pPr algn="ctr"/>
                <a:endParaRPr lang="en-US" sz="2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ctr"/>
                <a:r>
                  <a:rPr 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As B changes,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20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Φ</m:t>
                    </m:r>
                  </m:oMath>
                </a14:m>
                <a:r>
                  <a:rPr 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changes as well, and an EMF is induced in the loop</a:t>
                </a:r>
              </a:p>
            </p:txBody>
          </p:sp>
        </mc:Choice>
        <mc:Fallback xmlns="">
          <p:sp>
            <p:nvSpPr>
              <p:cNvPr id="128" name="TextBox 1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288880" y="3449782"/>
                <a:ext cx="4195764" cy="2814040"/>
              </a:xfrm>
              <a:prstGeom prst="rect">
                <a:avLst/>
              </a:prstGeom>
              <a:blipFill>
                <a:blip r:embed="rId3"/>
                <a:stretch>
                  <a:fillRect r="-870" b="-3017"/>
                </a:stretch>
              </a:blipFill>
              <a:ln w="9525">
                <a:solidFill>
                  <a:schemeClr val="tx1"/>
                </a:solidFill>
                <a:prstDash val="dash"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" dur="500"/>
                                        <p:tgtEl>
                                          <p:spTgt spid="1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2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8" grpId="0" animBg="1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5602" name="Title 1"/>
              <p:cNvSpPr>
                <a:spLocks noGrp="1"/>
              </p:cNvSpPr>
              <p:nvPr>
                <p:ph type="title"/>
              </p:nvPr>
            </p:nvSpPr>
            <p:spPr/>
            <p:txBody>
              <a:bodyPr rtlCol="0">
                <a:normAutofit/>
              </a:bodyPr>
              <a:lstStyle/>
              <a:p>
                <a:pPr eaLnBrk="1" fontAlgn="auto" hangingPunct="1">
                  <a:spcAft>
                    <a:spcPts val="0"/>
                  </a:spcAft>
                  <a:defRPr/>
                </a:pPr>
                <a:r>
                  <a:rPr lang="en-US" sz="3800" b="1" dirty="0">
                    <a:cs typeface="Arial" charset="0"/>
                  </a:rPr>
                  <a:t>Finding induced </a:t>
                </a:r>
                <a14:m>
                  <m:oMath xmlns:m="http://schemas.openxmlformats.org/officeDocument/2006/math">
                    <m:r>
                      <a:rPr lang="en-US" sz="3800" b="1" i="1" dirty="0">
                        <a:latin typeface="Cambria Math" panose="02040503050406030204" pitchFamily="18" charset="0"/>
                        <a:cs typeface="Arial" charset="0"/>
                      </a:rPr>
                      <m:t>𝑰</m:t>
                    </m:r>
                  </m:oMath>
                </a14:m>
                <a:r>
                  <a:rPr lang="en-US" sz="3800" b="1" dirty="0">
                    <a:cs typeface="Arial" charset="0"/>
                  </a:rPr>
                  <a:t>: Changing Field [2]</a:t>
                </a:r>
              </a:p>
            </p:txBody>
          </p:sp>
        </mc:Choice>
        <mc:Fallback xmlns="">
          <p:sp>
            <p:nvSpPr>
              <p:cNvPr id="2560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b="-53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7052" name="TextBox 130"/>
          <p:cNvSpPr txBox="1">
            <a:spLocks noChangeArrowheads="1"/>
          </p:cNvSpPr>
          <p:nvPr/>
        </p:nvSpPr>
        <p:spPr bwMode="auto">
          <a:xfrm>
            <a:off x="381000" y="1295400"/>
            <a:ext cx="11658600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200" dirty="0"/>
              <a:t>A circular loop of copper with resistance </a:t>
            </a:r>
            <a:r>
              <a:rPr lang="en-US" sz="2200" b="1" i="1" dirty="0"/>
              <a:t>R</a:t>
            </a:r>
            <a:r>
              <a:rPr lang="en-US" sz="2200" b="1" dirty="0"/>
              <a:t> = 5.0 </a:t>
            </a:r>
            <a:r>
              <a:rPr lang="en-US" sz="2200" b="1" dirty="0" err="1"/>
              <a:t>m</a:t>
            </a:r>
            <a:r>
              <a:rPr lang="en-US" sz="2200" b="1" dirty="0" err="1">
                <a:latin typeface="Symbol" pitchFamily="18" charset="2"/>
              </a:rPr>
              <a:t>W</a:t>
            </a:r>
            <a:r>
              <a:rPr lang="en-US" sz="2200" b="1" dirty="0"/>
              <a:t> </a:t>
            </a:r>
            <a:r>
              <a:rPr lang="en-US" sz="2200" dirty="0"/>
              <a:t>and radius </a:t>
            </a:r>
            <a:r>
              <a:rPr lang="en-US" sz="2200" b="1" dirty="0"/>
              <a:t>r = 0.15 m (A = 0.0707 m</a:t>
            </a:r>
            <a:r>
              <a:rPr lang="en-US" sz="2200" b="1" baseline="30000" dirty="0"/>
              <a:t>2</a:t>
            </a:r>
            <a:r>
              <a:rPr lang="en-US" sz="2200" b="1" dirty="0"/>
              <a:t>) </a:t>
            </a:r>
            <a:r>
              <a:rPr lang="en-US" sz="2200" dirty="0"/>
              <a:t>is in a region where the magnetic field is decreasing.  The field is decreasing at a rate of </a:t>
            </a:r>
            <a:r>
              <a:rPr lang="en-US" sz="2200" b="1" dirty="0"/>
              <a:t>0.5 </a:t>
            </a:r>
            <a:r>
              <a:rPr lang="en-US" sz="2200" b="1" dirty="0" err="1"/>
              <a:t>mT</a:t>
            </a:r>
            <a:r>
              <a:rPr lang="en-US" sz="2200" b="1" dirty="0"/>
              <a:t>/s</a:t>
            </a:r>
            <a:r>
              <a:rPr lang="en-US" sz="2200" dirty="0"/>
              <a:t>.  What is the induced current in the loop if the field is parallel to the loop’s axis?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386F29C-061E-47C1-A8AA-F42ADE5D6185}" type="slidenum">
              <a:rPr lang="en-US" smtClean="0"/>
              <a:pPr>
                <a:defRPr/>
              </a:pPr>
              <a:t>51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 bwMode="auto">
              <a:xfrm>
                <a:off x="2961700" y="2936054"/>
                <a:ext cx="4495800" cy="3161058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wrap="square" rtlCol="0">
                <a:spAutoFit/>
              </a:bodyPr>
              <a:lstStyle/>
              <a:p>
                <a:pPr algn="ctr">
                  <a:spcAft>
                    <a:spcPts val="1200"/>
                  </a:spcAft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US" sz="2200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𝜀</m:t>
                      </m:r>
                      <m:r>
                        <a:rPr lang="en-US" sz="2200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d>
                        <m:dPr>
                          <m:begChr m:val="|"/>
                          <m:endChr m:val="|"/>
                          <m:ctrlPr>
                            <a:rPr lang="en-US" sz="22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2200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fPr>
                            <m:num>
                              <m:r>
                                <m:rPr>
                                  <m:sty m:val="p"/>
                                </m:rPr>
                                <a:rPr lang="en-US" sz="220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ΔΦ</m:t>
                              </m:r>
                            </m:num>
                            <m:den>
                              <m:r>
                                <m:rPr>
                                  <m:sty m:val="p"/>
                                </m:rPr>
                                <a:rPr lang="en-US" sz="220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Δ</m:t>
                              </m:r>
                              <m:r>
                                <a:rPr lang="en-US" sz="2200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𝑡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en-US" sz="2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ctr">
                  <a:spcAft>
                    <a:spcPts val="120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200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⇒   </m:t>
                      </m:r>
                      <m:r>
                        <a:rPr lang="en-US" sz="2200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𝜀</m:t>
                      </m:r>
                      <m:r>
                        <a:rPr lang="en-US" sz="2200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d>
                        <m:dPr>
                          <m:begChr m:val="|"/>
                          <m:endChr m:val="|"/>
                          <m:ctrlPr>
                            <a:rPr lang="en-US" sz="22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2200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fPr>
                            <m:num>
                              <m:r>
                                <m:rPr>
                                  <m:sty m:val="p"/>
                                </m:rPr>
                                <a:rPr lang="en-US" sz="220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Δ</m:t>
                              </m:r>
                              <m:r>
                                <a:rPr lang="en-US" sz="2200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𝐵</m:t>
                              </m:r>
                            </m:num>
                            <m:den>
                              <m:r>
                                <m:rPr>
                                  <m:sty m:val="p"/>
                                </m:rPr>
                                <a:rPr lang="en-US" sz="220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Δ</m:t>
                              </m:r>
                              <m:r>
                                <a:rPr lang="en-US" sz="2200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𝑡</m:t>
                              </m:r>
                            </m:den>
                          </m:f>
                          <m:r>
                            <a:rPr lang="en-US" sz="22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𝐴</m:t>
                          </m:r>
                          <m:func>
                            <m:funcPr>
                              <m:ctrlPr>
                                <a:rPr lang="en-US" sz="2200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sz="220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cos</m:t>
                              </m:r>
                            </m:fName>
                            <m:e>
                              <m:r>
                                <a:rPr lang="en-US" sz="2200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𝜃</m:t>
                              </m:r>
                            </m:e>
                          </m:func>
                        </m:e>
                      </m:d>
                    </m:oMath>
                  </m:oMathPara>
                </a14:m>
                <a:endParaRPr lang="en-US" sz="2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spcAft>
                    <a:spcPts val="120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200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⇒   </m:t>
                      </m:r>
                      <m:r>
                        <a:rPr lang="en-US" sz="2200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𝜀</m:t>
                      </m:r>
                      <m:r>
                        <a:rPr lang="en-US" sz="2200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d>
                        <m:dPr>
                          <m:begChr m:val="|"/>
                          <m:endChr m:val="|"/>
                          <m:ctrlPr>
                            <a:rPr lang="en-US" sz="22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d>
                            <m:dPr>
                              <m:ctrlPr>
                                <a:rPr lang="en-US" sz="2200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200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−0.5</m:t>
                              </m:r>
                            </m:e>
                          </m:d>
                          <m:d>
                            <m:dPr>
                              <m:ctrlPr>
                                <a:rPr lang="en-US" sz="2200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200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0.0707</m:t>
                              </m:r>
                            </m:e>
                          </m:d>
                          <m:func>
                            <m:funcPr>
                              <m:ctrlPr>
                                <a:rPr lang="en-US" sz="2200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sz="220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cos</m:t>
                              </m:r>
                            </m:fName>
                            <m:e>
                              <m:r>
                                <a:rPr lang="en-US" sz="2200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0</m:t>
                              </m:r>
                              <m:r>
                                <a:rPr lang="en-US" sz="2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°</m:t>
                              </m:r>
                            </m:e>
                          </m:func>
                        </m:e>
                      </m:d>
                    </m:oMath>
                  </m:oMathPara>
                </a14:m>
                <a:endParaRPr lang="en-US" sz="2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spcAft>
                    <a:spcPts val="1200"/>
                  </a:spcAft>
                </a:pPr>
                <a14:m>
                  <m:oMath xmlns:m="http://schemas.openxmlformats.org/officeDocument/2006/math">
                    <m:r>
                      <a:rPr lang="en-US" sz="22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⇒   </m:t>
                    </m:r>
                    <m:r>
                      <a:rPr lang="en-US" sz="22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𝜀</m:t>
                    </m:r>
                    <m:r>
                      <a:rPr lang="en-US" sz="22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 </m:t>
                    </m:r>
                  </m:oMath>
                </a14:m>
                <a:r>
                  <a:rPr 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0.0354 mV</a:t>
                </a:r>
              </a:p>
              <a:p>
                <a:pPr>
                  <a:spcAft>
                    <a:spcPts val="1200"/>
                  </a:spcAft>
                </a:pPr>
                <a:r>
                  <a:rPr 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Ohm’s law: </a:t>
                </a:r>
                <a14:m>
                  <m:oMath xmlns:m="http://schemas.openxmlformats.org/officeDocument/2006/math">
                    <m:r>
                      <a:rPr lang="en-US" sz="22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𝐼</m:t>
                    </m:r>
                    <m:r>
                      <a:rPr lang="en-US" sz="22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en-US" sz="22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22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𝜀</m:t>
                        </m:r>
                      </m:num>
                      <m:den>
                        <m:r>
                          <a:rPr lang="en-US" sz="22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𝑅</m:t>
                        </m:r>
                      </m:den>
                    </m:f>
                    <m:r>
                      <a:rPr lang="en-US" sz="22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en-US" sz="22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22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0.0354</m:t>
                        </m:r>
                      </m:num>
                      <m:den>
                        <m:r>
                          <a:rPr lang="en-US" sz="22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5</m:t>
                        </m:r>
                      </m:den>
                    </m:f>
                    <m:r>
                      <a:rPr lang="en-US" sz="22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sz="2200" b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𝟕</m:t>
                    </m:r>
                    <m:r>
                      <a:rPr lang="en-US" sz="2200" b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.</m:t>
                    </m:r>
                    <m:r>
                      <a:rPr lang="en-US" sz="2200" b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𝟏</m:t>
                    </m:r>
                    <m:r>
                      <a:rPr lang="en-US" sz="2200" b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  <m:r>
                      <a:rPr lang="en-US" sz="2200" b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𝐦𝐀</m:t>
                    </m:r>
                  </m:oMath>
                </a14:m>
                <a:endParaRPr lang="en-US" sz="22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961700" y="2936054"/>
                <a:ext cx="4495800" cy="3161058"/>
              </a:xfrm>
              <a:prstGeom prst="rect">
                <a:avLst/>
              </a:prstGeom>
              <a:blipFill>
                <a:blip r:embed="rId3"/>
                <a:stretch>
                  <a:fillRect l="-1624" b="-385"/>
                </a:stretch>
              </a:blipFill>
              <a:ln w="9525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" name="Group 2"/>
          <p:cNvGrpSpPr/>
          <p:nvPr/>
        </p:nvGrpSpPr>
        <p:grpSpPr>
          <a:xfrm>
            <a:off x="7696200" y="2820339"/>
            <a:ext cx="3998913" cy="3260725"/>
            <a:chOff x="5145087" y="3276600"/>
            <a:chExt cx="3998913" cy="3260725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7044" name="TextBox 121"/>
                <p:cNvSpPr txBox="1">
                  <a:spLocks noChangeArrowheads="1"/>
                </p:cNvSpPr>
                <p:nvPr/>
              </p:nvSpPr>
              <p:spPr bwMode="auto">
                <a:xfrm>
                  <a:off x="5573713" y="3867090"/>
                  <a:ext cx="1208087" cy="46166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algn="ctr" eaLnBrk="1" hangingPunct="1"/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2400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 dirty="0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US" sz="2400" i="1" dirty="0">
                              <a:latin typeface="Cambria Math" panose="02040503050406030204" pitchFamily="18" charset="0"/>
                            </a:rPr>
                            <m:t>𝑒𝑥𝑡</m:t>
                          </m:r>
                        </m:sub>
                      </m:sSub>
                    </m:oMath>
                  </a14:m>
                  <a:r>
                    <a:rPr lang="en-US" sz="2400" dirty="0"/>
                    <a:t>:</a:t>
                  </a:r>
                </a:p>
              </p:txBody>
            </p:sp>
          </mc:Choice>
          <mc:Fallback xmlns="">
            <p:sp>
              <p:nvSpPr>
                <p:cNvPr id="87044" name="TextBox 12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5573713" y="3867090"/>
                  <a:ext cx="1208087" cy="461665"/>
                </a:xfrm>
                <a:prstGeom prst="rect">
                  <a:avLst/>
                </a:prstGeom>
                <a:blipFill>
                  <a:blip r:embed="rId4"/>
                  <a:stretch>
                    <a:fillRect t="-9211" b="-30263"/>
                  </a:stretch>
                </a:blipFill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87045" name="TextBox 122"/>
            <p:cNvSpPr txBox="1">
              <a:spLocks noChangeArrowheads="1"/>
            </p:cNvSpPr>
            <p:nvPr/>
          </p:nvSpPr>
          <p:spPr bwMode="auto">
            <a:xfrm>
              <a:off x="6996113" y="3887788"/>
              <a:ext cx="1654175" cy="400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en-US" sz="2000" b="1">
                  <a:solidFill>
                    <a:srgbClr val="FF0000"/>
                  </a:solidFill>
                </a:rPr>
                <a:t>into page</a:t>
              </a:r>
            </a:p>
          </p:txBody>
        </p:sp>
        <p:sp>
          <p:nvSpPr>
            <p:cNvPr id="87046" name="TextBox 123"/>
            <p:cNvSpPr txBox="1">
              <a:spLocks noChangeArrowheads="1"/>
            </p:cNvSpPr>
            <p:nvPr/>
          </p:nvSpPr>
          <p:spPr bwMode="auto">
            <a:xfrm>
              <a:off x="5497513" y="4572000"/>
              <a:ext cx="1208087" cy="400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en-US" sz="2000" dirty="0"/>
                <a:t>Flux:</a:t>
              </a:r>
            </a:p>
          </p:txBody>
        </p:sp>
        <p:sp>
          <p:nvSpPr>
            <p:cNvPr id="87047" name="TextBox 124"/>
            <p:cNvSpPr txBox="1">
              <a:spLocks noChangeArrowheads="1"/>
            </p:cNvSpPr>
            <p:nvPr/>
          </p:nvSpPr>
          <p:spPr bwMode="auto">
            <a:xfrm>
              <a:off x="6996113" y="4535488"/>
              <a:ext cx="1654175" cy="400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en-US" sz="2000" b="1">
                  <a:solidFill>
                    <a:srgbClr val="00B050"/>
                  </a:solidFill>
                </a:rPr>
                <a:t>decreasing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7048" name="TextBox 125"/>
                <p:cNvSpPr txBox="1">
                  <a:spLocks noChangeArrowheads="1"/>
                </p:cNvSpPr>
                <p:nvPr/>
              </p:nvSpPr>
              <p:spPr bwMode="auto">
                <a:xfrm>
                  <a:off x="5248275" y="5162490"/>
                  <a:ext cx="1533525" cy="40011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algn="ctr" eaLnBrk="1" hangingPunct="1"/>
                  <a:r>
                    <a:rPr lang="en-US" sz="2000" dirty="0"/>
                    <a:t>Induced </a:t>
                  </a:r>
                  <a14:m>
                    <m:oMath xmlns:m="http://schemas.openxmlformats.org/officeDocument/2006/math">
                      <m:r>
                        <a:rPr lang="en-US" sz="2000" i="1" dirty="0">
                          <a:latin typeface="Cambria Math" panose="02040503050406030204" pitchFamily="18" charset="0"/>
                        </a:rPr>
                        <m:t>𝜇</m:t>
                      </m:r>
                    </m:oMath>
                  </a14:m>
                  <a:r>
                    <a:rPr lang="en-US" sz="2000" dirty="0"/>
                    <a:t>:</a:t>
                  </a:r>
                </a:p>
              </p:txBody>
            </p:sp>
          </mc:Choice>
          <mc:Fallback xmlns="">
            <p:sp>
              <p:nvSpPr>
                <p:cNvPr id="87048" name="TextBox 12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5248275" y="5162490"/>
                  <a:ext cx="1533525" cy="400110"/>
                </a:xfrm>
                <a:prstGeom prst="rect">
                  <a:avLst/>
                </a:prstGeom>
                <a:blipFill>
                  <a:blip r:embed="rId5"/>
                  <a:stretch>
                    <a:fillRect t="-6061" b="-27273"/>
                  </a:stretch>
                </a:blipFill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7049" name="TextBox 126"/>
                <p:cNvSpPr txBox="1">
                  <a:spLocks noChangeArrowheads="1"/>
                </p:cNvSpPr>
                <p:nvPr/>
              </p:nvSpPr>
              <p:spPr bwMode="auto">
                <a:xfrm>
                  <a:off x="6502400" y="5027613"/>
                  <a:ext cx="2641600" cy="70802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algn="ctr" eaLnBrk="1" hangingPunct="1"/>
                  <a:r>
                    <a:rPr lang="en-US" sz="2000" b="1" dirty="0">
                      <a:solidFill>
                        <a:srgbClr val="00B050"/>
                      </a:solidFill>
                    </a:rPr>
                    <a:t>Same</a:t>
                  </a:r>
                  <a:r>
                    <a:rPr lang="en-US" sz="2000" dirty="0">
                      <a:solidFill>
                        <a:srgbClr val="FF0000"/>
                      </a:solidFill>
                    </a:rPr>
                    <a:t> </a:t>
                  </a:r>
                  <a:r>
                    <a:rPr lang="en-US" sz="2000" dirty="0"/>
                    <a:t>direction as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2000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 dirty="0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US" sz="2000" i="1" dirty="0">
                              <a:latin typeface="Cambria Math" panose="02040503050406030204" pitchFamily="18" charset="0"/>
                            </a:rPr>
                            <m:t>𝑒𝑥𝑡</m:t>
                          </m:r>
                        </m:sub>
                      </m:sSub>
                    </m:oMath>
                  </a14:m>
                  <a:r>
                    <a:rPr lang="en-US" sz="2000" dirty="0"/>
                    <a:t> (</a:t>
                  </a:r>
                  <a:r>
                    <a:rPr lang="en-US" sz="2000" b="1" dirty="0">
                      <a:solidFill>
                        <a:srgbClr val="FF0000"/>
                      </a:solidFill>
                    </a:rPr>
                    <a:t>into page</a:t>
                  </a:r>
                  <a:r>
                    <a:rPr lang="en-US" sz="2000" dirty="0"/>
                    <a:t>)</a:t>
                  </a:r>
                </a:p>
              </p:txBody>
            </p:sp>
          </mc:Choice>
          <mc:Fallback xmlns="">
            <p:sp>
              <p:nvSpPr>
                <p:cNvPr id="87049" name="TextBox 12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6502400" y="5027613"/>
                  <a:ext cx="2641600" cy="708025"/>
                </a:xfrm>
                <a:prstGeom prst="rect">
                  <a:avLst/>
                </a:prstGeom>
                <a:blipFill>
                  <a:blip r:embed="rId6"/>
                  <a:stretch>
                    <a:fillRect t="-3448" b="-15517"/>
                  </a:stretch>
                </a:blipFill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87050" name="TextBox 127"/>
            <p:cNvSpPr txBox="1">
              <a:spLocks noChangeArrowheads="1"/>
            </p:cNvSpPr>
            <p:nvPr/>
          </p:nvSpPr>
          <p:spPr bwMode="auto">
            <a:xfrm>
              <a:off x="5145087" y="5829300"/>
              <a:ext cx="1789113" cy="7080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en-US" sz="2000" dirty="0"/>
                <a:t>Induced current:</a:t>
              </a:r>
            </a:p>
          </p:txBody>
        </p:sp>
        <p:sp>
          <p:nvSpPr>
            <p:cNvPr id="87051" name="TextBox 128"/>
            <p:cNvSpPr txBox="1">
              <a:spLocks noChangeArrowheads="1"/>
            </p:cNvSpPr>
            <p:nvPr/>
          </p:nvSpPr>
          <p:spPr bwMode="auto">
            <a:xfrm>
              <a:off x="6781800" y="5983288"/>
              <a:ext cx="2032000" cy="400050"/>
            </a:xfrm>
            <a:prstGeom prst="rect">
              <a:avLst/>
            </a:prstGeom>
            <a:solidFill>
              <a:srgbClr val="FFFFFF"/>
            </a:solidFill>
            <a:ln w="57150">
              <a:solidFill>
                <a:srgbClr val="6F00E1"/>
              </a:solidFill>
              <a:miter lim="800000"/>
              <a:headEnd/>
              <a:tailEnd/>
            </a:ln>
            <a:extLst/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en-US" sz="2000" b="1" dirty="0">
                  <a:solidFill>
                    <a:srgbClr val="7030A0"/>
                  </a:solidFill>
                </a:rPr>
                <a:t>clockwise</a:t>
              </a:r>
            </a:p>
          </p:txBody>
        </p:sp>
        <p:sp>
          <p:nvSpPr>
            <p:cNvPr id="15" name="TextBox 123"/>
            <p:cNvSpPr txBox="1">
              <a:spLocks noChangeArrowheads="1"/>
            </p:cNvSpPr>
            <p:nvPr/>
          </p:nvSpPr>
          <p:spPr bwMode="auto">
            <a:xfrm>
              <a:off x="6172200" y="3276600"/>
              <a:ext cx="1890713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en-US" sz="2000" b="1" u="sng" dirty="0"/>
                <a:t>Direction: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54E2DE25-9E82-4A71-9444-AD2FF172EDC6}"/>
                  </a:ext>
                </a:extLst>
              </p:cNvPr>
              <p:cNvSpPr/>
              <p:nvPr/>
            </p:nvSpPr>
            <p:spPr>
              <a:xfrm>
                <a:off x="657659" y="2899307"/>
                <a:ext cx="1890714" cy="155529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spcAft>
                    <a:spcPts val="60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i="1" dirty="0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𝐴</m:t>
                      </m:r>
                      <m:r>
                        <a:rPr lang="en-US" i="1" dirty="0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 = 0.0707 </m:t>
                      </m:r>
                      <m:sSup>
                        <m:sSupPr>
                          <m:ctrlPr>
                            <a:rPr lang="en-US" i="1" dirty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i="1" dirty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𝑚</m:t>
                          </m:r>
                        </m:e>
                        <m:sup>
                          <m:r>
                            <a:rPr lang="en-US" i="1" dirty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dirty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 </m:t>
                      </m:r>
                    </m:oMath>
                  </m:oMathPara>
                </a14:m>
                <a:endParaRPr lang="en-US" dirty="0">
                  <a:latin typeface="Cambria Math" panose="02040503050406030204" pitchFamily="18" charset="0"/>
                  <a:cs typeface="Times New Roman" panose="02020603050405020304" pitchFamily="18" charset="0"/>
                </a:endParaRPr>
              </a:p>
              <a:p>
                <a:pPr algn="ctr">
                  <a:spcAft>
                    <a:spcPts val="60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b="0" i="0" dirty="0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R</m:t>
                      </m:r>
                      <m:r>
                        <a:rPr lang="en-US" dirty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=5 </m:t>
                      </m:r>
                      <m:r>
                        <m:rPr>
                          <m:sty m:val="p"/>
                        </m:rPr>
                        <a:rPr lang="en-US" dirty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mΩ</m:t>
                      </m:r>
                    </m:oMath>
                  </m:oMathPara>
                </a14:m>
                <a:endParaRPr lang="en-US" dirty="0">
                  <a:cs typeface="Times New Roman" panose="02020603050405020304" pitchFamily="18" charset="0"/>
                </a:endParaRPr>
              </a:p>
              <a:p>
                <a:pPr>
                  <a:spcAft>
                    <a:spcPts val="600"/>
                  </a:spcAft>
                </a:pP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𝜃</m:t>
                    </m:r>
                    <m:r>
                      <a:rPr lang="en-US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=0°</m:t>
                    </m:r>
                  </m:oMath>
                </a14:m>
                <a:r>
                  <a:rPr lang="en-US" dirty="0">
                    <a:cs typeface="Times New Roman" panose="02020603050405020304" pitchFamily="18" charset="0"/>
                  </a:rPr>
                  <a:t> 	</a:t>
                </a:r>
                <a:endParaRPr lang="en-US" i="1" dirty="0">
                  <a:latin typeface="Cambria Math" panose="02040503050406030204" pitchFamily="18" charset="0"/>
                  <a:cs typeface="Times New Roman" panose="02020603050405020304" pitchFamily="18" charset="0"/>
                </a:endParaRPr>
              </a:p>
              <a:p>
                <a:pPr>
                  <a:spcAft>
                    <a:spcPts val="600"/>
                  </a:spcAft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Δ</m:t>
                        </m:r>
                        <m: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𝐵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Δ</m:t>
                        </m:r>
                        <m: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𝑡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=−0.5 </m:t>
                    </m:r>
                    <m:r>
                      <a:rPr lang="en-US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𝑚𝑇</m:t>
                    </m:r>
                    <m:r>
                      <a:rPr lang="en-US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/</m:t>
                    </m:r>
                    <m:r>
                      <a:rPr lang="en-US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𝑠</m:t>
                    </m:r>
                  </m:oMath>
                </a14:m>
                <a:r>
                  <a:rPr lang="en-US" dirty="0">
                    <a:cs typeface="Times New Roman" panose="02020603050405020304" pitchFamily="18" charset="0"/>
                  </a:rPr>
                  <a:t> </a:t>
                </a:r>
              </a:p>
            </p:txBody>
          </p:sp>
        </mc:Choice>
        <mc:Fallback xmlns=""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54E2DE25-9E82-4A71-9444-AD2FF172EDC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7659" y="2899307"/>
                <a:ext cx="1890714" cy="1555298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7650" name="Title 1"/>
              <p:cNvSpPr>
                <a:spLocks noGrp="1"/>
              </p:cNvSpPr>
              <p:nvPr>
                <p:ph type="title"/>
              </p:nvPr>
            </p:nvSpPr>
            <p:spPr>
              <a:xfrm>
                <a:off x="2057400" y="152400"/>
                <a:ext cx="8229600" cy="1143000"/>
              </a:xfrm>
            </p:spPr>
            <p:txBody>
              <a:bodyPr rtlCol="0">
                <a:normAutofit/>
              </a:bodyPr>
              <a:lstStyle/>
              <a:p>
                <a:pPr eaLnBrk="1" fontAlgn="auto" hangingPunct="1">
                  <a:spcAft>
                    <a:spcPts val="0"/>
                  </a:spcAft>
                  <a:defRPr/>
                </a:pPr>
                <a:r>
                  <a:rPr lang="en-US" sz="3600" b="1" dirty="0">
                    <a:cs typeface="Arial" charset="0"/>
                  </a:rPr>
                  <a:t>Finding induced </a:t>
                </a:r>
                <a14:m>
                  <m:oMath xmlns:m="http://schemas.openxmlformats.org/officeDocument/2006/math">
                    <m:r>
                      <a:rPr lang="en-US" sz="3600" b="1" i="1">
                        <a:latin typeface="Cambria Math" panose="02040503050406030204" pitchFamily="18" charset="0"/>
                        <a:cs typeface="Arial" charset="0"/>
                      </a:rPr>
                      <m:t>𝜺</m:t>
                    </m:r>
                  </m:oMath>
                </a14:m>
                <a:r>
                  <a:rPr lang="en-US" sz="3600" b="1" dirty="0">
                    <a:cs typeface="Arial" charset="0"/>
                  </a:rPr>
                  <a:t>: Moving Loop [1]</a:t>
                </a:r>
              </a:p>
            </p:txBody>
          </p:sp>
        </mc:Choice>
        <mc:Fallback xmlns="">
          <p:sp>
            <p:nvSpPr>
              <p:cNvPr id="27650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2057400" y="152400"/>
                <a:ext cx="8229600" cy="1143000"/>
              </a:xfrm>
              <a:blipFill>
                <a:blip r:embed="rId2"/>
                <a:stretch>
                  <a:fillRect l="-222" r="-14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/>
          <p:cNvSpPr txBox="1"/>
          <p:nvPr/>
        </p:nvSpPr>
        <p:spPr bwMode="auto">
          <a:xfrm>
            <a:off x="533400" y="1066800"/>
            <a:ext cx="115062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>
                <a:latin typeface="+mj-lt"/>
              </a:rPr>
              <a:t>As shown, a </a:t>
            </a:r>
            <a:r>
              <a:rPr lang="en-US" sz="2400" b="1" dirty="0">
                <a:latin typeface="+mj-lt"/>
              </a:rPr>
              <a:t>square</a:t>
            </a:r>
            <a:r>
              <a:rPr lang="en-US" sz="2400" dirty="0">
                <a:latin typeface="+mj-lt"/>
              </a:rPr>
              <a:t> loop of wire with sides that are </a:t>
            </a:r>
            <a:r>
              <a:rPr lang="en-US" sz="2400" b="1" dirty="0">
                <a:latin typeface="+mj-lt"/>
              </a:rPr>
              <a:t>1.5 m </a:t>
            </a:r>
            <a:r>
              <a:rPr lang="en-US" sz="2400" dirty="0">
                <a:latin typeface="+mj-lt"/>
              </a:rPr>
              <a:t>long moves with constant speed </a:t>
            </a:r>
            <a:r>
              <a:rPr lang="en-US" sz="2400" b="1" dirty="0">
                <a:latin typeface="+mj-lt"/>
              </a:rPr>
              <a:t>2.0 m/s</a:t>
            </a:r>
            <a:r>
              <a:rPr lang="en-US" sz="2400" dirty="0">
                <a:latin typeface="+mj-lt"/>
              </a:rPr>
              <a:t> from a region </a:t>
            </a:r>
            <a:r>
              <a:rPr lang="en-US" sz="2400" dirty="0"/>
              <a:t>where the magnetic field is </a:t>
            </a:r>
            <a:r>
              <a:rPr lang="en-US" sz="2400" b="1" dirty="0"/>
              <a:t>3.0 </a:t>
            </a:r>
            <a:r>
              <a:rPr lang="en-US" sz="2400" b="1" dirty="0" err="1"/>
              <a:t>mT</a:t>
            </a:r>
            <a:r>
              <a:rPr lang="en-US" sz="2400" dirty="0"/>
              <a:t> to one </a:t>
            </a:r>
            <a:r>
              <a:rPr lang="en-US" sz="2400" dirty="0">
                <a:latin typeface="+mj-lt"/>
              </a:rPr>
              <a:t>where the magnetic field is </a:t>
            </a:r>
            <a:r>
              <a:rPr lang="en-US" sz="2400" b="1" dirty="0">
                <a:latin typeface="+mj-lt"/>
              </a:rPr>
              <a:t>zero</a:t>
            </a:r>
            <a:r>
              <a:rPr lang="en-US" sz="2400" dirty="0">
                <a:latin typeface="+mj-lt"/>
              </a:rPr>
              <a:t> (which is </a:t>
            </a:r>
            <a:r>
              <a:rPr lang="en-US" sz="2400" b="1" dirty="0">
                <a:latin typeface="+mj-lt"/>
              </a:rPr>
              <a:t>parallel</a:t>
            </a:r>
            <a:r>
              <a:rPr lang="en-US" sz="2400" dirty="0">
                <a:latin typeface="+mj-lt"/>
              </a:rPr>
              <a:t> to the axis of the loop and perpendicular to the loop’s velocity).  What </a:t>
            </a:r>
            <a:r>
              <a:rPr lang="en-US" sz="2400" dirty="0" err="1">
                <a:latin typeface="+mj-lt"/>
              </a:rPr>
              <a:t>emf</a:t>
            </a:r>
            <a:r>
              <a:rPr lang="en-US" sz="2400" dirty="0">
                <a:latin typeface="+mj-lt"/>
              </a:rPr>
              <a:t> is induced in the wire as it </a:t>
            </a:r>
            <a:r>
              <a:rPr lang="en-US" sz="2400" b="1" dirty="0">
                <a:latin typeface="+mj-lt"/>
              </a:rPr>
              <a:t>leaves the field</a:t>
            </a:r>
            <a:r>
              <a:rPr lang="en-US" sz="2400" dirty="0">
                <a:latin typeface="+mj-lt"/>
              </a:rPr>
              <a:t>?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1752600" y="3200400"/>
            <a:ext cx="3076575" cy="3048000"/>
            <a:chOff x="5943600" y="3276600"/>
            <a:chExt cx="3076575" cy="3219450"/>
          </a:xfrm>
        </p:grpSpPr>
        <p:grpSp>
          <p:nvGrpSpPr>
            <p:cNvPr id="89094" name="Group 52"/>
            <p:cNvGrpSpPr>
              <a:grpSpLocks/>
            </p:cNvGrpSpPr>
            <p:nvPr/>
          </p:nvGrpSpPr>
          <p:grpSpPr bwMode="auto">
            <a:xfrm>
              <a:off x="6126163" y="3324225"/>
              <a:ext cx="2894012" cy="3122613"/>
              <a:chOff x="3733800" y="3352800"/>
              <a:chExt cx="2894012" cy="3122613"/>
            </a:xfrm>
          </p:grpSpPr>
          <p:grpSp>
            <p:nvGrpSpPr>
              <p:cNvPr id="89099" name="Group 47"/>
              <p:cNvGrpSpPr>
                <a:grpSpLocks/>
              </p:cNvGrpSpPr>
              <p:nvPr/>
            </p:nvGrpSpPr>
            <p:grpSpPr bwMode="auto">
              <a:xfrm>
                <a:off x="3733800" y="6400800"/>
                <a:ext cx="2894012" cy="74613"/>
                <a:chOff x="3733800" y="6400800"/>
                <a:chExt cx="2894012" cy="74613"/>
              </a:xfrm>
            </p:grpSpPr>
            <p:sp>
              <p:nvSpPr>
                <p:cNvPr id="34" name="Oval 33"/>
                <p:cNvSpPr/>
                <p:nvPr/>
              </p:nvSpPr>
              <p:spPr bwMode="auto">
                <a:xfrm>
                  <a:off x="3733800" y="6400800"/>
                  <a:ext cx="74612" cy="74613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35" name="Oval 34"/>
                <p:cNvSpPr/>
                <p:nvPr/>
              </p:nvSpPr>
              <p:spPr bwMode="auto">
                <a:xfrm>
                  <a:off x="4438650" y="6400800"/>
                  <a:ext cx="74612" cy="74613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36" name="Oval 35"/>
                <p:cNvSpPr/>
                <p:nvPr/>
              </p:nvSpPr>
              <p:spPr bwMode="auto">
                <a:xfrm>
                  <a:off x="5143500" y="6400800"/>
                  <a:ext cx="74612" cy="74613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37" name="Oval 36"/>
                <p:cNvSpPr/>
                <p:nvPr/>
              </p:nvSpPr>
              <p:spPr bwMode="auto">
                <a:xfrm>
                  <a:off x="5848350" y="6400800"/>
                  <a:ext cx="74612" cy="74613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38" name="Oval 37"/>
                <p:cNvSpPr/>
                <p:nvPr/>
              </p:nvSpPr>
              <p:spPr bwMode="auto">
                <a:xfrm>
                  <a:off x="6553200" y="6400800"/>
                  <a:ext cx="74612" cy="74613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grpSp>
            <p:nvGrpSpPr>
              <p:cNvPr id="89100" name="Group 51"/>
              <p:cNvGrpSpPr>
                <a:grpSpLocks/>
              </p:cNvGrpSpPr>
              <p:nvPr/>
            </p:nvGrpSpPr>
            <p:grpSpPr bwMode="auto">
              <a:xfrm>
                <a:off x="3733800" y="3352800"/>
                <a:ext cx="2894012" cy="74613"/>
                <a:chOff x="3733800" y="3352800"/>
                <a:chExt cx="2894012" cy="74613"/>
              </a:xfrm>
            </p:grpSpPr>
            <p:sp>
              <p:nvSpPr>
                <p:cNvPr id="29" name="Oval 28"/>
                <p:cNvSpPr/>
                <p:nvPr/>
              </p:nvSpPr>
              <p:spPr bwMode="auto">
                <a:xfrm>
                  <a:off x="3733800" y="3352800"/>
                  <a:ext cx="74612" cy="74613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30" name="Oval 29"/>
                <p:cNvSpPr/>
                <p:nvPr/>
              </p:nvSpPr>
              <p:spPr bwMode="auto">
                <a:xfrm>
                  <a:off x="4438650" y="3352800"/>
                  <a:ext cx="74612" cy="74613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31" name="Oval 30"/>
                <p:cNvSpPr/>
                <p:nvPr/>
              </p:nvSpPr>
              <p:spPr bwMode="auto">
                <a:xfrm>
                  <a:off x="5143500" y="3352800"/>
                  <a:ext cx="74612" cy="74613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32" name="Oval 31"/>
                <p:cNvSpPr/>
                <p:nvPr/>
              </p:nvSpPr>
              <p:spPr bwMode="auto">
                <a:xfrm>
                  <a:off x="5848350" y="3352800"/>
                  <a:ext cx="74612" cy="74613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33" name="Oval 32"/>
                <p:cNvSpPr/>
                <p:nvPr/>
              </p:nvSpPr>
              <p:spPr bwMode="auto">
                <a:xfrm>
                  <a:off x="6553200" y="3352800"/>
                  <a:ext cx="74612" cy="74613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grpSp>
            <p:nvGrpSpPr>
              <p:cNvPr id="89101" name="Group 50"/>
              <p:cNvGrpSpPr>
                <a:grpSpLocks/>
              </p:cNvGrpSpPr>
              <p:nvPr/>
            </p:nvGrpSpPr>
            <p:grpSpPr bwMode="auto">
              <a:xfrm>
                <a:off x="3733800" y="4114800"/>
                <a:ext cx="2894012" cy="74613"/>
                <a:chOff x="3733800" y="4114800"/>
                <a:chExt cx="2894012" cy="74613"/>
              </a:xfrm>
            </p:grpSpPr>
            <p:sp>
              <p:nvSpPr>
                <p:cNvPr id="24" name="Oval 23"/>
                <p:cNvSpPr/>
                <p:nvPr/>
              </p:nvSpPr>
              <p:spPr bwMode="auto">
                <a:xfrm>
                  <a:off x="3733800" y="4114800"/>
                  <a:ext cx="74612" cy="74613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25" name="Oval 24"/>
                <p:cNvSpPr/>
                <p:nvPr/>
              </p:nvSpPr>
              <p:spPr bwMode="auto">
                <a:xfrm>
                  <a:off x="4438650" y="4114800"/>
                  <a:ext cx="74612" cy="74613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26" name="Oval 25"/>
                <p:cNvSpPr/>
                <p:nvPr/>
              </p:nvSpPr>
              <p:spPr bwMode="auto">
                <a:xfrm>
                  <a:off x="5143500" y="4114800"/>
                  <a:ext cx="74612" cy="74613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27" name="Oval 26"/>
                <p:cNvSpPr/>
                <p:nvPr/>
              </p:nvSpPr>
              <p:spPr bwMode="auto">
                <a:xfrm>
                  <a:off x="5848350" y="4114800"/>
                  <a:ext cx="74612" cy="74613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28" name="Oval 27"/>
                <p:cNvSpPr/>
                <p:nvPr/>
              </p:nvSpPr>
              <p:spPr bwMode="auto">
                <a:xfrm>
                  <a:off x="6553200" y="4114800"/>
                  <a:ext cx="74612" cy="74613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grpSp>
            <p:nvGrpSpPr>
              <p:cNvPr id="89102" name="Group 49"/>
              <p:cNvGrpSpPr>
                <a:grpSpLocks/>
              </p:cNvGrpSpPr>
              <p:nvPr/>
            </p:nvGrpSpPr>
            <p:grpSpPr bwMode="auto">
              <a:xfrm>
                <a:off x="3733800" y="4876800"/>
                <a:ext cx="2894012" cy="74613"/>
                <a:chOff x="3733800" y="4876800"/>
                <a:chExt cx="2894012" cy="74613"/>
              </a:xfrm>
            </p:grpSpPr>
            <p:sp>
              <p:nvSpPr>
                <p:cNvPr id="19" name="Oval 18"/>
                <p:cNvSpPr/>
                <p:nvPr/>
              </p:nvSpPr>
              <p:spPr bwMode="auto">
                <a:xfrm>
                  <a:off x="3733800" y="4876800"/>
                  <a:ext cx="74612" cy="74613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20" name="Oval 19"/>
                <p:cNvSpPr/>
                <p:nvPr/>
              </p:nvSpPr>
              <p:spPr bwMode="auto">
                <a:xfrm>
                  <a:off x="4438650" y="4876800"/>
                  <a:ext cx="74612" cy="74613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21" name="Oval 20"/>
                <p:cNvSpPr/>
                <p:nvPr/>
              </p:nvSpPr>
              <p:spPr bwMode="auto">
                <a:xfrm>
                  <a:off x="5143500" y="4876800"/>
                  <a:ext cx="74612" cy="74613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22" name="Oval 21"/>
                <p:cNvSpPr/>
                <p:nvPr/>
              </p:nvSpPr>
              <p:spPr bwMode="auto">
                <a:xfrm>
                  <a:off x="5848350" y="4876800"/>
                  <a:ext cx="74612" cy="74613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23" name="Oval 22"/>
                <p:cNvSpPr/>
                <p:nvPr/>
              </p:nvSpPr>
              <p:spPr bwMode="auto">
                <a:xfrm>
                  <a:off x="6553200" y="4876800"/>
                  <a:ext cx="74612" cy="74613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grpSp>
            <p:nvGrpSpPr>
              <p:cNvPr id="89103" name="Group 48"/>
              <p:cNvGrpSpPr>
                <a:grpSpLocks/>
              </p:cNvGrpSpPr>
              <p:nvPr/>
            </p:nvGrpSpPr>
            <p:grpSpPr bwMode="auto">
              <a:xfrm>
                <a:off x="3733800" y="5638800"/>
                <a:ext cx="2894012" cy="74613"/>
                <a:chOff x="3733800" y="5638803"/>
                <a:chExt cx="2894012" cy="74613"/>
              </a:xfrm>
            </p:grpSpPr>
            <p:sp>
              <p:nvSpPr>
                <p:cNvPr id="14" name="Oval 13"/>
                <p:cNvSpPr/>
                <p:nvPr/>
              </p:nvSpPr>
              <p:spPr bwMode="auto">
                <a:xfrm>
                  <a:off x="3733800" y="5638803"/>
                  <a:ext cx="74612" cy="74613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5" name="Oval 14"/>
                <p:cNvSpPr/>
                <p:nvPr/>
              </p:nvSpPr>
              <p:spPr bwMode="auto">
                <a:xfrm>
                  <a:off x="4438650" y="5638803"/>
                  <a:ext cx="74612" cy="74613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6" name="Oval 15"/>
                <p:cNvSpPr/>
                <p:nvPr/>
              </p:nvSpPr>
              <p:spPr bwMode="auto">
                <a:xfrm>
                  <a:off x="5143500" y="5638803"/>
                  <a:ext cx="74612" cy="74613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7" name="Oval 16"/>
                <p:cNvSpPr/>
                <p:nvPr/>
              </p:nvSpPr>
              <p:spPr bwMode="auto">
                <a:xfrm>
                  <a:off x="5848350" y="5638803"/>
                  <a:ext cx="74612" cy="74613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8" name="Oval 17"/>
                <p:cNvSpPr/>
                <p:nvPr/>
              </p:nvSpPr>
              <p:spPr bwMode="auto">
                <a:xfrm>
                  <a:off x="6553200" y="5638803"/>
                  <a:ext cx="74612" cy="74613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</p:grpSp>
        <p:sp>
          <p:nvSpPr>
            <p:cNvPr id="40" name="TextBox 39"/>
            <p:cNvSpPr txBox="1"/>
            <p:nvPr/>
          </p:nvSpPr>
          <p:spPr bwMode="auto">
            <a:xfrm>
              <a:off x="5943600" y="5334000"/>
              <a:ext cx="1676400" cy="877741"/>
            </a:xfrm>
            <a:prstGeom prst="rect">
              <a:avLst/>
            </a:prstGeom>
            <a:solidFill>
              <a:schemeClr val="bg1">
                <a:alpha val="9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 dirty="0">
                  <a:latin typeface="+mj-lt"/>
                </a:rPr>
                <a:t>Direction of motion</a:t>
              </a: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6324600" y="3886200"/>
              <a:ext cx="685800" cy="685800"/>
            </a:xfrm>
            <a:prstGeom prst="rect">
              <a:avLst/>
            </a:prstGeom>
            <a:noFill/>
            <a:ln w="38100">
              <a:solidFill>
                <a:srgbClr val="B873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grpSp>
          <p:nvGrpSpPr>
            <p:cNvPr id="9" name="Group 8"/>
            <p:cNvGrpSpPr/>
            <p:nvPr/>
          </p:nvGrpSpPr>
          <p:grpSpPr>
            <a:xfrm>
              <a:off x="6000750" y="3276600"/>
              <a:ext cx="2990850" cy="3219450"/>
              <a:chOff x="6076950" y="3276600"/>
              <a:chExt cx="2990850" cy="3219450"/>
            </a:xfrm>
          </p:grpSpPr>
          <p:sp>
            <p:nvSpPr>
              <p:cNvPr id="39" name="Right Arrow 38"/>
              <p:cNvSpPr/>
              <p:nvPr/>
            </p:nvSpPr>
            <p:spPr>
              <a:xfrm rot="10800000">
                <a:off x="6210300" y="4800600"/>
                <a:ext cx="1143000" cy="457200"/>
              </a:xfrm>
              <a:prstGeom prst="rightArrow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/>
              </a:p>
            </p:txBody>
          </p:sp>
          <p:sp>
            <p:nvSpPr>
              <p:cNvPr id="7" name="Rectangle 6"/>
              <p:cNvSpPr/>
              <p:nvPr/>
            </p:nvSpPr>
            <p:spPr>
              <a:xfrm>
                <a:off x="6076950" y="3276600"/>
                <a:ext cx="2990850" cy="3219450"/>
              </a:xfrm>
              <a:prstGeom prst="rect">
                <a:avLst/>
              </a:prstGeom>
              <a:noFill/>
              <a:ln>
                <a:solidFill>
                  <a:schemeClr val="bg1">
                    <a:lumMod val="50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</p:grp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1582400" y="6400800"/>
            <a:ext cx="533400" cy="365125"/>
          </a:xfrm>
        </p:spPr>
        <p:txBody>
          <a:bodyPr/>
          <a:lstStyle/>
          <a:p>
            <a:pPr>
              <a:defRPr/>
            </a:pPr>
            <a:fld id="{B386F29C-061E-47C1-A8AA-F42ADE5D6185}" type="slidenum">
              <a:rPr lang="en-US" smtClean="0"/>
              <a:pPr>
                <a:defRPr/>
              </a:pPr>
              <a:t>52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7" name="TextBox 46"/>
              <p:cNvSpPr txBox="1"/>
              <p:nvPr/>
            </p:nvSpPr>
            <p:spPr bwMode="auto">
              <a:xfrm>
                <a:off x="5943600" y="3356339"/>
                <a:ext cx="4724400" cy="2616101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prstDash val="dash"/>
                <a:miter lim="800000"/>
                <a:headEnd/>
                <a:tailEnd/>
              </a:ln>
            </p:spPr>
            <p:txBody>
              <a:bodyPr wrap="square" rtlCol="0">
                <a:spAutoFit/>
              </a:bodyPr>
              <a:lstStyle/>
              <a:p>
                <a:pPr marL="342900" indent="-342900"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EMF is induced only when the loop is entering or exiting the region </a:t>
                </a:r>
                <a:r>
                  <a:rPr lang="en-US" sz="2200" dirty="0">
                    <a:solidFill>
                      <a:schemeClr val="bg1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[slides 37 – 40] </a:t>
                </a:r>
              </a:p>
              <a:p>
                <a:pPr marL="342900" indent="-342900"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induced EMF depends on the </a:t>
                </a:r>
                <a:r>
                  <a:rPr lang="en-US" sz="22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velocity</a:t>
                </a:r>
                <a:r>
                  <a:rPr 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which </a:t>
                </a:r>
                <a:r>
                  <a:rPr lang="en-US" sz="22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changes</a:t>
                </a:r>
                <a:r>
                  <a:rPr 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22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area</a:t>
                </a:r>
                <a:r>
                  <a:rPr 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of loop through which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20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Φ</m:t>
                    </m:r>
                  </m:oMath>
                </a14:m>
                <a:r>
                  <a:rPr 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passes,</a:t>
                </a:r>
              </a:p>
              <a:p>
                <a:pPr algn="ctr">
                  <a:spcAft>
                    <a:spcPts val="600"/>
                  </a:spcAft>
                </a:pPr>
                <a:r>
                  <a:rPr lang="en-US" sz="22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i.e. </a:t>
                </a:r>
                <a14:m>
                  <m:oMath xmlns:m="http://schemas.openxmlformats.org/officeDocument/2006/math">
                    <m:r>
                      <a:rPr lang="en-US" sz="2200" b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𝚫</m:t>
                    </m:r>
                    <m:r>
                      <a:rPr lang="en-US" sz="2200" b="1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𝑨</m:t>
                    </m:r>
                    <m:r>
                      <a:rPr lang="en-US" sz="2200" b="1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/</m:t>
                    </m:r>
                    <m:r>
                      <a:rPr lang="en-US" sz="2200" b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𝚫</m:t>
                    </m:r>
                    <m:r>
                      <a:rPr lang="en-US" sz="2200" b="1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𝒕</m:t>
                    </m:r>
                  </m:oMath>
                </a14:m>
                <a:r>
                  <a:rPr lang="en-US" sz="22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depends on </a:t>
                </a:r>
                <a14:m>
                  <m:oMath xmlns:m="http://schemas.openxmlformats.org/officeDocument/2006/math">
                    <m:r>
                      <a:rPr lang="en-US" sz="2200" b="1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𝒗</m:t>
                    </m:r>
                  </m:oMath>
                </a14:m>
                <a:endParaRPr lang="en-US" sz="22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7" name="TextBox 4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943600" y="3356339"/>
                <a:ext cx="4724400" cy="2616101"/>
              </a:xfrm>
              <a:prstGeom prst="rect">
                <a:avLst/>
              </a:prstGeom>
              <a:blipFill>
                <a:blip r:embed="rId3"/>
                <a:stretch>
                  <a:fillRect l="-1287" t="-1392" b="-3480"/>
                </a:stretch>
              </a:blipFill>
              <a:ln w="9525">
                <a:solidFill>
                  <a:schemeClr val="tx1"/>
                </a:solidFill>
                <a:prstDash val="dash"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 animBg="1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7650" name="Title 1"/>
              <p:cNvSpPr>
                <a:spLocks noGrp="1"/>
              </p:cNvSpPr>
              <p:nvPr>
                <p:ph type="title"/>
              </p:nvPr>
            </p:nvSpPr>
            <p:spPr>
              <a:xfrm>
                <a:off x="2057400" y="152400"/>
                <a:ext cx="8229600" cy="1143000"/>
              </a:xfrm>
            </p:spPr>
            <p:txBody>
              <a:bodyPr rtlCol="0">
                <a:normAutofit/>
              </a:bodyPr>
              <a:lstStyle/>
              <a:p>
                <a:pPr eaLnBrk="1" fontAlgn="auto" hangingPunct="1">
                  <a:spcAft>
                    <a:spcPts val="0"/>
                  </a:spcAft>
                  <a:defRPr/>
                </a:pPr>
                <a:r>
                  <a:rPr lang="en-US" sz="3600" b="1" dirty="0">
                    <a:cs typeface="Arial" charset="0"/>
                  </a:rPr>
                  <a:t>Finding induced </a:t>
                </a:r>
                <a14:m>
                  <m:oMath xmlns:m="http://schemas.openxmlformats.org/officeDocument/2006/math">
                    <m:r>
                      <a:rPr lang="en-US" sz="3600" b="1" i="1">
                        <a:latin typeface="Cambria Math" panose="02040503050406030204" pitchFamily="18" charset="0"/>
                        <a:cs typeface="Arial" charset="0"/>
                      </a:rPr>
                      <m:t>𝜺</m:t>
                    </m:r>
                  </m:oMath>
                </a14:m>
                <a:r>
                  <a:rPr lang="en-US" sz="3600" b="1" dirty="0">
                    <a:cs typeface="Arial" charset="0"/>
                  </a:rPr>
                  <a:t>: Moving Loop [2]</a:t>
                </a:r>
              </a:p>
            </p:txBody>
          </p:sp>
        </mc:Choice>
        <mc:Fallback xmlns="">
          <p:sp>
            <p:nvSpPr>
              <p:cNvPr id="27650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2057400" y="152400"/>
                <a:ext cx="8229600" cy="1143000"/>
              </a:xfrm>
              <a:blipFill>
                <a:blip r:embed="rId2"/>
                <a:stretch>
                  <a:fillRect l="-222" r="-14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/>
          <p:cNvSpPr txBox="1"/>
          <p:nvPr/>
        </p:nvSpPr>
        <p:spPr bwMode="auto">
          <a:xfrm>
            <a:off x="304800" y="1066800"/>
            <a:ext cx="1173480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>
                <a:latin typeface="+mj-lt"/>
              </a:rPr>
              <a:t>As shown, a </a:t>
            </a:r>
            <a:r>
              <a:rPr lang="en-US" sz="2000" b="1" dirty="0">
                <a:latin typeface="+mj-lt"/>
              </a:rPr>
              <a:t>square</a:t>
            </a:r>
            <a:r>
              <a:rPr lang="en-US" sz="2000" dirty="0">
                <a:latin typeface="+mj-lt"/>
              </a:rPr>
              <a:t> loop of wire with sides that are </a:t>
            </a:r>
            <a:r>
              <a:rPr lang="en-US" sz="2000" b="1" dirty="0">
                <a:latin typeface="+mj-lt"/>
              </a:rPr>
              <a:t>1.5 m </a:t>
            </a:r>
            <a:r>
              <a:rPr lang="en-US" sz="2000" dirty="0">
                <a:latin typeface="+mj-lt"/>
              </a:rPr>
              <a:t>long moves with constant speed </a:t>
            </a:r>
            <a:r>
              <a:rPr lang="en-US" sz="2000" b="1" dirty="0">
                <a:latin typeface="+mj-lt"/>
              </a:rPr>
              <a:t>2.0 m/s</a:t>
            </a:r>
            <a:r>
              <a:rPr lang="en-US" sz="2000" dirty="0">
                <a:latin typeface="+mj-lt"/>
              </a:rPr>
              <a:t> from a region </a:t>
            </a:r>
            <a:r>
              <a:rPr lang="en-US" sz="2000" dirty="0"/>
              <a:t>where the magnetic field is </a:t>
            </a:r>
            <a:r>
              <a:rPr lang="en-US" sz="2000" b="1" dirty="0"/>
              <a:t>3.0 </a:t>
            </a:r>
            <a:r>
              <a:rPr lang="en-US" sz="2000" b="1" dirty="0" err="1"/>
              <a:t>mT</a:t>
            </a:r>
            <a:r>
              <a:rPr lang="en-US" sz="2000" dirty="0"/>
              <a:t> to one </a:t>
            </a:r>
            <a:r>
              <a:rPr lang="en-US" sz="2000" dirty="0">
                <a:latin typeface="+mj-lt"/>
              </a:rPr>
              <a:t>where the magnetic field is </a:t>
            </a:r>
            <a:r>
              <a:rPr lang="en-US" sz="2000" b="1" dirty="0">
                <a:latin typeface="+mj-lt"/>
              </a:rPr>
              <a:t>zero</a:t>
            </a:r>
            <a:r>
              <a:rPr lang="en-US" sz="2000" dirty="0">
                <a:latin typeface="+mj-lt"/>
              </a:rPr>
              <a:t> (which is </a:t>
            </a:r>
            <a:r>
              <a:rPr lang="en-US" sz="2000" b="1" dirty="0">
                <a:latin typeface="+mj-lt"/>
              </a:rPr>
              <a:t>parallel</a:t>
            </a:r>
            <a:r>
              <a:rPr lang="en-US" sz="2000" dirty="0">
                <a:latin typeface="+mj-lt"/>
              </a:rPr>
              <a:t> to the axis of the loop and perpendicular to the loop’s velocity).  What </a:t>
            </a:r>
            <a:r>
              <a:rPr lang="en-US" sz="2000" dirty="0" err="1">
                <a:latin typeface="+mj-lt"/>
              </a:rPr>
              <a:t>emf</a:t>
            </a:r>
            <a:r>
              <a:rPr lang="en-US" sz="2000" dirty="0">
                <a:latin typeface="+mj-lt"/>
              </a:rPr>
              <a:t> is induced in the wire as it </a:t>
            </a:r>
            <a:r>
              <a:rPr lang="en-US" sz="2000" b="1" dirty="0">
                <a:latin typeface="+mj-lt"/>
              </a:rPr>
              <a:t>leaves the field</a:t>
            </a:r>
            <a:r>
              <a:rPr lang="en-US" sz="2000" dirty="0">
                <a:latin typeface="+mj-lt"/>
              </a:rPr>
              <a:t>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1001354" y="6389132"/>
            <a:ext cx="1066800" cy="365125"/>
          </a:xfrm>
        </p:spPr>
        <p:txBody>
          <a:bodyPr/>
          <a:lstStyle/>
          <a:p>
            <a:pPr>
              <a:defRPr/>
            </a:pPr>
            <a:fld id="{B386F29C-061E-47C1-A8AA-F42ADE5D6185}" type="slidenum">
              <a:rPr lang="en-US" smtClean="0"/>
              <a:pPr>
                <a:defRPr/>
              </a:pPr>
              <a:t>53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7" name="TextBox 46"/>
              <p:cNvSpPr txBox="1"/>
              <p:nvPr/>
            </p:nvSpPr>
            <p:spPr bwMode="auto">
              <a:xfrm>
                <a:off x="5602693" y="2804636"/>
                <a:ext cx="5674905" cy="3518014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wrap="square" rtlCol="0">
                <a:spAutoFit/>
              </a:bodyPr>
              <a:lstStyle/>
              <a:p>
                <a:pPr marL="342900" indent="-342900" algn="ctr"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US" sz="24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Finding </a:t>
                </a:r>
                <a14:m>
                  <m:oMath xmlns:m="http://schemas.openxmlformats.org/officeDocument/2006/math">
                    <m:r>
                      <a:rPr lang="en-US" sz="2400" b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𝚫</m:t>
                    </m:r>
                    <m:r>
                      <a:rPr lang="en-US" sz="2400" b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𝐀</m:t>
                    </m:r>
                    <m:r>
                      <a:rPr lang="en-US" sz="2400" b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/</m:t>
                    </m:r>
                    <m:r>
                      <a:rPr lang="en-US" sz="2400" b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𝚫</m:t>
                    </m:r>
                    <m:r>
                      <a:rPr lang="en-US" sz="2400" b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𝐭</m:t>
                    </m:r>
                  </m:oMath>
                </a14:m>
                <a:endParaRPr lang="en-US" sz="24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ctr">
                  <a:spcAft>
                    <a:spcPts val="600"/>
                  </a:spcAft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20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Δ</m:t>
                    </m:r>
                    <m:r>
                      <a:rPr lang="en-US" sz="22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𝐴</m:t>
                    </m:r>
                  </m:oMath>
                </a14:m>
                <a:r>
                  <a:rPr 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is the area covered by any point in the loop.</a:t>
                </a:r>
              </a:p>
              <a:p>
                <a:pPr>
                  <a:spcAft>
                    <a:spcPts val="600"/>
                  </a:spcAft>
                </a:pPr>
                <a:r>
                  <a:rPr 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Looking at the left edge of the loop:</a:t>
                </a:r>
              </a:p>
              <a:p>
                <a:pPr>
                  <a:spcAft>
                    <a:spcPts val="900"/>
                  </a:spcAft>
                </a:pPr>
                <a:r>
                  <a:rPr 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left edge travels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20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Δ</m:t>
                    </m:r>
                    <m:r>
                      <a:rPr lang="en-US" sz="22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𝑥</m:t>
                    </m:r>
                  </m:oMath>
                </a14:m>
                <a:r>
                  <a:rPr 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in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20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Δ</m:t>
                    </m:r>
                    <m:r>
                      <a:rPr lang="en-US" sz="22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𝑡</m:t>
                    </m:r>
                  </m:oMath>
                </a14:m>
                <a:r>
                  <a:rPr 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therefore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20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Δ</m:t>
                    </m:r>
                    <m:r>
                      <a:rPr lang="en-US" sz="22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𝐴</m:t>
                    </m:r>
                  </m:oMath>
                </a14:m>
                <a:r>
                  <a:rPr 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is the </a:t>
                </a:r>
                <a:r>
                  <a:rPr lang="en-US" sz="2200" dirty="0">
                    <a:solidFill>
                      <a:schemeClr val="tx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blue</a:t>
                </a:r>
                <a:r>
                  <a:rPr 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rectangle: </a:t>
                </a:r>
              </a:p>
              <a:p>
                <a:pPr>
                  <a:spcAft>
                    <a:spcPts val="6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20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Δ</m:t>
                      </m:r>
                      <m:r>
                        <a:rPr lang="en-US" sz="2200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𝐴</m:t>
                      </m:r>
                      <m:r>
                        <a:rPr lang="en-US" sz="2200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sz="2200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𝑙</m:t>
                      </m:r>
                      <m:r>
                        <m:rPr>
                          <m:sty m:val="p"/>
                        </m:rPr>
                        <a:rPr lang="en-US" sz="220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Δ</m:t>
                      </m:r>
                      <m:r>
                        <a:rPr lang="en-US" sz="2200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𝑥</m:t>
                      </m:r>
                      <m:r>
                        <a:rPr lang="en-US" sz="2200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a:rPr lang="en-US" sz="220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      </m:t>
                      </m:r>
                      <m:r>
                        <a:rPr lang="en-US" sz="2000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⇒      </m:t>
                      </m:r>
                      <m:f>
                        <m:fPr>
                          <m:ctrlPr>
                            <a:rPr lang="en-US" sz="20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Δ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𝐴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Δ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𝑡</m:t>
                          </m:r>
                        </m:den>
                      </m:f>
                      <m:r>
                        <a:rPr lang="en-US" sz="2000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𝑙</m:t>
                          </m:r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Δ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𝑥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Δ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𝑡</m:t>
                          </m:r>
                        </m:den>
                      </m:f>
                    </m:oMath>
                  </m:oMathPara>
                </a14:m>
                <a:endParaRPr 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spcAft>
                    <a:spcPts val="600"/>
                  </a:spcAft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US" sz="2000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⇒      </m:t>
                      </m:r>
                      <m:f>
                        <m:fPr>
                          <m:ctrlPr>
                            <a:rPr lang="en-US" sz="2000" b="1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sz="2000" b="1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𝜟</m:t>
                          </m:r>
                          <m:r>
                            <a:rPr lang="en-US" sz="2000" b="1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𝑨</m:t>
                          </m:r>
                        </m:num>
                        <m:den>
                          <m:r>
                            <a:rPr lang="en-US" sz="2000" b="1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𝜟</m:t>
                          </m:r>
                          <m:r>
                            <a:rPr lang="en-US" sz="2000" b="1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𝒕</m:t>
                          </m:r>
                        </m:den>
                      </m:f>
                      <m:r>
                        <a:rPr lang="en-US" sz="2000" b="1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sz="2000" b="1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𝒗𝒍</m:t>
                      </m:r>
                      <m:r>
                        <a:rPr lang="en-US" sz="2000" b="1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      </m:t>
                      </m:r>
                      <m:d>
                        <m:dPr>
                          <m:ctrlPr>
                            <a:rPr lang="en-US" sz="20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𝑤h𝑒𝑟𝑒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 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𝑣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=</m:t>
                          </m:r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Δ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𝑥</m:t>
                          </m:r>
                          <m:r>
                            <a:rPr lang="en-US" sz="200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/</m:t>
                          </m:r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Δ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𝑡</m:t>
                          </m:r>
                        </m:e>
                      </m:d>
                    </m:oMath>
                  </m:oMathPara>
                </a14:m>
                <a:endParaRPr 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7" name="TextBox 4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602693" y="2804636"/>
                <a:ext cx="5674905" cy="3518014"/>
              </a:xfrm>
              <a:prstGeom prst="rect">
                <a:avLst/>
              </a:prstGeom>
              <a:blipFill>
                <a:blip r:embed="rId3"/>
                <a:stretch>
                  <a:fillRect l="-1286" t="-1209"/>
                </a:stretch>
              </a:blipFill>
              <a:ln w="9525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" name="Group 2"/>
          <p:cNvGrpSpPr/>
          <p:nvPr/>
        </p:nvGrpSpPr>
        <p:grpSpPr>
          <a:xfrm>
            <a:off x="1344797" y="2675678"/>
            <a:ext cx="3281364" cy="1740931"/>
            <a:chOff x="376236" y="2907268"/>
            <a:chExt cx="3281364" cy="1740931"/>
          </a:xfrm>
        </p:grpSpPr>
        <p:grpSp>
          <p:nvGrpSpPr>
            <p:cNvPr id="43" name="Group 42"/>
            <p:cNvGrpSpPr/>
            <p:nvPr/>
          </p:nvGrpSpPr>
          <p:grpSpPr>
            <a:xfrm>
              <a:off x="1540099" y="3352799"/>
              <a:ext cx="2041301" cy="1295400"/>
              <a:chOff x="6000750" y="3276600"/>
              <a:chExt cx="3019425" cy="3219450"/>
            </a:xfrm>
          </p:grpSpPr>
          <p:grpSp>
            <p:nvGrpSpPr>
              <p:cNvPr id="44" name="Group 52"/>
              <p:cNvGrpSpPr>
                <a:grpSpLocks/>
              </p:cNvGrpSpPr>
              <p:nvPr/>
            </p:nvGrpSpPr>
            <p:grpSpPr bwMode="auto">
              <a:xfrm>
                <a:off x="6126163" y="3324225"/>
                <a:ext cx="2894012" cy="3122613"/>
                <a:chOff x="3733800" y="3352800"/>
                <a:chExt cx="2894012" cy="3122613"/>
              </a:xfrm>
            </p:grpSpPr>
            <p:grpSp>
              <p:nvGrpSpPr>
                <p:cNvPr id="50" name="Group 47"/>
                <p:cNvGrpSpPr>
                  <a:grpSpLocks/>
                </p:cNvGrpSpPr>
                <p:nvPr/>
              </p:nvGrpSpPr>
              <p:grpSpPr bwMode="auto">
                <a:xfrm>
                  <a:off x="3733800" y="6400800"/>
                  <a:ext cx="2894012" cy="74613"/>
                  <a:chOff x="3733800" y="6400800"/>
                  <a:chExt cx="2894012" cy="74613"/>
                </a:xfrm>
              </p:grpSpPr>
              <p:sp>
                <p:nvSpPr>
                  <p:cNvPr id="75" name="Oval 74"/>
                  <p:cNvSpPr/>
                  <p:nvPr/>
                </p:nvSpPr>
                <p:spPr bwMode="auto">
                  <a:xfrm>
                    <a:off x="3733800" y="6400800"/>
                    <a:ext cx="74612" cy="74613"/>
                  </a:xfrm>
                  <a:prstGeom prst="ellips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76" name="Oval 75"/>
                  <p:cNvSpPr/>
                  <p:nvPr/>
                </p:nvSpPr>
                <p:spPr bwMode="auto">
                  <a:xfrm>
                    <a:off x="4438650" y="6400800"/>
                    <a:ext cx="74612" cy="74613"/>
                  </a:xfrm>
                  <a:prstGeom prst="ellips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77" name="Oval 76"/>
                  <p:cNvSpPr/>
                  <p:nvPr/>
                </p:nvSpPr>
                <p:spPr bwMode="auto">
                  <a:xfrm>
                    <a:off x="5143500" y="6400800"/>
                    <a:ext cx="74612" cy="74613"/>
                  </a:xfrm>
                  <a:prstGeom prst="ellips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78" name="Oval 77"/>
                  <p:cNvSpPr/>
                  <p:nvPr/>
                </p:nvSpPr>
                <p:spPr bwMode="auto">
                  <a:xfrm>
                    <a:off x="5848350" y="6400800"/>
                    <a:ext cx="74612" cy="74613"/>
                  </a:xfrm>
                  <a:prstGeom prst="ellips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79" name="Oval 78"/>
                  <p:cNvSpPr/>
                  <p:nvPr/>
                </p:nvSpPr>
                <p:spPr bwMode="auto">
                  <a:xfrm>
                    <a:off x="6553200" y="6400800"/>
                    <a:ext cx="74612" cy="74613"/>
                  </a:xfrm>
                  <a:prstGeom prst="ellips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</p:grpSp>
            <p:grpSp>
              <p:nvGrpSpPr>
                <p:cNvPr id="51" name="Group 51"/>
                <p:cNvGrpSpPr>
                  <a:grpSpLocks/>
                </p:cNvGrpSpPr>
                <p:nvPr/>
              </p:nvGrpSpPr>
              <p:grpSpPr bwMode="auto">
                <a:xfrm>
                  <a:off x="3733800" y="3352800"/>
                  <a:ext cx="2894012" cy="74613"/>
                  <a:chOff x="3733800" y="3352800"/>
                  <a:chExt cx="2894012" cy="74613"/>
                </a:xfrm>
              </p:grpSpPr>
              <p:sp>
                <p:nvSpPr>
                  <p:cNvPr id="70" name="Oval 69"/>
                  <p:cNvSpPr/>
                  <p:nvPr/>
                </p:nvSpPr>
                <p:spPr bwMode="auto">
                  <a:xfrm>
                    <a:off x="3733800" y="3352800"/>
                    <a:ext cx="74612" cy="74613"/>
                  </a:xfrm>
                  <a:prstGeom prst="ellips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71" name="Oval 70"/>
                  <p:cNvSpPr/>
                  <p:nvPr/>
                </p:nvSpPr>
                <p:spPr bwMode="auto">
                  <a:xfrm>
                    <a:off x="4438650" y="3352800"/>
                    <a:ext cx="74612" cy="74613"/>
                  </a:xfrm>
                  <a:prstGeom prst="ellips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72" name="Oval 71"/>
                  <p:cNvSpPr/>
                  <p:nvPr/>
                </p:nvSpPr>
                <p:spPr bwMode="auto">
                  <a:xfrm>
                    <a:off x="5143500" y="3352800"/>
                    <a:ext cx="74612" cy="74613"/>
                  </a:xfrm>
                  <a:prstGeom prst="ellips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73" name="Oval 72"/>
                  <p:cNvSpPr/>
                  <p:nvPr/>
                </p:nvSpPr>
                <p:spPr bwMode="auto">
                  <a:xfrm>
                    <a:off x="5848350" y="3352800"/>
                    <a:ext cx="74612" cy="74613"/>
                  </a:xfrm>
                  <a:prstGeom prst="ellips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74" name="Oval 73"/>
                  <p:cNvSpPr/>
                  <p:nvPr/>
                </p:nvSpPr>
                <p:spPr bwMode="auto">
                  <a:xfrm>
                    <a:off x="6553200" y="3352800"/>
                    <a:ext cx="74612" cy="74613"/>
                  </a:xfrm>
                  <a:prstGeom prst="ellips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</p:grpSp>
            <p:grpSp>
              <p:nvGrpSpPr>
                <p:cNvPr id="52" name="Group 50"/>
                <p:cNvGrpSpPr>
                  <a:grpSpLocks/>
                </p:cNvGrpSpPr>
                <p:nvPr/>
              </p:nvGrpSpPr>
              <p:grpSpPr bwMode="auto">
                <a:xfrm>
                  <a:off x="3733800" y="4114800"/>
                  <a:ext cx="2894012" cy="74613"/>
                  <a:chOff x="3733800" y="4114800"/>
                  <a:chExt cx="2894012" cy="74613"/>
                </a:xfrm>
              </p:grpSpPr>
              <p:sp>
                <p:nvSpPr>
                  <p:cNvPr id="65" name="Oval 64"/>
                  <p:cNvSpPr/>
                  <p:nvPr/>
                </p:nvSpPr>
                <p:spPr bwMode="auto">
                  <a:xfrm>
                    <a:off x="3733800" y="4114800"/>
                    <a:ext cx="74612" cy="74613"/>
                  </a:xfrm>
                  <a:prstGeom prst="ellips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66" name="Oval 65"/>
                  <p:cNvSpPr/>
                  <p:nvPr/>
                </p:nvSpPr>
                <p:spPr bwMode="auto">
                  <a:xfrm>
                    <a:off x="4438650" y="4114800"/>
                    <a:ext cx="74612" cy="74613"/>
                  </a:xfrm>
                  <a:prstGeom prst="ellips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67" name="Oval 66"/>
                  <p:cNvSpPr/>
                  <p:nvPr/>
                </p:nvSpPr>
                <p:spPr bwMode="auto">
                  <a:xfrm>
                    <a:off x="5143500" y="4114800"/>
                    <a:ext cx="74612" cy="74613"/>
                  </a:xfrm>
                  <a:prstGeom prst="ellips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68" name="Oval 67"/>
                  <p:cNvSpPr/>
                  <p:nvPr/>
                </p:nvSpPr>
                <p:spPr bwMode="auto">
                  <a:xfrm>
                    <a:off x="5848350" y="4114800"/>
                    <a:ext cx="74612" cy="74613"/>
                  </a:xfrm>
                  <a:prstGeom prst="ellips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69" name="Oval 68"/>
                  <p:cNvSpPr/>
                  <p:nvPr/>
                </p:nvSpPr>
                <p:spPr bwMode="auto">
                  <a:xfrm>
                    <a:off x="6553200" y="4114800"/>
                    <a:ext cx="74612" cy="74613"/>
                  </a:xfrm>
                  <a:prstGeom prst="ellips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</p:grpSp>
            <p:grpSp>
              <p:nvGrpSpPr>
                <p:cNvPr id="53" name="Group 49"/>
                <p:cNvGrpSpPr>
                  <a:grpSpLocks/>
                </p:cNvGrpSpPr>
                <p:nvPr/>
              </p:nvGrpSpPr>
              <p:grpSpPr bwMode="auto">
                <a:xfrm>
                  <a:off x="3733800" y="4876800"/>
                  <a:ext cx="2894012" cy="74613"/>
                  <a:chOff x="3733800" y="4876800"/>
                  <a:chExt cx="2894012" cy="74613"/>
                </a:xfrm>
              </p:grpSpPr>
              <p:sp>
                <p:nvSpPr>
                  <p:cNvPr id="60" name="Oval 59"/>
                  <p:cNvSpPr/>
                  <p:nvPr/>
                </p:nvSpPr>
                <p:spPr bwMode="auto">
                  <a:xfrm>
                    <a:off x="3733800" y="4876800"/>
                    <a:ext cx="74612" cy="74613"/>
                  </a:xfrm>
                  <a:prstGeom prst="ellips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61" name="Oval 60"/>
                  <p:cNvSpPr/>
                  <p:nvPr/>
                </p:nvSpPr>
                <p:spPr bwMode="auto">
                  <a:xfrm>
                    <a:off x="4438650" y="4876800"/>
                    <a:ext cx="74612" cy="74613"/>
                  </a:xfrm>
                  <a:prstGeom prst="ellips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62" name="Oval 61"/>
                  <p:cNvSpPr/>
                  <p:nvPr/>
                </p:nvSpPr>
                <p:spPr bwMode="auto">
                  <a:xfrm>
                    <a:off x="5143500" y="4876800"/>
                    <a:ext cx="74612" cy="74613"/>
                  </a:xfrm>
                  <a:prstGeom prst="ellips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63" name="Oval 62"/>
                  <p:cNvSpPr/>
                  <p:nvPr/>
                </p:nvSpPr>
                <p:spPr bwMode="auto">
                  <a:xfrm>
                    <a:off x="5848350" y="4876800"/>
                    <a:ext cx="74612" cy="74613"/>
                  </a:xfrm>
                  <a:prstGeom prst="ellips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64" name="Oval 63"/>
                  <p:cNvSpPr/>
                  <p:nvPr/>
                </p:nvSpPr>
                <p:spPr bwMode="auto">
                  <a:xfrm>
                    <a:off x="6553200" y="4876800"/>
                    <a:ext cx="74612" cy="74613"/>
                  </a:xfrm>
                  <a:prstGeom prst="ellips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</p:grpSp>
            <p:grpSp>
              <p:nvGrpSpPr>
                <p:cNvPr id="54" name="Group 48"/>
                <p:cNvGrpSpPr>
                  <a:grpSpLocks/>
                </p:cNvGrpSpPr>
                <p:nvPr/>
              </p:nvGrpSpPr>
              <p:grpSpPr bwMode="auto">
                <a:xfrm>
                  <a:off x="3733800" y="5638800"/>
                  <a:ext cx="2894012" cy="74613"/>
                  <a:chOff x="3733800" y="5638803"/>
                  <a:chExt cx="2894012" cy="74613"/>
                </a:xfrm>
              </p:grpSpPr>
              <p:sp>
                <p:nvSpPr>
                  <p:cNvPr id="55" name="Oval 54"/>
                  <p:cNvSpPr/>
                  <p:nvPr/>
                </p:nvSpPr>
                <p:spPr bwMode="auto">
                  <a:xfrm>
                    <a:off x="3733800" y="5638803"/>
                    <a:ext cx="74612" cy="74613"/>
                  </a:xfrm>
                  <a:prstGeom prst="ellips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56" name="Oval 55"/>
                  <p:cNvSpPr/>
                  <p:nvPr/>
                </p:nvSpPr>
                <p:spPr bwMode="auto">
                  <a:xfrm>
                    <a:off x="4438650" y="5638803"/>
                    <a:ext cx="74612" cy="74613"/>
                  </a:xfrm>
                  <a:prstGeom prst="ellips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57" name="Oval 56"/>
                  <p:cNvSpPr/>
                  <p:nvPr/>
                </p:nvSpPr>
                <p:spPr bwMode="auto">
                  <a:xfrm>
                    <a:off x="5143500" y="5638803"/>
                    <a:ext cx="74612" cy="74613"/>
                  </a:xfrm>
                  <a:prstGeom prst="ellips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58" name="Oval 57"/>
                  <p:cNvSpPr/>
                  <p:nvPr/>
                </p:nvSpPr>
                <p:spPr bwMode="auto">
                  <a:xfrm>
                    <a:off x="5848350" y="5638803"/>
                    <a:ext cx="74612" cy="74613"/>
                  </a:xfrm>
                  <a:prstGeom prst="ellips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59" name="Oval 58"/>
                  <p:cNvSpPr/>
                  <p:nvPr/>
                </p:nvSpPr>
                <p:spPr bwMode="auto">
                  <a:xfrm>
                    <a:off x="6553200" y="5638803"/>
                    <a:ext cx="74612" cy="74613"/>
                  </a:xfrm>
                  <a:prstGeom prst="ellips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</p:grpSp>
          </p:grpSp>
          <p:sp>
            <p:nvSpPr>
              <p:cNvPr id="45" name="Rectangle 44"/>
              <p:cNvSpPr/>
              <p:nvPr/>
            </p:nvSpPr>
            <p:spPr>
              <a:xfrm>
                <a:off x="6305550" y="3886200"/>
                <a:ext cx="1023939" cy="1371370"/>
              </a:xfrm>
              <a:prstGeom prst="rect">
                <a:avLst/>
              </a:prstGeom>
              <a:noFill/>
              <a:ln w="38100">
                <a:solidFill>
                  <a:srgbClr val="B8733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grpSp>
            <p:nvGrpSpPr>
              <p:cNvPr id="46" name="Group 45"/>
              <p:cNvGrpSpPr/>
              <p:nvPr/>
            </p:nvGrpSpPr>
            <p:grpSpPr>
              <a:xfrm>
                <a:off x="6000750" y="3276600"/>
                <a:ext cx="2990850" cy="3219450"/>
                <a:chOff x="6076950" y="3276600"/>
                <a:chExt cx="2990850" cy="3219450"/>
              </a:xfrm>
            </p:grpSpPr>
            <p:sp>
              <p:nvSpPr>
                <p:cNvPr id="48" name="Right Arrow 47"/>
                <p:cNvSpPr/>
                <p:nvPr/>
              </p:nvSpPr>
              <p:spPr>
                <a:xfrm rot="10800000">
                  <a:off x="7727950" y="4096772"/>
                  <a:ext cx="1142999" cy="884240"/>
                </a:xfrm>
                <a:prstGeom prst="rightArrow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dirty="0"/>
                </a:p>
              </p:txBody>
            </p:sp>
            <p:sp>
              <p:nvSpPr>
                <p:cNvPr id="49" name="Rectangle 48"/>
                <p:cNvSpPr/>
                <p:nvPr/>
              </p:nvSpPr>
              <p:spPr>
                <a:xfrm>
                  <a:off x="6076950" y="3276600"/>
                  <a:ext cx="2990850" cy="3219450"/>
                </a:xfrm>
                <a:prstGeom prst="rect">
                  <a:avLst/>
                </a:prstGeom>
                <a:noFill/>
                <a:ln>
                  <a:solidFill>
                    <a:schemeClr val="bg1">
                      <a:lumMod val="50000"/>
                    </a:schemeClr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1" name="TextBox 80"/>
                <p:cNvSpPr txBox="1"/>
                <p:nvPr/>
              </p:nvSpPr>
              <p:spPr bwMode="auto">
                <a:xfrm>
                  <a:off x="376236" y="2907268"/>
                  <a:ext cx="3281364" cy="369332"/>
                </a:xfrm>
                <a:prstGeom prst="rect">
                  <a:avLst/>
                </a:prstGeom>
                <a:noFill/>
                <a:ln w="9525">
                  <a:noFill/>
                  <a:prstDash val="dash"/>
                  <a:miter lim="800000"/>
                  <a:headEnd/>
                  <a:tailEnd/>
                </a:ln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>
                      <a:latin typeface="+mj-lt"/>
                      <a:cs typeface="Times New Roman" panose="02020603050405020304" pitchFamily="18" charset="0"/>
                    </a:rPr>
                    <a:t>At </a:t>
                  </a:r>
                  <a14:m>
                    <m:oMath xmlns:m="http://schemas.openxmlformats.org/officeDocument/2006/math">
                      <m:r>
                        <a:rPr lang="en-US" b="1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𝒕</m:t>
                      </m:r>
                      <m:r>
                        <a:rPr lang="en-US" b="1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1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𝒕</m:t>
                          </m:r>
                        </m:e>
                        <m:sub>
                          <m:r>
                            <a:rPr lang="en-US" b="1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𝒊</m:t>
                          </m:r>
                        </m:sub>
                      </m:sSub>
                    </m:oMath>
                  </a14:m>
                  <a:r>
                    <a:rPr lang="en-US" dirty="0">
                      <a:latin typeface="+mj-lt"/>
                      <a:cs typeface="Times New Roman" panose="02020603050405020304" pitchFamily="18" charset="0"/>
                    </a:rPr>
                    <a:t>: left edge is at </a:t>
                  </a:r>
                  <a14:m>
                    <m:oMath xmlns:m="http://schemas.openxmlformats.org/officeDocument/2006/math">
                      <m:r>
                        <a:rPr lang="en-US" b="1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𝒙</m:t>
                      </m:r>
                      <m:r>
                        <a:rPr lang="en-US" b="1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1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𝒙</m:t>
                          </m:r>
                        </m:e>
                        <m:sub>
                          <m:r>
                            <a:rPr lang="en-US" b="1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𝒊</m:t>
                          </m:r>
                        </m:sub>
                      </m:sSub>
                    </m:oMath>
                  </a14:m>
                  <a:endParaRPr lang="en-US" b="1" dirty="0">
                    <a:latin typeface="+mj-lt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81" name="TextBox 8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376236" y="2907268"/>
                  <a:ext cx="3281364" cy="369332"/>
                </a:xfrm>
                <a:prstGeom prst="rect">
                  <a:avLst/>
                </a:prstGeom>
                <a:blipFill>
                  <a:blip r:embed="rId4"/>
                  <a:stretch>
                    <a:fillRect l="-1673" t="-8197" b="-24590"/>
                  </a:stretch>
                </a:blipFill>
                <a:ln w="9525">
                  <a:noFill/>
                  <a:prstDash val="dash"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6" name="Group 5"/>
          <p:cNvGrpSpPr/>
          <p:nvPr/>
        </p:nvGrpSpPr>
        <p:grpSpPr>
          <a:xfrm>
            <a:off x="1273361" y="4580677"/>
            <a:ext cx="3281364" cy="1740932"/>
            <a:chOff x="304800" y="4812268"/>
            <a:chExt cx="3281364" cy="1740932"/>
          </a:xfrm>
        </p:grpSpPr>
        <p:grpSp>
          <p:nvGrpSpPr>
            <p:cNvPr id="2" name="Group 1"/>
            <p:cNvGrpSpPr/>
            <p:nvPr/>
          </p:nvGrpSpPr>
          <p:grpSpPr>
            <a:xfrm>
              <a:off x="1275982" y="5257800"/>
              <a:ext cx="2286101" cy="1295400"/>
              <a:chOff x="590181" y="5257800"/>
              <a:chExt cx="2286101" cy="1295400"/>
            </a:xfrm>
          </p:grpSpPr>
          <p:grpSp>
            <p:nvGrpSpPr>
              <p:cNvPr id="10" name="Group 9"/>
              <p:cNvGrpSpPr/>
              <p:nvPr/>
            </p:nvGrpSpPr>
            <p:grpSpPr>
              <a:xfrm>
                <a:off x="852231" y="5257800"/>
                <a:ext cx="2024051" cy="1295400"/>
                <a:chOff x="6000750" y="3276600"/>
                <a:chExt cx="3019425" cy="3219450"/>
              </a:xfrm>
            </p:grpSpPr>
            <p:grpSp>
              <p:nvGrpSpPr>
                <p:cNvPr id="89094" name="Group 52"/>
                <p:cNvGrpSpPr>
                  <a:grpSpLocks/>
                </p:cNvGrpSpPr>
                <p:nvPr/>
              </p:nvGrpSpPr>
              <p:grpSpPr bwMode="auto">
                <a:xfrm>
                  <a:off x="6126163" y="3324225"/>
                  <a:ext cx="2894012" cy="3122613"/>
                  <a:chOff x="3733800" y="3352800"/>
                  <a:chExt cx="2894012" cy="3122613"/>
                </a:xfrm>
              </p:grpSpPr>
              <p:grpSp>
                <p:nvGrpSpPr>
                  <p:cNvPr id="89099" name="Group 47"/>
                  <p:cNvGrpSpPr>
                    <a:grpSpLocks/>
                  </p:cNvGrpSpPr>
                  <p:nvPr/>
                </p:nvGrpSpPr>
                <p:grpSpPr bwMode="auto">
                  <a:xfrm>
                    <a:off x="3733800" y="6400800"/>
                    <a:ext cx="2894012" cy="74613"/>
                    <a:chOff x="3733800" y="6400800"/>
                    <a:chExt cx="2894012" cy="74613"/>
                  </a:xfrm>
                </p:grpSpPr>
                <p:sp>
                  <p:nvSpPr>
                    <p:cNvPr id="34" name="Oval 33"/>
                    <p:cNvSpPr/>
                    <p:nvPr/>
                  </p:nvSpPr>
                  <p:spPr bwMode="auto">
                    <a:xfrm>
                      <a:off x="3733800" y="6400800"/>
                      <a:ext cx="74612" cy="74613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35" name="Oval 34"/>
                    <p:cNvSpPr/>
                    <p:nvPr/>
                  </p:nvSpPr>
                  <p:spPr bwMode="auto">
                    <a:xfrm>
                      <a:off x="4438650" y="6400800"/>
                      <a:ext cx="74612" cy="74613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36" name="Oval 35"/>
                    <p:cNvSpPr/>
                    <p:nvPr/>
                  </p:nvSpPr>
                  <p:spPr bwMode="auto">
                    <a:xfrm>
                      <a:off x="5143500" y="6400800"/>
                      <a:ext cx="74612" cy="74613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37" name="Oval 36"/>
                    <p:cNvSpPr/>
                    <p:nvPr/>
                  </p:nvSpPr>
                  <p:spPr bwMode="auto">
                    <a:xfrm>
                      <a:off x="5848350" y="6400800"/>
                      <a:ext cx="74612" cy="74613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38" name="Oval 37"/>
                    <p:cNvSpPr/>
                    <p:nvPr/>
                  </p:nvSpPr>
                  <p:spPr bwMode="auto">
                    <a:xfrm>
                      <a:off x="6553200" y="6400800"/>
                      <a:ext cx="74612" cy="74613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89100" name="Group 51"/>
                  <p:cNvGrpSpPr>
                    <a:grpSpLocks/>
                  </p:cNvGrpSpPr>
                  <p:nvPr/>
                </p:nvGrpSpPr>
                <p:grpSpPr bwMode="auto">
                  <a:xfrm>
                    <a:off x="3733800" y="3352800"/>
                    <a:ext cx="2894012" cy="74613"/>
                    <a:chOff x="3733800" y="3352800"/>
                    <a:chExt cx="2894012" cy="74613"/>
                  </a:xfrm>
                </p:grpSpPr>
                <p:sp>
                  <p:nvSpPr>
                    <p:cNvPr id="29" name="Oval 28"/>
                    <p:cNvSpPr/>
                    <p:nvPr/>
                  </p:nvSpPr>
                  <p:spPr bwMode="auto">
                    <a:xfrm>
                      <a:off x="3733800" y="3352800"/>
                      <a:ext cx="74612" cy="74613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30" name="Oval 29"/>
                    <p:cNvSpPr/>
                    <p:nvPr/>
                  </p:nvSpPr>
                  <p:spPr bwMode="auto">
                    <a:xfrm>
                      <a:off x="4438650" y="3352800"/>
                      <a:ext cx="74612" cy="74613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31" name="Oval 30"/>
                    <p:cNvSpPr/>
                    <p:nvPr/>
                  </p:nvSpPr>
                  <p:spPr bwMode="auto">
                    <a:xfrm>
                      <a:off x="5143500" y="3352800"/>
                      <a:ext cx="74612" cy="74613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32" name="Oval 31"/>
                    <p:cNvSpPr/>
                    <p:nvPr/>
                  </p:nvSpPr>
                  <p:spPr bwMode="auto">
                    <a:xfrm>
                      <a:off x="5848350" y="3352800"/>
                      <a:ext cx="74612" cy="74613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33" name="Oval 32"/>
                    <p:cNvSpPr/>
                    <p:nvPr/>
                  </p:nvSpPr>
                  <p:spPr bwMode="auto">
                    <a:xfrm>
                      <a:off x="6553200" y="3352800"/>
                      <a:ext cx="74612" cy="74613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89101" name="Group 50"/>
                  <p:cNvGrpSpPr>
                    <a:grpSpLocks/>
                  </p:cNvGrpSpPr>
                  <p:nvPr/>
                </p:nvGrpSpPr>
                <p:grpSpPr bwMode="auto">
                  <a:xfrm>
                    <a:off x="3733800" y="4114800"/>
                    <a:ext cx="2894012" cy="74613"/>
                    <a:chOff x="3733800" y="4114800"/>
                    <a:chExt cx="2894012" cy="74613"/>
                  </a:xfrm>
                </p:grpSpPr>
                <p:sp>
                  <p:nvSpPr>
                    <p:cNvPr id="24" name="Oval 23"/>
                    <p:cNvSpPr/>
                    <p:nvPr/>
                  </p:nvSpPr>
                  <p:spPr bwMode="auto">
                    <a:xfrm>
                      <a:off x="3733800" y="4114800"/>
                      <a:ext cx="74612" cy="74613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5" name="Oval 24"/>
                    <p:cNvSpPr/>
                    <p:nvPr/>
                  </p:nvSpPr>
                  <p:spPr bwMode="auto">
                    <a:xfrm>
                      <a:off x="4438650" y="4114800"/>
                      <a:ext cx="74612" cy="74613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6" name="Oval 25"/>
                    <p:cNvSpPr/>
                    <p:nvPr/>
                  </p:nvSpPr>
                  <p:spPr bwMode="auto">
                    <a:xfrm>
                      <a:off x="5143500" y="4114800"/>
                      <a:ext cx="74612" cy="74613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7" name="Oval 26"/>
                    <p:cNvSpPr/>
                    <p:nvPr/>
                  </p:nvSpPr>
                  <p:spPr bwMode="auto">
                    <a:xfrm>
                      <a:off x="5848350" y="4114800"/>
                      <a:ext cx="74612" cy="74613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8" name="Oval 27"/>
                    <p:cNvSpPr/>
                    <p:nvPr/>
                  </p:nvSpPr>
                  <p:spPr bwMode="auto">
                    <a:xfrm>
                      <a:off x="6553200" y="4114800"/>
                      <a:ext cx="74612" cy="74613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89102" name="Group 49"/>
                  <p:cNvGrpSpPr>
                    <a:grpSpLocks/>
                  </p:cNvGrpSpPr>
                  <p:nvPr/>
                </p:nvGrpSpPr>
                <p:grpSpPr bwMode="auto">
                  <a:xfrm>
                    <a:off x="3733800" y="4876800"/>
                    <a:ext cx="2894012" cy="74613"/>
                    <a:chOff x="3733800" y="4876800"/>
                    <a:chExt cx="2894012" cy="74613"/>
                  </a:xfrm>
                </p:grpSpPr>
                <p:sp>
                  <p:nvSpPr>
                    <p:cNvPr id="19" name="Oval 18"/>
                    <p:cNvSpPr/>
                    <p:nvPr/>
                  </p:nvSpPr>
                  <p:spPr bwMode="auto">
                    <a:xfrm>
                      <a:off x="3733800" y="4876800"/>
                      <a:ext cx="74612" cy="74613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0" name="Oval 19"/>
                    <p:cNvSpPr/>
                    <p:nvPr/>
                  </p:nvSpPr>
                  <p:spPr bwMode="auto">
                    <a:xfrm>
                      <a:off x="4438650" y="4876800"/>
                      <a:ext cx="74612" cy="74613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1" name="Oval 20"/>
                    <p:cNvSpPr/>
                    <p:nvPr/>
                  </p:nvSpPr>
                  <p:spPr bwMode="auto">
                    <a:xfrm>
                      <a:off x="5143500" y="4876800"/>
                      <a:ext cx="74612" cy="74613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2" name="Oval 21"/>
                    <p:cNvSpPr/>
                    <p:nvPr/>
                  </p:nvSpPr>
                  <p:spPr bwMode="auto">
                    <a:xfrm>
                      <a:off x="5848350" y="4876800"/>
                      <a:ext cx="74612" cy="74613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3" name="Oval 22"/>
                    <p:cNvSpPr/>
                    <p:nvPr/>
                  </p:nvSpPr>
                  <p:spPr bwMode="auto">
                    <a:xfrm>
                      <a:off x="6553200" y="4876800"/>
                      <a:ext cx="74612" cy="74613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89103" name="Group 48"/>
                  <p:cNvGrpSpPr>
                    <a:grpSpLocks/>
                  </p:cNvGrpSpPr>
                  <p:nvPr/>
                </p:nvGrpSpPr>
                <p:grpSpPr bwMode="auto">
                  <a:xfrm>
                    <a:off x="3733800" y="5638800"/>
                    <a:ext cx="2894012" cy="74613"/>
                    <a:chOff x="3733800" y="5638803"/>
                    <a:chExt cx="2894012" cy="74613"/>
                  </a:xfrm>
                </p:grpSpPr>
                <p:sp>
                  <p:nvSpPr>
                    <p:cNvPr id="14" name="Oval 13"/>
                    <p:cNvSpPr/>
                    <p:nvPr/>
                  </p:nvSpPr>
                  <p:spPr bwMode="auto">
                    <a:xfrm>
                      <a:off x="3733800" y="5638803"/>
                      <a:ext cx="74612" cy="74613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5" name="Oval 14"/>
                    <p:cNvSpPr/>
                    <p:nvPr/>
                  </p:nvSpPr>
                  <p:spPr bwMode="auto">
                    <a:xfrm>
                      <a:off x="4438650" y="5638803"/>
                      <a:ext cx="74612" cy="74613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6" name="Oval 15"/>
                    <p:cNvSpPr/>
                    <p:nvPr/>
                  </p:nvSpPr>
                  <p:spPr bwMode="auto">
                    <a:xfrm>
                      <a:off x="5143500" y="5638803"/>
                      <a:ext cx="74612" cy="74613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7" name="Oval 16"/>
                    <p:cNvSpPr/>
                    <p:nvPr/>
                  </p:nvSpPr>
                  <p:spPr bwMode="auto">
                    <a:xfrm>
                      <a:off x="5848350" y="5638803"/>
                      <a:ext cx="74612" cy="74613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8" name="Oval 17"/>
                    <p:cNvSpPr/>
                    <p:nvPr/>
                  </p:nvSpPr>
                  <p:spPr bwMode="auto">
                    <a:xfrm>
                      <a:off x="6553200" y="5638803"/>
                      <a:ext cx="74612" cy="74613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</p:grpSp>
            <p:grpSp>
              <p:nvGrpSpPr>
                <p:cNvPr id="9" name="Group 8"/>
                <p:cNvGrpSpPr/>
                <p:nvPr/>
              </p:nvGrpSpPr>
              <p:grpSpPr>
                <a:xfrm>
                  <a:off x="6000750" y="3276600"/>
                  <a:ext cx="2990850" cy="3219450"/>
                  <a:chOff x="6076950" y="3276600"/>
                  <a:chExt cx="2990850" cy="3219450"/>
                </a:xfrm>
              </p:grpSpPr>
              <p:sp>
                <p:nvSpPr>
                  <p:cNvPr id="39" name="Right Arrow 38"/>
                  <p:cNvSpPr/>
                  <p:nvPr/>
                </p:nvSpPr>
                <p:spPr>
                  <a:xfrm rot="10800000">
                    <a:off x="7192749" y="4286154"/>
                    <a:ext cx="1143000" cy="884240"/>
                  </a:xfrm>
                  <a:prstGeom prst="rightArrow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 dirty="0"/>
                  </a:p>
                </p:txBody>
              </p:sp>
              <p:sp>
                <p:nvSpPr>
                  <p:cNvPr id="7" name="Rectangle 6"/>
                  <p:cNvSpPr/>
                  <p:nvPr/>
                </p:nvSpPr>
                <p:spPr>
                  <a:xfrm>
                    <a:off x="6076950" y="3276600"/>
                    <a:ext cx="2990850" cy="3219450"/>
                  </a:xfrm>
                  <a:prstGeom prst="rect">
                    <a:avLst/>
                  </a:prstGeom>
                  <a:noFill/>
                  <a:ln>
                    <a:solidFill>
                      <a:schemeClr val="bg1">
                        <a:lumMod val="50000"/>
                      </a:schemeClr>
                    </a:solidFill>
                    <a:prstDash val="soli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 dirty="0"/>
                  </a:p>
                </p:txBody>
              </p:sp>
            </p:grpSp>
          </p:grpSp>
          <p:sp>
            <p:nvSpPr>
              <p:cNvPr id="80" name="Rectangle 79"/>
              <p:cNvSpPr/>
              <p:nvPr/>
            </p:nvSpPr>
            <p:spPr>
              <a:xfrm>
                <a:off x="590181" y="5581319"/>
                <a:ext cx="692240" cy="582747"/>
              </a:xfrm>
              <a:prstGeom prst="rect">
                <a:avLst/>
              </a:prstGeom>
              <a:noFill/>
              <a:ln w="38100">
                <a:solidFill>
                  <a:srgbClr val="B8733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2" name="TextBox 81"/>
                <p:cNvSpPr txBox="1"/>
                <p:nvPr/>
              </p:nvSpPr>
              <p:spPr bwMode="auto">
                <a:xfrm>
                  <a:off x="304800" y="4812268"/>
                  <a:ext cx="3281364" cy="395558"/>
                </a:xfrm>
                <a:prstGeom prst="rect">
                  <a:avLst/>
                </a:prstGeom>
                <a:noFill/>
                <a:ln w="9525">
                  <a:noFill/>
                  <a:prstDash val="dash"/>
                  <a:miter lim="800000"/>
                  <a:headEnd/>
                  <a:tailEnd/>
                </a:ln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>
                      <a:latin typeface="+mj-lt"/>
                      <a:cs typeface="Times New Roman" panose="02020603050405020304" pitchFamily="18" charset="0"/>
                    </a:rPr>
                    <a:t>At </a:t>
                  </a:r>
                  <a14:m>
                    <m:oMath xmlns:m="http://schemas.openxmlformats.org/officeDocument/2006/math">
                      <m:r>
                        <a:rPr lang="en-US" b="1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𝒕</m:t>
                      </m:r>
                      <m:r>
                        <a:rPr lang="en-US" b="1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1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𝒕</m:t>
                          </m:r>
                        </m:e>
                        <m:sub>
                          <m:r>
                            <a:rPr lang="en-US" b="1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𝒇</m:t>
                          </m:r>
                        </m:sub>
                      </m:sSub>
                    </m:oMath>
                  </a14:m>
                  <a:r>
                    <a:rPr lang="en-US" dirty="0">
                      <a:latin typeface="+mj-lt"/>
                      <a:cs typeface="Times New Roman" panose="02020603050405020304" pitchFamily="18" charset="0"/>
                    </a:rPr>
                    <a:t>: left edge is at </a:t>
                  </a:r>
                  <a14:m>
                    <m:oMath xmlns:m="http://schemas.openxmlformats.org/officeDocument/2006/math">
                      <m:r>
                        <a:rPr lang="en-US" b="1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𝒙</m:t>
                      </m:r>
                      <m:r>
                        <a:rPr lang="en-US" b="1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1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𝒙</m:t>
                          </m:r>
                        </m:e>
                        <m:sub>
                          <m:r>
                            <a:rPr lang="en-US" b="1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𝒇</m:t>
                          </m:r>
                        </m:sub>
                      </m:sSub>
                    </m:oMath>
                  </a14:m>
                  <a:endParaRPr lang="en-US" b="1" dirty="0">
                    <a:latin typeface="+mj-lt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82" name="TextBox 8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304800" y="4812268"/>
                  <a:ext cx="3281364" cy="395558"/>
                </a:xfrm>
                <a:prstGeom prst="rect">
                  <a:avLst/>
                </a:prstGeom>
                <a:blipFill>
                  <a:blip r:embed="rId5"/>
                  <a:stretch>
                    <a:fillRect l="-1487" t="-9375" b="-17188"/>
                  </a:stretch>
                </a:blipFill>
                <a:ln w="9525">
                  <a:noFill/>
                  <a:prstDash val="dash"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84" name="Group 83"/>
          <p:cNvGrpSpPr/>
          <p:nvPr/>
        </p:nvGrpSpPr>
        <p:grpSpPr>
          <a:xfrm>
            <a:off x="914402" y="3251281"/>
            <a:ext cx="2949759" cy="3514688"/>
            <a:chOff x="174441" y="3318804"/>
            <a:chExt cx="2949759" cy="3514688"/>
          </a:xfrm>
        </p:grpSpPr>
        <p:cxnSp>
          <p:nvCxnSpPr>
            <p:cNvPr id="11" name="Straight Connector 10"/>
            <p:cNvCxnSpPr/>
            <p:nvPr/>
          </p:nvCxnSpPr>
          <p:spPr>
            <a:xfrm>
              <a:off x="1974761" y="3318804"/>
              <a:ext cx="0" cy="3177592"/>
            </a:xfrm>
            <a:prstGeom prst="line">
              <a:avLst/>
            </a:prstGeom>
            <a:ln w="44450" cap="rnd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>
              <a:off x="1509932" y="3331751"/>
              <a:ext cx="0" cy="3177592"/>
            </a:xfrm>
            <a:prstGeom prst="line">
              <a:avLst/>
            </a:prstGeom>
            <a:ln w="44450" cap="rnd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/>
            <p:cNvCxnSpPr/>
            <p:nvPr/>
          </p:nvCxnSpPr>
          <p:spPr>
            <a:xfrm>
              <a:off x="1546786" y="6430076"/>
              <a:ext cx="396136" cy="0"/>
            </a:xfrm>
            <a:prstGeom prst="straightConnector1">
              <a:avLst/>
            </a:prstGeom>
            <a:ln w="38100"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0" name="TextBox 89"/>
                <p:cNvSpPr txBox="1"/>
                <p:nvPr/>
              </p:nvSpPr>
              <p:spPr bwMode="auto">
                <a:xfrm>
                  <a:off x="1418450" y="6408760"/>
                  <a:ext cx="1705750" cy="424732"/>
                </a:xfrm>
                <a:prstGeom prst="rect">
                  <a:avLst/>
                </a:prstGeom>
                <a:noFill/>
                <a:ln w="9525">
                  <a:noFill/>
                  <a:prstDash val="dash"/>
                  <a:miter lim="800000"/>
                  <a:headEnd/>
                  <a:tailEnd/>
                </a:ln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n-US" sz="200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Δ</m:t>
                        </m:r>
                        <m:r>
                          <a:rPr lang="en-US" sz="20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𝑥</m:t>
                        </m:r>
                        <m:r>
                          <a:rPr lang="en-US" sz="20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=</m:t>
                        </m:r>
                        <m:sSub>
                          <m:sSubPr>
                            <m:ctrlPr>
                              <a:rPr lang="en-US" sz="2000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sSub>
                              <m:sSubPr>
                                <m:ctrlPr>
                                  <a:rPr lang="en-US" sz="2000" i="1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i="1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sz="2000" i="1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𝑓</m:t>
                                </m:r>
                              </m:sub>
                            </m:sSub>
                            <m:r>
                              <a:rPr lang="en-US" sz="2000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−</m:t>
                            </m:r>
                            <m:r>
                              <a:rPr lang="en-US" sz="2000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sz="2000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𝑖</m:t>
                            </m:r>
                          </m:sub>
                        </m:sSub>
                      </m:oMath>
                    </m:oMathPara>
                  </a14:m>
                  <a:endParaRPr lang="en-US" sz="2000" dirty="0">
                    <a:solidFill>
                      <a:schemeClr val="tx2"/>
                    </a:solidFill>
                    <a:latin typeface="+mj-lt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90" name="TextBox 8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1418450" y="6408760"/>
                  <a:ext cx="1705750" cy="424732"/>
                </a:xfrm>
                <a:prstGeom prst="rect">
                  <a:avLst/>
                </a:prstGeom>
                <a:blipFill>
                  <a:blip r:embed="rId6"/>
                  <a:stretch>
                    <a:fillRect b="-10000"/>
                  </a:stretch>
                </a:blipFill>
                <a:ln w="9525">
                  <a:noFill/>
                  <a:prstDash val="dash"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91" name="Straight Arrow Connector 90"/>
            <p:cNvCxnSpPr/>
            <p:nvPr/>
          </p:nvCxnSpPr>
          <p:spPr>
            <a:xfrm flipV="1">
              <a:off x="1356464" y="5410200"/>
              <a:ext cx="15136" cy="622506"/>
            </a:xfrm>
            <a:prstGeom prst="straightConnector1">
              <a:avLst/>
            </a:prstGeom>
            <a:ln w="38100"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3" name="TextBox 92"/>
                <p:cNvSpPr txBox="1"/>
                <p:nvPr/>
              </p:nvSpPr>
              <p:spPr bwMode="auto">
                <a:xfrm>
                  <a:off x="174441" y="5523958"/>
                  <a:ext cx="1136282" cy="369332"/>
                </a:xfrm>
                <a:prstGeom prst="rect">
                  <a:avLst/>
                </a:prstGeom>
                <a:noFill/>
                <a:ln w="9525">
                  <a:noFill/>
                  <a:prstDash val="dash"/>
                  <a:miter lim="800000"/>
                  <a:headEnd/>
                  <a:tailEnd/>
                </a:ln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"/>
                      </m:oMathParaPr>
                      <m:oMath xmlns:m="http://schemas.openxmlformats.org/officeDocument/2006/math">
                        <m:r>
                          <a:rPr lang="en-US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𝑙</m:t>
                        </m:r>
                        <m:r>
                          <a:rPr lang="en-US" b="0" i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=1.5 </m:t>
                        </m:r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m</m:t>
                        </m:r>
                      </m:oMath>
                    </m:oMathPara>
                  </a14:m>
                  <a:endParaRPr lang="en-US" b="0" dirty="0">
                    <a:solidFill>
                      <a:schemeClr val="tx2"/>
                    </a:solidFill>
                    <a:latin typeface="+mj-lt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93" name="TextBox 9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174441" y="5523958"/>
                  <a:ext cx="1136282" cy="369332"/>
                </a:xfrm>
                <a:prstGeom prst="rect">
                  <a:avLst/>
                </a:prstGeom>
                <a:blipFill>
                  <a:blip r:embed="rId7"/>
                  <a:stretch>
                    <a:fillRect/>
                  </a:stretch>
                </a:blipFill>
                <a:ln w="9525">
                  <a:noFill/>
                  <a:prstDash val="dash"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83" name="Rectangle 82"/>
            <p:cNvSpPr/>
            <p:nvPr/>
          </p:nvSpPr>
          <p:spPr>
            <a:xfrm>
              <a:off x="1523613" y="5439996"/>
              <a:ext cx="427975" cy="550477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64186136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 animBg="1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7650" name="Title 1"/>
              <p:cNvSpPr>
                <a:spLocks noGrp="1"/>
              </p:cNvSpPr>
              <p:nvPr>
                <p:ph type="title"/>
              </p:nvPr>
            </p:nvSpPr>
            <p:spPr>
              <a:xfrm>
                <a:off x="2057400" y="152400"/>
                <a:ext cx="8229600" cy="1143000"/>
              </a:xfrm>
            </p:spPr>
            <p:txBody>
              <a:bodyPr rtlCol="0">
                <a:normAutofit/>
              </a:bodyPr>
              <a:lstStyle/>
              <a:p>
                <a:pPr eaLnBrk="1" fontAlgn="auto" hangingPunct="1">
                  <a:spcAft>
                    <a:spcPts val="600"/>
                  </a:spcAft>
                  <a:defRPr/>
                </a:pPr>
                <a:r>
                  <a:rPr lang="en-US" sz="3600" b="1" dirty="0">
                    <a:cs typeface="Arial" charset="0"/>
                  </a:rPr>
                  <a:t>Finding induced </a:t>
                </a:r>
                <a14:m>
                  <m:oMath xmlns:m="http://schemas.openxmlformats.org/officeDocument/2006/math">
                    <m:r>
                      <a:rPr lang="en-US" sz="3600" b="1" i="1">
                        <a:latin typeface="Cambria Math" panose="02040503050406030204" pitchFamily="18" charset="0"/>
                        <a:cs typeface="Arial" charset="0"/>
                      </a:rPr>
                      <m:t>𝜺</m:t>
                    </m:r>
                  </m:oMath>
                </a14:m>
                <a:r>
                  <a:rPr lang="en-US" sz="3600" b="1" dirty="0">
                    <a:cs typeface="Arial" charset="0"/>
                  </a:rPr>
                  <a:t>: Moving Loop [3]</a:t>
                </a:r>
              </a:p>
            </p:txBody>
          </p:sp>
        </mc:Choice>
        <mc:Fallback xmlns="">
          <p:sp>
            <p:nvSpPr>
              <p:cNvPr id="27650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2057400" y="152400"/>
                <a:ext cx="8229600" cy="1143000"/>
              </a:xfrm>
              <a:blipFill>
                <a:blip r:embed="rId3"/>
                <a:stretch>
                  <a:fillRect l="-222" r="-14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/>
          <p:cNvSpPr txBox="1"/>
          <p:nvPr/>
        </p:nvSpPr>
        <p:spPr bwMode="auto">
          <a:xfrm>
            <a:off x="228600" y="1066801"/>
            <a:ext cx="1188720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100" dirty="0"/>
              <a:t>As shown, a </a:t>
            </a:r>
            <a:r>
              <a:rPr lang="en-US" sz="2100" b="1" dirty="0"/>
              <a:t>square</a:t>
            </a:r>
            <a:r>
              <a:rPr lang="en-US" sz="2100" dirty="0"/>
              <a:t> loop of wire with sides that are </a:t>
            </a:r>
            <a:r>
              <a:rPr lang="en-US" sz="2100" b="1" dirty="0"/>
              <a:t>1.5 m </a:t>
            </a:r>
            <a:r>
              <a:rPr lang="en-US" sz="2100" dirty="0"/>
              <a:t>long moves with constant speed </a:t>
            </a:r>
            <a:r>
              <a:rPr lang="en-US" sz="2100" b="1" dirty="0"/>
              <a:t>2.0 m/s</a:t>
            </a:r>
            <a:r>
              <a:rPr lang="en-US" sz="2100" dirty="0"/>
              <a:t> from a region where the magnetic field is </a:t>
            </a:r>
            <a:r>
              <a:rPr lang="en-US" sz="2100" b="1" dirty="0"/>
              <a:t>3.0 </a:t>
            </a:r>
            <a:r>
              <a:rPr lang="en-US" sz="2100" b="1" dirty="0" err="1"/>
              <a:t>mT</a:t>
            </a:r>
            <a:r>
              <a:rPr lang="en-US" sz="2100" dirty="0"/>
              <a:t> to one where the magnetic field is </a:t>
            </a:r>
            <a:r>
              <a:rPr lang="en-US" sz="2100" b="1" dirty="0"/>
              <a:t>zero</a:t>
            </a:r>
            <a:r>
              <a:rPr lang="en-US" sz="2100" dirty="0"/>
              <a:t> (which is </a:t>
            </a:r>
            <a:r>
              <a:rPr lang="en-US" sz="2100" b="1" dirty="0"/>
              <a:t>parallel</a:t>
            </a:r>
            <a:r>
              <a:rPr lang="en-US" sz="2100" dirty="0"/>
              <a:t> to the axis of the loop and perpendicular to the loop’s velocity).  What </a:t>
            </a:r>
            <a:r>
              <a:rPr lang="en-US" sz="2100" dirty="0" err="1"/>
              <a:t>emf</a:t>
            </a:r>
            <a:r>
              <a:rPr lang="en-US" sz="2100" dirty="0"/>
              <a:t> is induced in the wire as it </a:t>
            </a:r>
            <a:r>
              <a:rPr lang="en-US" sz="2100" b="1" dirty="0"/>
              <a:t>leaves the field</a:t>
            </a:r>
            <a:r>
              <a:rPr lang="en-US" sz="2100" dirty="0"/>
              <a:t>?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386F29C-061E-47C1-A8AA-F42ADE5D6185}" type="slidenum">
              <a:rPr lang="en-US" smtClean="0"/>
              <a:pPr>
                <a:defRPr/>
              </a:pPr>
              <a:t>54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 bwMode="auto">
              <a:xfrm>
                <a:off x="7086600" y="3200400"/>
                <a:ext cx="2976564" cy="2769989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prstDash val="dash"/>
                <a:miter lim="800000"/>
                <a:headEnd/>
                <a:tailEnd/>
              </a:ln>
            </p:spPr>
            <p:txBody>
              <a:bodyPr wrap="square" rtlCol="0">
                <a:spAutoFit/>
              </a:bodyPr>
              <a:lstStyle/>
              <a:p>
                <a:pPr algn="ctr">
                  <a:spcAft>
                    <a:spcPts val="60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000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𝐵</m:t>
                      </m:r>
                      <m:r>
                        <a:rPr lang="en-US" sz="2000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=3 </m:t>
                      </m:r>
                      <m:r>
                        <a:rPr lang="en-US" sz="2000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𝑚𝑇</m:t>
                      </m:r>
                    </m:oMath>
                  </m:oMathPara>
                </a14:m>
                <a:endParaRPr lang="en-US" sz="2000" dirty="0">
                  <a:latin typeface="+mj-lt"/>
                  <a:cs typeface="Times New Roman" panose="02020603050405020304" pitchFamily="18" charset="0"/>
                </a:endParaRPr>
              </a:p>
              <a:p>
                <a:pPr>
                  <a:spcAft>
                    <a:spcPts val="60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000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𝑙</m:t>
                      </m:r>
                      <m:r>
                        <a:rPr lang="en-US" sz="2000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=1.5 </m:t>
                      </m:r>
                      <m:r>
                        <a:rPr lang="en-US" sz="2000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𝑚</m:t>
                      </m:r>
                    </m:oMath>
                  </m:oMathPara>
                </a14:m>
                <a:endParaRPr lang="en-US" sz="2000" dirty="0">
                  <a:latin typeface="+mj-lt"/>
                  <a:cs typeface="Times New Roman" panose="02020603050405020304" pitchFamily="18" charset="0"/>
                </a:endParaRPr>
              </a:p>
              <a:p>
                <a:pPr>
                  <a:spcAft>
                    <a:spcPts val="180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000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𝑣</m:t>
                      </m:r>
                      <m:r>
                        <a:rPr lang="en-US" sz="2000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=2 </m:t>
                      </m:r>
                      <m:r>
                        <a:rPr lang="en-US" sz="2000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𝑚</m:t>
                      </m:r>
                      <m:r>
                        <a:rPr lang="en-US" sz="2000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/</m:t>
                      </m:r>
                      <m:r>
                        <a:rPr lang="en-US" sz="2000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𝑠</m:t>
                      </m:r>
                    </m:oMath>
                  </m:oMathPara>
                </a14:m>
                <a:endParaRPr lang="en-US" sz="2000" dirty="0">
                  <a:latin typeface="+mj-lt"/>
                  <a:cs typeface="Times New Roman" panose="02020603050405020304" pitchFamily="18" charset="0"/>
                </a:endParaRPr>
              </a:p>
              <a:p>
                <a:pPr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US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a:rPr lang="en-US" sz="2400" b="1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𝜺</m:t>
                      </m:r>
                      <m:r>
                        <a:rPr lang="en-US" sz="2400" b="1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sz="2400" b="1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𝑩𝒗𝒍</m:t>
                      </m:r>
                      <m:r>
                        <a:rPr lang="en-US" sz="2400" b="1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sz="2400" b="1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𝟗</m:t>
                      </m:r>
                      <m:r>
                        <a:rPr lang="en-US" sz="2400" b="1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a:rPr lang="en-US" sz="2400" b="1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𝒎𝑽</m:t>
                      </m:r>
                    </m:oMath>
                  </m:oMathPara>
                </a14:m>
                <a:endParaRPr lang="en-US" sz="24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spcAft>
                    <a:spcPts val="0"/>
                  </a:spcAft>
                </a:pPr>
                <a:endParaRPr lang="en-US" sz="2000" dirty="0">
                  <a:latin typeface="+mj-lt"/>
                  <a:cs typeface="Times New Roman" panose="02020603050405020304" pitchFamily="18" charset="0"/>
                </a:endParaRPr>
              </a:p>
              <a:p>
                <a:pPr>
                  <a:spcAft>
                    <a:spcPts val="600"/>
                  </a:spcAft>
                </a:pPr>
                <a:r>
                  <a:rPr lang="en-US" sz="2000" dirty="0">
                    <a:latin typeface="+mj-lt"/>
                    <a:cs typeface="Times New Roman" panose="02020603050405020304" pitchFamily="18" charset="0"/>
                  </a:rPr>
                  <a:t>Current direction: </a:t>
                </a:r>
                <a:r>
                  <a:rPr lang="en-US" sz="2000" b="1" dirty="0">
                    <a:latin typeface="+mj-lt"/>
                    <a:cs typeface="Times New Roman" panose="02020603050405020304" pitchFamily="18" charset="0"/>
                  </a:rPr>
                  <a:t>CCW</a:t>
                </a:r>
              </a:p>
              <a:p>
                <a:pPr algn="ctr">
                  <a:spcAft>
                    <a:spcPts val="600"/>
                  </a:spcAft>
                </a:pPr>
                <a:r>
                  <a:rPr lang="en-US" sz="2000" dirty="0">
                    <a:solidFill>
                      <a:schemeClr val="bg1">
                        <a:lumMod val="50000"/>
                      </a:schemeClr>
                    </a:solidFill>
                    <a:latin typeface="+mj-lt"/>
                    <a:cs typeface="Times New Roman" panose="02020603050405020304" pitchFamily="18" charset="0"/>
                  </a:rPr>
                  <a:t>[see slide 39]</a:t>
                </a:r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086600" y="3200400"/>
                <a:ext cx="2976564" cy="2769989"/>
              </a:xfrm>
              <a:prstGeom prst="rect">
                <a:avLst/>
              </a:prstGeom>
              <a:blipFill>
                <a:blip r:embed="rId4"/>
                <a:stretch>
                  <a:fillRect l="-2041" b="-3070"/>
                </a:stretch>
              </a:blipFill>
              <a:ln w="9525">
                <a:solidFill>
                  <a:schemeClr val="tx1"/>
                </a:solidFill>
                <a:prstDash val="dash"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 bwMode="auto">
              <a:xfrm>
                <a:off x="2514600" y="3018578"/>
                <a:ext cx="3967164" cy="3337773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wrap="square" rtlCol="0">
                <a:spAutoFit/>
              </a:bodyPr>
              <a:lstStyle/>
              <a:p>
                <a:pPr marL="342900" indent="-342900"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:r>
                  <a:rPr lang="en-US" sz="24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Finding EMF:  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𝜀</m:t>
                    </m:r>
                    <m:r>
                      <a:rPr lang="en-US" sz="20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d>
                      <m:dPr>
                        <m:begChr m:val="|"/>
                        <m:endChr m:val="|"/>
                        <m:ctrlPr>
                          <a:rPr lang="en-US" sz="20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sz="20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m:rPr>
                                <m:sty m:val="p"/>
                              </m:rPr>
                              <a:rPr lang="en-US" sz="20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ΔΦ</m:t>
                            </m:r>
                          </m:num>
                          <m:den>
                            <m:r>
                              <m:rPr>
                                <m:sty m:val="p"/>
                              </m:rPr>
                              <a:rPr lang="en-US" sz="20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Δ</m:t>
                            </m:r>
                            <m:r>
                              <a:rPr lang="en-US" sz="20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𝑡</m:t>
                            </m:r>
                          </m:den>
                        </m:f>
                      </m:e>
                    </m:d>
                  </m:oMath>
                </a14:m>
                <a:endParaRPr 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ctr">
                  <a:spcAft>
                    <a:spcPts val="1200"/>
                  </a:spcAft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US" sz="2000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⇒   </m:t>
                      </m:r>
                      <m:r>
                        <a:rPr lang="en-US" sz="2000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𝜀</m:t>
                      </m:r>
                      <m:r>
                        <a:rPr lang="en-US" sz="2000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d>
                        <m:dPr>
                          <m:begChr m:val="|"/>
                          <m:endChr m:val="|"/>
                          <m:ctrlPr>
                            <a:rPr lang="en-US" sz="20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2000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fPr>
                            <m:num>
                              <m:r>
                                <m:rPr>
                                  <m:sty m:val="p"/>
                                </m:rPr>
                                <a:rPr lang="en-US" sz="200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Δ</m:t>
                              </m:r>
                              <m:r>
                                <a:rPr lang="en-US" sz="2000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𝐴</m:t>
                              </m:r>
                            </m:num>
                            <m:den>
                              <m:r>
                                <m:rPr>
                                  <m:sty m:val="p"/>
                                </m:rPr>
                                <a:rPr lang="en-US" sz="200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Δ</m:t>
                              </m:r>
                              <m:r>
                                <a:rPr lang="en-US" sz="2000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𝑡</m:t>
                              </m:r>
                            </m:den>
                          </m:f>
                          <m:r>
                            <a:rPr lang="en-US" sz="20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𝐵</m:t>
                          </m:r>
                          <m:func>
                            <m:funcPr>
                              <m:ctrlPr>
                                <a:rPr lang="en-US" sz="2000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sz="200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cos</m:t>
                              </m:r>
                            </m:fName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𝜃</m:t>
                              </m:r>
                            </m:e>
                          </m:func>
                        </m:e>
                      </m:d>
                    </m:oMath>
                  </m:oMathPara>
                </a14:m>
                <a:endParaRPr 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ctr">
                  <a:spcAft>
                    <a:spcPts val="600"/>
                  </a:spcAft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US" sz="2000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⇒    </m:t>
                      </m:r>
                      <m:r>
                        <a:rPr lang="en-US" sz="2000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𝜀</m:t>
                      </m:r>
                      <m:r>
                        <a:rPr lang="en-US" sz="2000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sz="2000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𝐵𝑣𝑙</m:t>
                      </m:r>
                      <m:func>
                        <m:funcPr>
                          <m:ctrlPr>
                            <a:rPr lang="en-US" sz="20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cos</m:t>
                          </m:r>
                        </m:fName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𝜃</m:t>
                          </m:r>
                        </m:e>
                      </m:func>
                    </m:oMath>
                  </m:oMathPara>
                </a14:m>
                <a:endParaRPr 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spcAft>
                    <a:spcPts val="600"/>
                  </a:spcAft>
                </a:pPr>
                <a:r>
                  <a:rPr lang="en-US" sz="2000" dirty="0">
                    <a:cs typeface="Times New Roman" panose="02020603050405020304" pitchFamily="18" charset="0"/>
                  </a:rPr>
                  <a:t>[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𝜃</m:t>
                    </m:r>
                    <m:r>
                      <a:rPr lang="en-US" sz="20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=0°</m:t>
                    </m:r>
                  </m:oMath>
                </a14:m>
                <a:r>
                  <a:rPr lang="en-US" sz="2000" dirty="0">
                    <a:cs typeface="Times New Roman" panose="02020603050405020304" pitchFamily="18" charset="0"/>
                  </a:rPr>
                  <a:t> 	</a:t>
                </a:r>
                <a:r>
                  <a:rPr lang="en-US" dirty="0">
                    <a:cs typeface="Times New Roman" panose="02020603050405020304" pitchFamily="18" charset="0"/>
                  </a:rPr>
                  <a:t>(B is parallel to axis)</a:t>
                </a:r>
                <a:r>
                  <a:rPr lang="en-US" sz="2000" dirty="0">
                    <a:cs typeface="Times New Roman" panose="02020603050405020304" pitchFamily="18" charset="0"/>
                  </a:rPr>
                  <a:t>]</a:t>
                </a:r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ctr"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US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∴  </m:t>
                      </m:r>
                      <m:r>
                        <a:rPr lang="en-US" sz="2400" b="1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𝜺</m:t>
                      </m:r>
                      <m:r>
                        <a:rPr lang="en-US" sz="2400" b="1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sz="2400" b="1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𝑩𝒗𝒍</m:t>
                      </m:r>
                    </m:oMath>
                  </m:oMathPara>
                </a14:m>
                <a:endParaRPr lang="en-US" sz="24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ctr">
                  <a:spcAft>
                    <a:spcPts val="0"/>
                  </a:spcAft>
                </a:pPr>
                <a:r>
                  <a:rPr lang="en-US" sz="2200" dirty="0">
                    <a:solidFill>
                      <a:schemeClr val="bg1">
                        <a:lumMod val="50000"/>
                      </a:schemeClr>
                    </a:solidFill>
                    <a:latin typeface="+mj-lt"/>
                    <a:cs typeface="Times New Roman" panose="02020603050405020304" pitchFamily="18" charset="0"/>
                  </a:rPr>
                  <a:t>[same result as in slide 32 using right-hand rule]</a:t>
                </a:r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514600" y="3018578"/>
                <a:ext cx="3967164" cy="3337773"/>
              </a:xfrm>
              <a:prstGeom prst="rect">
                <a:avLst/>
              </a:prstGeom>
              <a:blipFill>
                <a:blip r:embed="rId5"/>
                <a:stretch>
                  <a:fillRect l="-1994" t="-545" b="-364"/>
                </a:stretch>
              </a:blipFill>
              <a:ln w="9525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F32F2234-2EE3-49E3-ADEC-720438D69138}"/>
                  </a:ext>
                </a:extLst>
              </p:cNvPr>
              <p:cNvSpPr/>
              <p:nvPr/>
            </p:nvSpPr>
            <p:spPr>
              <a:xfrm>
                <a:off x="916123" y="3060247"/>
                <a:ext cx="1132041" cy="6118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b="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𝛥</m:t>
                          </m:r>
                          <m:r>
                            <a:rPr lang="en-US" b="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𝐴</m:t>
                          </m:r>
                        </m:num>
                        <m:den>
                          <m:r>
                            <a:rPr lang="en-US" b="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𝛥</m:t>
                          </m:r>
                          <m:r>
                            <a:rPr lang="en-US" b="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𝑡</m:t>
                          </m:r>
                        </m:den>
                      </m:f>
                      <m:r>
                        <a:rPr lang="en-US" b="0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b="0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𝑣𝑙</m:t>
                      </m:r>
                      <m:r>
                        <a:rPr lang="en-US" b="0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 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F32F2234-2EE3-49E3-ADEC-720438D6913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6123" y="3060247"/>
                <a:ext cx="1132041" cy="611899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4620376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304800"/>
            <a:ext cx="8229600" cy="1143000"/>
          </a:xfrm>
        </p:spPr>
        <p:txBody>
          <a:bodyPr/>
          <a:lstStyle/>
          <a:p>
            <a:r>
              <a:rPr lang="en-US" dirty="0"/>
              <a:t>Aurorae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6121937" y="2061804"/>
            <a:ext cx="4075897" cy="4329814"/>
            <a:chOff x="4648200" y="1114725"/>
            <a:chExt cx="4075897" cy="4329814"/>
          </a:xfrm>
        </p:grpSpPr>
        <p:pic>
          <p:nvPicPr>
            <p:cNvPr id="45058" name="Picture 2" descr="File:Aurora australis 20050911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48200" y="1114725"/>
              <a:ext cx="4075897" cy="407589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" name="Rectangle 3"/>
            <p:cNvSpPr/>
            <p:nvPr/>
          </p:nvSpPr>
          <p:spPr>
            <a:xfrm>
              <a:off x="4668252" y="5190623"/>
              <a:ext cx="3611611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050" dirty="0"/>
                <a:t>http://earthobservatory.nasa.gov/IOTD/view.php?id=6226</a:t>
              </a:r>
            </a:p>
          </p:txBody>
        </p:sp>
      </p:grpSp>
      <p:sp>
        <p:nvSpPr>
          <p:cNvPr id="6" name="TextBox 5"/>
          <p:cNvSpPr txBox="1"/>
          <p:nvPr/>
        </p:nvSpPr>
        <p:spPr>
          <a:xfrm>
            <a:off x="1994168" y="1524000"/>
            <a:ext cx="3657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Sun emits charged particles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337068" y="2010038"/>
            <a:ext cx="2971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Particle’s get “</a:t>
            </a:r>
            <a:r>
              <a:rPr lang="en-US" b="1" dirty="0">
                <a:solidFill>
                  <a:srgbClr val="FF0000"/>
                </a:solidFill>
              </a:rPr>
              <a:t>trapped</a:t>
            </a:r>
            <a:r>
              <a:rPr lang="en-US" dirty="0"/>
              <a:t>” by Earth’s magnetic field </a:t>
            </a:r>
          </a:p>
        </p:txBody>
      </p:sp>
      <p:grpSp>
        <p:nvGrpSpPr>
          <p:cNvPr id="15" name="Group 14"/>
          <p:cNvGrpSpPr/>
          <p:nvPr/>
        </p:nvGrpSpPr>
        <p:grpSpPr>
          <a:xfrm>
            <a:off x="2232293" y="4022148"/>
            <a:ext cx="3181350" cy="2759653"/>
            <a:chOff x="381000" y="3717347"/>
            <a:chExt cx="3181350" cy="2759653"/>
          </a:xfrm>
        </p:grpSpPr>
        <p:sp>
          <p:nvSpPr>
            <p:cNvPr id="14" name="Rectangle 13"/>
            <p:cNvSpPr/>
            <p:nvPr/>
          </p:nvSpPr>
          <p:spPr>
            <a:xfrm>
              <a:off x="381000" y="6076890"/>
              <a:ext cx="3181350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000" dirty="0"/>
                <a:t>http://upload.wikimedia.org/wikipedia/commons/1/16/Polarlicht4.jpg</a:t>
              </a:r>
            </a:p>
          </p:txBody>
        </p:sp>
        <p:pic>
          <p:nvPicPr>
            <p:cNvPr id="45060" name="Picture 4" descr="File:Polarlicht4.jp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7042" y="3717347"/>
              <a:ext cx="3165308" cy="237398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7" name="TextBox 16"/>
          <p:cNvSpPr txBox="1"/>
          <p:nvPr/>
        </p:nvSpPr>
        <p:spPr>
          <a:xfrm>
            <a:off x="2337068" y="3259111"/>
            <a:ext cx="2971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Excite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/>
              <a:t>molecules in atmosphere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2337068" y="2773073"/>
            <a:ext cx="297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Move toward </a:t>
            </a:r>
            <a:r>
              <a:rPr lang="en-US" b="1" dirty="0">
                <a:solidFill>
                  <a:srgbClr val="FF0000"/>
                </a:solidFill>
              </a:rPr>
              <a:t>poles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331084" y="1688068"/>
            <a:ext cx="3657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Can be </a:t>
            </a:r>
            <a:r>
              <a:rPr lang="en-US" b="1" dirty="0">
                <a:solidFill>
                  <a:srgbClr val="FF0000"/>
                </a:solidFill>
              </a:rPr>
              <a:t>symmetric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b="1" dirty="0">
                <a:solidFill>
                  <a:srgbClr val="FF0000"/>
                </a:solidFill>
              </a:rPr>
              <a:t>around pole</a:t>
            </a:r>
            <a:r>
              <a:rPr lang="en-US" dirty="0"/>
              <a:t>: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386F29C-061E-47C1-A8AA-F42ADE5D6185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76741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7" grpId="0"/>
      <p:bldP spid="18" grpId="0"/>
      <p:bldP spid="1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charset="0"/>
                <a:cs typeface="Arial" charset="0"/>
              </a:rPr>
              <a:t>Bubble Chambers</a:t>
            </a:r>
          </a:p>
        </p:txBody>
      </p:sp>
      <p:grpSp>
        <p:nvGrpSpPr>
          <p:cNvPr id="2" name="Group 13"/>
          <p:cNvGrpSpPr>
            <a:grpSpLocks/>
          </p:cNvGrpSpPr>
          <p:nvPr/>
        </p:nvGrpSpPr>
        <p:grpSpPr bwMode="auto">
          <a:xfrm>
            <a:off x="1676400" y="1295400"/>
            <a:ext cx="8991600" cy="5562600"/>
            <a:chOff x="152400" y="1295400"/>
            <a:chExt cx="8991600" cy="5562600"/>
          </a:xfrm>
        </p:grpSpPr>
        <p:pic>
          <p:nvPicPr>
            <p:cNvPr id="53260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2400" y="1295400"/>
              <a:ext cx="4032250" cy="5562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" name="Rectangle 4"/>
            <p:cNvSpPr/>
            <p:nvPr/>
          </p:nvSpPr>
          <p:spPr>
            <a:xfrm>
              <a:off x="2743200" y="6477000"/>
              <a:ext cx="6400800" cy="254000"/>
            </a:xfrm>
            <a:prstGeom prst="rect">
              <a:avLst/>
            </a:prstGeom>
            <a:solidFill>
              <a:schemeClr val="bg1"/>
            </a:solidFill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sz="1050" dirty="0"/>
                <a:t>http://teachers.web.cern.ch/teachers/archiv/HST2005/bubble_chambers/BCwebsite/gallery/gal2_281.gif</a:t>
              </a:r>
            </a:p>
          </p:txBody>
        </p:sp>
      </p:grpSp>
      <p:sp>
        <p:nvSpPr>
          <p:cNvPr id="6" name="TextBox 5"/>
          <p:cNvSpPr txBox="1"/>
          <p:nvPr/>
        </p:nvSpPr>
        <p:spPr bwMode="auto">
          <a:xfrm>
            <a:off x="6096000" y="1690688"/>
            <a:ext cx="42672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dirty="0">
                <a:latin typeface="+mj-lt"/>
              </a:rPr>
              <a:t>Charged particles ionize liquid</a:t>
            </a:r>
          </a:p>
        </p:txBody>
      </p:sp>
      <p:sp>
        <p:nvSpPr>
          <p:cNvPr id="7" name="TextBox 6"/>
          <p:cNvSpPr txBox="1"/>
          <p:nvPr/>
        </p:nvSpPr>
        <p:spPr bwMode="auto">
          <a:xfrm>
            <a:off x="6096000" y="2279651"/>
            <a:ext cx="42672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dirty="0">
                <a:latin typeface="+mj-lt"/>
              </a:rPr>
              <a:t>Bubbles form along track</a:t>
            </a:r>
          </a:p>
        </p:txBody>
      </p:sp>
      <p:sp>
        <p:nvSpPr>
          <p:cNvPr id="9" name="TextBox 8"/>
          <p:cNvSpPr txBox="1"/>
          <p:nvPr/>
        </p:nvSpPr>
        <p:spPr bwMode="auto">
          <a:xfrm>
            <a:off x="6096000" y="3581400"/>
            <a:ext cx="4267200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dirty="0">
                <a:latin typeface="+mj-lt"/>
              </a:rPr>
              <a:t>Apply magnetic field </a:t>
            </a:r>
          </a:p>
          <a:p>
            <a:pPr algn="ctr">
              <a:defRPr/>
            </a:pPr>
            <a:r>
              <a:rPr lang="en-US" sz="2400" dirty="0">
                <a:latin typeface="+mj-lt"/>
              </a:rPr>
              <a:t>(here into page)</a:t>
            </a:r>
          </a:p>
        </p:txBody>
      </p:sp>
      <p:sp>
        <p:nvSpPr>
          <p:cNvPr id="10" name="TextBox 9"/>
          <p:cNvSpPr txBox="1"/>
          <p:nvPr/>
        </p:nvSpPr>
        <p:spPr bwMode="auto">
          <a:xfrm>
            <a:off x="6096000" y="5372100"/>
            <a:ext cx="4267200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b="1" dirty="0">
                <a:solidFill>
                  <a:srgbClr val="FF0000"/>
                </a:solidFill>
                <a:latin typeface="+mj-lt"/>
              </a:rPr>
              <a:t>Mass spectrometers </a:t>
            </a:r>
            <a:r>
              <a:rPr lang="en-US" sz="2400" dirty="0">
                <a:latin typeface="+mj-lt"/>
              </a:rPr>
              <a:t>more common now</a:t>
            </a:r>
          </a:p>
        </p:txBody>
      </p:sp>
      <p:sp>
        <p:nvSpPr>
          <p:cNvPr id="11" name="TextBox 10"/>
          <p:cNvSpPr txBox="1"/>
          <p:nvPr/>
        </p:nvSpPr>
        <p:spPr bwMode="auto">
          <a:xfrm>
            <a:off x="2514600" y="1219201"/>
            <a:ext cx="11430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dirty="0">
                <a:solidFill>
                  <a:srgbClr val="FF0000"/>
                </a:solidFill>
                <a:latin typeface="+mj-lt"/>
              </a:rPr>
              <a:t>+</a:t>
            </a:r>
          </a:p>
        </p:txBody>
      </p:sp>
      <p:sp>
        <p:nvSpPr>
          <p:cNvPr id="12" name="TextBox 11"/>
          <p:cNvSpPr txBox="1"/>
          <p:nvPr/>
        </p:nvSpPr>
        <p:spPr bwMode="auto">
          <a:xfrm>
            <a:off x="4495800" y="1447801"/>
            <a:ext cx="11430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dirty="0">
                <a:solidFill>
                  <a:srgbClr val="FF0000"/>
                </a:solidFill>
                <a:latin typeface="+mj-lt"/>
              </a:rPr>
              <a:t>–</a:t>
            </a:r>
          </a:p>
        </p:txBody>
      </p:sp>
      <p:sp>
        <p:nvSpPr>
          <p:cNvPr id="13" name="TextBox 12"/>
          <p:cNvSpPr txBox="1"/>
          <p:nvPr/>
        </p:nvSpPr>
        <p:spPr bwMode="auto">
          <a:xfrm>
            <a:off x="5791200" y="4783138"/>
            <a:ext cx="48768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dirty="0">
                <a:latin typeface="+mj-lt"/>
              </a:rPr>
              <a:t>Identify particles based on path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386F29C-061E-47C1-A8AA-F42ADE5D6185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33"/>
          <p:cNvSpPr/>
          <p:nvPr/>
        </p:nvSpPr>
        <p:spPr>
          <a:xfrm>
            <a:off x="8115300" y="914400"/>
            <a:ext cx="1434152" cy="57912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511802" y="933418"/>
            <a:ext cx="1828800" cy="57912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5299" name="Title 1"/>
          <p:cNvSpPr>
            <a:spLocks noGrp="1"/>
          </p:cNvSpPr>
          <p:nvPr>
            <p:ph type="title"/>
          </p:nvPr>
        </p:nvSpPr>
        <p:spPr>
          <a:xfrm>
            <a:off x="601664" y="66303"/>
            <a:ext cx="6248400" cy="838200"/>
          </a:xfrm>
        </p:spPr>
        <p:txBody>
          <a:bodyPr/>
          <a:lstStyle/>
          <a:p>
            <a:r>
              <a:rPr lang="en-US" sz="4000" b="1" dirty="0">
                <a:latin typeface="Arial" charset="0"/>
                <a:cs typeface="Arial" charset="0"/>
              </a:rPr>
              <a:t>Identifying Particles [1]</a:t>
            </a:r>
          </a:p>
        </p:txBody>
      </p:sp>
      <p:sp>
        <p:nvSpPr>
          <p:cNvPr id="8" name="TextBox 7"/>
          <p:cNvSpPr txBox="1"/>
          <p:nvPr/>
        </p:nvSpPr>
        <p:spPr bwMode="auto">
          <a:xfrm>
            <a:off x="8128427" y="628618"/>
            <a:ext cx="1257300" cy="4572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2400" dirty="0">
                <a:latin typeface="+mj-lt"/>
              </a:rPr>
              <a:t>B = 0</a:t>
            </a:r>
          </a:p>
        </p:txBody>
      </p:sp>
      <p:grpSp>
        <p:nvGrpSpPr>
          <p:cNvPr id="55301" name="Group 10"/>
          <p:cNvGrpSpPr>
            <a:grpSpLocks/>
          </p:cNvGrpSpPr>
          <p:nvPr/>
        </p:nvGrpSpPr>
        <p:grpSpPr bwMode="auto">
          <a:xfrm>
            <a:off x="9498154" y="622018"/>
            <a:ext cx="1880548" cy="463798"/>
            <a:chOff x="5701352" y="3579516"/>
            <a:chExt cx="1880548" cy="463500"/>
          </a:xfrm>
        </p:grpSpPr>
        <p:sp>
          <p:nvSpPr>
            <p:cNvPr id="9" name="TextBox 8"/>
            <p:cNvSpPr txBox="1"/>
            <p:nvPr/>
          </p:nvSpPr>
          <p:spPr bwMode="auto">
            <a:xfrm>
              <a:off x="5701352" y="3581351"/>
              <a:ext cx="1880548" cy="461665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en-US" sz="2400" dirty="0">
                  <a:latin typeface="+mj-lt"/>
                </a:rPr>
                <a:t>   into page</a:t>
              </a:r>
            </a:p>
          </p:txBody>
        </p:sp>
        <p:graphicFrame>
          <p:nvGraphicFramePr>
            <p:cNvPr id="55327" name="Object 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174867171"/>
                </p:ext>
              </p:extLst>
            </p:nvPr>
          </p:nvGraphicFramePr>
          <p:xfrm>
            <a:off x="5830975" y="3579516"/>
            <a:ext cx="307975" cy="3873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27243" name="Equation" r:id="rId4" imgW="152334" imgH="190417" progId="Equation.3">
                    <p:embed/>
                  </p:oleObj>
                </mc:Choice>
                <mc:Fallback>
                  <p:oleObj name="Equation" r:id="rId4" imgW="152334" imgH="190417" progId="Equation.3">
                    <p:embed/>
                    <p:pic>
                      <p:nvPicPr>
                        <p:cNvPr id="0" name="Picture 40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830975" y="3579516"/>
                          <a:ext cx="307975" cy="38735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2" name="Arc 11"/>
          <p:cNvSpPr/>
          <p:nvPr/>
        </p:nvSpPr>
        <p:spPr>
          <a:xfrm>
            <a:off x="8140202" y="3827431"/>
            <a:ext cx="2743200" cy="2743200"/>
          </a:xfrm>
          <a:prstGeom prst="arc">
            <a:avLst>
              <a:gd name="adj1" fmla="val 16200000"/>
              <a:gd name="adj2" fmla="val 5391324"/>
            </a:avLst>
          </a:prstGeom>
          <a:ln w="38100">
            <a:solidFill>
              <a:schemeClr val="tx1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7875588" y="3808414"/>
            <a:ext cx="1676400" cy="3175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Arc 16"/>
          <p:cNvSpPr>
            <a:spLocks noChangeAspect="1"/>
          </p:cNvSpPr>
          <p:nvPr/>
        </p:nvSpPr>
        <p:spPr>
          <a:xfrm>
            <a:off x="9220200" y="3808413"/>
            <a:ext cx="685800" cy="685800"/>
          </a:xfrm>
          <a:prstGeom prst="arc">
            <a:avLst>
              <a:gd name="adj1" fmla="val 16200000"/>
              <a:gd name="adj2" fmla="val 5391324"/>
            </a:avLst>
          </a:prstGeom>
          <a:ln w="38100">
            <a:solidFill>
              <a:schemeClr val="tx1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8" name="Arc 17"/>
          <p:cNvSpPr/>
          <p:nvPr/>
        </p:nvSpPr>
        <p:spPr>
          <a:xfrm>
            <a:off x="8140202" y="1085818"/>
            <a:ext cx="2743200" cy="2743200"/>
          </a:xfrm>
          <a:prstGeom prst="arc">
            <a:avLst>
              <a:gd name="adj1" fmla="val 16200000"/>
              <a:gd name="adj2" fmla="val 5391324"/>
            </a:avLst>
          </a:prstGeom>
          <a:ln w="38100">
            <a:solidFill>
              <a:schemeClr val="tx1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9" name="Arc 18"/>
          <p:cNvSpPr>
            <a:spLocks noChangeAspect="1"/>
          </p:cNvSpPr>
          <p:nvPr/>
        </p:nvSpPr>
        <p:spPr>
          <a:xfrm>
            <a:off x="9220200" y="3124200"/>
            <a:ext cx="685800" cy="685800"/>
          </a:xfrm>
          <a:prstGeom prst="arc">
            <a:avLst>
              <a:gd name="adj1" fmla="val 16200000"/>
              <a:gd name="adj2" fmla="val 5391324"/>
            </a:avLst>
          </a:prstGeom>
          <a:ln w="38100">
            <a:solidFill>
              <a:schemeClr val="tx1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0" name="TextBox 19"/>
          <p:cNvSpPr txBox="1"/>
          <p:nvPr/>
        </p:nvSpPr>
        <p:spPr bwMode="auto">
          <a:xfrm>
            <a:off x="10578602" y="1162019"/>
            <a:ext cx="2286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dirty="0">
                <a:latin typeface="+mj-lt"/>
              </a:rPr>
              <a:t>I</a:t>
            </a:r>
          </a:p>
        </p:txBody>
      </p:sp>
      <p:sp>
        <p:nvSpPr>
          <p:cNvPr id="21" name="TextBox 20"/>
          <p:cNvSpPr txBox="1"/>
          <p:nvPr/>
        </p:nvSpPr>
        <p:spPr bwMode="auto">
          <a:xfrm>
            <a:off x="9740402" y="2838419"/>
            <a:ext cx="4572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dirty="0">
                <a:latin typeface="+mj-lt"/>
              </a:rPr>
              <a:t>II</a:t>
            </a:r>
          </a:p>
        </p:txBody>
      </p:sp>
      <p:sp>
        <p:nvSpPr>
          <p:cNvPr id="22" name="TextBox 21"/>
          <p:cNvSpPr txBox="1"/>
          <p:nvPr/>
        </p:nvSpPr>
        <p:spPr bwMode="auto">
          <a:xfrm>
            <a:off x="9664202" y="4362419"/>
            <a:ext cx="4572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dirty="0">
                <a:latin typeface="+mj-lt"/>
              </a:rPr>
              <a:t>III</a:t>
            </a:r>
          </a:p>
        </p:txBody>
      </p:sp>
      <p:sp>
        <p:nvSpPr>
          <p:cNvPr id="23" name="TextBox 22"/>
          <p:cNvSpPr txBox="1"/>
          <p:nvPr/>
        </p:nvSpPr>
        <p:spPr bwMode="auto">
          <a:xfrm>
            <a:off x="10654802" y="4057619"/>
            <a:ext cx="6858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dirty="0">
                <a:latin typeface="+mj-lt"/>
              </a:rPr>
              <a:t>IV</a:t>
            </a:r>
          </a:p>
        </p:txBody>
      </p:sp>
      <p:sp>
        <p:nvSpPr>
          <p:cNvPr id="24" name="TextBox 23"/>
          <p:cNvSpPr txBox="1"/>
          <p:nvPr/>
        </p:nvSpPr>
        <p:spPr bwMode="auto">
          <a:xfrm>
            <a:off x="1905000" y="4724400"/>
            <a:ext cx="5867400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2400" dirty="0">
                <a:latin typeface="+mj-lt"/>
              </a:rPr>
              <a:t>a.		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 e</a:t>
            </a:r>
            <a:r>
              <a:rPr lang="en-US" sz="2400" i="1" baseline="30000" dirty="0">
                <a:cs typeface="Times New Roman" pitchFamily="18" charset="0"/>
              </a:rPr>
              <a:t>– </a:t>
            </a:r>
            <a:r>
              <a:rPr lang="en-US" sz="2400" dirty="0">
                <a:latin typeface="+mj-lt"/>
              </a:rPr>
              <a:t>	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sz="2400" baseline="30000" dirty="0">
                <a:latin typeface="+mj-lt"/>
              </a:rPr>
              <a:t>+</a:t>
            </a:r>
            <a:r>
              <a:rPr lang="en-US" sz="2400" dirty="0">
                <a:latin typeface="+mj-lt"/>
              </a:rPr>
              <a:t>	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 p</a:t>
            </a:r>
            <a:r>
              <a:rPr lang="en-US" sz="2400" baseline="30000" dirty="0"/>
              <a:t>+</a:t>
            </a:r>
            <a:endParaRPr lang="en-US" sz="2400" i="1" baseline="30000" dirty="0">
              <a:latin typeface="+mj-lt"/>
              <a:cs typeface="Times New Roman" pitchFamily="18" charset="0"/>
            </a:endParaRPr>
          </a:p>
          <a:p>
            <a:pPr>
              <a:defRPr/>
            </a:pPr>
            <a:r>
              <a:rPr lang="en-US" sz="2400" dirty="0">
                <a:latin typeface="+mj-lt"/>
              </a:rPr>
              <a:t>b. 	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sz="2400" baseline="30000" dirty="0"/>
              <a:t>+ </a:t>
            </a:r>
            <a:r>
              <a:rPr lang="en-US" sz="2400" dirty="0">
                <a:latin typeface="+mj-lt"/>
              </a:rPr>
              <a:t>	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2400" baseline="30000" dirty="0"/>
              <a:t>+</a:t>
            </a:r>
            <a:r>
              <a:rPr lang="en-US" sz="2400" dirty="0"/>
              <a:t>		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sz="2400" i="1" baseline="30000" dirty="0">
                <a:cs typeface="Times New Roman" pitchFamily="18" charset="0"/>
              </a:rPr>
              <a:t>–</a:t>
            </a:r>
          </a:p>
          <a:p>
            <a:pPr>
              <a:defRPr/>
            </a:pPr>
            <a:r>
              <a:rPr lang="en-US" sz="2400" dirty="0">
                <a:latin typeface="+mj-lt"/>
              </a:rPr>
              <a:t>c. 	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2400" baseline="30000" dirty="0"/>
              <a:t>+</a:t>
            </a:r>
            <a:r>
              <a:rPr lang="en-US" sz="2400" dirty="0"/>
              <a:t>	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sz="2400" baseline="30000" dirty="0"/>
              <a:t>+</a:t>
            </a:r>
            <a:r>
              <a:rPr lang="en-US" sz="2400" dirty="0"/>
              <a:t>	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sz="2400" i="1" baseline="30000" dirty="0">
                <a:cs typeface="Times New Roman" pitchFamily="18" charset="0"/>
              </a:rPr>
              <a:t>–</a:t>
            </a:r>
          </a:p>
          <a:p>
            <a:pPr>
              <a:defRPr/>
            </a:pPr>
            <a:r>
              <a:rPr lang="en-US" sz="2400" dirty="0">
                <a:latin typeface="+mj-lt"/>
              </a:rPr>
              <a:t>d. 	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sz="2400" i="1" baseline="30000" dirty="0">
                <a:cs typeface="Times New Roman" pitchFamily="18" charset="0"/>
              </a:rPr>
              <a:t>– 		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2400" baseline="30000" dirty="0"/>
              <a:t>+</a:t>
            </a:r>
            <a:r>
              <a:rPr lang="en-US" sz="2400" dirty="0"/>
              <a:t>	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sz="2400" baseline="30000" dirty="0"/>
              <a:t>+</a:t>
            </a:r>
            <a:r>
              <a:rPr lang="en-US" sz="2400" dirty="0"/>
              <a:t>	</a:t>
            </a:r>
            <a:endParaRPr lang="en-US" sz="2400" i="1" baseline="30000" dirty="0">
              <a:cs typeface="Times New Roman" pitchFamily="18" charset="0"/>
            </a:endParaRPr>
          </a:p>
          <a:p>
            <a:pPr>
              <a:defRPr/>
            </a:pPr>
            <a:r>
              <a:rPr lang="en-US" sz="2400" dirty="0">
                <a:latin typeface="+mj-lt"/>
              </a:rPr>
              <a:t>e.  More information is needed</a:t>
            </a:r>
          </a:p>
        </p:txBody>
      </p:sp>
      <p:sp>
        <p:nvSpPr>
          <p:cNvPr id="26" name="TextBox 25"/>
          <p:cNvSpPr txBox="1"/>
          <p:nvPr/>
        </p:nvSpPr>
        <p:spPr bwMode="auto">
          <a:xfrm>
            <a:off x="1905000" y="4343401"/>
            <a:ext cx="47244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2200" dirty="0">
                <a:latin typeface="+mj-lt"/>
              </a:rPr>
              <a:t>	I	II	III	IV</a:t>
            </a:r>
          </a:p>
        </p:txBody>
      </p:sp>
      <p:graphicFrame>
        <p:nvGraphicFramePr>
          <p:cNvPr id="55313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62894738"/>
              </p:ext>
            </p:extLst>
          </p:nvPr>
        </p:nvGraphicFramePr>
        <p:xfrm>
          <a:off x="2857501" y="4792663"/>
          <a:ext cx="307975" cy="387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7244" name="Equation" r:id="rId6" imgW="152334" imgH="190417" progId="Equation.3">
                  <p:embed/>
                </p:oleObj>
              </mc:Choice>
              <mc:Fallback>
                <p:oleObj name="Equation" r:id="rId6" imgW="152334" imgH="190417" progId="Equation.3">
                  <p:embed/>
                  <p:pic>
                    <p:nvPicPr>
                      <p:cNvPr id="0" name="Picture 40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57501" y="4792663"/>
                        <a:ext cx="307975" cy="3873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5314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91082297"/>
              </p:ext>
            </p:extLst>
          </p:nvPr>
        </p:nvGraphicFramePr>
        <p:xfrm>
          <a:off x="4683126" y="5149850"/>
          <a:ext cx="307975" cy="387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7245" name="Equation" r:id="rId8" imgW="152334" imgH="190417" progId="Equation.3">
                  <p:embed/>
                </p:oleObj>
              </mc:Choice>
              <mc:Fallback>
                <p:oleObj name="Equation" r:id="rId8" imgW="152334" imgH="190417" progId="Equation.3">
                  <p:embed/>
                  <p:pic>
                    <p:nvPicPr>
                      <p:cNvPr id="0" name="Picture 40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83126" y="5149850"/>
                        <a:ext cx="307975" cy="3873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5315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81538488"/>
              </p:ext>
            </p:extLst>
          </p:nvPr>
        </p:nvGraphicFramePr>
        <p:xfrm>
          <a:off x="5586414" y="5535613"/>
          <a:ext cx="307975" cy="387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7246" name="Equation" r:id="rId9" imgW="152334" imgH="190417" progId="Equation.3">
                  <p:embed/>
                </p:oleObj>
              </mc:Choice>
              <mc:Fallback>
                <p:oleObj name="Equation" r:id="rId9" imgW="152334" imgH="190417" progId="Equation.3">
                  <p:embed/>
                  <p:pic>
                    <p:nvPicPr>
                      <p:cNvPr id="0" name="Picture 40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86414" y="5535613"/>
                        <a:ext cx="307975" cy="3873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5316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76830199"/>
              </p:ext>
            </p:extLst>
          </p:nvPr>
        </p:nvGraphicFramePr>
        <p:xfrm>
          <a:off x="3725864" y="5889625"/>
          <a:ext cx="307975" cy="387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7247" name="Equation" r:id="rId10" imgW="152334" imgH="190417" progId="Equation.3">
                  <p:embed/>
                </p:oleObj>
              </mc:Choice>
              <mc:Fallback>
                <p:oleObj name="Equation" r:id="rId10" imgW="152334" imgH="190417" progId="Equation.3">
                  <p:embed/>
                  <p:pic>
                    <p:nvPicPr>
                      <p:cNvPr id="0" name="Picture 40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25864" y="5889625"/>
                        <a:ext cx="307975" cy="3873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32"/>
              <p:cNvSpPr txBox="1"/>
              <p:nvPr/>
            </p:nvSpPr>
            <p:spPr bwMode="auto">
              <a:xfrm>
                <a:off x="461076" y="909650"/>
                <a:ext cx="6617674" cy="224676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just">
                  <a:defRPr/>
                </a:pPr>
                <a:r>
                  <a:rPr lang="en-US" sz="2000" dirty="0">
                    <a:latin typeface="+mj-lt"/>
                  </a:rPr>
                  <a:t>Four particles with </a:t>
                </a:r>
                <a:r>
                  <a:rPr lang="en-US" sz="2000" b="1" dirty="0">
                    <a:latin typeface="+mj-lt"/>
                  </a:rPr>
                  <a:t>identical speeds </a:t>
                </a:r>
                <a:r>
                  <a:rPr lang="en-US" sz="2000" dirty="0">
                    <a:latin typeface="+mj-lt"/>
                  </a:rPr>
                  <a:t>enter a region with a magnetic field which points into the page (and is perpendicular to their velocities.  One particle is an </a:t>
                </a:r>
                <a:r>
                  <a:rPr lang="en-US" sz="2000" b="1" dirty="0">
                    <a:latin typeface="+mj-lt"/>
                  </a:rPr>
                  <a:t>electron</a:t>
                </a:r>
                <a:r>
                  <a:rPr lang="en-US" sz="2000" dirty="0">
                    <a:latin typeface="+mj-lt"/>
                  </a:rPr>
                  <a:t> (</a:t>
                </a:r>
                <a:r>
                  <a:rPr lang="en-US" sz="2000" i="1" dirty="0">
                    <a:latin typeface="Times New Roman" pitchFamily="18" charset="0"/>
                    <a:cs typeface="Times New Roman" pitchFamily="18" charset="0"/>
                  </a:rPr>
                  <a:t>e</a:t>
                </a:r>
                <a:r>
                  <a:rPr lang="en-US" sz="2000" baseline="30000" dirty="0">
                    <a:latin typeface="Times New Roman" pitchFamily="18" charset="0"/>
                    <a:cs typeface="Times New Roman" pitchFamily="18" charset="0"/>
                  </a:rPr>
                  <a:t>–</a:t>
                </a:r>
                <a:r>
                  <a:rPr lang="en-US" sz="2000" dirty="0">
                    <a:latin typeface="+mj-lt"/>
                  </a:rPr>
                  <a:t>), one is a </a:t>
                </a:r>
                <a:r>
                  <a:rPr lang="en-US" sz="2000" b="1" dirty="0">
                    <a:latin typeface="+mj-lt"/>
                  </a:rPr>
                  <a:t>proton</a:t>
                </a:r>
                <a:r>
                  <a:rPr lang="en-US" sz="2000" dirty="0">
                    <a:latin typeface="+mj-lt"/>
                  </a:rPr>
                  <a:t> (</a:t>
                </a:r>
                <a:r>
                  <a:rPr lang="en-US" sz="2000" i="1" dirty="0">
                    <a:latin typeface="Times New Roman" pitchFamily="18" charset="0"/>
                    <a:cs typeface="Times New Roman" pitchFamily="18" charset="0"/>
                  </a:rPr>
                  <a:t>p</a:t>
                </a:r>
                <a:r>
                  <a:rPr lang="en-US" sz="2000" baseline="30000" dirty="0">
                    <a:latin typeface="Times New Roman" pitchFamily="18" charset="0"/>
                    <a:cs typeface="Times New Roman" pitchFamily="18" charset="0"/>
                  </a:rPr>
                  <a:t>+</a:t>
                </a:r>
                <a:r>
                  <a:rPr lang="en-US" sz="2000" dirty="0">
                    <a:latin typeface="+mj-lt"/>
                  </a:rPr>
                  <a:t>), one is an </a:t>
                </a:r>
                <a:r>
                  <a:rPr lang="en-US" sz="2000" b="1" dirty="0">
                    <a:latin typeface="+mj-lt"/>
                  </a:rPr>
                  <a:t>anti-proton</a:t>
                </a:r>
                <a:r>
                  <a:rPr lang="en-US" sz="2000" dirty="0">
                    <a:latin typeface="+mj-lt"/>
                  </a:rPr>
                  <a:t> (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</m:acc>
                  </m:oMath>
                </a14:m>
                <a:r>
                  <a:rPr lang="en-US" sz="2000" dirty="0">
                    <a:latin typeface="+mj-lt"/>
                  </a:rPr>
                  <a:t>), same mass as proton but -</a:t>
                </a:r>
                <a:r>
                  <a:rPr lang="en-US" sz="2000" dirty="0" err="1">
                    <a:latin typeface="+mj-lt"/>
                  </a:rPr>
                  <a:t>ve</a:t>
                </a:r>
                <a:r>
                  <a:rPr lang="en-US" sz="2000" dirty="0">
                    <a:latin typeface="+mj-lt"/>
                  </a:rPr>
                  <a:t> charge), one is a </a:t>
                </a:r>
                <a:r>
                  <a:rPr lang="en-US" sz="2000" b="1" dirty="0">
                    <a:latin typeface="+mj-lt"/>
                  </a:rPr>
                  <a:t>positron</a:t>
                </a:r>
                <a:r>
                  <a:rPr lang="en-US" sz="2000" dirty="0">
                    <a:latin typeface="+mj-lt"/>
                  </a:rPr>
                  <a:t> (</a:t>
                </a:r>
                <a:r>
                  <a:rPr lang="en-US" sz="2000" i="1" dirty="0">
                    <a:latin typeface="Times New Roman" pitchFamily="18" charset="0"/>
                    <a:cs typeface="Times New Roman" pitchFamily="18" charset="0"/>
                  </a:rPr>
                  <a:t>e</a:t>
                </a:r>
                <a:r>
                  <a:rPr lang="en-US" sz="2000" baseline="30000" dirty="0">
                    <a:latin typeface="Times New Roman" pitchFamily="18" charset="0"/>
                    <a:cs typeface="Times New Roman" pitchFamily="18" charset="0"/>
                  </a:rPr>
                  <a:t>+</a:t>
                </a:r>
                <a:r>
                  <a:rPr lang="en-US" sz="2000" dirty="0">
                    <a:latin typeface="+mj-lt"/>
                  </a:rPr>
                  <a:t>, same mass as electron but +</a:t>
                </a:r>
                <a:r>
                  <a:rPr lang="en-US" sz="2000" dirty="0" err="1">
                    <a:latin typeface="+mj-lt"/>
                  </a:rPr>
                  <a:t>ve</a:t>
                </a:r>
                <a:r>
                  <a:rPr lang="en-US" sz="2000" dirty="0">
                    <a:latin typeface="+mj-lt"/>
                  </a:rPr>
                  <a:t> charge). Identify them based off the figure.</a:t>
                </a:r>
              </a:p>
            </p:txBody>
          </p:sp>
        </mc:Choice>
        <mc:Fallback xmlns="">
          <p:sp>
            <p:nvSpPr>
              <p:cNvPr id="33" name="TextBox 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61076" y="909650"/>
                <a:ext cx="6617674" cy="2246769"/>
              </a:xfrm>
              <a:prstGeom prst="rect">
                <a:avLst/>
              </a:prstGeom>
              <a:blipFill>
                <a:blip r:embed="rId11"/>
                <a:stretch>
                  <a:fillRect l="-1014" t="-1084" r="-922" b="-4065"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11670304" y="6388068"/>
            <a:ext cx="406898" cy="365125"/>
          </a:xfrm>
        </p:spPr>
        <p:txBody>
          <a:bodyPr/>
          <a:lstStyle/>
          <a:p>
            <a:pPr>
              <a:defRPr/>
            </a:pPr>
            <a:fld id="{B386F29C-061E-47C1-A8AA-F42ADE5D6185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Box 36"/>
              <p:cNvSpPr txBox="1"/>
              <p:nvPr/>
            </p:nvSpPr>
            <p:spPr bwMode="auto">
              <a:xfrm>
                <a:off x="6400800" y="4343401"/>
                <a:ext cx="2236788" cy="2350965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solidFill>
                  <a:schemeClr val="tx1"/>
                </a:solidFill>
                <a:prstDash val="dash"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>
                  <a:spcAft>
                    <a:spcPts val="600"/>
                  </a:spcAft>
                  <a:defRPr/>
                </a:pPr>
                <a:r>
                  <a:rPr lang="en-US" sz="2000" b="1" dirty="0">
                    <a:latin typeface="+mj-lt"/>
                  </a:rPr>
                  <a:t>From right-hand rule:</a:t>
                </a:r>
              </a:p>
              <a:p>
                <a:pPr marL="342900" indent="-342900" algn="ctr">
                  <a:buFont typeface="Arial" panose="020B0604020202020204" pitchFamily="34" charset="0"/>
                  <a:buChar char="•"/>
                  <a:defRPr/>
                </a:pPr>
                <a:r>
                  <a:rPr lang="en-US" sz="2000" dirty="0">
                    <a:latin typeface="+mj-lt"/>
                  </a:rPr>
                  <a:t>I, II </a:t>
                </a:r>
                <a:r>
                  <a:rPr lang="en-US" sz="2000" dirty="0"/>
                  <a:t>→</a:t>
                </a:r>
                <a:r>
                  <a:rPr lang="en-US" sz="2000" dirty="0">
                    <a:latin typeface="+mj-lt"/>
                  </a:rPr>
                  <a:t>  +</a:t>
                </a:r>
                <a:r>
                  <a:rPr lang="en-US" sz="2000" dirty="0" err="1">
                    <a:latin typeface="+mj-lt"/>
                  </a:rPr>
                  <a:t>ve</a:t>
                </a:r>
                <a:r>
                  <a:rPr lang="en-US" sz="2000" dirty="0">
                    <a:latin typeface="+mj-lt"/>
                  </a:rPr>
                  <a:t> (i.e. p</a:t>
                </a:r>
                <a:r>
                  <a:rPr lang="en-US" sz="2000" baseline="30000" dirty="0"/>
                  <a:t>+</a:t>
                </a:r>
                <a:r>
                  <a:rPr lang="en-US" sz="2000" dirty="0">
                    <a:latin typeface="+mj-lt"/>
                  </a:rPr>
                  <a:t> and e</a:t>
                </a:r>
                <a:r>
                  <a:rPr lang="en-US" sz="2000" baseline="30000" dirty="0">
                    <a:latin typeface="+mj-lt"/>
                  </a:rPr>
                  <a:t>+</a:t>
                </a:r>
                <a:r>
                  <a:rPr lang="en-US" sz="2000" dirty="0">
                    <a:latin typeface="+mj-lt"/>
                  </a:rPr>
                  <a:t>)</a:t>
                </a:r>
              </a:p>
              <a:p>
                <a:pPr algn="ctr">
                  <a:defRPr/>
                </a:pPr>
                <a:endParaRPr lang="en-US" sz="2000" dirty="0">
                  <a:latin typeface="+mj-lt"/>
                </a:endParaRPr>
              </a:p>
              <a:p>
                <a:pPr marL="342900" indent="-342900" algn="ctr">
                  <a:buFont typeface="Arial" panose="020B0604020202020204" pitchFamily="34" charset="0"/>
                  <a:buChar char="•"/>
                  <a:defRPr/>
                </a:pPr>
                <a:r>
                  <a:rPr lang="en-US" sz="2000" dirty="0"/>
                  <a:t>III, IV →  -</a:t>
                </a:r>
                <a:r>
                  <a:rPr lang="en-US" sz="2000" dirty="0" err="1"/>
                  <a:t>ve</a:t>
                </a:r>
                <a:r>
                  <a:rPr lang="en-US" sz="2000" dirty="0"/>
                  <a:t> (i.e.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</m:acc>
                  </m:oMath>
                </a14:m>
                <a:r>
                  <a:rPr lang="en-US" sz="2000" baseline="30000" dirty="0"/>
                  <a:t>-</a:t>
                </a:r>
                <a:r>
                  <a:rPr lang="en-US" sz="2000" dirty="0"/>
                  <a:t> and e</a:t>
                </a:r>
                <a:r>
                  <a:rPr lang="en-US" sz="2000" baseline="30000" dirty="0"/>
                  <a:t>-</a:t>
                </a:r>
                <a:r>
                  <a:rPr lang="en-US" sz="2000" dirty="0"/>
                  <a:t>)</a:t>
                </a:r>
              </a:p>
            </p:txBody>
          </p:sp>
        </mc:Choice>
        <mc:Fallback xmlns="">
          <p:sp>
            <p:nvSpPr>
              <p:cNvPr id="37" name="TextBox 3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400800" y="4343401"/>
                <a:ext cx="2236788" cy="2350965"/>
              </a:xfrm>
              <a:prstGeom prst="rect">
                <a:avLst/>
              </a:prstGeom>
              <a:blipFill>
                <a:blip r:embed="rId12"/>
                <a:stretch>
                  <a:fillRect l="-813" t="-1034" r="-3252" b="-2326"/>
                </a:stretch>
              </a:blipFill>
              <a:ln w="9525">
                <a:solidFill>
                  <a:schemeClr val="tx1"/>
                </a:solidFill>
                <a:prstDash val="dash"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763000" y="1066800"/>
            <a:ext cx="1828800" cy="32004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5299" name="Title 1"/>
          <p:cNvSpPr>
            <a:spLocks noGrp="1"/>
          </p:cNvSpPr>
          <p:nvPr>
            <p:ph type="title"/>
          </p:nvPr>
        </p:nvSpPr>
        <p:spPr>
          <a:xfrm>
            <a:off x="3048000" y="0"/>
            <a:ext cx="6248400" cy="838200"/>
          </a:xfrm>
        </p:spPr>
        <p:txBody>
          <a:bodyPr/>
          <a:lstStyle/>
          <a:p>
            <a:r>
              <a:rPr lang="en-US" sz="4000" b="1" dirty="0">
                <a:latin typeface="Arial" charset="0"/>
                <a:cs typeface="Arial" charset="0"/>
              </a:rPr>
              <a:t>Identifying Particles [2]</a:t>
            </a:r>
          </a:p>
        </p:txBody>
      </p:sp>
      <p:sp>
        <p:nvSpPr>
          <p:cNvPr id="12" name="Arc 11"/>
          <p:cNvSpPr/>
          <p:nvPr/>
        </p:nvSpPr>
        <p:spPr>
          <a:xfrm>
            <a:off x="7467600" y="2638864"/>
            <a:ext cx="2667000" cy="1434604"/>
          </a:xfrm>
          <a:prstGeom prst="arc">
            <a:avLst>
              <a:gd name="adj1" fmla="val 16200000"/>
              <a:gd name="adj2" fmla="val 5391324"/>
            </a:avLst>
          </a:prstGeom>
          <a:ln w="38100">
            <a:solidFill>
              <a:schemeClr val="tx1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7" name="Arc 16"/>
          <p:cNvSpPr>
            <a:spLocks noChangeAspect="1"/>
          </p:cNvSpPr>
          <p:nvPr/>
        </p:nvSpPr>
        <p:spPr>
          <a:xfrm>
            <a:off x="8496300" y="2667000"/>
            <a:ext cx="685800" cy="685800"/>
          </a:xfrm>
          <a:prstGeom prst="arc">
            <a:avLst>
              <a:gd name="adj1" fmla="val 16200000"/>
              <a:gd name="adj2" fmla="val 5391324"/>
            </a:avLst>
          </a:prstGeom>
          <a:ln w="38100">
            <a:solidFill>
              <a:schemeClr val="tx1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8" name="Arc 17"/>
          <p:cNvSpPr/>
          <p:nvPr/>
        </p:nvSpPr>
        <p:spPr>
          <a:xfrm>
            <a:off x="7467600" y="1219201"/>
            <a:ext cx="2743200" cy="1398585"/>
          </a:xfrm>
          <a:prstGeom prst="arc">
            <a:avLst>
              <a:gd name="adj1" fmla="val 16200000"/>
              <a:gd name="adj2" fmla="val 5391324"/>
            </a:avLst>
          </a:prstGeom>
          <a:ln w="38100">
            <a:solidFill>
              <a:schemeClr val="tx1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9" name="Arc 18"/>
          <p:cNvSpPr>
            <a:spLocks noChangeAspect="1"/>
          </p:cNvSpPr>
          <p:nvPr/>
        </p:nvSpPr>
        <p:spPr>
          <a:xfrm>
            <a:off x="8496300" y="1933136"/>
            <a:ext cx="685800" cy="685800"/>
          </a:xfrm>
          <a:prstGeom prst="arc">
            <a:avLst>
              <a:gd name="adj1" fmla="val 16200000"/>
              <a:gd name="adj2" fmla="val 5391324"/>
            </a:avLst>
          </a:prstGeom>
          <a:ln w="38100">
            <a:solidFill>
              <a:schemeClr val="tx1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0" name="TextBox 19"/>
          <p:cNvSpPr txBox="1"/>
          <p:nvPr/>
        </p:nvSpPr>
        <p:spPr bwMode="auto">
          <a:xfrm>
            <a:off x="9906000" y="1143001"/>
            <a:ext cx="2286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dirty="0">
                <a:latin typeface="+mj-lt"/>
              </a:rPr>
              <a:t>I</a:t>
            </a:r>
          </a:p>
        </p:txBody>
      </p:sp>
      <p:sp>
        <p:nvSpPr>
          <p:cNvPr id="21" name="TextBox 20"/>
          <p:cNvSpPr txBox="1"/>
          <p:nvPr/>
        </p:nvSpPr>
        <p:spPr bwMode="auto">
          <a:xfrm>
            <a:off x="9067800" y="1828801"/>
            <a:ext cx="4572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dirty="0">
                <a:latin typeface="+mj-lt"/>
              </a:rPr>
              <a:t>II</a:t>
            </a:r>
          </a:p>
        </p:txBody>
      </p:sp>
      <p:sp>
        <p:nvSpPr>
          <p:cNvPr id="22" name="TextBox 21"/>
          <p:cNvSpPr txBox="1"/>
          <p:nvPr/>
        </p:nvSpPr>
        <p:spPr bwMode="auto">
          <a:xfrm>
            <a:off x="9144000" y="2895601"/>
            <a:ext cx="4572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dirty="0">
                <a:latin typeface="+mj-lt"/>
              </a:rPr>
              <a:t>III</a:t>
            </a:r>
          </a:p>
        </p:txBody>
      </p:sp>
      <p:sp>
        <p:nvSpPr>
          <p:cNvPr id="23" name="TextBox 22"/>
          <p:cNvSpPr txBox="1"/>
          <p:nvPr/>
        </p:nvSpPr>
        <p:spPr bwMode="auto">
          <a:xfrm>
            <a:off x="9829800" y="3657601"/>
            <a:ext cx="6858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dirty="0">
                <a:latin typeface="+mj-lt"/>
              </a:rPr>
              <a:t>IV</a:t>
            </a:r>
          </a:p>
        </p:txBody>
      </p:sp>
      <p:sp>
        <p:nvSpPr>
          <p:cNvPr id="27" name="TextBox 26"/>
          <p:cNvSpPr txBox="1"/>
          <p:nvPr/>
        </p:nvSpPr>
        <p:spPr bwMode="auto">
          <a:xfrm>
            <a:off x="2209800" y="3277183"/>
            <a:ext cx="2438400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en-US" sz="2000" dirty="0">
                <a:latin typeface="+mj-lt"/>
              </a:rPr>
              <a:t>Magnetic Force:</a:t>
            </a:r>
          </a:p>
          <a:p>
            <a:pPr algn="r">
              <a:defRPr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(same on all particles)</a:t>
            </a:r>
          </a:p>
        </p:txBody>
      </p:sp>
      <p:sp>
        <p:nvSpPr>
          <p:cNvPr id="29" name="TextBox 28"/>
          <p:cNvSpPr txBox="1"/>
          <p:nvPr/>
        </p:nvSpPr>
        <p:spPr bwMode="auto">
          <a:xfrm>
            <a:off x="2416698" y="4106691"/>
            <a:ext cx="220247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en-US" sz="2000" dirty="0">
                <a:latin typeface="+mj-lt"/>
              </a:rPr>
              <a:t>Centripetal Force: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32"/>
              <p:cNvSpPr txBox="1"/>
              <p:nvPr/>
            </p:nvSpPr>
            <p:spPr bwMode="auto">
              <a:xfrm>
                <a:off x="1875914" y="868338"/>
                <a:ext cx="6772786" cy="224676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just">
                  <a:defRPr/>
                </a:pPr>
                <a:r>
                  <a:rPr lang="en-US" sz="2000" dirty="0">
                    <a:latin typeface="+mj-lt"/>
                  </a:rPr>
                  <a:t>Four particles with </a:t>
                </a:r>
                <a:r>
                  <a:rPr lang="en-US" sz="2000" b="1" dirty="0">
                    <a:latin typeface="+mj-lt"/>
                  </a:rPr>
                  <a:t>identical speeds </a:t>
                </a:r>
                <a:r>
                  <a:rPr lang="en-US" sz="2000" dirty="0">
                    <a:latin typeface="+mj-lt"/>
                  </a:rPr>
                  <a:t>enter a region with a magnetic field which points into the page (and is perpendicular to their velocities.  One particle is an </a:t>
                </a:r>
                <a:r>
                  <a:rPr lang="en-US" sz="2000" b="1" dirty="0">
                    <a:latin typeface="+mj-lt"/>
                  </a:rPr>
                  <a:t>electron</a:t>
                </a:r>
                <a:r>
                  <a:rPr lang="en-US" sz="2000" dirty="0">
                    <a:latin typeface="+mj-lt"/>
                  </a:rPr>
                  <a:t> (</a:t>
                </a:r>
                <a:r>
                  <a:rPr lang="en-US" sz="2000" i="1" dirty="0">
                    <a:latin typeface="Times New Roman" pitchFamily="18" charset="0"/>
                    <a:cs typeface="Times New Roman" pitchFamily="18" charset="0"/>
                  </a:rPr>
                  <a:t>e</a:t>
                </a:r>
                <a:r>
                  <a:rPr lang="en-US" sz="2000" baseline="30000" dirty="0">
                    <a:latin typeface="Times New Roman" pitchFamily="18" charset="0"/>
                    <a:cs typeface="Times New Roman" pitchFamily="18" charset="0"/>
                  </a:rPr>
                  <a:t>–</a:t>
                </a:r>
                <a:r>
                  <a:rPr lang="en-US" sz="2000" dirty="0">
                    <a:latin typeface="+mj-lt"/>
                  </a:rPr>
                  <a:t>), one is a </a:t>
                </a:r>
                <a:r>
                  <a:rPr lang="en-US" sz="2000" b="1" dirty="0">
                    <a:latin typeface="+mj-lt"/>
                  </a:rPr>
                  <a:t>proton</a:t>
                </a:r>
                <a:r>
                  <a:rPr lang="en-US" sz="2000" dirty="0">
                    <a:latin typeface="+mj-lt"/>
                  </a:rPr>
                  <a:t> (</a:t>
                </a:r>
                <a:r>
                  <a:rPr lang="en-US" sz="2000" i="1" dirty="0">
                    <a:latin typeface="Times New Roman" pitchFamily="18" charset="0"/>
                    <a:cs typeface="Times New Roman" pitchFamily="18" charset="0"/>
                  </a:rPr>
                  <a:t>p</a:t>
                </a:r>
                <a:r>
                  <a:rPr lang="en-US" sz="2000" baseline="30000" dirty="0">
                    <a:latin typeface="Times New Roman" pitchFamily="18" charset="0"/>
                    <a:cs typeface="Times New Roman" pitchFamily="18" charset="0"/>
                  </a:rPr>
                  <a:t>+</a:t>
                </a:r>
                <a:r>
                  <a:rPr lang="en-US" sz="2000" dirty="0">
                    <a:latin typeface="+mj-lt"/>
                  </a:rPr>
                  <a:t>), one is an </a:t>
                </a:r>
                <a:r>
                  <a:rPr lang="en-US" sz="2000" b="1" dirty="0">
                    <a:latin typeface="+mj-lt"/>
                  </a:rPr>
                  <a:t>anti-proton</a:t>
                </a:r>
                <a:r>
                  <a:rPr lang="en-US" sz="2000" dirty="0">
                    <a:latin typeface="+mj-lt"/>
                  </a:rPr>
                  <a:t> (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</m:acc>
                  </m:oMath>
                </a14:m>
                <a:r>
                  <a:rPr lang="en-US" sz="2000" dirty="0">
                    <a:latin typeface="+mj-lt"/>
                  </a:rPr>
                  <a:t>), same mass as proton but -</a:t>
                </a:r>
                <a:r>
                  <a:rPr lang="en-US" sz="2000" dirty="0" err="1">
                    <a:latin typeface="+mj-lt"/>
                  </a:rPr>
                  <a:t>ve</a:t>
                </a:r>
                <a:r>
                  <a:rPr lang="en-US" sz="2000" dirty="0">
                    <a:latin typeface="+mj-lt"/>
                  </a:rPr>
                  <a:t> charge), one is a </a:t>
                </a:r>
                <a:r>
                  <a:rPr lang="en-US" sz="2000" b="1" dirty="0">
                    <a:latin typeface="+mj-lt"/>
                  </a:rPr>
                  <a:t>positron</a:t>
                </a:r>
                <a:r>
                  <a:rPr lang="en-US" sz="2000" dirty="0">
                    <a:latin typeface="+mj-lt"/>
                  </a:rPr>
                  <a:t> (</a:t>
                </a:r>
                <a:r>
                  <a:rPr lang="en-US" sz="2000" i="1" dirty="0">
                    <a:latin typeface="Times New Roman" pitchFamily="18" charset="0"/>
                    <a:cs typeface="Times New Roman" pitchFamily="18" charset="0"/>
                  </a:rPr>
                  <a:t>e</a:t>
                </a:r>
                <a:r>
                  <a:rPr lang="en-US" sz="2000" baseline="30000" dirty="0">
                    <a:latin typeface="Times New Roman" pitchFamily="18" charset="0"/>
                    <a:cs typeface="Times New Roman" pitchFamily="18" charset="0"/>
                  </a:rPr>
                  <a:t>+</a:t>
                </a:r>
                <a:r>
                  <a:rPr lang="en-US" sz="2000" dirty="0">
                    <a:latin typeface="+mj-lt"/>
                  </a:rPr>
                  <a:t>, same mass as electron but +</a:t>
                </a:r>
                <a:r>
                  <a:rPr lang="en-US" sz="2000" dirty="0" err="1">
                    <a:latin typeface="+mj-lt"/>
                  </a:rPr>
                  <a:t>ve</a:t>
                </a:r>
                <a:r>
                  <a:rPr lang="en-US" sz="2000" dirty="0">
                    <a:latin typeface="+mj-lt"/>
                  </a:rPr>
                  <a:t> charge). Identify them based off the figure.</a:t>
                </a:r>
              </a:p>
            </p:txBody>
          </p:sp>
        </mc:Choice>
        <mc:Fallback xmlns="">
          <p:sp>
            <p:nvSpPr>
              <p:cNvPr id="33" name="TextBox 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875914" y="868338"/>
                <a:ext cx="6772786" cy="2246769"/>
              </a:xfrm>
              <a:prstGeom prst="rect">
                <a:avLst/>
              </a:prstGeom>
              <a:blipFill>
                <a:blip r:embed="rId2"/>
                <a:stretch>
                  <a:fillRect l="-990" t="-1084" r="-900" b="-4065"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382000" y="6356351"/>
            <a:ext cx="2133600" cy="365125"/>
          </a:xfrm>
        </p:spPr>
        <p:txBody>
          <a:bodyPr/>
          <a:lstStyle/>
          <a:p>
            <a:pPr>
              <a:defRPr/>
            </a:pPr>
            <a:fld id="{B386F29C-061E-47C1-A8AA-F42ADE5D6185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Box 34"/>
              <p:cNvSpPr txBox="1"/>
              <p:nvPr/>
            </p:nvSpPr>
            <p:spPr bwMode="auto">
              <a:xfrm>
                <a:off x="4724400" y="3420892"/>
                <a:ext cx="2362200" cy="3077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𝐵</m:t>
                          </m:r>
                        </m:sub>
                      </m:sSub>
                      <m:r>
                        <a:rPr lang="en-US" sz="2000" i="1">
                          <a:latin typeface="Cambria Math" panose="02040503050406030204" pitchFamily="18" charset="0"/>
                        </a:rPr>
                        <m:t>=|</m:t>
                      </m:r>
                      <m:r>
                        <a:rPr lang="en-US" sz="2000" i="1">
                          <a:latin typeface="Cambria Math" panose="02040503050406030204" pitchFamily="18" charset="0"/>
                        </a:rPr>
                        <m:t>𝑞</m:t>
                      </m:r>
                      <m:r>
                        <a:rPr lang="en-US" sz="2000" i="1">
                          <a:latin typeface="Cambria Math" panose="02040503050406030204" pitchFamily="18" charset="0"/>
                        </a:rPr>
                        <m:t>|</m:t>
                      </m:r>
                      <m:r>
                        <a:rPr lang="en-US" sz="2000" i="1">
                          <a:latin typeface="Cambria Math" panose="02040503050406030204" pitchFamily="18" charset="0"/>
                        </a:rPr>
                        <m:t>𝑣𝐵𝑠𝑖𝑛</m:t>
                      </m:r>
                      <m:r>
                        <a:rPr lang="en-US" sz="2000" i="1">
                          <a:latin typeface="Cambria Math" panose="02040503050406030204" pitchFamily="18" charset="0"/>
                        </a:rPr>
                        <m:t> 90°</m:t>
                      </m:r>
                    </m:oMath>
                  </m:oMathPara>
                </a14:m>
                <a:endParaRPr lang="en-US" sz="2000" dirty="0">
                  <a:latin typeface="+mj-lt"/>
                </a:endParaRPr>
              </a:p>
            </p:txBody>
          </p:sp>
        </mc:Choice>
        <mc:Fallback xmlns="">
          <p:sp>
            <p:nvSpPr>
              <p:cNvPr id="35" name="TextBox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724400" y="3420892"/>
                <a:ext cx="2362200" cy="307777"/>
              </a:xfrm>
              <a:prstGeom prst="rect">
                <a:avLst/>
              </a:prstGeom>
              <a:blipFill>
                <a:blip r:embed="rId3"/>
                <a:stretch>
                  <a:fillRect b="-37255"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4707410" y="3886200"/>
                <a:ext cx="1345048" cy="707886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𝐶</m:t>
                          </m:r>
                        </m:sub>
                      </m:sSub>
                      <m:r>
                        <a:rPr lang="en-US" sz="2000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𝑚</m:t>
                          </m:r>
                          <m:sSup>
                            <m:sSup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p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𝑟</m:t>
                          </m:r>
                        </m:den>
                      </m:f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07410" y="3886200"/>
                <a:ext cx="1345048" cy="707886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4" name="Group 13"/>
          <p:cNvGrpSpPr/>
          <p:nvPr/>
        </p:nvGrpSpPr>
        <p:grpSpPr>
          <a:xfrm>
            <a:off x="2028372" y="4724401"/>
            <a:ext cx="5286828" cy="770109"/>
            <a:chOff x="304800" y="4792491"/>
            <a:chExt cx="5286828" cy="770109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2" name="TextBox 31"/>
                <p:cNvSpPr txBox="1"/>
                <p:nvPr/>
              </p:nvSpPr>
              <p:spPr bwMode="auto">
                <a:xfrm>
                  <a:off x="304800" y="4793159"/>
                  <a:ext cx="2174014" cy="769441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spAutoFit/>
                </a:bodyPr>
                <a:lstStyle/>
                <a:p>
                  <a:pPr algn="ctr">
                    <a:defRPr/>
                  </a:pPr>
                  <a:r>
                    <a:rPr lang="en-US" sz="2200" dirty="0"/>
                    <a:t>Set: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2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200" i="1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US" sz="2200" i="1">
                              <a:latin typeface="Cambria Math" panose="02040503050406030204" pitchFamily="18" charset="0"/>
                            </a:rPr>
                            <m:t>𝐵</m:t>
                          </m:r>
                        </m:sub>
                      </m:sSub>
                      <m:r>
                        <a:rPr lang="en-US" sz="2200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200" i="1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US" sz="2200" i="1">
                              <a:latin typeface="Cambria Math" panose="02040503050406030204" pitchFamily="18" charset="0"/>
                            </a:rPr>
                            <m:t>𝐶</m:t>
                          </m:r>
                        </m:sub>
                      </m:sSub>
                    </m:oMath>
                  </a14:m>
                  <a:r>
                    <a:rPr lang="en-US" sz="2200" dirty="0">
                      <a:latin typeface="+mj-lt"/>
                    </a:rPr>
                    <a:t> </a:t>
                  </a:r>
                  <a:r>
                    <a:rPr lang="en-US" sz="2200" dirty="0">
                      <a:solidFill>
                        <a:schemeClr val="bg1">
                          <a:lumMod val="50000"/>
                        </a:schemeClr>
                      </a:solidFill>
                      <a:latin typeface="+mj-lt"/>
                    </a:rPr>
                    <a:t>[slide 4]</a:t>
                  </a:r>
                </a:p>
              </p:txBody>
            </p:sp>
          </mc:Choice>
          <mc:Fallback xmlns="">
            <p:sp>
              <p:nvSpPr>
                <p:cNvPr id="32" name="TextBox 3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304800" y="4793159"/>
                  <a:ext cx="2174014" cy="769441"/>
                </a:xfrm>
                <a:prstGeom prst="rect">
                  <a:avLst/>
                </a:prstGeom>
                <a:blipFill>
                  <a:blip r:embed="rId5"/>
                  <a:stretch>
                    <a:fillRect t="-4762" b="-16667"/>
                  </a:stretch>
                </a:blip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13" name="Group 12"/>
            <p:cNvGrpSpPr/>
            <p:nvPr/>
          </p:nvGrpSpPr>
          <p:grpSpPr>
            <a:xfrm>
              <a:off x="2391228" y="4792491"/>
              <a:ext cx="3200400" cy="713619"/>
              <a:chOff x="2625283" y="4800600"/>
              <a:chExt cx="3200400" cy="713619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" name="TextBox 2"/>
                  <p:cNvSpPr txBox="1"/>
                  <p:nvPr/>
                </p:nvSpPr>
                <p:spPr bwMode="auto">
                  <a:xfrm>
                    <a:off x="4220028" y="4876800"/>
                    <a:ext cx="1605655" cy="637419"/>
                  </a:xfrm>
                  <a:prstGeom prst="rect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square" lIns="0" tIns="0" rIns="0" bIns="0" rtlCol="0">
                    <a:spAutoFit/>
                  </a:bodyPr>
                  <a:lstStyle/>
                  <a:p>
                    <a:pPr algn="ctr"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sz="2200" i="1">
                              <a:latin typeface="Cambria Math" panose="02040503050406030204" pitchFamily="18" charset="0"/>
                            </a:rPr>
                            <m:t>⇒</m:t>
                          </m:r>
                          <m:r>
                            <a:rPr lang="en-US" sz="2200" i="1">
                              <a:latin typeface="Cambria Math" panose="02040503050406030204" pitchFamily="18" charset="0"/>
                            </a:rPr>
                            <m:t>𝑟</m:t>
                          </m:r>
                          <m:r>
                            <a:rPr lang="en-US" sz="2200" i="1">
                              <a:latin typeface="Cambria Math" panose="02040503050406030204" pitchFamily="18" charset="0"/>
                            </a:rPr>
                            <m:t>=</m:t>
                          </m:r>
                          <m:f>
                            <m:fPr>
                              <m:ctrlPr>
                                <a:rPr lang="en-US" sz="22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200" i="1">
                                  <a:latin typeface="Cambria Math" panose="02040503050406030204" pitchFamily="18" charset="0"/>
                                </a:rPr>
                                <m:t>𝑚𝑣</m:t>
                              </m:r>
                            </m:num>
                            <m:den>
                              <m:r>
                                <a:rPr lang="en-US" sz="2200" i="1">
                                  <a:latin typeface="Cambria Math" panose="02040503050406030204" pitchFamily="18" charset="0"/>
                                </a:rPr>
                                <m:t>|</m:t>
                              </m:r>
                              <m:r>
                                <a:rPr lang="en-US" sz="2200" i="1"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  <m:r>
                                <a:rPr lang="en-US" sz="2200" i="1">
                                  <a:latin typeface="Cambria Math" panose="02040503050406030204" pitchFamily="18" charset="0"/>
                                </a:rPr>
                                <m:t>|</m:t>
                              </m:r>
                              <m:r>
                                <a:rPr lang="en-US" sz="2200" i="1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den>
                          </m:f>
                        </m:oMath>
                      </m:oMathPara>
                    </a14:m>
                    <a:endParaRPr lang="en-US" sz="2200" dirty="0">
                      <a:latin typeface="+mj-lt"/>
                    </a:endParaRPr>
                  </a:p>
                </p:txBody>
              </p:sp>
            </mc:Choice>
            <mc:Fallback xmlns="">
              <p:sp>
                <p:nvSpPr>
                  <p:cNvPr id="3" name="TextBox 2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 bwMode="auto">
                  <a:xfrm>
                    <a:off x="4220028" y="4876800"/>
                    <a:ext cx="1605655" cy="637419"/>
                  </a:xfrm>
                  <a:prstGeom prst="rect">
                    <a:avLst/>
                  </a:prstGeom>
                  <a:blipFill>
                    <a:blip r:embed="rId6"/>
                    <a:stretch>
                      <a:fillRect/>
                    </a:stretch>
                  </a:blip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0" name="Rectangle 9"/>
                  <p:cNvSpPr/>
                  <p:nvPr/>
                </p:nvSpPr>
                <p:spPr>
                  <a:xfrm>
                    <a:off x="2625283" y="4800600"/>
                    <a:ext cx="1707070" cy="707886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|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𝑞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|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𝑣𝐵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=</m:t>
                          </m:r>
                          <m:f>
                            <m:f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  <m:sSup>
                                <m:sSup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𝑣</m:t>
                                  </m:r>
                                </m:e>
                                <m:sup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den>
                          </m:f>
                        </m:oMath>
                      </m:oMathPara>
                    </a14:m>
                    <a:endParaRPr lang="en-US" sz="2000" dirty="0"/>
                  </a:p>
                </p:txBody>
              </p:sp>
            </mc:Choice>
            <mc:Fallback xmlns="">
              <p:sp>
                <p:nvSpPr>
                  <p:cNvPr id="10" name="Rectangle 9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625283" y="4800600"/>
                    <a:ext cx="1707070" cy="707886"/>
                  </a:xfrm>
                  <a:prstGeom prst="rect">
                    <a:avLst/>
                  </a:prstGeom>
                  <a:blipFill>
                    <a:blip r:embed="rId7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</p:grpSp>
      <p:sp>
        <p:nvSpPr>
          <p:cNvPr id="11" name="Rectangle 10"/>
          <p:cNvSpPr/>
          <p:nvPr/>
        </p:nvSpPr>
        <p:spPr>
          <a:xfrm>
            <a:off x="1828801" y="5715001"/>
            <a:ext cx="5476401" cy="83099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sz="2400" b="1" dirty="0"/>
              <a:t>i.e. since the particles have same v, q and B, their r depends on their m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9" name="TextBox 38"/>
              <p:cNvSpPr txBox="1"/>
              <p:nvPr/>
            </p:nvSpPr>
            <p:spPr bwMode="auto">
              <a:xfrm>
                <a:off x="7467600" y="4692640"/>
                <a:ext cx="3048000" cy="170816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prstDash val="dash"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>
                  <a:spcAft>
                    <a:spcPts val="600"/>
                  </a:spcAft>
                  <a:defRPr/>
                </a:pPr>
                <a:r>
                  <a:rPr lang="en-US" sz="2000" b="1" dirty="0">
                    <a:latin typeface="+mj-lt"/>
                  </a:rPr>
                  <a:t>Answer: </a:t>
                </a:r>
                <a:r>
                  <a:rPr lang="en-US" sz="2000" b="1" dirty="0"/>
                  <a:t>[C]</a:t>
                </a:r>
                <a:endParaRPr lang="en-US" sz="2000" b="1" dirty="0">
                  <a:latin typeface="+mj-lt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  <a:defRPr/>
                </a:pPr>
                <a:r>
                  <a:rPr lang="en-US" sz="2000" dirty="0">
                    <a:latin typeface="+mj-lt"/>
                  </a:rPr>
                  <a:t>I </a:t>
                </a:r>
                <a:r>
                  <a:rPr lang="en-US" sz="2000" dirty="0"/>
                  <a:t>→</a:t>
                </a:r>
                <a:r>
                  <a:rPr lang="en-US" sz="2000" dirty="0">
                    <a:latin typeface="+mj-lt"/>
                  </a:rPr>
                  <a:t> </a:t>
                </a:r>
                <a:r>
                  <a:rPr lang="en-US" sz="2000" dirty="0"/>
                  <a:t>p</a:t>
                </a:r>
                <a:r>
                  <a:rPr lang="en-US" sz="2000" baseline="30000" dirty="0"/>
                  <a:t>+</a:t>
                </a:r>
                <a:r>
                  <a:rPr lang="en-US" sz="2000" dirty="0"/>
                  <a:t> </a:t>
                </a:r>
                <a:r>
                  <a:rPr lang="en-US" sz="1600" dirty="0"/>
                  <a:t>(+</a:t>
                </a:r>
                <a:r>
                  <a:rPr lang="en-US" sz="1600" dirty="0" err="1"/>
                  <a:t>ve</a:t>
                </a:r>
                <a:r>
                  <a:rPr lang="en-US" sz="1600" dirty="0"/>
                  <a:t> and large m)</a:t>
                </a:r>
                <a:endParaRPr lang="en-US" sz="2000" baseline="30000" dirty="0"/>
              </a:p>
              <a:p>
                <a:pPr marL="342900" indent="-342900">
                  <a:buFont typeface="Arial" panose="020B0604020202020204" pitchFamily="34" charset="0"/>
                  <a:buChar char="•"/>
                  <a:defRPr/>
                </a:pPr>
                <a:r>
                  <a:rPr lang="en-US" sz="2000" dirty="0"/>
                  <a:t>II → e</a:t>
                </a:r>
                <a:r>
                  <a:rPr lang="en-US" sz="2000" baseline="30000" dirty="0"/>
                  <a:t>+</a:t>
                </a:r>
                <a:r>
                  <a:rPr lang="en-US" sz="2000" dirty="0"/>
                  <a:t> </a:t>
                </a:r>
                <a:r>
                  <a:rPr lang="en-US" sz="1600" dirty="0"/>
                  <a:t>(+</a:t>
                </a:r>
                <a:r>
                  <a:rPr lang="en-US" sz="1600" dirty="0" err="1"/>
                  <a:t>ve</a:t>
                </a:r>
                <a:r>
                  <a:rPr lang="en-US" sz="1600" dirty="0"/>
                  <a:t> and small m)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  <a:defRPr/>
                </a:pPr>
                <a:r>
                  <a:rPr lang="en-US" sz="2000" dirty="0">
                    <a:latin typeface="+mj-lt"/>
                  </a:rPr>
                  <a:t>II</a:t>
                </a:r>
                <a:r>
                  <a:rPr lang="en-US" sz="2000" dirty="0"/>
                  <a:t>I → e</a:t>
                </a:r>
                <a:r>
                  <a:rPr lang="en-US" sz="2000" baseline="30000" dirty="0"/>
                  <a:t>-</a:t>
                </a:r>
                <a:r>
                  <a:rPr lang="en-US" sz="2000" dirty="0"/>
                  <a:t> </a:t>
                </a:r>
                <a:r>
                  <a:rPr lang="en-US" sz="1600" dirty="0"/>
                  <a:t>(-</a:t>
                </a:r>
                <a:r>
                  <a:rPr lang="en-US" sz="1600" dirty="0" err="1"/>
                  <a:t>ve</a:t>
                </a:r>
                <a:r>
                  <a:rPr lang="en-US" sz="1600" dirty="0"/>
                  <a:t> and small m)</a:t>
                </a:r>
                <a:endParaRPr lang="en-US" sz="2000" dirty="0"/>
              </a:p>
              <a:p>
                <a:pPr marL="342900" indent="-342900">
                  <a:buFont typeface="Arial" panose="020B0604020202020204" pitchFamily="34" charset="0"/>
                  <a:buChar char="•"/>
                  <a:defRPr/>
                </a:pPr>
                <a:r>
                  <a:rPr lang="en-US" sz="2000" dirty="0"/>
                  <a:t>IV →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</m:acc>
                  </m:oMath>
                </a14:m>
                <a:r>
                  <a:rPr lang="en-US" sz="2000" dirty="0"/>
                  <a:t> </a:t>
                </a:r>
                <a:r>
                  <a:rPr lang="en-US" sz="1600" dirty="0"/>
                  <a:t>(-ve and large m)</a:t>
                </a:r>
                <a:endParaRPr lang="en-US" sz="2000" dirty="0"/>
              </a:p>
            </p:txBody>
          </p:sp>
        </mc:Choice>
        <mc:Fallback xmlns="">
          <p:sp>
            <p:nvSpPr>
              <p:cNvPr id="39" name="TextBox 3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467600" y="4692640"/>
                <a:ext cx="3048000" cy="1708160"/>
              </a:xfrm>
              <a:prstGeom prst="rect">
                <a:avLst/>
              </a:prstGeom>
              <a:blipFill>
                <a:blip r:embed="rId8"/>
                <a:stretch>
                  <a:fillRect l="-1594" t="-1418" b="-5319"/>
                </a:stretch>
              </a:blipFill>
              <a:ln w="9525">
                <a:solidFill>
                  <a:schemeClr val="tx1"/>
                </a:solidFill>
                <a:prstDash val="dash"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6" name="Straight Connector 15"/>
          <p:cNvCxnSpPr/>
          <p:nvPr/>
        </p:nvCxnSpPr>
        <p:spPr>
          <a:xfrm>
            <a:off x="2028372" y="3200400"/>
            <a:ext cx="6620328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5341707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9" grpId="0"/>
      <p:bldP spid="35" grpId="0"/>
      <p:bldP spid="5" grpId="0"/>
      <p:bldP spid="11" grpId="0" animBg="1"/>
      <p:bldP spid="39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 bwMode="auto">
        <a:noFill/>
        <a:ln w="9525">
          <a:noFill/>
          <a:miter lim="800000"/>
          <a:headEnd/>
          <a:tailEnd/>
        </a:ln>
      </a:spPr>
      <a:bodyPr wrap="square" rtlCol="0">
        <a:spAutoFit/>
      </a:bodyPr>
      <a:lstStyle>
        <a:defPPr algn="ctr">
          <a:defRPr sz="2400" dirty="0" smtClean="0">
            <a:latin typeface="+mj-lt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38831</TotalTime>
  <Words>3736</Words>
  <Application>Microsoft Office PowerPoint</Application>
  <PresentationFormat>Widescreen</PresentationFormat>
  <Paragraphs>652</Paragraphs>
  <Slides>54</Slides>
  <Notes>3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54</vt:i4>
      </vt:variant>
    </vt:vector>
  </HeadingPairs>
  <TitlesOfParts>
    <vt:vector size="62" baseType="lpstr">
      <vt:lpstr>ＭＳ Ｐゴシック</vt:lpstr>
      <vt:lpstr>Arial</vt:lpstr>
      <vt:lpstr>Calibri</vt:lpstr>
      <vt:lpstr>Cambria Math</vt:lpstr>
      <vt:lpstr>Symbol</vt:lpstr>
      <vt:lpstr>Times New Roman</vt:lpstr>
      <vt:lpstr>Office Theme</vt:lpstr>
      <vt:lpstr>Equation</vt:lpstr>
      <vt:lpstr>PowerPoint Presentation</vt:lpstr>
      <vt:lpstr>Reminder: Right-hand Rules</vt:lpstr>
      <vt:lpstr>Magnetic Force</vt:lpstr>
      <vt:lpstr>What Magnetic Field Does to Direction</vt:lpstr>
      <vt:lpstr>Circular Motion in Magnetic Field</vt:lpstr>
      <vt:lpstr>Aurorae</vt:lpstr>
      <vt:lpstr>Bubble Chambers</vt:lpstr>
      <vt:lpstr>Identifying Particles [1]</vt:lpstr>
      <vt:lpstr>Identifying Particles [2]</vt:lpstr>
      <vt:lpstr>Mass Spectrometer</vt:lpstr>
      <vt:lpstr>Cyclotron</vt:lpstr>
      <vt:lpstr>Magnetic Forces on Wires</vt:lpstr>
      <vt:lpstr>Magnetic Force Exerted on Current</vt:lpstr>
      <vt:lpstr>Example</vt:lpstr>
      <vt:lpstr>Magnetic Force between Wires</vt:lpstr>
      <vt:lpstr>Finding the Current in a Wire</vt:lpstr>
      <vt:lpstr>Scaling Problem</vt:lpstr>
      <vt:lpstr>Motors</vt:lpstr>
      <vt:lpstr>Wire Loop in Magnetic Field</vt:lpstr>
      <vt:lpstr>Direction of Rotation of Loop</vt:lpstr>
      <vt:lpstr>Electric Motors</vt:lpstr>
      <vt:lpstr>Torque in an Electric Motor</vt:lpstr>
      <vt:lpstr>Magnetic Flux</vt:lpstr>
      <vt:lpstr>Magnetic Flux (Φ or Φ_B)</vt:lpstr>
      <vt:lpstr>Example: Calculating Φ</vt:lpstr>
      <vt:lpstr>Example: Loop Partially in Field</vt:lpstr>
      <vt:lpstr>Example</vt:lpstr>
      <vt:lpstr>Changing Flux</vt:lpstr>
      <vt:lpstr>Magnetic Induction</vt:lpstr>
      <vt:lpstr>Moving Magnet Near Loop</vt:lpstr>
      <vt:lpstr>Magnetic Induction</vt:lpstr>
      <vt:lpstr>Conductor in E-Field [lecture 14-15 slide 37]</vt:lpstr>
      <vt:lpstr>Neutral Conductor in B-field</vt:lpstr>
      <vt:lpstr>Induced EMF and Current</vt:lpstr>
      <vt:lpstr>Induced Current by Magnetic Induction</vt:lpstr>
      <vt:lpstr>Direction of I and Lenz’s Law</vt:lpstr>
      <vt:lpstr>Guideline For Lenz’s Law</vt:lpstr>
      <vt:lpstr>Example with Lenz’s Law: Moving Loop [1]</vt:lpstr>
      <vt:lpstr>Example with Lenz’s Law: Moving Loop [2] (entering the region)</vt:lpstr>
      <vt:lpstr>Example with Lenz’s Law: Moving Loop [3]  (leaving the region)</vt:lpstr>
      <vt:lpstr>Example with Lenz’s Law: Moving Loop [4]  (inside the region)</vt:lpstr>
      <vt:lpstr>Extra Example with Lenz’s Law: Moving Magnet [1]</vt:lpstr>
      <vt:lpstr>Extra Example with Lenz’s Law: Moving Magnet [2]</vt:lpstr>
      <vt:lpstr>Extra Example with Lenz’s Law: Moving Magnet [3]</vt:lpstr>
      <vt:lpstr>Falling Magnet vs Falling Iron</vt:lpstr>
      <vt:lpstr>Energy Transfer in Induction</vt:lpstr>
      <vt:lpstr>Faraday’s Law</vt:lpstr>
      <vt:lpstr>Faraday’s Law</vt:lpstr>
      <vt:lpstr>Rate of Change of Flux (ΔΦ/Δt)</vt:lpstr>
      <vt:lpstr>Finding induced I: Changing Field [1]</vt:lpstr>
      <vt:lpstr>Finding induced I: Changing Field [2]</vt:lpstr>
      <vt:lpstr>Finding induced ε: Moving Loop [1]</vt:lpstr>
      <vt:lpstr>Finding induced ε: Moving Loop [2]</vt:lpstr>
      <vt:lpstr>Finding induced ε: Moving Loop [3]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Dan</dc:creator>
  <cp:lastModifiedBy>S M</cp:lastModifiedBy>
  <cp:revision>2492</cp:revision>
  <cp:lastPrinted>2013-11-08T16:33:18Z</cp:lastPrinted>
  <dcterms:created xsi:type="dcterms:W3CDTF">2010-01-06T03:23:05Z</dcterms:created>
  <dcterms:modified xsi:type="dcterms:W3CDTF">2021-08-02T15:52:28Z</dcterms:modified>
</cp:coreProperties>
</file>