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  <p:sldMasterId id="2147483707" r:id="rId3"/>
  </p:sldMasterIdLst>
  <p:notesMasterIdLst>
    <p:notesMasterId r:id="rId20"/>
  </p:notesMasterIdLst>
  <p:sldIdLst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EEB500"/>
    <a:srgbClr val="0033CC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762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33D2B-1B85-4E74-9E87-9AA86A6DCA4D}" type="datetimeFigureOut">
              <a:rPr lang="en-US" smtClean="0"/>
              <a:t>5/30/2020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4982E-19A4-451C-9F51-9D3E792F2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72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44982E-19A4-451C-9F51-9D3E792F210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91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 TITLE" type="title">
  <p:cSld name="OPEN 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0" name="Google Shape;10;p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415600" y="1930400"/>
            <a:ext cx="11360800" cy="194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4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6933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"/>
          </p:nvPr>
        </p:nvSpPr>
        <p:spPr>
          <a:xfrm>
            <a:off x="415600" y="3849867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27058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S">
  <p:cSld name="BIG NUMBERS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1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60" name="Google Shape;160;p11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" name="Google Shape;161;p11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Google Shape;162;p11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Google Shape;163;p11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" name="Google Shape;164;p11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" name="Google Shape;165;p11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" name="Google Shape;166;p11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" name="Google Shape;167;p11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Google Shape;168;p11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Google Shape;169;p11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Google Shape;170;p11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1" name="Google Shape;171;p11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2" name="Google Shape;172;p11"/>
          <p:cNvSpPr txBox="1">
            <a:spLocks noGrp="1"/>
          </p:cNvSpPr>
          <p:nvPr>
            <p:ph type="title" hasCustomPrompt="1"/>
          </p:nvPr>
        </p:nvSpPr>
        <p:spPr>
          <a:xfrm>
            <a:off x="3335000" y="9346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73" name="Google Shape;173;p11"/>
          <p:cNvSpPr txBox="1">
            <a:spLocks noGrp="1"/>
          </p:cNvSpPr>
          <p:nvPr>
            <p:ph type="title" idx="2" hasCustomPrompt="1"/>
          </p:nvPr>
        </p:nvSpPr>
        <p:spPr>
          <a:xfrm>
            <a:off x="3335000" y="28142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74" name="Google Shape;174;p11"/>
          <p:cNvSpPr txBox="1">
            <a:spLocks noGrp="1"/>
          </p:cNvSpPr>
          <p:nvPr>
            <p:ph type="title" idx="3" hasCustomPrompt="1"/>
          </p:nvPr>
        </p:nvSpPr>
        <p:spPr>
          <a:xfrm>
            <a:off x="3335000" y="4693851"/>
            <a:ext cx="5522000" cy="79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656620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12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77" name="Google Shape;177;p1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8" name="Google Shape;178;p1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9" name="Google Shape;179;p1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0" name="Google Shape;180;p1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1" name="Google Shape;181;p1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2" name="Google Shape;182;p1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3" name="Google Shape;183;p1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4" name="Google Shape;184;p1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5" name="Google Shape;185;p1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6" name="Google Shape;186;p1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7" name="Google Shape;187;p1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8" name="Google Shape;188;p1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9" name="Google Shape;189;p12"/>
          <p:cNvSpPr txBox="1">
            <a:spLocks noGrp="1"/>
          </p:cNvSpPr>
          <p:nvPr>
            <p:ph type="ctrTitle"/>
          </p:nvPr>
        </p:nvSpPr>
        <p:spPr>
          <a:xfrm>
            <a:off x="4416800" y="1603533"/>
            <a:ext cx="3358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19484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1_TITLE + THREE COLUMNS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oogle Shape;191;p13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92" name="Google Shape;192;p13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3" name="Google Shape;193;p13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4" name="Google Shape;194;p13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5" name="Google Shape;195;p13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6" name="Google Shape;196;p13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7" name="Google Shape;197;p13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8" name="Google Shape;198;p13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9" name="Google Shape;199;p13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0" name="Google Shape;200;p13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Google Shape;201;p13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2" name="Google Shape;202;p13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3" name="Google Shape;203;p13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4" name="Google Shape;204;p13"/>
          <p:cNvSpPr txBox="1">
            <a:spLocks noGrp="1"/>
          </p:cNvSpPr>
          <p:nvPr>
            <p:ph type="subTitle" idx="1"/>
          </p:nvPr>
        </p:nvSpPr>
        <p:spPr>
          <a:xfrm>
            <a:off x="8303733" y="2601400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5" name="Google Shape;205;p13"/>
          <p:cNvSpPr txBox="1">
            <a:spLocks noGrp="1"/>
          </p:cNvSpPr>
          <p:nvPr>
            <p:ph type="ctrTitle"/>
          </p:nvPr>
        </p:nvSpPr>
        <p:spPr>
          <a:xfrm>
            <a:off x="8303733" y="1946433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6" name="Google Shape;206;p13"/>
          <p:cNvSpPr txBox="1">
            <a:spLocks noGrp="1"/>
          </p:cNvSpPr>
          <p:nvPr>
            <p:ph type="subTitle" idx="2"/>
          </p:nvPr>
        </p:nvSpPr>
        <p:spPr>
          <a:xfrm>
            <a:off x="8303733" y="3959267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7" name="Google Shape;207;p13"/>
          <p:cNvSpPr txBox="1">
            <a:spLocks noGrp="1"/>
          </p:cNvSpPr>
          <p:nvPr>
            <p:ph type="ctrTitle" idx="3"/>
          </p:nvPr>
        </p:nvSpPr>
        <p:spPr>
          <a:xfrm>
            <a:off x="8303733" y="3304300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8" name="Google Shape;208;p13"/>
          <p:cNvSpPr txBox="1">
            <a:spLocks noGrp="1"/>
          </p:cNvSpPr>
          <p:nvPr>
            <p:ph type="subTitle" idx="4"/>
          </p:nvPr>
        </p:nvSpPr>
        <p:spPr>
          <a:xfrm>
            <a:off x="8303733" y="5317133"/>
            <a:ext cx="2528800" cy="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9" name="Google Shape;209;p13"/>
          <p:cNvSpPr txBox="1">
            <a:spLocks noGrp="1"/>
          </p:cNvSpPr>
          <p:nvPr>
            <p:ph type="ctrTitle" idx="5"/>
          </p:nvPr>
        </p:nvSpPr>
        <p:spPr>
          <a:xfrm>
            <a:off x="8303733" y="4662167"/>
            <a:ext cx="3964800" cy="79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0" name="Google Shape;210;p13"/>
          <p:cNvSpPr txBox="1">
            <a:spLocks noGrp="1"/>
          </p:cNvSpPr>
          <p:nvPr>
            <p:ph type="ctrTitle" idx="6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9344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">
  <p:cSld name="TWO COLUMNS 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Google Shape;212;p14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13" name="Google Shape;213;p1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4" name="Google Shape;214;p1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" name="Google Shape;215;p1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6" name="Google Shape;216;p1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7" name="Google Shape;217;p1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8" name="Google Shape;218;p1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9" name="Google Shape;219;p1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" name="Google Shape;220;p1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" name="Google Shape;221;p1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2" name="Google Shape;222;p1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3" name="Google Shape;223;p1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4" name="Google Shape;224;p1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5" name="Google Shape;225;p14"/>
          <p:cNvSpPr txBox="1">
            <a:spLocks noGrp="1"/>
          </p:cNvSpPr>
          <p:nvPr>
            <p:ph type="subTitle" idx="1"/>
          </p:nvPr>
        </p:nvSpPr>
        <p:spPr>
          <a:xfrm>
            <a:off x="3111900" y="33652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6" name="Google Shape;226;p14"/>
          <p:cNvSpPr txBox="1">
            <a:spLocks noGrp="1"/>
          </p:cNvSpPr>
          <p:nvPr>
            <p:ph type="subTitle" idx="2"/>
          </p:nvPr>
        </p:nvSpPr>
        <p:spPr>
          <a:xfrm>
            <a:off x="6818067" y="33652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7" name="Google Shape;227;p14"/>
          <p:cNvSpPr txBox="1">
            <a:spLocks noGrp="1"/>
          </p:cNvSpPr>
          <p:nvPr>
            <p:ph type="ctrTitle"/>
          </p:nvPr>
        </p:nvSpPr>
        <p:spPr>
          <a:xfrm>
            <a:off x="3246884" y="23274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8" name="Google Shape;228;p14"/>
          <p:cNvSpPr txBox="1">
            <a:spLocks noGrp="1"/>
          </p:cNvSpPr>
          <p:nvPr>
            <p:ph type="ctrTitle" idx="3"/>
          </p:nvPr>
        </p:nvSpPr>
        <p:spPr>
          <a:xfrm>
            <a:off x="6953051" y="23274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61322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15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31" name="Google Shape;231;p1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" name="Google Shape;232;p1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" name="Google Shape;233;p1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" name="Google Shape;234;p1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5" name="Google Shape;235;p1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" name="Google Shape;236;p1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" name="Google Shape;237;p1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" name="Google Shape;238;p1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" name="Google Shape;239;p1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" name="Google Shape;240;p1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" name="Google Shape;241;p1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2" name="Google Shape;242;p1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3" name="Google Shape;243;p15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8974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oogle Shape;245;p16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46" name="Google Shape;246;p1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" name="Google Shape;247;p1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" name="Google Shape;248;p1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" name="Google Shape;249;p1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" name="Google Shape;250;p1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" name="Google Shape;251;p1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" name="Google Shape;252;p1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" name="Google Shape;253;p1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" name="Google Shape;254;p1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" name="Google Shape;255;p1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" name="Google Shape;256;p1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7" name="Google Shape;257;p1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58" name="Google Shape;258;p16"/>
          <p:cNvSpPr txBox="1">
            <a:spLocks noGrp="1"/>
          </p:cNvSpPr>
          <p:nvPr>
            <p:ph type="subTitle" idx="1"/>
          </p:nvPr>
        </p:nvSpPr>
        <p:spPr>
          <a:xfrm>
            <a:off x="1974803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59" name="Google Shape;259;p16"/>
          <p:cNvSpPr txBox="1">
            <a:spLocks noGrp="1"/>
          </p:cNvSpPr>
          <p:nvPr>
            <p:ph type="subTitle" idx="2"/>
          </p:nvPr>
        </p:nvSpPr>
        <p:spPr>
          <a:xfrm>
            <a:off x="4969788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0" name="Google Shape;260;p16"/>
          <p:cNvSpPr txBox="1">
            <a:spLocks noGrp="1"/>
          </p:cNvSpPr>
          <p:nvPr>
            <p:ph type="subTitle" idx="3"/>
          </p:nvPr>
        </p:nvSpPr>
        <p:spPr>
          <a:xfrm>
            <a:off x="7964777" y="28445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1" name="Google Shape;261;p16"/>
          <p:cNvSpPr txBox="1">
            <a:spLocks noGrp="1"/>
          </p:cNvSpPr>
          <p:nvPr>
            <p:ph type="ctrTitle"/>
          </p:nvPr>
        </p:nvSpPr>
        <p:spPr>
          <a:xfrm>
            <a:off x="1885017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2" name="Google Shape;262;p16"/>
          <p:cNvSpPr txBox="1">
            <a:spLocks noGrp="1"/>
          </p:cNvSpPr>
          <p:nvPr>
            <p:ph type="ctrTitle" idx="4"/>
          </p:nvPr>
        </p:nvSpPr>
        <p:spPr>
          <a:xfrm>
            <a:off x="4880020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3" name="Google Shape;263;p16"/>
          <p:cNvSpPr txBox="1">
            <a:spLocks noGrp="1"/>
          </p:cNvSpPr>
          <p:nvPr>
            <p:ph type="ctrTitle" idx="5"/>
          </p:nvPr>
        </p:nvSpPr>
        <p:spPr>
          <a:xfrm>
            <a:off x="7874997" y="17657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4" name="Google Shape;264;p16"/>
          <p:cNvSpPr txBox="1">
            <a:spLocks noGrp="1"/>
          </p:cNvSpPr>
          <p:nvPr>
            <p:ph type="subTitle" idx="6"/>
          </p:nvPr>
        </p:nvSpPr>
        <p:spPr>
          <a:xfrm>
            <a:off x="1974803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5" name="Google Shape;265;p16"/>
          <p:cNvSpPr txBox="1">
            <a:spLocks noGrp="1"/>
          </p:cNvSpPr>
          <p:nvPr>
            <p:ph type="subTitle" idx="7"/>
          </p:nvPr>
        </p:nvSpPr>
        <p:spPr>
          <a:xfrm>
            <a:off x="4969788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6" name="Google Shape;266;p16"/>
          <p:cNvSpPr txBox="1">
            <a:spLocks noGrp="1"/>
          </p:cNvSpPr>
          <p:nvPr>
            <p:ph type="subTitle" idx="8"/>
          </p:nvPr>
        </p:nvSpPr>
        <p:spPr>
          <a:xfrm>
            <a:off x="7964760" y="4990833"/>
            <a:ext cx="22524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7" name="Google Shape;267;p16"/>
          <p:cNvSpPr txBox="1">
            <a:spLocks noGrp="1"/>
          </p:cNvSpPr>
          <p:nvPr>
            <p:ph type="ctrTitle" idx="9"/>
          </p:nvPr>
        </p:nvSpPr>
        <p:spPr>
          <a:xfrm>
            <a:off x="1885000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8" name="Google Shape;268;p16"/>
          <p:cNvSpPr txBox="1">
            <a:spLocks noGrp="1"/>
          </p:cNvSpPr>
          <p:nvPr>
            <p:ph type="ctrTitle" idx="13"/>
          </p:nvPr>
        </p:nvSpPr>
        <p:spPr>
          <a:xfrm>
            <a:off x="4880004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9" name="Google Shape;269;p16"/>
          <p:cNvSpPr txBox="1">
            <a:spLocks noGrp="1"/>
          </p:cNvSpPr>
          <p:nvPr>
            <p:ph type="ctrTitle" idx="14"/>
          </p:nvPr>
        </p:nvSpPr>
        <p:spPr>
          <a:xfrm>
            <a:off x="7874981" y="3912033"/>
            <a:ext cx="243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0" name="Google Shape;270;p16"/>
          <p:cNvSpPr txBox="1">
            <a:spLocks noGrp="1"/>
          </p:cNvSpPr>
          <p:nvPr>
            <p:ph type="ctrTitle" idx="15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95807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&amp; CREDITS">
  <p:cSld name="THANKS &amp; CREDITS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17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73" name="Google Shape;273;p1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1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1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1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Google Shape;277;p1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Google Shape;278;p1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1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Google Shape;280;p1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Google Shape;281;p1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1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Google Shape;283;p1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4" name="Google Shape;284;p1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5" name="Google Shape;285;p17"/>
          <p:cNvSpPr txBox="1">
            <a:spLocks noGrp="1"/>
          </p:cNvSpPr>
          <p:nvPr>
            <p:ph type="ctrTitle"/>
          </p:nvPr>
        </p:nvSpPr>
        <p:spPr>
          <a:xfrm>
            <a:off x="1252700" y="1197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4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6" name="Google Shape;286;p17"/>
          <p:cNvSpPr txBox="1">
            <a:spLocks noGrp="1"/>
          </p:cNvSpPr>
          <p:nvPr>
            <p:ph type="subTitle" idx="1"/>
          </p:nvPr>
        </p:nvSpPr>
        <p:spPr>
          <a:xfrm>
            <a:off x="12527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87" name="Google Shape;287;p17"/>
          <p:cNvSpPr txBox="1"/>
          <p:nvPr/>
        </p:nvSpPr>
        <p:spPr>
          <a:xfrm>
            <a:off x="1252700" y="4710800"/>
            <a:ext cx="41380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CREDITS: This presentation template was created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2"/>
              </a:rPr>
              <a:t>Slidesgo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, including icons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Flatico</a:t>
            </a:r>
            <a:r>
              <a:rPr lang="en" sz="1067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n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, and infographics &amp; images by </a:t>
            </a:r>
            <a:r>
              <a:rPr lang="en" sz="1067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4"/>
              </a:rPr>
              <a:t>Freepik</a:t>
            </a:r>
            <a:r>
              <a:rPr lang="en" sz="1067">
                <a:latin typeface="Comfortaa"/>
                <a:ea typeface="Comfortaa"/>
                <a:cs typeface="Comfortaa"/>
                <a:sym typeface="Comfortaa"/>
              </a:rPr>
              <a:t>. </a:t>
            </a:r>
            <a:endParaRPr sz="1067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067">
              <a:latin typeface="Comfortaa"/>
              <a:ea typeface="Comfortaa"/>
              <a:cs typeface="Comfortaa"/>
              <a:sym typeface="Comfortaa"/>
            </a:endParaRPr>
          </a:p>
        </p:txBody>
      </p:sp>
    </p:spTree>
    <p:extLst>
      <p:ext uri="{BB962C8B-B14F-4D97-AF65-F5344CB8AC3E}">
        <p14:creationId xmlns:p14="http://schemas.microsoft.com/office/powerpoint/2010/main" val="1302885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1_TITLE + BULLET POINTS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oogle Shape;289;p18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90" name="Google Shape;290;p18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1" name="Google Shape;291;p18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2" name="Google Shape;292;p18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3" name="Google Shape;293;p18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4" name="Google Shape;294;p18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5" name="Google Shape;295;p18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6" name="Google Shape;296;p18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7" name="Google Shape;297;p18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18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Google Shape;299;p18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0" name="Google Shape;300;p18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Google Shape;301;p18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2" name="Google Shape;302;p18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3" name="Google Shape;303;p18"/>
          <p:cNvSpPr txBox="1">
            <a:spLocks noGrp="1"/>
          </p:cNvSpPr>
          <p:nvPr>
            <p:ph type="body" idx="1"/>
          </p:nvPr>
        </p:nvSpPr>
        <p:spPr>
          <a:xfrm>
            <a:off x="1479551" y="2057400"/>
            <a:ext cx="4419600" cy="4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4" name="Google Shape;304;p18"/>
          <p:cNvSpPr txBox="1">
            <a:spLocks noGrp="1"/>
          </p:cNvSpPr>
          <p:nvPr>
            <p:ph type="body" idx="2"/>
          </p:nvPr>
        </p:nvSpPr>
        <p:spPr>
          <a:xfrm>
            <a:off x="6292851" y="2057400"/>
            <a:ext cx="4419600" cy="4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●"/>
              <a:defRPr sz="1467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100"/>
              <a:buFont typeface="Comfortaa"/>
              <a:buChar char="○"/>
              <a:defRPr sz="1467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100"/>
              <a:buFont typeface="Comfortaa"/>
              <a:buChar char="■"/>
              <a:defRPr sz="1467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7676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19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307" name="Google Shape;307;p1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8" name="Google Shape;308;p1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1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Google Shape;310;p1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1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Google Shape;312;p1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3" name="Google Shape;313;p1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4" name="Google Shape;314;p1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5" name="Google Shape;315;p1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6" name="Google Shape;316;p1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7" name="Google Shape;317;p1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8" name="Google Shape;318;p1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348793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72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 + BULLET POINT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oogle Shape;25;p3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26" name="Google Shape;26;p3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3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3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3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Google Shape;30;p3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Google Shape;31;p3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" name="Google Shape;32;p3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" name="Google Shape;33;p3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Google Shape;34;p3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Google Shape;35;p3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Google Shape;36;p3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Google Shape;37;p3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8" name="Google Shape;38;p3"/>
          <p:cNvSpPr txBox="1">
            <a:spLocks noGrp="1"/>
          </p:cNvSpPr>
          <p:nvPr>
            <p:ph type="ctrTitle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Google Shape;39;p3"/>
          <p:cNvSpPr txBox="1">
            <a:spLocks noGrp="1"/>
          </p:cNvSpPr>
          <p:nvPr>
            <p:ph type="body" idx="1"/>
          </p:nvPr>
        </p:nvSpPr>
        <p:spPr>
          <a:xfrm>
            <a:off x="1252700" y="1968500"/>
            <a:ext cx="8085200" cy="40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945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1pPr>
            <a:lvl2pPr marL="1219170" lvl="1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2pPr>
            <a:lvl3pPr marL="1828754" lvl="2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3pPr>
            <a:lvl4pPr marL="2438339" lvl="3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4pPr>
            <a:lvl5pPr marL="3047924" lvl="4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5pPr>
            <a:lvl6pPr marL="3657509" lvl="5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6pPr>
            <a:lvl7pPr marL="4267093" lvl="6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●"/>
              <a:defRPr sz="1333">
                <a:latin typeface="Comfortaa"/>
                <a:ea typeface="Comfortaa"/>
                <a:cs typeface="Comfortaa"/>
                <a:sym typeface="Comfortaa"/>
              </a:defRPr>
            </a:lvl7pPr>
            <a:lvl8pPr marL="4876678" lvl="7" indent="-389457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000"/>
              <a:buFont typeface="Comfortaa"/>
              <a:buChar char="○"/>
              <a:defRPr sz="1333">
                <a:latin typeface="Comfortaa"/>
                <a:ea typeface="Comfortaa"/>
                <a:cs typeface="Comfortaa"/>
                <a:sym typeface="Comfortaa"/>
              </a:defRPr>
            </a:lvl8pPr>
            <a:lvl9pPr marL="5486263" lvl="8" indent="-389457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000"/>
              <a:buFont typeface="Comfortaa"/>
              <a:buChar char="■"/>
              <a:defRPr sz="1333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2605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C48E3-B4F9-4A13-A811-970D136E2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9D8-B2D4-47A0-98D4-F96309ABADD3}" type="datetimeFigureOut">
              <a:rPr lang="en-US" smtClean="0"/>
              <a:t>5/30/2020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8C9C30-408F-4996-83FA-A3E5ADF6A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A7940-3309-4B20-9C58-7102665A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3FF5-7AC2-4B73-8C63-9CBC91D61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51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967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668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333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31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82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1225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64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9D8-B2D4-47A0-98D4-F96309ABADD3}" type="datetimeFigureOut">
              <a:rPr lang="en-US" smtClean="0"/>
              <a:t>5/30/2020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3FF5-7AC2-4B73-8C63-9CBC91D61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391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15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4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42" name="Google Shape;42;p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Google Shape;43;p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Google Shape;44;p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Google Shape;45;p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Google Shape;46;p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Google Shape;47;p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Google Shape;48;p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Google Shape;49;p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Google Shape;50;p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Google Shape;51;p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52;p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53;p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4" name="Google Shape;54;p4"/>
          <p:cNvSpPr txBox="1">
            <a:spLocks noGrp="1"/>
          </p:cNvSpPr>
          <p:nvPr>
            <p:ph type="title" hasCustomPrompt="1"/>
          </p:nvPr>
        </p:nvSpPr>
        <p:spPr>
          <a:xfrm>
            <a:off x="1895117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5" name="Google Shape;55;p4"/>
          <p:cNvSpPr txBox="1">
            <a:spLocks noGrp="1"/>
          </p:cNvSpPr>
          <p:nvPr>
            <p:ph type="title" idx="2" hasCustomPrompt="1"/>
          </p:nvPr>
        </p:nvSpPr>
        <p:spPr>
          <a:xfrm>
            <a:off x="4280505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6" name="Google Shape;56;p4"/>
          <p:cNvSpPr txBox="1">
            <a:spLocks noGrp="1"/>
          </p:cNvSpPr>
          <p:nvPr>
            <p:ph type="title" idx="3" hasCustomPrompt="1"/>
          </p:nvPr>
        </p:nvSpPr>
        <p:spPr>
          <a:xfrm>
            <a:off x="6665895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7" name="Google Shape;57;p4"/>
          <p:cNvSpPr txBox="1">
            <a:spLocks noGrp="1"/>
          </p:cNvSpPr>
          <p:nvPr>
            <p:ph type="title" idx="4" hasCustomPrompt="1"/>
          </p:nvPr>
        </p:nvSpPr>
        <p:spPr>
          <a:xfrm>
            <a:off x="9051284" y="3121800"/>
            <a:ext cx="1245600" cy="76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8" name="Google Shape;58;p4"/>
          <p:cNvSpPr txBox="1">
            <a:spLocks noGrp="1"/>
          </p:cNvSpPr>
          <p:nvPr>
            <p:ph type="ctrTitle" idx="5"/>
          </p:nvPr>
        </p:nvSpPr>
        <p:spPr>
          <a:xfrm>
            <a:off x="415600" y="824767"/>
            <a:ext cx="113608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subTitle" idx="1"/>
          </p:nvPr>
        </p:nvSpPr>
        <p:spPr>
          <a:xfrm>
            <a:off x="1521933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0" name="Google Shape;60;p4"/>
          <p:cNvSpPr txBox="1">
            <a:spLocks noGrp="1"/>
          </p:cNvSpPr>
          <p:nvPr>
            <p:ph type="subTitle" idx="6"/>
          </p:nvPr>
        </p:nvSpPr>
        <p:spPr>
          <a:xfrm>
            <a:off x="3907300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1" name="Google Shape;61;p4"/>
          <p:cNvSpPr txBox="1">
            <a:spLocks noGrp="1"/>
          </p:cNvSpPr>
          <p:nvPr>
            <p:ph type="subTitle" idx="7"/>
          </p:nvPr>
        </p:nvSpPr>
        <p:spPr>
          <a:xfrm>
            <a:off x="6292667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2" name="Google Shape;62;p4"/>
          <p:cNvSpPr txBox="1">
            <a:spLocks noGrp="1"/>
          </p:cNvSpPr>
          <p:nvPr>
            <p:ph type="subTitle" idx="8"/>
          </p:nvPr>
        </p:nvSpPr>
        <p:spPr>
          <a:xfrm>
            <a:off x="8678100" y="49101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3" name="Google Shape;63;p4"/>
          <p:cNvSpPr txBox="1">
            <a:spLocks noGrp="1"/>
          </p:cNvSpPr>
          <p:nvPr>
            <p:ph type="subTitle" idx="9"/>
          </p:nvPr>
        </p:nvSpPr>
        <p:spPr>
          <a:xfrm>
            <a:off x="6292700" y="49527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793389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784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917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77735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013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71439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999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8065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4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5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66" name="Google Shape;66;p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Google Shape;67;p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" name="Google Shape;68;p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" name="Google Shape;69;p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" name="Google Shape;70;p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" name="Google Shape;71;p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" name="Google Shape;72;p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Google Shape;73;p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" name="Google Shape;74;p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Google Shape;75;p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8" name="Google Shape;78;p5"/>
          <p:cNvSpPr txBox="1">
            <a:spLocks noGrp="1"/>
          </p:cNvSpPr>
          <p:nvPr>
            <p:ph type="subTitle" idx="1"/>
          </p:nvPr>
        </p:nvSpPr>
        <p:spPr>
          <a:xfrm>
            <a:off x="12527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ctrTitle"/>
          </p:nvPr>
        </p:nvSpPr>
        <p:spPr>
          <a:xfrm>
            <a:off x="1252700" y="689133"/>
            <a:ext cx="97204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039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6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82" name="Google Shape;82;p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Google Shape;87;p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" name="Google Shape;88;p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Google Shape;89;p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Google Shape;90;p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Google Shape;91;p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Google Shape;92;p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Google Shape;93;p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4" name="Google Shape;94;p6"/>
          <p:cNvSpPr txBox="1">
            <a:spLocks noGrp="1"/>
          </p:cNvSpPr>
          <p:nvPr>
            <p:ph type="ctrTitle"/>
          </p:nvPr>
        </p:nvSpPr>
        <p:spPr>
          <a:xfrm>
            <a:off x="2678400" y="5196051"/>
            <a:ext cx="6835200" cy="51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None/>
              <a:defRPr sz="1467"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40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1"/>
          </p:nvPr>
        </p:nvSpPr>
        <p:spPr>
          <a:xfrm>
            <a:off x="2553000" y="1869300"/>
            <a:ext cx="7086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8671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7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98" name="Google Shape;98;p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Google Shape;99;p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Google Shape;100;p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Google Shape;101;p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Google Shape;102;p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Google Shape;103;p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Google Shape;104;p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Google Shape;105;p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" name="Google Shape;106;p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7" name="Google Shape;107;p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Google Shape;108;p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Google Shape;109;p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0" name="Google Shape;110;p7"/>
          <p:cNvSpPr txBox="1">
            <a:spLocks noGrp="1"/>
          </p:cNvSpPr>
          <p:nvPr>
            <p:ph type="ctrTitle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ubTitle" idx="1"/>
          </p:nvPr>
        </p:nvSpPr>
        <p:spPr>
          <a:xfrm>
            <a:off x="4152000" y="2739400"/>
            <a:ext cx="3888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6070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"/>
          <p:cNvSpPr txBox="1">
            <a:spLocks noGrp="1"/>
          </p:cNvSpPr>
          <p:nvPr>
            <p:ph type="ctrTitle"/>
          </p:nvPr>
        </p:nvSpPr>
        <p:spPr>
          <a:xfrm>
            <a:off x="4145000" y="2940400"/>
            <a:ext cx="3902000" cy="9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844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 type="blank">
  <p:cSld name="TITLE + FOUR COLUMN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9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16" name="Google Shape;116;p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117;p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118;p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119;p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0" name="Google Shape;120;p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1" name="Google Shape;121;p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" name="Google Shape;122;p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Google Shape;123;p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Google Shape;124;p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25;p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Google Shape;126;p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Google Shape;127;p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8" name="Google Shape;128;p9"/>
          <p:cNvSpPr txBox="1">
            <a:spLocks noGrp="1"/>
          </p:cNvSpPr>
          <p:nvPr>
            <p:ph type="subTitle" idx="1"/>
          </p:nvPr>
        </p:nvSpPr>
        <p:spPr>
          <a:xfrm>
            <a:off x="1521917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9" name="Google Shape;129;p9"/>
          <p:cNvSpPr txBox="1">
            <a:spLocks noGrp="1"/>
          </p:cNvSpPr>
          <p:nvPr>
            <p:ph type="subTitle" idx="2"/>
          </p:nvPr>
        </p:nvSpPr>
        <p:spPr>
          <a:xfrm>
            <a:off x="39072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0" name="Google Shape;130;p9"/>
          <p:cNvSpPr txBox="1">
            <a:spLocks noGrp="1"/>
          </p:cNvSpPr>
          <p:nvPr>
            <p:ph type="subTitle" idx="3"/>
          </p:nvPr>
        </p:nvSpPr>
        <p:spPr>
          <a:xfrm>
            <a:off x="86780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1" name="Google Shape;131;p9"/>
          <p:cNvSpPr txBox="1">
            <a:spLocks noGrp="1"/>
          </p:cNvSpPr>
          <p:nvPr>
            <p:ph type="subTitle" idx="4"/>
          </p:nvPr>
        </p:nvSpPr>
        <p:spPr>
          <a:xfrm>
            <a:off x="6292684" y="4351333"/>
            <a:ext cx="199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ctrTitle"/>
          </p:nvPr>
        </p:nvSpPr>
        <p:spPr>
          <a:xfrm>
            <a:off x="1521933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ctrTitle" idx="5"/>
          </p:nvPr>
        </p:nvSpPr>
        <p:spPr>
          <a:xfrm>
            <a:off x="39073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ctrTitle" idx="6"/>
          </p:nvPr>
        </p:nvSpPr>
        <p:spPr>
          <a:xfrm>
            <a:off x="62927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5" name="Google Shape;135;p9"/>
          <p:cNvSpPr txBox="1">
            <a:spLocks noGrp="1"/>
          </p:cNvSpPr>
          <p:nvPr>
            <p:ph type="ctrTitle" idx="7"/>
          </p:nvPr>
        </p:nvSpPr>
        <p:spPr>
          <a:xfrm>
            <a:off x="8678100" y="34196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6" name="Google Shape;136;p9"/>
          <p:cNvSpPr txBox="1">
            <a:spLocks noGrp="1"/>
          </p:cNvSpPr>
          <p:nvPr>
            <p:ph type="ctrTitle" idx="8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50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oogle Shape;138;p10"/>
          <p:cNvGrpSpPr/>
          <p:nvPr/>
        </p:nvGrpSpPr>
        <p:grpSpPr>
          <a:xfrm>
            <a:off x="-16603" y="413700"/>
            <a:ext cx="12241067" cy="6051067"/>
            <a:chOff x="-12452" y="310275"/>
            <a:chExt cx="9180800" cy="4538300"/>
          </a:xfrm>
        </p:grpSpPr>
        <p:cxnSp>
          <p:nvCxnSpPr>
            <p:cNvPr id="139" name="Google Shape;139;p10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Google Shape;140;p10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Google Shape;141;p10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Google Shape;142;p10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3" name="Google Shape;143;p10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" name="Google Shape;144;p10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" name="Google Shape;145;p10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" name="Google Shape;146;p10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" name="Google Shape;147;p10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" name="Google Shape;148;p10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" name="Google Shape;149;p10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0" name="Google Shape;150;p10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1" name="Google Shape;151;p10"/>
          <p:cNvSpPr txBox="1">
            <a:spLocks noGrp="1"/>
          </p:cNvSpPr>
          <p:nvPr>
            <p:ph type="subTitle" idx="1"/>
          </p:nvPr>
        </p:nvSpPr>
        <p:spPr>
          <a:xfrm>
            <a:off x="1665233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2" name="Google Shape;152;p10"/>
          <p:cNvSpPr txBox="1">
            <a:spLocks noGrp="1"/>
          </p:cNvSpPr>
          <p:nvPr>
            <p:ph type="subTitle" idx="2"/>
          </p:nvPr>
        </p:nvSpPr>
        <p:spPr>
          <a:xfrm>
            <a:off x="4965000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3" name="Google Shape;153;p10"/>
          <p:cNvSpPr txBox="1">
            <a:spLocks noGrp="1"/>
          </p:cNvSpPr>
          <p:nvPr>
            <p:ph type="subTitle" idx="3"/>
          </p:nvPr>
        </p:nvSpPr>
        <p:spPr>
          <a:xfrm>
            <a:off x="8264767" y="3809733"/>
            <a:ext cx="22620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4" name="Google Shape;154;p10"/>
          <p:cNvSpPr txBox="1">
            <a:spLocks noGrp="1"/>
          </p:cNvSpPr>
          <p:nvPr>
            <p:ph type="ctrTitle"/>
          </p:nvPr>
        </p:nvSpPr>
        <p:spPr>
          <a:xfrm>
            <a:off x="1800217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5" name="Google Shape;155;p10"/>
          <p:cNvSpPr txBox="1">
            <a:spLocks noGrp="1"/>
          </p:cNvSpPr>
          <p:nvPr>
            <p:ph type="ctrTitle" idx="4"/>
          </p:nvPr>
        </p:nvSpPr>
        <p:spPr>
          <a:xfrm>
            <a:off x="5099984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6" name="Google Shape;156;p10"/>
          <p:cNvSpPr txBox="1">
            <a:spLocks noGrp="1"/>
          </p:cNvSpPr>
          <p:nvPr>
            <p:ph type="ctrTitle" idx="5"/>
          </p:nvPr>
        </p:nvSpPr>
        <p:spPr>
          <a:xfrm>
            <a:off x="8399784" y="2365533"/>
            <a:ext cx="19920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867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7" name="Google Shape;157;p10"/>
          <p:cNvSpPr txBox="1">
            <a:spLocks noGrp="1"/>
          </p:cNvSpPr>
          <p:nvPr>
            <p:ph type="ctrTitle" idx="6"/>
          </p:nvPr>
        </p:nvSpPr>
        <p:spPr>
          <a:xfrm>
            <a:off x="2678400" y="689133"/>
            <a:ext cx="6835200" cy="97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32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4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8503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Permanent Marker"/>
              <a:buNone/>
              <a:defRPr sz="2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838185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1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322" name="Google Shape;322;p21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747721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5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E5C0B0D2-BDD2-42CD-940D-7F93E16EB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8708" y="264647"/>
            <a:ext cx="8148384" cy="646331"/>
          </a:xfrm>
          <a:prstGeom prst="rect">
            <a:avLst/>
          </a:prstGeom>
          <a:solidFill>
            <a:srgbClr val="FFFF99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Magnetism and Electromagnetic Energy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526DE29A-A3CC-44E7-BB31-1890B36F6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680" y="3592531"/>
            <a:ext cx="575134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dirty="0">
                <a:solidFill>
                  <a:schemeClr val="tx2"/>
                </a:solidFill>
              </a:rPr>
              <a:t>Key concepts: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Magnetic poles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Magnetic force and fields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Electromagnets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Electromagnetic induction- Faraday’s Law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Electric Motor and Generators</a:t>
            </a:r>
          </a:p>
          <a:p>
            <a:pPr marL="342900" indent="-342900" eaLnBrk="1" hangingPunct="1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Transformers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2F8AB8E-5FE2-43A2-BE16-C6D117045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680" y="1451499"/>
            <a:ext cx="94183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chemeClr val="tx2"/>
                </a:solidFill>
              </a:rPr>
              <a:t>Objective: Learning about magnetism, magnetic field and electromagnetism.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17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D90B8BAB-D1B5-4C8A-9FB7-C536AADB0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6932" y="0"/>
            <a:ext cx="54553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Electromagnetic Induction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A64649-C527-428B-AA13-8A3A901DAEB7}"/>
              </a:ext>
            </a:extLst>
          </p:cNvPr>
          <p:cNvSpPr/>
          <p:nvPr/>
        </p:nvSpPr>
        <p:spPr>
          <a:xfrm>
            <a:off x="2827606" y="1118326"/>
            <a:ext cx="93643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Faraday’s Law of induction: (Lenz’s Law)</a:t>
            </a:r>
            <a:br>
              <a:rPr lang="en-US" alt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induced voltage in a coil is proportional to the number of loops multiplied by the rate at which the magnetic field changes within those loops.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778FBC-68BE-466F-8DAC-8F4946E64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770" y="2279519"/>
            <a:ext cx="2207832" cy="7573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8C5D01-615A-4DD9-B60F-8833AA96C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9302" y="2428067"/>
            <a:ext cx="4752698" cy="3984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B0862C9-7124-423F-843B-91CD021D5D7A}"/>
              </a:ext>
            </a:extLst>
          </p:cNvPr>
          <p:cNvSpPr/>
          <p:nvPr/>
        </p:nvSpPr>
        <p:spPr>
          <a:xfrm>
            <a:off x="3045493" y="3000462"/>
            <a:ext cx="439380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number of loops induce more voltage or more current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induced voltage also depend on how fast the magnet is entering or leaving the coil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6D2867C-8279-485D-A346-30AAD36CB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683" y="4919007"/>
            <a:ext cx="4752698" cy="194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160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70A36B-4D45-4E02-8566-F36821101D02}"/>
              </a:ext>
            </a:extLst>
          </p:cNvPr>
          <p:cNvSpPr/>
          <p:nvPr/>
        </p:nvSpPr>
        <p:spPr>
          <a:xfrm>
            <a:off x="3273082" y="0"/>
            <a:ext cx="7263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Connections between Electricity and Magnetism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E05027-B371-4A95-94C3-D8C39188E5B0}"/>
              </a:ext>
            </a:extLst>
          </p:cNvPr>
          <p:cNvSpPr/>
          <p:nvPr/>
        </p:nvSpPr>
        <p:spPr>
          <a:xfrm>
            <a:off x="2602523" y="1308295"/>
            <a:ext cx="958947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ea typeface="Times" pitchFamily="18" charset="0"/>
                <a:cs typeface="Times New Roman" panose="02020603050405020304" pitchFamily="18" charset="0"/>
              </a:rPr>
              <a:t>Complete the relationships.  List at least one example of each relationship from everyday applications.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200" dirty="0">
              <a:solidFill>
                <a:schemeClr val="accent4"/>
              </a:solidFill>
              <a:latin typeface="Times New Roman" panose="02020603050405020304" pitchFamily="18" charset="0"/>
              <a:ea typeface="Times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 Wire with </a:t>
            </a:r>
            <a:r>
              <a:rPr lang="en-US" sz="22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current 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flowing </a:t>
            </a:r>
            <a:r>
              <a:rPr lang="en-US" sz="2200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interacting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a </a:t>
            </a:r>
            <a:r>
              <a:rPr lang="en-US" sz="2200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generates: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Example:_____________________________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(B)  Electric (charge) field in motion generates: </a:t>
            </a: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Example:____________________________________ </a:t>
            </a:r>
          </a:p>
        </p:txBody>
      </p:sp>
    </p:spTree>
    <p:extLst>
      <p:ext uri="{BB962C8B-B14F-4D97-AF65-F5344CB8AC3E}">
        <p14:creationId xmlns:p14="http://schemas.microsoft.com/office/powerpoint/2010/main" val="921220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BB45826-370D-406C-BCD1-E399C92EE0D6}"/>
              </a:ext>
            </a:extLst>
          </p:cNvPr>
          <p:cNvSpPr/>
          <p:nvPr/>
        </p:nvSpPr>
        <p:spPr>
          <a:xfrm>
            <a:off x="3273082" y="0"/>
            <a:ext cx="7263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Connections between Electricity and Magnetism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0FEB90-E6E2-449B-A6F3-5BACEF4891AD}"/>
              </a:ext>
            </a:extLst>
          </p:cNvPr>
          <p:cNvSpPr/>
          <p:nvPr/>
        </p:nvSpPr>
        <p:spPr>
          <a:xfrm>
            <a:off x="3009094" y="1585703"/>
            <a:ext cx="593488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(C) Magnetic field in motion relative to a coil of wire (or coil of wire in motion relative to magnetic field) generates: </a:t>
            </a:r>
            <a:endParaRPr lang="en-US" altLang="en-US" sz="2200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Example:________________________________</a:t>
            </a: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A04DE7-F295-453A-944B-CB329D405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8891" y="1585703"/>
            <a:ext cx="3343109" cy="460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25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799A3D9-77E0-4D25-B578-AE4E9A4D2FBB}"/>
              </a:ext>
            </a:extLst>
          </p:cNvPr>
          <p:cNvSpPr/>
          <p:nvPr/>
        </p:nvSpPr>
        <p:spPr>
          <a:xfrm>
            <a:off x="3048000" y="1073261"/>
            <a:ext cx="886733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8E0000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A coherent description of electromagnetism was formulated by James Clerk Maxwell </a:t>
            </a:r>
            <a:endParaRPr lang="en-US" altLang="en-US" sz="2400" b="1" dirty="0"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rgbClr val="0000CC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Maxwell’s Laws:</a:t>
            </a:r>
            <a:endParaRPr lang="en-US" altLang="en-US" sz="2400" b="1" dirty="0">
              <a:solidFill>
                <a:srgbClr val="0000CC"/>
              </a:solidFill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Law 1: </a:t>
            </a:r>
            <a:r>
              <a:rPr lang="en-US" altLang="en-US" sz="24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Coulomb's Law - like charges repel, unlike attract;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             inverse square force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Law 2: </a:t>
            </a:r>
            <a:r>
              <a:rPr lang="en-US" altLang="en-US" sz="24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There are no magnetic monopoles in nature.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Law 3: </a:t>
            </a:r>
            <a:r>
              <a:rPr lang="en-US" altLang="en-US" sz="24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Magnetic phenomena can be produced by electrical effects.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Law 4: </a:t>
            </a:r>
            <a:r>
              <a:rPr lang="en-US" altLang="en-US" sz="2400" dirty="0">
                <a:latin typeface="Times New Roman" panose="02020603050405020304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Electrical phenomena can be produced by magnetic effects.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EC0083A-3A40-4F99-84BF-26A2345D7302}"/>
              </a:ext>
            </a:extLst>
          </p:cNvPr>
          <p:cNvSpPr/>
          <p:nvPr/>
        </p:nvSpPr>
        <p:spPr>
          <a:xfrm>
            <a:off x="4529182" y="0"/>
            <a:ext cx="37753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Electromagnetism</a:t>
            </a:r>
          </a:p>
        </p:txBody>
      </p:sp>
    </p:spTree>
    <p:extLst>
      <p:ext uri="{BB962C8B-B14F-4D97-AF65-F5344CB8AC3E}">
        <p14:creationId xmlns:p14="http://schemas.microsoft.com/office/powerpoint/2010/main" val="4232658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8C17E0-6C7E-4448-957B-6ABC0A6A06BB}"/>
              </a:ext>
            </a:extLst>
          </p:cNvPr>
          <p:cNvSpPr txBox="1">
            <a:spLocks/>
          </p:cNvSpPr>
          <p:nvPr/>
        </p:nvSpPr>
        <p:spPr>
          <a:xfrm>
            <a:off x="2495240" y="1014804"/>
            <a:ext cx="5909719" cy="414996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en-US" sz="2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Transformers are used to increase or decrease </a:t>
            </a:r>
          </a:p>
          <a:p>
            <a:pPr marL="0" indent="0">
              <a:buFontTx/>
              <a:buNone/>
            </a:pPr>
            <a:r>
              <a:rPr lang="en-US" altLang="en-US" sz="2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voltage. </a:t>
            </a:r>
          </a:p>
          <a:p>
            <a:pPr marL="0" indent="0">
              <a:buFontTx/>
              <a:buNone/>
            </a:pPr>
            <a:endParaRPr lang="en-US" altLang="en-US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required for transformers to function? </a:t>
            </a:r>
          </a:p>
          <a:p>
            <a:pPr marL="0" indent="0">
              <a:buFontTx/>
              <a:buNone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_______________</a:t>
            </a:r>
          </a:p>
          <a:p>
            <a:pPr marL="0" indent="0">
              <a:buFontTx/>
              <a:buNone/>
            </a:pPr>
            <a:endParaRPr lang="en-US" altLang="en-US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windings is __________ related </a:t>
            </a:r>
          </a:p>
          <a:p>
            <a:pPr marL="0" indent="0">
              <a:buFontTx/>
              <a:buNone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voltage.</a:t>
            </a:r>
          </a:p>
          <a:p>
            <a:pPr marL="0" indent="0">
              <a:buFontTx/>
              <a:buNone/>
            </a:pPr>
            <a:endParaRPr lang="en-US" altLang="en-US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power ( P = V × I ) must remain constant </a:t>
            </a:r>
          </a:p>
          <a:p>
            <a:pPr marL="0" indent="0">
              <a:buFontTx/>
              <a:buNone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 the current is ________________ related to the voltage.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CCD6E2-264B-4659-9854-D45361A72C68}"/>
              </a:ext>
            </a:extLst>
          </p:cNvPr>
          <p:cNvSpPr/>
          <p:nvPr/>
        </p:nvSpPr>
        <p:spPr>
          <a:xfrm>
            <a:off x="5007103" y="0"/>
            <a:ext cx="2929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Transformers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34C201-3F92-4376-A4EE-3D5CD5684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4959" y="1135746"/>
            <a:ext cx="3787041" cy="43974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B3BAE2-BE5E-4450-B39A-F5203E69C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1979" y="5735241"/>
            <a:ext cx="1398956" cy="7678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7A1BF1-D20A-407C-841D-642FE4F5B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9987" y="6373624"/>
            <a:ext cx="3020224" cy="4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548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9739C3-BE24-4EBB-9F93-9091566FFDB0}"/>
              </a:ext>
            </a:extLst>
          </p:cNvPr>
          <p:cNvSpPr/>
          <p:nvPr/>
        </p:nvSpPr>
        <p:spPr>
          <a:xfrm>
            <a:off x="5007103" y="0"/>
            <a:ext cx="2929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Transformers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C7FB5CE2-6F95-41B5-B686-798E5D1FB713}"/>
              </a:ext>
            </a:extLst>
          </p:cNvPr>
          <p:cNvSpPr txBox="1">
            <a:spLocks/>
          </p:cNvSpPr>
          <p:nvPr/>
        </p:nvSpPr>
        <p:spPr>
          <a:xfrm>
            <a:off x="1055077" y="1477108"/>
            <a:ext cx="6696221" cy="499989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en-US" sz="2400" b="1" dirty="0"/>
              <a:t>STEP UP  </a:t>
            </a:r>
            <a:r>
              <a:rPr lang="en-US" altLang="en-US" sz="2400" dirty="0"/>
              <a:t>TRANSFORMERS</a:t>
            </a:r>
          </a:p>
          <a:p>
            <a:pPr marL="0" indent="0" algn="ctr">
              <a:buFontTx/>
              <a:buNone/>
            </a:pP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3 coils</a:t>
            </a: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6 coils</a:t>
            </a: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 20 V		  </a:t>
            </a: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  40  </a:t>
            </a: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V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 6 A		</a:t>
            </a: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   3  </a:t>
            </a: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 A	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43F5C2F-63F0-4133-BFFE-BBC8C6398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3884200"/>
            <a:ext cx="5017821" cy="261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2C36D3F-2626-4E7A-B040-4665E847CEA3}"/>
              </a:ext>
            </a:extLst>
          </p:cNvPr>
          <p:cNvSpPr txBox="1">
            <a:spLocks/>
          </p:cNvSpPr>
          <p:nvPr/>
        </p:nvSpPr>
        <p:spPr>
          <a:xfrm>
            <a:off x="6344529" y="1477108"/>
            <a:ext cx="5847471" cy="501899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en-US" sz="2400" b="1" dirty="0"/>
              <a:t>STEP UP  </a:t>
            </a:r>
            <a:r>
              <a:rPr lang="en-US" altLang="en-US" sz="2400" dirty="0"/>
              <a:t>TRANSFORMERS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en-US" altLang="en-US" u="sng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3 windings</a:t>
            </a: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	      </a:t>
            </a: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9 windings</a:t>
            </a: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    20 V		          ____V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      6 A		          ____ A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50362E37-A291-4F34-89FF-15F6D6915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525" y="4090254"/>
            <a:ext cx="50292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351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845202-A47C-402A-8145-E547BC61ACD7}"/>
              </a:ext>
            </a:extLst>
          </p:cNvPr>
          <p:cNvSpPr txBox="1">
            <a:spLocks/>
          </p:cNvSpPr>
          <p:nvPr/>
        </p:nvSpPr>
        <p:spPr>
          <a:xfrm>
            <a:off x="6513342" y="1209822"/>
            <a:ext cx="5678658" cy="564817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en-US" sz="2400" b="1" dirty="0"/>
              <a:t>STEP DOWN  </a:t>
            </a:r>
            <a:r>
              <a:rPr lang="en-US" altLang="en-US" sz="2400" dirty="0"/>
              <a:t>TRANSFORMERS</a:t>
            </a:r>
          </a:p>
          <a:p>
            <a:pPr marL="0" indent="0">
              <a:buFontTx/>
              <a:buNone/>
            </a:pPr>
            <a:r>
              <a:rPr lang="en-US" altLang="en-US" b="1" dirty="0"/>
              <a:t> </a:t>
            </a:r>
            <a:endParaRPr lang="en-US" altLang="en-US" u="sng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10 coils</a:t>
            </a: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2 coils</a:t>
            </a: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  240 V		  	____V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    6 A			____ A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77B6CF9C-0497-4B90-A2F7-D176AE41D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071" y="4057650"/>
            <a:ext cx="50292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FD872298-C3F8-4B3C-9E84-91DD3EBB6F99}"/>
              </a:ext>
            </a:extLst>
          </p:cNvPr>
          <p:cNvSpPr txBox="1">
            <a:spLocks/>
          </p:cNvSpPr>
          <p:nvPr/>
        </p:nvSpPr>
        <p:spPr>
          <a:xfrm>
            <a:off x="1629506" y="1209821"/>
            <a:ext cx="5678658" cy="564817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altLang="en-US" sz="2400" b="1" dirty="0"/>
              <a:t>STEP DOWN  </a:t>
            </a:r>
            <a:r>
              <a:rPr lang="en-US" altLang="en-US" sz="2400" dirty="0"/>
              <a:t>TRANSFORMERS</a:t>
            </a:r>
          </a:p>
          <a:p>
            <a:pPr marL="0" indent="0">
              <a:buFontTx/>
              <a:buNone/>
            </a:pPr>
            <a:r>
              <a:rPr lang="en-US" altLang="en-US" b="1" dirty="0"/>
              <a:t> </a:t>
            </a:r>
            <a:endParaRPr lang="en-US" altLang="en-US" u="sng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4 coils</a:t>
            </a: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2 coils</a:t>
            </a: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  500 V		</a:t>
            </a: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250</a:t>
            </a: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V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US" altLang="en-US" sz="2400" dirty="0"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    5 A			_</a:t>
            </a:r>
            <a:r>
              <a:rPr lang="en-US" altLang="en-US" sz="2400" u="sng" dirty="0">
                <a:ea typeface="Times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en-US" sz="2400" dirty="0">
                <a:ea typeface="Times" panose="02020603050405020304" pitchFamily="18" charset="0"/>
                <a:cs typeface="Times New Roman" panose="02020603050405020304" pitchFamily="18" charset="0"/>
              </a:rPr>
              <a:t>_A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486C8BDF-64F0-4D52-A0ED-D8E07E4FA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871" y="4033910"/>
            <a:ext cx="502920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F645CCA-9DA3-428A-A08D-368C825672ED}"/>
              </a:ext>
            </a:extLst>
          </p:cNvPr>
          <p:cNvSpPr/>
          <p:nvPr/>
        </p:nvSpPr>
        <p:spPr>
          <a:xfrm>
            <a:off x="5007103" y="0"/>
            <a:ext cx="2929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Transformers</a:t>
            </a:r>
          </a:p>
        </p:txBody>
      </p:sp>
    </p:spTree>
    <p:extLst>
      <p:ext uri="{BB962C8B-B14F-4D97-AF65-F5344CB8AC3E}">
        <p14:creationId xmlns:p14="http://schemas.microsoft.com/office/powerpoint/2010/main" val="1576743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6B45C1EB-AC90-4AA5-9B4A-4D62C7108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7382" y="22273"/>
            <a:ext cx="34547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Magnetic Forces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568ADF6F-3FD0-4751-9C17-EEF10FEE5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0961" y="1351508"/>
            <a:ext cx="9241888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Force- is similar to electrical force</a:t>
            </a:r>
          </a:p>
          <a:p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altLang="en-US" sz="24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 objects to attract or repel</a:t>
            </a:r>
          </a:p>
          <a:p>
            <a:pPr marL="342900" indent="-342900">
              <a:buFontTx/>
              <a:buChar char="-"/>
            </a:pPr>
            <a:endParaRPr lang="en-US" altLang="en-US" sz="24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altLang="en-US" sz="2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decreases as distance</a:t>
            </a:r>
          </a:p>
          <a:p>
            <a:r>
              <a:rPr lang="en-US" altLang="en-US" sz="24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increases between two magnets</a:t>
            </a:r>
          </a:p>
          <a:p>
            <a:pPr marL="342900" indent="-342900">
              <a:buFontTx/>
              <a:buChar char="-"/>
            </a:pPr>
            <a:endParaRPr lang="en-US" altLang="en-US" sz="24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altLang="en-US" sz="24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poles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produce magnetic </a:t>
            </a:r>
          </a:p>
          <a:p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forces (electric charges produce </a:t>
            </a:r>
          </a:p>
          <a:p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electric forces)</a:t>
            </a:r>
          </a:p>
          <a:p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566551-2AE3-4D85-96DF-D2138B027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675" y="2608385"/>
            <a:ext cx="4577325" cy="422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09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932F56-9F2E-4CFA-9759-FA94DD558BFE}"/>
              </a:ext>
            </a:extLst>
          </p:cNvPr>
          <p:cNvSpPr/>
          <p:nvPr/>
        </p:nvSpPr>
        <p:spPr>
          <a:xfrm>
            <a:off x="3483255" y="1113508"/>
            <a:ext cx="5759220" cy="5744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2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magnet has a North and a South pole</a:t>
            </a:r>
          </a:p>
          <a:p>
            <a:br>
              <a:rPr lang="en-US" altLang="en-US" sz="22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poles </a:t>
            </a:r>
            <a:r>
              <a:rPr lang="en-US" altLang="en-US" sz="2200" b="1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exist in pairs</a:t>
            </a:r>
            <a:r>
              <a:rPr lang="en-US" altLang="en-US" sz="22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though electric charges can be separated</a:t>
            </a:r>
          </a:p>
          <a:p>
            <a:endParaRPr lang="en-US" altLang="en-US" sz="2200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b="1" dirty="0"/>
              <a:t>Rule: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0033CC"/>
                </a:solidFill>
              </a:rPr>
              <a:t>Like poles repel each other</a:t>
            </a:r>
            <a:r>
              <a:rPr lang="en-US" altLang="en-US" sz="22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/>
              <a:t>(N –N) or (S –S)</a:t>
            </a:r>
          </a:p>
          <a:p>
            <a:endParaRPr lang="en-US" altLang="en-US" sz="2000" b="1" dirty="0">
              <a:solidFill>
                <a:srgbClr val="0033C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006600"/>
                </a:solidFill>
              </a:rPr>
              <a:t>Opposite poles attract </a:t>
            </a:r>
            <a:r>
              <a:rPr lang="en-US" altLang="en-US" sz="2000" b="1" dirty="0"/>
              <a:t>(N – S)</a:t>
            </a:r>
          </a:p>
          <a:p>
            <a:endParaRPr lang="en-US" altLang="en-US" sz="2000" b="1" dirty="0"/>
          </a:p>
          <a:p>
            <a:endParaRPr lang="en-US" altLang="en-US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en-US" sz="2000" b="1" dirty="0">
                <a:solidFill>
                  <a:schemeClr val="accent1"/>
                </a:solidFill>
              </a:rPr>
              <a:t>Magnetic Fields</a:t>
            </a:r>
            <a:r>
              <a:rPr lang="en-US" altLang="en-US" sz="2000" b="1" dirty="0">
                <a:solidFill>
                  <a:schemeClr val="accent4"/>
                </a:solidFill>
              </a:rPr>
              <a:t> - Regions of Magnetic influence</a:t>
            </a:r>
          </a:p>
          <a:p>
            <a:endParaRPr lang="en-US" altLang="en-US" sz="2000" b="1" dirty="0">
              <a:solidFill>
                <a:schemeClr val="accent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chemeClr val="accent4"/>
                </a:solidFill>
              </a:rPr>
              <a:t>Direction of the magnetic field outside the magnet is from North pole to the South pole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39C48F-F790-4CC4-8C1B-68E8DCB33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695" y="1348153"/>
            <a:ext cx="2973040" cy="381234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2B5CB2DB-9A89-4EE1-BBCD-42B235AB4D57}"/>
              </a:ext>
            </a:extLst>
          </p:cNvPr>
          <p:cNvSpPr/>
          <p:nvPr/>
        </p:nvSpPr>
        <p:spPr>
          <a:xfrm>
            <a:off x="4776432" y="0"/>
            <a:ext cx="31726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Magnetic Poles</a:t>
            </a:r>
          </a:p>
        </p:txBody>
      </p:sp>
      <p:pic>
        <p:nvPicPr>
          <p:cNvPr id="22" name="Picture 11">
            <a:extLst>
              <a:ext uri="{FF2B5EF4-FFF2-40B4-BE49-F238E27FC236}">
                <a16:creationId xmlns:a16="http://schemas.microsoft.com/office/drawing/2014/main" id="{EC52FA38-07AA-4F60-82C0-FDD1E39BF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3995" y="833511"/>
            <a:ext cx="2738005" cy="332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17">
            <a:extLst>
              <a:ext uri="{FF2B5EF4-FFF2-40B4-BE49-F238E27FC236}">
                <a16:creationId xmlns:a16="http://schemas.microsoft.com/office/drawing/2014/main" id="{D1B36DF1-DFB3-43F9-BE5E-E836A5258046}"/>
              </a:ext>
            </a:extLst>
          </p:cNvPr>
          <p:cNvGrpSpPr>
            <a:grpSpLocks/>
          </p:cNvGrpSpPr>
          <p:nvPr/>
        </p:nvGrpSpPr>
        <p:grpSpPr bwMode="auto">
          <a:xfrm>
            <a:off x="10567182" y="4779499"/>
            <a:ext cx="457200" cy="1295400"/>
            <a:chOff x="3360" y="3168"/>
            <a:chExt cx="288" cy="816"/>
          </a:xfrm>
        </p:grpSpPr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EF809A28-57A7-4636-BADA-A932D149F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3168"/>
              <a:ext cx="288" cy="816"/>
            </a:xfrm>
            <a:prstGeom prst="rect">
              <a:avLst/>
            </a:prstGeom>
            <a:solidFill>
              <a:srgbClr val="BBF8F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13">
              <a:extLst>
                <a:ext uri="{FF2B5EF4-FFF2-40B4-BE49-F238E27FC236}">
                  <a16:creationId xmlns:a16="http://schemas.microsoft.com/office/drawing/2014/main" id="{D30BDC77-9863-4852-A196-F3A4DED4E6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56" y="33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" name="Line 14">
              <a:extLst>
                <a:ext uri="{FF2B5EF4-FFF2-40B4-BE49-F238E27FC236}">
                  <a16:creationId xmlns:a16="http://schemas.microsoft.com/office/drawing/2014/main" id="{57CA2A08-9AC7-4076-885E-A4EFBBF243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52" y="33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2" name="Text Box 15">
            <a:extLst>
              <a:ext uri="{FF2B5EF4-FFF2-40B4-BE49-F238E27FC236}">
                <a16:creationId xmlns:a16="http://schemas.microsoft.com/office/drawing/2014/main" id="{7B860ECE-DCD1-4AA4-83DE-0D0027896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9582" y="4779499"/>
            <a:ext cx="146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/>
              <a:t>N</a:t>
            </a:r>
          </a:p>
        </p:txBody>
      </p:sp>
      <p:sp>
        <p:nvSpPr>
          <p:cNvPr id="33" name="Text Box 16">
            <a:extLst>
              <a:ext uri="{FF2B5EF4-FFF2-40B4-BE49-F238E27FC236}">
                <a16:creationId xmlns:a16="http://schemas.microsoft.com/office/drawing/2014/main" id="{920965CB-4CE5-420E-92CB-4DE90A810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9582" y="5846299"/>
            <a:ext cx="1127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600" b="1"/>
              <a:t>S</a:t>
            </a:r>
          </a:p>
        </p:txBody>
      </p:sp>
      <p:sp>
        <p:nvSpPr>
          <p:cNvPr id="34" name="Text Box 18">
            <a:extLst>
              <a:ext uri="{FF2B5EF4-FFF2-40B4-BE49-F238E27FC236}">
                <a16:creationId xmlns:a16="http://schemas.microsoft.com/office/drawing/2014/main" id="{31FDAFA6-E920-4C78-A709-B2E18A6A6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9832" y="6515052"/>
            <a:ext cx="2114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 dirty="0"/>
              <a:t>Inside the magnet</a:t>
            </a:r>
          </a:p>
        </p:txBody>
      </p:sp>
      <p:sp>
        <p:nvSpPr>
          <p:cNvPr id="35" name="Line 19">
            <a:extLst>
              <a:ext uri="{FF2B5EF4-FFF2-40B4-BE49-F238E27FC236}">
                <a16:creationId xmlns:a16="http://schemas.microsoft.com/office/drawing/2014/main" id="{B41B05BC-58D0-441D-AEE2-140AEF60C5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861451" y="6135223"/>
            <a:ext cx="506485" cy="396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" name="Line 19">
            <a:extLst>
              <a:ext uri="{FF2B5EF4-FFF2-40B4-BE49-F238E27FC236}">
                <a16:creationId xmlns:a16="http://schemas.microsoft.com/office/drawing/2014/main" id="{F2618289-9A7D-4952-B1B8-BCFC3E6372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38092" y="3770140"/>
            <a:ext cx="3882683" cy="100935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7" name="Line 19">
            <a:extLst>
              <a:ext uri="{FF2B5EF4-FFF2-40B4-BE49-F238E27FC236}">
                <a16:creationId xmlns:a16="http://schemas.microsoft.com/office/drawing/2014/main" id="{96ACB309-624C-4CAF-9BDB-DE5A608489B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602524" y="1697500"/>
            <a:ext cx="842688" cy="26025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8" name="Line 19">
            <a:extLst>
              <a:ext uri="{FF2B5EF4-FFF2-40B4-BE49-F238E27FC236}">
                <a16:creationId xmlns:a16="http://schemas.microsoft.com/office/drawing/2014/main" id="{52F76CF4-0979-48B7-B33D-26A2D4F5768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420837" y="1697500"/>
            <a:ext cx="2024375" cy="26025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18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FB2AE18E-42B2-49CC-8479-F3234974E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0458" y="929700"/>
            <a:ext cx="7943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magnetic field is produced by the </a:t>
            </a:r>
            <a:r>
              <a:rPr lang="en-US" altLang="en-US" sz="2400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motion of electric charges </a:t>
            </a:r>
          </a:p>
        </p:txBody>
      </p:sp>
      <p:sp>
        <p:nvSpPr>
          <p:cNvPr id="3" name="Text Box 5">
            <a:extLst>
              <a:ext uri="{FF2B5EF4-FFF2-40B4-BE49-F238E27FC236}">
                <a16:creationId xmlns:a16="http://schemas.microsoft.com/office/drawing/2014/main" id="{9ACAE408-9239-432D-8CD1-BB5D0445B9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0458" y="1750624"/>
            <a:ext cx="62872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kinds of electron 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motion</a:t>
            </a:r>
            <a:r>
              <a:rPr lang="en-US" altLang="en-US" sz="24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make magnetism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4150D1FD-8286-4756-AA11-A8B2755EAD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2055" y="2271137"/>
            <a:ext cx="319991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n-US" altLang="en-US" b="1" dirty="0">
                <a:solidFill>
                  <a:schemeClr val="accent1"/>
                </a:solidFill>
                <a:cs typeface="Times New Roman" panose="02020603050405020304" pitchFamily="18" charset="0"/>
              </a:rPr>
              <a:t>Electron revolution</a:t>
            </a:r>
          </a:p>
          <a:p>
            <a:pPr>
              <a:buFontTx/>
              <a:buAutoNum type="arabicPeriod"/>
            </a:pPr>
            <a:r>
              <a:rPr lang="en-US" altLang="en-US" b="1" dirty="0">
                <a:solidFill>
                  <a:schemeClr val="accent1"/>
                </a:solidFill>
                <a:cs typeface="Times New Roman" panose="02020603050405020304" pitchFamily="18" charset="0"/>
              </a:rPr>
              <a:t>Electron spin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4B5D82A9-21F7-47E1-8C6D-891CDABF3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1511" y="3402409"/>
            <a:ext cx="34563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spin produces </a:t>
            </a:r>
          </a:p>
          <a:p>
            <a:r>
              <a:rPr lang="en-US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stronger magnetic filed</a:t>
            </a:r>
          </a:p>
        </p:txBody>
      </p:sp>
      <p:pic>
        <p:nvPicPr>
          <p:cNvPr id="6" name="Picture 13">
            <a:extLst>
              <a:ext uri="{FF2B5EF4-FFF2-40B4-BE49-F238E27FC236}">
                <a16:creationId xmlns:a16="http://schemas.microsoft.com/office/drawing/2014/main" id="{12AA3ECF-6E14-4C4E-A1F2-AA98B7EA9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9945" y="1445800"/>
            <a:ext cx="2686491" cy="231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4">
            <a:extLst>
              <a:ext uri="{FF2B5EF4-FFF2-40B4-BE49-F238E27FC236}">
                <a16:creationId xmlns:a16="http://schemas.microsoft.com/office/drawing/2014/main" id="{5355F8AC-FB18-4AC1-8ECC-2FE0B01AEED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66031" y="3151163"/>
            <a:ext cx="1786597" cy="8862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FEB2B9-254F-4B29-BF8F-0D12A7C594DB}"/>
              </a:ext>
            </a:extLst>
          </p:cNvPr>
          <p:cNvSpPr/>
          <p:nvPr/>
        </p:nvSpPr>
        <p:spPr>
          <a:xfrm>
            <a:off x="4776432" y="0"/>
            <a:ext cx="31470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C23D1A-9C5A-4549-99C2-2FE29DFE7168}"/>
              </a:ext>
            </a:extLst>
          </p:cNvPr>
          <p:cNvSpPr/>
          <p:nvPr/>
        </p:nvSpPr>
        <p:spPr>
          <a:xfrm>
            <a:off x="2880458" y="4363566"/>
            <a:ext cx="8936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electrons spinning </a:t>
            </a:r>
            <a:r>
              <a:rPr lang="en-US" altLang="en-US" sz="2400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same direction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produce a </a:t>
            </a:r>
            <a:r>
              <a:rPr lang="en-US" altLang="en-US" sz="2400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magnetic field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altLang="en-US" sz="24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Iron, cobalt nickel make good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2400" i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electrons spinning </a:t>
            </a:r>
            <a:r>
              <a:rPr lang="en-US" altLang="en-US" sz="2400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opposite direction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produce </a:t>
            </a:r>
            <a:r>
              <a:rPr lang="en-US" altLang="en-US" sz="2400" u="sng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magnetic field </a:t>
            </a:r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400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fields cancel each other </a:t>
            </a:r>
          </a:p>
          <a:p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***This is why most materials are not magnets</a:t>
            </a:r>
          </a:p>
        </p:txBody>
      </p:sp>
    </p:spTree>
    <p:extLst>
      <p:ext uri="{BB962C8B-B14F-4D97-AF65-F5344CB8AC3E}">
        <p14:creationId xmlns:p14="http://schemas.microsoft.com/office/powerpoint/2010/main" val="4279125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29DC4AF9-71D2-40A7-95A0-C35EF7436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6269" y="870254"/>
            <a:ext cx="95457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chemeClr val="accent4"/>
                </a:solidFill>
              </a:rPr>
              <a:t>Magnetic Domains- clusters of aligned atoms</a:t>
            </a:r>
          </a:p>
          <a:p>
            <a:r>
              <a:rPr lang="en-US" altLang="en-US" sz="2400" b="1" dirty="0">
                <a:solidFill>
                  <a:schemeClr val="accent4"/>
                </a:solidFill>
              </a:rPr>
              <a:t>				-only found in ferro-magnetic materials</a:t>
            </a:r>
          </a:p>
        </p:txBody>
      </p:sp>
      <p:sp>
        <p:nvSpPr>
          <p:cNvPr id="4" name="Text Box 11">
            <a:extLst>
              <a:ext uri="{FF2B5EF4-FFF2-40B4-BE49-F238E27FC236}">
                <a16:creationId xmlns:a16="http://schemas.microsoft.com/office/drawing/2014/main" id="{4996FC14-572C-448E-A5B0-62D249C22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4929" y="6216650"/>
            <a:ext cx="44758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Ordinary iron is not magnetized </a:t>
            </a:r>
          </a:p>
        </p:txBody>
      </p:sp>
      <p:sp>
        <p:nvSpPr>
          <p:cNvPr id="5" name="Line 13">
            <a:extLst>
              <a:ext uri="{FF2B5EF4-FFF2-40B4-BE49-F238E27FC236}">
                <a16:creationId xmlns:a16="http://schemas.microsoft.com/office/drawing/2014/main" id="{61F28A96-9B00-47BE-9613-71566BACCC6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1810" y="5341447"/>
            <a:ext cx="11722" cy="87520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064546-7E3A-44FB-9A4A-FE4EE6133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742" y="2138853"/>
            <a:ext cx="9065887" cy="320259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33825F6-A08C-40AE-9F30-832B7B820676}"/>
              </a:ext>
            </a:extLst>
          </p:cNvPr>
          <p:cNvSpPr/>
          <p:nvPr/>
        </p:nvSpPr>
        <p:spPr>
          <a:xfrm>
            <a:off x="4455395" y="-8004"/>
            <a:ext cx="3890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Magnetic Domains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367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79F1B4-43EB-435D-BDC2-63E26A50B3B8}"/>
              </a:ext>
            </a:extLst>
          </p:cNvPr>
          <p:cNvSpPr/>
          <p:nvPr/>
        </p:nvSpPr>
        <p:spPr>
          <a:xfrm>
            <a:off x="4528904" y="0"/>
            <a:ext cx="3082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CDBBD8-A9FE-4090-9804-7CE287187C44}"/>
              </a:ext>
            </a:extLst>
          </p:cNvPr>
          <p:cNvSpPr/>
          <p:nvPr/>
        </p:nvSpPr>
        <p:spPr>
          <a:xfrm>
            <a:off x="3209632" y="1179026"/>
            <a:ext cx="58192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current carrying wire produces a magnetic field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94F21A-BA4F-4CE5-A433-D144AE0D2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632" y="1609913"/>
            <a:ext cx="7318705" cy="19865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782181-94C7-49B9-BBEF-B3C794187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54" y="3836285"/>
            <a:ext cx="2971766" cy="189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94F938-99CF-42E6-A746-1895AB5B1FA7}"/>
              </a:ext>
            </a:extLst>
          </p:cNvPr>
          <p:cNvSpPr/>
          <p:nvPr/>
        </p:nvSpPr>
        <p:spPr>
          <a:xfrm>
            <a:off x="3141909" y="3790058"/>
            <a:ext cx="590054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we insert a piece of iron inside a current carrying coil we can make a stronger magnet</a:t>
            </a:r>
          </a:p>
          <a:p>
            <a:endParaRPr lang="en-US" altLang="en-US" sz="16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solidFill>
                  <a:schemeClr val="accent1"/>
                </a:solidFill>
              </a:rPr>
              <a:t>The nail becomes an electromagnet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442208A1-5342-4107-A06D-88E06D9A86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9631" y="5729703"/>
            <a:ext cx="731870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Stays as a magnet as long as current flows through the coil.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we increase the current through the coil we can increase the strength of the electromagnet.</a:t>
            </a:r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id="{B3183F85-4DFD-406A-AAD1-F3272F9E31C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11799" y="4419600"/>
            <a:ext cx="1430655" cy="3797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dirty="0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C060009C-5628-465C-81BE-0E5F05B3DBB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51804" y="5088728"/>
            <a:ext cx="12897" cy="6672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6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3E672C-65B5-4BFD-AC24-35D3ABC088B8}"/>
              </a:ext>
            </a:extLst>
          </p:cNvPr>
          <p:cNvSpPr/>
          <p:nvPr/>
        </p:nvSpPr>
        <p:spPr>
          <a:xfrm>
            <a:off x="3395197" y="0"/>
            <a:ext cx="7135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Magnetic forces on moving charges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0587D6-6C92-4382-B8BD-2A6DA5605416}"/>
              </a:ext>
            </a:extLst>
          </p:cNvPr>
          <p:cNvSpPr/>
          <p:nvPr/>
        </p:nvSpPr>
        <p:spPr>
          <a:xfrm>
            <a:off x="2588455" y="1024674"/>
            <a:ext cx="96035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a charged particle is moving in a magnetic field it experiences a deflecting force.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positive charged </a:t>
            </a:r>
            <a:r>
              <a:rPr lang="en-US" sz="2200" dirty="0" err="1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particile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you point the thumb of the right hand in the direction of 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fingers in the direction of </a:t>
            </a:r>
            <a:r>
              <a:rPr lang="en-US" sz="2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2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and a perpendicular to the palm points in the direction of </a:t>
            </a:r>
            <a:r>
              <a:rPr lang="en-US" sz="2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altLang="en-US" sz="2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CBFD65-86EE-4706-B5DD-C392B46CE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4474" y="2745544"/>
            <a:ext cx="3595270" cy="3928565"/>
          </a:xfrm>
          <a:prstGeom prst="rect">
            <a:avLst/>
          </a:prstGeom>
        </p:spPr>
      </p:pic>
      <p:graphicFrame>
        <p:nvGraphicFramePr>
          <p:cNvPr id="6" name="Object 8">
            <a:extLst>
              <a:ext uri="{FF2B5EF4-FFF2-40B4-BE49-F238E27FC236}">
                <a16:creationId xmlns:a16="http://schemas.microsoft.com/office/drawing/2014/main" id="{26E52FCB-6C98-4724-9B49-AAD6EE1DBB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606901"/>
              </p:ext>
            </p:extLst>
          </p:nvPr>
        </p:nvGraphicFramePr>
        <p:xfrm>
          <a:off x="2785404" y="2717409"/>
          <a:ext cx="5124450" cy="386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r:id="rId4" imgW="4001058" imgH="3019048" progId="Paint.Picture">
                  <p:embed/>
                </p:oleObj>
              </mc:Choice>
              <mc:Fallback>
                <p:oleObj r:id="rId4" imgW="4001058" imgH="3019048" progId="Paint.Picture">
                  <p:embed/>
                  <p:pic>
                    <p:nvPicPr>
                      <p:cNvPr id="93192" name="Object 8">
                        <a:extLst>
                          <a:ext uri="{FF2B5EF4-FFF2-40B4-BE49-F238E27FC236}">
                            <a16:creationId xmlns:a16="http://schemas.microsoft.com/office/drawing/2014/main" id="{3E15AB53-D2F8-4681-9276-5E5F4C1AA4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5404" y="2717409"/>
                        <a:ext cx="5124450" cy="38671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3788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053A52-DC72-41F8-B97E-ADBCB55563F0}"/>
              </a:ext>
            </a:extLst>
          </p:cNvPr>
          <p:cNvSpPr/>
          <p:nvPr/>
        </p:nvSpPr>
        <p:spPr>
          <a:xfrm>
            <a:off x="3015369" y="0"/>
            <a:ext cx="8712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Magnetic forces on a current-carrying wire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35E6DC-0A1A-4EC3-9E72-8E7BB8062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6548" y="646331"/>
            <a:ext cx="3765452" cy="3782980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7DFF3B0F-5393-4F9B-8A39-E3C490C75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320" y="3759841"/>
            <a:ext cx="6309360" cy="309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46CC409-9968-495E-8347-22A6F418A997}"/>
              </a:ext>
            </a:extLst>
          </p:cNvPr>
          <p:cNvSpPr/>
          <p:nvPr/>
        </p:nvSpPr>
        <p:spPr>
          <a:xfrm>
            <a:off x="3025945" y="1091271"/>
            <a:ext cx="43457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Charges ordinarily cannot escape a conductor, the magnetic force on charges moving in a conductor is transmitted to the conductor itself.</a:t>
            </a:r>
          </a:p>
        </p:txBody>
      </p:sp>
    </p:spTree>
    <p:extLst>
      <p:ext uri="{BB962C8B-B14F-4D97-AF65-F5344CB8AC3E}">
        <p14:creationId xmlns:p14="http://schemas.microsoft.com/office/powerpoint/2010/main" val="1086757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857710A5-38C1-41A4-A327-82F536697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557" y="0"/>
            <a:ext cx="309571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Motor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EA0CC9EB-C9D8-4756-8220-28E6A11B4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8985" y="1509933"/>
            <a:ext cx="43332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force on the current carrying </a:t>
            </a:r>
          </a:p>
          <a:p>
            <a:r>
              <a:rPr lang="en-US" altLang="en-US" sz="240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makes it to rotate</a:t>
            </a:r>
          </a:p>
        </p:txBody>
      </p:sp>
      <p:sp>
        <p:nvSpPr>
          <p:cNvPr id="4" name="Line 5">
            <a:extLst>
              <a:ext uri="{FF2B5EF4-FFF2-40B4-BE49-F238E27FC236}">
                <a16:creationId xmlns:a16="http://schemas.microsoft.com/office/drawing/2014/main" id="{E84CB474-4305-4742-9F78-D7C8292C1F4F}"/>
              </a:ext>
            </a:extLst>
          </p:cNvPr>
          <p:cNvSpPr>
            <a:spLocks noChangeShapeType="1"/>
          </p:cNvSpPr>
          <p:nvPr/>
        </p:nvSpPr>
        <p:spPr bwMode="auto">
          <a:xfrm>
            <a:off x="9694985" y="2271933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sz="240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89B7F673-2150-4E82-A91F-EAC17B809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4385" y="2805333"/>
            <a:ext cx="275428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Rotation can be used</a:t>
            </a:r>
          </a:p>
          <a:p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run clocks, lift</a:t>
            </a:r>
          </a:p>
          <a:p>
            <a:r>
              <a:rPr lang="en-US" altLang="en-US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objects, etc.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6CCE5C32-D1D6-4B5D-A761-BE8CE8B2E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4785" y="4405533"/>
            <a:ext cx="36936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– Electrical energy</a:t>
            </a:r>
          </a:p>
          <a:p>
            <a:r>
              <a:rPr lang="en-US" alt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– Mechanical energy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77331D-A1D3-404C-9DF0-137CEAC4B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894" y="1506416"/>
            <a:ext cx="6447908" cy="401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461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 LESSO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EB8B3"/>
      </a:accent1>
      <a:accent2>
        <a:srgbClr val="A6DFDA"/>
      </a:accent2>
      <a:accent3>
        <a:srgbClr val="FED58A"/>
      </a:accent3>
      <a:accent4>
        <a:srgbClr val="FF9991"/>
      </a:accent4>
      <a:accent5>
        <a:srgbClr val="8FE2DB"/>
      </a:accent5>
      <a:accent6>
        <a:srgbClr val="FFBF49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Sketchnotes Lesson by Slidesgo</Template>
  <TotalTime>3032</TotalTime>
  <Words>632</Words>
  <Application>Microsoft Office PowerPoint</Application>
  <PresentationFormat>Widescreen</PresentationFormat>
  <Paragraphs>154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30" baseType="lpstr">
      <vt:lpstr>Arial</vt:lpstr>
      <vt:lpstr>Calibri</vt:lpstr>
      <vt:lpstr>Century Gothic</vt:lpstr>
      <vt:lpstr>Comfortaa</vt:lpstr>
      <vt:lpstr>Permanent Marker</vt:lpstr>
      <vt:lpstr>Proxima Nova</vt:lpstr>
      <vt:lpstr>Proxima Nova Semibold</vt:lpstr>
      <vt:lpstr>Times New Roman</vt:lpstr>
      <vt:lpstr>Wingdings</vt:lpstr>
      <vt:lpstr>Wingdings 3</vt:lpstr>
      <vt:lpstr>SKETCH LESSON</vt:lpstr>
      <vt:lpstr>Slidesgo Final Pages</vt:lpstr>
      <vt:lpstr>Wisp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Shantanu Chakraborty</dc:creator>
  <cp:lastModifiedBy>Shantanu Chakraborty</cp:lastModifiedBy>
  <cp:revision>341</cp:revision>
  <dcterms:created xsi:type="dcterms:W3CDTF">2020-05-02T18:19:18Z</dcterms:created>
  <dcterms:modified xsi:type="dcterms:W3CDTF">2020-05-30T09:05:02Z</dcterms:modified>
</cp:coreProperties>
</file>