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3" r:id="rId5"/>
    <p:sldId id="264" r:id="rId6"/>
    <p:sldId id="266" r:id="rId7"/>
    <p:sldId id="265" r:id="rId8"/>
    <p:sldId id="270" r:id="rId9"/>
    <p:sldId id="258" r:id="rId10"/>
    <p:sldId id="271" r:id="rId11"/>
    <p:sldId id="272" r:id="rId12"/>
    <p:sldId id="273" r:id="rId13"/>
    <p:sldId id="274" r:id="rId14"/>
    <p:sldId id="275" r:id="rId15"/>
    <p:sldId id="259" r:id="rId16"/>
    <p:sldId id="268" r:id="rId17"/>
    <p:sldId id="269" r:id="rId18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A8"/>
    <a:srgbClr val="372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7" autoAdjust="0"/>
    <p:restoredTop sz="86479" autoAdjust="0"/>
  </p:normalViewPr>
  <p:slideViewPr>
    <p:cSldViewPr snapToGrid="0" snapToObjects="1">
      <p:cViewPr>
        <p:scale>
          <a:sx n="94" d="100"/>
          <a:sy n="94" d="100"/>
        </p:scale>
        <p:origin x="-5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7BAB72-8131-44AD-89A8-3F0D40919EF3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8005D3-D19F-4D74-9500-5EB97D0D7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997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CF723E-F6E3-4122-A2BD-88B536B047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EFBF20-70EE-4768-B017-E256FAA7E7D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8005D3-D19F-4D74-9500-5EB97D0D78D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367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17367"/>
            <a:ext cx="5111750" cy="363172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18958"/>
            <a:ext cx="3008313" cy="35072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54020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64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OR_logo_blue-transparent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31200" y="6072188"/>
            <a:ext cx="6286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270625" y="6486525"/>
            <a:ext cx="206057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i="1" dirty="0">
                <a:solidFill>
                  <a:srgbClr val="2E3698"/>
                </a:solidFill>
                <a:latin typeface="Arial"/>
                <a:cs typeface="Arial"/>
              </a:rPr>
              <a:t>“Creating A More Educated Georgia”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0" y="6819900"/>
            <a:ext cx="9144000" cy="46038"/>
          </a:xfrm>
          <a:prstGeom prst="roundRect">
            <a:avLst/>
          </a:prstGeom>
          <a:solidFill>
            <a:srgbClr val="2E369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9" name="Picture 9" descr="its_powerpoint_banner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0" name="Group 10"/>
          <p:cNvGrpSpPr>
            <a:grpSpLocks/>
          </p:cNvGrpSpPr>
          <p:nvPr/>
        </p:nvGrpSpPr>
        <p:grpSpPr bwMode="auto">
          <a:xfrm>
            <a:off x="22225" y="6497638"/>
            <a:ext cx="5803900" cy="230187"/>
            <a:chOff x="22033" y="6497042"/>
            <a:chExt cx="5804092" cy="230832"/>
          </a:xfrm>
        </p:grpSpPr>
        <p:sp>
          <p:nvSpPr>
            <p:cNvPr id="12" name="TextBox 11"/>
            <p:cNvSpPr txBox="1"/>
            <p:nvPr/>
          </p:nvSpPr>
          <p:spPr>
            <a:xfrm>
              <a:off x="22033" y="6497042"/>
              <a:ext cx="5804092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rgbClr val="000090"/>
                  </a:solidFill>
                  <a:latin typeface="+mn-lt"/>
                </a:rPr>
                <a:t>GALILEO         GeorgiaBEST         GeorgiaFIRST         Georgia ONmyLINE         GeorgiaVIEW         GIL         PeachNet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595140" y="6597334"/>
              <a:ext cx="44451" cy="41391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624348" y="6597334"/>
              <a:ext cx="44451" cy="39799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22697" y="6597334"/>
              <a:ext cx="44451" cy="41391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381294" y="6597334"/>
              <a:ext cx="44451" cy="41391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419079" y="6597334"/>
              <a:ext cx="44451" cy="39799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2265245" y="6597334"/>
              <a:ext cx="42863" cy="41391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9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3200" dirty="0" smtClean="0">
                <a:solidFill>
                  <a:srgbClr val="0060A8"/>
                </a:solidFill>
              </a:rPr>
              <a:t>At a Crossroads: Communities of Practice, Learning Styles, and Distance Education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1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1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/>
              <a:t>Curtis A. Carver Jr. , PhD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/>
              <a:t>Vice Chancellor and Chief Information Officer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/>
              <a:t>University System of Georgia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60A8"/>
                </a:solidFill>
              </a:rPr>
              <a:t>Learning Styles and Lessons Learned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Learning to Ski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Making Choices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Study or Die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Geek in a Box</a:t>
            </a:r>
            <a:endParaRPr lang="en-US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rgbClr val="0060A8"/>
                </a:solidFill>
                <a:latin typeface="Arial" charset="0"/>
              </a:rPr>
              <a:t>Learning Styles: Learning to Ski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24493" y="2346034"/>
          <a:ext cx="4381615" cy="3780128"/>
        </p:xfrm>
        <a:graphic>
          <a:graphicData uri="http://schemas.openxmlformats.org/drawingml/2006/table">
            <a:tbl>
              <a:tblPr/>
              <a:tblGrid>
                <a:gridCol w="1101896"/>
                <a:gridCol w="1085201"/>
                <a:gridCol w="1001724"/>
                <a:gridCol w="1192794"/>
              </a:tblGrid>
              <a:tr h="236258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Definitions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Dimensions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Definitions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Do it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Active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Reflective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Think about it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Learn Facts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Sensing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Intuitive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Learn Concepts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70877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Require Pictures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Visual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Verbal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Require Reading or Lecture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0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Infer Principles from Facts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 dirty="0">
                          <a:latin typeface="Times New Roman"/>
                          <a:ea typeface="Times New Roman"/>
                          <a:cs typeface="Times New Roman"/>
                        </a:rPr>
                        <a:t>Inductive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Deductive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Deduce outcomes from principles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Step by Step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FF"/>
                      </a:fgClr>
                      <a:bgClr>
                        <a:srgbClr val="99999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Sequential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FF"/>
                      </a:fgClr>
                      <a:bgClr>
                        <a:srgbClr val="99999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Global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Big Picture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Figure 1.  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Felder's Learning Dimensions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0146" y="2346034"/>
            <a:ext cx="2909746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124036" cy="4525963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rgbClr val="0060A8"/>
                </a:solidFill>
              </a:rPr>
              <a:t>Making Choices</a:t>
            </a:r>
          </a:p>
          <a:p>
            <a:r>
              <a:rPr lang="en-US" dirty="0" smtClean="0"/>
              <a:t>14 paths through a course with different support for different learning styles.</a:t>
            </a:r>
          </a:p>
          <a:p>
            <a:r>
              <a:rPr lang="en-US" dirty="0" smtClean="0"/>
              <a:t>Given 100 students, which combination did students prefer?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762385" y="2170545"/>
          <a:ext cx="4381615" cy="3780128"/>
        </p:xfrm>
        <a:graphic>
          <a:graphicData uri="http://schemas.openxmlformats.org/drawingml/2006/table">
            <a:tbl>
              <a:tblPr/>
              <a:tblGrid>
                <a:gridCol w="1101896"/>
                <a:gridCol w="1085201"/>
                <a:gridCol w="1001724"/>
                <a:gridCol w="1192794"/>
              </a:tblGrid>
              <a:tr h="236258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Definitions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Dimensions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Definitions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Do it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Active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Reflective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Think about it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Learn Facts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Sensing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Intuitive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Learn Concepts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70877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Require Pictures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Visual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Verbal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Require Reading or Lecture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0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Infer Principles from Facts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 dirty="0">
                          <a:latin typeface="Times New Roman"/>
                          <a:ea typeface="Times New Roman"/>
                          <a:cs typeface="Times New Roman"/>
                        </a:rPr>
                        <a:t>Inductive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Deductive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Deduce outcomes from principles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7251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Step by Step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FF"/>
                      </a:fgClr>
                      <a:bgClr>
                        <a:srgbClr val="99999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Sequential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FF"/>
                      </a:fgClr>
                      <a:bgClr>
                        <a:srgbClr val="99999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i="1">
                          <a:latin typeface="Times New Roman"/>
                          <a:ea typeface="Times New Roman"/>
                          <a:cs typeface="Times New Roman"/>
                        </a:rPr>
                        <a:t>Global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Big Picture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16"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Figure 1.  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Felder's Learning Dimensions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3427"/>
            <a:ext cx="8229600" cy="773545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0060A8"/>
                </a:solidFill>
              </a:rPr>
              <a:t>Study or Die</a:t>
            </a:r>
            <a:endParaRPr lang="en-US" sz="4400" b="1" dirty="0">
              <a:solidFill>
                <a:srgbClr val="0060A8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01090"/>
            <a:ext cx="31527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3125" y="1939645"/>
            <a:ext cx="31908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1295" y="4418156"/>
            <a:ext cx="30003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52775" y="2179780"/>
            <a:ext cx="2800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 Hard Questions</a:t>
            </a:r>
          </a:p>
          <a:p>
            <a:endParaRPr lang="en-US" dirty="0" smtClean="0"/>
          </a:p>
          <a:p>
            <a:r>
              <a:rPr lang="en-US" dirty="0" smtClean="0"/>
              <a:t>Provided in Advance</a:t>
            </a:r>
          </a:p>
          <a:p>
            <a:endParaRPr lang="en-US" dirty="0" smtClean="0"/>
          </a:p>
          <a:p>
            <a:r>
              <a:rPr lang="en-US" dirty="0" smtClean="0"/>
              <a:t>Teams of Four Students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25309" y="4682836"/>
            <a:ext cx="2715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 Incorrectly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Answer Correctly – more aid kits, armor, and weapons</a:t>
            </a:r>
          </a:p>
          <a:p>
            <a:endParaRPr lang="en-US" dirty="0" smtClean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rot="5400000" flipH="1" flipV="1">
            <a:off x="7347190" y="4446971"/>
            <a:ext cx="471730" cy="1588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1" y="4498964"/>
            <a:ext cx="30912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Last level is an exact copy of the Department of Electrical Engineering and Computer Science at West Point except the faculty are now monsters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>
                <a:solidFill>
                  <a:srgbClr val="0060A8"/>
                </a:solidFill>
              </a:rPr>
              <a:t>Geek in a Box</a:t>
            </a:r>
            <a:endParaRPr lang="en-US" sz="4000" dirty="0">
              <a:solidFill>
                <a:srgbClr val="0060A8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050"/>
            <a:ext cx="4045527" cy="414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5471" y="1397866"/>
            <a:ext cx="2311329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9710" y="4136764"/>
            <a:ext cx="3205017" cy="210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sz="half" idx="1"/>
          </p:nvPr>
        </p:nvSpPr>
        <p:spPr bwMode="auto">
          <a:xfrm>
            <a:off x="457200" y="1976582"/>
            <a:ext cx="4038600" cy="414958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Clouds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Private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Public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Cell Phones</a:t>
            </a:r>
          </a:p>
          <a:p>
            <a:pPr lvl="1"/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Shared Services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Outsourcing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976582"/>
            <a:ext cx="4038600" cy="4149581"/>
          </a:xfrm>
        </p:spPr>
        <p:txBody>
          <a:bodyPr/>
          <a:lstStyle/>
          <a:p>
            <a:r>
              <a:rPr lang="en-US" dirty="0" smtClean="0">
                <a:solidFill>
                  <a:srgbClr val="0060A8"/>
                </a:solidFill>
              </a:rPr>
              <a:t>Transactional systems somewhere else?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Enhanced faculty student interaction?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Enhanced informational resources?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Students taught by their learning style?</a:t>
            </a:r>
            <a:endParaRPr lang="en-US" dirty="0">
              <a:solidFill>
                <a:srgbClr val="0060A8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12205" y="1156028"/>
            <a:ext cx="80640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Where Will We Be in the Future?</a:t>
            </a:r>
            <a:endParaRPr lang="en-US" sz="4000" b="1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2298819"/>
            <a:ext cx="8229600" cy="382734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r>
              <a:rPr lang="en-US" sz="2800" dirty="0" smtClean="0">
                <a:solidFill>
                  <a:srgbClr val="0060A8"/>
                </a:solidFill>
              </a:rPr>
              <a:t>Engage the community and solve problems as a team.</a:t>
            </a:r>
          </a:p>
          <a:p>
            <a:endParaRPr lang="en-US" sz="2800" dirty="0" smtClean="0">
              <a:solidFill>
                <a:srgbClr val="0060A8"/>
              </a:solidFill>
            </a:endParaRPr>
          </a:p>
          <a:p>
            <a:r>
              <a:rPr lang="en-US" sz="2800" dirty="0" smtClean="0">
                <a:solidFill>
                  <a:srgbClr val="0060A8"/>
                </a:solidFill>
              </a:rPr>
              <a:t>Anticipate the future and react appropriately.</a:t>
            </a:r>
          </a:p>
          <a:p>
            <a:endParaRPr lang="en-US" sz="2800" dirty="0" smtClean="0">
              <a:solidFill>
                <a:srgbClr val="0060A8"/>
              </a:solidFill>
            </a:endParaRPr>
          </a:p>
          <a:p>
            <a:r>
              <a:rPr lang="en-US" sz="2800" dirty="0" smtClean="0">
                <a:solidFill>
                  <a:srgbClr val="0060A8"/>
                </a:solidFill>
              </a:rPr>
              <a:t>Embrace innovation as change is cyclical.</a:t>
            </a:r>
          </a:p>
          <a:p>
            <a:endParaRPr lang="en-US" sz="2800" dirty="0" smtClean="0">
              <a:solidFill>
                <a:srgbClr val="0060A8"/>
              </a:solidFill>
            </a:endParaRPr>
          </a:p>
          <a:p>
            <a:r>
              <a:rPr lang="en-US" sz="2800" dirty="0" smtClean="0">
                <a:solidFill>
                  <a:srgbClr val="0060A8"/>
                </a:solidFill>
              </a:rPr>
              <a:t>Events like Online Learning Conference will become increasingly important.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76055" y="1297577"/>
            <a:ext cx="86405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Implications and Food for Thought</a:t>
            </a:r>
            <a:endParaRPr lang="en-US" sz="4000" b="1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>
                <a:solidFill>
                  <a:srgbClr val="0060A8"/>
                </a:solidFill>
              </a:rPr>
              <a:t>Questions, Comments, </a:t>
            </a:r>
            <a:br>
              <a:rPr lang="en-US" sz="5400" dirty="0" smtClean="0">
                <a:solidFill>
                  <a:srgbClr val="0060A8"/>
                </a:solidFill>
              </a:rPr>
            </a:br>
            <a:r>
              <a:rPr lang="en-US" sz="5400" dirty="0" smtClean="0">
                <a:solidFill>
                  <a:srgbClr val="0060A8"/>
                </a:solidFill>
              </a:rPr>
              <a:t>A Conversation?</a:t>
            </a:r>
            <a:endParaRPr lang="en-US" sz="5400" dirty="0">
              <a:solidFill>
                <a:srgbClr val="0060A8"/>
              </a:solidFill>
            </a:endParaRPr>
          </a:p>
        </p:txBody>
      </p:sp>
      <p:pic>
        <p:nvPicPr>
          <p:cNvPr id="22530" name="Picture 2" descr="Group photo of ITS employe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3522" y="3744912"/>
            <a:ext cx="6667500" cy="238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1863914"/>
            <a:ext cx="8229600" cy="426224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0060A8"/>
                </a:solidFill>
              </a:rPr>
              <a:t>Communities of Practice</a:t>
            </a:r>
          </a:p>
          <a:p>
            <a:pPr eaLnBrk="1" hangingPunct="1"/>
            <a:endParaRPr lang="en-US" dirty="0" smtClean="0">
              <a:solidFill>
                <a:srgbClr val="0060A8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60A8"/>
                </a:solidFill>
              </a:rPr>
              <a:t>Learning Styles</a:t>
            </a:r>
          </a:p>
          <a:p>
            <a:pPr lvl="1" eaLnBrk="1" hangingPunct="1"/>
            <a:endParaRPr lang="en-US" dirty="0" smtClean="0">
              <a:solidFill>
                <a:srgbClr val="0060A8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60A8"/>
                </a:solidFill>
              </a:rPr>
              <a:t>Distance Education</a:t>
            </a:r>
          </a:p>
          <a:p>
            <a:pPr lvl="1" eaLnBrk="1" hangingPunct="1"/>
            <a:endParaRPr lang="en-US" dirty="0" smtClean="0">
              <a:solidFill>
                <a:srgbClr val="0060A8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60A8"/>
                </a:solidFill>
              </a:rPr>
              <a:t>Implications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58505" y="1156028"/>
            <a:ext cx="20633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Agenda</a:t>
            </a:r>
            <a:endParaRPr lang="en-US" sz="4000" b="1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Professional Sciences and Conference Ce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0350" y="3414713"/>
            <a:ext cx="446405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2252663"/>
            <a:ext cx="8229600" cy="38512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Thank You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Enhancing our Communities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Engagement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Training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Communications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Anticipation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Innovation</a:t>
            </a:r>
          </a:p>
          <a:p>
            <a:pPr lvl="1"/>
            <a:endParaRPr lang="en-US" dirty="0" smtClean="0"/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1548891" y="1411288"/>
            <a:ext cx="6200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060A8"/>
                </a:solidFill>
              </a:rPr>
              <a:t>Communities of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1679248"/>
            <a:ext cx="8229600" cy="44469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Campus Visits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Engagement with Strategic Partners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Consulting Teams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IT Contracts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865193" y="1156028"/>
            <a:ext cx="32608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Engagement</a:t>
            </a:r>
            <a:endParaRPr lang="en-US" sz="4000" b="1" dirty="0">
              <a:solidFill>
                <a:srgbClr val="0060A8"/>
              </a:solidFill>
            </a:endParaRPr>
          </a:p>
        </p:txBody>
      </p:sp>
      <p:pic>
        <p:nvPicPr>
          <p:cNvPr id="6" name="Picture 5" descr="New Imag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6780" y="3841889"/>
            <a:ext cx="390842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3066473"/>
            <a:ext cx="8229600" cy="305969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solidFill>
                  <a:srgbClr val="0060A8"/>
                </a:solidFill>
              </a:rPr>
              <a:t>Centralized Training Coordinator</a:t>
            </a:r>
          </a:p>
          <a:p>
            <a:pPr>
              <a:defRPr/>
            </a:pPr>
            <a:r>
              <a:rPr lang="en-US" dirty="0" smtClean="0">
                <a:solidFill>
                  <a:srgbClr val="0060A8"/>
                </a:solidFill>
              </a:rPr>
              <a:t>Types of Training</a:t>
            </a:r>
          </a:p>
          <a:p>
            <a:pPr lvl="1">
              <a:buFont typeface="Calibri" pitchFamily="34" charset="0"/>
              <a:buChar char="–"/>
              <a:defRPr/>
            </a:pPr>
            <a:r>
              <a:rPr lang="en-US" dirty="0" smtClean="0">
                <a:solidFill>
                  <a:srgbClr val="0060A8"/>
                </a:solidFill>
              </a:rPr>
              <a:t>New User, Periodic, Advanced</a:t>
            </a:r>
          </a:p>
          <a:p>
            <a:pPr lvl="1">
              <a:buFont typeface="Calibri" pitchFamily="34" charset="0"/>
              <a:buChar char="–"/>
              <a:defRPr/>
            </a:pPr>
            <a:r>
              <a:rPr lang="en-US" dirty="0" smtClean="0">
                <a:solidFill>
                  <a:srgbClr val="0060A8"/>
                </a:solidFill>
              </a:rPr>
              <a:t>Internal, External, Conference, Affiliation</a:t>
            </a:r>
          </a:p>
          <a:p>
            <a:pPr marL="344488" lvl="1" indent="-344488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60A8"/>
                </a:solidFill>
              </a:rPr>
              <a:t>Professional Development Consortium</a:t>
            </a:r>
          </a:p>
          <a:p>
            <a:pPr marL="344488" lvl="1" indent="-344488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60A8"/>
                </a:solidFill>
              </a:rPr>
              <a:t>Lydia.com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187684" y="1407228"/>
            <a:ext cx="3956316" cy="1711561"/>
            <a:chOff x="4358742" y="3563596"/>
            <a:chExt cx="3956316" cy="1711561"/>
          </a:xfrm>
        </p:grpSpPr>
        <p:sp>
          <p:nvSpPr>
            <p:cNvPr id="4" name="Cloud 3"/>
            <p:cNvSpPr/>
            <p:nvPr/>
          </p:nvSpPr>
          <p:spPr>
            <a:xfrm>
              <a:off x="4358742" y="3563596"/>
              <a:ext cx="3956316" cy="1711561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49" name="TextBox 4"/>
            <p:cNvSpPr txBox="1">
              <a:spLocks noChangeArrowheads="1"/>
            </p:cNvSpPr>
            <p:nvPr/>
          </p:nvSpPr>
          <p:spPr bwMode="auto">
            <a:xfrm>
              <a:off x="4919602" y="4187442"/>
              <a:ext cx="29938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Joint USO – Campus Initiative</a:t>
              </a:r>
            </a:p>
          </p:txBody>
        </p:sp>
      </p:grp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346364" y="1761171"/>
            <a:ext cx="2177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Training</a:t>
            </a:r>
            <a:endParaRPr lang="en-US" sz="4000" b="1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2190541"/>
            <a:ext cx="8229600" cy="39356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Dedicated Customer Relations Coordinator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Three Tier Enhanced Model</a:t>
            </a:r>
          </a:p>
          <a:p>
            <a:pPr lvl="1">
              <a:buFont typeface="Calibri" pitchFamily="34" charset="0"/>
              <a:buChar char="–"/>
            </a:pPr>
            <a:r>
              <a:rPr lang="en-US" dirty="0" smtClean="0">
                <a:solidFill>
                  <a:srgbClr val="0060A8"/>
                </a:solidFill>
              </a:rPr>
              <a:t>Public Brand</a:t>
            </a:r>
          </a:p>
          <a:p>
            <a:pPr lvl="1">
              <a:buFont typeface="Calibri" pitchFamily="34" charset="0"/>
              <a:buChar char="–"/>
            </a:pPr>
            <a:endParaRPr lang="en-US" dirty="0" smtClean="0">
              <a:solidFill>
                <a:srgbClr val="0060A8"/>
              </a:solidFill>
            </a:endParaRPr>
          </a:p>
          <a:p>
            <a:pPr lvl="1">
              <a:buFont typeface="Calibri" pitchFamily="34" charset="0"/>
              <a:buChar char="–"/>
            </a:pPr>
            <a:r>
              <a:rPr lang="en-US" dirty="0" smtClean="0">
                <a:solidFill>
                  <a:srgbClr val="0060A8"/>
                </a:solidFill>
              </a:rPr>
              <a:t>Community of Practice</a:t>
            </a:r>
          </a:p>
          <a:p>
            <a:pPr lvl="1">
              <a:buFont typeface="Calibri" pitchFamily="34" charset="0"/>
              <a:buChar char="–"/>
            </a:pPr>
            <a:endParaRPr lang="en-US" dirty="0" smtClean="0">
              <a:solidFill>
                <a:srgbClr val="0060A8"/>
              </a:solidFill>
            </a:endParaRPr>
          </a:p>
          <a:p>
            <a:pPr lvl="1">
              <a:buFont typeface="Calibri" pitchFamily="34" charset="0"/>
              <a:buChar char="–"/>
            </a:pPr>
            <a:r>
              <a:rPr lang="en-US" dirty="0" smtClean="0">
                <a:solidFill>
                  <a:srgbClr val="0060A8"/>
                </a:solidFill>
              </a:rPr>
              <a:t>Internal Organization</a:t>
            </a:r>
          </a:p>
        </p:txBody>
      </p:sp>
      <p:pic>
        <p:nvPicPr>
          <p:cNvPr id="7172" name="Picture 3" descr="MeetingwithCurt 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975" y="3305908"/>
            <a:ext cx="3959225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433129" y="1156028"/>
            <a:ext cx="434445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Communications</a:t>
            </a:r>
            <a:endParaRPr lang="en-US" sz="4000" b="1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2481943"/>
            <a:ext cx="8229600" cy="36442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Strategic Plan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Strategic Roadmap</a:t>
            </a:r>
          </a:p>
          <a:p>
            <a:endParaRPr lang="en-US" dirty="0" smtClean="0">
              <a:solidFill>
                <a:srgbClr val="0060A8"/>
              </a:solidFill>
            </a:endParaRPr>
          </a:p>
          <a:p>
            <a:r>
              <a:rPr lang="en-US" dirty="0" smtClean="0">
                <a:solidFill>
                  <a:srgbClr val="0060A8"/>
                </a:solidFill>
              </a:rPr>
              <a:t>Sensing the Environment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Georgia Summit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Rock Eagle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Strategic Vendor Engagements</a:t>
            </a:r>
          </a:p>
          <a:p>
            <a:pPr lvl="1"/>
            <a:endParaRPr lang="en-US" dirty="0" smtClean="0">
              <a:solidFill>
                <a:srgbClr val="0060A8"/>
              </a:solidFill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865193" y="1156028"/>
            <a:ext cx="31470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Anticipation</a:t>
            </a:r>
            <a:endParaRPr lang="en-US" sz="4000" b="1" dirty="0">
              <a:solidFill>
                <a:srgbClr val="0060A8"/>
              </a:solidFill>
            </a:endParaRPr>
          </a:p>
        </p:txBody>
      </p:sp>
      <p:pic>
        <p:nvPicPr>
          <p:cNvPr id="6" name="Picture 5" descr="CIMG108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8355" y="2617869"/>
            <a:ext cx="34258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4000" b="1" dirty="0" smtClean="0">
                <a:solidFill>
                  <a:srgbClr val="0060A8"/>
                </a:solidFill>
                <a:latin typeface="Arial" charset="0"/>
              </a:rPr>
              <a:t>Innovation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1800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476875" y="3440113"/>
            <a:ext cx="1765300" cy="660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 flipV="1">
            <a:off x="1738313" y="3440113"/>
            <a:ext cx="1846262" cy="660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38313" y="2290763"/>
            <a:ext cx="1846262" cy="11493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Customer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84575" y="2290763"/>
            <a:ext cx="1892300" cy="11493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Value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76875" y="2290763"/>
            <a:ext cx="1892300" cy="1149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ITS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620838" y="4100513"/>
            <a:ext cx="5748337" cy="6254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Campus         </a:t>
            </a:r>
            <a:r>
              <a:rPr lang="en-US" dirty="0"/>
              <a:t>                                 </a:t>
            </a:r>
            <a:r>
              <a:rPr lang="en-US" sz="2400" dirty="0"/>
              <a:t>Enterprise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6035" y="5948624"/>
            <a:ext cx="7402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60A8"/>
                </a:solidFill>
              </a:rPr>
              <a:t>Everyone </a:t>
            </a:r>
            <a:r>
              <a:rPr lang="en-US" sz="2800" strike="dblStrike" dirty="0" smtClean="0">
                <a:solidFill>
                  <a:srgbClr val="0060A8"/>
                </a:solidFill>
              </a:rPr>
              <a:t>can</a:t>
            </a:r>
            <a:r>
              <a:rPr lang="en-US" sz="2800" dirty="0" smtClean="0">
                <a:solidFill>
                  <a:srgbClr val="0060A8"/>
                </a:solidFill>
              </a:rPr>
              <a:t> must be an agent of innovation</a:t>
            </a:r>
            <a:endParaRPr lang="en-US" sz="2800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 bwMode="auto">
          <a:xfrm>
            <a:off x="457200" y="1863914"/>
            <a:ext cx="8229600" cy="426224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60A8"/>
                </a:solidFill>
              </a:rPr>
              <a:t>Rising Enrollments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College as the only path to the middle class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Economic Uncertainty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Short Term?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Long Term?</a:t>
            </a:r>
          </a:p>
          <a:p>
            <a:pPr lvl="1"/>
            <a:r>
              <a:rPr lang="en-US" dirty="0" smtClean="0">
                <a:solidFill>
                  <a:srgbClr val="0060A8"/>
                </a:solidFill>
              </a:rPr>
              <a:t>Stagnation?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Increasing demand for change</a:t>
            </a:r>
          </a:p>
          <a:p>
            <a:r>
              <a:rPr lang="en-US" dirty="0" smtClean="0">
                <a:solidFill>
                  <a:srgbClr val="0060A8"/>
                </a:solidFill>
              </a:rPr>
              <a:t>Increasing pressure requiring change		</a:t>
            </a:r>
          </a:p>
          <a:p>
            <a:endParaRPr lang="en-US" dirty="0" smtClean="0">
              <a:solidFill>
                <a:srgbClr val="0060A8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171881" y="1156028"/>
            <a:ext cx="47936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60A8"/>
                </a:solidFill>
              </a:rPr>
              <a:t>Where We are Now</a:t>
            </a:r>
            <a:endParaRPr lang="en-US" sz="4000" b="1" dirty="0">
              <a:solidFill>
                <a:srgbClr val="0060A8"/>
              </a:solidFill>
            </a:endParaRPr>
          </a:p>
        </p:txBody>
      </p:sp>
      <p:pic>
        <p:nvPicPr>
          <p:cNvPr id="5" name="Picture 13" descr="C:\Temp\Temporary Internet Files\Content.IE5\8H98DRIQ\MP90038708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0949" y="3124200"/>
            <a:ext cx="1576324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s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its_powerpoint_template</Template>
  <TotalTime>2168</TotalTime>
  <Words>465</Words>
  <Application>Microsoft Office PowerPoint</Application>
  <PresentationFormat>On-screen Show (4:3)</PresentationFormat>
  <Paragraphs>186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its_powerpoint_template</vt:lpstr>
      <vt:lpstr>At a Crossroads: Communities of Practice, Learning Styles, and Distance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Board of Regents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Effectiveness and Efficiency in Operations</dc:title>
  <dc:subject>ITS powerpoint</dc:subject>
  <dc:creator>Curt Carver</dc:creator>
  <cp:keywords/>
  <dc:description/>
  <cp:lastModifiedBy>alondrus</cp:lastModifiedBy>
  <cp:revision>129</cp:revision>
  <dcterms:created xsi:type="dcterms:W3CDTF">2010-09-14T17:31:32Z</dcterms:created>
  <dcterms:modified xsi:type="dcterms:W3CDTF">2011-02-22T18:05:36Z</dcterms:modified>
  <cp:category/>
</cp:coreProperties>
</file>