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  <p:sldId id="267" r:id="rId12"/>
    <p:sldId id="268" r:id="rId13"/>
    <p:sldId id="287" r:id="rId14"/>
    <p:sldId id="288" r:id="rId15"/>
    <p:sldId id="289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4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5" r:id="rId33"/>
    <p:sldId id="286" r:id="rId34"/>
  </p:sldIdLst>
  <p:sldSz cx="10077450" cy="75628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8" autoAdjust="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382"/>
        <p:guide pos="31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9511453-F008-4E3E-87F2-C95E48615EE3}" type="slidenum"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50539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BCC222B-919D-4190-93E2-CD8FD92C4D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32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Arial Unicode MS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6025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BCC222B-919D-4190-93E2-CD8FD92C4D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97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6025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BCC222B-919D-4190-93E2-CD8FD92C4D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77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6025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BCC222B-919D-4190-93E2-CD8FD92C4D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3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FFD01F-7337-4CB9-BC44-F2C9395ABAE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0A4F56-89EA-4EB6-B05E-BF2A2AB4BE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0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7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7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354874-E278-4C5C-9B9F-B40255D76EE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8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F4DEE1-2803-436E-A60A-7C31184133E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259FF4-BCEC-4210-B9DB-A4D6615D2AB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70063"/>
            <a:ext cx="4457700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70063"/>
            <a:ext cx="4459287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35FF7D-5E27-4B57-82DC-185841A8F80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5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010B8A-B75D-4F30-9674-4E9024AA7ED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4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53374B-30F6-4B93-9DC6-7F0FE9B3DAF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3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745A6A-C364-45E3-99C6-B49C9FD854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4F48D6-0443-48E7-B77A-95DDDAC06BA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1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AAE0A1-2C8A-4FCB-BFC9-24A1262F71B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1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640" y="1769400"/>
            <a:ext cx="9068760" cy="499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640" y="688896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5920" y="6888960"/>
            <a:ext cx="319392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4840" y="688896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F446BED-0E1F-46BC-8A15-9D02E375A877}" type="slidenum"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  <a:ea typeface="Arial Unicode MS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>
          <a:ln>
            <a:noFill/>
          </a:ln>
          <a:latin typeface="Arial" pitchFamily="18"/>
          <a:ea typeface="Arial Unicode MS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hyperlink" Target="http://xlabs.eng.usf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digitalshift.com/2011/11/media/libraries-museums-receive-1-2-million-in-imls-grants-to-build-teen-learning-labs/" TargetMode="External"/><Relationship Id="rId2" Type="http://schemas.openxmlformats.org/officeDocument/2006/relationships/hyperlink" Target="http://www.adafruit.com/blog/2011/11/09/get-money-from-the-navy-to-start-a-hackerspac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" y="-14040"/>
            <a:ext cx="5289374" cy="103017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6000" b="1" i="0" u="none" strike="noStrike" kern="1200" dirty="0">
                <a:ln>
                  <a:noFill/>
                </a:ln>
                <a:solidFill>
                  <a:srgbClr val="FFFFFF"/>
                </a:solidFill>
                <a:latin typeface="Calibri" pitchFamily="34"/>
                <a:ea typeface="Arial Unicode MS" pitchFamily="2"/>
                <a:cs typeface="Mangal" pitchFamily="2"/>
              </a:rPr>
              <a:t>Hacking </a:t>
            </a:r>
            <a:r>
              <a:rPr lang="en-US" sz="6000" b="1" i="0" u="none" strike="noStrike" kern="1200" dirty="0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Arial Unicode MS" pitchFamily="2"/>
                <a:cs typeface="Mangal" pitchFamily="2"/>
              </a:rPr>
              <a:t>Reality</a:t>
            </a:r>
            <a:r>
              <a:rPr lang="en-US" sz="60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6583679"/>
            <a:ext cx="6063111" cy="10345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The </a:t>
            </a:r>
            <a:r>
              <a:rPr lang="en-US" sz="3200" b="1" i="0" u="none" strike="noStrike" kern="1200" dirty="0" err="1">
                <a:ln>
                  <a:noFill/>
                </a:ln>
                <a:solidFill>
                  <a:srgbClr val="FF0000"/>
                </a:solidFill>
                <a:latin typeface="Arial" pitchFamily="18"/>
                <a:ea typeface="Arial Unicode MS" pitchFamily="2"/>
                <a:cs typeface="Mangal" pitchFamily="2"/>
              </a:rPr>
              <a:t>Hackerspace</a:t>
            </a:r>
            <a:r>
              <a:rPr lang="en-US" sz="3200" b="1" i="0" u="none" strike="noStrike" kern="120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Arial Unicode MS" pitchFamily="2"/>
                <a:cs typeface="Mangal" pitchFamily="2"/>
              </a:rPr>
              <a:t> Project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and the Farming of Innovation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67959" y="991080"/>
            <a:ext cx="8407080" cy="5613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t="3669" r="7726" b="4786"/>
          <a:stretch/>
        </p:blipFill>
        <p:spPr>
          <a:xfrm>
            <a:off x="847725" y="1142654"/>
            <a:ext cx="3861832" cy="6193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85904"/>
            <a:ext cx="8657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But, using the word “</a:t>
            </a:r>
            <a:r>
              <a:rPr lang="en-US" sz="3600" b="1" dirty="0" smtClean="0">
                <a:solidFill>
                  <a:srgbClr val="FF0000"/>
                </a:solidFill>
              </a:rPr>
              <a:t>hacker</a:t>
            </a:r>
            <a:r>
              <a:rPr lang="en-US" sz="3600" b="1" dirty="0" smtClean="0"/>
              <a:t>” in </a:t>
            </a:r>
            <a:r>
              <a:rPr lang="en-US" sz="3600" b="1" dirty="0" err="1" smtClean="0">
                <a:solidFill>
                  <a:srgbClr val="FF0000"/>
                </a:solidFill>
              </a:rPr>
              <a:t>hacker</a:t>
            </a:r>
            <a:r>
              <a:rPr lang="en-US" sz="3600" b="1" dirty="0" err="1" smtClean="0"/>
              <a:t>space</a:t>
            </a:r>
            <a:endParaRPr lang="en-US" sz="3600" b="1" dirty="0" smtClean="0"/>
          </a:p>
          <a:p>
            <a:r>
              <a:rPr lang="en-US" sz="3600" b="1" dirty="0" smtClean="0"/>
              <a:t>still might give some the wrong idea…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14925" y="2181225"/>
            <a:ext cx="477650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/>
              <a:t>So,we</a:t>
            </a:r>
            <a:r>
              <a:rPr lang="en-US" sz="4000" b="1" dirty="0" smtClean="0"/>
              <a:t> suggest calling </a:t>
            </a:r>
          </a:p>
          <a:p>
            <a:r>
              <a:rPr lang="en-US" sz="4000" b="1" dirty="0" smtClean="0"/>
              <a:t>it a “</a:t>
            </a:r>
            <a:r>
              <a:rPr lang="en-US" sz="4000" b="1" dirty="0" err="1" smtClean="0">
                <a:solidFill>
                  <a:srgbClr val="FF0000"/>
                </a:solidFill>
              </a:rPr>
              <a:t>maker</a:t>
            </a:r>
            <a:r>
              <a:rPr lang="en-US" sz="4000" b="1" dirty="0" err="1" smtClean="0"/>
              <a:t>space</a:t>
            </a:r>
            <a:r>
              <a:rPr lang="en-US" sz="4000" b="1" dirty="0" smtClean="0"/>
              <a:t>”</a:t>
            </a:r>
          </a:p>
          <a:p>
            <a:r>
              <a:rPr lang="en-US" sz="4000" b="1" dirty="0" smtClean="0"/>
              <a:t>instead.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A </a:t>
            </a:r>
            <a:r>
              <a:rPr lang="en-US" sz="4000" b="1" dirty="0" err="1" smtClean="0">
                <a:solidFill>
                  <a:srgbClr val="FF0000"/>
                </a:solidFill>
              </a:rPr>
              <a:t>maker</a:t>
            </a:r>
            <a:r>
              <a:rPr lang="en-US" sz="4000" b="1" dirty="0" err="1" smtClean="0"/>
              <a:t>space</a:t>
            </a:r>
            <a:r>
              <a:rPr lang="en-US" sz="4000" b="1" dirty="0" smtClean="0"/>
              <a:t> with a </a:t>
            </a:r>
          </a:p>
          <a:p>
            <a:r>
              <a:rPr lang="en-US" sz="4000" b="1" dirty="0" smtClean="0"/>
              <a:t>focus on developing</a:t>
            </a:r>
          </a:p>
          <a:p>
            <a:r>
              <a:rPr lang="en-US" sz="4000" b="1" dirty="0" smtClean="0"/>
              <a:t>Existing technologies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5896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" y="0"/>
            <a:ext cx="7444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What </a:t>
            </a:r>
            <a:r>
              <a:rPr lang="en-US" sz="6000" b="1" dirty="0" err="1" smtClean="0"/>
              <a:t>makerspaces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do</a:t>
            </a:r>
            <a:r>
              <a:rPr lang="en-US" sz="6000" b="1" dirty="0" smtClean="0"/>
              <a:t>: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886450" y="6731853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Some examples</a:t>
            </a:r>
            <a:endParaRPr lang="en-US" sz="4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939146"/>
            <a:ext cx="8382001" cy="558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3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444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What </a:t>
            </a:r>
            <a:r>
              <a:rPr lang="en-US" sz="6000" b="1" dirty="0" err="1" smtClean="0"/>
              <a:t>makerspaces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do</a:t>
            </a:r>
            <a:r>
              <a:rPr lang="en-US" sz="6000" b="1" dirty="0" smtClean="0"/>
              <a:t>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3603" y="6841629"/>
            <a:ext cx="7934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RepRap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Self Replicating 3D Printer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2"/>
          <a:stretch/>
        </p:blipFill>
        <p:spPr>
          <a:xfrm>
            <a:off x="0" y="1002328"/>
            <a:ext cx="5602918" cy="5713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"/>
          <a:stretch/>
        </p:blipFill>
        <p:spPr>
          <a:xfrm>
            <a:off x="5724524" y="1015663"/>
            <a:ext cx="4275399" cy="564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8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444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What </a:t>
            </a:r>
            <a:r>
              <a:rPr lang="en-US" sz="6000" b="1" dirty="0" err="1" smtClean="0"/>
              <a:t>makerspaces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do</a:t>
            </a:r>
            <a:r>
              <a:rPr lang="en-US" sz="6000" b="1" dirty="0" smtClean="0"/>
              <a:t>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1333" y="6841629"/>
            <a:ext cx="7019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Creative Security Enhancements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866774"/>
            <a:ext cx="8153400" cy="611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4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444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What </a:t>
            </a:r>
            <a:r>
              <a:rPr lang="en-US" sz="6000" b="1" dirty="0" err="1" smtClean="0"/>
              <a:t>makerspaces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do</a:t>
            </a:r>
            <a:r>
              <a:rPr lang="en-US" sz="6000" b="1" dirty="0" smtClean="0"/>
              <a:t>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0125" y="6841629"/>
            <a:ext cx="5267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Aerospace Engineering!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0"/>
          <a:stretch/>
        </p:blipFill>
        <p:spPr>
          <a:xfrm>
            <a:off x="70292" y="1876425"/>
            <a:ext cx="5501833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359" y="990600"/>
            <a:ext cx="4436566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3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444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What </a:t>
            </a:r>
            <a:r>
              <a:rPr lang="en-US" sz="6000" b="1" dirty="0" err="1" smtClean="0"/>
              <a:t>makerspaces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do</a:t>
            </a:r>
            <a:r>
              <a:rPr lang="en-US" sz="6000" b="1" dirty="0" smtClean="0"/>
              <a:t>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2655" y="6825258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 Electric Cars!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r="11066"/>
          <a:stretch/>
        </p:blipFill>
        <p:spPr>
          <a:xfrm>
            <a:off x="350520" y="2028825"/>
            <a:ext cx="5399350" cy="41989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925" y="1419225"/>
            <a:ext cx="3437028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2525" y="2409825"/>
            <a:ext cx="866891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Can a </a:t>
            </a:r>
            <a:r>
              <a:rPr lang="en-US" sz="6600" b="1" dirty="0" err="1" smtClean="0"/>
              <a:t>makerspace</a:t>
            </a:r>
            <a:r>
              <a:rPr lang="en-US" sz="6600" b="1" dirty="0" smtClean="0"/>
              <a:t> work </a:t>
            </a:r>
          </a:p>
          <a:p>
            <a:r>
              <a:rPr lang="en-US" sz="6600" b="1" dirty="0" smtClean="0"/>
              <a:t>in a </a:t>
            </a:r>
            <a:r>
              <a:rPr lang="en-US" sz="6600" b="1" dirty="0" smtClean="0">
                <a:solidFill>
                  <a:srgbClr val="FF0000"/>
                </a:solidFill>
              </a:rPr>
              <a:t>university setting</a:t>
            </a:r>
            <a:r>
              <a:rPr lang="en-US" sz="6600" b="1" dirty="0" smtClean="0"/>
              <a:t>?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35985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7125" y="1571625"/>
            <a:ext cx="22372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/>
              <a:t>Yes!</a:t>
            </a:r>
            <a:endParaRPr lang="en-US" sz="9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1728" y="5153025"/>
            <a:ext cx="8961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They are </a:t>
            </a:r>
            <a:r>
              <a:rPr lang="en-US" sz="3200" b="1" dirty="0" smtClean="0">
                <a:solidFill>
                  <a:srgbClr val="FF0000"/>
                </a:solidFill>
              </a:rPr>
              <a:t>already succeeding </a:t>
            </a:r>
            <a:r>
              <a:rPr lang="en-US" sz="3200" b="1" dirty="0" smtClean="0"/>
              <a:t>in several universities 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6516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17999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" y="2409824"/>
            <a:ext cx="4710841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   Boston University Group</a:t>
            </a:r>
            <a:endParaRPr lang="en-US" sz="28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   Student Run </a:t>
            </a:r>
          </a:p>
          <a:p>
            <a:r>
              <a:rPr lang="en-US" sz="2800" b="1" dirty="0" smtClean="0"/>
              <a:t>      (Division of the Association</a:t>
            </a:r>
          </a:p>
          <a:p>
            <a:r>
              <a:rPr lang="en-US" sz="2800" b="1" dirty="0" smtClean="0"/>
              <a:t>      Of  Computing Machinery)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   Help develop the school’s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own </a:t>
            </a:r>
            <a:r>
              <a:rPr lang="en-US" sz="2800" b="1" dirty="0" err="1" smtClean="0"/>
              <a:t>linux</a:t>
            </a:r>
            <a:r>
              <a:rPr lang="en-US" sz="2800" b="1" dirty="0" smtClean="0"/>
              <a:t> distribution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(</a:t>
            </a:r>
            <a:r>
              <a:rPr lang="en-US" sz="2800" b="1" dirty="0" err="1" smtClean="0"/>
              <a:t>BULinux</a:t>
            </a:r>
            <a:r>
              <a:rPr lang="en-US" sz="2800" b="1" dirty="0" smtClean="0"/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Facilitates student-run tech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initiatives</a:t>
            </a:r>
          </a:p>
          <a:p>
            <a:r>
              <a:rPr lang="en-US" sz="2800" b="1" dirty="0" smtClean="0"/>
              <a:t>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25" y="2486025"/>
            <a:ext cx="4867274" cy="389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0"/>
            <a:ext cx="10058400" cy="1107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325" y="2568946"/>
            <a:ext cx="590084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University of South Florida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Student Run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Part of the </a:t>
            </a:r>
          </a:p>
          <a:p>
            <a:r>
              <a:rPr lang="en-US" sz="2800" b="1" dirty="0" smtClean="0"/>
              <a:t>   Engineering School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Started to showcase the tech skills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of USF students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Promotes innovation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through creative research</a:t>
            </a:r>
            <a:endParaRPr lang="en-US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High altitude weather balloons and</a:t>
            </a:r>
          </a:p>
          <a:p>
            <a:r>
              <a:rPr lang="en-US" sz="2800" b="1" dirty="0" smtClean="0"/>
              <a:t>Unmanned Aerial Vehicle experiments</a:t>
            </a:r>
          </a:p>
          <a:p>
            <a:r>
              <a:rPr lang="en-US" sz="2800" b="1" dirty="0">
                <a:hlinkClick r:id="rId4"/>
              </a:rPr>
              <a:t>http://xlabs.eng.usf.edu</a:t>
            </a:r>
            <a:r>
              <a:rPr lang="en-US" sz="2800" b="1" dirty="0" smtClean="0">
                <a:hlinkClick r:id="rId4"/>
              </a:rPr>
              <a:t>/</a:t>
            </a:r>
            <a:r>
              <a:rPr lang="en-US" sz="2800" b="1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1107439"/>
            <a:ext cx="3895725" cy="646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7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" y="77400"/>
            <a:ext cx="7609047" cy="103017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1">
                <a:latin typeface="Calibri" pitchFamily="34"/>
              </a:defRPr>
            </a:pPr>
            <a:r>
              <a:rPr lang="en-US" sz="60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What is a </a:t>
            </a:r>
            <a:r>
              <a:rPr lang="en-US" sz="6000" b="1" i="0" u="none" strike="noStrike" kern="1200" dirty="0" err="1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Arial Unicode MS" pitchFamily="2"/>
                <a:cs typeface="Mangal" pitchFamily="2"/>
              </a:rPr>
              <a:t>hackerspace</a:t>
            </a:r>
            <a:r>
              <a:rPr lang="en-US" sz="60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486025"/>
            <a:ext cx="5535612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53125" y="1266825"/>
            <a:ext cx="4124325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/>
              <a:t>Community oriented: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b="1" dirty="0" smtClean="0"/>
              <a:t>Member contributions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b="1" dirty="0" smtClean="0"/>
              <a:t>Self-sustaining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/>
              <a:t>Collaborative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/>
              <a:t>Innovative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b="1" dirty="0" smtClean="0"/>
              <a:t>Developing Technologies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/>
              <a:t>Inclusive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b="1" dirty="0" smtClean="0"/>
              <a:t>Proprietary to University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/>
              <a:t>Tech/Engineering </a:t>
            </a:r>
          </a:p>
          <a:p>
            <a:r>
              <a:rPr lang="en-US" sz="3200" b="1" dirty="0" smtClean="0"/>
              <a:t>   focus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458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Makerspaces</a:t>
            </a:r>
            <a:r>
              <a:rPr lang="en-US" sz="3600" b="1" dirty="0" smtClean="0"/>
              <a:t> are also appearing in another area: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404924" y="6854964"/>
            <a:ext cx="2361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Libraries</a:t>
            </a:r>
            <a:r>
              <a:rPr lang="en-US" sz="4400" b="1" dirty="0" smtClean="0"/>
              <a:t>!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8" y="962025"/>
            <a:ext cx="10065312" cy="564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0"/>
            <a:ext cx="6190477" cy="8952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1495425"/>
            <a:ext cx="5267325" cy="52673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714625"/>
            <a:ext cx="44875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Fayetteville Free Library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in New York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Spurred the movement to put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tinkerspaces</a:t>
            </a:r>
            <a:r>
              <a:rPr lang="en-US" sz="2400" b="1" dirty="0" smtClean="0"/>
              <a:t> in libraries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Offers lots of workshops to the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public  on a wide range of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tech/maker technologies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0768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625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Why not combine these concepts…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1499" y="6851789"/>
            <a:ext cx="9702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and put a </a:t>
            </a:r>
            <a:r>
              <a:rPr lang="en-US" sz="4000" b="1" dirty="0" err="1" smtClean="0">
                <a:solidFill>
                  <a:srgbClr val="FF0000"/>
                </a:solidFill>
              </a:rPr>
              <a:t>makerspace</a:t>
            </a:r>
            <a:r>
              <a:rPr lang="en-US" sz="4000" b="1" dirty="0" smtClean="0"/>
              <a:t> in a </a:t>
            </a:r>
            <a:r>
              <a:rPr lang="en-US" sz="4000" b="1" dirty="0" smtClean="0">
                <a:solidFill>
                  <a:srgbClr val="FF0000"/>
                </a:solidFill>
              </a:rPr>
              <a:t>university library</a:t>
            </a:r>
            <a:r>
              <a:rPr lang="en-US" sz="4000" b="1" dirty="0" smtClean="0"/>
              <a:t>?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1" b="10445"/>
          <a:stretch/>
        </p:blipFill>
        <p:spPr>
          <a:xfrm>
            <a:off x="0" y="707886"/>
            <a:ext cx="10058400" cy="605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8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955" y="17145"/>
            <a:ext cx="79671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put it in a university library?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25" y="1266825"/>
            <a:ext cx="5257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It makes the space </a:t>
            </a:r>
            <a:r>
              <a:rPr lang="en-US" sz="2800" b="1" i="1" dirty="0" smtClean="0"/>
              <a:t>inclusive</a:t>
            </a:r>
            <a:endParaRPr lang="en-US" sz="28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University admins recognize the changing state of academic libraries.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Gets science and tech people involved in the library!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Gets people in the library engaged with science and technology!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Helps meet university goals! 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5" y="2333625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1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0199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Makerspaces can help </a:t>
            </a:r>
            <a:r>
              <a:rPr lang="en-US" sz="3200" b="1" dirty="0" smtClean="0">
                <a:solidFill>
                  <a:srgbClr val="FF0000"/>
                </a:solidFill>
              </a:rPr>
              <a:t>meet library and university goals </a:t>
            </a:r>
            <a:r>
              <a:rPr lang="en-US" sz="3200" b="1" dirty="0" smtClean="0"/>
              <a:t>by: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7483" y="6837207"/>
            <a:ext cx="4087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Engaging</a:t>
            </a:r>
            <a:r>
              <a:rPr lang="en-US" sz="4000" b="1" dirty="0" smtClean="0"/>
              <a:t> Students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885825"/>
            <a:ext cx="86868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1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" y="28575"/>
            <a:ext cx="10006771" cy="7562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10199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Makerspaces can help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 library and university goals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4525" y="6753225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Supporting the Curriculum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683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0199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Makerspaces can help </a:t>
            </a:r>
            <a:r>
              <a:rPr lang="en-US" sz="3200" b="1" dirty="0" smtClean="0">
                <a:solidFill>
                  <a:srgbClr val="FF0000"/>
                </a:solidFill>
              </a:rPr>
              <a:t>meet library and university goals </a:t>
            </a:r>
            <a:r>
              <a:rPr lang="en-US" sz="3200" b="1" dirty="0" smtClean="0"/>
              <a:t>by: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52725" y="6677025"/>
            <a:ext cx="4564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Fostering </a:t>
            </a:r>
            <a:r>
              <a:rPr lang="en-US" sz="4000" b="1" dirty="0" smtClean="0"/>
              <a:t>Innovation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23" y="654157"/>
            <a:ext cx="9162302" cy="609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0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0199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Makerspaces can help </a:t>
            </a:r>
            <a:r>
              <a:rPr lang="en-US" sz="3200" b="1" dirty="0" smtClean="0">
                <a:solidFill>
                  <a:srgbClr val="FF0000"/>
                </a:solidFill>
              </a:rPr>
              <a:t>meet library and university goals </a:t>
            </a:r>
            <a:r>
              <a:rPr lang="en-US" sz="3200" b="1" dirty="0" smtClean="0"/>
              <a:t>by: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2125" y="6677025"/>
            <a:ext cx="6852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Increasing </a:t>
            </a:r>
            <a:r>
              <a:rPr lang="en-US" sz="4000" b="1" dirty="0" smtClean="0"/>
              <a:t>Technical Awareness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836865"/>
            <a:ext cx="8686800" cy="578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9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1038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" t="6376" r="684" b="6692"/>
          <a:stretch/>
        </p:blipFill>
        <p:spPr>
          <a:xfrm>
            <a:off x="1228725" y="1114425"/>
            <a:ext cx="7467601" cy="49392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559" y="3290"/>
            <a:ext cx="55136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Setting up a </a:t>
            </a:r>
            <a:r>
              <a:rPr lang="en-US" sz="4000" b="1" dirty="0" err="1" smtClean="0">
                <a:solidFill>
                  <a:srgbClr val="FF0000"/>
                </a:solidFill>
              </a:rPr>
              <a:t>makerspace</a:t>
            </a:r>
            <a:r>
              <a:rPr lang="en-US" sz="4000" b="1" dirty="0" smtClean="0"/>
              <a:t>: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33882" y="6446174"/>
            <a:ext cx="52101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It’s not as hard (or expensive)</a:t>
            </a:r>
          </a:p>
          <a:p>
            <a:r>
              <a:rPr lang="en-US" sz="3200" b="1" dirty="0" smtClean="0"/>
              <a:t>as you’d think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9502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5"/>
            <a:ext cx="4343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What do you need?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42925" y="5511701"/>
            <a:ext cx="44439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en-US" sz="3600" b="1" dirty="0" smtClean="0"/>
              <a:t>Space                                                   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 smtClean="0"/>
              <a:t>Interested People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 smtClean="0"/>
              <a:t>Website / Blog</a:t>
            </a:r>
          </a:p>
          <a:p>
            <a:pPr marL="571500" indent="-571500">
              <a:buFont typeface="Arial" pitchFamily="34" charset="0"/>
              <a:buChar char="•"/>
            </a:pPr>
            <a:endParaRPr lang="en-US" sz="3600" b="1" dirty="0" smtClean="0"/>
          </a:p>
          <a:p>
            <a:pPr marL="571500" indent="-571500">
              <a:buFont typeface="Arial" pitchFamily="34" charset="0"/>
              <a:buChar char="•"/>
            </a:pP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720090"/>
            <a:ext cx="9429474" cy="4661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8325" y="5552896"/>
            <a:ext cx="34974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600" b="1" dirty="0" smtClean="0"/>
              <a:t>Equipment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b="1" dirty="0" smtClean="0"/>
              <a:t>A little funding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865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" y="77400"/>
            <a:ext cx="7609047" cy="103017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1">
                <a:latin typeface="Calibri" pitchFamily="34"/>
              </a:defRPr>
            </a:pPr>
            <a:r>
              <a:rPr lang="en-US" sz="60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What is a </a:t>
            </a:r>
            <a:r>
              <a:rPr lang="en-US" sz="6000" b="1" i="0" u="none" strike="noStrike" kern="1200" dirty="0" err="1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Arial Unicode MS" pitchFamily="2"/>
                <a:cs typeface="Mangal" pitchFamily="2"/>
              </a:rPr>
              <a:t>hackerspace</a:t>
            </a:r>
            <a:r>
              <a:rPr lang="en-US" sz="60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63039" y="6675119"/>
            <a:ext cx="7892458" cy="59185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1" dirty="0" smtClean="0"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i</a:t>
            </a:r>
            <a:r>
              <a:rPr lang="en-US" sz="32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nspire</a:t>
            </a:r>
            <a:r>
              <a:rPr lang="en-US" sz="32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, </a:t>
            </a:r>
            <a:r>
              <a:rPr lang="en-US" sz="32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learn</a:t>
            </a:r>
            <a:r>
              <a:rPr lang="en-US" sz="32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, </a:t>
            </a:r>
            <a:r>
              <a:rPr lang="en-US" sz="32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teach</a:t>
            </a:r>
            <a:r>
              <a:rPr lang="en-US" sz="32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, </a:t>
            </a:r>
            <a:r>
              <a:rPr lang="en-US" sz="32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create</a:t>
            </a:r>
            <a:r>
              <a:rPr lang="en-US" sz="32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, and much more!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266825"/>
            <a:ext cx="3850629" cy="5762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8125" y="2181225"/>
            <a:ext cx="437889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/>
              <a:t>Teaching, learning, 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and inspiring: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b="1" dirty="0" smtClean="0"/>
              <a:t>Community outreach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/>
              <a:t>Sharing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/>
              <a:t>Predicting changes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/>
              <a:t>Trending technology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944" y="0"/>
            <a:ext cx="6143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But what about the </a:t>
            </a:r>
            <a:r>
              <a:rPr lang="en-US" sz="4000" b="1" dirty="0" smtClean="0">
                <a:solidFill>
                  <a:srgbClr val="FF0000"/>
                </a:solidFill>
              </a:rPr>
              <a:t>money</a:t>
            </a:r>
            <a:r>
              <a:rPr lang="en-US" sz="4000" b="1" dirty="0" smtClean="0"/>
              <a:t>?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3341" y="2399169"/>
            <a:ext cx="481298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/>
              <a:t>Hackerspaces</a:t>
            </a:r>
            <a:r>
              <a:rPr lang="en-US" sz="2800" b="1" dirty="0" smtClean="0"/>
              <a:t> are not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expensive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They encourage restoration </a:t>
            </a:r>
          </a:p>
          <a:p>
            <a:r>
              <a:rPr lang="en-US" sz="2800" b="1" dirty="0" smtClean="0"/>
              <a:t>     of “old” equipment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In addition, there’s lots </a:t>
            </a:r>
          </a:p>
          <a:p>
            <a:r>
              <a:rPr lang="en-US" sz="2800" b="1" dirty="0" smtClean="0"/>
              <a:t>     of grant funding available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727" y="1876425"/>
            <a:ext cx="527571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7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None/>
            </a:pPr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ahoma" pitchFamily="34" charset="0"/>
              </a:rPr>
              <a:t>Funding sources for </a:t>
            </a:r>
            <a:r>
              <a:rPr lang="en-US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ahoma" pitchFamily="34" charset="0"/>
              </a:rPr>
              <a:t>makerspaces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ahom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648325" y="2678113"/>
            <a:ext cx="4457700" cy="498951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hlinkClick r:id="rId2"/>
              </a:rPr>
              <a:t>Navy STEM grant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  <a:hlinkClick r:id="rId3"/>
              </a:rPr>
              <a:t>IMLS grant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Kickstarter</a:t>
            </a:r>
            <a:r>
              <a:rPr lang="en-US" b="1" dirty="0" smtClean="0">
                <a:solidFill>
                  <a:schemeClr val="tx1"/>
                </a:solidFill>
              </a:rPr>
              <a:t> funding</a:t>
            </a: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 drive.</a:t>
            </a:r>
          </a:p>
          <a:p>
            <a:pPr marL="108000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2181225"/>
            <a:ext cx="4831381" cy="3217699"/>
          </a:xfrm>
        </p:spPr>
      </p:pic>
    </p:spTree>
    <p:extLst>
      <p:ext uri="{BB962C8B-B14F-4D97-AF65-F5344CB8AC3E}">
        <p14:creationId xmlns:p14="http://schemas.microsoft.com/office/powerpoint/2010/main" val="23906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None/>
            </a:pPr>
            <a:r>
              <a:rPr lang="en-US" sz="5400" b="1" dirty="0" smtClean="0">
                <a:solidFill>
                  <a:schemeClr val="tx1"/>
                </a:solidFill>
                <a:latin typeface="+mj-lt"/>
              </a:rPr>
              <a:t>Summing it all up</a:t>
            </a:r>
            <a:endParaRPr lang="en-US" sz="5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Makerspaces are places that provide the opportunity for people to innovate and learn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They aren’t difficult to start up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They fit naturally into the university world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Including them in academic libraries makes them  inclusive and fits where libraries are aiming to go.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Starting one at VSU would help keep the university at the head of the tech curve, where it has been for some time.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13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9069388" cy="1262063"/>
          </a:xfrm>
        </p:spPr>
        <p:txBody>
          <a:bodyPr/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95525" y="2908610"/>
            <a:ext cx="58999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/>
              <a:t>Questions?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1616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1602720"/>
            <a:ext cx="9097560" cy="2694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7200" b="1" i="0" u="none" strike="noStrike" kern="1200" dirty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96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What is a hacker?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7809" y="2790825"/>
            <a:ext cx="84405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What is a </a:t>
            </a:r>
            <a:r>
              <a:rPr lang="en-US" sz="8800" b="1" dirty="0" smtClean="0">
                <a:solidFill>
                  <a:srgbClr val="FF0000"/>
                </a:solidFill>
              </a:rPr>
              <a:t>hacker</a:t>
            </a:r>
            <a:r>
              <a:rPr lang="en-US" sz="8800" b="1" dirty="0" smtClean="0"/>
              <a:t>?</a:t>
            </a:r>
            <a:endParaRPr lang="en-US" sz="8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48" y="1"/>
            <a:ext cx="10083798" cy="7562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174" y="0"/>
            <a:ext cx="2789844" cy="71701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 b="1">
                <a:latin typeface="Calibri" pitchFamily="34"/>
              </a:defRPr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/>
                <a:ea typeface="Arial Unicode MS" pitchFamily="2"/>
                <a:cs typeface="Mangal" pitchFamily="2"/>
              </a:rPr>
              <a:t>Hackers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/>
                <a:ea typeface="Arial Unicode MS" pitchFamily="2"/>
                <a:cs typeface="Mangal" pitchFamily="2"/>
              </a:rPr>
              <a:t>are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/>
                <a:ea typeface="Arial Unicode MS" pitchFamily="2"/>
                <a:cs typeface="Mangal" pitchFamily="2"/>
              </a:rPr>
              <a:t>:</a:t>
            </a:r>
            <a:endParaRPr lang="en-US" sz="4000" b="1" i="0" u="none" strike="noStrike" kern="120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/>
              <a:ea typeface="Arial Unicode MS" pitchFamily="2"/>
              <a:cs typeface="Mangal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" y="611326"/>
            <a:ext cx="44828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Scholars, improvers,</a:t>
            </a: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sharers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6348" y="5993190"/>
            <a:ext cx="3138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Linus Torvalds – 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Developer of the 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Linux kernel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" y="6296025"/>
            <a:ext cx="9768240" cy="13939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2800" b="1">
                <a:latin typeface="Calibri" pitchFamily="34"/>
              </a:defRPr>
            </a:pPr>
            <a:r>
              <a:rPr lang="en-US" sz="28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2. An expert or enthusiast of any kind. (i.e. an astronomy hacker)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2800" b="1">
                <a:latin typeface="Calibri" pitchFamily="34"/>
              </a:defRPr>
            </a:pPr>
            <a:r>
              <a:rPr lang="en-US" sz="20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(RFC1392</a:t>
            </a:r>
            <a:r>
              <a:rPr lang="en-US" sz="2000" b="1" i="0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, </a:t>
            </a:r>
            <a:r>
              <a:rPr lang="en-US" sz="2000" b="1" i="1" u="none" strike="noStrike" kern="1200" dirty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The Internet Users Glossary)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5760" y="22320"/>
            <a:ext cx="2926868" cy="71701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 b="1">
                <a:latin typeface="Calibri" pitchFamily="34"/>
              </a:defRPr>
            </a:pPr>
            <a:r>
              <a:rPr lang="en-US" sz="4000" b="1" i="0" u="none" strike="noStrike" kern="1200" dirty="0" smtClean="0">
                <a:ln>
                  <a:noFill/>
                </a:ln>
                <a:latin typeface="Calibri" pitchFamily="34"/>
                <a:ea typeface="Arial Unicode MS" pitchFamily="2"/>
                <a:cs typeface="Mangal" pitchFamily="2"/>
              </a:rPr>
              <a:t>Hackers </a:t>
            </a:r>
            <a:r>
              <a:rPr lang="en-US" sz="40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Arial Unicode MS" pitchFamily="2"/>
                <a:cs typeface="Mangal" pitchFamily="2"/>
              </a:rPr>
              <a:t>are:</a:t>
            </a:r>
            <a:r>
              <a:rPr lang="en-US" sz="4000" b="1" i="0" u="none" strike="noStrike" kern="1200" dirty="0" smtClean="0">
                <a:ln>
                  <a:noFill/>
                </a:ln>
                <a:solidFill>
                  <a:schemeClr val="bg1"/>
                </a:solidFill>
                <a:latin typeface="Calibri" pitchFamily="34"/>
                <a:ea typeface="Arial Unicode MS" pitchFamily="2"/>
                <a:cs typeface="Mangal" pitchFamily="2"/>
              </a:rPr>
              <a:t>.</a:t>
            </a:r>
            <a:endParaRPr lang="en-US" sz="4000" b="1" i="0" u="none" strike="noStrike" kern="1200" dirty="0">
              <a:ln>
                <a:noFill/>
              </a:ln>
              <a:solidFill>
                <a:schemeClr val="bg1"/>
              </a:solidFill>
              <a:latin typeface="Calibri" pitchFamily="34"/>
              <a:ea typeface="Arial Unicode MS" pitchFamily="2"/>
              <a:cs typeface="Mangal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7750"/>
            <a:ext cx="10058400" cy="40995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16" y="728768"/>
            <a:ext cx="3623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Problem Solvers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10090" y="5827334"/>
            <a:ext cx="853894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Ilya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Zhitomirskiy</a:t>
            </a:r>
            <a:r>
              <a:rPr lang="en-US" sz="2800" b="1" dirty="0" smtClean="0"/>
              <a:t>, Max </a:t>
            </a:r>
            <a:r>
              <a:rPr lang="en-US" sz="2800" b="1" dirty="0" err="1" smtClean="0"/>
              <a:t>Salzberg</a:t>
            </a:r>
            <a:r>
              <a:rPr lang="en-US" sz="2800" b="1" dirty="0" smtClean="0"/>
              <a:t>, Raphael </a:t>
            </a:r>
            <a:r>
              <a:rPr lang="en-US" sz="2800" b="1" dirty="0" err="1" smtClean="0"/>
              <a:t>Sofear</a:t>
            </a:r>
            <a:r>
              <a:rPr lang="en-US" sz="2800" b="1" dirty="0" smtClean="0"/>
              <a:t>, and </a:t>
            </a:r>
          </a:p>
          <a:p>
            <a:r>
              <a:rPr lang="en-US" sz="2800" b="1" dirty="0" smtClean="0"/>
              <a:t>Dan </a:t>
            </a:r>
            <a:r>
              <a:rPr lang="en-US" sz="2800" b="1" dirty="0" err="1" smtClean="0"/>
              <a:t>Grippi</a:t>
            </a:r>
            <a:r>
              <a:rPr lang="en-US" sz="2800" b="1" dirty="0" smtClean="0"/>
              <a:t> – Co-founders of the DIASPORA* distributed </a:t>
            </a:r>
          </a:p>
          <a:p>
            <a:r>
              <a:rPr lang="en-US" sz="2800" b="1" dirty="0" smtClean="0"/>
              <a:t>social network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37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7" y="0"/>
            <a:ext cx="10042635" cy="7562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07" y="-3637"/>
            <a:ext cx="2793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Hackers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07" y="809625"/>
            <a:ext cx="34555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Passionate, </a:t>
            </a: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enthusiastic,</a:t>
            </a: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innovative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8451" y="6177855"/>
            <a:ext cx="33689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 Wozniak-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Inventor of the Apple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389" y="6067425"/>
            <a:ext cx="43811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 true hacker makes 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discovery by accident in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pursuit of the work they love</a:t>
            </a:r>
          </a:p>
        </p:txBody>
      </p:sp>
    </p:spTree>
    <p:extLst>
      <p:ext uri="{BB962C8B-B14F-4D97-AF65-F5344CB8AC3E}">
        <p14:creationId xmlns:p14="http://schemas.microsoft.com/office/powerpoint/2010/main" val="152000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325" y="2562225"/>
            <a:ext cx="95599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/>
              <a:t>What hackers </a:t>
            </a:r>
            <a:r>
              <a:rPr lang="en-US" sz="8000" b="1" dirty="0" smtClean="0">
                <a:solidFill>
                  <a:srgbClr val="FF0000"/>
                </a:solidFill>
              </a:rPr>
              <a:t>are not</a:t>
            </a:r>
            <a:r>
              <a:rPr lang="en-US" sz="8000" b="1" dirty="0" smtClean="0"/>
              <a:t>: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270452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907126"/>
            <a:ext cx="7162800" cy="5376313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1304925" y="353077"/>
            <a:ext cx="7273810" cy="6247748"/>
          </a:xfrm>
          <a:prstGeom prst="noSmoking">
            <a:avLst>
              <a:gd name="adj" fmla="val 825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944" y="-866"/>
            <a:ext cx="4117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Hackers </a:t>
            </a:r>
            <a:r>
              <a:rPr lang="en-US" sz="4000" b="1" dirty="0" smtClean="0">
                <a:solidFill>
                  <a:srgbClr val="FF0000"/>
                </a:solidFill>
              </a:rPr>
              <a:t>≠</a:t>
            </a:r>
            <a:r>
              <a:rPr lang="en-US" sz="4000" b="1" dirty="0" smtClean="0"/>
              <a:t> Crackers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525" y="6608028"/>
            <a:ext cx="10150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Hackers </a:t>
            </a:r>
            <a:r>
              <a:rPr lang="en-US" sz="4800" b="1" dirty="0" smtClean="0">
                <a:solidFill>
                  <a:srgbClr val="FF0000"/>
                </a:solidFill>
              </a:rPr>
              <a:t>do not </a:t>
            </a:r>
            <a:r>
              <a:rPr lang="en-US" sz="4800" b="1" dirty="0" smtClean="0"/>
              <a:t>engage in illicit activity!</a:t>
            </a:r>
          </a:p>
        </p:txBody>
      </p:sp>
    </p:spTree>
    <p:extLst>
      <p:ext uri="{BB962C8B-B14F-4D97-AF65-F5344CB8AC3E}">
        <p14:creationId xmlns:p14="http://schemas.microsoft.com/office/powerpoint/2010/main" val="35854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673</Words>
  <Application>Microsoft Office PowerPoint</Application>
  <PresentationFormat>Custom</PresentationFormat>
  <Paragraphs>152</Paragraphs>
  <Slides>33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Funding sources for makerspaces</vt:lpstr>
      <vt:lpstr>Summing it all up</vt:lpstr>
      <vt:lpstr>Q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Information Technology</cp:lastModifiedBy>
  <cp:revision>59</cp:revision>
  <dcterms:created xsi:type="dcterms:W3CDTF">2011-12-13T14:45:04Z</dcterms:created>
  <dcterms:modified xsi:type="dcterms:W3CDTF">2012-02-20T15:24:18Z</dcterms:modified>
</cp:coreProperties>
</file>