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27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090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3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26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56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8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6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926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30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6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70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6DE30-1815-49C3-A68B-BCE2B5133A4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19DFF-B12B-4653-A81E-1242D156A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0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philosophy.hku.hk/think/logic/whatislogic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philosophy.hku.hk/think/sl/wff.ph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philosophy.hku.hk/think/sl/wff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philosophy.hku.hk/think/sl/full.ph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butte.edu/~wmwu/iLogic/3.2/iLogic_3_2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Symbolic Logic and Rules of Inference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60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That page also has special sections for single statements and pairs of statements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763000" cy="8382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Single: Tautology, Contradiction, Contingent</a:t>
            </a:r>
          </a:p>
          <a:p>
            <a:r>
              <a:rPr lang="en-US" b="1" dirty="0" smtClean="0"/>
              <a:t>Pairs: Logically Equivalent, Logically Contradictory, Consistent and Inconsistent</a:t>
            </a:r>
            <a:endParaRPr lang="en-US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68961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114800"/>
            <a:ext cx="11144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272" y="4081462"/>
            <a:ext cx="105727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627" y="4052888"/>
            <a:ext cx="1104900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8435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Types </a:t>
            </a:r>
            <a:r>
              <a:rPr lang="en-US" dirty="0" smtClean="0"/>
              <a:t>of sentences part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18" y="1676400"/>
            <a:ext cx="8048878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715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Types </a:t>
            </a:r>
            <a:r>
              <a:rPr lang="en-US" dirty="0" smtClean="0"/>
              <a:t>of sentences part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69" y="1447800"/>
            <a:ext cx="7840579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05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~  •  v ⊃  ≡</a:t>
            </a:r>
            <a:br>
              <a:rPr lang="en-US" dirty="0"/>
            </a:br>
            <a:r>
              <a:rPr lang="en-US" sz="3100" dirty="0" smtClean="0"/>
              <a:t>Truth Functions (how the operators are true or false)</a:t>
            </a:r>
            <a:endParaRPr lang="en-US" sz="31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159" y="1466334"/>
            <a:ext cx="2242227" cy="249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42535"/>
            <a:ext cx="2435890" cy="241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4114800"/>
            <a:ext cx="8915400" cy="2421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55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Truth Functions written out in English: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1355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5200" dirty="0" smtClean="0"/>
              <a:t>~ </a:t>
            </a:r>
            <a:r>
              <a:rPr lang="en-US" dirty="0" smtClean="0"/>
              <a:t>changes the truth value of whatever it has “scope” over from T to F and from F to T; note that some ~ are on letters and some are on brackets or parentheses.</a:t>
            </a:r>
          </a:p>
          <a:p>
            <a:pPr marL="0" indent="0">
              <a:buNone/>
            </a:pPr>
            <a:r>
              <a:rPr lang="en-US" sz="4700" dirty="0" smtClean="0"/>
              <a:t>•</a:t>
            </a:r>
            <a:r>
              <a:rPr lang="en-US" dirty="0" smtClean="0"/>
              <a:t> is only True if both sides are True, T•T.</a:t>
            </a:r>
          </a:p>
          <a:p>
            <a:pPr marL="0" indent="0">
              <a:buNone/>
            </a:pPr>
            <a:r>
              <a:rPr lang="en-US" sz="4700" dirty="0" smtClean="0"/>
              <a:t>v </a:t>
            </a:r>
            <a:r>
              <a:rPr lang="en-US" dirty="0" smtClean="0"/>
              <a:t>is only False if both sides are False, </a:t>
            </a:r>
            <a:r>
              <a:rPr lang="en-US" dirty="0" err="1" smtClean="0"/>
              <a:t>FvF</a:t>
            </a:r>
            <a:r>
              <a:rPr lang="en-US" dirty="0" smtClean="0"/>
              <a:t>. If there is even one T on one side, or T on both sides, the v is true.</a:t>
            </a:r>
          </a:p>
          <a:p>
            <a:pPr marL="0" indent="0">
              <a:buNone/>
            </a:pPr>
            <a:r>
              <a:rPr lang="en-US" sz="4700" dirty="0" smtClean="0"/>
              <a:t>⊃</a:t>
            </a:r>
            <a:r>
              <a:rPr lang="en-US" dirty="0" smtClean="0"/>
              <a:t> is only false in a line where T⊃F, because that’s like a cause happening without the effect. Any other combination of T⊃T, F⊃T, or F⊃F is T for the ⊃.</a:t>
            </a:r>
          </a:p>
          <a:p>
            <a:pPr marL="0" indent="0">
              <a:buNone/>
            </a:pPr>
            <a:r>
              <a:rPr lang="en-US" sz="4200" dirty="0" smtClean="0"/>
              <a:t>≡ </a:t>
            </a:r>
            <a:r>
              <a:rPr lang="en-US" dirty="0" smtClean="0"/>
              <a:t>is T as long as the sides match, T≡T or F≡F is True for the ≡.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5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Operations ~  </a:t>
            </a:r>
            <a:r>
              <a:rPr lang="en-US" dirty="0"/>
              <a:t>•  v ⊃  ≡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1) </a:t>
            </a:r>
            <a:r>
              <a:rPr lang="en-US" dirty="0"/>
              <a:t>Tilde </a:t>
            </a:r>
            <a:r>
              <a:rPr lang="en-US" dirty="0" smtClean="0"/>
              <a:t>~ on single letters should be </a:t>
            </a:r>
            <a:r>
              <a:rPr lang="en-US" dirty="0" smtClean="0"/>
              <a:t>done right away, </a:t>
            </a:r>
            <a:r>
              <a:rPr lang="en-US" dirty="0" smtClean="0"/>
              <a:t>after the letters themselves are already done.</a:t>
            </a:r>
          </a:p>
          <a:p>
            <a:r>
              <a:rPr lang="en-US" dirty="0" smtClean="0"/>
              <a:t>2) Connectors inside parentheses should be done next, after each side in the parentheses is done.</a:t>
            </a:r>
          </a:p>
          <a:p>
            <a:r>
              <a:rPr lang="en-US" dirty="0"/>
              <a:t>3) Tilde </a:t>
            </a:r>
            <a:r>
              <a:rPr lang="en-US" dirty="0" smtClean="0"/>
              <a:t>~ outside of parentheses should be done next. Make sure you are changing the truth value of the connector column, not a side column.</a:t>
            </a:r>
          </a:p>
          <a:p>
            <a:r>
              <a:rPr lang="en-US" dirty="0" smtClean="0"/>
              <a:t>4) Connectors that are in between two sets of parentheses should be done next.</a:t>
            </a:r>
          </a:p>
          <a:p>
            <a:r>
              <a:rPr lang="en-US" dirty="0" smtClean="0"/>
              <a:t>5</a:t>
            </a:r>
            <a:r>
              <a:rPr lang="en-US" dirty="0"/>
              <a:t>) Tilde </a:t>
            </a:r>
            <a:r>
              <a:rPr lang="en-US" dirty="0" smtClean="0"/>
              <a:t>~ on big brackets, larger brackets [] and {}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35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http://philosophy.hku.hk/think/logic/whatislogic.php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85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If Tom is a philosopher, then Tom is poor.</a:t>
            </a:r>
          </a:p>
          <a:p>
            <a:pPr marL="0" indent="0">
              <a:buNone/>
            </a:pPr>
            <a:r>
              <a:rPr lang="en-US" dirty="0" smtClean="0"/>
              <a:t>Tom is a philosopher.</a:t>
            </a:r>
          </a:p>
          <a:p>
            <a:pPr marL="0" indent="0">
              <a:buNone/>
            </a:pPr>
            <a:r>
              <a:rPr lang="en-US" dirty="0" smtClean="0"/>
              <a:t>Therefore, Tom is poor.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0"/>
            <a:ext cx="26574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462580"/>
            <a:ext cx="2466975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81400"/>
            <a:ext cx="252412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5643805"/>
            <a:ext cx="845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This is a valid form of argument, or Rule of Inference, called </a:t>
            </a:r>
            <a:r>
              <a:rPr lang="en-US" sz="2800" b="1" u="sng" dirty="0" smtClean="0"/>
              <a:t>Modus Ponens</a:t>
            </a:r>
            <a:r>
              <a:rPr lang="en-US" sz="2800" b="1" dirty="0" smtClean="0"/>
              <a:t>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6552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Logic is topic neutral: rules can be used for multiple topics when the form is correct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34" y="2209800"/>
            <a:ext cx="7486650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2435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Review of Well Formed Formulas: WFFs </a:t>
            </a:r>
            <a:r>
              <a:rPr lang="en-US" sz="3200" dirty="0" smtClean="0">
                <a:hlinkClick r:id="rId2"/>
              </a:rPr>
              <a:t>http://philosophy.hku.hk/think/sl/wff.php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4786280" cy="504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4010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Finding the main connective:</a:t>
            </a:r>
            <a:br>
              <a:rPr lang="en-US" sz="3600" dirty="0" smtClean="0"/>
            </a:br>
            <a:r>
              <a:rPr lang="en-US" sz="3600" dirty="0" smtClean="0">
                <a:hlinkClick r:id="rId2"/>
              </a:rPr>
              <a:t>http://philosophy.hku.hk/think/sl/wff.php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02" y="1928813"/>
            <a:ext cx="8831851" cy="355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797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Describing the parts of a well formed formula statement: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7362825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920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Testing arguments for validity using truth tables: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2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http://philosophy.hku.hk/think/sl/full.php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</a:t>
            </a:r>
          </a:p>
          <a:p>
            <a:r>
              <a:rPr lang="en-US" dirty="0" smtClean="0"/>
              <a:t>(P-&gt;Q) </a:t>
            </a:r>
          </a:p>
          <a:p>
            <a:r>
              <a:rPr lang="en-US" dirty="0" smtClean="0"/>
              <a:t>Therefore, Q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2596855"/>
            <a:ext cx="205740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57800" y="53340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Valid, no line has all premises true with a false conclusion.</a:t>
            </a:r>
            <a:endParaRPr lang="en-US" sz="2400" dirty="0"/>
          </a:p>
        </p:txBody>
      </p:sp>
      <p:sp>
        <p:nvSpPr>
          <p:cNvPr id="5" name="Down Arrow 4"/>
          <p:cNvSpPr/>
          <p:nvPr/>
        </p:nvSpPr>
        <p:spPr>
          <a:xfrm>
            <a:off x="6158484" y="4191000"/>
            <a:ext cx="484632" cy="978408"/>
          </a:xfrm>
          <a:prstGeom prst="downArrow">
            <a:avLst/>
          </a:prstGeom>
          <a:scene3d>
            <a:camera prst="orthographicFront">
              <a:rot lat="10800000" lon="8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6557075" y="4191000"/>
            <a:ext cx="484632" cy="978408"/>
          </a:xfrm>
          <a:prstGeom prst="downArrow">
            <a:avLst/>
          </a:prstGeom>
          <a:scene3d>
            <a:camera prst="orthographicFront">
              <a:rot lat="10800000" lon="8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6934200" y="4191000"/>
            <a:ext cx="484632" cy="978408"/>
          </a:xfrm>
          <a:prstGeom prst="downArrow">
            <a:avLst/>
          </a:prstGeom>
          <a:scene3d>
            <a:camera prst="orthographicFront">
              <a:rot lat="10800000" lon="8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62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Invalid argument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2895600"/>
          </a:xfrm>
        </p:spPr>
        <p:txBody>
          <a:bodyPr/>
          <a:lstStyle/>
          <a:p>
            <a:r>
              <a:rPr lang="en-US" dirty="0" smtClean="0"/>
              <a:t>Has at least one line where all premises are True and the conclusion is False:</a:t>
            </a:r>
          </a:p>
          <a:p>
            <a:r>
              <a:rPr lang="en-US" dirty="0" smtClean="0"/>
              <a:t>P-&gt;Q</a:t>
            </a:r>
          </a:p>
          <a:p>
            <a:r>
              <a:rPr lang="en-US" dirty="0" smtClean="0"/>
              <a:t>~P</a:t>
            </a:r>
          </a:p>
          <a:p>
            <a:r>
              <a:rPr lang="en-US" dirty="0" smtClean="0"/>
              <a:t>Therefore ~Q</a:t>
            </a:r>
            <a:endParaRPr lang="en-US" dirty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8"/>
          <a:stretch/>
        </p:blipFill>
        <p:spPr bwMode="auto">
          <a:xfrm>
            <a:off x="1066800" y="4572000"/>
            <a:ext cx="721042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5715000" y="5937943"/>
            <a:ext cx="978408" cy="484632"/>
          </a:xfrm>
          <a:prstGeom prst="rightArrow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53340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invalid line, where the premises are both T and the conclusion is False.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1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http://www.butte.edu/~wmwu/iLogic/3.2/iLogic_3_2.html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Truth Tables with automatic completion from Butte College in California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43200"/>
            <a:ext cx="14859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738" y="2743200"/>
            <a:ext cx="149542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own Arrow 5"/>
          <p:cNvSpPr/>
          <p:nvPr/>
        </p:nvSpPr>
        <p:spPr>
          <a:xfrm>
            <a:off x="881634" y="4507462"/>
            <a:ext cx="484632" cy="978408"/>
          </a:xfrm>
          <a:prstGeom prst="downArrow">
            <a:avLst/>
          </a:prstGeom>
          <a:scene3d>
            <a:camera prst="orthographicFront">
              <a:rot lat="10800000" lon="8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2971800" y="4507462"/>
            <a:ext cx="484632" cy="978408"/>
          </a:xfrm>
          <a:prstGeom prst="downArrow">
            <a:avLst/>
          </a:prstGeom>
          <a:scene3d>
            <a:camera prst="orthographicFront">
              <a:rot lat="10800000" lon="8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191000" y="426720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 this website, you can click each of the little buttons (they look like Play and Rewind on a remote control) to see how the truth table fills in!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98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531</Words>
  <Application>Microsoft Office PowerPoint</Application>
  <PresentationFormat>On-screen Show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Symbolic Logic and Rules of Inference</vt:lpstr>
      <vt:lpstr>http://philosophy.hku.hk/think/logic/whatislogic.php </vt:lpstr>
      <vt:lpstr>Logic is topic neutral: rules can be used for multiple topics when the form is correct</vt:lpstr>
      <vt:lpstr>Review of Well Formed Formulas: WFFs http://philosophy.hku.hk/think/sl/wff.php </vt:lpstr>
      <vt:lpstr>Finding the main connective: http://philosophy.hku.hk/think/sl/wff.php </vt:lpstr>
      <vt:lpstr>Describing the parts of a well formed formula statement:</vt:lpstr>
      <vt:lpstr>Testing arguments for validity using truth tables:</vt:lpstr>
      <vt:lpstr>Invalid argument</vt:lpstr>
      <vt:lpstr>http://www.butte.edu/~wmwu/iLogic/3.2/iLogic_3_2.html </vt:lpstr>
      <vt:lpstr>That page also has special sections for single statements and pairs of statements</vt:lpstr>
      <vt:lpstr>Review: Types of sentences part 1:</vt:lpstr>
      <vt:lpstr>Review: Types of sentences part 2:</vt:lpstr>
      <vt:lpstr>~  •  v ⊃  ≡ Truth Functions (how the operators are true or false)</vt:lpstr>
      <vt:lpstr>Truth Functions written out in English:</vt:lpstr>
      <vt:lpstr>Order of Operations ~  •  v ⊃  ≡</vt:lpstr>
    </vt:vector>
  </TitlesOfParts>
  <Company>Valdosta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Symbolic Logic and Rules of Inference</dc:title>
  <dc:creator>Christine A James</dc:creator>
  <cp:lastModifiedBy>Christine A James</cp:lastModifiedBy>
  <cp:revision>6</cp:revision>
  <dcterms:created xsi:type="dcterms:W3CDTF">2015-03-09T18:33:53Z</dcterms:created>
  <dcterms:modified xsi:type="dcterms:W3CDTF">2015-03-09T19:15:21Z</dcterms:modified>
</cp:coreProperties>
</file>