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97" r:id="rId2"/>
    <p:sldId id="256" r:id="rId3"/>
    <p:sldId id="257" r:id="rId4"/>
    <p:sldId id="275" r:id="rId5"/>
    <p:sldId id="258" r:id="rId6"/>
    <p:sldId id="276" r:id="rId7"/>
    <p:sldId id="260" r:id="rId8"/>
    <p:sldId id="277" r:id="rId9"/>
    <p:sldId id="261" r:id="rId10"/>
    <p:sldId id="263" r:id="rId11"/>
    <p:sldId id="262" r:id="rId12"/>
    <p:sldId id="291" r:id="rId13"/>
    <p:sldId id="292" r:id="rId14"/>
    <p:sldId id="264" r:id="rId15"/>
    <p:sldId id="278" r:id="rId16"/>
    <p:sldId id="265" r:id="rId17"/>
    <p:sldId id="266" r:id="rId18"/>
    <p:sldId id="282" r:id="rId19"/>
    <p:sldId id="267" r:id="rId20"/>
    <p:sldId id="279" r:id="rId21"/>
    <p:sldId id="268" r:id="rId22"/>
    <p:sldId id="281" r:id="rId23"/>
    <p:sldId id="269" r:id="rId24"/>
    <p:sldId id="280" r:id="rId25"/>
    <p:sldId id="283" r:id="rId26"/>
    <p:sldId id="270" r:id="rId27"/>
    <p:sldId id="271" r:id="rId28"/>
    <p:sldId id="272" r:id="rId29"/>
    <p:sldId id="273" r:id="rId30"/>
    <p:sldId id="274" r:id="rId31"/>
    <p:sldId id="284" r:id="rId32"/>
    <p:sldId id="294" r:id="rId33"/>
    <p:sldId id="295" r:id="rId34"/>
    <p:sldId id="296" r:id="rId35"/>
    <p:sldId id="288" r:id="rId36"/>
    <p:sldId id="289" r:id="rId37"/>
    <p:sldId id="29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0356D5-1BD9-41E2-B9D1-ABA5065CA67F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526D8F1D-35A1-4F49-9DAA-38EB08EEED4B}">
      <dgm:prSet phldrT="[Text]" custT="1"/>
      <dgm:spPr/>
      <dgm:t>
        <a:bodyPr/>
        <a:lstStyle/>
        <a:p>
          <a:r>
            <a:rPr lang="en-US" sz="2000" dirty="0" smtClean="0"/>
            <a:t>“</a:t>
          </a:r>
          <a:r>
            <a:rPr lang="en-US" sz="2000" dirty="0" err="1" smtClean="0"/>
            <a:t>Ludonarrative</a:t>
          </a:r>
          <a:r>
            <a:rPr lang="en-US" sz="2000" dirty="0" smtClean="0"/>
            <a:t> Dissonance in </a:t>
          </a:r>
          <a:r>
            <a:rPr lang="en-US" sz="2000" dirty="0" err="1" smtClean="0"/>
            <a:t>Bioshock</a:t>
          </a:r>
          <a:r>
            <a:rPr lang="en-US" sz="2000" dirty="0" smtClean="0"/>
            <a:t>” by Clint Hocking</a:t>
          </a:r>
          <a:endParaRPr lang="en-US" sz="2000" dirty="0"/>
        </a:p>
      </dgm:t>
    </dgm:pt>
    <dgm:pt modelId="{5312DCF6-75EF-4D76-9D79-C8386322C86A}" type="parTrans" cxnId="{95E9E6E9-8A7E-4B16-94F5-C83B0AFC7331}">
      <dgm:prSet/>
      <dgm:spPr/>
      <dgm:t>
        <a:bodyPr/>
        <a:lstStyle/>
        <a:p>
          <a:endParaRPr lang="en-US"/>
        </a:p>
      </dgm:t>
    </dgm:pt>
    <dgm:pt modelId="{5BE9478F-73D4-4CEF-9CA6-918F75C495B7}" type="sibTrans" cxnId="{95E9E6E9-8A7E-4B16-94F5-C83B0AFC7331}">
      <dgm:prSet/>
      <dgm:spPr/>
      <dgm:t>
        <a:bodyPr/>
        <a:lstStyle/>
        <a:p>
          <a:endParaRPr lang="en-US"/>
        </a:p>
      </dgm:t>
    </dgm:pt>
    <dgm:pt modelId="{50837ABF-BC86-4C0C-B676-3F72118FD48D}">
      <dgm:prSet phldrT="[Text]" custT="1"/>
      <dgm:spPr/>
      <dgm:t>
        <a:bodyPr/>
        <a:lstStyle/>
        <a:p>
          <a:r>
            <a:rPr lang="en-US" sz="2800" dirty="0" smtClean="0"/>
            <a:t>The “</a:t>
          </a:r>
          <a:r>
            <a:rPr lang="en-US" sz="2800" dirty="0" err="1" smtClean="0"/>
            <a:t>Ludodeca-hedron</a:t>
          </a:r>
          <a:r>
            <a:rPr lang="en-US" sz="2800" dirty="0" smtClean="0"/>
            <a:t>” blogs</a:t>
          </a:r>
          <a:endParaRPr lang="en-US" sz="2800" dirty="0"/>
        </a:p>
      </dgm:t>
    </dgm:pt>
    <dgm:pt modelId="{A5123178-F432-4200-A121-2F4E04C69909}" type="parTrans" cxnId="{4566F6B9-BCA4-4B86-952B-19B5B45AE0B5}">
      <dgm:prSet/>
      <dgm:spPr/>
      <dgm:t>
        <a:bodyPr/>
        <a:lstStyle/>
        <a:p>
          <a:endParaRPr lang="en-US"/>
        </a:p>
      </dgm:t>
    </dgm:pt>
    <dgm:pt modelId="{72E558CF-30B7-4375-9322-B53C376D13AB}" type="sibTrans" cxnId="{4566F6B9-BCA4-4B86-952B-19B5B45AE0B5}">
      <dgm:prSet/>
      <dgm:spPr/>
      <dgm:t>
        <a:bodyPr/>
        <a:lstStyle/>
        <a:p>
          <a:endParaRPr lang="en-US"/>
        </a:p>
      </dgm:t>
    </dgm:pt>
    <dgm:pt modelId="{21DFDE68-FDF0-46AB-90F0-8780B33B5E96}">
      <dgm:prSet phldrT="[Text]"/>
      <dgm:spPr/>
      <dgm:t>
        <a:bodyPr/>
        <a:lstStyle/>
        <a:p>
          <a:r>
            <a:rPr lang="en-US" dirty="0" smtClean="0"/>
            <a:t>In-depth, open-access games criticism</a:t>
          </a:r>
          <a:endParaRPr lang="en-US" dirty="0"/>
        </a:p>
      </dgm:t>
    </dgm:pt>
    <dgm:pt modelId="{8E753225-A30E-44F2-9791-8B8A46330247}" type="parTrans" cxnId="{B7B68F5A-66C1-40E2-B376-E2D263A023AC}">
      <dgm:prSet/>
      <dgm:spPr/>
      <dgm:t>
        <a:bodyPr/>
        <a:lstStyle/>
        <a:p>
          <a:endParaRPr lang="en-US"/>
        </a:p>
      </dgm:t>
    </dgm:pt>
    <dgm:pt modelId="{7357753C-5ADD-406C-A4CC-B06551554972}" type="sibTrans" cxnId="{B7B68F5A-66C1-40E2-B376-E2D263A023AC}">
      <dgm:prSet/>
      <dgm:spPr/>
      <dgm:t>
        <a:bodyPr/>
        <a:lstStyle/>
        <a:p>
          <a:endParaRPr lang="en-US"/>
        </a:p>
      </dgm:t>
    </dgm:pt>
    <dgm:pt modelId="{4686E5ED-8BFC-4E04-9F98-5F68E61A165D}" type="pres">
      <dgm:prSet presAssocID="{CE0356D5-1BD9-41E2-B9D1-ABA5065CA67F}" presName="arrowDiagram" presStyleCnt="0">
        <dgm:presLayoutVars>
          <dgm:chMax val="5"/>
          <dgm:dir/>
          <dgm:resizeHandles val="exact"/>
        </dgm:presLayoutVars>
      </dgm:prSet>
      <dgm:spPr/>
    </dgm:pt>
    <dgm:pt modelId="{FED6696D-D8DF-4EFB-93DF-4CF67EB2A879}" type="pres">
      <dgm:prSet presAssocID="{CE0356D5-1BD9-41E2-B9D1-ABA5065CA67F}" presName="arrow" presStyleLbl="bgShp" presStyleIdx="0" presStyleCnt="1"/>
      <dgm:spPr/>
    </dgm:pt>
    <dgm:pt modelId="{F65C722D-C1D0-4AC3-A023-19D252E2B4DA}" type="pres">
      <dgm:prSet presAssocID="{CE0356D5-1BD9-41E2-B9D1-ABA5065CA67F}" presName="arrowDiagram3" presStyleCnt="0"/>
      <dgm:spPr/>
    </dgm:pt>
    <dgm:pt modelId="{3A5EF01F-7F07-402A-8A47-2ED761BE22E6}" type="pres">
      <dgm:prSet presAssocID="{526D8F1D-35A1-4F49-9DAA-38EB08EEED4B}" presName="bullet3a" presStyleLbl="node1" presStyleIdx="0" presStyleCnt="3"/>
      <dgm:spPr/>
    </dgm:pt>
    <dgm:pt modelId="{E60182A9-19FA-420B-97E2-5E292DEF98AF}" type="pres">
      <dgm:prSet presAssocID="{526D8F1D-35A1-4F49-9DAA-38EB08EEED4B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F8B150-0C7C-47EB-9CF5-072BCB61B6C1}" type="pres">
      <dgm:prSet presAssocID="{50837ABF-BC86-4C0C-B676-3F72118FD48D}" presName="bullet3b" presStyleLbl="node1" presStyleIdx="1" presStyleCnt="3"/>
      <dgm:spPr/>
    </dgm:pt>
    <dgm:pt modelId="{FF1DAB9D-1C71-46AB-8D2D-41CEBA1EE727}" type="pres">
      <dgm:prSet presAssocID="{50837ABF-BC86-4C0C-B676-3F72118FD48D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626FF0-882A-47C3-B247-DAFFC8A3A43C}" type="pres">
      <dgm:prSet presAssocID="{21DFDE68-FDF0-46AB-90F0-8780B33B5E96}" presName="bullet3c" presStyleLbl="node1" presStyleIdx="2" presStyleCnt="3"/>
      <dgm:spPr/>
    </dgm:pt>
    <dgm:pt modelId="{5E62F037-FB71-4163-B829-D47642159EAA}" type="pres">
      <dgm:prSet presAssocID="{21DFDE68-FDF0-46AB-90F0-8780B33B5E96}" presName="textBox3c" presStyleLbl="revTx" presStyleIdx="2" presStyleCnt="3" custScaleX="113856" custScaleY="771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E9E6E9-8A7E-4B16-94F5-C83B0AFC7331}" srcId="{CE0356D5-1BD9-41E2-B9D1-ABA5065CA67F}" destId="{526D8F1D-35A1-4F49-9DAA-38EB08EEED4B}" srcOrd="0" destOrd="0" parTransId="{5312DCF6-75EF-4D76-9D79-C8386322C86A}" sibTransId="{5BE9478F-73D4-4CEF-9CA6-918F75C495B7}"/>
    <dgm:cxn modelId="{94BCCCD4-32FF-48DF-963B-37542A43B38B}" type="presOf" srcId="{50837ABF-BC86-4C0C-B676-3F72118FD48D}" destId="{FF1DAB9D-1C71-46AB-8D2D-41CEBA1EE727}" srcOrd="0" destOrd="0" presId="urn:microsoft.com/office/officeart/2005/8/layout/arrow2"/>
    <dgm:cxn modelId="{6B2703F3-7044-4146-8BA1-747D17504CAA}" type="presOf" srcId="{CE0356D5-1BD9-41E2-B9D1-ABA5065CA67F}" destId="{4686E5ED-8BFC-4E04-9F98-5F68E61A165D}" srcOrd="0" destOrd="0" presId="urn:microsoft.com/office/officeart/2005/8/layout/arrow2"/>
    <dgm:cxn modelId="{4566F6B9-BCA4-4B86-952B-19B5B45AE0B5}" srcId="{CE0356D5-1BD9-41E2-B9D1-ABA5065CA67F}" destId="{50837ABF-BC86-4C0C-B676-3F72118FD48D}" srcOrd="1" destOrd="0" parTransId="{A5123178-F432-4200-A121-2F4E04C69909}" sibTransId="{72E558CF-30B7-4375-9322-B53C376D13AB}"/>
    <dgm:cxn modelId="{08606325-50B4-4073-87E2-57DB24D08D92}" type="presOf" srcId="{526D8F1D-35A1-4F49-9DAA-38EB08EEED4B}" destId="{E60182A9-19FA-420B-97E2-5E292DEF98AF}" srcOrd="0" destOrd="0" presId="urn:microsoft.com/office/officeart/2005/8/layout/arrow2"/>
    <dgm:cxn modelId="{B7B68F5A-66C1-40E2-B376-E2D263A023AC}" srcId="{CE0356D5-1BD9-41E2-B9D1-ABA5065CA67F}" destId="{21DFDE68-FDF0-46AB-90F0-8780B33B5E96}" srcOrd="2" destOrd="0" parTransId="{8E753225-A30E-44F2-9791-8B8A46330247}" sibTransId="{7357753C-5ADD-406C-A4CC-B06551554972}"/>
    <dgm:cxn modelId="{DFDB4696-1914-40A7-9761-A294C721EB50}" type="presOf" srcId="{21DFDE68-FDF0-46AB-90F0-8780B33B5E96}" destId="{5E62F037-FB71-4163-B829-D47642159EAA}" srcOrd="0" destOrd="0" presId="urn:microsoft.com/office/officeart/2005/8/layout/arrow2"/>
    <dgm:cxn modelId="{85098C7A-48BD-4DB7-B0F8-A36EEF037786}" type="presParOf" srcId="{4686E5ED-8BFC-4E04-9F98-5F68E61A165D}" destId="{FED6696D-D8DF-4EFB-93DF-4CF67EB2A879}" srcOrd="0" destOrd="0" presId="urn:microsoft.com/office/officeart/2005/8/layout/arrow2"/>
    <dgm:cxn modelId="{C70AA559-8493-4FC9-B0EF-8518AE228D97}" type="presParOf" srcId="{4686E5ED-8BFC-4E04-9F98-5F68E61A165D}" destId="{F65C722D-C1D0-4AC3-A023-19D252E2B4DA}" srcOrd="1" destOrd="0" presId="urn:microsoft.com/office/officeart/2005/8/layout/arrow2"/>
    <dgm:cxn modelId="{16ACD97C-F7EF-4080-9065-CBD349A84A85}" type="presParOf" srcId="{F65C722D-C1D0-4AC3-A023-19D252E2B4DA}" destId="{3A5EF01F-7F07-402A-8A47-2ED761BE22E6}" srcOrd="0" destOrd="0" presId="urn:microsoft.com/office/officeart/2005/8/layout/arrow2"/>
    <dgm:cxn modelId="{62A65644-13D7-46D5-BAEB-E618CCC58A8E}" type="presParOf" srcId="{F65C722D-C1D0-4AC3-A023-19D252E2B4DA}" destId="{E60182A9-19FA-420B-97E2-5E292DEF98AF}" srcOrd="1" destOrd="0" presId="urn:microsoft.com/office/officeart/2005/8/layout/arrow2"/>
    <dgm:cxn modelId="{B1C74DD2-774D-4C3C-8D85-CA0E4B3F388F}" type="presParOf" srcId="{F65C722D-C1D0-4AC3-A023-19D252E2B4DA}" destId="{7CF8B150-0C7C-47EB-9CF5-072BCB61B6C1}" srcOrd="2" destOrd="0" presId="urn:microsoft.com/office/officeart/2005/8/layout/arrow2"/>
    <dgm:cxn modelId="{3B02833C-53AD-47E8-AE01-D94A1091E53E}" type="presParOf" srcId="{F65C722D-C1D0-4AC3-A023-19D252E2B4DA}" destId="{FF1DAB9D-1C71-46AB-8D2D-41CEBA1EE727}" srcOrd="3" destOrd="0" presId="urn:microsoft.com/office/officeart/2005/8/layout/arrow2"/>
    <dgm:cxn modelId="{21DA7795-4C3C-446F-B2EC-ADF9D3FE3D2D}" type="presParOf" srcId="{F65C722D-C1D0-4AC3-A023-19D252E2B4DA}" destId="{36626FF0-882A-47C3-B247-DAFFC8A3A43C}" srcOrd="4" destOrd="0" presId="urn:microsoft.com/office/officeart/2005/8/layout/arrow2"/>
    <dgm:cxn modelId="{C04C8F1F-F5DC-4839-BC1E-68831010B0E4}" type="presParOf" srcId="{F65C722D-C1D0-4AC3-A023-19D252E2B4DA}" destId="{5E62F037-FB71-4163-B829-D47642159EA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D6696D-D8DF-4EFB-93DF-4CF67EB2A879}">
      <dsp:nvSpPr>
        <dsp:cNvPr id="0" name=""/>
        <dsp:cNvSpPr/>
      </dsp:nvSpPr>
      <dsp:spPr>
        <a:xfrm>
          <a:off x="83819" y="0"/>
          <a:ext cx="7680960" cy="48006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5EF01F-7F07-402A-8A47-2ED761BE22E6}">
      <dsp:nvSpPr>
        <dsp:cNvPr id="0" name=""/>
        <dsp:cNvSpPr/>
      </dsp:nvSpPr>
      <dsp:spPr>
        <a:xfrm>
          <a:off x="1059301" y="3313374"/>
          <a:ext cx="199704" cy="1997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0182A9-19FA-420B-97E2-5E292DEF98AF}">
      <dsp:nvSpPr>
        <dsp:cNvPr id="0" name=""/>
        <dsp:cNvSpPr/>
      </dsp:nvSpPr>
      <dsp:spPr>
        <a:xfrm>
          <a:off x="1159154" y="3413226"/>
          <a:ext cx="1789663" cy="13873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82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“</a:t>
          </a:r>
          <a:r>
            <a:rPr lang="en-US" sz="2000" kern="1200" dirty="0" err="1" smtClean="0"/>
            <a:t>Ludonarrative</a:t>
          </a:r>
          <a:r>
            <a:rPr lang="en-US" sz="2000" kern="1200" dirty="0" smtClean="0"/>
            <a:t> Dissonance in </a:t>
          </a:r>
          <a:r>
            <a:rPr lang="en-US" sz="2000" kern="1200" dirty="0" err="1" smtClean="0"/>
            <a:t>Bioshock</a:t>
          </a:r>
          <a:r>
            <a:rPr lang="en-US" sz="2000" kern="1200" dirty="0" smtClean="0"/>
            <a:t>” by Clint Hocking</a:t>
          </a:r>
          <a:endParaRPr lang="en-US" sz="2000" kern="1200" dirty="0"/>
        </a:p>
      </dsp:txBody>
      <dsp:txXfrm>
        <a:off x="1159154" y="3413226"/>
        <a:ext cx="1789663" cy="1387373"/>
      </dsp:txXfrm>
    </dsp:sp>
    <dsp:sp modelId="{7CF8B150-0C7C-47EB-9CF5-072BCB61B6C1}">
      <dsp:nvSpPr>
        <dsp:cNvPr id="0" name=""/>
        <dsp:cNvSpPr/>
      </dsp:nvSpPr>
      <dsp:spPr>
        <a:xfrm>
          <a:off x="2822082" y="2008571"/>
          <a:ext cx="361005" cy="3610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1DAB9D-1C71-46AB-8D2D-41CEBA1EE727}">
      <dsp:nvSpPr>
        <dsp:cNvPr id="0" name=""/>
        <dsp:cNvSpPr/>
      </dsp:nvSpPr>
      <dsp:spPr>
        <a:xfrm>
          <a:off x="3002584" y="2189073"/>
          <a:ext cx="1843430" cy="26115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1289" tIns="0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The “</a:t>
          </a:r>
          <a:r>
            <a:rPr lang="en-US" sz="2800" kern="1200" dirty="0" err="1" smtClean="0"/>
            <a:t>Ludodeca-hedron</a:t>
          </a:r>
          <a:r>
            <a:rPr lang="en-US" sz="2800" kern="1200" dirty="0" smtClean="0"/>
            <a:t>” blogs</a:t>
          </a:r>
          <a:endParaRPr lang="en-US" sz="2800" kern="1200" dirty="0"/>
        </a:p>
      </dsp:txBody>
      <dsp:txXfrm>
        <a:off x="3002584" y="2189073"/>
        <a:ext cx="1843430" cy="2611526"/>
      </dsp:txXfrm>
    </dsp:sp>
    <dsp:sp modelId="{36626FF0-882A-47C3-B247-DAFFC8A3A43C}">
      <dsp:nvSpPr>
        <dsp:cNvPr id="0" name=""/>
        <dsp:cNvSpPr/>
      </dsp:nvSpPr>
      <dsp:spPr>
        <a:xfrm>
          <a:off x="4942027" y="1214551"/>
          <a:ext cx="499262" cy="4992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62F037-FB71-4163-B829-D47642159EAA}">
      <dsp:nvSpPr>
        <dsp:cNvPr id="0" name=""/>
        <dsp:cNvSpPr/>
      </dsp:nvSpPr>
      <dsp:spPr>
        <a:xfrm>
          <a:off x="5063945" y="1845185"/>
          <a:ext cx="2098856" cy="2574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4549" tIns="0" rIns="0" bIns="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In-depth, open-access games criticism</a:t>
          </a:r>
          <a:endParaRPr lang="en-US" sz="3600" kern="1200" dirty="0"/>
        </a:p>
      </dsp:txBody>
      <dsp:txXfrm>
        <a:off x="5063945" y="1845185"/>
        <a:ext cx="2098856" cy="25744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413A3-1221-414F-8B1F-94BBD14C9EF0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B9D54-65E2-49DF-953D-BCB0BC61B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95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B9D54-65E2-49DF-953D-BCB0BC61BC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001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620F-9C67-4554-A915-7E9D5E1C8C7A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773B3-B975-4D09-B3E1-76839BC9C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414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620F-9C67-4554-A915-7E9D5E1C8C7A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773B3-B975-4D09-B3E1-76839BC9C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588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620F-9C67-4554-A915-7E9D5E1C8C7A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773B3-B975-4D09-B3E1-76839BC9C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477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620F-9C67-4554-A915-7E9D5E1C8C7A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773B3-B975-4D09-B3E1-76839BC9C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21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620F-9C67-4554-A915-7E9D5E1C8C7A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773B3-B975-4D09-B3E1-76839BC9C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619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620F-9C67-4554-A915-7E9D5E1C8C7A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773B3-B975-4D09-B3E1-76839BC9C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1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620F-9C67-4554-A915-7E9D5E1C8C7A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773B3-B975-4D09-B3E1-76839BC9C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145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620F-9C67-4554-A915-7E9D5E1C8C7A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773B3-B975-4D09-B3E1-76839BC9C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129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620F-9C67-4554-A915-7E9D5E1C8C7A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773B3-B975-4D09-B3E1-76839BC9C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5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620F-9C67-4554-A915-7E9D5E1C8C7A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773B3-B975-4D09-B3E1-76839BC9C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092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620F-9C67-4554-A915-7E9D5E1C8C7A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773B3-B975-4D09-B3E1-76839BC9C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990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1620F-9C67-4554-A915-7E9D5E1C8C7A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773B3-B975-4D09-B3E1-76839BC9C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87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k9ic6ztQYjg?t=46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clicknothing.typepad.com/click_nothing/2007/10/ludonarrative-d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Pk6OWFi9__U?t=15m42s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a.org/acrl/standards/informationliteracycompetency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gost.com/blog/gamification_is_bullshit.s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atthebuzzerpodcast.files.wordpress.com/2013/03/bioshock-infinite-coi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6361" y="0"/>
            <a:ext cx="13267860" cy="745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9744" y="381000"/>
            <a:ext cx="8382000" cy="2362200"/>
          </a:xfrm>
          <a:solidFill>
            <a:schemeClr val="bg1">
              <a:alpha val="85000"/>
            </a:schemeClr>
          </a:solidFill>
        </p:spPr>
        <p:txBody>
          <a:bodyPr>
            <a:normAutofit/>
          </a:bodyPr>
          <a:lstStyle/>
          <a:p>
            <a:r>
              <a:rPr lang="en-US" b="1" dirty="0"/>
              <a:t>Library </a:t>
            </a:r>
            <a:r>
              <a:rPr lang="en-US" b="1" dirty="0" smtClean="0"/>
              <a:t>Instruction </a:t>
            </a:r>
            <a:r>
              <a:rPr lang="en-US" b="1" dirty="0"/>
              <a:t>and </a:t>
            </a:r>
            <a:r>
              <a:rPr lang="en-US" b="1" dirty="0" err="1"/>
              <a:t>L</a:t>
            </a:r>
            <a:r>
              <a:rPr lang="en-US" b="1" dirty="0" err="1" smtClean="0"/>
              <a:t>udonarrative</a:t>
            </a:r>
            <a:r>
              <a:rPr lang="en-US" b="1" dirty="0" smtClean="0"/>
              <a:t> Dissonance</a:t>
            </a:r>
            <a:r>
              <a:rPr lang="en-US" b="1" dirty="0"/>
              <a:t>: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Making Our Rules Fit Our Narrative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2781925"/>
            <a:ext cx="8382000" cy="2362200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Jeffrey Gallant</a:t>
            </a:r>
          </a:p>
          <a:p>
            <a:r>
              <a:rPr lang="en-US" sz="3600" b="1" dirty="0" smtClean="0"/>
              <a:t>Assistant Professor and Reference Librarian for Virtual Services</a:t>
            </a:r>
          </a:p>
          <a:p>
            <a:r>
              <a:rPr lang="en-US" sz="3600" b="1" dirty="0" smtClean="0"/>
              <a:t>Valdosta State University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-533400" y="6288465"/>
            <a:ext cx="6172200" cy="523220"/>
          </a:xfrm>
          <a:prstGeom prst="rect">
            <a:avLst/>
          </a:prstGeom>
          <a:solidFill>
            <a:schemeClr val="bg1">
              <a:alpha val="76000"/>
            </a:schemeClr>
          </a:solidFill>
          <a:scene3d>
            <a:camera prst="orthographicFront"/>
            <a:lightRig rig="threePt" dir="t"/>
          </a:scene3d>
          <a:sp3d extrusionH="25400"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err="1" smtClean="0"/>
              <a:t>Bioshock</a:t>
            </a:r>
            <a:r>
              <a:rPr lang="en-US" sz="2800" i="1" dirty="0" smtClean="0"/>
              <a:t> Infinite, Irrational Games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16126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mohuts.com/wp-content/gallery/world-of-warcraft/world-of-warcraft-elite.jpg?ec9f9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846" y="0"/>
            <a:ext cx="9973847" cy="800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33400" y="228600"/>
            <a:ext cx="8077200" cy="1200329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Plenty of scholarly literature on </a:t>
            </a:r>
          </a:p>
          <a:p>
            <a:pPr algn="ctr"/>
            <a:r>
              <a:rPr lang="en-US" sz="3600" dirty="0" smtClean="0"/>
              <a:t>“role assumption” </a:t>
            </a:r>
            <a:endParaRPr lang="en-US" sz="3600" dirty="0"/>
          </a:p>
        </p:txBody>
      </p:sp>
      <p:sp>
        <p:nvSpPr>
          <p:cNvPr id="12" name="Rectangle 11"/>
          <p:cNvSpPr/>
          <p:nvPr/>
        </p:nvSpPr>
        <p:spPr>
          <a:xfrm>
            <a:off x="228600" y="1752600"/>
            <a:ext cx="8534400" cy="1877437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 wrap="square">
            <a:spAutoFit/>
          </a:bodyPr>
          <a:lstStyle/>
          <a:p>
            <a:r>
              <a:rPr lang="en-US" sz="2900" dirty="0" smtClean="0"/>
              <a:t>For example:</a:t>
            </a:r>
          </a:p>
          <a:p>
            <a:r>
              <a:rPr lang="en-US" sz="2900" dirty="0" err="1" smtClean="0"/>
              <a:t>Barab</a:t>
            </a:r>
            <a:r>
              <a:rPr lang="en-US" sz="2900" dirty="0" smtClean="0"/>
              <a:t>, S., </a:t>
            </a:r>
            <a:r>
              <a:rPr lang="en-US" sz="2900" dirty="0" err="1" smtClean="0"/>
              <a:t>Gresalfi</a:t>
            </a:r>
            <a:r>
              <a:rPr lang="en-US" sz="2900" dirty="0" smtClean="0"/>
              <a:t>, M., &amp; Ingram-Goble, A. (2010). Transformational play: Using games to position person, content, and context. </a:t>
            </a:r>
            <a:r>
              <a:rPr lang="en-US" sz="2900" i="1" dirty="0" smtClean="0"/>
              <a:t>Educational Researcher</a:t>
            </a:r>
            <a:r>
              <a:rPr lang="en-US" sz="2900" dirty="0" smtClean="0"/>
              <a:t>, 39</a:t>
            </a:r>
            <a:endParaRPr lang="en-US" sz="2900" dirty="0"/>
          </a:p>
        </p:txBody>
      </p:sp>
      <p:sp>
        <p:nvSpPr>
          <p:cNvPr id="13" name="Rectangle 12"/>
          <p:cNvSpPr/>
          <p:nvPr/>
        </p:nvSpPr>
        <p:spPr>
          <a:xfrm>
            <a:off x="228600" y="4000500"/>
            <a:ext cx="8534400" cy="1431161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 wrap="square">
            <a:spAutoFit/>
          </a:bodyPr>
          <a:lstStyle/>
          <a:p>
            <a:r>
              <a:rPr lang="en-US" sz="2900" dirty="0" smtClean="0"/>
              <a:t>This isn’t really about </a:t>
            </a:r>
            <a:r>
              <a:rPr lang="en-US" sz="2900" i="1" dirty="0" smtClean="0"/>
              <a:t>play</a:t>
            </a:r>
            <a:r>
              <a:rPr lang="en-US" sz="2900" dirty="0" smtClean="0"/>
              <a:t>, it’s </a:t>
            </a:r>
            <a:r>
              <a:rPr lang="en-US" sz="2900" i="1" dirty="0" smtClean="0"/>
              <a:t>narrative design</a:t>
            </a:r>
            <a:r>
              <a:rPr lang="en-US" sz="2900" dirty="0" smtClean="0"/>
              <a:t>, only working with the </a:t>
            </a:r>
            <a:r>
              <a:rPr lang="en-US" sz="2900" i="1" dirty="0" smtClean="0"/>
              <a:t>story</a:t>
            </a:r>
            <a:r>
              <a:rPr lang="en-US" sz="2900" dirty="0" smtClean="0"/>
              <a:t> within a role-playing game. It’s scenario-focused, and not about </a:t>
            </a:r>
            <a:r>
              <a:rPr lang="en-US" sz="2900" i="1" dirty="0" smtClean="0"/>
              <a:t>actions</a:t>
            </a:r>
            <a:r>
              <a:rPr lang="en-US" sz="2900" dirty="0" smtClean="0"/>
              <a:t>.</a:t>
            </a:r>
            <a:endParaRPr lang="en-US" sz="2900" dirty="0"/>
          </a:p>
        </p:txBody>
      </p:sp>
      <p:sp>
        <p:nvSpPr>
          <p:cNvPr id="14" name="TextBox 13"/>
          <p:cNvSpPr txBox="1"/>
          <p:nvPr/>
        </p:nvSpPr>
        <p:spPr>
          <a:xfrm>
            <a:off x="-533400" y="6288465"/>
            <a:ext cx="6172200" cy="523220"/>
          </a:xfrm>
          <a:prstGeom prst="rect">
            <a:avLst/>
          </a:prstGeom>
          <a:solidFill>
            <a:schemeClr val="bg1">
              <a:alpha val="76000"/>
            </a:schemeClr>
          </a:solidFill>
          <a:scene3d>
            <a:camera prst="orthographicFront"/>
            <a:lightRig rig="threePt" dir="t"/>
          </a:scene3d>
          <a:sp3d extrusionH="25400"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World of </a:t>
            </a:r>
            <a:r>
              <a:rPr lang="en-US" sz="2800" i="1" dirty="0" err="1" smtClean="0"/>
              <a:t>Warcraft</a:t>
            </a:r>
            <a:r>
              <a:rPr lang="en-US" sz="2800" i="1" dirty="0" smtClean="0"/>
              <a:t>, Blizzard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14886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2125" y="527154"/>
            <a:ext cx="2819400" cy="1752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Game Design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5896131" y="527154"/>
            <a:ext cx="2819400" cy="17526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Instructional Design</a:t>
            </a:r>
            <a:endParaRPr lang="en-US" sz="3600" dirty="0"/>
          </a:p>
        </p:txBody>
      </p:sp>
      <p:cxnSp>
        <p:nvCxnSpPr>
          <p:cNvPr id="8" name="Straight Arrow Connector 7"/>
          <p:cNvCxnSpPr>
            <a:stCxn id="5" idx="3"/>
            <a:endCxn id="6" idx="1"/>
          </p:cNvCxnSpPr>
          <p:nvPr/>
        </p:nvCxnSpPr>
        <p:spPr>
          <a:xfrm>
            <a:off x="3391525" y="1403454"/>
            <a:ext cx="250460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72125" y="3657600"/>
            <a:ext cx="2819400" cy="1752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Play</a:t>
            </a:r>
            <a:endParaRPr lang="en-US" sz="4400" dirty="0"/>
          </a:p>
        </p:txBody>
      </p:sp>
      <p:sp>
        <p:nvSpPr>
          <p:cNvPr id="11" name="Rectangle 10"/>
          <p:cNvSpPr/>
          <p:nvPr/>
        </p:nvSpPr>
        <p:spPr>
          <a:xfrm>
            <a:off x="5896131" y="3657600"/>
            <a:ext cx="2819400" cy="17526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Learning.</a:t>
            </a:r>
            <a:endParaRPr lang="en-US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4336692" y="4067145"/>
            <a:ext cx="614271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5400" dirty="0" smtClean="0">
                <a:hlinkClick r:id="rId2"/>
              </a:rPr>
              <a:t>is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84040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If not “</a:t>
            </a:r>
            <a:r>
              <a:rPr lang="en-US" dirty="0" err="1" smtClean="0"/>
              <a:t>gamification</a:t>
            </a:r>
            <a:r>
              <a:rPr lang="en-US" dirty="0" smtClean="0"/>
              <a:t>” or role literature, </a:t>
            </a:r>
            <a:br>
              <a:rPr lang="en-US" dirty="0" smtClean="0"/>
            </a:br>
            <a:r>
              <a:rPr lang="en-US" dirty="0" smtClean="0"/>
              <a:t>then what? 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89726541"/>
              </p:ext>
            </p:extLst>
          </p:nvPr>
        </p:nvGraphicFramePr>
        <p:xfrm>
          <a:off x="533400" y="1600200"/>
          <a:ext cx="78486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107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10" descr="http://images.vg247.com/current/2012/11/Shin-megami-Tensei-4-4.jpg"/>
          <p:cNvSpPr>
            <a:spLocks noChangeAspect="1" noChangeArrowheads="1"/>
          </p:cNvSpPr>
          <p:nvPr/>
        </p:nvSpPr>
        <p:spPr bwMode="auto">
          <a:xfrm>
            <a:off x="460375" y="-1889125"/>
            <a:ext cx="761047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20" name="Picture 12" descr="http://images.nintendolife.com/news/2013/07/video_this_shin_megami_tensei_iv_limited_edition_set_is_a_thing_of_beauty/attachment/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1600" y="0"/>
            <a:ext cx="11744899" cy="686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  <a:solidFill>
            <a:schemeClr val="bg1">
              <a:alpha val="86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Games criticism FTW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07975" y="1600200"/>
            <a:ext cx="8229600" cy="4525963"/>
          </a:xfrm>
          <a:solidFill>
            <a:schemeClr val="bg1">
              <a:alpha val="86000"/>
            </a:schemeClr>
          </a:solidFill>
        </p:spPr>
        <p:txBody>
          <a:bodyPr/>
          <a:lstStyle/>
          <a:p>
            <a:r>
              <a:rPr lang="en-US" dirty="0" smtClean="0"/>
              <a:t>Games criticism addresses the “why” of games in the same way that literary criticism addresses the “why” of literature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gamification</a:t>
            </a:r>
            <a:r>
              <a:rPr lang="en-US" dirty="0" smtClean="0"/>
              <a:t> and role-playing movement only addressed the “what,” and barely scratched the surface</a:t>
            </a:r>
          </a:p>
          <a:p>
            <a:r>
              <a:rPr lang="en-US" dirty="0" smtClean="0"/>
              <a:t>Looking at game design and instructional design is highly </a:t>
            </a:r>
            <a:r>
              <a:rPr lang="en-US" u="sng" dirty="0" smtClean="0"/>
              <a:t>qualitative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-533400" y="6288465"/>
            <a:ext cx="6172200" cy="523220"/>
          </a:xfrm>
          <a:prstGeom prst="rect">
            <a:avLst/>
          </a:prstGeom>
          <a:solidFill>
            <a:schemeClr val="bg1">
              <a:alpha val="76000"/>
            </a:schemeClr>
          </a:solidFill>
          <a:scene3d>
            <a:camera prst="orthographicFront"/>
            <a:lightRig rig="threePt" dir="t"/>
          </a:scene3d>
          <a:sp3d extrusionH="25400"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Shin </a:t>
            </a:r>
            <a:r>
              <a:rPr lang="en-US" sz="2800" i="1" dirty="0" err="1" smtClean="0"/>
              <a:t>Megami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Tensei</a:t>
            </a:r>
            <a:r>
              <a:rPr lang="en-US" sz="2800" i="1" dirty="0" smtClean="0"/>
              <a:t> IV, </a:t>
            </a:r>
            <a:r>
              <a:rPr lang="en-US" sz="2800" i="1" dirty="0" err="1" smtClean="0"/>
              <a:t>Atlus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87353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1219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Ludonarrative</a:t>
            </a:r>
            <a:r>
              <a:rPr lang="en-US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Dissonance</a:t>
            </a:r>
          </a:p>
          <a:p>
            <a:pPr marL="0" indent="0" algn="ctr">
              <a:buNone/>
            </a:pPr>
            <a:endParaRPr lang="en-US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en-US" sz="4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en-US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3962400"/>
            <a:ext cx="83594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Coined in Clint Hocking, “</a:t>
            </a:r>
            <a:r>
              <a:rPr lang="en-US" sz="2000" dirty="0" err="1" smtClean="0"/>
              <a:t>Ludonarrative</a:t>
            </a:r>
            <a:r>
              <a:rPr lang="en-US" sz="2000" dirty="0" smtClean="0"/>
              <a:t> Dissonance in </a:t>
            </a:r>
            <a:r>
              <a:rPr lang="en-US" sz="2000" dirty="0" err="1" smtClean="0"/>
              <a:t>Bioshock</a:t>
            </a:r>
            <a:r>
              <a:rPr lang="en-US" sz="2000" dirty="0" smtClean="0"/>
              <a:t>”, </a:t>
            </a:r>
          </a:p>
          <a:p>
            <a:r>
              <a:rPr lang="en-US" sz="2000" dirty="0" smtClean="0">
                <a:hlinkClick r:id="rId2"/>
              </a:rPr>
              <a:t>http://clicknothing.typepad.com/click_nothing/2007/10/ludonarrative-d.html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1804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</a:t>
            </a:r>
            <a:r>
              <a:rPr lang="en-US" dirty="0" err="1" smtClean="0"/>
              <a:t>Ludonarrative</a:t>
            </a:r>
            <a:r>
              <a:rPr lang="en-US" dirty="0" smtClean="0"/>
              <a:t> Dissonance?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200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US" sz="9600" dirty="0" smtClean="0"/>
              <a:t>A distance or clash between the </a:t>
            </a:r>
            <a:r>
              <a:rPr lang="en-US" sz="9600" u="sng" dirty="0" smtClean="0"/>
              <a:t>two contracts</a:t>
            </a:r>
            <a:r>
              <a:rPr lang="en-US" sz="9600" dirty="0" smtClean="0"/>
              <a:t> the </a:t>
            </a:r>
          </a:p>
          <a:p>
            <a:pPr marL="0" indent="0" algn="ctr">
              <a:buNone/>
            </a:pPr>
            <a:r>
              <a:rPr lang="en-US" sz="9600" dirty="0" smtClean="0"/>
              <a:t>game developer has with the player: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753100" y="2438399"/>
            <a:ext cx="2819400" cy="1752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Ludic Contract</a:t>
            </a:r>
            <a:endParaRPr lang="en-US" sz="4400" dirty="0"/>
          </a:p>
        </p:txBody>
      </p:sp>
      <p:sp>
        <p:nvSpPr>
          <p:cNvPr id="6" name="Rectangle 5"/>
          <p:cNvSpPr/>
          <p:nvPr/>
        </p:nvSpPr>
        <p:spPr>
          <a:xfrm>
            <a:off x="414728" y="2438399"/>
            <a:ext cx="2819400" cy="1752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Narrative Contract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3748790" y="3022312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&amp;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4495800"/>
            <a:ext cx="304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values presented to the player through the game’s story, setting, and characters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486400" y="4680465"/>
            <a:ext cx="342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values presented to the player through the rules of play</a:t>
            </a:r>
          </a:p>
          <a:p>
            <a:endParaRPr lang="en-US" sz="2400" dirty="0"/>
          </a:p>
          <a:p>
            <a:r>
              <a:rPr lang="en-US" sz="2400" dirty="0" smtClean="0"/>
              <a:t>The “rules” of the game</a:t>
            </a:r>
          </a:p>
        </p:txBody>
      </p:sp>
    </p:spTree>
    <p:extLst>
      <p:ext uri="{BB962C8B-B14F-4D97-AF65-F5344CB8AC3E}">
        <p14:creationId xmlns:p14="http://schemas.microsoft.com/office/powerpoint/2010/main" val="11310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ebwombat.com.au/games/images/minority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8582"/>
            <a:ext cx="9144000" cy="726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solidFill>
            <a:schemeClr val="bg1">
              <a:alpha val="84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Minority Report: Everybody Runs (2002)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  <a:solidFill>
            <a:schemeClr val="bg1">
              <a:alpha val="84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Narrative: You are part of the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Precrime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Division of the police. You go on missions to prevent murders from happening in the near future. There hasn’t been one murder in six years because of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Precrime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.  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hlinkClick r:id="rId3"/>
              </a:rPr>
              <a:t>Play: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When you enter a mission, you kick people ten feet across the room into hazardous materials or a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fryolator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, or just throw them off of skyscrapers. These people should all be dead. There is no reaction from the character when this violence happens. 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82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did this happen?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Lazy or rushed design (If it’s a movie-licensed game, this is usually the case.)</a:t>
            </a:r>
          </a:p>
          <a:p>
            <a:endParaRPr lang="en-US" dirty="0"/>
          </a:p>
          <a:p>
            <a:r>
              <a:rPr lang="en-US" dirty="0" smtClean="0"/>
              <a:t>Lack of collaboration (the programmers, game designers, and story designers probably didn’t talk much)</a:t>
            </a:r>
          </a:p>
          <a:p>
            <a:endParaRPr lang="en-US" dirty="0"/>
          </a:p>
          <a:p>
            <a:r>
              <a:rPr lang="en-US" dirty="0" smtClean="0"/>
              <a:t>When the issues are this obvious, there’s a planning problem.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20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typical argument…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Not enough money with the staff we have! </a:t>
            </a:r>
          </a:p>
          <a:p>
            <a:pPr marL="0" indent="0">
              <a:buNone/>
            </a:pPr>
            <a:r>
              <a:rPr lang="en-US" dirty="0" smtClean="0"/>
              <a:t>(Couldn’t you have done a smaller-scale game?)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Not enough time with the assignment we were given! </a:t>
            </a:r>
          </a:p>
          <a:p>
            <a:pPr marL="0" indent="0">
              <a:buNone/>
            </a:pPr>
            <a:r>
              <a:rPr lang="en-US" dirty="0" smtClean="0"/>
              <a:t>(The movie studio may have forced the design and deadline on the team. This happens, but it shouldn’t. The team should manage up if possible.)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20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igxpro.com/wp-content/uploads/2012/12/bioshock2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6800" y="-114300"/>
            <a:ext cx="11170410" cy="697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bg1">
              <a:alpha val="87000"/>
            </a:schemeClr>
          </a:solidFill>
        </p:spPr>
        <p:txBody>
          <a:bodyPr/>
          <a:lstStyle/>
          <a:p>
            <a:r>
              <a:rPr lang="en-US" dirty="0" smtClean="0"/>
              <a:t>Difficult Example: </a:t>
            </a:r>
            <a:r>
              <a:rPr lang="en-US" dirty="0" err="1" smtClean="0"/>
              <a:t>Bioshock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305800" cy="4648200"/>
          </a:xfrm>
          <a:solidFill>
            <a:schemeClr val="bg1">
              <a:alpha val="87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“</a:t>
            </a:r>
            <a:r>
              <a:rPr lang="en-US" dirty="0" err="1" smtClean="0">
                <a:solidFill>
                  <a:schemeClr val="tx2"/>
                </a:solidFill>
              </a:rPr>
              <a:t>Bioshock</a:t>
            </a:r>
            <a:r>
              <a:rPr lang="en-US" dirty="0" smtClean="0">
                <a:solidFill>
                  <a:schemeClr val="tx2"/>
                </a:solidFill>
              </a:rPr>
              <a:t> is a game about the relationship between freedom and power… It says, rather explicitly, that the notion that rational self-interest is moral or good is a trap, and that the ‘power’ we derive from complete and unchecked freedom necessarily corrupts, and ultimately destroys us.” –Clint Hocking</a:t>
            </a:r>
          </a:p>
          <a:p>
            <a:pPr marL="0" indent="0">
              <a:buNone/>
            </a:pP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Saving the innocent characters in this game and being altruistic hurts you throughout the game, with no positive outcome whatsoever.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83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1.kym-cdn.com/photos/images/newsfeed/000/438/115/7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970" y="-152399"/>
            <a:ext cx="93472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9600" y="-152399"/>
            <a:ext cx="7772400" cy="1034462"/>
          </a:xfrm>
          <a:solidFill>
            <a:schemeClr val="bg1">
              <a:alpha val="80000"/>
            </a:schemeClr>
          </a:solidFill>
        </p:spPr>
        <p:txBody>
          <a:bodyPr/>
          <a:lstStyle/>
          <a:p>
            <a:r>
              <a:rPr lang="en-US" dirty="0" smtClean="0"/>
              <a:t>Disclaimer!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09600" y="1219200"/>
            <a:ext cx="7917305" cy="2895600"/>
          </a:xfrm>
          <a:solidFill>
            <a:schemeClr val="bg1">
              <a:alpha val="8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The following presentation contains a few quotes with “salty” language. 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This presenter believes whole-heartedly that his audience can handle it.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 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44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geekshow.us/wp/wp-content/uploads/2009/04/bioshock_little_si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4600" y="-15240"/>
            <a:ext cx="12288933" cy="691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bg1">
              <a:alpha val="87000"/>
            </a:schemeClr>
          </a:solidFill>
        </p:spPr>
        <p:txBody>
          <a:bodyPr/>
          <a:lstStyle/>
          <a:p>
            <a:r>
              <a:rPr lang="en-US" dirty="0" smtClean="0"/>
              <a:t>Why is this a difficult example? 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bg1">
              <a:alpha val="87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It could be intentional, and up to the </a:t>
            </a:r>
            <a:r>
              <a:rPr lang="en-US" u="sng" dirty="0" smtClean="0"/>
              <a:t>player</a:t>
            </a:r>
            <a:r>
              <a:rPr lang="en-US" dirty="0" smtClean="0"/>
              <a:t> to make the decision between making the game easier and being the better person. The narrative might be focused on </a:t>
            </a:r>
            <a:r>
              <a:rPr lang="en-US" u="sng" dirty="0" smtClean="0"/>
              <a:t>self-reflection</a:t>
            </a:r>
            <a:r>
              <a:rPr lang="en-US" dirty="0" smtClean="0"/>
              <a:t> and not the protagonist.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When you have to nitpick to this depth, you’ve done a great job. Nothing’s going to be perfect.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64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Literacy Instruction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69105" y="1524000"/>
            <a:ext cx="2819400" cy="1752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Narrative Contract</a:t>
            </a:r>
            <a:endParaRPr lang="en-US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762000" y="3581400"/>
            <a:ext cx="7620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“[Information literacy] enables learners to master content and extend their investigations, become more self-directed, and assume greater control over their own learning.”</a:t>
            </a:r>
          </a:p>
          <a:p>
            <a:endParaRPr lang="en-US" sz="2800" dirty="0"/>
          </a:p>
          <a:p>
            <a:r>
              <a:rPr lang="en-US" sz="2000" dirty="0" smtClean="0"/>
              <a:t>ACRL, “Information Literacy Standards for Higher Education,” </a:t>
            </a:r>
            <a:r>
              <a:rPr lang="en-US" sz="2000" dirty="0" smtClean="0">
                <a:hlinkClick r:id="rId2"/>
              </a:rPr>
              <a:t>http://www.ala.org/acrl/standards/informationliteracycompetency</a:t>
            </a:r>
            <a:r>
              <a:rPr lang="en-US" sz="2000" dirty="0" smtClean="0"/>
              <a:t>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5799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Examining </a:t>
            </a:r>
            <a:r>
              <a:rPr lang="en-US" u="sng" dirty="0" smtClean="0"/>
              <a:t>Ludic Planning</a:t>
            </a:r>
            <a:r>
              <a:rPr lang="en-US" dirty="0" smtClean="0"/>
              <a:t> in basic library instruction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5827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Focus on the </a:t>
            </a:r>
            <a:r>
              <a:rPr lang="en-US" u="sng" dirty="0" smtClean="0"/>
              <a:t>actions</a:t>
            </a:r>
            <a:r>
              <a:rPr lang="en-US" dirty="0" smtClean="0"/>
              <a:t> (our substitute for “play”) in a library instruction session plan, and you may find the following: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28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“Lecture” Library Instruction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0" y="1447800"/>
            <a:ext cx="2819400" cy="1752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Ludic Contract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3200400"/>
            <a:ext cx="8382000" cy="3625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Students must listen to and follow the librarian during the lecture. The objective is for the student to pass the minimum requirements for their current assignment.  The reward is a good grade. 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By the way, here’s a paper handout or </a:t>
            </a:r>
            <a:r>
              <a:rPr lang="en-US" sz="2800" b="1" dirty="0" err="1" smtClean="0"/>
              <a:t>Libguide</a:t>
            </a:r>
            <a:r>
              <a:rPr lang="en-US" sz="2800" b="1" dirty="0" smtClean="0"/>
              <a:t> link. You don’t need to remember anything</a:t>
            </a:r>
            <a:r>
              <a:rPr lang="en-US" sz="2800" b="1" dirty="0"/>
              <a:t>!</a:t>
            </a:r>
            <a:r>
              <a:rPr lang="en-US" sz="2800" b="1" dirty="0" smtClean="0"/>
              <a:t> Wait, no </a:t>
            </a:r>
            <a:r>
              <a:rPr lang="en-US" sz="2800" b="1" dirty="0" err="1" smtClean="0"/>
              <a:t>no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no</a:t>
            </a:r>
            <a:r>
              <a:rPr lang="en-US" sz="2800" b="1" dirty="0" smtClean="0"/>
              <a:t>, Facebook is forbidden!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3079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“Hands-on instruction”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86100" y="1219200"/>
            <a:ext cx="2819400" cy="1752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Ludic Contract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2963056"/>
            <a:ext cx="8763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Students must listen to and follow the librarian during the lecture. The objective is for the student to pass the minimum requirements for their current assignment. By the way, here’s a paper handout or </a:t>
            </a:r>
            <a:r>
              <a:rPr lang="en-US" sz="2400" b="1" dirty="0" err="1" smtClean="0"/>
              <a:t>Libguide</a:t>
            </a:r>
            <a:r>
              <a:rPr lang="en-US" sz="2400" b="1" dirty="0" smtClean="0"/>
              <a:t> link.</a:t>
            </a:r>
          </a:p>
          <a:p>
            <a:endParaRPr lang="en-US" sz="2400" b="1" dirty="0"/>
          </a:p>
          <a:p>
            <a:r>
              <a:rPr lang="en-US" sz="2400" b="1" dirty="0" smtClean="0"/>
              <a:t>…Well, that was a shorter lecture than usual! Get some of your homework done. Feel free to ask your professor course-specific questions, because your knowledge of the assignment affects your grade more than knowing this content.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0119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typical argument…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Not enough time! We must integrate instruction into the curriculum! </a:t>
            </a:r>
          </a:p>
          <a:p>
            <a:pPr marL="0" indent="0">
              <a:buNone/>
            </a:pPr>
            <a:r>
              <a:rPr lang="en-US" dirty="0" smtClean="0"/>
              <a:t>Is time really the issue? Could you make the content more focused, shorten the scope, and address broader outcomes instead? </a:t>
            </a:r>
          </a:p>
          <a:p>
            <a:r>
              <a:rPr lang="en-US" b="1" dirty="0" smtClean="0"/>
              <a:t>Students are lazy! It’s Twitter’s fault!        (Kids these days!)</a:t>
            </a:r>
          </a:p>
          <a:p>
            <a:pPr marL="0" indent="0">
              <a:buNone/>
            </a:pPr>
            <a:r>
              <a:rPr lang="en-US" dirty="0" smtClean="0"/>
              <a:t>If I observe a session where students lose engagement after five minutes or less, I’ve lost my engagement too.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15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My qualitative goal: </a:t>
            </a:r>
            <a:br>
              <a:rPr lang="en-US" b="1" dirty="0" smtClean="0"/>
            </a:br>
            <a:r>
              <a:rPr lang="en-US" b="1" dirty="0" smtClean="0"/>
              <a:t>How do I get to </a:t>
            </a:r>
            <a:r>
              <a:rPr lang="en-US" b="1" u="sng" dirty="0" smtClean="0"/>
              <a:t>this</a:t>
            </a:r>
            <a:r>
              <a:rPr lang="en-US" b="1" dirty="0" smtClean="0"/>
              <a:t> in 50 minutes or less? 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41148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Students will become </a:t>
            </a:r>
            <a:r>
              <a:rPr lang="en-US" sz="3200" b="1" u="sng" dirty="0" smtClean="0"/>
              <a:t>masters</a:t>
            </a:r>
            <a:r>
              <a:rPr lang="en-US" sz="3200" b="1" dirty="0" smtClean="0"/>
              <a:t> of their own learning through library content and become self-directed researchers. </a:t>
            </a:r>
          </a:p>
        </p:txBody>
      </p:sp>
      <p:sp>
        <p:nvSpPr>
          <p:cNvPr id="6" name="Rectangle 5"/>
          <p:cNvSpPr/>
          <p:nvPr/>
        </p:nvSpPr>
        <p:spPr>
          <a:xfrm>
            <a:off x="1157990" y="1752600"/>
            <a:ext cx="2819400" cy="1752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Narrative Contract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1967180"/>
            <a:ext cx="304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(Or “Learning Outcomes”)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916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hatgamecompany.com/wp-content/themes/thatgamecompany/_include/img/journey/journey-game-screenshot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0200" y="-304800"/>
            <a:ext cx="15192817" cy="853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bg1">
              <a:alpha val="86000"/>
            </a:schemeClr>
          </a:solidFill>
        </p:spPr>
        <p:txBody>
          <a:bodyPr/>
          <a:lstStyle/>
          <a:p>
            <a:r>
              <a:rPr lang="en-US" dirty="0" smtClean="0"/>
              <a:t>Look at great game design! 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bg1">
              <a:alpha val="86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Encourage </a:t>
            </a:r>
            <a:r>
              <a:rPr lang="en-US" u="sng" dirty="0" smtClean="0"/>
              <a:t>discovery</a:t>
            </a:r>
            <a:r>
              <a:rPr lang="en-US" dirty="0" smtClean="0"/>
              <a:t> over telling a player what to do.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Make your game simple and focused enough that discovery can happen quickly.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Achieve that simplicity and focus through a well-thought-out set of rules.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-533400" y="6288465"/>
            <a:ext cx="6172200" cy="523220"/>
          </a:xfrm>
          <a:prstGeom prst="rect">
            <a:avLst/>
          </a:prstGeom>
          <a:solidFill>
            <a:schemeClr val="bg1">
              <a:alpha val="76000"/>
            </a:schemeClr>
          </a:solidFill>
          <a:scene3d>
            <a:camera prst="orthographicFront"/>
            <a:lightRig rig="threePt" dir="t"/>
          </a:scene3d>
          <a:sp3d extrusionH="25400"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Journey, </a:t>
            </a:r>
            <a:r>
              <a:rPr lang="en-US" sz="2800" dirty="0" err="1" smtClean="0"/>
              <a:t>thatgamecompany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71911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0.tqn.com/d/archaeology/1/0/N/w/university_classro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0286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2895601"/>
            <a:ext cx="8619344" cy="1066800"/>
          </a:xfrm>
          <a:solidFill>
            <a:schemeClr val="bg1">
              <a:alpha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Example: First-year students need to have five library sources in a paper about a particular career.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1403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0.tqn.com/d/archaeology/1/0/N/w/university_classro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86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bg1">
              <a:alpha val="84000"/>
            </a:schemeClr>
          </a:solidFill>
        </p:spPr>
        <p:txBody>
          <a:bodyPr/>
          <a:lstStyle/>
          <a:p>
            <a:r>
              <a:rPr lang="en-US" dirty="0" smtClean="0"/>
              <a:t>Typical planning…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382000" cy="4953000"/>
          </a:xfrm>
          <a:solidFill>
            <a:schemeClr val="bg1">
              <a:alpha val="84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Teach and demonstrate how to find: </a:t>
            </a:r>
          </a:p>
          <a:p>
            <a:r>
              <a:rPr lang="en-US" dirty="0" smtClean="0"/>
              <a:t>Monograph Books</a:t>
            </a:r>
          </a:p>
          <a:p>
            <a:r>
              <a:rPr lang="en-US" dirty="0" smtClean="0"/>
              <a:t>Reference Books</a:t>
            </a:r>
          </a:p>
          <a:p>
            <a:r>
              <a:rPr lang="en-US" dirty="0" smtClean="0"/>
              <a:t>Journal Articles</a:t>
            </a:r>
          </a:p>
          <a:p>
            <a:r>
              <a:rPr lang="en-US" dirty="0" smtClean="0"/>
              <a:t>News Articles</a:t>
            </a:r>
          </a:p>
          <a:p>
            <a:r>
              <a:rPr lang="en-US" dirty="0" smtClean="0"/>
              <a:t>Magazine Articles</a:t>
            </a:r>
          </a:p>
          <a:p>
            <a:r>
              <a:rPr lang="en-US" dirty="0" smtClean="0"/>
              <a:t>Trade Publications</a:t>
            </a:r>
          </a:p>
          <a:p>
            <a:pPr marL="0" indent="0">
              <a:buNone/>
            </a:pPr>
            <a:r>
              <a:rPr lang="en-US" dirty="0" smtClean="0"/>
              <a:t>Once everything is covered, </a:t>
            </a:r>
            <a:r>
              <a:rPr lang="en-US" u="sng" dirty="0" smtClean="0"/>
              <a:t>then</a:t>
            </a:r>
            <a:r>
              <a:rPr lang="en-US" dirty="0" smtClean="0"/>
              <a:t> it’s a block of hands-on instruction.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5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rm4.static.flickr.com/3209/2839965900_c23f818c9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23" r="55943" b="-1"/>
          <a:stretch/>
        </p:blipFill>
        <p:spPr bwMode="auto">
          <a:xfrm>
            <a:off x="0" y="0"/>
            <a:ext cx="4586990" cy="689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3/36/Inside_a_Harvard_Business_School_classroom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91" t="-221" r="17777" b="580"/>
          <a:stretch/>
        </p:blipFill>
        <p:spPr bwMode="auto">
          <a:xfrm>
            <a:off x="4586990" y="-76200"/>
            <a:ext cx="5640902" cy="697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85900" y="554795"/>
            <a:ext cx="6172200" cy="584775"/>
          </a:xfrm>
          <a:prstGeom prst="rect">
            <a:avLst/>
          </a:prstGeom>
          <a:solidFill>
            <a:schemeClr val="bg1">
              <a:alpha val="76000"/>
            </a:schemeClr>
          </a:solidFill>
          <a:scene3d>
            <a:camera prst="orthographicFront"/>
            <a:lightRig rig="threePt" dir="t"/>
          </a:scene3d>
          <a:sp3d extrusionH="25400"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Combining My Professions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5108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0.tqn.com/d/archaeology/1/0/N/w/university_classro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89"/>
            <a:ext cx="10286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bg1">
              <a:alpha val="86000"/>
            </a:schemeClr>
          </a:solidFill>
        </p:spPr>
        <p:txBody>
          <a:bodyPr/>
          <a:lstStyle/>
          <a:p>
            <a:r>
              <a:rPr lang="en-US" dirty="0" smtClean="0"/>
              <a:t>No, wait!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bg1">
              <a:alpha val="86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What if they’re off-campus? What if they need to know when the library is open? What if they need to create a library account? Add:</a:t>
            </a:r>
          </a:p>
          <a:p>
            <a:r>
              <a:rPr lang="en-US" dirty="0" smtClean="0"/>
              <a:t>Webpage introduction</a:t>
            </a:r>
          </a:p>
          <a:p>
            <a:r>
              <a:rPr lang="en-US" dirty="0" err="1" smtClean="0"/>
              <a:t>EZProxy</a:t>
            </a:r>
            <a:r>
              <a:rPr lang="en-US" dirty="0" smtClean="0"/>
              <a:t>/GALILEO instructions</a:t>
            </a:r>
          </a:p>
          <a:p>
            <a:r>
              <a:rPr lang="en-US" dirty="0" smtClean="0"/>
              <a:t>Hours Pages</a:t>
            </a:r>
          </a:p>
          <a:p>
            <a:r>
              <a:rPr lang="en-US" dirty="0" smtClean="0"/>
              <a:t>Catalog account creation</a:t>
            </a:r>
          </a:p>
          <a:p>
            <a:r>
              <a:rPr lang="en-US" dirty="0" smtClean="0"/>
              <a:t>More! More! More! I can’t miss anything!</a:t>
            </a:r>
          </a:p>
        </p:txBody>
      </p:sp>
    </p:spTree>
    <p:extLst>
      <p:ext uri="{BB962C8B-B14F-4D97-AF65-F5344CB8AC3E}">
        <p14:creationId xmlns:p14="http://schemas.microsoft.com/office/powerpoint/2010/main" val="57092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david-hu.com/images/ka-internship/thumbs/teach-all-the-thing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444"/>
            <a:ext cx="9144000" cy="685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16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0.tqn.com/d/archaeology/1/0/N/w/university_classro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0286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bg1">
              <a:alpha val="87000"/>
            </a:schemeClr>
          </a:solidFill>
        </p:spPr>
        <p:txBody>
          <a:bodyPr/>
          <a:lstStyle/>
          <a:p>
            <a:r>
              <a:rPr lang="en-US" dirty="0" smtClean="0"/>
              <a:t>Ludic Planning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bg1">
              <a:alpha val="87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My current template: Alternate lecture, exploration, and discovery</a:t>
            </a:r>
          </a:p>
          <a:p>
            <a:r>
              <a:rPr lang="en-US" dirty="0" smtClean="0"/>
              <a:t>Lecture: Direct, set the rules</a:t>
            </a:r>
          </a:p>
          <a:p>
            <a:r>
              <a:rPr lang="en-US" dirty="0" smtClean="0"/>
              <a:t>Exploration: Introduce the content</a:t>
            </a:r>
          </a:p>
          <a:p>
            <a:r>
              <a:rPr lang="en-US" dirty="0" smtClean="0"/>
              <a:t>Discovery: Let students “play” with the resources and learn how stuff works. Encourage this </a:t>
            </a:r>
            <a:r>
              <a:rPr lang="en-US" u="sng" dirty="0" smtClean="0"/>
              <a:t>quickly</a:t>
            </a:r>
            <a:r>
              <a:rPr lang="en-US" dirty="0" smtClean="0"/>
              <a:t> to keep everyone engaged.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1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0.tqn.com/d/archaeology/1/0/N/w/university_classro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0286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3701"/>
          </a:xfrm>
          <a:solidFill>
            <a:schemeClr val="bg1">
              <a:alpha val="86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Sample Introduction (5 minutes max.)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57600"/>
          </a:xfrm>
          <a:solidFill>
            <a:schemeClr val="bg1">
              <a:alpha val="86000"/>
            </a:schemeClr>
          </a:solidFill>
        </p:spPr>
        <p:txBody>
          <a:bodyPr/>
          <a:lstStyle/>
          <a:p>
            <a:r>
              <a:rPr lang="en-US" dirty="0" smtClean="0"/>
              <a:t>Introduce yourself (1 minute max.)</a:t>
            </a:r>
          </a:p>
          <a:p>
            <a:r>
              <a:rPr lang="en-US" dirty="0" smtClean="0"/>
              <a:t>Website, Live Chat, and </a:t>
            </a:r>
            <a:r>
              <a:rPr lang="en-US" dirty="0" err="1" smtClean="0"/>
              <a:t>EZProxy</a:t>
            </a:r>
            <a:r>
              <a:rPr lang="en-US" dirty="0" smtClean="0"/>
              <a:t> (Anywhere Access) (2 minutes max.)</a:t>
            </a:r>
          </a:p>
          <a:p>
            <a:r>
              <a:rPr lang="en-US" dirty="0" smtClean="0"/>
              <a:t>Quick assignment introduction (2 minutes max.)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0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0.tqn.com/d/archaeology/1/0/N/w/university_classro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0286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bg1">
              <a:alpha val="86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First source: </a:t>
            </a:r>
            <a:br>
              <a:rPr lang="en-US" dirty="0" smtClean="0"/>
            </a:br>
            <a:r>
              <a:rPr lang="en-US" dirty="0" smtClean="0"/>
              <a:t>Occupational Outlook Handbook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  <a:solidFill>
            <a:schemeClr val="bg1">
              <a:alpha val="86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Get everyone up, meet at the front of the room, talk about why they need it, display the handbook, pass it around. </a:t>
            </a:r>
          </a:p>
          <a:p>
            <a:r>
              <a:rPr lang="en-US" dirty="0" smtClean="0"/>
              <a:t>Move everyone to a computer, have them access OOH online.</a:t>
            </a:r>
          </a:p>
          <a:p>
            <a:r>
              <a:rPr lang="en-US" dirty="0" smtClean="0"/>
              <a:t>Instruct students to find their selected job in the handbook, give a 2 minute deadline</a:t>
            </a:r>
          </a:p>
          <a:p>
            <a:r>
              <a:rPr lang="en-US" dirty="0" smtClean="0"/>
              <a:t>Make it clear that </a:t>
            </a:r>
            <a:r>
              <a:rPr lang="en-US" u="sng" dirty="0" smtClean="0"/>
              <a:t>you will pick two people to share their findings.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0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hdwallpapersarena.com/wp-content/uploads/2013/06/deadris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2425" y="-381000"/>
            <a:ext cx="13146130" cy="739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077200" cy="4724400"/>
          </a:xfrm>
          <a:solidFill>
            <a:schemeClr val="bg1">
              <a:alpha val="84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 smtClean="0"/>
              <a:t>Isn’t this a little frantic?</a:t>
            </a:r>
          </a:p>
          <a:p>
            <a:pPr marL="0" indent="0">
              <a:buNone/>
            </a:pPr>
            <a:r>
              <a:rPr lang="en-US" sz="3600" dirty="0" smtClean="0"/>
              <a:t>Sure!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b="1" dirty="0" smtClean="0"/>
              <a:t>Is that worse than teaching 50 disengaged student zombies for almost an hour? </a:t>
            </a:r>
          </a:p>
          <a:p>
            <a:pPr marL="0" indent="0">
              <a:buNone/>
            </a:pPr>
            <a:r>
              <a:rPr lang="en-US" sz="3600" dirty="0" smtClean="0"/>
              <a:t>No! 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-533400" y="6288465"/>
            <a:ext cx="6172200" cy="523220"/>
          </a:xfrm>
          <a:prstGeom prst="rect">
            <a:avLst/>
          </a:prstGeom>
          <a:solidFill>
            <a:schemeClr val="bg1">
              <a:alpha val="76000"/>
            </a:schemeClr>
          </a:solidFill>
          <a:scene3d>
            <a:camera prst="orthographicFront"/>
            <a:lightRig rig="threePt" dir="t"/>
          </a:scene3d>
          <a:sp3d extrusionH="25400"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Dead Rising, </a:t>
            </a:r>
            <a:r>
              <a:rPr lang="en-US" sz="2800" dirty="0" smtClean="0"/>
              <a:t>Capcom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51571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gematsu.com/wp-content/uploads/2008/10/si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4997"/>
            <a:ext cx="12196482" cy="6911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bg1">
              <a:alpha val="86000"/>
            </a:schemeClr>
          </a:solidFill>
        </p:spPr>
        <p:txBody>
          <a:bodyPr/>
          <a:lstStyle/>
          <a:p>
            <a:r>
              <a:rPr lang="en-US" dirty="0" smtClean="0"/>
              <a:t>This is just one aspect… 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bg1">
              <a:alpha val="86000"/>
            </a:schemeClr>
          </a:solidFill>
        </p:spPr>
        <p:txBody>
          <a:bodyPr/>
          <a:lstStyle/>
          <a:p>
            <a:r>
              <a:rPr lang="en-US" dirty="0" smtClean="0"/>
              <a:t>Theming</a:t>
            </a:r>
          </a:p>
          <a:p>
            <a:r>
              <a:rPr lang="en-US" dirty="0" smtClean="0"/>
              <a:t>Immersion</a:t>
            </a:r>
          </a:p>
          <a:p>
            <a:r>
              <a:rPr lang="en-US" dirty="0" smtClean="0"/>
              <a:t>Extrinsic and Intrinsic Rewards</a:t>
            </a:r>
          </a:p>
          <a:p>
            <a:r>
              <a:rPr lang="en-US" dirty="0" smtClean="0"/>
              <a:t>Inclusion</a:t>
            </a:r>
          </a:p>
          <a:p>
            <a:r>
              <a:rPr lang="en-US" dirty="0" smtClean="0"/>
              <a:t>Learning Curve</a:t>
            </a:r>
          </a:p>
          <a:p>
            <a:r>
              <a:rPr lang="en-US" dirty="0" smtClean="0"/>
              <a:t>On and on and on…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533400" y="6288465"/>
            <a:ext cx="6172200" cy="523220"/>
          </a:xfrm>
          <a:prstGeom prst="rect">
            <a:avLst/>
          </a:prstGeom>
          <a:solidFill>
            <a:schemeClr val="bg1">
              <a:alpha val="76000"/>
            </a:schemeClr>
          </a:solidFill>
          <a:scene3d>
            <a:camera prst="orthographicFront"/>
            <a:lightRig rig="threePt" dir="t"/>
          </a:scene3d>
          <a:sp3d extrusionH="25400"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Space Invaders Extreme, Taito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07338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oyster.ignimgs.com/wordpress/stg.ign.com/2012/11/Crashmo89.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400" y="-24984"/>
            <a:ext cx="11429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bg1">
              <a:alpha val="85000"/>
            </a:schemeClr>
          </a:solidFill>
        </p:spPr>
        <p:txBody>
          <a:bodyPr/>
          <a:lstStyle/>
          <a:p>
            <a:r>
              <a:rPr lang="en-US" dirty="0" smtClean="0"/>
              <a:t>Could we do this without games? 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3733799"/>
          </a:xfrm>
          <a:solidFill>
            <a:schemeClr val="bg1">
              <a:alpha val="85000"/>
            </a:schemeClr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Absolutely, but looking at </a:t>
            </a:r>
            <a:r>
              <a:rPr lang="en-US" u="sng" dirty="0" smtClean="0"/>
              <a:t>why</a:t>
            </a:r>
            <a:r>
              <a:rPr lang="en-US" dirty="0" smtClean="0"/>
              <a:t> you plan they way you plan includes introducing connections to your interests, exploring. It’s </a:t>
            </a:r>
            <a:r>
              <a:rPr lang="en-US" u="sng" dirty="0" smtClean="0"/>
              <a:t>reflective</a:t>
            </a:r>
            <a:r>
              <a:rPr lang="en-US" dirty="0" smtClean="0"/>
              <a:t> and personal.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Looking at the </a:t>
            </a:r>
            <a:r>
              <a:rPr lang="en-US" u="sng" dirty="0" smtClean="0"/>
              <a:t>what</a:t>
            </a:r>
            <a:r>
              <a:rPr lang="en-US" dirty="0" smtClean="0"/>
              <a:t> involves surveying the scholarly research first (did someone already do this?) and measuring the effectiveness of my methods after.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533400" y="6288465"/>
            <a:ext cx="6172200" cy="523220"/>
          </a:xfrm>
          <a:prstGeom prst="rect">
            <a:avLst/>
          </a:prstGeom>
          <a:solidFill>
            <a:schemeClr val="bg1">
              <a:alpha val="76000"/>
            </a:schemeClr>
          </a:solidFill>
          <a:scene3d>
            <a:camera prst="orthographicFront"/>
            <a:lightRig rig="threePt" dir="t"/>
          </a:scene3d>
          <a:sp3d extrusionH="25400"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err="1" smtClean="0"/>
              <a:t>Crashmo</a:t>
            </a:r>
            <a:r>
              <a:rPr lang="en-US" sz="2800" i="1" dirty="0" smtClean="0"/>
              <a:t>, Intelligent Systems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54936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9149" y="1676400"/>
            <a:ext cx="2819400" cy="17526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Music Performance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5988570" y="1295400"/>
            <a:ext cx="2819400" cy="17526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Instruction</a:t>
            </a:r>
            <a:endParaRPr lang="en-US" sz="2800" dirty="0"/>
          </a:p>
        </p:txBody>
      </p:sp>
      <p:cxnSp>
        <p:nvCxnSpPr>
          <p:cNvPr id="13" name="Curved Connector 12"/>
          <p:cNvCxnSpPr>
            <a:stCxn id="4" idx="2"/>
            <a:endCxn id="18" idx="1"/>
          </p:cNvCxnSpPr>
          <p:nvPr/>
        </p:nvCxnSpPr>
        <p:spPr>
          <a:xfrm rot="16200000" flipH="1">
            <a:off x="3918209" y="1739639"/>
            <a:ext cx="381000" cy="3759721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>
            <a:stCxn id="4" idx="2"/>
            <a:endCxn id="19" idx="1"/>
          </p:cNvCxnSpPr>
          <p:nvPr/>
        </p:nvCxnSpPr>
        <p:spPr>
          <a:xfrm rot="16200000" flipH="1">
            <a:off x="3352464" y="2305384"/>
            <a:ext cx="1512490" cy="3759721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stCxn id="4" idx="2"/>
            <a:endCxn id="20" idx="1"/>
          </p:cNvCxnSpPr>
          <p:nvPr/>
        </p:nvCxnSpPr>
        <p:spPr>
          <a:xfrm rot="16200000" flipH="1">
            <a:off x="2851410" y="2806438"/>
            <a:ext cx="2514599" cy="3759721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988570" y="3579167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Clarity and Projection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5988570" y="4710657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Engagement 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5988570" y="5712766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Analysis / Reflection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91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upload.wikimedia.org/wikipedia/commons/0/07/Super_Hexagon_-_iPad_Hexagoner_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48200" y="-40355"/>
            <a:ext cx="9296400" cy="6969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farm3.staticflickr.com/2250/2503834924_09182c37a1_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/>
          <a:stretch/>
        </p:blipFill>
        <p:spPr bwMode="auto">
          <a:xfrm>
            <a:off x="4648200" y="-40355"/>
            <a:ext cx="8462280" cy="6913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85900" y="554795"/>
            <a:ext cx="6172200" cy="584775"/>
          </a:xfrm>
          <a:prstGeom prst="rect">
            <a:avLst/>
          </a:prstGeom>
          <a:solidFill>
            <a:schemeClr val="bg1">
              <a:alpha val="76000"/>
            </a:schemeClr>
          </a:solidFill>
          <a:scene3d>
            <a:camera prst="orthographicFront"/>
            <a:lightRig rig="threePt" dir="t"/>
          </a:scene3d>
          <a:sp3d extrusionH="25400"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Combining My Interests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-533400" y="6288465"/>
            <a:ext cx="6172200" cy="523220"/>
          </a:xfrm>
          <a:prstGeom prst="rect">
            <a:avLst/>
          </a:prstGeom>
          <a:solidFill>
            <a:schemeClr val="bg1">
              <a:alpha val="76000"/>
            </a:schemeClr>
          </a:solidFill>
          <a:scene3d>
            <a:camera prst="orthographicFront"/>
            <a:lightRig rig="threePt" dir="t"/>
          </a:scene3d>
          <a:sp3d extrusionH="25400"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Super Hexagon, Terry Cavanagh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82911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9149" y="1676400"/>
            <a:ext cx="2819400" cy="1752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Game Design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5988570" y="1295400"/>
            <a:ext cx="2819400" cy="17526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Instructional Design</a:t>
            </a:r>
            <a:endParaRPr lang="en-US" sz="2800" dirty="0"/>
          </a:p>
        </p:txBody>
      </p:sp>
      <p:cxnSp>
        <p:nvCxnSpPr>
          <p:cNvPr id="13" name="Curved Connector 12"/>
          <p:cNvCxnSpPr>
            <a:stCxn id="4" idx="2"/>
            <a:endCxn id="18" idx="1"/>
          </p:cNvCxnSpPr>
          <p:nvPr/>
        </p:nvCxnSpPr>
        <p:spPr>
          <a:xfrm rot="16200000" flipH="1">
            <a:off x="3887432" y="1770416"/>
            <a:ext cx="442555" cy="3759721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>
            <a:stCxn id="4" idx="2"/>
            <a:endCxn id="19" idx="1"/>
          </p:cNvCxnSpPr>
          <p:nvPr/>
        </p:nvCxnSpPr>
        <p:spPr>
          <a:xfrm rot="16200000" flipH="1">
            <a:off x="3321687" y="2336161"/>
            <a:ext cx="1574045" cy="3759721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stCxn id="4" idx="2"/>
            <a:endCxn id="20" idx="1"/>
          </p:cNvCxnSpPr>
          <p:nvPr/>
        </p:nvCxnSpPr>
        <p:spPr>
          <a:xfrm rot="16200000" flipH="1">
            <a:off x="2820632" y="2837216"/>
            <a:ext cx="2576154" cy="3759721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988570" y="3579167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?</a:t>
            </a:r>
            <a:endParaRPr lang="en-US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5988570" y="4710657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? </a:t>
            </a:r>
            <a:endParaRPr lang="en-US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5988570" y="5712766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6051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Isn’t this just “</a:t>
            </a:r>
            <a:r>
              <a:rPr lang="en-US" dirty="0" err="1" smtClean="0"/>
              <a:t>gamification</a:t>
            </a:r>
            <a:r>
              <a:rPr lang="en-US" dirty="0" smtClean="0"/>
              <a:t>?”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3505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Ian </a:t>
            </a:r>
            <a:r>
              <a:rPr lang="en-US" dirty="0" err="1" smtClean="0"/>
              <a:t>Bogost</a:t>
            </a:r>
            <a:r>
              <a:rPr lang="en-US" dirty="0" smtClean="0"/>
              <a:t>, Chair in Media Studies and Professor of Interactive Computing, Georgia Tech: 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5600" b="1" dirty="0" smtClean="0">
                <a:solidFill>
                  <a:srgbClr val="C00000"/>
                </a:solidFill>
              </a:rPr>
              <a:t>“</a:t>
            </a:r>
            <a:r>
              <a:rPr lang="en-US" sz="5600" b="1" dirty="0" err="1" smtClean="0">
                <a:solidFill>
                  <a:srgbClr val="C00000"/>
                </a:solidFill>
              </a:rPr>
              <a:t>Gamification</a:t>
            </a:r>
            <a:r>
              <a:rPr lang="en-US" sz="5600" b="1" dirty="0" smtClean="0">
                <a:solidFill>
                  <a:srgbClr val="C00000"/>
                </a:solidFill>
              </a:rPr>
              <a:t> is bullshit.”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45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media1.gameinformer.com/imagefeed/featured/microsoft/343industries/halo4/MOUNTAINDEW/halo4dew_6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49"/>
            <a:ext cx="9623322" cy="684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159147"/>
            <a:ext cx="8229600" cy="4525963"/>
          </a:xfrm>
          <a:solidFill>
            <a:schemeClr val="bg1">
              <a:alpha val="86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“More specifically, </a:t>
            </a:r>
            <a:r>
              <a:rPr lang="en-US" dirty="0" err="1" smtClean="0"/>
              <a:t>gamification</a:t>
            </a:r>
            <a:r>
              <a:rPr lang="en-US" dirty="0" smtClean="0"/>
              <a:t> is marketing bullshit, invented by consultants as a means to capture the wild, coveted beast that is videogames and to domesticate it for use in the grey, hopeless wasteland of big business, where bullshit already reigns anyway.”</a:t>
            </a:r>
          </a:p>
          <a:p>
            <a:pPr marL="0" indent="0">
              <a:buNone/>
            </a:pPr>
            <a:r>
              <a:rPr lang="en-US" sz="2400" dirty="0" smtClean="0"/>
              <a:t>Ian </a:t>
            </a:r>
            <a:r>
              <a:rPr lang="en-US" sz="2400" dirty="0" err="1" smtClean="0"/>
              <a:t>Bogost</a:t>
            </a:r>
            <a:r>
              <a:rPr lang="en-US" sz="2400" dirty="0" smtClean="0"/>
              <a:t>, “</a:t>
            </a:r>
            <a:r>
              <a:rPr lang="en-US" sz="2400" dirty="0" err="1" smtClean="0"/>
              <a:t>Gamification</a:t>
            </a:r>
            <a:r>
              <a:rPr lang="en-US" sz="2400" dirty="0" smtClean="0"/>
              <a:t> is Bullshit, </a:t>
            </a:r>
            <a:r>
              <a:rPr lang="en-US" sz="2400" dirty="0" smtClean="0">
                <a:hlinkClick r:id="rId3"/>
              </a:rPr>
              <a:t>http://www.bogost.com/blog/gamification_is_bullshit.shtml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48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xbox360media.gamespy.com/xbox360/image/article/114/1141377/pac-man-championship-edition-dx-201012210457457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2" t="1136" r="7750" b="-1"/>
          <a:stretch/>
        </p:blipFill>
        <p:spPr bwMode="auto">
          <a:xfrm>
            <a:off x="-304801" y="-9236"/>
            <a:ext cx="101424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bg1">
              <a:alpha val="91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Wait, what?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09999"/>
          </a:xfrm>
          <a:solidFill>
            <a:schemeClr val="bg1">
              <a:alpha val="91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The “Just add points” mindset isn’t about games. It’s often about </a:t>
            </a:r>
            <a:r>
              <a:rPr lang="en-US" sz="3600" u="sng" dirty="0" smtClean="0"/>
              <a:t>framing past practices as something new.</a:t>
            </a:r>
            <a:r>
              <a:rPr lang="en-US" sz="3600" dirty="0" smtClean="0"/>
              <a:t> </a:t>
            </a:r>
          </a:p>
          <a:p>
            <a:r>
              <a:rPr lang="en-US" dirty="0" smtClean="0"/>
              <a:t>Exploitation in marketing </a:t>
            </a:r>
          </a:p>
          <a:p>
            <a:r>
              <a:rPr lang="en-US" dirty="0" smtClean="0"/>
              <a:t>Buzzwords and masks to justify current practices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533400" y="6288465"/>
            <a:ext cx="6172200" cy="523220"/>
          </a:xfrm>
          <a:prstGeom prst="rect">
            <a:avLst/>
          </a:prstGeom>
          <a:solidFill>
            <a:schemeClr val="bg1">
              <a:alpha val="76000"/>
            </a:schemeClr>
          </a:solidFill>
          <a:scene3d>
            <a:camera prst="orthographicFront"/>
            <a:lightRig rig="threePt" dir="t"/>
          </a:scene3d>
          <a:sp3d extrusionH="25400"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Pac-Man CE DX, Namco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80688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1577</Words>
  <Application>Microsoft Office PowerPoint</Application>
  <PresentationFormat>On-screen Show (4:3)</PresentationFormat>
  <Paragraphs>176</Paragraphs>
  <Slides>37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Library Instruction and Ludonarrative Dissonance:  Making Our Rules Fit Our Narrative</vt:lpstr>
      <vt:lpstr>Disclaimer!</vt:lpstr>
      <vt:lpstr>PowerPoint Presentation</vt:lpstr>
      <vt:lpstr>PowerPoint Presentation</vt:lpstr>
      <vt:lpstr>PowerPoint Presentation</vt:lpstr>
      <vt:lpstr>PowerPoint Presentation</vt:lpstr>
      <vt:lpstr>Isn’t this just “gamification?” </vt:lpstr>
      <vt:lpstr>PowerPoint Presentation</vt:lpstr>
      <vt:lpstr>Wait, what? </vt:lpstr>
      <vt:lpstr>PowerPoint Presentation</vt:lpstr>
      <vt:lpstr>PowerPoint Presentation</vt:lpstr>
      <vt:lpstr>If not “gamification” or role literature,  then what? </vt:lpstr>
      <vt:lpstr>Games criticism FTW</vt:lpstr>
      <vt:lpstr>PowerPoint Presentation</vt:lpstr>
      <vt:lpstr>What’s Ludonarrative Dissonance? </vt:lpstr>
      <vt:lpstr>Minority Report: Everybody Runs (2002)</vt:lpstr>
      <vt:lpstr>Why did this happen? </vt:lpstr>
      <vt:lpstr>A typical argument…</vt:lpstr>
      <vt:lpstr>Difficult Example: Bioshock</vt:lpstr>
      <vt:lpstr>Why is this a difficult example? </vt:lpstr>
      <vt:lpstr>Information Literacy Instruction</vt:lpstr>
      <vt:lpstr>Examining Ludic Planning in basic library instruction </vt:lpstr>
      <vt:lpstr>“Lecture” Library Instruction</vt:lpstr>
      <vt:lpstr>Typical “Hands-on instruction”</vt:lpstr>
      <vt:lpstr>A typical argument…</vt:lpstr>
      <vt:lpstr>My qualitative goal:  How do I get to this in 50 minutes or less? </vt:lpstr>
      <vt:lpstr>Look at great game design! </vt:lpstr>
      <vt:lpstr>PowerPoint Presentation</vt:lpstr>
      <vt:lpstr>Typical planning…</vt:lpstr>
      <vt:lpstr>No, wait!</vt:lpstr>
      <vt:lpstr>PowerPoint Presentation</vt:lpstr>
      <vt:lpstr>Ludic Planning</vt:lpstr>
      <vt:lpstr>Sample Introduction (5 minutes max.)</vt:lpstr>
      <vt:lpstr>First source:  Occupational Outlook Handbook</vt:lpstr>
      <vt:lpstr>PowerPoint Presentation</vt:lpstr>
      <vt:lpstr>This is just one aspect… </vt:lpstr>
      <vt:lpstr>Could we do this without games? </vt:lpstr>
    </vt:vector>
  </TitlesOfParts>
  <Company>Valdosta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 William Gallant</dc:creator>
  <cp:lastModifiedBy>Jeffrey William Gallant</cp:lastModifiedBy>
  <cp:revision>31</cp:revision>
  <dcterms:created xsi:type="dcterms:W3CDTF">2013-08-10T15:38:38Z</dcterms:created>
  <dcterms:modified xsi:type="dcterms:W3CDTF">2013-08-22T15:18:22Z</dcterms:modified>
</cp:coreProperties>
</file>