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65" r:id="rId3"/>
    <p:sldId id="264" r:id="rId4"/>
    <p:sldId id="259" r:id="rId5"/>
    <p:sldId id="263" r:id="rId6"/>
    <p:sldId id="273" r:id="rId7"/>
    <p:sldId id="261" r:id="rId8"/>
    <p:sldId id="266" r:id="rId9"/>
    <p:sldId id="267" r:id="rId10"/>
    <p:sldId id="270" r:id="rId11"/>
    <p:sldId id="271" r:id="rId12"/>
    <p:sldId id="274" r:id="rId13"/>
    <p:sldId id="275" r:id="rId14"/>
    <p:sldId id="276" r:id="rId15"/>
    <p:sldId id="278" r:id="rId16"/>
    <p:sldId id="279" r:id="rId1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7" d="100"/>
          <a:sy n="77" d="100"/>
        </p:scale>
        <p:origin x="-2520" y="-1080"/>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4" name="Freeform 6"/>
          <p:cNvSpPr>
            <a:spLocks/>
          </p:cNvSpPr>
          <p:nvPr/>
        </p:nvSpPr>
        <p:spPr bwMode="auto">
          <a:xfrm>
            <a:off x="0" y="4751388"/>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a:lstStyle/>
          <a:p>
            <a:pPr fontAlgn="auto">
              <a:spcBef>
                <a:spcPts val="0"/>
              </a:spcBef>
              <a:spcAft>
                <a:spcPts val="0"/>
              </a:spcAft>
              <a:defRPr/>
            </a:pPr>
            <a:endParaRPr lang="en-US">
              <a:latin typeface="+mn-lt"/>
            </a:endParaRPr>
          </a:p>
        </p:txBody>
      </p:sp>
      <p:sp>
        <p:nvSpPr>
          <p:cNvPr id="5"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a:lstStyle/>
          <a:p>
            <a:pPr fontAlgn="auto">
              <a:spcBef>
                <a:spcPts val="0"/>
              </a:spcBef>
              <a:spcAft>
                <a:spcPts val="0"/>
              </a:spcAft>
              <a:defRPr/>
            </a:pPr>
            <a:endParaRPr lang="en-US">
              <a:latin typeface="+mn-lt"/>
            </a:endParaRPr>
          </a:p>
        </p:txBody>
      </p:sp>
      <p:sp>
        <p:nvSpPr>
          <p:cNvPr id="9" name="Title 8"/>
          <p:cNvSpPr>
            <a:spLocks noGrp="1"/>
          </p:cNvSpPr>
          <p:nvPr>
            <p:ph type="ctrTitle"/>
          </p:nvPr>
        </p:nvSpPr>
        <p:spPr>
          <a:xfrm>
            <a:off x="429064" y="3337560"/>
            <a:ext cx="6480048" cy="2301240"/>
          </a:xfrm>
        </p:spPr>
        <p:txBody>
          <a:bodyPr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lang="en-US" smtClean="0"/>
              <a:t>Click to edit Master title style</a:t>
            </a:r>
            <a:endParaRPr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6" name="Date Placeholder 29"/>
          <p:cNvSpPr>
            <a:spLocks noGrp="1"/>
          </p:cNvSpPr>
          <p:nvPr>
            <p:ph type="dt" sz="half" idx="10"/>
          </p:nvPr>
        </p:nvSpPr>
        <p:spPr/>
        <p:txBody>
          <a:bodyPr/>
          <a:lstStyle>
            <a:lvl1pPr>
              <a:defRPr/>
            </a:lvl1pPr>
          </a:lstStyle>
          <a:p>
            <a:pPr>
              <a:defRPr/>
            </a:pPr>
            <a:fld id="{D55DE891-416E-4D82-928B-36A7AAAD789E}" type="datetimeFigureOut">
              <a:rPr lang="en-US"/>
              <a:pPr>
                <a:defRPr/>
              </a:pPr>
              <a:t>2/18/2015</a:t>
            </a:fld>
            <a:endParaRPr lang="en-US"/>
          </a:p>
        </p:txBody>
      </p:sp>
      <p:sp>
        <p:nvSpPr>
          <p:cNvPr id="7" name="Footer Placeholder 18"/>
          <p:cNvSpPr>
            <a:spLocks noGrp="1"/>
          </p:cNvSpPr>
          <p:nvPr>
            <p:ph type="ftr" sz="quarter" idx="11"/>
          </p:nvPr>
        </p:nvSpPr>
        <p:spPr/>
        <p:txBody>
          <a:bodyPr/>
          <a:lstStyle>
            <a:lvl1pPr>
              <a:defRPr/>
            </a:lvl1pPr>
          </a:lstStyle>
          <a:p>
            <a:pPr>
              <a:defRPr/>
            </a:pPr>
            <a:endParaRPr lang="en-US"/>
          </a:p>
        </p:txBody>
      </p:sp>
      <p:sp>
        <p:nvSpPr>
          <p:cNvPr id="8" name="Slide Number Placeholder 26"/>
          <p:cNvSpPr>
            <a:spLocks noGrp="1"/>
          </p:cNvSpPr>
          <p:nvPr>
            <p:ph type="sldNum" sz="quarter" idx="12"/>
          </p:nvPr>
        </p:nvSpPr>
        <p:spPr/>
        <p:txBody>
          <a:bodyPr/>
          <a:lstStyle>
            <a:lvl1pPr>
              <a:defRPr/>
            </a:lvl1pPr>
          </a:lstStyle>
          <a:p>
            <a:pPr>
              <a:defRPr/>
            </a:pPr>
            <a:fld id="{EEC2B2BC-93F7-44A3-BB79-2AC3888AB297}"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599B7D2D-6A07-473D-8DBD-6452B7062A4A}" type="datetimeFigureOut">
              <a:rPr lang="en-US"/>
              <a:pPr>
                <a:defRPr/>
              </a:pPr>
              <a:t>2/18/2015</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FD95DBEF-615E-4994-8CE3-CB47556ED868}"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7C1E24B5-2C3A-4719-8C94-AD225AC76874}" type="datetimeFigureOut">
              <a:rPr lang="en-US"/>
              <a:pPr>
                <a:defRPr/>
              </a:pPr>
              <a:t>2/18/2015</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366E48F5-32BE-41D1-BF4A-9DF318EE6370}"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6499FED9-EDCC-4603-A3F2-C2D5383B8483}" type="datetimeFigureOut">
              <a:rPr lang="en-US"/>
              <a:pPr>
                <a:defRPr/>
              </a:pPr>
              <a:t>2/18/2015</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DADC36C9-0457-4109-B7EA-DDF7DD762D56}"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4" name="Freeform 6"/>
          <p:cNvSpPr>
            <a:spLocks/>
          </p:cNvSpPr>
          <p:nvPr/>
        </p:nvSpPr>
        <p:spPr bwMode="auto">
          <a:xfrm>
            <a:off x="0" y="4751388"/>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a:lstStyle/>
          <a:p>
            <a:pPr fontAlgn="auto">
              <a:spcBef>
                <a:spcPts val="0"/>
              </a:spcBef>
              <a:spcAft>
                <a:spcPts val="0"/>
              </a:spcAft>
              <a:defRPr/>
            </a:pPr>
            <a:endParaRPr lang="en-US">
              <a:latin typeface="+mn-lt"/>
            </a:endParaRPr>
          </a:p>
        </p:txBody>
      </p:sp>
      <p:sp>
        <p:nvSpPr>
          <p:cNvPr id="5"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a:lstStyle/>
          <a:p>
            <a:pPr fontAlgn="auto">
              <a:spcBef>
                <a:spcPts val="0"/>
              </a:spcBef>
              <a:spcAft>
                <a:spcPts val="0"/>
              </a:spcAft>
              <a:defRPr/>
            </a:pPr>
            <a:endParaRPr lang="en-US">
              <a:latin typeface="+mn-lt"/>
            </a:endParaRPr>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lang="en-US" smtClean="0"/>
              <a:t>Click to edit Master title style</a:t>
            </a:r>
            <a:endParaRPr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lstStyle>
          <a:p>
            <a:pPr>
              <a:defRPr/>
            </a:pPr>
            <a:fld id="{AC2F8CAD-0F26-4F6D-A93F-FF22FEAE350F}" type="datetimeFigureOut">
              <a:rPr lang="en-US"/>
              <a:pPr>
                <a:defRPr/>
              </a:pPr>
              <a:t>2/18/2015</a:t>
            </a:fld>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8" name="Slide Number Placeholder 5"/>
          <p:cNvSpPr>
            <a:spLocks noGrp="1"/>
          </p:cNvSpPr>
          <p:nvPr>
            <p:ph type="sldNum" sz="quarter" idx="12"/>
          </p:nvPr>
        </p:nvSpPr>
        <p:spPr/>
        <p:txBody>
          <a:bodyPr/>
          <a:lstStyle>
            <a:lvl1pPr>
              <a:defRPr/>
            </a:lvl1pPr>
          </a:lstStyle>
          <a:p>
            <a:pPr>
              <a:defRPr/>
            </a:pPr>
            <a:fld id="{47E41DED-A7A4-4A14-B1D5-AB2891896CA7}"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7286F7A2-7C1B-488F-A380-898DE69956AF}" type="datetimeFigureOut">
              <a:rPr lang="en-US"/>
              <a:pPr>
                <a:defRPr/>
              </a:pPr>
              <a:t>2/18/2015</a:t>
            </a:fld>
            <a:endParaRPr lang="en-US"/>
          </a:p>
        </p:txBody>
      </p:sp>
      <p:sp>
        <p:nvSpPr>
          <p:cNvPr id="6" name="Footer Placeholder 21"/>
          <p:cNvSpPr>
            <a:spLocks noGrp="1"/>
          </p:cNvSpPr>
          <p:nvPr>
            <p:ph type="ftr" sz="quarter" idx="11"/>
          </p:nvPr>
        </p:nvSpPr>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pPr>
              <a:defRPr/>
            </a:pPr>
            <a:fld id="{D22D0198-A5E3-45C7-9F72-1437A281ECF9}"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5486400"/>
            <a:ext cx="4040188" cy="838200"/>
          </a:xfrm>
        </p:spPr>
        <p:txBody>
          <a:bodyPr/>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pPr>
              <a:defRPr/>
            </a:pPr>
            <a:fld id="{7493F4ED-0173-4255-A458-50B76E2E9A08}" type="datetimeFigureOut">
              <a:rPr lang="en-US"/>
              <a:pPr>
                <a:defRPr/>
              </a:pPr>
              <a:t>2/18/2015</a:t>
            </a:fld>
            <a:endParaRPr lang="en-US"/>
          </a:p>
        </p:txBody>
      </p:sp>
      <p:sp>
        <p:nvSpPr>
          <p:cNvPr id="8" name="Footer Placeholder 7"/>
          <p:cNvSpPr>
            <a:spLocks noGrp="1"/>
          </p:cNvSpPr>
          <p:nvPr>
            <p:ph type="ftr" sz="quarter" idx="11"/>
          </p:nvPr>
        </p:nvSpPr>
        <p:spPr/>
        <p:txBody>
          <a:bodyPr/>
          <a:lstStyle>
            <a:lvl1pPr>
              <a:defRPr/>
            </a:lvl1pPr>
          </a:lstStyle>
          <a:p>
            <a:pPr>
              <a:defRPr/>
            </a:pPr>
            <a:endParaRPr lang="en-US"/>
          </a:p>
        </p:txBody>
      </p:sp>
      <p:sp>
        <p:nvSpPr>
          <p:cNvPr id="9" name="Slide Number Placeholder 8"/>
          <p:cNvSpPr>
            <a:spLocks noGrp="1"/>
          </p:cNvSpPr>
          <p:nvPr>
            <p:ph type="sldNum" sz="quarter" idx="12"/>
          </p:nvPr>
        </p:nvSpPr>
        <p:spPr/>
        <p:txBody>
          <a:bodyPr/>
          <a:lstStyle>
            <a:lvl1pPr>
              <a:defRPr/>
            </a:lvl1pPr>
          </a:lstStyle>
          <a:p>
            <a:pPr>
              <a:defRPr/>
            </a:pPr>
            <a:fld id="{62F2B981-C004-491A-A566-F555B64CDEFA}"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lstStyle>
            <a:lvl1pPr algn="l">
              <a:defRPr sz="4600"/>
            </a:lvl1pPr>
          </a:lstStyle>
          <a:p>
            <a:r>
              <a:rPr lang="en-US" smtClean="0"/>
              <a:t>Click to edit Master title style</a:t>
            </a:r>
            <a:endParaRPr lang="en-US"/>
          </a:p>
        </p:txBody>
      </p:sp>
      <p:sp>
        <p:nvSpPr>
          <p:cNvPr id="3" name="Date Placeholder 9"/>
          <p:cNvSpPr>
            <a:spLocks noGrp="1"/>
          </p:cNvSpPr>
          <p:nvPr>
            <p:ph type="dt" sz="half" idx="10"/>
          </p:nvPr>
        </p:nvSpPr>
        <p:spPr/>
        <p:txBody>
          <a:bodyPr/>
          <a:lstStyle>
            <a:lvl1pPr>
              <a:defRPr/>
            </a:lvl1pPr>
          </a:lstStyle>
          <a:p>
            <a:pPr>
              <a:defRPr/>
            </a:pPr>
            <a:fld id="{3F8247DF-2675-4CFC-A781-908A50F5C9AB}" type="datetimeFigureOut">
              <a:rPr lang="en-US"/>
              <a:pPr>
                <a:defRPr/>
              </a:pPr>
              <a:t>2/18/2015</a:t>
            </a:fld>
            <a:endParaRPr lang="en-US"/>
          </a:p>
        </p:txBody>
      </p:sp>
      <p:sp>
        <p:nvSpPr>
          <p:cNvPr id="4" name="Footer Placeholder 21"/>
          <p:cNvSpPr>
            <a:spLocks noGrp="1"/>
          </p:cNvSpPr>
          <p:nvPr>
            <p:ph type="ftr" sz="quarter" idx="11"/>
          </p:nvPr>
        </p:nvSpPr>
        <p:spPr/>
        <p:txBody>
          <a:bodyPr/>
          <a:lstStyle>
            <a:lvl1pPr>
              <a:defRPr/>
            </a:lvl1pPr>
          </a:lstStyle>
          <a:p>
            <a:pPr>
              <a:defRPr/>
            </a:pPr>
            <a:endParaRPr lang="en-US"/>
          </a:p>
        </p:txBody>
      </p:sp>
      <p:sp>
        <p:nvSpPr>
          <p:cNvPr id="5" name="Slide Number Placeholder 17"/>
          <p:cNvSpPr>
            <a:spLocks noGrp="1"/>
          </p:cNvSpPr>
          <p:nvPr>
            <p:ph type="sldNum" sz="quarter" idx="12"/>
          </p:nvPr>
        </p:nvSpPr>
        <p:spPr/>
        <p:txBody>
          <a:bodyPr/>
          <a:lstStyle>
            <a:lvl1pPr>
              <a:defRPr/>
            </a:lvl1pPr>
          </a:lstStyle>
          <a:p>
            <a:pPr>
              <a:defRPr/>
            </a:pPr>
            <a:fld id="{9FF51F90-D2CC-4872-8CB8-9F2247FD200D}"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82031382-7157-4385-B401-B1DFA789CE41}" type="datetimeFigureOut">
              <a:rPr lang="en-US"/>
              <a:pPr>
                <a:defRPr/>
              </a:pPr>
              <a:t>2/18/2015</a:t>
            </a:fld>
            <a:endParaRPr lang="en-US"/>
          </a:p>
        </p:txBody>
      </p:sp>
      <p:sp>
        <p:nvSpPr>
          <p:cNvPr id="3" name="Footer Placeholder 21"/>
          <p:cNvSpPr>
            <a:spLocks noGrp="1"/>
          </p:cNvSpPr>
          <p:nvPr>
            <p:ph type="ftr" sz="quarter" idx="11"/>
          </p:nvPr>
        </p:nvSpPr>
        <p:spPr/>
        <p:txBody>
          <a:bodyPr/>
          <a:lstStyle>
            <a:lvl1pPr>
              <a:defRPr/>
            </a:lvl1pPr>
          </a:lstStyle>
          <a:p>
            <a:pPr>
              <a:defRPr/>
            </a:pPr>
            <a:endParaRPr lang="en-US"/>
          </a:p>
        </p:txBody>
      </p:sp>
      <p:sp>
        <p:nvSpPr>
          <p:cNvPr id="4" name="Slide Number Placeholder 17"/>
          <p:cNvSpPr>
            <a:spLocks noGrp="1"/>
          </p:cNvSpPr>
          <p:nvPr>
            <p:ph type="sldNum" sz="quarter" idx="12"/>
          </p:nvPr>
        </p:nvSpPr>
        <p:spPr/>
        <p:txBody>
          <a:bodyPr/>
          <a:lstStyle>
            <a:lvl1pPr>
              <a:defRPr/>
            </a:lvl1pPr>
          </a:lstStyle>
          <a:p>
            <a:pPr>
              <a:defRPr/>
            </a:pPr>
            <a:fld id="{487B0C86-636B-43E3-8FE6-127839024A26}"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lang="en-US" smtClean="0"/>
              <a:t>Click to edit Master title style</a:t>
            </a:r>
            <a:endParaRPr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pPr>
              <a:defRPr/>
            </a:pPr>
            <a:fld id="{0B532F88-6661-4769-AA07-7C081E13876E}" type="datetimeFigureOut">
              <a:rPr lang="en-US"/>
              <a:pPr>
                <a:defRPr/>
              </a:pPr>
              <a:t>2/18/2015</a:t>
            </a:fld>
            <a:endParaRPr lang="en-US"/>
          </a:p>
        </p:txBody>
      </p:sp>
      <p:sp>
        <p:nvSpPr>
          <p:cNvPr id="6" name="Footer Placeholder 5"/>
          <p:cNvSpPr>
            <a:spLocks noGrp="1"/>
          </p:cNvSpPr>
          <p:nvPr>
            <p:ph type="ftr" sz="quarter" idx="11"/>
          </p:nvPr>
        </p:nvSpPr>
        <p:spPr/>
        <p:txBody>
          <a:bodyPr/>
          <a:lstStyle>
            <a:lvl1pPr>
              <a:defRPr/>
            </a:lvl1pPr>
          </a:lstStyle>
          <a:p>
            <a:pPr>
              <a:defRPr/>
            </a:pPr>
            <a:endParaRPr lang="en-US"/>
          </a:p>
        </p:txBody>
      </p:sp>
      <p:sp>
        <p:nvSpPr>
          <p:cNvPr id="7" name="Slide Number Placeholder 6"/>
          <p:cNvSpPr>
            <a:spLocks noGrp="1"/>
          </p:cNvSpPr>
          <p:nvPr>
            <p:ph type="sldNum" sz="quarter" idx="12"/>
          </p:nvPr>
        </p:nvSpPr>
        <p:spPr>
          <a:xfrm>
            <a:off x="8156575" y="6421438"/>
            <a:ext cx="762000" cy="365125"/>
          </a:xfrm>
        </p:spPr>
        <p:txBody>
          <a:bodyPr/>
          <a:lstStyle>
            <a:lvl1pPr>
              <a:defRPr/>
            </a:lvl1pPr>
          </a:lstStyle>
          <a:p>
            <a:pPr>
              <a:defRPr/>
            </a:pPr>
            <a:fld id="{90925F50-62B7-408C-BB5B-0328067B15ED}"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lang="en-US" smtClean="0"/>
              <a:t>Click to edit Master title style</a:t>
            </a:r>
            <a:endParaRPr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normAutofit/>
          </a:bodyPr>
          <a:lstStyle>
            <a:lvl1pPr marL="0" indent="0">
              <a:buNone/>
              <a:defRPr sz="3200"/>
            </a:lvl1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pPr>
              <a:defRPr/>
            </a:pPr>
            <a:fld id="{2C4659E5-5CE5-4D14-AE2F-F4E03FBE0B7C}" type="datetimeFigureOut">
              <a:rPr lang="en-US"/>
              <a:pPr>
                <a:defRPr/>
              </a:pPr>
              <a:t>2/18/2015</a:t>
            </a:fld>
            <a:endParaRPr lang="en-US"/>
          </a:p>
        </p:txBody>
      </p:sp>
      <p:sp>
        <p:nvSpPr>
          <p:cNvPr id="6" name="Footer Placeholder 5"/>
          <p:cNvSpPr>
            <a:spLocks noGrp="1"/>
          </p:cNvSpPr>
          <p:nvPr>
            <p:ph type="ftr" sz="quarter" idx="11"/>
          </p:nvPr>
        </p:nvSpPr>
        <p:spPr/>
        <p:txBody>
          <a:bodyPr/>
          <a:lstStyle>
            <a:lvl1pPr>
              <a:defRPr/>
            </a:lvl1pPr>
          </a:lstStyle>
          <a:p>
            <a:pPr>
              <a:defRPr/>
            </a:pPr>
            <a:endParaRPr lang="en-US"/>
          </a:p>
        </p:txBody>
      </p:sp>
      <p:sp>
        <p:nvSpPr>
          <p:cNvPr id="7" name="Slide Number Placeholder 6"/>
          <p:cNvSpPr>
            <a:spLocks noGrp="1"/>
          </p:cNvSpPr>
          <p:nvPr>
            <p:ph type="sldNum" sz="quarter" idx="12"/>
          </p:nvPr>
        </p:nvSpPr>
        <p:spPr/>
        <p:txBody>
          <a:bodyPr/>
          <a:lstStyle>
            <a:lvl1pPr>
              <a:defRPr/>
            </a:lvl1pPr>
          </a:lstStyle>
          <a:p>
            <a:pPr>
              <a:defRPr/>
            </a:pPr>
            <a:fld id="{3D851F7D-7616-40E4-BDB4-0ABBC5E1613A}"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1388"/>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a:lstStyle/>
          <a:p>
            <a:pPr fontAlgn="auto">
              <a:spcBef>
                <a:spcPts val="0"/>
              </a:spcBef>
              <a:spcAft>
                <a:spcPts val="0"/>
              </a:spcAft>
              <a:defRPr/>
            </a:pPr>
            <a:endParaRPr lang="en-US">
              <a:latin typeface="+mn-lt"/>
            </a:endParaRPr>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a:lstStyle/>
          <a:p>
            <a:pPr fontAlgn="auto">
              <a:spcBef>
                <a:spcPts val="0"/>
              </a:spcBef>
              <a:spcAft>
                <a:spcPts val="0"/>
              </a:spcAft>
              <a:defRPr/>
            </a:pPr>
            <a:endParaRPr lang="en-US">
              <a:latin typeface="+mn-lt"/>
            </a:endParaRPr>
          </a:p>
        </p:txBody>
      </p:sp>
      <p:sp>
        <p:nvSpPr>
          <p:cNvPr id="1028" name="Title Placeholder 8"/>
          <p:cNvSpPr>
            <a:spLocks noGrp="1"/>
          </p:cNvSpPr>
          <p:nvPr>
            <p:ph type="title"/>
          </p:nvPr>
        </p:nvSpPr>
        <p:spPr bwMode="auto">
          <a:xfrm>
            <a:off x="457200" y="274638"/>
            <a:ext cx="7467600" cy="1143000"/>
          </a:xfrm>
          <a:prstGeom prst="rect">
            <a:avLst/>
          </a:prstGeom>
          <a:noFill/>
          <a:ln w="9525">
            <a:noFill/>
            <a:miter lim="800000"/>
            <a:headEnd/>
            <a:tailEnd/>
          </a:ln>
        </p:spPr>
        <p:txBody>
          <a:bodyPr vert="horz" wrap="square" lIns="45720" tIns="45720" rIns="45720" bIns="45720" numCol="1" anchor="ctr" anchorCtr="0" compatLnSpc="1">
            <a:prstTxWarp prst="textNoShape">
              <a:avLst/>
            </a:prstTxWarp>
          </a:bodyPr>
          <a:lstStyle/>
          <a:p>
            <a:pPr lvl="0"/>
            <a:r>
              <a:rPr lang="en-US" smtClean="0"/>
              <a:t>Click to edit Master title style</a:t>
            </a:r>
          </a:p>
        </p:txBody>
      </p:sp>
      <p:sp>
        <p:nvSpPr>
          <p:cNvPr id="1029" name="Text Placeholder 29"/>
          <p:cNvSpPr>
            <a:spLocks noGrp="1"/>
          </p:cNvSpPr>
          <p:nvPr>
            <p:ph type="body" idx="1"/>
          </p:nvPr>
        </p:nvSpPr>
        <p:spPr bwMode="auto">
          <a:xfrm>
            <a:off x="457200" y="1600200"/>
            <a:ext cx="7467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457200" y="6421438"/>
            <a:ext cx="2133600" cy="365125"/>
          </a:xfrm>
          <a:prstGeom prst="rect">
            <a:avLst/>
          </a:prstGeom>
        </p:spPr>
        <p:txBody>
          <a:bodyPr vert="horz" bIns="0" anchor="b"/>
          <a:lstStyle>
            <a:lvl1pPr algn="l" eaLnBrk="1" fontAlgn="auto" latinLnBrk="0" hangingPunct="1">
              <a:spcBef>
                <a:spcPts val="0"/>
              </a:spcBef>
              <a:spcAft>
                <a:spcPts val="0"/>
              </a:spcAft>
              <a:defRPr kumimoji="0" sz="1000">
                <a:solidFill>
                  <a:schemeClr val="tx2">
                    <a:shade val="50000"/>
                  </a:schemeClr>
                </a:solidFill>
                <a:latin typeface="+mn-lt"/>
              </a:defRPr>
            </a:lvl1pPr>
          </a:lstStyle>
          <a:p>
            <a:pPr>
              <a:defRPr/>
            </a:pPr>
            <a:fld id="{2058AFC7-1BCA-4245-8BC8-A9FED8FABD91}" type="datetimeFigureOut">
              <a:rPr lang="en-US"/>
              <a:pPr>
                <a:defRPr/>
              </a:pPr>
              <a:t>2/18/2015</a:t>
            </a:fld>
            <a:endParaRPr lang="en-US"/>
          </a:p>
        </p:txBody>
      </p:sp>
      <p:sp>
        <p:nvSpPr>
          <p:cNvPr id="22" name="Footer Placeholder 21"/>
          <p:cNvSpPr>
            <a:spLocks noGrp="1"/>
          </p:cNvSpPr>
          <p:nvPr>
            <p:ph type="ftr" sz="quarter" idx="3"/>
          </p:nvPr>
        </p:nvSpPr>
        <p:spPr>
          <a:xfrm>
            <a:off x="3124200" y="6421438"/>
            <a:ext cx="2895600" cy="365125"/>
          </a:xfrm>
          <a:prstGeom prst="rect">
            <a:avLst/>
          </a:prstGeom>
        </p:spPr>
        <p:txBody>
          <a:bodyPr vert="horz" lIns="0" rIns="0" bIns="0" anchor="b"/>
          <a:lstStyle>
            <a:lvl1pPr algn="ctr" eaLnBrk="1" fontAlgn="auto" latinLnBrk="0" hangingPunct="1">
              <a:spcBef>
                <a:spcPts val="0"/>
              </a:spcBef>
              <a:spcAft>
                <a:spcPts val="0"/>
              </a:spcAft>
              <a:defRPr kumimoji="0" sz="1000">
                <a:solidFill>
                  <a:schemeClr val="tx2">
                    <a:shade val="50000"/>
                  </a:schemeClr>
                </a:solidFill>
                <a:latin typeface="+mn-lt"/>
              </a:defRPr>
            </a:lvl1pPr>
          </a:lstStyle>
          <a:p>
            <a:pPr>
              <a:defRPr/>
            </a:pPr>
            <a:endParaRPr lang="en-US"/>
          </a:p>
        </p:txBody>
      </p:sp>
      <p:sp>
        <p:nvSpPr>
          <p:cNvPr id="18" name="Slide Number Placeholder 17"/>
          <p:cNvSpPr>
            <a:spLocks noGrp="1"/>
          </p:cNvSpPr>
          <p:nvPr>
            <p:ph type="sldNum" sz="quarter" idx="4"/>
          </p:nvPr>
        </p:nvSpPr>
        <p:spPr>
          <a:xfrm>
            <a:off x="8153400" y="6421438"/>
            <a:ext cx="762000" cy="365125"/>
          </a:xfrm>
          <a:prstGeom prst="rect">
            <a:avLst/>
          </a:prstGeom>
        </p:spPr>
        <p:txBody>
          <a:bodyPr vert="horz" lIns="0" tIns="0" rIns="0" bIns="0" anchor="b"/>
          <a:lstStyle>
            <a:lvl1pPr algn="r" eaLnBrk="1" fontAlgn="auto" latinLnBrk="0" hangingPunct="1">
              <a:spcBef>
                <a:spcPts val="0"/>
              </a:spcBef>
              <a:spcAft>
                <a:spcPts val="0"/>
              </a:spcAft>
              <a:defRPr kumimoji="0" sz="1000">
                <a:solidFill>
                  <a:schemeClr val="tx2">
                    <a:shade val="50000"/>
                  </a:schemeClr>
                </a:solidFill>
                <a:latin typeface="+mn-lt"/>
              </a:defRPr>
            </a:lvl1pPr>
          </a:lstStyle>
          <a:p>
            <a:pPr>
              <a:defRPr/>
            </a:pPr>
            <a:fld id="{DDD9E3F1-2633-4964-B10E-51D949B2B0C4}" type="slidenum">
              <a:rPr lang="en-US"/>
              <a:pPr>
                <a:defRPr/>
              </a:pPr>
              <a:t>‹#›</a:t>
            </a:fld>
            <a:endParaRPr lang="en-US"/>
          </a:p>
        </p:txBody>
      </p:sp>
    </p:spTree>
  </p:cSld>
  <p:clrMap bg1="dk1" tx1="lt1" bg2="dk2" tx2="lt2" accent1="accent1" accent2="accent2" accent3="accent3" accent4="accent4" accent5="accent5" accent6="accent6" hlink="hlink" folHlink="folHlink"/>
  <p:sldLayoutIdLst>
    <p:sldLayoutId id="2147483684" r:id="rId1"/>
    <p:sldLayoutId id="2147483683" r:id="rId2"/>
    <p:sldLayoutId id="2147483685" r:id="rId3"/>
    <p:sldLayoutId id="2147483682" r:id="rId4"/>
    <p:sldLayoutId id="2147483686" r:id="rId5"/>
    <p:sldLayoutId id="2147483681" r:id="rId6"/>
    <p:sldLayoutId id="2147483680" r:id="rId7"/>
    <p:sldLayoutId id="2147483687" r:id="rId8"/>
    <p:sldLayoutId id="2147483688" r:id="rId9"/>
    <p:sldLayoutId id="2147483679" r:id="rId10"/>
    <p:sldLayoutId id="2147483678" r:id="rId11"/>
  </p:sldLayoutIdLst>
  <p:txStyles>
    <p:titleStyle>
      <a:lvl1pPr algn="l" rtl="0" eaLnBrk="0" fontAlgn="base" hangingPunct="0">
        <a:spcBef>
          <a:spcPct val="0"/>
        </a:spcBef>
        <a:spcAft>
          <a:spcPct val="0"/>
        </a:spcAft>
        <a:defRPr sz="4600" kern="1200">
          <a:solidFill>
            <a:schemeClr val="tx1"/>
          </a:solidFill>
          <a:latin typeface="+mj-lt"/>
          <a:ea typeface="+mj-ea"/>
          <a:cs typeface="+mj-cs"/>
        </a:defRPr>
      </a:lvl1pPr>
      <a:lvl2pPr algn="l" rtl="0" eaLnBrk="0" fontAlgn="base" hangingPunct="0">
        <a:spcBef>
          <a:spcPct val="0"/>
        </a:spcBef>
        <a:spcAft>
          <a:spcPct val="0"/>
        </a:spcAft>
        <a:defRPr sz="4600">
          <a:solidFill>
            <a:schemeClr val="tx1"/>
          </a:solidFill>
          <a:latin typeface="Franklin Gothic Book" pitchFamily="34" charset="0"/>
        </a:defRPr>
      </a:lvl2pPr>
      <a:lvl3pPr algn="l" rtl="0" eaLnBrk="0" fontAlgn="base" hangingPunct="0">
        <a:spcBef>
          <a:spcPct val="0"/>
        </a:spcBef>
        <a:spcAft>
          <a:spcPct val="0"/>
        </a:spcAft>
        <a:defRPr sz="4600">
          <a:solidFill>
            <a:schemeClr val="tx1"/>
          </a:solidFill>
          <a:latin typeface="Franklin Gothic Book" pitchFamily="34" charset="0"/>
        </a:defRPr>
      </a:lvl3pPr>
      <a:lvl4pPr algn="l" rtl="0" eaLnBrk="0" fontAlgn="base" hangingPunct="0">
        <a:spcBef>
          <a:spcPct val="0"/>
        </a:spcBef>
        <a:spcAft>
          <a:spcPct val="0"/>
        </a:spcAft>
        <a:defRPr sz="4600">
          <a:solidFill>
            <a:schemeClr val="tx1"/>
          </a:solidFill>
          <a:latin typeface="Franklin Gothic Book" pitchFamily="34" charset="0"/>
        </a:defRPr>
      </a:lvl4pPr>
      <a:lvl5pPr algn="l" rtl="0" eaLnBrk="0" fontAlgn="base" hangingPunct="0">
        <a:spcBef>
          <a:spcPct val="0"/>
        </a:spcBef>
        <a:spcAft>
          <a:spcPct val="0"/>
        </a:spcAft>
        <a:defRPr sz="4600">
          <a:solidFill>
            <a:schemeClr val="tx1"/>
          </a:solidFill>
          <a:latin typeface="Franklin Gothic Book" pitchFamily="34" charset="0"/>
        </a:defRPr>
      </a:lvl5pPr>
      <a:lvl6pPr marL="457200" algn="l" rtl="0" fontAlgn="base">
        <a:spcBef>
          <a:spcPct val="0"/>
        </a:spcBef>
        <a:spcAft>
          <a:spcPct val="0"/>
        </a:spcAft>
        <a:defRPr sz="4600">
          <a:solidFill>
            <a:schemeClr val="tx1"/>
          </a:solidFill>
          <a:latin typeface="Franklin Gothic Book" pitchFamily="34" charset="0"/>
        </a:defRPr>
      </a:lvl6pPr>
      <a:lvl7pPr marL="914400" algn="l" rtl="0" fontAlgn="base">
        <a:spcBef>
          <a:spcPct val="0"/>
        </a:spcBef>
        <a:spcAft>
          <a:spcPct val="0"/>
        </a:spcAft>
        <a:defRPr sz="4600">
          <a:solidFill>
            <a:schemeClr val="tx1"/>
          </a:solidFill>
          <a:latin typeface="Franklin Gothic Book" pitchFamily="34" charset="0"/>
        </a:defRPr>
      </a:lvl7pPr>
      <a:lvl8pPr marL="1371600" algn="l" rtl="0" fontAlgn="base">
        <a:spcBef>
          <a:spcPct val="0"/>
        </a:spcBef>
        <a:spcAft>
          <a:spcPct val="0"/>
        </a:spcAft>
        <a:defRPr sz="4600">
          <a:solidFill>
            <a:schemeClr val="tx1"/>
          </a:solidFill>
          <a:latin typeface="Franklin Gothic Book" pitchFamily="34" charset="0"/>
        </a:defRPr>
      </a:lvl8pPr>
      <a:lvl9pPr marL="1828800" algn="l" rtl="0" fontAlgn="base">
        <a:spcBef>
          <a:spcPct val="0"/>
        </a:spcBef>
        <a:spcAft>
          <a:spcPct val="0"/>
        </a:spcAft>
        <a:defRPr sz="4600">
          <a:solidFill>
            <a:schemeClr val="tx1"/>
          </a:solidFill>
          <a:latin typeface="Franklin Gothic Book" pitchFamily="34" charset="0"/>
        </a:defRPr>
      </a:lvl9pPr>
    </p:titleStyle>
    <p:bodyStyle>
      <a:lvl1pPr marL="419100" indent="-382588" algn="l" rtl="0" eaLnBrk="0" fontAlgn="base" hangingPunct="0">
        <a:spcBef>
          <a:spcPct val="20000"/>
        </a:spcBef>
        <a:spcAft>
          <a:spcPct val="0"/>
        </a:spcAft>
        <a:buClr>
          <a:schemeClr val="accent1"/>
        </a:buClr>
        <a:buSzPct val="80000"/>
        <a:buFont typeface="Wingdings 2" pitchFamily="18" charset="2"/>
        <a:buChar char=""/>
        <a:defRPr sz="3000" kern="1200">
          <a:solidFill>
            <a:schemeClr val="tx1"/>
          </a:solidFill>
          <a:latin typeface="+mn-lt"/>
          <a:ea typeface="+mn-ea"/>
          <a:cs typeface="+mn-cs"/>
        </a:defRPr>
      </a:lvl1pPr>
      <a:lvl2pPr marL="722313" indent="-273050" algn="l" rtl="0" eaLnBrk="0" fontAlgn="base" hangingPunct="0">
        <a:spcBef>
          <a:spcPct val="20000"/>
        </a:spcBef>
        <a:spcAft>
          <a:spcPct val="0"/>
        </a:spcAft>
        <a:buClr>
          <a:schemeClr val="accent1"/>
        </a:buClr>
        <a:buSzPct val="90000"/>
        <a:buFont typeface="Wingdings 2" pitchFamily="18" charset="2"/>
        <a:buChar char=""/>
        <a:defRPr sz="2600" kern="1200">
          <a:solidFill>
            <a:schemeClr val="tx1"/>
          </a:solidFill>
          <a:latin typeface="+mn-lt"/>
          <a:ea typeface="+mn-ea"/>
          <a:cs typeface="+mn-cs"/>
        </a:defRPr>
      </a:lvl2pPr>
      <a:lvl3pPr marL="1004888" indent="-255588" algn="l" rtl="0" eaLnBrk="0" fontAlgn="base" hangingPunct="0">
        <a:spcBef>
          <a:spcPct val="20000"/>
        </a:spcBef>
        <a:spcAft>
          <a:spcPct val="0"/>
        </a:spcAft>
        <a:buClr>
          <a:schemeClr val="accent2"/>
        </a:buClr>
        <a:buSzPct val="85000"/>
        <a:buFont typeface="Arial" charset="0"/>
        <a:buChar char="○"/>
        <a:defRPr sz="2400" kern="1200">
          <a:solidFill>
            <a:schemeClr val="tx1"/>
          </a:solidFill>
          <a:latin typeface="+mn-lt"/>
          <a:ea typeface="+mn-ea"/>
          <a:cs typeface="+mn-cs"/>
        </a:defRPr>
      </a:lvl3pPr>
      <a:lvl4pPr marL="1279525" indent="-236538" algn="l" rtl="0" eaLnBrk="0" fontAlgn="base" hangingPunct="0">
        <a:spcBef>
          <a:spcPct val="20000"/>
        </a:spcBef>
        <a:spcAft>
          <a:spcPct val="0"/>
        </a:spcAft>
        <a:buClr>
          <a:srgbClr val="8D89A4"/>
        </a:buClr>
        <a:buSzPct val="90000"/>
        <a:buFont typeface="Wingdings 2" pitchFamily="18" charset="2"/>
        <a:buChar char=""/>
        <a:defRPr sz="2000" kern="1200">
          <a:solidFill>
            <a:schemeClr val="tx1"/>
          </a:solidFill>
          <a:latin typeface="+mn-lt"/>
          <a:ea typeface="+mn-ea"/>
          <a:cs typeface="+mn-cs"/>
        </a:defRPr>
      </a:lvl4pPr>
      <a:lvl5pPr marL="1489075" indent="-182563" algn="l" rtl="0" eaLnBrk="0" fontAlgn="base" hangingPunct="0">
        <a:spcBef>
          <a:spcPct val="20000"/>
        </a:spcBef>
        <a:spcAft>
          <a:spcPct val="0"/>
        </a:spcAft>
        <a:buClr>
          <a:srgbClr val="748560"/>
        </a:buClr>
        <a:buSzPct val="100000"/>
        <a:buFont typeface="Arial" charset="0"/>
        <a:buChar char="-"/>
        <a:defRPr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www.youtube.com/watch?v=-gLle5PmSNQ#t=28" TargetMode="External"/><Relationship Id="rId2" Type="http://schemas.openxmlformats.org/officeDocument/2006/relationships/hyperlink" Target="https://www.youtube.com/watch?v=uuqfZB1WlWI"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www.salon.com/mwt/feature/2008/09/10/palin_feminism/"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www.youtube.com/watch?v=W1T_no7a-yM"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52400"/>
            <a:ext cx="6480048" cy="2301240"/>
          </a:xfrm>
        </p:spPr>
        <p:txBody>
          <a:bodyPr>
            <a:normAutofit/>
          </a:bodyPr>
          <a:lstStyle/>
          <a:p>
            <a:pPr algn="ctr" eaLnBrk="1" fontAlgn="auto" hangingPunct="1">
              <a:spcAft>
                <a:spcPts val="0"/>
              </a:spcAft>
              <a:defRPr/>
            </a:pPr>
            <a:r>
              <a:rPr smtClean="0"/>
              <a:t/>
            </a:r>
            <a:br>
              <a:rPr smtClean="0"/>
            </a:br>
            <a:r>
              <a:rPr sz="7200" smtClean="0"/>
              <a:t>Fallacies</a:t>
            </a:r>
            <a:r>
              <a:rPr smtClean="0"/>
              <a:t> </a:t>
            </a:r>
            <a:endParaRPr/>
          </a:p>
        </p:txBody>
      </p:sp>
      <p:pic>
        <p:nvPicPr>
          <p:cNvPr id="13315" name="Picture 3" descr="falla.jpg"/>
          <p:cNvPicPr>
            <a:picLocks noChangeAspect="1"/>
          </p:cNvPicPr>
          <p:nvPr/>
        </p:nvPicPr>
        <p:blipFill>
          <a:blip r:embed="rId2"/>
          <a:srcRect/>
          <a:stretch>
            <a:fillRect/>
          </a:stretch>
        </p:blipFill>
        <p:spPr bwMode="auto">
          <a:xfrm>
            <a:off x="1905000" y="2057400"/>
            <a:ext cx="4800600" cy="394832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1"/>
          <p:cNvSpPr>
            <a:spLocks noGrp="1"/>
          </p:cNvSpPr>
          <p:nvPr>
            <p:ph type="title"/>
          </p:nvPr>
        </p:nvSpPr>
        <p:spPr/>
        <p:txBody>
          <a:bodyPr/>
          <a:lstStyle/>
          <a:p>
            <a:pPr eaLnBrk="1" hangingPunct="1"/>
            <a:r>
              <a:rPr lang="en-US" smtClean="0"/>
              <a:t>Appeal To Pity</a:t>
            </a:r>
          </a:p>
        </p:txBody>
      </p:sp>
      <p:sp>
        <p:nvSpPr>
          <p:cNvPr id="27650" name="Content Placeholder 2"/>
          <p:cNvSpPr>
            <a:spLocks noGrp="1"/>
          </p:cNvSpPr>
          <p:nvPr>
            <p:ph idx="1"/>
          </p:nvPr>
        </p:nvSpPr>
        <p:spPr/>
        <p:txBody>
          <a:bodyPr/>
          <a:lstStyle/>
          <a:p>
            <a:pPr eaLnBrk="1" hangingPunct="1"/>
            <a:r>
              <a:rPr lang="en-US" sz="2800" smtClean="0"/>
              <a:t>Also known as: Ad Misericordiam </a:t>
            </a:r>
            <a:endParaRPr lang="en-US" sz="2800" b="1" smtClean="0"/>
          </a:p>
          <a:p>
            <a:pPr eaLnBrk="1" hangingPunct="1"/>
            <a:r>
              <a:rPr lang="en-US" sz="2800" b="1" smtClean="0"/>
              <a:t>Explanation</a:t>
            </a:r>
            <a:r>
              <a:rPr lang="en-US" sz="2800" smtClean="0"/>
              <a:t>:</a:t>
            </a:r>
            <a:br>
              <a:rPr lang="en-US" sz="2800" smtClean="0"/>
            </a:br>
            <a:r>
              <a:rPr lang="en-US" sz="2800" smtClean="0"/>
              <a:t>When using appeal to pity, the arguer tries to get people to agree with their opinion by evoking pity and sympathy. Empathy can be a very strong emotion in people - it is important in any type of social groups, animal activist groups, etc. and is likely an important factor in our development of morals and ethics.</a:t>
            </a:r>
          </a:p>
          <a:p>
            <a:pPr eaLnBrk="1" hangingPunct="1"/>
            <a:endParaRPr lang="en-US" smtClean="0"/>
          </a:p>
        </p:txBody>
      </p:sp>
      <p:sp>
        <p:nvSpPr>
          <p:cNvPr id="27652" name="Text Box 4"/>
          <p:cNvSpPr txBox="1">
            <a:spLocks noChangeArrowheads="1"/>
          </p:cNvSpPr>
          <p:nvPr/>
        </p:nvSpPr>
        <p:spPr bwMode="auto">
          <a:xfrm>
            <a:off x="6781800" y="152400"/>
            <a:ext cx="2057400" cy="366713"/>
          </a:xfrm>
          <a:prstGeom prst="rect">
            <a:avLst/>
          </a:prstGeom>
          <a:noFill/>
          <a:ln w="9525">
            <a:noFill/>
            <a:miter lim="800000"/>
            <a:headEnd/>
            <a:tailEnd/>
          </a:ln>
          <a:effectLst/>
        </p:spPr>
        <p:txBody>
          <a:bodyPr>
            <a:spAutoFit/>
          </a:bodyPr>
          <a:lstStyle/>
          <a:p>
            <a:pPr algn="r">
              <a:spcBef>
                <a:spcPct val="50000"/>
              </a:spcBef>
            </a:pPr>
            <a:r>
              <a:rPr lang="en-US" dirty="0" smtClean="0"/>
              <a:t> </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itle 1"/>
          <p:cNvSpPr>
            <a:spLocks noGrp="1"/>
          </p:cNvSpPr>
          <p:nvPr>
            <p:ph type="title"/>
          </p:nvPr>
        </p:nvSpPr>
        <p:spPr>
          <a:xfrm>
            <a:off x="457200" y="0"/>
            <a:ext cx="7467600" cy="1066800"/>
          </a:xfrm>
        </p:spPr>
        <p:txBody>
          <a:bodyPr/>
          <a:lstStyle/>
          <a:p>
            <a:pPr eaLnBrk="1" hangingPunct="1"/>
            <a:r>
              <a:rPr lang="en-US" smtClean="0"/>
              <a:t>Example:</a:t>
            </a:r>
          </a:p>
        </p:txBody>
      </p:sp>
      <p:sp>
        <p:nvSpPr>
          <p:cNvPr id="28674" name="Content Placeholder 2"/>
          <p:cNvSpPr>
            <a:spLocks noGrp="1"/>
          </p:cNvSpPr>
          <p:nvPr>
            <p:ph idx="1"/>
          </p:nvPr>
        </p:nvSpPr>
        <p:spPr>
          <a:xfrm>
            <a:off x="152400" y="1066800"/>
            <a:ext cx="8763000" cy="5638800"/>
          </a:xfrm>
        </p:spPr>
        <p:txBody>
          <a:bodyPr/>
          <a:lstStyle/>
          <a:p>
            <a:pPr eaLnBrk="1" hangingPunct="1"/>
            <a:r>
              <a:rPr lang="en-US" sz="1600" smtClean="0"/>
              <a:t>Children International-</a:t>
            </a:r>
          </a:p>
          <a:p>
            <a:pPr lvl="1" eaLnBrk="1" hangingPunct="1">
              <a:buFont typeface="Arial" charset="0"/>
              <a:buChar char="•"/>
            </a:pPr>
            <a:r>
              <a:rPr lang="en-US" sz="1600" smtClean="0"/>
              <a:t>As a nonprofit humanitarian organization, we strive to help children around the world overcome the burdens of poverty to become healthy, educated, self-sustaining and contributing members of society. </a:t>
            </a:r>
          </a:p>
          <a:p>
            <a:pPr eaLnBrk="1" hangingPunct="1">
              <a:buFont typeface="Arial" charset="0"/>
              <a:buChar char="•"/>
            </a:pPr>
            <a:r>
              <a:rPr lang="en-US" sz="1600" smtClean="0"/>
              <a:t>EXAMPLE: from www.children.org</a:t>
            </a:r>
          </a:p>
          <a:p>
            <a:pPr lvl="1" eaLnBrk="1" hangingPunct="1">
              <a:buFont typeface="Arial" charset="0"/>
              <a:buChar char="•"/>
            </a:pPr>
            <a:r>
              <a:rPr lang="en-US" sz="1600" smtClean="0"/>
              <a:t>Isabel E. Desperately Needs Your Help! Her family's monthly income is only $240. At 10 years of age, she has so much potential but </a:t>
            </a:r>
            <a:br>
              <a:rPr lang="en-US" sz="1600" smtClean="0"/>
            </a:br>
            <a:r>
              <a:rPr lang="en-US" sz="1600" smtClean="0"/>
              <a:t>needs your love and support. </a:t>
            </a:r>
            <a:br>
              <a:rPr lang="en-US" sz="1600" smtClean="0"/>
            </a:br>
            <a:r>
              <a:rPr lang="en-US" sz="1600" smtClean="0"/>
              <a:t>Your monthly sponsorship gift of $22 will provide Isabel E. with:</a:t>
            </a:r>
          </a:p>
          <a:p>
            <a:pPr lvl="1" eaLnBrk="1" hangingPunct="1">
              <a:buFont typeface="Wingdings 2" pitchFamily="18" charset="2"/>
              <a:buNone/>
            </a:pPr>
            <a:r>
              <a:rPr lang="en-US" sz="1600" smtClean="0"/>
              <a:t>	           Emergency Food </a:t>
            </a:r>
          </a:p>
          <a:p>
            <a:pPr lvl="1" eaLnBrk="1" hangingPunct="1">
              <a:buFont typeface="Wingdings 2" pitchFamily="18" charset="2"/>
              <a:buNone/>
            </a:pPr>
            <a:r>
              <a:rPr lang="en-US" sz="1600" smtClean="0"/>
              <a:t>	           Medical and Dental Care </a:t>
            </a:r>
          </a:p>
          <a:p>
            <a:pPr lvl="1" eaLnBrk="1" hangingPunct="1">
              <a:buFont typeface="Wingdings 2" pitchFamily="18" charset="2"/>
              <a:buNone/>
            </a:pPr>
            <a:r>
              <a:rPr lang="en-US" sz="1600" smtClean="0"/>
              <a:t>	           Educational Support </a:t>
            </a:r>
          </a:p>
          <a:p>
            <a:pPr lvl="1" eaLnBrk="1" hangingPunct="1">
              <a:buFont typeface="Wingdings 2" pitchFamily="18" charset="2"/>
              <a:buNone/>
            </a:pPr>
            <a:r>
              <a:rPr lang="en-US" sz="1600" smtClean="0"/>
              <a:t>	           Family Assistance </a:t>
            </a:r>
          </a:p>
          <a:p>
            <a:pPr lvl="1" eaLnBrk="1" hangingPunct="1">
              <a:buFont typeface="Wingdings 2" pitchFamily="18" charset="2"/>
              <a:buNone/>
            </a:pPr>
            <a:r>
              <a:rPr lang="en-US" sz="1600" smtClean="0"/>
              <a:t>	           Clothes, Shoes and More! </a:t>
            </a:r>
          </a:p>
          <a:p>
            <a:pPr algn="ctr" eaLnBrk="1" hangingPunct="1">
              <a:buFont typeface="Wingdings 2" pitchFamily="18" charset="2"/>
              <a:buNone/>
            </a:pPr>
            <a:r>
              <a:rPr lang="en-US" sz="1600" smtClean="0"/>
              <a:t>Please sponsor Isabel E. so she can escape poverty and achieve her dreams.</a:t>
            </a:r>
          </a:p>
          <a:p>
            <a:pPr eaLnBrk="1" hangingPunct="1">
              <a:buFont typeface="Arial" charset="0"/>
              <a:buChar char="•"/>
            </a:pPr>
            <a:r>
              <a:rPr lang="en-US" sz="1600" smtClean="0"/>
              <a:t>Explanation:</a:t>
            </a:r>
          </a:p>
          <a:p>
            <a:pPr lvl="1" eaLnBrk="1" hangingPunct="1">
              <a:buFont typeface="Arial" charset="0"/>
              <a:buChar char="•"/>
            </a:pPr>
            <a:r>
              <a:rPr lang="en-US" sz="1600" smtClean="0"/>
              <a:t>We fall into pity, knowing that out of 22 $ maybe 10 of it will go to the child. Also we know that no matter which country the child lives in $10 or even $22 isn't enough to provide all of the things promised!</a:t>
            </a:r>
          </a:p>
          <a:p>
            <a:pPr eaLnBrk="1" hangingPunct="1"/>
            <a:endParaRPr lang="en-US" sz="160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wrap="square" numCol="1" anchor="t" anchorCtr="0" compatLnSpc="1">
            <a:prstTxWarp prst="textNoShape">
              <a:avLst/>
            </a:prstTxWarp>
          </a:bodyPr>
          <a:lstStyle/>
          <a:p>
            <a:pPr eaLnBrk="1" hangingPunct="1">
              <a:defRPr/>
            </a:pPr>
            <a:r>
              <a:rPr lang="en-US" smtClean="0"/>
              <a:t>Examples:</a:t>
            </a:r>
          </a:p>
          <a:p>
            <a:pPr eaLnBrk="1" hangingPunct="1">
              <a:defRPr/>
            </a:pPr>
            <a:endParaRPr lang="en-US" smtClean="0"/>
          </a:p>
          <a:p>
            <a:pPr lvl="2" eaLnBrk="1" hangingPunct="1">
              <a:defRPr/>
            </a:pPr>
            <a:r>
              <a:rPr lang="en-US" altLang="en-US" smtClean="0"/>
              <a:t>“</a:t>
            </a:r>
            <a:r>
              <a:rPr lang="en-US" smtClean="0"/>
              <a:t>Since all who have tried to prove freedom of the will have failed, we are safe in assuming we are not free.</a:t>
            </a:r>
            <a:r>
              <a:rPr lang="en-US" altLang="en-US" smtClean="0"/>
              <a:t>”</a:t>
            </a:r>
            <a:endParaRPr lang="en-US" smtClean="0"/>
          </a:p>
          <a:p>
            <a:pPr lvl="2" eaLnBrk="1" hangingPunct="1">
              <a:defRPr/>
            </a:pPr>
            <a:endParaRPr lang="en-US" smtClean="0"/>
          </a:p>
          <a:p>
            <a:pPr lvl="2" eaLnBrk="1" hangingPunct="1">
              <a:defRPr/>
            </a:pPr>
            <a:r>
              <a:rPr lang="en-US" altLang="en-US" smtClean="0"/>
              <a:t>“</a:t>
            </a:r>
            <a:r>
              <a:rPr lang="en-US" smtClean="0"/>
              <a:t>Even the atheist Freud admitted that the existence of God can't be disproved. So we have good reason to continue to believe in him.</a:t>
            </a:r>
            <a:r>
              <a:rPr lang="en-US" altLang="en-US" smtClean="0"/>
              <a:t>”</a:t>
            </a:r>
            <a:endParaRPr lang="en-US" smtClean="0"/>
          </a:p>
          <a:p>
            <a:pPr lvl="2" eaLnBrk="1" hangingPunct="1">
              <a:defRPr/>
            </a:pPr>
            <a:endParaRPr lang="en-US" smtClean="0"/>
          </a:p>
          <a:p>
            <a:pPr lvl="2" eaLnBrk="1" hangingPunct="1">
              <a:defRPr/>
            </a:pPr>
            <a:endParaRPr lang="en-US" smtClean="0"/>
          </a:p>
        </p:txBody>
      </p:sp>
      <p:sp>
        <p:nvSpPr>
          <p:cNvPr id="3" name="Title 2"/>
          <p:cNvSpPr>
            <a:spLocks noGrp="1"/>
          </p:cNvSpPr>
          <p:nvPr>
            <p:ph type="title"/>
          </p:nvPr>
        </p:nvSpPr>
        <p:spPr/>
        <p:txBody>
          <a:bodyPr/>
          <a:lstStyle/>
          <a:p>
            <a:pPr eaLnBrk="1" fontAlgn="auto" hangingPunct="1">
              <a:spcAft>
                <a:spcPts val="0"/>
              </a:spcAft>
              <a:defRPr/>
            </a:pPr>
            <a:r>
              <a:rPr lang="en-US" dirty="0" smtClean="0">
                <a:ea typeface="+mj-ea"/>
              </a:rPr>
              <a:t>Appeal to Ignorance</a:t>
            </a:r>
            <a:endParaRPr lang="en-US" dirty="0">
              <a:ea typeface="+mj-ea"/>
            </a:endParaRPr>
          </a:p>
        </p:txBody>
      </p:sp>
      <p:sp>
        <p:nvSpPr>
          <p:cNvPr id="18436" name="TextBox 3"/>
          <p:cNvSpPr txBox="1">
            <a:spLocks noChangeArrowheads="1"/>
          </p:cNvSpPr>
          <p:nvPr/>
        </p:nvSpPr>
        <p:spPr bwMode="auto">
          <a:xfrm>
            <a:off x="7080250" y="139700"/>
            <a:ext cx="20637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Rockwell" pitchFamily="18" charset="0"/>
                <a:ea typeface="MS PGothic" pitchFamily="34" charset="-128"/>
              </a:defRPr>
            </a:lvl1pPr>
            <a:lvl2pPr marL="742950" indent="-285750" eaLnBrk="0" hangingPunct="0">
              <a:defRPr>
                <a:solidFill>
                  <a:schemeClr val="tx1"/>
                </a:solidFill>
                <a:latin typeface="Rockwell" pitchFamily="18" charset="0"/>
                <a:ea typeface="MS PGothic" pitchFamily="34" charset="-128"/>
              </a:defRPr>
            </a:lvl2pPr>
            <a:lvl3pPr marL="1143000" indent="-228600" eaLnBrk="0" hangingPunct="0">
              <a:defRPr>
                <a:solidFill>
                  <a:schemeClr val="tx1"/>
                </a:solidFill>
                <a:latin typeface="Rockwell" pitchFamily="18" charset="0"/>
                <a:ea typeface="MS PGothic" pitchFamily="34" charset="-128"/>
              </a:defRPr>
            </a:lvl3pPr>
            <a:lvl4pPr marL="1600200" indent="-228600" eaLnBrk="0" hangingPunct="0">
              <a:defRPr>
                <a:solidFill>
                  <a:schemeClr val="tx1"/>
                </a:solidFill>
                <a:latin typeface="Rockwell" pitchFamily="18" charset="0"/>
                <a:ea typeface="MS PGothic" pitchFamily="34" charset="-128"/>
              </a:defRPr>
            </a:lvl4pPr>
            <a:lvl5pPr marL="2057400" indent="-228600" eaLnBrk="0" hangingPunct="0">
              <a:defRPr>
                <a:solidFill>
                  <a:schemeClr val="tx1"/>
                </a:solidFill>
                <a:latin typeface="Rockwell" pitchFamily="18" charset="0"/>
                <a:ea typeface="MS PGothic" pitchFamily="34" charset="-128"/>
              </a:defRPr>
            </a:lvl5pPr>
            <a:lvl6pPr marL="2514600" indent="-228600" eaLnBrk="0" fontAlgn="base" hangingPunct="0">
              <a:spcBef>
                <a:spcPct val="0"/>
              </a:spcBef>
              <a:spcAft>
                <a:spcPct val="0"/>
              </a:spcAft>
              <a:defRPr>
                <a:solidFill>
                  <a:schemeClr val="tx1"/>
                </a:solidFill>
                <a:latin typeface="Rockwell" pitchFamily="18" charset="0"/>
                <a:ea typeface="MS PGothic" pitchFamily="34" charset="-128"/>
              </a:defRPr>
            </a:lvl6pPr>
            <a:lvl7pPr marL="2971800" indent="-228600" eaLnBrk="0" fontAlgn="base" hangingPunct="0">
              <a:spcBef>
                <a:spcPct val="0"/>
              </a:spcBef>
              <a:spcAft>
                <a:spcPct val="0"/>
              </a:spcAft>
              <a:defRPr>
                <a:solidFill>
                  <a:schemeClr val="tx1"/>
                </a:solidFill>
                <a:latin typeface="Rockwell" pitchFamily="18" charset="0"/>
                <a:ea typeface="MS PGothic" pitchFamily="34" charset="-128"/>
              </a:defRPr>
            </a:lvl7pPr>
            <a:lvl8pPr marL="3429000" indent="-228600" eaLnBrk="0" fontAlgn="base" hangingPunct="0">
              <a:spcBef>
                <a:spcPct val="0"/>
              </a:spcBef>
              <a:spcAft>
                <a:spcPct val="0"/>
              </a:spcAft>
              <a:defRPr>
                <a:solidFill>
                  <a:schemeClr val="tx1"/>
                </a:solidFill>
                <a:latin typeface="Rockwell" pitchFamily="18" charset="0"/>
                <a:ea typeface="MS PGothic" pitchFamily="34" charset="-128"/>
              </a:defRPr>
            </a:lvl8pPr>
            <a:lvl9pPr marL="3886200" indent="-228600" eaLnBrk="0" fontAlgn="base" hangingPunct="0">
              <a:spcBef>
                <a:spcPct val="0"/>
              </a:spcBef>
              <a:spcAft>
                <a:spcPct val="0"/>
              </a:spcAft>
              <a:defRPr>
                <a:solidFill>
                  <a:schemeClr val="tx1"/>
                </a:solidFill>
                <a:latin typeface="Rockwell" pitchFamily="18" charset="0"/>
                <a:ea typeface="MS PGothic" pitchFamily="34" charset="-128"/>
              </a:defRPr>
            </a:lvl9pPr>
          </a:lstStyle>
          <a:p>
            <a:pPr eaLnBrk="1" hangingPunct="1"/>
            <a:r>
              <a:rPr lang="en-US" dirty="0" smtClean="0"/>
              <a:t> </a:t>
            </a:r>
            <a:endParaRPr lang="en-US" dirty="0"/>
          </a:p>
        </p:txBody>
      </p:sp>
    </p:spTree>
    <p:extLst>
      <p:ext uri="{BB962C8B-B14F-4D97-AF65-F5344CB8AC3E}">
        <p14:creationId xmlns:p14="http://schemas.microsoft.com/office/powerpoint/2010/main" val="363962073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wrap="square" numCol="1" anchor="t" anchorCtr="0" compatLnSpc="1">
            <a:prstTxWarp prst="textNoShape">
              <a:avLst/>
            </a:prstTxWarp>
          </a:bodyPr>
          <a:lstStyle/>
          <a:p>
            <a:pPr eaLnBrk="1" hangingPunct="1">
              <a:defRPr/>
            </a:pPr>
            <a:r>
              <a:rPr lang="en-US" smtClean="0"/>
              <a:t>Examples:</a:t>
            </a:r>
          </a:p>
          <a:p>
            <a:pPr eaLnBrk="1" hangingPunct="1">
              <a:defRPr/>
            </a:pPr>
            <a:endParaRPr lang="en-US" smtClean="0"/>
          </a:p>
          <a:p>
            <a:pPr lvl="2" eaLnBrk="1" hangingPunct="1">
              <a:defRPr/>
            </a:pPr>
            <a:r>
              <a:rPr lang="en-US" sz="2000" smtClean="0"/>
              <a:t>: </a:t>
            </a:r>
            <a:r>
              <a:rPr lang="en-US" altLang="en-US" sz="2000" smtClean="0"/>
              <a:t>“</a:t>
            </a:r>
            <a:r>
              <a:rPr lang="en-US" sz="2000" smtClean="0"/>
              <a:t>The sign said "fine for parking here", and since it was fine, I parked there.</a:t>
            </a:r>
            <a:r>
              <a:rPr lang="en-US" altLang="en-US" sz="2000" smtClean="0"/>
              <a:t>”</a:t>
            </a:r>
            <a:r>
              <a:rPr lang="en-US" sz="2000" smtClean="0"/>
              <a:t> </a:t>
            </a:r>
          </a:p>
          <a:p>
            <a:pPr lvl="2" eaLnBrk="1" hangingPunct="1">
              <a:defRPr/>
            </a:pPr>
            <a:endParaRPr lang="en-US" sz="2000" smtClean="0"/>
          </a:p>
          <a:p>
            <a:pPr lvl="2" eaLnBrk="1" hangingPunct="1">
              <a:defRPr/>
            </a:pPr>
            <a:r>
              <a:rPr lang="en-US" altLang="en-US" sz="2000" smtClean="0"/>
              <a:t>“</a:t>
            </a:r>
            <a:r>
              <a:rPr lang="en-US" altLang="ja-JP" sz="2000" smtClean="0"/>
              <a:t>Criminal actions are illegal, and all murder trials are criminal actions, thus all murder trials are illegal.</a:t>
            </a:r>
            <a:r>
              <a:rPr lang="en-US" altLang="en-US" sz="2000" smtClean="0"/>
              <a:t>”</a:t>
            </a:r>
            <a:endParaRPr lang="en-US" altLang="ja-JP" sz="2000" smtClean="0"/>
          </a:p>
          <a:p>
            <a:pPr lvl="2" eaLnBrk="1" hangingPunct="1">
              <a:defRPr/>
            </a:pPr>
            <a:endParaRPr lang="en-US" sz="2000" smtClean="0"/>
          </a:p>
          <a:p>
            <a:pPr lvl="2" eaLnBrk="1" hangingPunct="1">
              <a:defRPr/>
            </a:pPr>
            <a:r>
              <a:rPr lang="en-US" sz="2000" smtClean="0"/>
              <a:t> </a:t>
            </a:r>
            <a:r>
              <a:rPr lang="en-US" altLang="en-US" sz="2000" smtClean="0"/>
              <a:t>“</a:t>
            </a:r>
            <a:r>
              <a:rPr lang="en-US" sz="2000" smtClean="0"/>
              <a:t>A plane is a carpenter's tool, and the Boeing 737 is a plane, hence the Boeing 737 is a carpenter's tool.</a:t>
            </a:r>
            <a:r>
              <a:rPr lang="en-US" altLang="en-US" sz="2000" smtClean="0"/>
              <a:t>”</a:t>
            </a:r>
            <a:r>
              <a:rPr lang="en-US" sz="2000" smtClean="0"/>
              <a:t> </a:t>
            </a:r>
          </a:p>
          <a:p>
            <a:pPr lvl="2" eaLnBrk="1" hangingPunct="1">
              <a:defRPr/>
            </a:pPr>
            <a:endParaRPr lang="en-US" smtClean="0"/>
          </a:p>
        </p:txBody>
      </p:sp>
      <p:sp>
        <p:nvSpPr>
          <p:cNvPr id="3" name="Title 2"/>
          <p:cNvSpPr>
            <a:spLocks noGrp="1"/>
          </p:cNvSpPr>
          <p:nvPr>
            <p:ph type="title"/>
          </p:nvPr>
        </p:nvSpPr>
        <p:spPr/>
        <p:txBody>
          <a:bodyPr/>
          <a:lstStyle/>
          <a:p>
            <a:pPr eaLnBrk="1" fontAlgn="auto" hangingPunct="1">
              <a:spcAft>
                <a:spcPts val="0"/>
              </a:spcAft>
              <a:defRPr/>
            </a:pPr>
            <a:r>
              <a:rPr lang="en-US" dirty="0" smtClean="0">
                <a:ea typeface="+mj-ea"/>
              </a:rPr>
              <a:t>Equivocation</a:t>
            </a:r>
            <a:endParaRPr lang="en-US" dirty="0">
              <a:ea typeface="+mj-ea"/>
            </a:endParaRPr>
          </a:p>
        </p:txBody>
      </p:sp>
    </p:spTree>
    <p:extLst>
      <p:ext uri="{BB962C8B-B14F-4D97-AF65-F5344CB8AC3E}">
        <p14:creationId xmlns:p14="http://schemas.microsoft.com/office/powerpoint/2010/main" val="308217304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wrap="square" numCol="1" anchor="t" anchorCtr="0" compatLnSpc="1">
            <a:prstTxWarp prst="textNoShape">
              <a:avLst/>
            </a:prstTxWarp>
          </a:bodyPr>
          <a:lstStyle/>
          <a:p>
            <a:pPr eaLnBrk="1" hangingPunct="1">
              <a:defRPr/>
            </a:pPr>
            <a:r>
              <a:rPr lang="en-US" smtClean="0"/>
              <a:t>Examples:</a:t>
            </a:r>
          </a:p>
          <a:p>
            <a:pPr lvl="1" eaLnBrk="1" hangingPunct="1">
              <a:defRPr/>
            </a:pPr>
            <a:endParaRPr lang="en-US" sz="2000" smtClean="0"/>
          </a:p>
          <a:p>
            <a:pPr lvl="2" eaLnBrk="1" hangingPunct="1">
              <a:defRPr/>
            </a:pPr>
            <a:r>
              <a:rPr lang="en-US" altLang="en-US" sz="2000" smtClean="0"/>
              <a:t>“</a:t>
            </a:r>
            <a:r>
              <a:rPr lang="en-US" altLang="ja-JP" sz="2000" smtClean="0"/>
              <a:t>7 in 10 doctors say acupuncture works, therefore it must work</a:t>
            </a:r>
            <a:r>
              <a:rPr lang="en-US" altLang="en-US" sz="2000" smtClean="0"/>
              <a:t>”</a:t>
            </a:r>
            <a:endParaRPr lang="en-US" altLang="ja-JP" sz="2000" smtClean="0"/>
          </a:p>
          <a:p>
            <a:pPr eaLnBrk="1" hangingPunct="1">
              <a:defRPr/>
            </a:pPr>
            <a:endParaRPr lang="en-US" smtClean="0"/>
          </a:p>
          <a:p>
            <a:pPr lvl="2" eaLnBrk="1" hangingPunct="1">
              <a:defRPr/>
            </a:pPr>
            <a:r>
              <a:rPr lang="en-US" altLang="en-US" sz="2000" smtClean="0"/>
              <a:t>“</a:t>
            </a:r>
            <a:r>
              <a:rPr lang="en-US" altLang="ja-JP" sz="2000" smtClean="0"/>
              <a:t>Bill says that he likes the idea that people should work for their welfare when they can. His friends laugh at him, accuse him of fascist leanings, and threaten to ostracize him from their group. He decides to recant and abandon his position to avoid rejection.</a:t>
            </a:r>
            <a:r>
              <a:rPr lang="en-US" altLang="en-US" sz="2000" smtClean="0"/>
              <a:t>”</a:t>
            </a:r>
            <a:endParaRPr lang="en-US" altLang="ja-JP" sz="2000" smtClean="0"/>
          </a:p>
          <a:p>
            <a:pPr lvl="3" eaLnBrk="1" hangingPunct="1">
              <a:defRPr/>
            </a:pPr>
            <a:endParaRPr lang="en-US" smtClean="0"/>
          </a:p>
        </p:txBody>
      </p:sp>
      <p:sp>
        <p:nvSpPr>
          <p:cNvPr id="3" name="Title 2"/>
          <p:cNvSpPr>
            <a:spLocks noGrp="1"/>
          </p:cNvSpPr>
          <p:nvPr>
            <p:ph type="title"/>
          </p:nvPr>
        </p:nvSpPr>
        <p:spPr/>
        <p:txBody>
          <a:bodyPr/>
          <a:lstStyle/>
          <a:p>
            <a:pPr eaLnBrk="1" fontAlgn="auto" hangingPunct="1">
              <a:spcAft>
                <a:spcPts val="0"/>
              </a:spcAft>
              <a:defRPr/>
            </a:pPr>
            <a:r>
              <a:rPr lang="en-US" dirty="0" smtClean="0">
                <a:ea typeface="+mj-ea"/>
              </a:rPr>
              <a:t>Appeal to popularity</a:t>
            </a:r>
            <a:endParaRPr lang="en-US" dirty="0">
              <a:ea typeface="+mj-ea"/>
            </a:endParaRPr>
          </a:p>
        </p:txBody>
      </p:sp>
    </p:spTree>
    <p:extLst>
      <p:ext uri="{BB962C8B-B14F-4D97-AF65-F5344CB8AC3E}">
        <p14:creationId xmlns:p14="http://schemas.microsoft.com/office/powerpoint/2010/main" val="101899795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wrap="square" numCol="1" anchor="t" anchorCtr="0" compatLnSpc="1">
            <a:prstTxWarp prst="textNoShape">
              <a:avLst/>
            </a:prstTxWarp>
          </a:bodyPr>
          <a:lstStyle/>
          <a:p>
            <a:pPr eaLnBrk="1" hangingPunct="1">
              <a:defRPr/>
            </a:pPr>
            <a:r>
              <a:rPr lang="en-US" smtClean="0"/>
              <a:t>Examples:</a:t>
            </a:r>
          </a:p>
          <a:p>
            <a:pPr lvl="2" eaLnBrk="1" hangingPunct="1">
              <a:defRPr/>
            </a:pPr>
            <a:endParaRPr lang="en-US" sz="2000" smtClean="0"/>
          </a:p>
          <a:p>
            <a:pPr lvl="3" eaLnBrk="1" hangingPunct="1">
              <a:defRPr/>
            </a:pPr>
            <a:r>
              <a:rPr lang="en-US" sz="2000" smtClean="0"/>
              <a:t>Fred, the Australian, stole my wallet. Therefore, all Australians are thieves. </a:t>
            </a:r>
          </a:p>
          <a:p>
            <a:pPr lvl="3" eaLnBrk="1" hangingPunct="1">
              <a:defRPr/>
            </a:pPr>
            <a:endParaRPr lang="en-US" sz="2000" smtClean="0"/>
          </a:p>
          <a:p>
            <a:pPr lvl="3" eaLnBrk="1" hangingPunct="1">
              <a:defRPr/>
            </a:pPr>
            <a:r>
              <a:rPr lang="en-US" sz="2000" smtClean="0"/>
              <a:t>I</a:t>
            </a:r>
            <a:r>
              <a:rPr lang="en-US" altLang="en-US" sz="2000" smtClean="0"/>
              <a:t>’</a:t>
            </a:r>
            <a:r>
              <a:rPr lang="en-US" sz="2000" smtClean="0"/>
              <a:t>ve met three race drivers today and they all were aggressive. Clearly, all race drivers are aggressive. </a:t>
            </a:r>
          </a:p>
        </p:txBody>
      </p:sp>
      <p:sp>
        <p:nvSpPr>
          <p:cNvPr id="3" name="Title 2"/>
          <p:cNvSpPr>
            <a:spLocks noGrp="1"/>
          </p:cNvSpPr>
          <p:nvPr>
            <p:ph type="title"/>
          </p:nvPr>
        </p:nvSpPr>
        <p:spPr/>
        <p:txBody>
          <a:bodyPr/>
          <a:lstStyle/>
          <a:p>
            <a:pPr eaLnBrk="1" fontAlgn="auto" hangingPunct="1">
              <a:spcAft>
                <a:spcPts val="0"/>
              </a:spcAft>
              <a:defRPr/>
            </a:pPr>
            <a:r>
              <a:rPr lang="en-US" dirty="0" smtClean="0">
                <a:ea typeface="+mj-ea"/>
              </a:rPr>
              <a:t>Hasty generalization</a:t>
            </a:r>
            <a:endParaRPr lang="en-US" dirty="0">
              <a:ea typeface="+mj-ea"/>
            </a:endParaRPr>
          </a:p>
        </p:txBody>
      </p:sp>
      <p:sp>
        <p:nvSpPr>
          <p:cNvPr id="27652" name="TextBox 3"/>
          <p:cNvSpPr txBox="1">
            <a:spLocks noChangeArrowheads="1"/>
          </p:cNvSpPr>
          <p:nvPr/>
        </p:nvSpPr>
        <p:spPr bwMode="auto">
          <a:xfrm>
            <a:off x="7202488" y="174625"/>
            <a:ext cx="158591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Rockwell" pitchFamily="18" charset="0"/>
                <a:ea typeface="MS PGothic" pitchFamily="34" charset="-128"/>
              </a:defRPr>
            </a:lvl1pPr>
            <a:lvl2pPr marL="742950" indent="-285750" eaLnBrk="0" hangingPunct="0">
              <a:defRPr>
                <a:solidFill>
                  <a:schemeClr val="tx1"/>
                </a:solidFill>
                <a:latin typeface="Rockwell" pitchFamily="18" charset="0"/>
                <a:ea typeface="MS PGothic" pitchFamily="34" charset="-128"/>
              </a:defRPr>
            </a:lvl2pPr>
            <a:lvl3pPr marL="1143000" indent="-228600" eaLnBrk="0" hangingPunct="0">
              <a:defRPr>
                <a:solidFill>
                  <a:schemeClr val="tx1"/>
                </a:solidFill>
                <a:latin typeface="Rockwell" pitchFamily="18" charset="0"/>
                <a:ea typeface="MS PGothic" pitchFamily="34" charset="-128"/>
              </a:defRPr>
            </a:lvl3pPr>
            <a:lvl4pPr marL="1600200" indent="-228600" eaLnBrk="0" hangingPunct="0">
              <a:defRPr>
                <a:solidFill>
                  <a:schemeClr val="tx1"/>
                </a:solidFill>
                <a:latin typeface="Rockwell" pitchFamily="18" charset="0"/>
                <a:ea typeface="MS PGothic" pitchFamily="34" charset="-128"/>
              </a:defRPr>
            </a:lvl4pPr>
            <a:lvl5pPr marL="2057400" indent="-228600" eaLnBrk="0" hangingPunct="0">
              <a:defRPr>
                <a:solidFill>
                  <a:schemeClr val="tx1"/>
                </a:solidFill>
                <a:latin typeface="Rockwell" pitchFamily="18" charset="0"/>
                <a:ea typeface="MS PGothic" pitchFamily="34" charset="-128"/>
              </a:defRPr>
            </a:lvl5pPr>
            <a:lvl6pPr marL="2514600" indent="-228600" eaLnBrk="0" fontAlgn="base" hangingPunct="0">
              <a:spcBef>
                <a:spcPct val="0"/>
              </a:spcBef>
              <a:spcAft>
                <a:spcPct val="0"/>
              </a:spcAft>
              <a:defRPr>
                <a:solidFill>
                  <a:schemeClr val="tx1"/>
                </a:solidFill>
                <a:latin typeface="Rockwell" pitchFamily="18" charset="0"/>
                <a:ea typeface="MS PGothic" pitchFamily="34" charset="-128"/>
              </a:defRPr>
            </a:lvl6pPr>
            <a:lvl7pPr marL="2971800" indent="-228600" eaLnBrk="0" fontAlgn="base" hangingPunct="0">
              <a:spcBef>
                <a:spcPct val="0"/>
              </a:spcBef>
              <a:spcAft>
                <a:spcPct val="0"/>
              </a:spcAft>
              <a:defRPr>
                <a:solidFill>
                  <a:schemeClr val="tx1"/>
                </a:solidFill>
                <a:latin typeface="Rockwell" pitchFamily="18" charset="0"/>
                <a:ea typeface="MS PGothic" pitchFamily="34" charset="-128"/>
              </a:defRPr>
            </a:lvl7pPr>
            <a:lvl8pPr marL="3429000" indent="-228600" eaLnBrk="0" fontAlgn="base" hangingPunct="0">
              <a:spcBef>
                <a:spcPct val="0"/>
              </a:spcBef>
              <a:spcAft>
                <a:spcPct val="0"/>
              </a:spcAft>
              <a:defRPr>
                <a:solidFill>
                  <a:schemeClr val="tx1"/>
                </a:solidFill>
                <a:latin typeface="Rockwell" pitchFamily="18" charset="0"/>
                <a:ea typeface="MS PGothic" pitchFamily="34" charset="-128"/>
              </a:defRPr>
            </a:lvl8pPr>
            <a:lvl9pPr marL="3886200" indent="-228600" eaLnBrk="0" fontAlgn="base" hangingPunct="0">
              <a:spcBef>
                <a:spcPct val="0"/>
              </a:spcBef>
              <a:spcAft>
                <a:spcPct val="0"/>
              </a:spcAft>
              <a:defRPr>
                <a:solidFill>
                  <a:schemeClr val="tx1"/>
                </a:solidFill>
                <a:latin typeface="Rockwell" pitchFamily="18" charset="0"/>
                <a:ea typeface="MS PGothic" pitchFamily="34" charset="-128"/>
              </a:defRPr>
            </a:lvl9pPr>
          </a:lstStyle>
          <a:p>
            <a:pPr eaLnBrk="1" hangingPunct="1"/>
            <a:r>
              <a:rPr lang="en-US"/>
              <a:t>Marriah Hall</a:t>
            </a:r>
          </a:p>
        </p:txBody>
      </p:sp>
    </p:spTree>
    <p:extLst>
      <p:ext uri="{BB962C8B-B14F-4D97-AF65-F5344CB8AC3E}">
        <p14:creationId xmlns:p14="http://schemas.microsoft.com/office/powerpoint/2010/main" val="312435432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harlemagne Std" pitchFamily="82" charset="0"/>
              </a:rPr>
              <a:t>Questionable Cause</a:t>
            </a:r>
            <a:endParaRPr lang="en-US" dirty="0">
              <a:latin typeface="Charlemagne Std" pitchFamily="82" charset="0"/>
            </a:endParaRPr>
          </a:p>
        </p:txBody>
      </p:sp>
      <p:sp>
        <p:nvSpPr>
          <p:cNvPr id="3" name="Content Placeholder 2"/>
          <p:cNvSpPr>
            <a:spLocks noGrp="1"/>
          </p:cNvSpPr>
          <p:nvPr>
            <p:ph idx="1"/>
          </p:nvPr>
        </p:nvSpPr>
        <p:spPr>
          <a:xfrm>
            <a:off x="533400" y="1295400"/>
            <a:ext cx="8077200" cy="4525963"/>
          </a:xfrm>
        </p:spPr>
        <p:txBody>
          <a:bodyPr/>
          <a:lstStyle/>
          <a:p>
            <a:pPr>
              <a:buFont typeface="Arial" pitchFamily="34" charset="0"/>
              <a:buChar char="•"/>
            </a:pPr>
            <a:r>
              <a:rPr lang="en-US" b="0" dirty="0">
                <a:latin typeface="Book Antiqua" pitchFamily="18" charset="0"/>
              </a:rPr>
              <a:t>It's Friday, the 13th. That's what caused me to fail the test</a:t>
            </a:r>
            <a:r>
              <a:rPr lang="en-US" b="0" dirty="0" smtClean="0">
                <a:latin typeface="Book Antiqua" pitchFamily="18" charset="0"/>
              </a:rPr>
              <a:t>.</a:t>
            </a:r>
          </a:p>
          <a:p>
            <a:pPr>
              <a:buFont typeface="Arial" pitchFamily="34" charset="0"/>
              <a:buChar char="•"/>
            </a:pPr>
            <a:r>
              <a:rPr lang="en-US" b="0" dirty="0">
                <a:latin typeface="Book Antiqua" pitchFamily="18" charset="0"/>
              </a:rPr>
              <a:t>We never had any trouble with the TV until George moved into the house. He must be the one who caused it to </a:t>
            </a:r>
            <a:r>
              <a:rPr lang="en-US" b="0" dirty="0" smtClean="0">
                <a:latin typeface="Book Antiqua" pitchFamily="18" charset="0"/>
              </a:rPr>
              <a:t>break.</a:t>
            </a:r>
          </a:p>
          <a:p>
            <a:r>
              <a:rPr lang="en-US" dirty="0">
                <a:latin typeface="Book Antiqua" pitchFamily="18" charset="0"/>
                <a:hlinkClick r:id="rId2"/>
              </a:rPr>
              <a:t>https://</a:t>
            </a:r>
            <a:r>
              <a:rPr lang="en-US" dirty="0" smtClean="0">
                <a:latin typeface="Book Antiqua" pitchFamily="18" charset="0"/>
                <a:hlinkClick r:id="rId2"/>
              </a:rPr>
              <a:t>www.youtube.com/watch?v=uuqfZB1WlWI</a:t>
            </a:r>
            <a:r>
              <a:rPr lang="en-US" dirty="0" smtClean="0">
                <a:latin typeface="Book Antiqua" pitchFamily="18" charset="0"/>
              </a:rPr>
              <a:t> Cat causes alarm clock problems and lateness/animated</a:t>
            </a:r>
          </a:p>
          <a:p>
            <a:r>
              <a:rPr lang="en-US" dirty="0">
                <a:latin typeface="Book Antiqua" pitchFamily="18" charset="0"/>
                <a:hlinkClick r:id="rId3"/>
              </a:rPr>
              <a:t>https://www.youtube.com/watch?v=-</a:t>
            </a:r>
            <a:r>
              <a:rPr lang="en-US" dirty="0" smtClean="0">
                <a:latin typeface="Book Antiqua" pitchFamily="18" charset="0"/>
                <a:hlinkClick r:id="rId3"/>
              </a:rPr>
              <a:t>gLle5PmSNQ#t=28</a:t>
            </a:r>
            <a:r>
              <a:rPr lang="en-US" dirty="0" smtClean="0">
                <a:latin typeface="Book Antiqua" pitchFamily="18" charset="0"/>
              </a:rPr>
              <a:t> actual cat alarm clock</a:t>
            </a:r>
            <a:endParaRPr lang="en-US" dirty="0">
              <a:latin typeface="Book Antiqua" pitchFamily="18" charset="0"/>
            </a:endParaRPr>
          </a:p>
        </p:txBody>
      </p:sp>
    </p:spTree>
    <p:extLst>
      <p:ext uri="{BB962C8B-B14F-4D97-AF65-F5344CB8AC3E}">
        <p14:creationId xmlns:p14="http://schemas.microsoft.com/office/powerpoint/2010/main" val="332337122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p:txBody>
          <a:bodyPr/>
          <a:lstStyle/>
          <a:p>
            <a:pPr eaLnBrk="1" hangingPunct="1"/>
            <a:r>
              <a:rPr lang="en-US" b="1" smtClean="0"/>
              <a:t>Definition of Weak Analogy</a:t>
            </a:r>
          </a:p>
        </p:txBody>
      </p:sp>
      <p:sp>
        <p:nvSpPr>
          <p:cNvPr id="14338" name="Content Placeholder 2"/>
          <p:cNvSpPr>
            <a:spLocks noGrp="1"/>
          </p:cNvSpPr>
          <p:nvPr>
            <p:ph idx="1"/>
          </p:nvPr>
        </p:nvSpPr>
        <p:spPr/>
        <p:txBody>
          <a:bodyPr/>
          <a:lstStyle/>
          <a:p>
            <a:pPr eaLnBrk="1" hangingPunct="1"/>
            <a:r>
              <a:rPr lang="en-US" b="1" smtClean="0"/>
              <a:t>Definition</a:t>
            </a:r>
            <a:r>
              <a:rPr lang="en-US" smtClean="0"/>
              <a:t>: Many arguments rely on an analogy between two or more objects, ideas, or situations. If the two things that are being compared aren't really alike in the relevant respects, the analogy is a weak one, and the argument that relies on it commits the fallacy of weak analogy. </a:t>
            </a:r>
          </a:p>
          <a:p>
            <a:pPr eaLnBrk="1" hangingPunct="1">
              <a:buFont typeface="Wingdings 2" pitchFamily="18" charset="2"/>
              <a:buNone/>
            </a:pPr>
            <a:endParaRPr lang="en-US" smtClean="0"/>
          </a:p>
        </p:txBody>
      </p:sp>
      <p:sp>
        <p:nvSpPr>
          <p:cNvPr id="14340" name="Text Box 4"/>
          <p:cNvSpPr txBox="1">
            <a:spLocks noChangeArrowheads="1"/>
          </p:cNvSpPr>
          <p:nvPr/>
        </p:nvSpPr>
        <p:spPr bwMode="auto">
          <a:xfrm>
            <a:off x="6781800" y="152400"/>
            <a:ext cx="2057400" cy="366713"/>
          </a:xfrm>
          <a:prstGeom prst="rect">
            <a:avLst/>
          </a:prstGeom>
          <a:noFill/>
          <a:ln w="9525">
            <a:noFill/>
            <a:miter lim="800000"/>
            <a:headEnd/>
            <a:tailEnd/>
          </a:ln>
          <a:effectLst/>
        </p:spPr>
        <p:txBody>
          <a:bodyPr>
            <a:spAutoFit/>
          </a:bodyPr>
          <a:lstStyle/>
          <a:p>
            <a:pPr algn="r">
              <a:spcBef>
                <a:spcPct val="50000"/>
              </a:spcBef>
            </a:pPr>
            <a:r>
              <a:rPr lang="en-US" dirty="0" smtClean="0"/>
              <a:t> </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a:spLocks noGrp="1"/>
          </p:cNvSpPr>
          <p:nvPr>
            <p:ph type="title"/>
          </p:nvPr>
        </p:nvSpPr>
        <p:spPr/>
        <p:txBody>
          <a:bodyPr/>
          <a:lstStyle/>
          <a:p>
            <a:pPr eaLnBrk="1" hangingPunct="1"/>
            <a:r>
              <a:rPr lang="en-US" b="1" smtClean="0"/>
              <a:t>Weak Analogy Example</a:t>
            </a:r>
          </a:p>
        </p:txBody>
      </p:sp>
      <p:pic>
        <p:nvPicPr>
          <p:cNvPr id="15362" name="Content Placeholder 3" descr="humor-penguin-logic.jpg"/>
          <p:cNvPicPr>
            <a:picLocks noGrp="1" noChangeAspect="1"/>
          </p:cNvPicPr>
          <p:nvPr>
            <p:ph idx="1"/>
          </p:nvPr>
        </p:nvPicPr>
        <p:blipFill>
          <a:blip r:embed="rId2"/>
          <a:srcRect/>
          <a:stretch>
            <a:fillRect/>
          </a:stretch>
        </p:blipFill>
        <p:spPr>
          <a:xfrm>
            <a:off x="2223692" y="1371600"/>
            <a:ext cx="4572524" cy="4614862"/>
          </a:xfrm>
        </p:spPr>
      </p:pic>
      <p:sp>
        <p:nvSpPr>
          <p:cNvPr id="15364" name="Text Box 4"/>
          <p:cNvSpPr txBox="1">
            <a:spLocks noChangeArrowheads="1"/>
          </p:cNvSpPr>
          <p:nvPr/>
        </p:nvSpPr>
        <p:spPr bwMode="auto">
          <a:xfrm>
            <a:off x="6781800" y="152400"/>
            <a:ext cx="2057400" cy="366713"/>
          </a:xfrm>
          <a:prstGeom prst="rect">
            <a:avLst/>
          </a:prstGeom>
          <a:noFill/>
          <a:ln w="9525">
            <a:noFill/>
            <a:miter lim="800000"/>
            <a:headEnd/>
            <a:tailEnd/>
          </a:ln>
          <a:effectLst/>
        </p:spPr>
        <p:txBody>
          <a:bodyPr>
            <a:spAutoFit/>
          </a:bodyPr>
          <a:lstStyle/>
          <a:p>
            <a:pPr algn="r">
              <a:spcBef>
                <a:spcPct val="50000"/>
              </a:spcBef>
            </a:pPr>
            <a:r>
              <a:rPr lang="en-US" dirty="0" smtClean="0"/>
              <a:t> </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a:spLocks noGrp="1"/>
          </p:cNvSpPr>
          <p:nvPr>
            <p:ph type="title"/>
          </p:nvPr>
        </p:nvSpPr>
        <p:spPr/>
        <p:txBody>
          <a:bodyPr/>
          <a:lstStyle/>
          <a:p>
            <a:pPr eaLnBrk="1" hangingPunct="1"/>
            <a:r>
              <a:rPr lang="en-US" b="1" smtClean="0"/>
              <a:t>Ad Hominem </a:t>
            </a:r>
          </a:p>
        </p:txBody>
      </p:sp>
      <p:sp>
        <p:nvSpPr>
          <p:cNvPr id="20482" name="Content Placeholder 2"/>
          <p:cNvSpPr>
            <a:spLocks noGrp="1"/>
          </p:cNvSpPr>
          <p:nvPr>
            <p:ph idx="1"/>
          </p:nvPr>
        </p:nvSpPr>
        <p:spPr/>
        <p:txBody>
          <a:bodyPr/>
          <a:lstStyle/>
          <a:p>
            <a:pPr eaLnBrk="1" hangingPunct="1"/>
            <a:r>
              <a:rPr lang="en-US" smtClean="0"/>
              <a:t>Latin translation to English: “against the man” or “against the person”</a:t>
            </a:r>
          </a:p>
          <a:p>
            <a:pPr eaLnBrk="1" hangingPunct="1"/>
            <a:r>
              <a:rPr lang="en-US" smtClean="0"/>
              <a:t>Attacking the person instead of attacking his argument. (It may be true of the person, but not valid reasoning). </a:t>
            </a:r>
          </a:p>
        </p:txBody>
      </p:sp>
      <p:sp>
        <p:nvSpPr>
          <p:cNvPr id="20484" name="Text Box 4"/>
          <p:cNvSpPr txBox="1">
            <a:spLocks noChangeArrowheads="1"/>
          </p:cNvSpPr>
          <p:nvPr/>
        </p:nvSpPr>
        <p:spPr bwMode="auto">
          <a:xfrm>
            <a:off x="6781800" y="152400"/>
            <a:ext cx="2057400" cy="366713"/>
          </a:xfrm>
          <a:prstGeom prst="rect">
            <a:avLst/>
          </a:prstGeom>
          <a:noFill/>
          <a:ln w="9525">
            <a:noFill/>
            <a:miter lim="800000"/>
            <a:headEnd/>
            <a:tailEnd/>
          </a:ln>
          <a:effectLst/>
        </p:spPr>
        <p:txBody>
          <a:bodyPr>
            <a:spAutoFit/>
          </a:bodyPr>
          <a:lstStyle/>
          <a:p>
            <a:pPr algn="r">
              <a:spcBef>
                <a:spcPct val="50000"/>
              </a:spcBef>
            </a:pPr>
            <a:r>
              <a:rPr lang="en-US" dirty="0" smtClean="0"/>
              <a:t> </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p:cNvSpPr>
            <a:spLocks noGrp="1"/>
          </p:cNvSpPr>
          <p:nvPr>
            <p:ph type="title"/>
          </p:nvPr>
        </p:nvSpPr>
        <p:spPr/>
        <p:txBody>
          <a:bodyPr/>
          <a:lstStyle/>
          <a:p>
            <a:pPr eaLnBrk="1" hangingPunct="1"/>
            <a:r>
              <a:rPr lang="en-US" b="1" smtClean="0"/>
              <a:t>Example </a:t>
            </a:r>
          </a:p>
        </p:txBody>
      </p:sp>
      <p:sp>
        <p:nvSpPr>
          <p:cNvPr id="3" name="Content Placeholder 2"/>
          <p:cNvSpPr>
            <a:spLocks noGrp="1"/>
          </p:cNvSpPr>
          <p:nvPr>
            <p:ph idx="1"/>
          </p:nvPr>
        </p:nvSpPr>
        <p:spPr/>
        <p:txBody>
          <a:bodyPr>
            <a:normAutofit fontScale="92500" lnSpcReduction="10000"/>
          </a:bodyPr>
          <a:lstStyle/>
          <a:p>
            <a:pPr marL="420624" indent="-384048" eaLnBrk="1" fontAlgn="auto" hangingPunct="1">
              <a:spcAft>
                <a:spcPts val="0"/>
              </a:spcAft>
              <a:buFont typeface="Wingdings 2"/>
              <a:buChar char=""/>
              <a:defRPr/>
            </a:pPr>
            <a:r>
              <a:rPr lang="en-US" dirty="0" smtClean="0"/>
              <a:t>"Sarah Palin may be a lady, but she </a:t>
            </a:r>
            <a:r>
              <a:rPr lang="en-US" dirty="0" err="1" smtClean="0"/>
              <a:t>ain't</a:t>
            </a:r>
            <a:r>
              <a:rPr lang="en-US" dirty="0" smtClean="0"/>
              <a:t> no woman. I confess, it was pretty riveting when John McCain trotted out Sarah Palin for the first time. Like many people, I thought, "D*</a:t>
            </a:r>
            <a:r>
              <a:rPr lang="en-US" dirty="0" err="1" smtClean="0"/>
              <a:t>mn</a:t>
            </a:r>
            <a:r>
              <a:rPr lang="en-US" dirty="0" smtClean="0"/>
              <a:t>, a </a:t>
            </a:r>
            <a:r>
              <a:rPr lang="en-US" dirty="0" err="1" smtClean="0"/>
              <a:t>hyperconservative</a:t>
            </a:r>
            <a:r>
              <a:rPr lang="en-US" dirty="0" smtClean="0"/>
              <a:t>, f*</a:t>
            </a:r>
            <a:r>
              <a:rPr lang="en-US" dirty="0" err="1" smtClean="0"/>
              <a:t>ckable</a:t>
            </a:r>
            <a:r>
              <a:rPr lang="en-US" dirty="0" smtClean="0"/>
              <a:t>, Type A, antiabortion, Christian </a:t>
            </a:r>
            <a:r>
              <a:rPr lang="en-US" dirty="0" err="1" smtClean="0"/>
              <a:t>Stepford</a:t>
            </a:r>
            <a:r>
              <a:rPr lang="en-US" dirty="0" smtClean="0"/>
              <a:t> wife in a 'sexy librarian' costume -- as a vice president? That's a brilliant stroke of horrifyingly cynical pandering to the Christian right. Karl Rove must be behind it." -- </a:t>
            </a:r>
            <a:r>
              <a:rPr lang="en-US" b="1" dirty="0" err="1" smtClean="0">
                <a:hlinkClick r:id="rId2"/>
              </a:rPr>
              <a:t>Cintra</a:t>
            </a:r>
            <a:r>
              <a:rPr lang="en-US" b="1" dirty="0" smtClean="0">
                <a:hlinkClick r:id="rId2"/>
              </a:rPr>
              <a:t> Wilson, Salon</a:t>
            </a:r>
            <a:endParaRPr lang="en-US" dirty="0"/>
          </a:p>
        </p:txBody>
      </p:sp>
      <p:sp>
        <p:nvSpPr>
          <p:cNvPr id="21508" name="Text Box 4"/>
          <p:cNvSpPr txBox="1">
            <a:spLocks noChangeArrowheads="1"/>
          </p:cNvSpPr>
          <p:nvPr/>
        </p:nvSpPr>
        <p:spPr bwMode="auto">
          <a:xfrm>
            <a:off x="7010400" y="129810"/>
            <a:ext cx="2057400" cy="366713"/>
          </a:xfrm>
          <a:prstGeom prst="rect">
            <a:avLst/>
          </a:prstGeom>
          <a:noFill/>
          <a:ln w="9525">
            <a:noFill/>
            <a:miter lim="800000"/>
            <a:headEnd/>
            <a:tailEnd/>
          </a:ln>
          <a:effectLst/>
        </p:spPr>
        <p:txBody>
          <a:bodyPr>
            <a:spAutoFit/>
          </a:bodyPr>
          <a:lstStyle/>
          <a:p>
            <a:pPr algn="r">
              <a:spcBef>
                <a:spcPct val="50000"/>
              </a:spcBef>
            </a:pPr>
            <a:r>
              <a:rPr lang="en-US" dirty="0" smtClean="0"/>
              <a:t> </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0999" y="1719071"/>
            <a:ext cx="8407893" cy="4407408"/>
          </a:xfrm>
        </p:spPr>
        <p:txBody>
          <a:bodyPr/>
          <a:lstStyle/>
          <a:p>
            <a:pPr marL="274320" eaLnBrk="1" fontAlgn="auto" hangingPunct="1">
              <a:spcAft>
                <a:spcPts val="0"/>
              </a:spcAft>
              <a:defRPr/>
            </a:pPr>
            <a:r>
              <a:rPr lang="en-US" sz="2400" b="1" dirty="0" smtClean="0"/>
              <a:t>Examples:</a:t>
            </a:r>
          </a:p>
          <a:p>
            <a:pPr marL="274320" eaLnBrk="1" fontAlgn="auto" hangingPunct="1">
              <a:spcAft>
                <a:spcPts val="0"/>
              </a:spcAft>
              <a:defRPr/>
            </a:pPr>
            <a:endParaRPr lang="en-US" sz="2400" b="1" dirty="0"/>
          </a:p>
          <a:p>
            <a:pPr marL="548640" lvl="1" indent="-182880" eaLnBrk="1" fontAlgn="auto" hangingPunct="1">
              <a:spcAft>
                <a:spcPts val="0"/>
              </a:spcAft>
              <a:defRPr/>
            </a:pPr>
            <a:r>
              <a:rPr lang="en-US" sz="2000" b="1" i="1" dirty="0"/>
              <a:t>Clinton’s views on conducting domestic affairs can’t be right. After all, he can’t even conduct </a:t>
            </a:r>
            <a:r>
              <a:rPr lang="en-US" sz="2000" b="1" i="1" dirty="0" smtClean="0"/>
              <a:t>himself.</a:t>
            </a:r>
          </a:p>
          <a:p>
            <a:pPr marL="548640" lvl="1" indent="-182880" eaLnBrk="1" fontAlgn="auto" hangingPunct="1">
              <a:spcAft>
                <a:spcPts val="0"/>
              </a:spcAft>
              <a:defRPr/>
            </a:pPr>
            <a:endParaRPr lang="en-US" sz="2000" b="1" i="1" dirty="0"/>
          </a:p>
          <a:p>
            <a:pPr marL="548640" lvl="1" indent="-182880" eaLnBrk="1" fontAlgn="auto" hangingPunct="1">
              <a:spcAft>
                <a:spcPts val="0"/>
              </a:spcAft>
              <a:defRPr/>
            </a:pPr>
            <a:r>
              <a:rPr lang="en-US" sz="2000" b="1" dirty="0" smtClean="0"/>
              <a:t>“I </a:t>
            </a:r>
            <a:r>
              <a:rPr lang="en-US" sz="2000" b="1" dirty="0"/>
              <a:t>think an overwhelming portion of the intensely demonstrated animosity toward President Barack Obama is based on the fact that he is a black man, that he’s African-American</a:t>
            </a:r>
            <a:r>
              <a:rPr lang="en-US" sz="2000" b="1" dirty="0" smtClean="0"/>
              <a:t> …I </a:t>
            </a:r>
            <a:r>
              <a:rPr lang="en-US" sz="2000" b="1" dirty="0"/>
              <a:t>think it’s bubbled up to the surface because of a belief among many white people, not just in the South but around the country, that African-Americans are not qualified to lead this great country.</a:t>
            </a:r>
            <a:r>
              <a:rPr lang="en-US" sz="2000" b="1" dirty="0" smtClean="0"/>
              <a:t>”</a:t>
            </a:r>
          </a:p>
          <a:p>
            <a:pPr marL="1920240" lvl="7" indent="0">
              <a:buFont typeface="Wingdings" pitchFamily="2" charset="2"/>
              <a:buNone/>
              <a:defRPr/>
            </a:pPr>
            <a:r>
              <a:rPr lang="en-US" sz="1200" b="1" dirty="0" smtClean="0"/>
              <a:t>Jimmy Carter’s response to Ad Hominem fallacy towards President Obama</a:t>
            </a:r>
            <a:endParaRPr lang="en-US" sz="1200" b="1" dirty="0"/>
          </a:p>
        </p:txBody>
      </p:sp>
      <p:sp>
        <p:nvSpPr>
          <p:cNvPr id="3" name="Title 2"/>
          <p:cNvSpPr>
            <a:spLocks noGrp="1"/>
          </p:cNvSpPr>
          <p:nvPr>
            <p:ph type="title"/>
          </p:nvPr>
        </p:nvSpPr>
        <p:spPr/>
        <p:txBody>
          <a:bodyPr/>
          <a:lstStyle/>
          <a:p>
            <a:pPr eaLnBrk="1" fontAlgn="auto" hangingPunct="1">
              <a:spcAft>
                <a:spcPts val="0"/>
              </a:spcAft>
              <a:defRPr/>
            </a:pPr>
            <a:r>
              <a:rPr lang="en-US" dirty="0" smtClean="0">
                <a:ea typeface="+mj-ea"/>
              </a:rPr>
              <a:t>AD hominem</a:t>
            </a:r>
            <a:endParaRPr lang="en-US" dirty="0">
              <a:ea typeface="+mj-ea"/>
            </a:endParaRPr>
          </a:p>
        </p:txBody>
      </p:sp>
    </p:spTree>
    <p:extLst>
      <p:ext uri="{BB962C8B-B14F-4D97-AF65-F5344CB8AC3E}">
        <p14:creationId xmlns:p14="http://schemas.microsoft.com/office/powerpoint/2010/main" val="276399622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fontAlgn="auto" hangingPunct="1">
              <a:spcAft>
                <a:spcPts val="0"/>
              </a:spcAft>
              <a:defRPr/>
            </a:pPr>
            <a:r>
              <a:rPr lang="en-US" b="1" dirty="0" smtClean="0"/>
              <a:t>Further Explanation on Ad Hominem:</a:t>
            </a:r>
            <a:endParaRPr lang="en-US" b="1" dirty="0"/>
          </a:p>
        </p:txBody>
      </p:sp>
      <p:sp>
        <p:nvSpPr>
          <p:cNvPr id="3" name="Content Placeholder 2"/>
          <p:cNvSpPr>
            <a:spLocks noGrp="1"/>
          </p:cNvSpPr>
          <p:nvPr>
            <p:ph idx="1"/>
          </p:nvPr>
        </p:nvSpPr>
        <p:spPr>
          <a:xfrm>
            <a:off x="457200" y="1600200"/>
            <a:ext cx="7620000" cy="4267200"/>
          </a:xfrm>
        </p:spPr>
        <p:txBody>
          <a:bodyPr>
            <a:normAutofit fontScale="62500" lnSpcReduction="20000"/>
          </a:bodyPr>
          <a:lstStyle/>
          <a:p>
            <a:pPr marL="420624" indent="-384048" eaLnBrk="1" fontAlgn="auto" hangingPunct="1">
              <a:spcAft>
                <a:spcPts val="0"/>
              </a:spcAft>
              <a:buFont typeface="Wingdings 2"/>
              <a:buChar char=""/>
              <a:defRPr/>
            </a:pPr>
            <a:endParaRPr lang="en-US" dirty="0" smtClean="0"/>
          </a:p>
          <a:p>
            <a:pPr marL="420624" indent="-384048" eaLnBrk="1" fontAlgn="auto" hangingPunct="1">
              <a:spcAft>
                <a:spcPts val="0"/>
              </a:spcAft>
              <a:buFont typeface="Wingdings 2"/>
              <a:buChar char=""/>
              <a:defRPr/>
            </a:pPr>
            <a:r>
              <a:rPr lang="en-US" dirty="0" smtClean="0"/>
              <a:t>“If you call yourself a critical thinker, ad hominem attacks should not be the extent of your criticisms of those in whom you find fault. Show me one thing Sarah Palin has said or done that's "stupid", and I'll show you something that's perfectly rational for someone with her religious and political convictions. It may be that you simply disagree with her convictions, and you probably have very good reasons for doing so. But if that's the case, don't just say "Sarah Palin is stupid". That's kindergarten talk, and it makes </a:t>
            </a:r>
            <a:r>
              <a:rPr lang="en-US" i="1" dirty="0" smtClean="0"/>
              <a:t>you</a:t>
            </a:r>
            <a:r>
              <a:rPr lang="en-US" dirty="0" smtClean="0"/>
              <a:t> look bad, not her. Understand </a:t>
            </a:r>
            <a:r>
              <a:rPr lang="en-US" i="1" dirty="0" smtClean="0"/>
              <a:t>why</a:t>
            </a:r>
            <a:r>
              <a:rPr lang="en-US" dirty="0" smtClean="0"/>
              <a:t> she takes the position she does, then reveal the faults in that position.” –Brian Dunning</a:t>
            </a:r>
          </a:p>
          <a:p>
            <a:pPr marL="420624" indent="-384048" eaLnBrk="1" fontAlgn="auto" hangingPunct="1">
              <a:spcAft>
                <a:spcPts val="0"/>
              </a:spcAft>
              <a:buFont typeface="Wingdings 2"/>
              <a:buChar char=""/>
              <a:defRPr/>
            </a:pPr>
            <a:r>
              <a:rPr lang="en-US" dirty="0" smtClean="0"/>
              <a:t>Therefore; during the McCain/Palin campaign, people who opposed her ideas simply criticized her on other levels than political beliefs.  Some arguments tend to focus on the negative and irrelevant talk about a politician rather than their professional output they could provide to a nation.</a:t>
            </a:r>
          </a:p>
          <a:p>
            <a:pPr marL="420624" indent="-384048" eaLnBrk="1" fontAlgn="auto" hangingPunct="1">
              <a:spcAft>
                <a:spcPts val="0"/>
              </a:spcAft>
              <a:buFont typeface="Wingdings 2"/>
              <a:buNone/>
              <a:defRPr/>
            </a:pPr>
            <a:endParaRPr lang="en-US"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p:txBody>
          <a:bodyPr/>
          <a:lstStyle/>
          <a:p>
            <a:pPr eaLnBrk="1" hangingPunct="1"/>
            <a:r>
              <a:rPr lang="en-US" sz="4800" b="1" smtClean="0"/>
              <a:t>Red Herring</a:t>
            </a:r>
            <a:endParaRPr lang="en-US" b="1" smtClean="0"/>
          </a:p>
        </p:txBody>
      </p:sp>
      <p:sp>
        <p:nvSpPr>
          <p:cNvPr id="24578" name="Content Placeholder 2"/>
          <p:cNvSpPr>
            <a:spLocks noGrp="1"/>
          </p:cNvSpPr>
          <p:nvPr>
            <p:ph idx="1"/>
          </p:nvPr>
        </p:nvSpPr>
        <p:spPr/>
        <p:txBody>
          <a:bodyPr/>
          <a:lstStyle/>
          <a:p>
            <a:pPr eaLnBrk="1" hangingPunct="1">
              <a:buFont typeface="Wingdings 2" pitchFamily="18" charset="2"/>
              <a:buNone/>
            </a:pPr>
            <a:r>
              <a:rPr lang="en-US" dirty="0" smtClean="0"/>
              <a:t>Definition:</a:t>
            </a:r>
          </a:p>
          <a:p>
            <a:pPr eaLnBrk="1" hangingPunct="1">
              <a:buFont typeface="Wingdings 2" pitchFamily="18" charset="2"/>
              <a:buNone/>
            </a:pPr>
            <a:r>
              <a:rPr lang="en-US" sz="2800" dirty="0" smtClean="0"/>
              <a:t>	</a:t>
            </a:r>
            <a:r>
              <a:rPr lang="en-US" sz="2800" dirty="0" smtClean="0"/>
              <a:t>The arguer introduces </a:t>
            </a:r>
            <a:r>
              <a:rPr lang="en-US" sz="2800" dirty="0" smtClean="0"/>
              <a:t>an irrelevant point into an argument. He may think (or he may want us to think) it proves his side, but it really doesn’t.</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p:txBody>
          <a:bodyPr/>
          <a:lstStyle/>
          <a:p>
            <a:pPr eaLnBrk="1" hangingPunct="1"/>
            <a:r>
              <a:rPr lang="en-US" smtClean="0"/>
              <a:t>Example:</a:t>
            </a:r>
          </a:p>
        </p:txBody>
      </p:sp>
      <p:sp>
        <p:nvSpPr>
          <p:cNvPr id="25602" name="Content Placeholder 2"/>
          <p:cNvSpPr>
            <a:spLocks noGrp="1"/>
          </p:cNvSpPr>
          <p:nvPr>
            <p:ph idx="1"/>
          </p:nvPr>
        </p:nvSpPr>
        <p:spPr>
          <a:xfrm>
            <a:off x="304800" y="1143000"/>
            <a:ext cx="7848600" cy="4953000"/>
          </a:xfrm>
        </p:spPr>
        <p:txBody>
          <a:bodyPr/>
          <a:lstStyle/>
          <a:p>
            <a:pPr eaLnBrk="1" hangingPunct="1">
              <a:defRPr/>
            </a:pPr>
            <a:endParaRPr lang="en-US" sz="3200" dirty="0" smtClean="0"/>
          </a:p>
          <a:p>
            <a:pPr marL="420624" indent="-384048" eaLnBrk="1" fontAlgn="auto" hangingPunct="1">
              <a:spcAft>
                <a:spcPts val="0"/>
              </a:spcAft>
              <a:buFont typeface="Wingdings 2"/>
              <a:buNone/>
              <a:defRPr/>
            </a:pPr>
            <a:r>
              <a:rPr lang="en-US" sz="3200" dirty="0" smtClean="0"/>
              <a:t>	Baseball player Mark McGwire just retired. Clearly, he deserves to be in the Hall of Fame. After all, he's such a nice guy, and he gives a lot of money to all sorts of charities.</a:t>
            </a:r>
          </a:p>
          <a:p>
            <a:pPr eaLnBrk="1" hangingPunct="1">
              <a:defRPr/>
            </a:pPr>
            <a:endParaRPr lang="en-US" sz="3200" dirty="0" smtClean="0">
              <a:hlinkClick r:id="rId2"/>
            </a:endParaRPr>
          </a:p>
          <a:p>
            <a:pPr eaLnBrk="1" hangingPunct="1">
              <a:defRPr/>
            </a:pPr>
            <a:r>
              <a:rPr lang="en-US" sz="3200" dirty="0" smtClean="0">
                <a:hlinkClick r:id="rId2"/>
              </a:rPr>
              <a:t>Sesame Street: No Cookie is Safe http</a:t>
            </a:r>
            <a:r>
              <a:rPr lang="en-US" sz="3200" dirty="0" smtClean="0">
                <a:hlinkClick r:id="rId2"/>
              </a:rPr>
              <a:t>://www.youtube.com/watch?v=W1T_no7a-yM</a:t>
            </a:r>
            <a:endParaRPr lang="en-US" sz="3200" dirty="0" smtClean="0"/>
          </a:p>
          <a:p>
            <a:pPr eaLnBrk="1" hangingPunct="1">
              <a:defRPr/>
            </a:pPr>
            <a:endParaRPr lang="en-US" sz="3200" dirty="0" smtClean="0">
              <a:hlinkClick r:id="rId2"/>
            </a:endParaRPr>
          </a:p>
          <a:p>
            <a:pPr eaLnBrk="1" hangingPunct="1">
              <a:defRPr/>
            </a:pPr>
            <a:endParaRPr lang="en-US" sz="3200" dirty="0" smtClean="0">
              <a:hlinkClick r:id="rId2"/>
            </a:endParaRPr>
          </a:p>
          <a:p>
            <a:pPr eaLnBrk="1" hangingPunct="1">
              <a:defRPr/>
            </a:pPr>
            <a:endParaRPr lang="en-US" sz="3200" dirty="0" smtClean="0">
              <a:hlinkClick r:id="rId2"/>
            </a:endParaRPr>
          </a:p>
          <a:p>
            <a:pPr eaLnBrk="1" hangingPunct="1">
              <a:buFont typeface="Wingdings 2" pitchFamily="18" charset="2"/>
              <a:buNone/>
              <a:defRPr/>
            </a:pPr>
            <a:endParaRPr lang="en-US" dirty="0" smtClean="0"/>
          </a:p>
        </p:txBody>
      </p:sp>
      <p:sp>
        <p:nvSpPr>
          <p:cNvPr id="25604" name="Text Box 4"/>
          <p:cNvSpPr txBox="1">
            <a:spLocks noChangeArrowheads="1"/>
          </p:cNvSpPr>
          <p:nvPr/>
        </p:nvSpPr>
        <p:spPr bwMode="auto">
          <a:xfrm>
            <a:off x="6781800" y="152400"/>
            <a:ext cx="2057400" cy="366713"/>
          </a:xfrm>
          <a:prstGeom prst="rect">
            <a:avLst/>
          </a:prstGeom>
          <a:noFill/>
          <a:ln w="9525">
            <a:noFill/>
            <a:miter lim="800000"/>
            <a:headEnd/>
            <a:tailEnd/>
          </a:ln>
          <a:effectLst/>
        </p:spPr>
        <p:txBody>
          <a:bodyPr>
            <a:spAutoFit/>
          </a:bodyPr>
          <a:lstStyle/>
          <a:p>
            <a:pPr algn="r">
              <a:spcBef>
                <a:spcPct val="50000"/>
              </a:spcBef>
            </a:pPr>
            <a:r>
              <a:rPr lang="en-US" dirty="0" smtClean="0"/>
              <a:t> </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chnic">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253</TotalTime>
  <Words>871</Words>
  <Application>Microsoft Office PowerPoint</Application>
  <PresentationFormat>On-screen Show (4:3)</PresentationFormat>
  <Paragraphs>85</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Technic</vt:lpstr>
      <vt:lpstr> Fallacies </vt:lpstr>
      <vt:lpstr>Definition of Weak Analogy</vt:lpstr>
      <vt:lpstr>Weak Analogy Example</vt:lpstr>
      <vt:lpstr>Ad Hominem </vt:lpstr>
      <vt:lpstr>Example </vt:lpstr>
      <vt:lpstr>AD hominem</vt:lpstr>
      <vt:lpstr>Further Explanation on Ad Hominem:</vt:lpstr>
      <vt:lpstr>Red Herring</vt:lpstr>
      <vt:lpstr>Example:</vt:lpstr>
      <vt:lpstr>Appeal To Pity</vt:lpstr>
      <vt:lpstr>Example:</vt:lpstr>
      <vt:lpstr>Appeal to Ignorance</vt:lpstr>
      <vt:lpstr>Equivocation</vt:lpstr>
      <vt:lpstr>Appeal to popularity</vt:lpstr>
      <vt:lpstr>Hasty generalization</vt:lpstr>
      <vt:lpstr>Questionable Cause</vt:lpstr>
    </vt:vector>
  </TitlesOfParts>
  <Company>Valdosta State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Fallacies</dc:title>
  <dc:creator>Information Technology</dc:creator>
  <cp:lastModifiedBy>Christine A James</cp:lastModifiedBy>
  <cp:revision>24</cp:revision>
  <dcterms:created xsi:type="dcterms:W3CDTF">2010-09-20T02:01:25Z</dcterms:created>
  <dcterms:modified xsi:type="dcterms:W3CDTF">2015-02-19T00:00:45Z</dcterms:modified>
</cp:coreProperties>
</file>