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31089600" cy="20116800"/>
  <p:notesSz cx="6888163" cy="10020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312738" indent="144463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625475" indent="288925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938213" indent="4333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252538" indent="576263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3300"/>
    <a:srgbClr val="006699"/>
    <a:srgbClr val="006600"/>
    <a:srgbClr val="336699"/>
    <a:srgbClr val="003399"/>
    <a:srgbClr val="660066"/>
    <a:srgbClr val="0066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7510" autoAdjust="0"/>
    <p:restoredTop sz="90929"/>
  </p:normalViewPr>
  <p:slideViewPr>
    <p:cSldViewPr>
      <p:cViewPr varScale="1">
        <p:scale>
          <a:sx n="24" d="100"/>
          <a:sy n="24" d="100"/>
        </p:scale>
        <p:origin x="-1476" y="-102"/>
      </p:cViewPr>
      <p:guideLst>
        <p:guide orient="horz" pos="12203"/>
        <p:guide orient="horz" pos="3442"/>
        <p:guide orient="horz" pos="2159"/>
        <p:guide orient="horz" pos="3817"/>
        <p:guide pos="510"/>
        <p:guide pos="4896"/>
        <p:guide pos="5236"/>
        <p:guide pos="9622"/>
        <p:guide pos="9962"/>
        <p:guide pos="14348"/>
        <p:guide pos="14688"/>
        <p:guide pos="190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/>
            </a:lvl1pPr>
          </a:lstStyle>
          <a:p>
            <a:pPr>
              <a:defRPr/>
            </a:pPr>
            <a:fld id="{CC5B3D64-D7CF-4465-95EE-B67ED6EC60A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27050" y="749300"/>
            <a:ext cx="579120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 eaLnBrk="0" hangingPunct="0">
              <a:defRPr sz="1200" dirty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 eaLnBrk="0" hangingPunct="0">
              <a:defRPr sz="1200"/>
            </a:lvl1pPr>
          </a:lstStyle>
          <a:p>
            <a:pPr>
              <a:defRPr/>
            </a:pPr>
            <a:fld id="{15DE304D-7114-4733-80ED-944D09246C4D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312738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625475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938213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252538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1565910" algn="l" defTabSz="62636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879092" algn="l" defTabSz="62636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192274" algn="l" defTabSz="62636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505456" algn="l" defTabSz="62636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2170" y="6249247"/>
            <a:ext cx="26425260" cy="43120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3216" y="11399520"/>
            <a:ext cx="21763170" cy="5140960"/>
          </a:xfrm>
        </p:spPr>
        <p:txBody>
          <a:bodyPr/>
          <a:lstStyle>
            <a:lvl1pPr marL="0" indent="0" algn="ctr">
              <a:buNone/>
              <a:defRPr/>
            </a:lvl1pPr>
            <a:lvl2pPr marL="313182" indent="0" algn="ctr">
              <a:buNone/>
              <a:defRPr/>
            </a:lvl2pPr>
            <a:lvl3pPr marL="626364" indent="0" algn="ctr">
              <a:buNone/>
              <a:defRPr/>
            </a:lvl3pPr>
            <a:lvl4pPr marL="939546" indent="0" algn="ctr">
              <a:buNone/>
              <a:defRPr/>
            </a:lvl4pPr>
            <a:lvl5pPr marL="1252728" indent="0" algn="ctr">
              <a:buNone/>
              <a:defRPr/>
            </a:lvl5pPr>
            <a:lvl6pPr marL="1565910" indent="0" algn="ctr">
              <a:buNone/>
              <a:defRPr/>
            </a:lvl6pPr>
            <a:lvl7pPr marL="1879092" indent="0" algn="ctr">
              <a:buNone/>
              <a:defRPr/>
            </a:lvl7pPr>
            <a:lvl8pPr marL="2192274" indent="0" algn="ctr">
              <a:buNone/>
              <a:defRPr/>
            </a:lvl8pPr>
            <a:lvl9pPr marL="250545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5AAE5-C0CB-4800-BFF3-01A4F1A157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7234A-0B31-46F6-8DE4-79914A9741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151115" y="1788160"/>
            <a:ext cx="6606315" cy="1609344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32170" y="1788160"/>
            <a:ext cx="19710996" cy="1609344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7990A-77D4-48BD-BBE7-D7085B4A76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BE5A4-3151-4124-B18E-CC0F64DB76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863" y="12926907"/>
            <a:ext cx="26426385" cy="3995420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5863" y="8526874"/>
            <a:ext cx="26426385" cy="4400033"/>
          </a:xfrm>
        </p:spPr>
        <p:txBody>
          <a:bodyPr anchor="b"/>
          <a:lstStyle>
            <a:lvl1pPr marL="0" indent="0">
              <a:buNone/>
              <a:defRPr sz="1400"/>
            </a:lvl1pPr>
            <a:lvl2pPr marL="313182" indent="0">
              <a:buNone/>
              <a:defRPr sz="1200"/>
            </a:lvl2pPr>
            <a:lvl3pPr marL="626364" indent="0">
              <a:buNone/>
              <a:defRPr sz="1100"/>
            </a:lvl3pPr>
            <a:lvl4pPr marL="939546" indent="0">
              <a:buNone/>
              <a:defRPr sz="1000"/>
            </a:lvl4pPr>
            <a:lvl5pPr marL="1252728" indent="0">
              <a:buNone/>
              <a:defRPr sz="1000"/>
            </a:lvl5pPr>
            <a:lvl6pPr marL="1565910" indent="0">
              <a:buNone/>
              <a:defRPr sz="1000"/>
            </a:lvl6pPr>
            <a:lvl7pPr marL="1879092" indent="0">
              <a:buNone/>
              <a:defRPr sz="1000"/>
            </a:lvl7pPr>
            <a:lvl8pPr marL="2192274" indent="0">
              <a:buNone/>
              <a:defRPr sz="1000"/>
            </a:lvl8pPr>
            <a:lvl9pPr marL="250545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CF48C-F601-4F92-938A-62BE28F76C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2170" y="5811520"/>
            <a:ext cx="13158655" cy="120700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598775" y="5811520"/>
            <a:ext cx="13158655" cy="120700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BCD22-46EC-4449-8D62-AD0FD512A3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030" y="806121"/>
            <a:ext cx="27981540" cy="3352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4030" y="4503514"/>
            <a:ext cx="13736638" cy="187612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3182" indent="0">
              <a:buNone/>
              <a:defRPr sz="1400" b="1"/>
            </a:lvl2pPr>
            <a:lvl3pPr marL="626364" indent="0">
              <a:buNone/>
              <a:defRPr sz="1200" b="1"/>
            </a:lvl3pPr>
            <a:lvl4pPr marL="939546" indent="0">
              <a:buNone/>
              <a:defRPr sz="1100" b="1"/>
            </a:lvl4pPr>
            <a:lvl5pPr marL="1252728" indent="0">
              <a:buNone/>
              <a:defRPr sz="1100" b="1"/>
            </a:lvl5pPr>
            <a:lvl6pPr marL="1565910" indent="0">
              <a:buNone/>
              <a:defRPr sz="1100" b="1"/>
            </a:lvl6pPr>
            <a:lvl7pPr marL="1879092" indent="0">
              <a:buNone/>
              <a:defRPr sz="1100" b="1"/>
            </a:lvl7pPr>
            <a:lvl8pPr marL="2192274" indent="0">
              <a:buNone/>
              <a:defRPr sz="1100" b="1"/>
            </a:lvl8pPr>
            <a:lvl9pPr marL="2505456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54030" y="6379634"/>
            <a:ext cx="13736638" cy="1159096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793310" y="4503514"/>
            <a:ext cx="13742260" cy="187612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3182" indent="0">
              <a:buNone/>
              <a:defRPr sz="1400" b="1"/>
            </a:lvl2pPr>
            <a:lvl3pPr marL="626364" indent="0">
              <a:buNone/>
              <a:defRPr sz="1200" b="1"/>
            </a:lvl3pPr>
            <a:lvl4pPr marL="939546" indent="0">
              <a:buNone/>
              <a:defRPr sz="1100" b="1"/>
            </a:lvl4pPr>
            <a:lvl5pPr marL="1252728" indent="0">
              <a:buNone/>
              <a:defRPr sz="1100" b="1"/>
            </a:lvl5pPr>
            <a:lvl6pPr marL="1565910" indent="0">
              <a:buNone/>
              <a:defRPr sz="1100" b="1"/>
            </a:lvl6pPr>
            <a:lvl7pPr marL="1879092" indent="0">
              <a:buNone/>
              <a:defRPr sz="1100" b="1"/>
            </a:lvl7pPr>
            <a:lvl8pPr marL="2192274" indent="0">
              <a:buNone/>
              <a:defRPr sz="1100" b="1"/>
            </a:lvl8pPr>
            <a:lvl9pPr marL="2505456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793310" y="6379634"/>
            <a:ext cx="13742260" cy="1159096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C99CA-C13D-47F8-9A39-B52B132D10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31A1-65C7-4BE1-9398-232485E60E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329D8-DC99-4777-9CC8-03D0373975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030" y="800947"/>
            <a:ext cx="10228263" cy="3408680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5620" y="800947"/>
            <a:ext cx="17379950" cy="1716964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54030" y="4209627"/>
            <a:ext cx="10228263" cy="13760967"/>
          </a:xfrm>
        </p:spPr>
        <p:txBody>
          <a:bodyPr/>
          <a:lstStyle>
            <a:lvl1pPr marL="0" indent="0">
              <a:buNone/>
              <a:defRPr sz="1000"/>
            </a:lvl1pPr>
            <a:lvl2pPr marL="313182" indent="0">
              <a:buNone/>
              <a:defRPr sz="800"/>
            </a:lvl2pPr>
            <a:lvl3pPr marL="626364" indent="0">
              <a:buNone/>
              <a:defRPr sz="700"/>
            </a:lvl3pPr>
            <a:lvl4pPr marL="939546" indent="0">
              <a:buNone/>
              <a:defRPr sz="600"/>
            </a:lvl4pPr>
            <a:lvl5pPr marL="1252728" indent="0">
              <a:buNone/>
              <a:defRPr sz="600"/>
            </a:lvl5pPr>
            <a:lvl6pPr marL="1565910" indent="0">
              <a:buNone/>
              <a:defRPr sz="600"/>
            </a:lvl6pPr>
            <a:lvl7pPr marL="1879092" indent="0">
              <a:buNone/>
              <a:defRPr sz="600"/>
            </a:lvl7pPr>
            <a:lvl8pPr marL="2192274" indent="0">
              <a:buNone/>
              <a:defRPr sz="600"/>
            </a:lvl8pPr>
            <a:lvl9pPr marL="2505456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0DB52-91D6-40EF-AFC8-95A88E6B7C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3553" y="14081760"/>
            <a:ext cx="18653985" cy="1662948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3553" y="1797474"/>
            <a:ext cx="18653985" cy="12070080"/>
          </a:xfrm>
        </p:spPr>
        <p:txBody>
          <a:bodyPr/>
          <a:lstStyle>
            <a:lvl1pPr marL="0" indent="0">
              <a:buNone/>
              <a:defRPr sz="2200"/>
            </a:lvl1pPr>
            <a:lvl2pPr marL="313182" indent="0">
              <a:buNone/>
              <a:defRPr sz="1900"/>
            </a:lvl2pPr>
            <a:lvl3pPr marL="626364" indent="0">
              <a:buNone/>
              <a:defRPr sz="1600"/>
            </a:lvl3pPr>
            <a:lvl4pPr marL="939546" indent="0">
              <a:buNone/>
              <a:defRPr sz="1400"/>
            </a:lvl4pPr>
            <a:lvl5pPr marL="1252728" indent="0">
              <a:buNone/>
              <a:defRPr sz="1400"/>
            </a:lvl5pPr>
            <a:lvl6pPr marL="1565910" indent="0">
              <a:buNone/>
              <a:defRPr sz="1400"/>
            </a:lvl6pPr>
            <a:lvl7pPr marL="1879092" indent="0">
              <a:buNone/>
              <a:defRPr sz="1400"/>
            </a:lvl7pPr>
            <a:lvl8pPr marL="2192274" indent="0">
              <a:buNone/>
              <a:defRPr sz="1400"/>
            </a:lvl8pPr>
            <a:lvl9pPr marL="2505456" indent="0">
              <a:buNone/>
              <a:defRPr sz="14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3553" y="15744708"/>
            <a:ext cx="18653985" cy="2360412"/>
          </a:xfrm>
        </p:spPr>
        <p:txBody>
          <a:bodyPr/>
          <a:lstStyle>
            <a:lvl1pPr marL="0" indent="0">
              <a:buNone/>
              <a:defRPr sz="1000"/>
            </a:lvl1pPr>
            <a:lvl2pPr marL="313182" indent="0">
              <a:buNone/>
              <a:defRPr sz="800"/>
            </a:lvl2pPr>
            <a:lvl3pPr marL="626364" indent="0">
              <a:buNone/>
              <a:defRPr sz="700"/>
            </a:lvl3pPr>
            <a:lvl4pPr marL="939546" indent="0">
              <a:buNone/>
              <a:defRPr sz="600"/>
            </a:lvl4pPr>
            <a:lvl5pPr marL="1252728" indent="0">
              <a:buNone/>
              <a:defRPr sz="600"/>
            </a:lvl5pPr>
            <a:lvl6pPr marL="1565910" indent="0">
              <a:buNone/>
              <a:defRPr sz="600"/>
            </a:lvl6pPr>
            <a:lvl7pPr marL="1879092" indent="0">
              <a:buNone/>
              <a:defRPr sz="600"/>
            </a:lvl7pPr>
            <a:lvl8pPr marL="2192274" indent="0">
              <a:buNone/>
              <a:defRPr sz="600"/>
            </a:lvl8pPr>
            <a:lvl9pPr marL="2505456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9EA86-9D79-4574-A619-C6FB424527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32038" y="1787525"/>
            <a:ext cx="26425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2299" tIns="146150" rIns="292299" bIns="1461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2038" y="5811838"/>
            <a:ext cx="26425525" cy="1206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92299" tIns="146150" rIns="292299" bIns="1461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2038" y="18329275"/>
            <a:ext cx="6477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2299" tIns="146150" rIns="292299" bIns="14615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45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621963" y="18329275"/>
            <a:ext cx="9845675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2299" tIns="146150" rIns="292299" bIns="14615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45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2280563" y="18329275"/>
            <a:ext cx="6477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2299" tIns="146150" rIns="292299" bIns="14615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4500"/>
            </a:lvl1pPr>
          </a:lstStyle>
          <a:p>
            <a:pPr>
              <a:defRPr/>
            </a:pPr>
            <a:fld id="{423B5BB6-2346-43BD-A422-816292C2C7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11"/>
          <p:cNvSpPr>
            <a:spLocks noChangeArrowheads="1"/>
          </p:cNvSpPr>
          <p:nvPr userDrawn="1"/>
        </p:nvSpPr>
        <p:spPr bwMode="auto">
          <a:xfrm>
            <a:off x="0" y="0"/>
            <a:ext cx="31089600" cy="20116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62636" tIns="31318" rIns="62636" bIns="31318" anchor="ctr"/>
          <a:lstStyle/>
          <a:p>
            <a:pPr eaLnBrk="0" hangingPunct="0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22588" rtl="0" eaLnBrk="0" fontAlgn="base" hangingPunct="0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22588" rtl="0" eaLnBrk="0" fontAlgn="base" hangingPunct="0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2pPr>
      <a:lvl3pPr algn="ctr" defTabSz="2922588" rtl="0" eaLnBrk="0" fontAlgn="base" hangingPunct="0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3pPr>
      <a:lvl4pPr algn="ctr" defTabSz="2922588" rtl="0" eaLnBrk="0" fontAlgn="base" hangingPunct="0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4pPr>
      <a:lvl5pPr algn="ctr" defTabSz="2922588" rtl="0" eaLnBrk="0" fontAlgn="base" hangingPunct="0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5pPr>
      <a:lvl6pPr marL="313182" algn="ctr" defTabSz="2923032" rtl="0" eaLnBrk="0" fontAlgn="base" hangingPunct="0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6pPr>
      <a:lvl7pPr marL="626364" algn="ctr" defTabSz="2923032" rtl="0" eaLnBrk="0" fontAlgn="base" hangingPunct="0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7pPr>
      <a:lvl8pPr marL="939546" algn="ctr" defTabSz="2923032" rtl="0" eaLnBrk="0" fontAlgn="base" hangingPunct="0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8pPr>
      <a:lvl9pPr marL="1252728" algn="ctr" defTabSz="2923032" rtl="0" eaLnBrk="0" fontAlgn="base" hangingPunct="0">
        <a:spcBef>
          <a:spcPct val="0"/>
        </a:spcBef>
        <a:spcAft>
          <a:spcPct val="0"/>
        </a:spcAft>
        <a:defRPr sz="14000">
          <a:solidFill>
            <a:schemeClr val="tx2"/>
          </a:solidFill>
          <a:latin typeface="Times New Roman" pitchFamily="18" charset="0"/>
        </a:defRPr>
      </a:lvl9pPr>
    </p:titleStyle>
    <p:bodyStyle>
      <a:lvl1pPr marL="1095375" indent="-1095375" algn="l" defTabSz="2922588" rtl="0" eaLnBrk="0" fontAlgn="base" hangingPunct="0">
        <a:spcBef>
          <a:spcPct val="20000"/>
        </a:spcBef>
        <a:spcAft>
          <a:spcPct val="0"/>
        </a:spcAft>
        <a:buChar char="•"/>
        <a:defRPr sz="10200">
          <a:solidFill>
            <a:schemeClr val="tx1"/>
          </a:solidFill>
          <a:latin typeface="+mn-lt"/>
          <a:ea typeface="+mn-ea"/>
          <a:cs typeface="+mn-cs"/>
        </a:defRPr>
      </a:lvl1pPr>
      <a:lvl2pPr marL="2374900" indent="-912813" algn="l" defTabSz="2922588" rtl="0" eaLnBrk="0" fontAlgn="base" hangingPunct="0">
        <a:spcBef>
          <a:spcPct val="20000"/>
        </a:spcBef>
        <a:spcAft>
          <a:spcPct val="0"/>
        </a:spcAft>
        <a:buChar char="–"/>
        <a:defRPr sz="9000">
          <a:solidFill>
            <a:schemeClr val="tx1"/>
          </a:solidFill>
          <a:latin typeface="+mn-lt"/>
        </a:defRPr>
      </a:lvl2pPr>
      <a:lvl3pPr marL="3652838" indent="-730250" algn="l" defTabSz="2922588" rtl="0" eaLnBrk="0" fontAlgn="base" hangingPunct="0">
        <a:spcBef>
          <a:spcPct val="20000"/>
        </a:spcBef>
        <a:spcAft>
          <a:spcPct val="0"/>
        </a:spcAft>
        <a:buChar char="•"/>
        <a:defRPr sz="7700">
          <a:solidFill>
            <a:schemeClr val="tx1"/>
          </a:solidFill>
          <a:latin typeface="+mn-lt"/>
        </a:defRPr>
      </a:lvl3pPr>
      <a:lvl4pPr marL="5114925" indent="-730250" algn="l" defTabSz="2922588" rtl="0" eaLnBrk="0" fontAlgn="base" hangingPunct="0">
        <a:spcBef>
          <a:spcPct val="20000"/>
        </a:spcBef>
        <a:spcAft>
          <a:spcPct val="0"/>
        </a:spcAft>
        <a:buChar char="–"/>
        <a:defRPr sz="6400">
          <a:solidFill>
            <a:schemeClr val="tx1"/>
          </a:solidFill>
          <a:latin typeface="+mn-lt"/>
        </a:defRPr>
      </a:lvl4pPr>
      <a:lvl5pPr marL="6575425" indent="-730250" algn="l" defTabSz="2922588" rtl="0" eaLnBrk="0" fontAlgn="base" hangingPunct="0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</a:defRPr>
      </a:lvl5pPr>
      <a:lvl6pPr marL="6890004" indent="-730758" algn="l" defTabSz="2923032" rtl="0" eaLnBrk="0" fontAlgn="base" hangingPunct="0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</a:defRPr>
      </a:lvl6pPr>
      <a:lvl7pPr marL="7203186" indent="-730758" algn="l" defTabSz="2923032" rtl="0" eaLnBrk="0" fontAlgn="base" hangingPunct="0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</a:defRPr>
      </a:lvl7pPr>
      <a:lvl8pPr marL="7516368" indent="-730758" algn="l" defTabSz="2923032" rtl="0" eaLnBrk="0" fontAlgn="base" hangingPunct="0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</a:defRPr>
      </a:lvl8pPr>
      <a:lvl9pPr marL="7829550" indent="-730758" algn="l" defTabSz="2923032" rtl="0" eaLnBrk="0" fontAlgn="base" hangingPunct="0">
        <a:spcBef>
          <a:spcPct val="20000"/>
        </a:spcBef>
        <a:spcAft>
          <a:spcPct val="0"/>
        </a:spcAft>
        <a:buChar char="»"/>
        <a:defRPr sz="6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2636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3182" algn="l" defTabSz="62636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6364" algn="l" defTabSz="62636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9546" algn="l" defTabSz="62636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52728" algn="l" defTabSz="62636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65910" algn="l" defTabSz="62636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79092" algn="l" defTabSz="62636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92274" algn="l" defTabSz="62636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05456" algn="l" defTabSz="626364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Excel_97-2003_Worksheet2.xls"/><Relationship Id="rId4" Type="http://schemas.openxmlformats.org/officeDocument/2006/relationships/oleObject" Target="../embeddings/Microsoft_Office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/>
          <p:cNvSpPr>
            <a:spLocks noChangeArrowheads="1"/>
          </p:cNvSpPr>
          <p:nvPr/>
        </p:nvSpPr>
        <p:spPr bwMode="auto">
          <a:xfrm>
            <a:off x="23545800" y="11582400"/>
            <a:ext cx="6962775" cy="7696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algn="ctr" eaLnBrk="0" hangingPunct="0">
              <a:spcBef>
                <a:spcPct val="50000"/>
              </a:spcBef>
            </a:pPr>
            <a:r>
              <a:rPr lang="en-GB" sz="2700" b="1" dirty="0" smtClean="0">
                <a:solidFill>
                  <a:srgbClr val="CC3300"/>
                </a:solidFill>
                <a:latin typeface="Arial" charset="0"/>
              </a:rPr>
              <a:t>Conclusion</a:t>
            </a:r>
            <a:endParaRPr lang="en-GB" sz="2700" b="1" dirty="0">
              <a:solidFill>
                <a:srgbClr val="CC3300"/>
              </a:solidFill>
              <a:latin typeface="Arial" charset="0"/>
            </a:endParaRPr>
          </a:p>
          <a:p>
            <a:endParaRPr lang="en-US" sz="2400" dirty="0" smtClean="0"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charset="0"/>
                <a:cs typeface="Arial" charset="0"/>
              </a:rPr>
              <a:t>There </a:t>
            </a:r>
            <a:r>
              <a:rPr lang="en-US" sz="2400" dirty="0">
                <a:latin typeface="Arial" charset="0"/>
                <a:cs typeface="Arial" charset="0"/>
              </a:rPr>
              <a:t>is sufficient evidence from this study to conclude that video modeling </a:t>
            </a:r>
            <a:r>
              <a:rPr lang="en-US" sz="2400" dirty="0" smtClean="0">
                <a:latin typeface="Arial" charset="0"/>
                <a:cs typeface="Arial" charset="0"/>
              </a:rPr>
              <a:t>, when </a:t>
            </a:r>
            <a:r>
              <a:rPr lang="en-US" sz="2400" dirty="0">
                <a:latin typeface="Arial" charset="0"/>
                <a:cs typeface="Arial" charset="0"/>
              </a:rPr>
              <a:t>used alone or in conjunction with a script </a:t>
            </a:r>
            <a:r>
              <a:rPr lang="en-US" sz="2400" dirty="0" smtClean="0">
                <a:latin typeface="Arial" charset="0"/>
                <a:cs typeface="Arial" charset="0"/>
              </a:rPr>
              <a:t>, does </a:t>
            </a:r>
            <a:r>
              <a:rPr lang="en-US" sz="2400" dirty="0">
                <a:latin typeface="Arial" charset="0"/>
                <a:cs typeface="Arial" charset="0"/>
              </a:rPr>
              <a:t>appear to improve certain pragmatic skills in children with Asperger’s Syndrome.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Arial" charset="0"/>
                <a:cs typeface="Arial" charset="0"/>
              </a:rPr>
              <a:t>Video modeling works better in remediating some behaviors than others. Turn taking increased as a result of the intervention while conversational turn around and interrupting both decreased. The only variable that did not improve in a desirable way was conversation initiation.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Arial" charset="0"/>
                <a:cs typeface="Arial" charset="0"/>
              </a:rPr>
              <a:t>The intervention was very successful when </a:t>
            </a:r>
            <a:r>
              <a:rPr lang="en-US" sz="2400" dirty="0" smtClean="0">
                <a:latin typeface="Arial" charset="0"/>
                <a:cs typeface="Arial" charset="0"/>
              </a:rPr>
              <a:t>introduced, however carryover</a:t>
            </a:r>
            <a:r>
              <a:rPr lang="en-US" sz="2400" dirty="0">
                <a:latin typeface="Arial" charset="0"/>
                <a:cs typeface="Arial" charset="0"/>
              </a:rPr>
              <a:t>, maintenance, and generalization did not occur for conversation initiation. Carryover, maintenance, and generalization were seen with each of the other three variables.</a:t>
            </a:r>
          </a:p>
          <a:p>
            <a:r>
              <a:rPr lang="en-US" sz="2400" dirty="0">
                <a:latin typeface="Arial" charset="0"/>
                <a:cs typeface="Arial" charset="0"/>
              </a:rPr>
              <a:t> </a:t>
            </a:r>
          </a:p>
          <a:p>
            <a:pPr eaLnBrk="0" hangingPunct="0">
              <a:spcBef>
                <a:spcPct val="50000"/>
              </a:spcBef>
            </a:pPr>
            <a:endParaRPr lang="en-AU" sz="1900" dirty="0">
              <a:latin typeface="Arial" charset="0"/>
            </a:endParaRPr>
          </a:p>
        </p:txBody>
      </p:sp>
      <p:sp>
        <p:nvSpPr>
          <p:cNvPr id="2051" name="Rectangle 33"/>
          <p:cNvSpPr>
            <a:spLocks noChangeArrowheads="1"/>
          </p:cNvSpPr>
          <p:nvPr/>
        </p:nvSpPr>
        <p:spPr bwMode="auto">
          <a:xfrm>
            <a:off x="762000" y="14630400"/>
            <a:ext cx="6962775" cy="449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algn="ctr" eaLnBrk="0" hangingPunct="0">
              <a:spcBef>
                <a:spcPct val="20000"/>
              </a:spcBef>
            </a:pPr>
            <a:r>
              <a:rPr lang="en-AU" sz="2800" b="1" dirty="0">
                <a:solidFill>
                  <a:srgbClr val="C00000"/>
                </a:solidFill>
                <a:latin typeface="Arial" charset="0"/>
              </a:rPr>
              <a:t>Purpose </a:t>
            </a:r>
            <a:endParaRPr lang="en-AU" sz="2800" b="1" dirty="0">
              <a:latin typeface="Arial" charset="0"/>
            </a:endParaRPr>
          </a:p>
          <a:p>
            <a:pPr eaLnBrk="0" hangingPunct="0">
              <a:spcBef>
                <a:spcPct val="20000"/>
              </a:spcBef>
            </a:pPr>
            <a:endParaRPr lang="en-US" sz="2400" dirty="0" smtClean="0">
              <a:latin typeface="Arial" charset="0"/>
              <a:cs typeface="Arial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en-US" sz="2800" dirty="0" smtClean="0">
                <a:latin typeface="Arial" charset="0"/>
                <a:cs typeface="Arial" charset="0"/>
              </a:rPr>
              <a:t>The </a:t>
            </a:r>
            <a:r>
              <a:rPr lang="en-US" sz="2800" dirty="0">
                <a:latin typeface="Arial" charset="0"/>
                <a:cs typeface="Arial" charset="0"/>
              </a:rPr>
              <a:t>primary purpose of this paper was to determine if video modeling increased pragmatic skills.</a:t>
            </a:r>
            <a:endParaRPr lang="en-AU" sz="2800" b="1" dirty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 eaLnBrk="0" hangingPunct="0">
              <a:spcBef>
                <a:spcPct val="20000"/>
              </a:spcBef>
            </a:pPr>
            <a:endParaRPr lang="en-AU" sz="28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052" name="Rectangle 29"/>
          <p:cNvSpPr>
            <a:spLocks noChangeArrowheads="1"/>
          </p:cNvSpPr>
          <p:nvPr/>
        </p:nvSpPr>
        <p:spPr bwMode="auto">
          <a:xfrm>
            <a:off x="685800" y="6400800"/>
            <a:ext cx="7315200" cy="7543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algn="ctr" eaLnBrk="0" hangingPunct="0">
              <a:spcBef>
                <a:spcPct val="50000"/>
              </a:spcBef>
            </a:pPr>
            <a:r>
              <a:rPr lang="en-AU" sz="2800" b="1" dirty="0">
                <a:solidFill>
                  <a:srgbClr val="CC3300"/>
                </a:solidFill>
                <a:latin typeface="Arial" charset="0"/>
              </a:rPr>
              <a:t>Abstract</a:t>
            </a:r>
            <a:endParaRPr lang="en-AU" sz="1900" dirty="0">
              <a:latin typeface="Arial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Arial" charset="0"/>
                <a:cs typeface="Arial" charset="0"/>
              </a:rPr>
              <a:t>Pragmatic skills prove difficult for children with Asperger’s syndrome. The purpose of this study was to determine if video modeling positively impacted pragmatic skills. The subject was a 9 year old with Asperger’s Syndrome. A spontaneous speech-language sample was conducted to gather data. The researcher and subject discussed the components of a conversation.  A live TV interview of an author the subject was already interested in was viewed. The subject practiced and conducted his own interview with a partner who also had Asperger’s Syndrome. The partner had previously participated in a similar study. Four behaviors were targeted for increase or decrease. The intervention was successful in three of four behaviors resulting in an increase of pragmatic appropriateness overall. </a:t>
            </a:r>
          </a:p>
          <a:p>
            <a:pPr eaLnBrk="0" hangingPunct="0">
              <a:spcBef>
                <a:spcPct val="50000"/>
              </a:spcBef>
            </a:pPr>
            <a:endParaRPr lang="en-AU" sz="2400" dirty="0">
              <a:latin typeface="Arial" charset="0"/>
            </a:endParaRPr>
          </a:p>
        </p:txBody>
      </p:sp>
      <p:sp>
        <p:nvSpPr>
          <p:cNvPr id="2054" name="Rectangle 30"/>
          <p:cNvSpPr>
            <a:spLocks noChangeArrowheads="1"/>
          </p:cNvSpPr>
          <p:nvPr/>
        </p:nvSpPr>
        <p:spPr bwMode="auto">
          <a:xfrm>
            <a:off x="8305800" y="6477000"/>
            <a:ext cx="6962775" cy="122856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46600" tIns="246600" rIns="246600" bIns="246600"/>
          <a:lstStyle/>
          <a:p>
            <a:pPr marL="260350" indent="-260350" algn="ctr" eaLnBrk="0" hangingPunct="0">
              <a:spcBef>
                <a:spcPct val="50000"/>
              </a:spcBef>
              <a:defRPr/>
            </a:pPr>
            <a:r>
              <a:rPr lang="en-GB" sz="2700" b="1" dirty="0">
                <a:solidFill>
                  <a:srgbClr val="CC3300"/>
                </a:solidFill>
                <a:latin typeface="Arial" charset="0"/>
              </a:rPr>
              <a:t>Method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Baseline data was collected on a 9 year, 11 month subject with Asperger’s Syndrome using a conversational speech sample.</a:t>
            </a:r>
          </a:p>
          <a:p>
            <a:pPr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 researcher discussed the components of a conversation with the subject. A video model was then introduced.  </a:t>
            </a:r>
          </a:p>
          <a:p>
            <a:pPr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 researcher then had the subject choose a person to interview and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develop a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series of questions and answers prior to conducting the interview. </a:t>
            </a:r>
          </a:p>
          <a:p>
            <a:pPr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The subject and his interviewee practiced the interview briefly before a recording of the actual interview was conducted. </a:t>
            </a:r>
          </a:p>
          <a:p>
            <a:pPr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Post intervention data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was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collected using a spontaneous speech language sample similar to the one used to determine the baseline.</a:t>
            </a:r>
          </a:p>
          <a:p>
            <a:pPr>
              <a:defRPr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Behaviors Measured </a:t>
            </a:r>
          </a:p>
          <a:p>
            <a:pPr algn="ctr"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31"/>
          <p:cNvSpPr>
            <a:spLocks noChangeArrowheads="1"/>
          </p:cNvSpPr>
          <p:nvPr/>
        </p:nvSpPr>
        <p:spPr bwMode="auto">
          <a:xfrm>
            <a:off x="15925800" y="6248400"/>
            <a:ext cx="6962775" cy="126476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46600" tIns="246600" rIns="246600" bIns="246600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sz="2700" b="1" dirty="0">
                <a:solidFill>
                  <a:srgbClr val="CC3300"/>
                </a:solidFill>
                <a:latin typeface="Arial" pitchFamily="34" charset="0"/>
              </a:rPr>
              <a:t>Results</a:t>
            </a:r>
          </a:p>
          <a:p>
            <a:pPr marL="342900" indent="-342900" eaLnBrk="0" hangingPunct="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GB" sz="2400" dirty="0">
                <a:latin typeface="Arial" pitchFamily="34" charset="0"/>
              </a:rPr>
              <a:t>Conversation initiation and turn-taking were </a:t>
            </a:r>
            <a:r>
              <a:rPr lang="en-GB" sz="2400" dirty="0" smtClean="0">
                <a:latin typeface="Arial" pitchFamily="34" charset="0"/>
              </a:rPr>
              <a:t>the two </a:t>
            </a:r>
            <a:r>
              <a:rPr lang="en-GB" sz="2400" dirty="0" err="1" smtClean="0">
                <a:latin typeface="Arial" pitchFamily="34" charset="0"/>
              </a:rPr>
              <a:t>behaviors</a:t>
            </a:r>
            <a:r>
              <a:rPr lang="en-GB" sz="2400" dirty="0" smtClean="0">
                <a:latin typeface="Arial" pitchFamily="34" charset="0"/>
              </a:rPr>
              <a:t> </a:t>
            </a:r>
            <a:r>
              <a:rPr lang="en-GB" sz="2400" dirty="0">
                <a:latin typeface="Arial" pitchFamily="34" charset="0"/>
              </a:rPr>
              <a:t>targeted for increase. Baseline data revealed </a:t>
            </a:r>
            <a:r>
              <a:rPr lang="en-GB" sz="2400" dirty="0" smtClean="0">
                <a:latin typeface="Arial" pitchFamily="34" charset="0"/>
              </a:rPr>
              <a:t>that he </a:t>
            </a:r>
            <a:r>
              <a:rPr lang="en-GB" sz="2400" dirty="0">
                <a:latin typeface="Arial" pitchFamily="34" charset="0"/>
              </a:rPr>
              <a:t>subject could initiate conversation at a rate of 20% and turn-take approximately 58% of the time. Interrupting and conversational turn-arounds were two </a:t>
            </a:r>
            <a:r>
              <a:rPr lang="en-GB" sz="2400" dirty="0" err="1" smtClean="0">
                <a:latin typeface="Arial" pitchFamily="34" charset="0"/>
              </a:rPr>
              <a:t>behaviors</a:t>
            </a:r>
            <a:r>
              <a:rPr lang="en-GB" sz="2400" dirty="0" smtClean="0">
                <a:latin typeface="Arial" pitchFamily="34" charset="0"/>
              </a:rPr>
              <a:t> </a:t>
            </a:r>
            <a:r>
              <a:rPr lang="en-GB" sz="2400" dirty="0">
                <a:latin typeface="Arial" pitchFamily="34" charset="0"/>
              </a:rPr>
              <a:t>targeted for decrease. Baseline data revealed </a:t>
            </a:r>
            <a:r>
              <a:rPr lang="en-GB" sz="2400" dirty="0" smtClean="0">
                <a:latin typeface="Arial" pitchFamily="34" charset="0"/>
              </a:rPr>
              <a:t>that the </a:t>
            </a:r>
            <a:r>
              <a:rPr lang="en-GB" sz="2400" dirty="0">
                <a:latin typeface="Arial" pitchFamily="34" charset="0"/>
              </a:rPr>
              <a:t>subject interrupted at a rate of 42% and turned the conversation towards himself 80% of the time.</a:t>
            </a:r>
          </a:p>
          <a:p>
            <a:pPr marL="342900" indent="-342900" eaLnBrk="0" hangingPunct="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GB" sz="2400" dirty="0">
                <a:latin typeface="Arial" pitchFamily="34" charset="0"/>
              </a:rPr>
              <a:t>During the intervention phase both desirable </a:t>
            </a:r>
            <a:r>
              <a:rPr lang="en-GB" sz="2400" dirty="0" err="1" smtClean="0">
                <a:latin typeface="Arial" pitchFamily="34" charset="0"/>
              </a:rPr>
              <a:t>behaviors</a:t>
            </a:r>
            <a:r>
              <a:rPr lang="en-GB" sz="2400" dirty="0" smtClean="0">
                <a:latin typeface="Arial" pitchFamily="34" charset="0"/>
              </a:rPr>
              <a:t> </a:t>
            </a:r>
            <a:r>
              <a:rPr lang="en-GB" sz="2400" dirty="0">
                <a:latin typeface="Arial" pitchFamily="34" charset="0"/>
              </a:rPr>
              <a:t>increased to 100% while both undesirable </a:t>
            </a:r>
            <a:r>
              <a:rPr lang="en-GB" sz="2400" dirty="0" err="1" smtClean="0">
                <a:latin typeface="Arial" pitchFamily="34" charset="0"/>
              </a:rPr>
              <a:t>behaviors</a:t>
            </a:r>
            <a:r>
              <a:rPr lang="en-GB" sz="2400" dirty="0" smtClean="0">
                <a:latin typeface="Arial" pitchFamily="34" charset="0"/>
              </a:rPr>
              <a:t> </a:t>
            </a:r>
            <a:r>
              <a:rPr lang="en-GB" sz="2400" dirty="0">
                <a:latin typeface="Arial" pitchFamily="34" charset="0"/>
              </a:rPr>
              <a:t>decreased to 0%.</a:t>
            </a:r>
          </a:p>
          <a:p>
            <a:pPr marL="342900" indent="-342900" eaLnBrk="0" hangingPunct="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GB" sz="2400" dirty="0">
                <a:latin typeface="Arial" pitchFamily="34" charset="0"/>
              </a:rPr>
              <a:t>New baseline data showed </a:t>
            </a:r>
            <a:r>
              <a:rPr lang="en-GB" sz="2400" dirty="0" smtClean="0">
                <a:latin typeface="Arial" pitchFamily="34" charset="0"/>
              </a:rPr>
              <a:t>he </a:t>
            </a:r>
            <a:r>
              <a:rPr lang="en-GB" sz="2400" dirty="0">
                <a:latin typeface="Arial" pitchFamily="34" charset="0"/>
              </a:rPr>
              <a:t>was able to maintain turn-taking at a rate of 93% while conversation initiation fell to 0%. Results also revealed that the subject interrupted only 20% of the time and turned the conversation towards himself at a rate of 40%.</a:t>
            </a:r>
          </a:p>
          <a:p>
            <a:pPr eaLnBrk="0" hangingPunct="0">
              <a:spcBef>
                <a:spcPct val="50000"/>
              </a:spcBef>
              <a:defRPr/>
            </a:pPr>
            <a:endParaRPr lang="en-GB" sz="2400" dirty="0">
              <a:latin typeface="Arial" pitchFamily="34" charset="0"/>
            </a:endParaRPr>
          </a:p>
          <a:p>
            <a:pPr eaLnBrk="0" hangingPunct="0">
              <a:spcBef>
                <a:spcPct val="50000"/>
              </a:spcBef>
              <a:defRPr/>
            </a:pPr>
            <a:endParaRPr lang="en-GB" sz="2400" dirty="0">
              <a:latin typeface="Arial" pitchFamily="34" charset="0"/>
            </a:endParaRPr>
          </a:p>
        </p:txBody>
      </p:sp>
      <p:sp>
        <p:nvSpPr>
          <p:cNvPr id="2055" name="Rectangle 32"/>
          <p:cNvSpPr>
            <a:spLocks noChangeArrowheads="1"/>
          </p:cNvSpPr>
          <p:nvPr/>
        </p:nvSpPr>
        <p:spPr bwMode="auto">
          <a:xfrm>
            <a:off x="23545800" y="6248400"/>
            <a:ext cx="6962775" cy="4894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246600" tIns="246600" rIns="246600" bIns="246600"/>
          <a:lstStyle/>
          <a:p>
            <a:endParaRPr lang="en-US" sz="1800" i="1" dirty="0"/>
          </a:p>
          <a:p>
            <a:endParaRPr lang="en-US" sz="1800" i="1" dirty="0"/>
          </a:p>
          <a:p>
            <a:endParaRPr lang="en-US" sz="1800" i="1" dirty="0"/>
          </a:p>
          <a:p>
            <a:endParaRPr lang="en-US" sz="1800" i="1" dirty="0"/>
          </a:p>
          <a:p>
            <a:endParaRPr lang="en-US" sz="1800" i="1" dirty="0"/>
          </a:p>
          <a:p>
            <a:endParaRPr lang="en-US" sz="1800" i="1" dirty="0"/>
          </a:p>
          <a:p>
            <a:endParaRPr lang="en-US" sz="1800" i="1" dirty="0"/>
          </a:p>
          <a:p>
            <a:endParaRPr lang="en-US" sz="1800" i="1" dirty="0"/>
          </a:p>
          <a:p>
            <a:endParaRPr lang="en-US" sz="1800" i="1" dirty="0"/>
          </a:p>
          <a:p>
            <a:endParaRPr lang="en-US" sz="1800" i="1" dirty="0"/>
          </a:p>
          <a:p>
            <a:endParaRPr lang="en-US" sz="1800" i="1" dirty="0"/>
          </a:p>
          <a:p>
            <a:endParaRPr lang="en-US" sz="1800" i="1" dirty="0"/>
          </a:p>
          <a:p>
            <a:r>
              <a:rPr lang="en-US" sz="1800" i="1" dirty="0"/>
              <a:t>Figure 2: Decrease of undesirable behaviors in spontaneous conversation (pre and post treatment) and structured interviewing (intervention) where A</a:t>
            </a:r>
            <a:r>
              <a:rPr lang="en-US" sz="1800" i="1" baseline="-25000" dirty="0"/>
              <a:t>1 </a:t>
            </a:r>
            <a:r>
              <a:rPr lang="en-US" sz="1800" i="1" dirty="0"/>
              <a:t>is the baseline, B is the intervention, and A</a:t>
            </a:r>
            <a:r>
              <a:rPr lang="en-US" sz="1800" i="1" baseline="-25000" dirty="0"/>
              <a:t>2</a:t>
            </a:r>
            <a:r>
              <a:rPr lang="en-US" sz="1800" i="1" dirty="0"/>
              <a:t> is the new baseline.</a:t>
            </a:r>
          </a:p>
        </p:txBody>
      </p:sp>
      <p:sp>
        <p:nvSpPr>
          <p:cNvPr id="3081" name="Text Box 2"/>
          <p:cNvSpPr txBox="1">
            <a:spLocks noChangeArrowheads="1"/>
          </p:cNvSpPr>
          <p:nvPr/>
        </p:nvSpPr>
        <p:spPr bwMode="auto">
          <a:xfrm>
            <a:off x="1752600" y="533400"/>
            <a:ext cx="27508200" cy="2409018"/>
          </a:xfrm>
          <a:prstGeom prst="rect">
            <a:avLst/>
          </a:prstGeom>
          <a:solidFill>
            <a:schemeClr val="accent3">
              <a:lumMod val="95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square" lIns="369900" tIns="369900" rIns="369900" bIns="369900">
            <a:spAutoFit/>
          </a:bodyPr>
          <a:lstStyle/>
          <a:p>
            <a:pPr algn="ctr" eaLnBrk="0" hangingPunct="0">
              <a:defRPr/>
            </a:pPr>
            <a:r>
              <a:rPr lang="en-US" sz="5400" dirty="0">
                <a:latin typeface="Arial" pitchFamily="34" charset="0"/>
                <a:cs typeface="Arial" pitchFamily="34" charset="0"/>
              </a:rPr>
              <a:t>Video Modeling to Increase </a:t>
            </a:r>
            <a:endParaRPr lang="en-US" sz="5400" dirty="0" smtClean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5400" dirty="0" smtClean="0">
                <a:latin typeface="Arial" pitchFamily="34" charset="0"/>
                <a:cs typeface="Arial" pitchFamily="34" charset="0"/>
              </a:rPr>
              <a:t>Pragmatics </a:t>
            </a:r>
            <a:r>
              <a:rPr lang="en-US" sz="5400" dirty="0">
                <a:latin typeface="Arial" pitchFamily="34" charset="0"/>
                <a:cs typeface="Arial" pitchFamily="34" charset="0"/>
              </a:rPr>
              <a:t>in </a:t>
            </a:r>
            <a:r>
              <a:rPr lang="en-US" sz="5400" dirty="0">
                <a:latin typeface="Arial" pitchFamily="34" charset="0"/>
                <a:cs typeface="Arial" pitchFamily="34" charset="0"/>
              </a:rPr>
              <a:t>Asperger's</a:t>
            </a:r>
            <a:r>
              <a:rPr lang="en-US" sz="5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5400" dirty="0" smtClean="0">
                <a:latin typeface="Arial" pitchFamily="34" charset="0"/>
                <a:cs typeface="Arial" pitchFamily="34" charset="0"/>
              </a:rPr>
              <a:t>Syndrome</a:t>
            </a:r>
            <a:endParaRPr lang="en-US" sz="6600" dirty="0"/>
          </a:p>
        </p:txBody>
      </p:sp>
      <p:sp>
        <p:nvSpPr>
          <p:cNvPr id="2057" name="Text Box 4"/>
          <p:cNvSpPr txBox="1">
            <a:spLocks noChangeArrowheads="1"/>
          </p:cNvSpPr>
          <p:nvPr/>
        </p:nvSpPr>
        <p:spPr bwMode="auto">
          <a:xfrm>
            <a:off x="838200" y="3657600"/>
            <a:ext cx="2971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46600" tIns="246600" rIns="246600" bIns="246600"/>
          <a:lstStyle/>
          <a:p>
            <a:pPr algn="ctr" eaLnBrk="0" hangingPunct="0">
              <a:spcBef>
                <a:spcPct val="20000"/>
              </a:spcBef>
            </a:pPr>
            <a:r>
              <a:rPr lang="en-GB" sz="3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Gretta</a:t>
            </a:r>
            <a:r>
              <a:rPr lang="en-GB" sz="3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  <a:r>
              <a:rPr lang="en-GB" sz="3800" b="1" dirty="0">
                <a:solidFill>
                  <a:schemeClr val="bg1"/>
                </a:solidFill>
                <a:latin typeface="Arial" charset="0"/>
                <a:cs typeface="Arial" charset="0"/>
              </a:rPr>
              <a:t>M. Farley</a:t>
            </a:r>
          </a:p>
          <a:p>
            <a:pPr algn="ctr" eaLnBrk="0" hangingPunct="0">
              <a:spcBef>
                <a:spcPct val="20000"/>
              </a:spcBef>
            </a:pPr>
            <a:r>
              <a:rPr lang="en-GB" sz="3800" b="1" dirty="0">
                <a:solidFill>
                  <a:schemeClr val="bg1"/>
                </a:solidFill>
                <a:latin typeface="Arial" charset="0"/>
                <a:cs typeface="Arial" charset="0"/>
              </a:rPr>
              <a:t>Faculty Mentor: Susan C. </a:t>
            </a:r>
            <a:r>
              <a:rPr lang="en-GB" sz="3800" b="1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Miller                                                          </a:t>
            </a:r>
            <a:r>
              <a:rPr lang="en-US" sz="4000" b="1" dirty="0" smtClean="0">
                <a:solidFill>
                  <a:schemeClr val="bg1"/>
                </a:solidFill>
              </a:rPr>
              <a:t>              </a:t>
            </a:r>
            <a:r>
              <a:rPr lang="en-GB" sz="3800" b="1" dirty="0">
                <a:solidFill>
                  <a:schemeClr val="bg1"/>
                </a:solidFill>
                <a:latin typeface="Arial" charset="0"/>
                <a:cs typeface="Arial" charset="0"/>
              </a:rPr>
              <a:t>Department</a:t>
            </a:r>
            <a:r>
              <a:rPr lang="en-GB" sz="3800" b="1" dirty="0">
                <a:solidFill>
                  <a:schemeClr val="bg1"/>
                </a:solidFill>
                <a:latin typeface="Arial" charset="0"/>
              </a:rPr>
              <a:t>: Communication Sciences and Disorders </a:t>
            </a:r>
          </a:p>
        </p:txBody>
      </p:sp>
      <p:sp>
        <p:nvSpPr>
          <p:cNvPr id="2058" name="Text Box 17"/>
          <p:cNvSpPr txBox="1">
            <a:spLocks noChangeArrowheads="1"/>
          </p:cNvSpPr>
          <p:nvPr/>
        </p:nvSpPr>
        <p:spPr bwMode="auto">
          <a:xfrm>
            <a:off x="8636000" y="13350875"/>
            <a:ext cx="2482850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3300" tIns="123300" rIns="123300" bIns="123300">
            <a:spAutoFit/>
          </a:bodyPr>
          <a:lstStyle/>
          <a:p>
            <a:pPr algn="r" eaLnBrk="0" hangingPunct="0"/>
            <a:r>
              <a:rPr lang="en-AU" sz="2000" i="1" dirty="0"/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5984200" y="914400"/>
            <a:ext cx="2743200" cy="156966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The</a:t>
            </a:r>
          </a:p>
          <a:p>
            <a:pPr algn="ctr" eaLnBrk="0" hangingPunct="0">
              <a:defRPr/>
            </a:pPr>
            <a:r>
              <a:rPr lang="en-US" sz="3200" dirty="0">
                <a:ln>
                  <a:solidFill>
                    <a:srgbClr val="C00000"/>
                  </a:solidFill>
                </a:ln>
                <a:latin typeface="Arial" pitchFamily="34" charset="0"/>
                <a:cs typeface="Arial" pitchFamily="34" charset="0"/>
              </a:rPr>
              <a:t>Graduate School</a:t>
            </a:r>
          </a:p>
        </p:txBody>
      </p:sp>
      <p:pic>
        <p:nvPicPr>
          <p:cNvPr id="2066" name="Picture 18" descr="VSU_VStateLogo2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990600"/>
            <a:ext cx="1916658" cy="1447800"/>
          </a:xfrm>
          <a:prstGeom prst="rect">
            <a:avLst/>
          </a:prstGeom>
          <a:ln w="38100" cap="flat" cmpd="thickThin">
            <a:solidFill>
              <a:srgbClr val="000000"/>
            </a:solidFill>
            <a:prstDash val="solid"/>
            <a:round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763000" y="15773400"/>
          <a:ext cx="5877243" cy="281369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379090"/>
                <a:gridCol w="1523934"/>
                <a:gridCol w="1595129"/>
                <a:gridCol w="1379090"/>
              </a:tblGrid>
              <a:tr h="594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Baseline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Intervention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New Baseline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3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Conversation Initiation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69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Turn-Taking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58%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93%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69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Interrupting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42%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08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Conversation</a:t>
                      </a:r>
                      <a:r>
                        <a:rPr lang="en-US" sz="1600" baseline="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Turn-Arounds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40%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2093" name="Chart 14"/>
          <p:cNvGraphicFramePr>
            <a:graphicFrameLocks/>
          </p:cNvGraphicFramePr>
          <p:nvPr/>
        </p:nvGraphicFramePr>
        <p:xfrm>
          <a:off x="16230600" y="14859000"/>
          <a:ext cx="6350000" cy="3302000"/>
        </p:xfrm>
        <a:graphic>
          <a:graphicData uri="http://schemas.openxmlformats.org/presentationml/2006/ole">
            <p:oleObj spid="_x0000_s2093" r:id="rId4" imgW="6346486" imgH="3304318" progId="Excel.Sheet.8">
              <p:embed/>
            </p:oleObj>
          </a:graphicData>
        </a:graphic>
      </p:graphicFrame>
      <p:graphicFrame>
        <p:nvGraphicFramePr>
          <p:cNvPr id="2094" name="Chart 15"/>
          <p:cNvGraphicFramePr>
            <a:graphicFrameLocks/>
          </p:cNvGraphicFramePr>
          <p:nvPr/>
        </p:nvGraphicFramePr>
        <p:xfrm>
          <a:off x="23926800" y="6400800"/>
          <a:ext cx="6045200" cy="3346450"/>
        </p:xfrm>
        <a:graphic>
          <a:graphicData uri="http://schemas.openxmlformats.org/presentationml/2006/ole">
            <p:oleObj spid="_x0000_s2094" r:id="rId5" imgW="6047756" imgH="3346994" progId="Excel.Sheet.8">
              <p:embed/>
            </p:oleObj>
          </a:graphicData>
        </a:graphic>
      </p:graphicFrame>
      <p:sp>
        <p:nvSpPr>
          <p:cNvPr id="2095" name="TextBox 4"/>
          <p:cNvSpPr txBox="1">
            <a:spLocks noChangeArrowheads="1"/>
          </p:cNvSpPr>
          <p:nvPr/>
        </p:nvSpPr>
        <p:spPr bwMode="auto">
          <a:xfrm>
            <a:off x="16611600" y="18059400"/>
            <a:ext cx="57912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 dirty="0"/>
              <a:t>Figure 1: Increase of desirable behaviors in spontaneous conversation (pre and post treatment) and structured interviewing (intervention) where A</a:t>
            </a:r>
            <a:r>
              <a:rPr lang="en-US" sz="1400" i="1" baseline="-25000" dirty="0"/>
              <a:t>1 </a:t>
            </a:r>
            <a:r>
              <a:rPr lang="en-US" sz="1400" i="1" dirty="0"/>
              <a:t>is the baseline, B is the intervention, and A</a:t>
            </a:r>
            <a:r>
              <a:rPr lang="en-US" sz="1400" i="1" baseline="-25000" dirty="0"/>
              <a:t>2</a:t>
            </a:r>
            <a:r>
              <a:rPr lang="en-US" sz="1400" i="1" dirty="0"/>
              <a:t> is the new baseline.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3287</TotalTime>
  <Words>656</Words>
  <Application>Microsoft Office PowerPoint</Application>
  <PresentationFormat>Custom</PresentationFormat>
  <Paragraphs>70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Blank Presentation</vt:lpstr>
      <vt:lpstr>Microsoft Office Excel 97-2003 Worksheet</vt:lpstr>
      <vt:lpstr>Slide 1</vt:lpstr>
    </vt:vector>
  </TitlesOfParts>
  <Company>UNSW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Medical Illustration Unit</dc:creator>
  <cp:lastModifiedBy>twilliam</cp:lastModifiedBy>
  <cp:revision>314</cp:revision>
  <cp:lastPrinted>1999-09-02T03:17:39Z</cp:lastPrinted>
  <dcterms:created xsi:type="dcterms:W3CDTF">1997-10-24T05:44:18Z</dcterms:created>
  <dcterms:modified xsi:type="dcterms:W3CDTF">2011-04-08T18:32:09Z</dcterms:modified>
</cp:coreProperties>
</file>