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7" r:id="rId8"/>
    <p:sldId id="261" r:id="rId9"/>
    <p:sldId id="262" r:id="rId10"/>
    <p:sldId id="263" r:id="rId11"/>
    <p:sldId id="264" r:id="rId12"/>
    <p:sldId id="277" r:id="rId13"/>
    <p:sldId id="278" r:id="rId14"/>
    <p:sldId id="279" r:id="rId15"/>
    <p:sldId id="265" r:id="rId16"/>
    <p:sldId id="266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 Raymond Peace" initials="JR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2-08T14:37:17.675" idx="1">
    <p:pos x="10" y="10"/>
    <p:text>Does there need to be slashes between each figure?  Should there just be a dividing line like the one I added?
I added more slashes.  Perhaps this is clear than the earlier version.  Maybe you can make it look better still.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8B46-DD61-4BFF-8321-180699CA7B95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AEF8B-EAFE-4BF0-8A3B-73F6B0114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222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8B46-DD61-4BFF-8321-180699CA7B95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AEF8B-EAFE-4BF0-8A3B-73F6B0114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804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8B46-DD61-4BFF-8321-180699CA7B95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AEF8B-EAFE-4BF0-8A3B-73F6B0114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059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8B46-DD61-4BFF-8321-180699CA7B95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AEF8B-EAFE-4BF0-8A3B-73F6B0114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216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8B46-DD61-4BFF-8321-180699CA7B95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AEF8B-EAFE-4BF0-8A3B-73F6B0114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408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8B46-DD61-4BFF-8321-180699CA7B95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AEF8B-EAFE-4BF0-8A3B-73F6B0114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19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8B46-DD61-4BFF-8321-180699CA7B95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AEF8B-EAFE-4BF0-8A3B-73F6B0114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021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8B46-DD61-4BFF-8321-180699CA7B95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AEF8B-EAFE-4BF0-8A3B-73F6B0114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909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8B46-DD61-4BFF-8321-180699CA7B95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AEF8B-EAFE-4BF0-8A3B-73F6B0114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985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8B46-DD61-4BFF-8321-180699CA7B95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AEF8B-EAFE-4BF0-8A3B-73F6B0114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07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8B46-DD61-4BFF-8321-180699CA7B95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AEF8B-EAFE-4BF0-8A3B-73F6B0114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205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68B46-DD61-4BFF-8321-180699CA7B95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AEF8B-EAFE-4BF0-8A3B-73F6B0114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300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philosophy.hku.hk/think/venn/tute3.php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philosophy.hku.hk/think/venn/venn-program.php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Venn Diagrams and Categorical Syllogisms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48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S are P.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9" t="14492" r="42773" b="31101"/>
          <a:stretch/>
        </p:blipFill>
        <p:spPr>
          <a:xfrm>
            <a:off x="3200400" y="1676400"/>
            <a:ext cx="2595967" cy="1658318"/>
          </a:xfrm>
        </p:spPr>
      </p:pic>
      <p:sp>
        <p:nvSpPr>
          <p:cNvPr id="5" name="TextBox 4"/>
          <p:cNvSpPr txBox="1"/>
          <p:nvPr/>
        </p:nvSpPr>
        <p:spPr>
          <a:xfrm>
            <a:off x="457200" y="3505200"/>
            <a:ext cx="807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Particular Categorical Statement</a:t>
            </a:r>
          </a:p>
          <a:p>
            <a:r>
              <a:rPr lang="en-US" dirty="0" smtClean="0"/>
              <a:t>Some members of the subject class are also members of the predicate class.</a:t>
            </a:r>
          </a:p>
          <a:p>
            <a:endParaRPr lang="en-US" dirty="0"/>
          </a:p>
          <a:p>
            <a:r>
              <a:rPr lang="en-US" dirty="0" smtClean="0"/>
              <a:t>Some sailors are privates.</a:t>
            </a:r>
          </a:p>
          <a:p>
            <a:endParaRPr lang="en-US" dirty="0"/>
          </a:p>
          <a:p>
            <a:r>
              <a:rPr lang="en-US" dirty="0" smtClean="0"/>
              <a:t>The X is placed where the sailors who are also privates would exist.</a:t>
            </a:r>
          </a:p>
          <a:p>
            <a:endParaRPr lang="en-US" dirty="0"/>
          </a:p>
          <a:p>
            <a:r>
              <a:rPr lang="en-US" dirty="0" smtClean="0"/>
              <a:t>This is known as the “I” statement.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514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S are not P.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17" r="30598" b="18355"/>
          <a:stretch/>
        </p:blipFill>
        <p:spPr>
          <a:xfrm>
            <a:off x="2819400" y="1524000"/>
            <a:ext cx="3298637" cy="2061275"/>
          </a:xfrm>
        </p:spPr>
      </p:pic>
      <p:sp>
        <p:nvSpPr>
          <p:cNvPr id="5" name="TextBox 4"/>
          <p:cNvSpPr txBox="1"/>
          <p:nvPr/>
        </p:nvSpPr>
        <p:spPr>
          <a:xfrm>
            <a:off x="457200" y="4038600"/>
            <a:ext cx="822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Particular Categorical Statement</a:t>
            </a:r>
          </a:p>
          <a:p>
            <a:r>
              <a:rPr lang="en-US" dirty="0" smtClean="0"/>
              <a:t>Some members of the subject class are not members of the predicate class.</a:t>
            </a:r>
          </a:p>
          <a:p>
            <a:endParaRPr lang="en-US" dirty="0"/>
          </a:p>
          <a:p>
            <a:r>
              <a:rPr lang="en-US" dirty="0" smtClean="0"/>
              <a:t>Some scholars are not philosophers.</a:t>
            </a:r>
          </a:p>
          <a:p>
            <a:endParaRPr lang="en-US" dirty="0"/>
          </a:p>
          <a:p>
            <a:r>
              <a:rPr lang="en-US" dirty="0" smtClean="0"/>
              <a:t>This is known as the “O” form statement.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473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A, E, I, 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There are four basic categorical statement types, named A, E, I, and O.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The </a:t>
            </a:r>
            <a:r>
              <a:rPr lang="en-US" i="1" smtClean="0"/>
              <a:t>quantity</a:t>
            </a:r>
            <a:r>
              <a:rPr lang="en-US" smtClean="0"/>
              <a:t> of a categorical proposition is either universal, or particular.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The </a:t>
            </a:r>
            <a:r>
              <a:rPr lang="en-US" i="1" smtClean="0"/>
              <a:t>quality</a:t>
            </a:r>
            <a:r>
              <a:rPr lang="en-US" smtClean="0"/>
              <a:t> of a categorical proposition is either affirmative, or negative.</a:t>
            </a:r>
          </a:p>
        </p:txBody>
      </p:sp>
    </p:spTree>
    <p:extLst>
      <p:ext uri="{BB962C8B-B14F-4D97-AF65-F5344CB8AC3E}">
        <p14:creationId xmlns:p14="http://schemas.microsoft.com/office/powerpoint/2010/main" val="5550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A, E, I, O and their quantity and quality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A is the universal affirmative statement.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E is the universal negative statement.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 is the particular affirmative statement.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O is the particular negative statement.</a:t>
            </a:r>
          </a:p>
        </p:txBody>
      </p:sp>
    </p:spTree>
    <p:extLst>
      <p:ext uri="{BB962C8B-B14F-4D97-AF65-F5344CB8AC3E}">
        <p14:creationId xmlns:p14="http://schemas.microsoft.com/office/powerpoint/2010/main" val="311779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meaning of “some”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categorical logic “some” means “at least one”, which is considered its minimal meaning.</a:t>
            </a:r>
          </a:p>
          <a:p>
            <a:r>
              <a:rPr lang="en-US" dirty="0" smtClean="0"/>
              <a:t>“Some” is the standard form </a:t>
            </a:r>
            <a:r>
              <a:rPr lang="en-US" i="1" dirty="0" smtClean="0"/>
              <a:t>particular</a:t>
            </a:r>
            <a:r>
              <a:rPr lang="en-US" dirty="0" smtClean="0"/>
              <a:t> quantifier.</a:t>
            </a:r>
          </a:p>
          <a:p>
            <a:r>
              <a:rPr lang="en-US" dirty="0" smtClean="0"/>
              <a:t>So, for example, the I statement, “Some buses used by the city are roadworthy machines”, would mean there’s at least one bus used by the city (but not necessarily any more than that one) that is a roadworthy machine.</a:t>
            </a:r>
          </a:p>
        </p:txBody>
      </p:sp>
    </p:spTree>
    <p:extLst>
      <p:ext uri="{BB962C8B-B14F-4D97-AF65-F5344CB8AC3E}">
        <p14:creationId xmlns:p14="http://schemas.microsoft.com/office/powerpoint/2010/main" val="214610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Square of Opposition: How the four types of categorical statements relate to each other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828800"/>
            <a:ext cx="5714999" cy="4805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4566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Which diagram goes with each of the following categorical propositions? Give the letter type, and draw the Venn diagram.</a:t>
            </a:r>
          </a:p>
          <a:p>
            <a:r>
              <a:rPr lang="en-US" dirty="0"/>
              <a:t>1. No Catholics are Protestants.</a:t>
            </a:r>
          </a:p>
          <a:p>
            <a:r>
              <a:rPr lang="en-US" dirty="0"/>
              <a:t>2. Some cats are Persians.</a:t>
            </a:r>
          </a:p>
          <a:p>
            <a:r>
              <a:rPr lang="en-US" dirty="0"/>
              <a:t>3. Some dogs are not hunters.</a:t>
            </a:r>
          </a:p>
          <a:p>
            <a:r>
              <a:rPr lang="en-US" dirty="0"/>
              <a:t>4. All Georgians are Americans.</a:t>
            </a:r>
          </a:p>
          <a:p>
            <a:r>
              <a:rPr lang="en-US" dirty="0"/>
              <a:t>5. No fish are bipeds.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642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US" dirty="0" smtClean="0"/>
              <a:t>Categorical Syllogisms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3886200"/>
          </a:xfrm>
        </p:spPr>
        <p:txBody>
          <a:bodyPr/>
          <a:lstStyle/>
          <a:p>
            <a:r>
              <a:rPr lang="en-US" dirty="0" smtClean="0"/>
              <a:t>Made up of three statements, giving three specific classes of things and how they relate</a:t>
            </a:r>
          </a:p>
          <a:p>
            <a:r>
              <a:rPr lang="en-US" dirty="0" smtClean="0">
                <a:hlinkClick r:id="rId2"/>
              </a:rPr>
              <a:t>http://philosophy.hku.hk/think/venn/tute3.php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 webpage above is interactive, and shows how the three statements can be placed on a Venn Diagram made of three circles.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741863"/>
            <a:ext cx="2225675" cy="21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72944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Imagine how to shade in: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05200" cy="4525963"/>
          </a:xfrm>
        </p:spPr>
        <p:txBody>
          <a:bodyPr/>
          <a:lstStyle/>
          <a:p>
            <a:r>
              <a:rPr lang="en-US" dirty="0" smtClean="0"/>
              <a:t>All men are mortal.</a:t>
            </a:r>
          </a:p>
          <a:p>
            <a:r>
              <a:rPr lang="en-US" dirty="0" smtClean="0"/>
              <a:t>Socrates is a man.</a:t>
            </a:r>
          </a:p>
          <a:p>
            <a:r>
              <a:rPr lang="en-US" dirty="0" smtClean="0"/>
              <a:t>Therefore, Socrates is mortal.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044" y="2015264"/>
            <a:ext cx="3981450" cy="287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76902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shade in All men are mortal: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55736"/>
            <a:ext cx="5499847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6738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Venn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/>
          <a:lstStyle/>
          <a:p>
            <a:r>
              <a:rPr lang="en-US" dirty="0" smtClean="0"/>
              <a:t>1834 – 1923 </a:t>
            </a:r>
          </a:p>
          <a:p>
            <a:r>
              <a:rPr lang="en-US" dirty="0" smtClean="0"/>
              <a:t>English logician and philosopher noted for introducing the Venn diagram</a:t>
            </a:r>
          </a:p>
          <a:p>
            <a:r>
              <a:rPr lang="en-US" dirty="0" smtClean="0"/>
              <a:t>Used in set theory, probability, logic, statistics, and computer science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0" y="0"/>
            <a:ext cx="2095500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81928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Now shade in:</a:t>
            </a:r>
            <a:br>
              <a:rPr lang="en-US" dirty="0" smtClean="0"/>
            </a:br>
            <a:r>
              <a:rPr lang="en-US" dirty="0" smtClean="0"/>
              <a:t>Socrates is a Man</a:t>
            </a:r>
            <a:br>
              <a:rPr lang="en-US" dirty="0" smtClean="0"/>
            </a:br>
            <a:r>
              <a:rPr lang="en-US" dirty="0" smtClean="0"/>
              <a:t>And check to see if there is a space where Socrates can be mortal as well – there is, where the X appears below: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26410"/>
            <a:ext cx="4610608" cy="380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6000" y="3429000"/>
            <a:ext cx="2362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considered “valid” because the Venn diagram shows that the conclusion is necessarily true: there is no space left for a Socrates who is </a:t>
            </a:r>
            <a:r>
              <a:rPr lang="en-US" i="1" dirty="0" smtClean="0"/>
              <a:t>non</a:t>
            </a:r>
            <a:r>
              <a:rPr lang="en-US" dirty="0" smtClean="0"/>
              <a:t>-mortal!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184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Checking what is true on a Venn diagram: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10" y="2424113"/>
            <a:ext cx="8312073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58161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Checking what is true on a Venn diagram: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03" y="2057400"/>
            <a:ext cx="9006097" cy="249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90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Venn Diagram checker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http://philosophy.hku.hk/think/venn/venn-program.php</a:t>
            </a:r>
            <a:r>
              <a:rPr lang="en-US" dirty="0" smtClean="0"/>
              <a:t> </a:t>
            </a:r>
          </a:p>
          <a:p>
            <a:r>
              <a:rPr lang="en-US" dirty="0" smtClean="0"/>
              <a:t>Use this link to double check how you represent statements on Venn diagrams</a:t>
            </a:r>
            <a:endParaRPr lang="en-US" dirty="0"/>
          </a:p>
          <a:p>
            <a:r>
              <a:rPr lang="en-US" dirty="0" smtClean="0"/>
              <a:t>The page immediately after it explains how to use “ticks” on a Venn diagram to check Categorical Syllogism arguments for validity</a:t>
            </a:r>
          </a:p>
        </p:txBody>
      </p:sp>
    </p:spTree>
    <p:extLst>
      <p:ext uri="{BB962C8B-B14F-4D97-AF65-F5344CB8AC3E}">
        <p14:creationId xmlns:p14="http://schemas.microsoft.com/office/powerpoint/2010/main" val="19449832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Mood (cont.)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Example:</a:t>
            </a:r>
          </a:p>
          <a:p>
            <a:r>
              <a:rPr lang="en-US" i="1" dirty="0"/>
              <a:t>All dictators are tyrants.</a:t>
            </a:r>
          </a:p>
          <a:p>
            <a:r>
              <a:rPr lang="en-US" i="1" dirty="0"/>
              <a:t>All czars are dictators.</a:t>
            </a:r>
          </a:p>
          <a:p>
            <a:r>
              <a:rPr lang="en-US" i="1" dirty="0"/>
              <a:t>Therefore, all czars are tyrants.</a:t>
            </a:r>
          </a:p>
          <a:p>
            <a:endParaRPr lang="en-US" b="1" dirty="0"/>
          </a:p>
          <a:p>
            <a:r>
              <a:rPr lang="en-US" dirty="0"/>
              <a:t>The mood of this example is </a:t>
            </a:r>
            <a:r>
              <a:rPr lang="en-US" i="1" dirty="0"/>
              <a:t>AAA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41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34143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 Question For You</a:t>
            </a:r>
            <a:endParaRPr lang="en-US" sz="3600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Selecting from the list below, what </a:t>
            </a:r>
            <a:r>
              <a:rPr lang="en-US" dirty="0"/>
              <a:t>is the mood of this </a:t>
            </a:r>
            <a:r>
              <a:rPr lang="en-US" dirty="0" smtClean="0"/>
              <a:t>syllogism?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>
              <a:lnSpc>
                <a:spcPct val="80000"/>
              </a:lnSpc>
            </a:pPr>
            <a:r>
              <a:rPr lang="en-US" i="1" dirty="0"/>
              <a:t>No candidates are witnesses.</a:t>
            </a:r>
          </a:p>
          <a:p>
            <a:pPr>
              <a:lnSpc>
                <a:spcPct val="80000"/>
              </a:lnSpc>
            </a:pPr>
            <a:r>
              <a:rPr lang="en-US" i="1" dirty="0"/>
              <a:t>Some lawyers are witnesses.</a:t>
            </a:r>
          </a:p>
          <a:p>
            <a:pPr>
              <a:lnSpc>
                <a:spcPct val="80000"/>
              </a:lnSpc>
            </a:pPr>
            <a:r>
              <a:rPr lang="en-US" i="1" dirty="0"/>
              <a:t>So, some lawyers are not candidates.</a:t>
            </a:r>
          </a:p>
          <a:p>
            <a:pPr>
              <a:lnSpc>
                <a:spcPct val="80000"/>
              </a:lnSpc>
            </a:pPr>
            <a:endParaRPr lang="en-US" i="1" dirty="0"/>
          </a:p>
          <a:p>
            <a:pPr>
              <a:lnSpc>
                <a:spcPct val="80000"/>
              </a:lnSpc>
            </a:pPr>
            <a:r>
              <a:rPr lang="en-US" dirty="0"/>
              <a:t>A.  OIE</a:t>
            </a:r>
          </a:p>
          <a:p>
            <a:pPr>
              <a:lnSpc>
                <a:spcPct val="80000"/>
              </a:lnSpc>
            </a:pPr>
            <a:r>
              <a:rPr lang="en-US" dirty="0"/>
              <a:t>B.  IOE</a:t>
            </a:r>
          </a:p>
          <a:p>
            <a:pPr>
              <a:lnSpc>
                <a:spcPct val="80000"/>
              </a:lnSpc>
            </a:pPr>
            <a:r>
              <a:rPr lang="en-US" dirty="0"/>
              <a:t>C.  EIO</a:t>
            </a:r>
          </a:p>
          <a:p>
            <a:pPr>
              <a:lnSpc>
                <a:spcPct val="80000"/>
              </a:lnSpc>
            </a:pPr>
            <a:r>
              <a:rPr lang="en-US" dirty="0"/>
              <a:t>D.  AOI</a:t>
            </a:r>
          </a:p>
        </p:txBody>
      </p:sp>
    </p:spTree>
    <p:extLst>
      <p:ext uri="{BB962C8B-B14F-4D97-AF65-F5344CB8AC3E}">
        <p14:creationId xmlns:p14="http://schemas.microsoft.com/office/powerpoint/2010/main" val="113049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dirty="0"/>
              <a:t>Selecting from the list below, what is the mood of this syllogism?</a:t>
            </a:r>
            <a:br>
              <a:rPr lang="en-US" dirty="0"/>
            </a:br>
            <a:endParaRPr lang="en-US" dirty="0"/>
          </a:p>
          <a:p>
            <a:pPr>
              <a:lnSpc>
                <a:spcPct val="80000"/>
              </a:lnSpc>
            </a:pPr>
            <a:r>
              <a:rPr lang="en-US" i="1" dirty="0"/>
              <a:t>No candidates are witnesses.</a:t>
            </a:r>
          </a:p>
          <a:p>
            <a:pPr>
              <a:lnSpc>
                <a:spcPct val="80000"/>
              </a:lnSpc>
            </a:pPr>
            <a:r>
              <a:rPr lang="en-US" i="1" dirty="0"/>
              <a:t>Some lawyers are witnesses.</a:t>
            </a:r>
          </a:p>
          <a:p>
            <a:pPr>
              <a:lnSpc>
                <a:spcPct val="80000"/>
              </a:lnSpc>
            </a:pPr>
            <a:r>
              <a:rPr lang="en-US" i="1" dirty="0"/>
              <a:t>So, some lawyers are not candidates.</a:t>
            </a:r>
          </a:p>
          <a:p>
            <a:pPr>
              <a:lnSpc>
                <a:spcPct val="80000"/>
              </a:lnSpc>
            </a:pPr>
            <a:endParaRPr lang="en-US" i="1" dirty="0"/>
          </a:p>
          <a:p>
            <a:pPr>
              <a:lnSpc>
                <a:spcPct val="80000"/>
              </a:lnSpc>
            </a:pPr>
            <a:r>
              <a:rPr lang="en-US" dirty="0"/>
              <a:t>A.  OIE</a:t>
            </a:r>
          </a:p>
          <a:p>
            <a:pPr>
              <a:lnSpc>
                <a:spcPct val="80000"/>
              </a:lnSpc>
            </a:pPr>
            <a:r>
              <a:rPr lang="en-US" dirty="0"/>
              <a:t>B.  IOE</a:t>
            </a:r>
          </a:p>
          <a:p>
            <a:pPr>
              <a:lnSpc>
                <a:spcPct val="80000"/>
              </a:lnSpc>
            </a:pPr>
            <a:r>
              <a:rPr lang="en-US" dirty="0"/>
              <a:t>C.  </a:t>
            </a:r>
            <a:r>
              <a:rPr lang="en-US" dirty="0" smtClean="0"/>
              <a:t>EIO  </a:t>
            </a:r>
            <a:r>
              <a:rPr lang="en-US" b="1" dirty="0" smtClean="0"/>
              <a:t>(Correct)</a:t>
            </a: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D.  AOI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27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Figure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The figure of a syllogism is determined by the position of the middle term. </a:t>
            </a:r>
          </a:p>
          <a:p>
            <a:r>
              <a:rPr lang="en-US" sz="2800" dirty="0"/>
              <a:t>Example:</a:t>
            </a:r>
          </a:p>
          <a:p>
            <a:r>
              <a:rPr lang="en-US" sz="2800" i="1" dirty="0"/>
              <a:t>All dictators are tyrants.</a:t>
            </a:r>
          </a:p>
          <a:p>
            <a:r>
              <a:rPr lang="en-US" sz="2800" i="1" dirty="0"/>
              <a:t>All czars are dictators.</a:t>
            </a:r>
          </a:p>
          <a:p>
            <a:r>
              <a:rPr lang="en-US" sz="2800" i="1" dirty="0"/>
              <a:t>Therefore, all czars are tyrants.</a:t>
            </a:r>
          </a:p>
          <a:p>
            <a:endParaRPr lang="en-US" sz="2800" dirty="0"/>
          </a:p>
          <a:p>
            <a:r>
              <a:rPr lang="en-US" sz="2800" dirty="0"/>
              <a:t>In this example the middle term is “dictators</a:t>
            </a:r>
            <a:r>
              <a:rPr lang="en-US" sz="2800" dirty="0" smtClean="0"/>
              <a:t>”.</a:t>
            </a:r>
            <a:endParaRPr lang="en-US" sz="2800" dirty="0"/>
          </a:p>
          <a:p>
            <a:endParaRPr lang="en-US" sz="2800" b="1" dirty="0"/>
          </a:p>
          <a:p>
            <a:pPr>
              <a:buFont typeface="Wingdings" pitchFamily="2" charset="2"/>
              <a:buNone/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82243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Substituting the letters for the terms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24000"/>
            <a:ext cx="7315200" cy="3505200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(M) dictators- (P) tyrants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u="sng" dirty="0"/>
              <a:t>(S) czars-  (M) dictators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(S) czars-  (P) tyrants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This gives us: 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   M P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u="sng" dirty="0"/>
              <a:t>   S M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   S P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b="1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914400" y="51054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 refers to the subject term of the conclusion.</a:t>
            </a:r>
          </a:p>
          <a:p>
            <a:r>
              <a:rPr lang="en-US" dirty="0" smtClean="0"/>
              <a:t>P refers to the predicate term of the conclusion.</a:t>
            </a:r>
          </a:p>
          <a:p>
            <a:r>
              <a:rPr lang="en-US" dirty="0" smtClean="0"/>
              <a:t>M is the middle term, it only appears in the premises.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78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4 Figures: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b="1" dirty="0"/>
              <a:t> </a:t>
            </a:r>
            <a:r>
              <a:rPr lang="en-US" dirty="0"/>
              <a:t>M P             </a:t>
            </a:r>
            <a:r>
              <a:rPr lang="en-US" dirty="0" err="1"/>
              <a:t>P</a:t>
            </a:r>
            <a:r>
              <a:rPr lang="en-US" dirty="0"/>
              <a:t> M           </a:t>
            </a:r>
            <a:r>
              <a:rPr lang="en-US" dirty="0" err="1"/>
              <a:t>M</a:t>
            </a:r>
            <a:r>
              <a:rPr lang="en-US" dirty="0"/>
              <a:t> P         </a:t>
            </a:r>
            <a:r>
              <a:rPr lang="en-US" dirty="0" err="1"/>
              <a:t>P</a:t>
            </a:r>
            <a:r>
              <a:rPr lang="en-US" dirty="0"/>
              <a:t> M</a:t>
            </a:r>
          </a:p>
          <a:p>
            <a:pPr algn="ctr">
              <a:buFont typeface="Wingdings" pitchFamily="2" charset="2"/>
              <a:buNone/>
            </a:pPr>
            <a:r>
              <a:rPr lang="en-US" u="sng" dirty="0"/>
              <a:t> S M  </a:t>
            </a:r>
            <a:r>
              <a:rPr lang="en-US" dirty="0"/>
              <a:t>          </a:t>
            </a:r>
            <a:r>
              <a:rPr lang="en-US" u="sng" dirty="0"/>
              <a:t> S M </a:t>
            </a:r>
            <a:r>
              <a:rPr lang="en-US" dirty="0"/>
              <a:t>         </a:t>
            </a:r>
            <a:r>
              <a:rPr lang="en-US" u="sng" dirty="0"/>
              <a:t> </a:t>
            </a:r>
            <a:r>
              <a:rPr lang="en-US" u="sng" dirty="0" err="1"/>
              <a:t>M</a:t>
            </a:r>
            <a:r>
              <a:rPr lang="en-US" u="sng" dirty="0"/>
              <a:t> S </a:t>
            </a:r>
            <a:r>
              <a:rPr lang="en-US" dirty="0"/>
              <a:t>        </a:t>
            </a:r>
            <a:r>
              <a:rPr lang="en-US" u="sng" dirty="0"/>
              <a:t>M </a:t>
            </a:r>
            <a:r>
              <a:rPr lang="en-US" u="sng" dirty="0" smtClean="0"/>
              <a:t>S</a:t>
            </a:r>
          </a:p>
          <a:p>
            <a:pPr algn="ctr">
              <a:buFont typeface="Wingdings" pitchFamily="2" charset="2"/>
              <a:buNone/>
            </a:pPr>
            <a:r>
              <a:rPr lang="en-US" dirty="0" smtClean="0"/>
              <a:t>S P              S P           S P          </a:t>
            </a:r>
            <a:r>
              <a:rPr lang="en-US" dirty="0"/>
              <a:t> </a:t>
            </a:r>
            <a:r>
              <a:rPr lang="en-US" dirty="0" smtClean="0"/>
              <a:t> S P</a:t>
            </a:r>
          </a:p>
          <a:p>
            <a:pPr algn="ctr">
              <a:buFont typeface="Wingdings" pitchFamily="2" charset="2"/>
              <a:buNone/>
            </a:pPr>
            <a:endParaRPr lang="en-US" sz="2400" dirty="0"/>
          </a:p>
          <a:p>
            <a:pPr algn="ctr">
              <a:buFont typeface="Wingdings" pitchFamily="2" charset="2"/>
              <a:buNone/>
            </a:pPr>
            <a:r>
              <a:rPr lang="en-US" sz="2400" dirty="0" smtClean="0"/>
              <a:t>        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figure        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figure        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figure         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figure</a:t>
            </a:r>
          </a:p>
          <a:p>
            <a:pPr algn="ctr"/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3276600" y="1524000"/>
            <a:ext cx="1589" cy="33543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 flipH="1" flipV="1">
            <a:off x="4802188" y="3200400"/>
            <a:ext cx="335438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800600" y="1524000"/>
            <a:ext cx="1588" cy="33543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881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Classes of things represented in circles: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38312"/>
            <a:ext cx="8827125" cy="397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38433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Figures represented as a bow tie and collar on the M (middle terms)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447800"/>
            <a:ext cx="4769204" cy="3095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202" y="4543107"/>
            <a:ext cx="563880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00200" y="5715000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Figure:    1                        2                         3                       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09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Shading means the class or set of items is empty – there are none that fit that description: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3" y="1993389"/>
            <a:ext cx="9081879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3794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two different classes: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6" y="1524000"/>
            <a:ext cx="7477125" cy="496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6826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Autofit/>
          </a:bodyPr>
          <a:lstStyle/>
          <a:p>
            <a:r>
              <a:rPr lang="en-US" sz="3600" dirty="0" smtClean="0"/>
              <a:t>All are, “every” vs. No are, “none”, “nothing”</a:t>
            </a:r>
            <a:endParaRPr lang="en-US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43000"/>
            <a:ext cx="7381875" cy="561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9218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Representing subjects and predicates visually: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5" t="19138" r="25522" b="19520"/>
          <a:stretch/>
        </p:blipFill>
        <p:spPr>
          <a:xfrm>
            <a:off x="1295400" y="1546835"/>
            <a:ext cx="6585489" cy="3608935"/>
          </a:xfrm>
        </p:spPr>
      </p:pic>
    </p:spTree>
    <p:extLst>
      <p:ext uri="{BB962C8B-B14F-4D97-AF65-F5344CB8AC3E}">
        <p14:creationId xmlns:p14="http://schemas.microsoft.com/office/powerpoint/2010/main" val="2317762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S are P.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9" t="16441" r="26932" b="21525"/>
          <a:stretch/>
        </p:blipFill>
        <p:spPr>
          <a:xfrm>
            <a:off x="2971800" y="1447800"/>
            <a:ext cx="3038959" cy="1890794"/>
          </a:xfrm>
        </p:spPr>
      </p:pic>
      <p:sp>
        <p:nvSpPr>
          <p:cNvPr id="7" name="TextBox 6"/>
          <p:cNvSpPr txBox="1"/>
          <p:nvPr/>
        </p:nvSpPr>
        <p:spPr>
          <a:xfrm>
            <a:off x="322881" y="3352800"/>
            <a:ext cx="8458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Universal Categorical Statement</a:t>
            </a:r>
          </a:p>
          <a:p>
            <a:r>
              <a:rPr lang="en-US" dirty="0" smtClean="0"/>
              <a:t>All members of the </a:t>
            </a:r>
            <a:r>
              <a:rPr lang="en-US" b="1" dirty="0" smtClean="0"/>
              <a:t>subject</a:t>
            </a:r>
            <a:r>
              <a:rPr lang="en-US" dirty="0" smtClean="0"/>
              <a:t> class are also members of the </a:t>
            </a:r>
            <a:r>
              <a:rPr lang="en-US" b="1" dirty="0" smtClean="0"/>
              <a:t>predicate</a:t>
            </a:r>
            <a:r>
              <a:rPr lang="en-US" dirty="0" smtClean="0"/>
              <a:t> class.</a:t>
            </a:r>
          </a:p>
          <a:p>
            <a:endParaRPr lang="en-US" dirty="0"/>
          </a:p>
          <a:p>
            <a:r>
              <a:rPr lang="en-US" dirty="0" smtClean="0"/>
              <a:t>All sharks are predators. (The circle on the left represents sharks, the circle on the left is predators.)</a:t>
            </a:r>
          </a:p>
          <a:p>
            <a:endParaRPr lang="en-US" dirty="0"/>
          </a:p>
          <a:p>
            <a:r>
              <a:rPr lang="en-US" dirty="0" smtClean="0"/>
              <a:t>All apples are sweet.</a:t>
            </a:r>
          </a:p>
          <a:p>
            <a:endParaRPr lang="en-US" dirty="0"/>
          </a:p>
          <a:p>
            <a:r>
              <a:rPr lang="en-US" dirty="0" smtClean="0"/>
              <a:t>We’ve shaded out the area where the non-predator sharks would have been, and where the non-sweet apples would have been.</a:t>
            </a:r>
          </a:p>
          <a:p>
            <a:endParaRPr lang="en-US" dirty="0"/>
          </a:p>
          <a:p>
            <a:r>
              <a:rPr lang="en-US" dirty="0" smtClean="0"/>
              <a:t>This is known as an “A” statement.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921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S are P.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1" r="41033" b="25728"/>
          <a:stretch/>
        </p:blipFill>
        <p:spPr>
          <a:xfrm>
            <a:off x="3124200" y="1600200"/>
            <a:ext cx="2802691" cy="1867546"/>
          </a:xfrm>
        </p:spPr>
      </p:pic>
      <p:sp>
        <p:nvSpPr>
          <p:cNvPr id="5" name="TextBox 4"/>
          <p:cNvSpPr txBox="1"/>
          <p:nvPr/>
        </p:nvSpPr>
        <p:spPr>
          <a:xfrm>
            <a:off x="381000" y="3962400"/>
            <a:ext cx="8458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Universal Categorical Statement</a:t>
            </a:r>
          </a:p>
          <a:p>
            <a:r>
              <a:rPr lang="en-US" dirty="0" smtClean="0"/>
              <a:t>No members of the </a:t>
            </a:r>
            <a:r>
              <a:rPr lang="en-US" b="1" dirty="0" smtClean="0"/>
              <a:t>subject</a:t>
            </a:r>
            <a:r>
              <a:rPr lang="en-US" dirty="0" smtClean="0"/>
              <a:t> class are also members of the </a:t>
            </a:r>
            <a:r>
              <a:rPr lang="en-US" b="1" dirty="0" smtClean="0"/>
              <a:t>predicate</a:t>
            </a:r>
            <a:r>
              <a:rPr lang="en-US" dirty="0" smtClean="0"/>
              <a:t> class.</a:t>
            </a:r>
          </a:p>
          <a:p>
            <a:endParaRPr lang="en-US" dirty="0"/>
          </a:p>
          <a:p>
            <a:r>
              <a:rPr lang="en-US" dirty="0" smtClean="0"/>
              <a:t>No salmon are porpoises.</a:t>
            </a:r>
          </a:p>
          <a:p>
            <a:endParaRPr lang="en-US" dirty="0"/>
          </a:p>
          <a:p>
            <a:r>
              <a:rPr lang="en-US" dirty="0" smtClean="0"/>
              <a:t>We shaded the area where a “salmon-porpoise” would have been, because there cannot be anything existing in that area.</a:t>
            </a:r>
          </a:p>
          <a:p>
            <a:endParaRPr lang="en-US" dirty="0"/>
          </a:p>
          <a:p>
            <a:r>
              <a:rPr lang="en-US" dirty="0" smtClean="0"/>
              <a:t>This is known as an “E” statement.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900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983</Words>
  <Application>Microsoft Office PowerPoint</Application>
  <PresentationFormat>On-screen Show (4:3)</PresentationFormat>
  <Paragraphs>143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Venn Diagrams and Categorical Syllogisms</vt:lpstr>
      <vt:lpstr>John Venn</vt:lpstr>
      <vt:lpstr>Classes of things represented in circles:</vt:lpstr>
      <vt:lpstr>Shading means the class or set of items is empty – there are none that fit that description:</vt:lpstr>
      <vt:lpstr>Comparing two different classes:</vt:lpstr>
      <vt:lpstr>All are, “every” vs. No are, “none”, “nothing”</vt:lpstr>
      <vt:lpstr>Representing subjects and predicates visually:</vt:lpstr>
      <vt:lpstr>All S are P.</vt:lpstr>
      <vt:lpstr>No S are P.</vt:lpstr>
      <vt:lpstr>Some S are P.</vt:lpstr>
      <vt:lpstr>Some S are not P.</vt:lpstr>
      <vt:lpstr>A, E, I, O</vt:lpstr>
      <vt:lpstr>A, E, I, O and their quantity and quality</vt:lpstr>
      <vt:lpstr>The meaning of “some”</vt:lpstr>
      <vt:lpstr>The Square of Opposition: How the four types of categorical statements relate to each other</vt:lpstr>
      <vt:lpstr>Practice:</vt:lpstr>
      <vt:lpstr>Categorical Syllogisms</vt:lpstr>
      <vt:lpstr>Imagine how to shade in:</vt:lpstr>
      <vt:lpstr>First shade in All men are mortal:</vt:lpstr>
      <vt:lpstr>Now shade in: Socrates is a Man And check to see if there is a space where Socrates can be mortal as well – there is, where the X appears below:</vt:lpstr>
      <vt:lpstr>Checking what is true on a Venn diagram:</vt:lpstr>
      <vt:lpstr>Checking what is true on a Venn diagram:</vt:lpstr>
      <vt:lpstr>Venn Diagram checker</vt:lpstr>
      <vt:lpstr>Mood (cont.)</vt:lpstr>
      <vt:lpstr>A Question For You</vt:lpstr>
      <vt:lpstr>Answer</vt:lpstr>
      <vt:lpstr>Figure</vt:lpstr>
      <vt:lpstr>Substituting the letters for the terms</vt:lpstr>
      <vt:lpstr>The 4 Figures:</vt:lpstr>
      <vt:lpstr>Figures represented as a bow tie and collar on the M (middle terms)</vt:lpstr>
    </vt:vector>
  </TitlesOfParts>
  <Company>Valdosta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Venn Diagrams and Categorical Syllogisms</dc:title>
  <dc:creator>Christine A James</dc:creator>
  <cp:lastModifiedBy>Christine A James</cp:lastModifiedBy>
  <cp:revision>12</cp:revision>
  <dcterms:created xsi:type="dcterms:W3CDTF">2015-03-18T21:46:37Z</dcterms:created>
  <dcterms:modified xsi:type="dcterms:W3CDTF">2015-03-31T22:26:39Z</dcterms:modified>
</cp:coreProperties>
</file>