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72" r:id="rId4"/>
    <p:sldId id="274" r:id="rId5"/>
    <p:sldId id="276" r:id="rId6"/>
    <p:sldId id="279" r:id="rId7"/>
    <p:sldId id="280" r:id="rId8"/>
    <p:sldId id="281" r:id="rId9"/>
    <p:sldId id="282" r:id="rId10"/>
    <p:sldId id="283" r:id="rId11"/>
    <p:sldId id="284" r:id="rId12"/>
    <p:sldId id="285" r:id="rId13"/>
    <p:sldId id="286" r:id="rId14"/>
    <p:sldId id="287" r:id="rId15"/>
    <p:sldId id="288" r:id="rId16"/>
    <p:sldId id="289"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2400" y="-9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D4D778-652D-47C8-B1F4-8BDE738A8B00}"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2018708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4D778-652D-47C8-B1F4-8BDE738A8B00}"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3528166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4D778-652D-47C8-B1F4-8BDE738A8B00}"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364270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4D778-652D-47C8-B1F4-8BDE738A8B00}"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534864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D4D778-652D-47C8-B1F4-8BDE738A8B00}"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189926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D4D778-652D-47C8-B1F4-8BDE738A8B00}" type="datetimeFigureOut">
              <a:rPr lang="en-US" smtClean="0"/>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385212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D4D778-652D-47C8-B1F4-8BDE738A8B00}" type="datetimeFigureOut">
              <a:rPr lang="en-US" smtClean="0"/>
              <a:t>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2023252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D4D778-652D-47C8-B1F4-8BDE738A8B00}" type="datetimeFigureOut">
              <a:rPr lang="en-US" smtClean="0"/>
              <a:t>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2361354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D4D778-652D-47C8-B1F4-8BDE738A8B00}" type="datetimeFigureOut">
              <a:rPr lang="en-US" smtClean="0"/>
              <a:t>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1921361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4D778-652D-47C8-B1F4-8BDE738A8B00}" type="datetimeFigureOut">
              <a:rPr lang="en-US" smtClean="0"/>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38426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4D778-652D-47C8-B1F4-8BDE738A8B00}" type="datetimeFigureOut">
              <a:rPr lang="en-US" smtClean="0"/>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D3A34-1F8F-4548-93A1-4C2C687FB781}" type="slidenum">
              <a:rPr lang="en-US" smtClean="0"/>
              <a:t>‹#›</a:t>
            </a:fld>
            <a:endParaRPr lang="en-US"/>
          </a:p>
        </p:txBody>
      </p:sp>
    </p:spTree>
    <p:extLst>
      <p:ext uri="{BB962C8B-B14F-4D97-AF65-F5344CB8AC3E}">
        <p14:creationId xmlns:p14="http://schemas.microsoft.com/office/powerpoint/2010/main" val="264117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D4D778-652D-47C8-B1F4-8BDE738A8B00}" type="datetimeFigureOut">
              <a:rPr lang="en-US" smtClean="0"/>
              <a:t>2/5/2015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DD3A34-1F8F-4548-93A1-4C2C687FB781}" type="slidenum">
              <a:rPr lang="en-US" smtClean="0"/>
              <a:t>‹#›</a:t>
            </a:fld>
            <a:endParaRPr lang="en-US"/>
          </a:p>
        </p:txBody>
      </p:sp>
    </p:spTree>
    <p:extLst>
      <p:ext uri="{BB962C8B-B14F-4D97-AF65-F5344CB8AC3E}">
        <p14:creationId xmlns:p14="http://schemas.microsoft.com/office/powerpoint/2010/main" val="3480190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philosophy.hku.hk/think/arg/arg.php"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PHIL 2020 Day 7 Week 4</a:t>
            </a:r>
            <a:endParaRPr lang="en-US" dirty="0"/>
          </a:p>
        </p:txBody>
      </p:sp>
      <p:sp>
        <p:nvSpPr>
          <p:cNvPr id="3" name="Subtitle 2"/>
          <p:cNvSpPr>
            <a:spLocks noGrp="1"/>
          </p:cNvSpPr>
          <p:nvPr>
            <p:ph type="subTitle" idx="1"/>
          </p:nvPr>
        </p:nvSpPr>
        <p:spPr/>
        <p:txBody>
          <a:bodyPr/>
          <a:lstStyle/>
          <a:p>
            <a:r>
              <a:rPr lang="en-US" dirty="0" smtClean="0">
                <a:solidFill>
                  <a:schemeClr val="tx1"/>
                </a:solidFill>
              </a:rPr>
              <a:t>Continuing types of arguments and evaluating arguments</a:t>
            </a:r>
            <a:endParaRPr lang="en-US" dirty="0">
              <a:solidFill>
                <a:schemeClr val="tx1"/>
              </a:solidFill>
            </a:endParaRPr>
          </a:p>
        </p:txBody>
      </p:sp>
    </p:spTree>
    <p:extLst>
      <p:ext uri="{BB962C8B-B14F-4D97-AF65-F5344CB8AC3E}">
        <p14:creationId xmlns:p14="http://schemas.microsoft.com/office/powerpoint/2010/main" val="565207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Mammals, Cats, Fish</a:t>
            </a:r>
            <a:endParaRPr lang="en-US" dirty="0"/>
          </a:p>
        </p:txBody>
      </p:sp>
      <p:sp>
        <p:nvSpPr>
          <p:cNvPr id="3" name="Content Placeholder 2"/>
          <p:cNvSpPr>
            <a:spLocks noGrp="1"/>
          </p:cNvSpPr>
          <p:nvPr>
            <p:ph idx="1"/>
          </p:nvPr>
        </p:nvSpPr>
        <p:spPr/>
        <p:txBody>
          <a:bodyPr>
            <a:normAutofit fontScale="92500" lnSpcReduction="20000"/>
          </a:bodyPr>
          <a:lstStyle/>
          <a:p>
            <a:r>
              <a:rPr lang="en-US" dirty="0"/>
              <a:t>2. All cats are mammals, and no mammals are fish, so no cats are fish</a:t>
            </a:r>
            <a:r>
              <a:rPr lang="en-US" dirty="0" smtClean="0"/>
              <a:t>.</a:t>
            </a:r>
          </a:p>
          <a:p>
            <a:endParaRPr lang="en-US" dirty="0"/>
          </a:p>
          <a:p>
            <a:r>
              <a:rPr lang="en-US" dirty="0" smtClean="0"/>
              <a:t>Categorical Syllogism, Deductive</a:t>
            </a:r>
          </a:p>
          <a:p>
            <a:r>
              <a:rPr lang="en-US" dirty="0" smtClean="0"/>
              <a:t>Valid and Sound </a:t>
            </a:r>
          </a:p>
          <a:p>
            <a:r>
              <a:rPr lang="en-US" dirty="0" smtClean="0"/>
              <a:t>If we imagine the premises are true, the conclusion follows necessarily with no alternative and no probability</a:t>
            </a:r>
          </a:p>
          <a:p>
            <a:r>
              <a:rPr lang="en-US" dirty="0" smtClean="0"/>
              <a:t>Sound, all true premises: all cats really are mammals and no mammals are fish.</a:t>
            </a:r>
            <a:endParaRPr lang="en-US" dirty="0"/>
          </a:p>
        </p:txBody>
      </p:sp>
    </p:spTree>
    <p:extLst>
      <p:ext uri="{BB962C8B-B14F-4D97-AF65-F5344CB8AC3E}">
        <p14:creationId xmlns:p14="http://schemas.microsoft.com/office/powerpoint/2010/main" val="3397584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Either - Or</a:t>
            </a:r>
            <a:endParaRPr lang="en-US" dirty="0"/>
          </a:p>
        </p:txBody>
      </p:sp>
      <p:sp>
        <p:nvSpPr>
          <p:cNvPr id="3" name="Content Placeholder 2"/>
          <p:cNvSpPr>
            <a:spLocks noGrp="1"/>
          </p:cNvSpPr>
          <p:nvPr>
            <p:ph idx="1"/>
          </p:nvPr>
        </p:nvSpPr>
        <p:spPr/>
        <p:txBody>
          <a:bodyPr>
            <a:normAutofit fontScale="92500" lnSpcReduction="20000"/>
          </a:bodyPr>
          <a:lstStyle/>
          <a:p>
            <a:r>
              <a:rPr lang="en-US" dirty="0"/>
              <a:t>3. Either we’ll get Chinese or Thai. But Thai Café is closed today, so we’ll have to get Chinese.</a:t>
            </a:r>
          </a:p>
          <a:p>
            <a:endParaRPr lang="en-US" dirty="0"/>
          </a:p>
          <a:p>
            <a:r>
              <a:rPr lang="en-US" dirty="0" smtClean="0"/>
              <a:t>This is actually a Disjunctive Syllogism, an example of disjunctive either-or argumentation.</a:t>
            </a:r>
          </a:p>
          <a:p>
            <a:r>
              <a:rPr lang="en-US" dirty="0" smtClean="0"/>
              <a:t>There is a hidden premise/hidden assumption that </a:t>
            </a:r>
            <a:r>
              <a:rPr lang="en-US" dirty="0"/>
              <a:t>Thai </a:t>
            </a:r>
            <a:r>
              <a:rPr lang="en-US" dirty="0" smtClean="0"/>
              <a:t>Café is the only Thai restaurant choice possible – if we assume that is true, then it is valid and the conclusion does follow from the premises. We would say sound as well, as we can assume these premises are indeed all true.</a:t>
            </a:r>
            <a:endParaRPr lang="en-US" dirty="0"/>
          </a:p>
        </p:txBody>
      </p:sp>
    </p:spTree>
    <p:extLst>
      <p:ext uri="{BB962C8B-B14F-4D97-AF65-F5344CB8AC3E}">
        <p14:creationId xmlns:p14="http://schemas.microsoft.com/office/powerpoint/2010/main" val="3250411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Bobcats a Bad Team</a:t>
            </a:r>
            <a:endParaRPr lang="en-US" dirty="0"/>
          </a:p>
        </p:txBody>
      </p:sp>
      <p:sp>
        <p:nvSpPr>
          <p:cNvPr id="3" name="Content Placeholder 2"/>
          <p:cNvSpPr>
            <a:spLocks noGrp="1"/>
          </p:cNvSpPr>
          <p:nvPr>
            <p:ph idx="1"/>
          </p:nvPr>
        </p:nvSpPr>
        <p:spPr/>
        <p:txBody>
          <a:bodyPr>
            <a:normAutofit/>
          </a:bodyPr>
          <a:lstStyle/>
          <a:p>
            <a:r>
              <a:rPr lang="en-US" dirty="0"/>
              <a:t>4. The Bobcats will probably come in last place this year because they are a terrible team.</a:t>
            </a:r>
          </a:p>
          <a:p>
            <a:endParaRPr lang="en-US" dirty="0" smtClean="0"/>
          </a:p>
          <a:p>
            <a:r>
              <a:rPr lang="en-US" dirty="0" smtClean="0"/>
              <a:t>Prediction, Induction</a:t>
            </a:r>
          </a:p>
          <a:p>
            <a:r>
              <a:rPr lang="en-US" dirty="0" smtClean="0"/>
              <a:t>Strength depends on how bad of a team they are – if we accept that they are a terrible team then this is a strong prediction. Cogent.</a:t>
            </a:r>
            <a:endParaRPr lang="en-US" dirty="0"/>
          </a:p>
        </p:txBody>
      </p:sp>
    </p:spTree>
    <p:extLst>
      <p:ext uri="{BB962C8B-B14F-4D97-AF65-F5344CB8AC3E}">
        <p14:creationId xmlns:p14="http://schemas.microsoft.com/office/powerpoint/2010/main" val="3855953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Whose cigarette butts</a:t>
            </a:r>
            <a:endParaRPr lang="en-US" dirty="0"/>
          </a:p>
        </p:txBody>
      </p:sp>
      <p:sp>
        <p:nvSpPr>
          <p:cNvPr id="3" name="Content Placeholder 2"/>
          <p:cNvSpPr>
            <a:spLocks noGrp="1"/>
          </p:cNvSpPr>
          <p:nvPr>
            <p:ph idx="1"/>
          </p:nvPr>
        </p:nvSpPr>
        <p:spPr/>
        <p:txBody>
          <a:bodyPr>
            <a:normAutofit lnSpcReduction="10000"/>
          </a:bodyPr>
          <a:lstStyle/>
          <a:p>
            <a:r>
              <a:rPr lang="en-US" dirty="0"/>
              <a:t>5. Smith must have been smoking in the company front yard again, he’s the only person here who smokes Camels and these are all Camel cigarette butts in the yard</a:t>
            </a:r>
            <a:r>
              <a:rPr lang="en-US" dirty="0" smtClean="0"/>
              <a:t>.</a:t>
            </a:r>
          </a:p>
          <a:p>
            <a:endParaRPr lang="en-US" dirty="0"/>
          </a:p>
          <a:p>
            <a:r>
              <a:rPr lang="en-US" dirty="0" smtClean="0"/>
              <a:t>Causal Inference, Induction (inferring from the cigarette butts who must have left them) </a:t>
            </a:r>
          </a:p>
          <a:p>
            <a:r>
              <a:rPr lang="en-US" dirty="0" smtClean="0"/>
              <a:t>If we accept the premises, then the conclusion seems likely – strong, cogent</a:t>
            </a:r>
            <a:endParaRPr lang="en-US" dirty="0"/>
          </a:p>
          <a:p>
            <a:endParaRPr lang="en-US" dirty="0"/>
          </a:p>
        </p:txBody>
      </p:sp>
    </p:spTree>
    <p:extLst>
      <p:ext uri="{BB962C8B-B14F-4D97-AF65-F5344CB8AC3E}">
        <p14:creationId xmlns:p14="http://schemas.microsoft.com/office/powerpoint/2010/main" val="4258189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like a Machine</a:t>
            </a:r>
            <a:endParaRPr lang="en-US" dirty="0"/>
          </a:p>
        </p:txBody>
      </p:sp>
      <p:sp>
        <p:nvSpPr>
          <p:cNvPr id="3" name="Content Placeholder 2"/>
          <p:cNvSpPr>
            <a:spLocks noGrp="1"/>
          </p:cNvSpPr>
          <p:nvPr>
            <p:ph idx="1"/>
          </p:nvPr>
        </p:nvSpPr>
        <p:spPr/>
        <p:txBody>
          <a:bodyPr>
            <a:normAutofit fontScale="92500" lnSpcReduction="10000"/>
          </a:bodyPr>
          <a:lstStyle/>
          <a:p>
            <a:r>
              <a:rPr lang="en-US" dirty="0"/>
              <a:t>6. The world is like a huge machine made up of smaller machines, and since machines have intelligent creators, the world must have one too. </a:t>
            </a:r>
          </a:p>
          <a:p>
            <a:r>
              <a:rPr lang="en-US" dirty="0" smtClean="0"/>
              <a:t>Analogy, Induction (analogy comparing the world to a huge machine)</a:t>
            </a:r>
          </a:p>
          <a:p>
            <a:r>
              <a:rPr lang="en-US" dirty="0" smtClean="0"/>
              <a:t>If we accept all the premises, strong</a:t>
            </a:r>
            <a:r>
              <a:rPr lang="en-US" dirty="0" smtClean="0"/>
              <a:t>. But many people would dispute these premises. </a:t>
            </a:r>
          </a:p>
          <a:p>
            <a:r>
              <a:rPr lang="en-US" dirty="0" smtClean="0"/>
              <a:t>Some </a:t>
            </a:r>
            <a:r>
              <a:rPr lang="en-US" dirty="0" smtClean="0"/>
              <a:t>might argue that there is a different way to understand the world as indeterminate, so this is probably </a:t>
            </a:r>
            <a:r>
              <a:rPr lang="en-US" dirty="0" err="1" smtClean="0"/>
              <a:t>uncogent</a:t>
            </a:r>
            <a:r>
              <a:rPr lang="en-US" dirty="0" smtClean="0"/>
              <a:t> (the premises are not </a:t>
            </a:r>
            <a:r>
              <a:rPr lang="en-US" dirty="0" smtClean="0"/>
              <a:t>all </a:t>
            </a:r>
            <a:r>
              <a:rPr lang="en-US" dirty="0" smtClean="0"/>
              <a:t>true.)</a:t>
            </a:r>
            <a:endParaRPr lang="en-US" dirty="0"/>
          </a:p>
        </p:txBody>
      </p:sp>
    </p:spTree>
    <p:extLst>
      <p:ext uri="{BB962C8B-B14F-4D97-AF65-F5344CB8AC3E}">
        <p14:creationId xmlns:p14="http://schemas.microsoft.com/office/powerpoint/2010/main" val="21419588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Fiction and non-fiction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a:t>7. Philosophers always write both fiction and non-fiction. After all, Sartre and Rousseau both wrote fiction and non-fiction.</a:t>
            </a:r>
          </a:p>
          <a:p>
            <a:endParaRPr lang="en-US" dirty="0" smtClean="0"/>
          </a:p>
          <a:p>
            <a:r>
              <a:rPr lang="en-US" dirty="0" smtClean="0"/>
              <a:t>Generalization, Induction</a:t>
            </a:r>
          </a:p>
          <a:p>
            <a:r>
              <a:rPr lang="en-US" dirty="0" smtClean="0"/>
              <a:t>If we accept the premise about Sartre and Rousseau, this argument might seem strong, but actually relatively few philosophers wrote fiction and </a:t>
            </a:r>
            <a:r>
              <a:rPr lang="en-US" dirty="0" smtClean="0"/>
              <a:t>philosophy.</a:t>
            </a:r>
          </a:p>
          <a:p>
            <a:r>
              <a:rPr lang="en-US" dirty="0" smtClean="0"/>
              <a:t>The premise is true, so officially it is cogent, but it is weak (only two examples.)</a:t>
            </a:r>
            <a:endParaRPr lang="en-US" dirty="0"/>
          </a:p>
        </p:txBody>
      </p:sp>
    </p:spTree>
    <p:extLst>
      <p:ext uri="{BB962C8B-B14F-4D97-AF65-F5344CB8AC3E}">
        <p14:creationId xmlns:p14="http://schemas.microsoft.com/office/powerpoint/2010/main" val="562172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98431"/>
            <a:ext cx="9067800" cy="1857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33400" y="4724400"/>
            <a:ext cx="7467600" cy="646331"/>
          </a:xfrm>
          <a:prstGeom prst="rect">
            <a:avLst/>
          </a:prstGeom>
          <a:noFill/>
        </p:spPr>
        <p:txBody>
          <a:bodyPr wrap="square" rtlCol="0">
            <a:spAutoFit/>
          </a:bodyPr>
          <a:lstStyle/>
          <a:p>
            <a:r>
              <a:rPr lang="en-US" dirty="0">
                <a:hlinkClick r:id="rId3"/>
              </a:rPr>
              <a:t>http://</a:t>
            </a:r>
            <a:r>
              <a:rPr lang="en-US" dirty="0" smtClean="0">
                <a:hlinkClick r:id="rId3"/>
              </a:rPr>
              <a:t>philosophy.hku.hk/think/arg/arg.php</a:t>
            </a:r>
            <a:endParaRPr lang="en-US" dirty="0" smtClean="0"/>
          </a:p>
          <a:p>
            <a:endParaRPr lang="en-US" dirty="0"/>
          </a:p>
        </p:txBody>
      </p:sp>
    </p:spTree>
    <p:extLst>
      <p:ext uri="{BB962C8B-B14F-4D97-AF65-F5344CB8AC3E}">
        <p14:creationId xmlns:p14="http://schemas.microsoft.com/office/powerpoint/2010/main" val="2431998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Premise Indicator Words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2" y="1676400"/>
            <a:ext cx="9141848" cy="2547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5897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Indicator Words</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20209"/>
            <a:ext cx="9144000" cy="1880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03166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Passages that are not arguments</a:t>
            </a: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084" y="1600200"/>
            <a:ext cx="9171084" cy="2967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4953000"/>
            <a:ext cx="8686800" cy="1477328"/>
          </a:xfrm>
          <a:prstGeom prst="rect">
            <a:avLst/>
          </a:prstGeom>
          <a:noFill/>
        </p:spPr>
        <p:txBody>
          <a:bodyPr wrap="square" rtlCol="0">
            <a:spAutoFit/>
          </a:bodyPr>
          <a:lstStyle/>
          <a:p>
            <a:r>
              <a:rPr lang="en-US" dirty="0" smtClean="0"/>
              <a:t>Explanations are also not counted as arguments. These passages explain why something happened, but do not prove (or try to prove) a particular fact. </a:t>
            </a:r>
          </a:p>
          <a:p>
            <a:endParaRPr lang="en-US" dirty="0"/>
          </a:p>
          <a:p>
            <a:r>
              <a:rPr lang="en-US" dirty="0" smtClean="0"/>
              <a:t>Example: The jet crashed because of bad weather. (No attempt to prove this as a point of view, or to prove that the jet crashed -- just an explanation for why it happened.)</a:t>
            </a:r>
            <a:endParaRPr lang="en-US" dirty="0"/>
          </a:p>
        </p:txBody>
      </p:sp>
    </p:spTree>
    <p:extLst>
      <p:ext uri="{BB962C8B-B14F-4D97-AF65-F5344CB8AC3E}">
        <p14:creationId xmlns:p14="http://schemas.microsoft.com/office/powerpoint/2010/main" val="2516041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Deductive and Inductive</a:t>
            </a:r>
            <a:endParaRPr lang="en-US" dirty="0"/>
          </a:p>
        </p:txBody>
      </p:sp>
      <p:sp>
        <p:nvSpPr>
          <p:cNvPr id="4" name="Content Placeholder 3"/>
          <p:cNvSpPr>
            <a:spLocks noGrp="1"/>
          </p:cNvSpPr>
          <p:nvPr>
            <p:ph sz="half" idx="1"/>
          </p:nvPr>
        </p:nvSpPr>
        <p:spPr/>
        <p:txBody>
          <a:bodyPr/>
          <a:lstStyle/>
          <a:p>
            <a:r>
              <a:rPr lang="en-US" dirty="0" smtClean="0"/>
              <a:t>Argument based on Mathematics</a:t>
            </a:r>
          </a:p>
          <a:p>
            <a:r>
              <a:rPr lang="en-US" dirty="0" smtClean="0"/>
              <a:t>Argument from Definition</a:t>
            </a:r>
          </a:p>
          <a:p>
            <a:r>
              <a:rPr lang="en-US" dirty="0" smtClean="0"/>
              <a:t>Categorical Syllogism</a:t>
            </a:r>
          </a:p>
          <a:p>
            <a:r>
              <a:rPr lang="en-US" dirty="0" smtClean="0"/>
              <a:t>Hypothetical Syllogism</a:t>
            </a:r>
          </a:p>
          <a:p>
            <a:r>
              <a:rPr lang="en-US" dirty="0" smtClean="0"/>
              <a:t>Disjunctive Syllogism</a:t>
            </a:r>
            <a:endParaRPr lang="en-US" dirty="0"/>
          </a:p>
        </p:txBody>
      </p:sp>
      <p:sp>
        <p:nvSpPr>
          <p:cNvPr id="5" name="Content Placeholder 4"/>
          <p:cNvSpPr>
            <a:spLocks noGrp="1"/>
          </p:cNvSpPr>
          <p:nvPr>
            <p:ph sz="half" idx="2"/>
          </p:nvPr>
        </p:nvSpPr>
        <p:spPr/>
        <p:txBody>
          <a:bodyPr/>
          <a:lstStyle/>
          <a:p>
            <a:r>
              <a:rPr lang="en-US" dirty="0" smtClean="0"/>
              <a:t>Prediction </a:t>
            </a:r>
          </a:p>
          <a:p>
            <a:r>
              <a:rPr lang="en-US" dirty="0" smtClean="0"/>
              <a:t>Argument from Analogy </a:t>
            </a:r>
          </a:p>
          <a:p>
            <a:r>
              <a:rPr lang="en-US" dirty="0" smtClean="0"/>
              <a:t>Generalization </a:t>
            </a:r>
          </a:p>
          <a:p>
            <a:r>
              <a:rPr lang="en-US" dirty="0" smtClean="0"/>
              <a:t>Argument from Authority </a:t>
            </a:r>
          </a:p>
          <a:p>
            <a:r>
              <a:rPr lang="en-US" dirty="0" smtClean="0"/>
              <a:t>Argument based on signs </a:t>
            </a:r>
          </a:p>
          <a:p>
            <a:r>
              <a:rPr lang="en-US" dirty="0" smtClean="0"/>
              <a:t>Causal Inference</a:t>
            </a:r>
            <a:endParaRPr lang="en-US" dirty="0"/>
          </a:p>
        </p:txBody>
      </p:sp>
    </p:spTree>
    <p:extLst>
      <p:ext uri="{BB962C8B-B14F-4D97-AF65-F5344CB8AC3E}">
        <p14:creationId xmlns:p14="http://schemas.microsoft.com/office/powerpoint/2010/main" val="20685892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878" y="381000"/>
            <a:ext cx="7814719" cy="617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4917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2063" y="195263"/>
            <a:ext cx="6619875" cy="646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9835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 Premises and Conclusions (Standard Form)</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233246"/>
            <a:ext cx="9124146" cy="2033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4006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Validity compared to Truth:</a:t>
            </a:r>
            <a:endParaRPr lang="en-US" dirty="0"/>
          </a:p>
        </p:txBody>
      </p:sp>
      <p:sp>
        <p:nvSpPr>
          <p:cNvPr id="3" name="Content Placeholder 2"/>
          <p:cNvSpPr>
            <a:spLocks noGrp="1"/>
          </p:cNvSpPr>
          <p:nvPr>
            <p:ph idx="1"/>
          </p:nvPr>
        </p:nvSpPr>
        <p:spPr>
          <a:xfrm>
            <a:off x="457200" y="5943600"/>
            <a:ext cx="8229600" cy="533400"/>
          </a:xfrm>
        </p:spPr>
        <p:txBody>
          <a:bodyPr>
            <a:normAutofit fontScale="70000" lnSpcReduction="20000"/>
          </a:bodyPr>
          <a:lstStyle/>
          <a:p>
            <a:r>
              <a:rPr lang="en-US" dirty="0" smtClean="0"/>
              <a:t>Remember exercises on this page of the linked material too!</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576" y="1143000"/>
            <a:ext cx="8683668"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1585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Counterexamples and attempting to invalidate your conclusion (</a:t>
            </a:r>
            <a:r>
              <a:rPr lang="en-US" dirty="0" err="1" smtClean="0"/>
              <a:t>reductio</a:t>
            </a:r>
            <a:r>
              <a:rPr lang="en-US" dirty="0" smtClean="0"/>
              <a:t> ad absurdum arguments)</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81200"/>
            <a:ext cx="8598159"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1944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“What </a:t>
            </a:r>
            <a:r>
              <a:rPr lang="en-US" sz="2400" b="1" dirty="0"/>
              <a:t>we need to check further is of course whether the premises are true. If an argument is valid, and all the premises are true, then it is called a sound argument</a:t>
            </a:r>
            <a:r>
              <a:rPr lang="en-US" sz="2400" b="1" dirty="0" smtClean="0"/>
              <a:t>.” </a:t>
            </a:r>
            <a:endParaRPr lang="en-US" sz="2400" b="1" dirty="0"/>
          </a:p>
        </p:txBody>
      </p:sp>
      <p:sp>
        <p:nvSpPr>
          <p:cNvPr id="3" name="Content Placeholder 2"/>
          <p:cNvSpPr>
            <a:spLocks noGrp="1"/>
          </p:cNvSpPr>
          <p:nvPr>
            <p:ph idx="1"/>
          </p:nvPr>
        </p:nvSpPr>
        <p:spPr/>
        <p:txBody>
          <a:bodyPr/>
          <a:lstStyle/>
          <a:p>
            <a:r>
              <a:rPr lang="en-US" dirty="0"/>
              <a:t>An argument that is not sound is an unsound argument. If an argument is unsound, it might be that it is invalid, or maybe it has at least one false premise, or both</a:t>
            </a:r>
            <a:r>
              <a:rPr lang="en-US" dirty="0" smtClean="0"/>
              <a:t>.</a:t>
            </a:r>
          </a:p>
          <a:p>
            <a:r>
              <a:rPr lang="en-US" dirty="0" smtClean="0"/>
              <a:t>Valid </a:t>
            </a:r>
            <a:r>
              <a:rPr lang="en-US" dirty="0"/>
              <a:t>and Unsound: "Cows are insects. Insects are mammals. So cows are mammals</a:t>
            </a:r>
            <a:r>
              <a:rPr lang="en-US" dirty="0" smtClean="0"/>
              <a:t>.“</a:t>
            </a:r>
          </a:p>
          <a:p>
            <a:r>
              <a:rPr lang="en-US" dirty="0" smtClean="0"/>
              <a:t>Invalid </a:t>
            </a:r>
            <a:r>
              <a:rPr lang="en-US" dirty="0"/>
              <a:t>and Unsound: "Cows are mammals. So the sun is larger than the moon."</a:t>
            </a:r>
          </a:p>
        </p:txBody>
      </p:sp>
    </p:spTree>
    <p:extLst>
      <p:ext uri="{BB962C8B-B14F-4D97-AF65-F5344CB8AC3E}">
        <p14:creationId xmlns:p14="http://schemas.microsoft.com/office/powerpoint/2010/main" val="12325158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648" y="76200"/>
            <a:ext cx="8112151" cy="6804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7044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In each argument, note which parts are the premises and </a:t>
            </a:r>
            <a:r>
              <a:rPr lang="en-US" sz="3600" dirty="0" smtClean="0"/>
              <a:t>conclusion</a:t>
            </a:r>
            <a:r>
              <a:rPr lang="en-US" sz="3600" dirty="0"/>
              <a:t> </a:t>
            </a:r>
            <a:r>
              <a:rPr lang="en-US" sz="3600" dirty="0" smtClean="0"/>
              <a:t>(Standard Form)</a:t>
            </a:r>
            <a:endParaRPr lang="en-US" sz="3600" dirty="0"/>
          </a:p>
        </p:txBody>
      </p:sp>
      <p:sp>
        <p:nvSpPr>
          <p:cNvPr id="3" name="Content Placeholder 2"/>
          <p:cNvSpPr>
            <a:spLocks noGrp="1"/>
          </p:cNvSpPr>
          <p:nvPr>
            <p:ph idx="1"/>
          </p:nvPr>
        </p:nvSpPr>
        <p:spPr>
          <a:xfrm>
            <a:off x="457200" y="1600200"/>
            <a:ext cx="8229600" cy="4953000"/>
          </a:xfrm>
        </p:spPr>
        <p:txBody>
          <a:bodyPr>
            <a:normAutofit fontScale="77500" lnSpcReduction="20000"/>
          </a:bodyPr>
          <a:lstStyle/>
          <a:p>
            <a:pPr marL="0" indent="0">
              <a:buNone/>
            </a:pPr>
            <a:r>
              <a:rPr lang="en-US" dirty="0" smtClean="0"/>
              <a:t>1</a:t>
            </a:r>
            <a:r>
              <a:rPr lang="en-US" dirty="0"/>
              <a:t>. All humans are mammals. All mammals are warm-blooded. Therefore, all humans are warm-blooded.</a:t>
            </a:r>
          </a:p>
          <a:p>
            <a:pPr marL="0" indent="0">
              <a:buNone/>
            </a:pPr>
            <a:r>
              <a:rPr lang="en-US" dirty="0" smtClean="0"/>
              <a:t>2</a:t>
            </a:r>
            <a:r>
              <a:rPr lang="en-US" dirty="0"/>
              <a:t>. Texans must all wear spurs because everyone on the streets of Dallas wears spurs, and everyone on the streets of Houston wears </a:t>
            </a:r>
            <a:r>
              <a:rPr lang="en-US" dirty="0" smtClean="0"/>
              <a:t>spurs.</a:t>
            </a:r>
          </a:p>
          <a:p>
            <a:pPr marL="0" indent="0">
              <a:buNone/>
            </a:pPr>
            <a:r>
              <a:rPr lang="en-US" dirty="0" smtClean="0"/>
              <a:t>3</a:t>
            </a:r>
            <a:r>
              <a:rPr lang="en-US" dirty="0"/>
              <a:t>. There are footprints in the mud by the window.  There are fingerprints on the windowsill.  We must have </a:t>
            </a:r>
            <a:r>
              <a:rPr lang="en-US" dirty="0" smtClean="0"/>
              <a:t>either a </a:t>
            </a:r>
            <a:r>
              <a:rPr lang="en-US" dirty="0"/>
              <a:t>peeping </a:t>
            </a:r>
            <a:r>
              <a:rPr lang="en-US" dirty="0" smtClean="0"/>
              <a:t>tom or a burglar.</a:t>
            </a:r>
            <a:endParaRPr lang="en-US" dirty="0"/>
          </a:p>
          <a:p>
            <a:pPr marL="0" indent="0">
              <a:buNone/>
            </a:pPr>
            <a:r>
              <a:rPr lang="en-US" dirty="0" smtClean="0"/>
              <a:t>4</a:t>
            </a:r>
            <a:r>
              <a:rPr lang="en-US" dirty="0"/>
              <a:t>. Even numbers yield even numbers when they are squared.  It follows that the square roots of odd perfect squares are odd.</a:t>
            </a:r>
          </a:p>
          <a:p>
            <a:pPr marL="0" indent="0">
              <a:buNone/>
            </a:pPr>
            <a:r>
              <a:rPr lang="en-US" dirty="0" smtClean="0"/>
              <a:t>5</a:t>
            </a:r>
            <a:r>
              <a:rPr lang="en-US" dirty="0"/>
              <a:t>. Politicians never live perfect lives, and often the most imperfect people make excellent politicians. Therefore personal lives should not be brought into presidential debates</a:t>
            </a:r>
            <a:r>
              <a:rPr lang="en-US" dirty="0" smtClean="0"/>
              <a:t>.</a:t>
            </a:r>
            <a:endParaRPr lang="en-US" dirty="0"/>
          </a:p>
        </p:txBody>
      </p:sp>
    </p:spTree>
    <p:extLst>
      <p:ext uri="{BB962C8B-B14F-4D97-AF65-F5344CB8AC3E}">
        <p14:creationId xmlns:p14="http://schemas.microsoft.com/office/powerpoint/2010/main" val="31937983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a:t>Are the following passages arguments, or some type of non-argument?  Hint: Try to be as specific as you can in naming the non-arguments</a:t>
            </a:r>
            <a:r>
              <a:rPr lang="en-US" sz="2700" b="1" dirty="0" smtClean="0"/>
              <a:t>.</a:t>
            </a:r>
            <a:endParaRPr lang="en-US" b="1"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6</a:t>
            </a:r>
            <a:r>
              <a:rPr lang="en-US" dirty="0"/>
              <a:t>. Every swan ever observed thus far has been white. Therefore, the next swan observed will probably be white</a:t>
            </a:r>
            <a:r>
              <a:rPr lang="en-US" dirty="0" smtClean="0"/>
              <a:t>.</a:t>
            </a:r>
            <a:endParaRPr lang="en-US" dirty="0"/>
          </a:p>
          <a:p>
            <a:pPr marL="0" indent="0">
              <a:buNone/>
            </a:pPr>
            <a:r>
              <a:rPr lang="en-US" dirty="0" smtClean="0"/>
              <a:t>7</a:t>
            </a:r>
            <a:r>
              <a:rPr lang="en-US" dirty="0"/>
              <a:t>. If the United States allows foreign workers to come in and do the jobs that legal citizens don't want to do, and if they will be able to collect SSI benefits and things of that nature that legal citizens have a hard time getting, then we’re going to have a serious problem taking care of our own citizens</a:t>
            </a:r>
            <a:r>
              <a:rPr lang="en-US" dirty="0" smtClean="0"/>
              <a:t>.</a:t>
            </a:r>
            <a:endParaRPr lang="en-US" dirty="0"/>
          </a:p>
          <a:p>
            <a:pPr marL="0" indent="0">
              <a:buNone/>
            </a:pPr>
            <a:r>
              <a:rPr lang="en-US" dirty="0" smtClean="0"/>
              <a:t>8</a:t>
            </a:r>
            <a:r>
              <a:rPr lang="en-US" dirty="0"/>
              <a:t>. The Titanic sank on its maiden voyage in 1912 because it collided with an iceberg.  Four of the ship’s 16 watertight compartments could have been flooded without the ship sinking.  However, the iceberg tore several gashes in the hull, flooding 5 of these compartments.</a:t>
            </a:r>
          </a:p>
          <a:p>
            <a:pPr marL="0" indent="0">
              <a:buNone/>
            </a:pPr>
            <a:r>
              <a:rPr lang="en-US" dirty="0" smtClean="0"/>
              <a:t>9</a:t>
            </a:r>
            <a:r>
              <a:rPr lang="en-US" dirty="0"/>
              <a:t>. High school health clinics across the country should be permitted to dispense the Ortho </a:t>
            </a:r>
            <a:r>
              <a:rPr lang="en-US" dirty="0" err="1"/>
              <a:t>Evra</a:t>
            </a:r>
            <a:r>
              <a:rPr lang="en-US" dirty="0"/>
              <a:t> patch, a birth control medication.  The reason why is because teenage pregnancy today is at an all-time high, and the patch is 99 percent effective in preventing pregnancy. Furthermore, a single patch ensures protection for a full month.</a:t>
            </a:r>
          </a:p>
        </p:txBody>
      </p:sp>
    </p:spTree>
    <p:extLst>
      <p:ext uri="{BB962C8B-B14F-4D97-AF65-F5344CB8AC3E}">
        <p14:creationId xmlns:p14="http://schemas.microsoft.com/office/powerpoint/2010/main" val="20414664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Practice Identifying the Type of Argument, and Evaluate it using the right terms (valid/sound, strong/cogent, etc.)</a:t>
            </a:r>
            <a:endParaRPr lang="en-US" sz="3200" b="1" dirty="0"/>
          </a:p>
        </p:txBody>
      </p:sp>
      <p:sp>
        <p:nvSpPr>
          <p:cNvPr id="3" name="Content Placeholder 2"/>
          <p:cNvSpPr>
            <a:spLocks noGrp="1"/>
          </p:cNvSpPr>
          <p:nvPr>
            <p:ph idx="1"/>
          </p:nvPr>
        </p:nvSpPr>
        <p:spPr/>
        <p:txBody>
          <a:bodyPr>
            <a:normAutofit fontScale="77500" lnSpcReduction="20000"/>
          </a:bodyPr>
          <a:lstStyle/>
          <a:p>
            <a:pPr marL="0" indent="0">
              <a:buNone/>
            </a:pPr>
            <a:endParaRPr lang="en-US" dirty="0" smtClean="0"/>
          </a:p>
          <a:p>
            <a:pPr marL="0" indent="0">
              <a:buNone/>
            </a:pPr>
            <a:r>
              <a:rPr lang="en-US" dirty="0" smtClean="0"/>
              <a:t>10</a:t>
            </a:r>
            <a:r>
              <a:rPr lang="en-US" dirty="0"/>
              <a:t>. A plaque on the Leaning Tower of Pisa says that Galileo performed experiments there with falling objects.  It must be the case that Galileo did indeed perform those experiments there.</a:t>
            </a:r>
          </a:p>
          <a:p>
            <a:r>
              <a:rPr lang="en-US" dirty="0"/>
              <a:t> </a:t>
            </a:r>
          </a:p>
          <a:p>
            <a:pPr marL="0" indent="0">
              <a:buNone/>
            </a:pPr>
            <a:r>
              <a:rPr lang="en-US" dirty="0" smtClean="0"/>
              <a:t>11</a:t>
            </a:r>
            <a:r>
              <a:rPr lang="en-US" dirty="0"/>
              <a:t>. This is a standard deck of 52 playing cards.  So if I draw a card at random from it, I predict that card will be a king.</a:t>
            </a:r>
          </a:p>
          <a:p>
            <a:r>
              <a:rPr lang="en-US" dirty="0"/>
              <a:t> </a:t>
            </a:r>
          </a:p>
          <a:p>
            <a:pPr marL="0" indent="0">
              <a:buNone/>
            </a:pPr>
            <a:r>
              <a:rPr lang="en-US" dirty="0" smtClean="0"/>
              <a:t>12</a:t>
            </a:r>
            <a:r>
              <a:rPr lang="en-US" dirty="0"/>
              <a:t>. 90% of humans are right-handed. Joe is a human.  Therefore, the probability that Joe is right-handed is 90%.</a:t>
            </a:r>
          </a:p>
          <a:p>
            <a:r>
              <a:rPr lang="en-US"/>
              <a:t> </a:t>
            </a:r>
            <a:r>
              <a:rPr lang="en-US" smtClean="0"/>
              <a:t> </a:t>
            </a:r>
            <a:endParaRPr lang="en-US" dirty="0"/>
          </a:p>
        </p:txBody>
      </p:sp>
    </p:spTree>
    <p:extLst>
      <p:ext uri="{BB962C8B-B14F-4D97-AF65-F5344CB8AC3E}">
        <p14:creationId xmlns:p14="http://schemas.microsoft.com/office/powerpoint/2010/main" val="939747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Evaluating Deductions</a:t>
            </a:r>
            <a:endParaRPr lang="en-US" b="1"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Question 1: If you hypothetically accept the premises, do you then have to accept the conclusion?</a:t>
            </a:r>
          </a:p>
          <a:p>
            <a:pPr marL="0" indent="0">
              <a:buNone/>
            </a:pPr>
            <a:r>
              <a:rPr lang="en-US" dirty="0" smtClean="0"/>
              <a:t>(Pretend you are living in the imaginary world the premises create, just for a minute.)</a:t>
            </a:r>
          </a:p>
          <a:p>
            <a:pPr marL="0" indent="0">
              <a:buNone/>
            </a:pPr>
            <a:r>
              <a:rPr lang="en-US" dirty="0" smtClean="0"/>
              <a:t>If yes, the argument is </a:t>
            </a:r>
            <a:r>
              <a:rPr lang="en-US" b="1" dirty="0" smtClean="0"/>
              <a:t>VALID</a:t>
            </a:r>
            <a:r>
              <a:rPr lang="en-US" dirty="0" smtClean="0"/>
              <a:t>.</a:t>
            </a:r>
          </a:p>
          <a:p>
            <a:pPr marL="0" indent="0">
              <a:buNone/>
            </a:pPr>
            <a:r>
              <a:rPr lang="en-US" dirty="0" smtClean="0"/>
              <a:t>If no, the argument is </a:t>
            </a:r>
            <a:r>
              <a:rPr lang="en-US" b="1" dirty="0" smtClean="0"/>
              <a:t>INVALID</a:t>
            </a:r>
            <a:r>
              <a:rPr lang="en-US" dirty="0" smtClean="0"/>
              <a:t>.</a:t>
            </a:r>
          </a:p>
          <a:p>
            <a:pPr marL="0" indent="0">
              <a:buNone/>
            </a:pPr>
            <a:endParaRPr lang="en-US" dirty="0" smtClean="0"/>
          </a:p>
          <a:p>
            <a:pPr marL="0" indent="0">
              <a:buNone/>
            </a:pPr>
            <a:r>
              <a:rPr lang="en-US" dirty="0" smtClean="0"/>
              <a:t>This is separate from </a:t>
            </a:r>
          </a:p>
          <a:p>
            <a:pPr marL="0" indent="0">
              <a:buNone/>
            </a:pPr>
            <a:endParaRPr lang="en-US" dirty="0"/>
          </a:p>
          <a:p>
            <a:pPr marL="0" indent="0">
              <a:buNone/>
            </a:pPr>
            <a:r>
              <a:rPr lang="en-US" dirty="0" smtClean="0"/>
              <a:t>Question 2: Are the premises each really true?</a:t>
            </a:r>
          </a:p>
          <a:p>
            <a:pPr marL="0" indent="0">
              <a:buNone/>
            </a:pPr>
            <a:r>
              <a:rPr lang="en-US" dirty="0" smtClean="0"/>
              <a:t>If all premises are true as statements on their own, </a:t>
            </a:r>
            <a:r>
              <a:rPr lang="en-US" b="1" dirty="0" smtClean="0"/>
              <a:t>SOUND</a:t>
            </a:r>
            <a:r>
              <a:rPr lang="en-US" dirty="0" smtClean="0"/>
              <a:t>.</a:t>
            </a:r>
          </a:p>
          <a:p>
            <a:pPr marL="0" indent="0">
              <a:buNone/>
            </a:pPr>
            <a:r>
              <a:rPr lang="en-US" dirty="0" smtClean="0"/>
              <a:t>If there is even one false premise, </a:t>
            </a:r>
            <a:r>
              <a:rPr lang="en-US" b="1" dirty="0" smtClean="0"/>
              <a:t>UNSOUND</a:t>
            </a:r>
            <a:r>
              <a:rPr lang="en-US" dirty="0" smtClean="0"/>
              <a:t>.</a:t>
            </a:r>
            <a:endParaRPr lang="en-US" dirty="0"/>
          </a:p>
        </p:txBody>
      </p:sp>
    </p:spTree>
    <p:extLst>
      <p:ext uri="{BB962C8B-B14F-4D97-AF65-F5344CB8AC3E}">
        <p14:creationId xmlns:p14="http://schemas.microsoft.com/office/powerpoint/2010/main" val="2158247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Officially: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Once you see that an a deductive argument is unsound, it has to also be considered invalid.</a:t>
            </a:r>
          </a:p>
          <a:p>
            <a:r>
              <a:rPr lang="en-US" dirty="0" smtClean="0"/>
              <a:t>However for the sake of our quiz on Unit 2, please do note the argument had a valid structure in which the premises would have made the conclusion true if the premises had been true.</a:t>
            </a:r>
          </a:p>
          <a:p>
            <a:r>
              <a:rPr lang="en-US" dirty="0" smtClean="0"/>
              <a:t>In online quizzes, I will be sure to try and limit the choices so it is clear which is the best answer.</a:t>
            </a:r>
          </a:p>
          <a:p>
            <a:r>
              <a:rPr lang="en-US" dirty="0" smtClean="0"/>
              <a:t>In written exams, you can write VALID and then strike through it as in </a:t>
            </a:r>
            <a:r>
              <a:rPr lang="en-US" strike="sngStrike" dirty="0" smtClean="0"/>
              <a:t>VALID.</a:t>
            </a:r>
            <a:endParaRPr lang="en-US" strike="sngStrike" dirty="0"/>
          </a:p>
        </p:txBody>
      </p:sp>
    </p:spTree>
    <p:extLst>
      <p:ext uri="{BB962C8B-B14F-4D97-AF65-F5344CB8AC3E}">
        <p14:creationId xmlns:p14="http://schemas.microsoft.com/office/powerpoint/2010/main" val="2089117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Evaluating Inductions</a:t>
            </a:r>
            <a:endParaRPr lang="en-US" b="1"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Question 1: If you hypothetically accept the premises, do you then find the conclusion has a strong likelihood of being true?</a:t>
            </a:r>
          </a:p>
          <a:p>
            <a:pPr marL="0" indent="0">
              <a:buNone/>
            </a:pPr>
            <a:r>
              <a:rPr lang="en-US" dirty="0" smtClean="0"/>
              <a:t>(Pretend you are living in the imaginary world the premises create, just for a minute.)</a:t>
            </a:r>
          </a:p>
          <a:p>
            <a:pPr marL="0" indent="0">
              <a:buNone/>
            </a:pPr>
            <a:r>
              <a:rPr lang="en-US" dirty="0" smtClean="0"/>
              <a:t>If yes, the argument is </a:t>
            </a:r>
            <a:r>
              <a:rPr lang="en-US" b="1" dirty="0" smtClean="0"/>
              <a:t>STRONG</a:t>
            </a:r>
            <a:r>
              <a:rPr lang="en-US" dirty="0" smtClean="0"/>
              <a:t>.</a:t>
            </a:r>
          </a:p>
          <a:p>
            <a:pPr marL="0" indent="0">
              <a:buNone/>
            </a:pPr>
            <a:r>
              <a:rPr lang="en-US" dirty="0" smtClean="0"/>
              <a:t>If no, or low likelihood, the argument is </a:t>
            </a:r>
            <a:r>
              <a:rPr lang="en-US" b="1" dirty="0" smtClean="0"/>
              <a:t>WEAK</a:t>
            </a:r>
            <a:r>
              <a:rPr lang="en-US" dirty="0" smtClean="0"/>
              <a:t>.</a:t>
            </a:r>
          </a:p>
          <a:p>
            <a:pPr marL="0" indent="0">
              <a:buNone/>
            </a:pPr>
            <a:endParaRPr lang="en-US" dirty="0" smtClean="0"/>
          </a:p>
          <a:p>
            <a:pPr marL="0" indent="0">
              <a:buNone/>
            </a:pPr>
            <a:r>
              <a:rPr lang="en-US" dirty="0" smtClean="0"/>
              <a:t>This is separate from </a:t>
            </a:r>
          </a:p>
          <a:p>
            <a:pPr marL="0" indent="0">
              <a:buNone/>
            </a:pPr>
            <a:endParaRPr lang="en-US" dirty="0"/>
          </a:p>
          <a:p>
            <a:pPr marL="0" indent="0">
              <a:buNone/>
            </a:pPr>
            <a:r>
              <a:rPr lang="en-US" dirty="0" smtClean="0"/>
              <a:t>Question 2: Are the premises each really true?</a:t>
            </a:r>
          </a:p>
          <a:p>
            <a:pPr marL="0" indent="0">
              <a:buNone/>
            </a:pPr>
            <a:r>
              <a:rPr lang="en-US" dirty="0" smtClean="0"/>
              <a:t>If all premises are true as statements on their own, </a:t>
            </a:r>
            <a:r>
              <a:rPr lang="en-US" b="1" dirty="0" smtClean="0"/>
              <a:t>COGENT</a:t>
            </a:r>
            <a:r>
              <a:rPr lang="en-US" dirty="0" smtClean="0"/>
              <a:t>.</a:t>
            </a:r>
          </a:p>
          <a:p>
            <a:pPr marL="0" indent="0">
              <a:buNone/>
            </a:pPr>
            <a:r>
              <a:rPr lang="en-US" dirty="0" smtClean="0"/>
              <a:t>If there is even one false premise, </a:t>
            </a:r>
            <a:r>
              <a:rPr lang="en-US" b="1" dirty="0" smtClean="0"/>
              <a:t>UNCOGENT</a:t>
            </a:r>
            <a:r>
              <a:rPr lang="en-US" dirty="0" smtClean="0"/>
              <a:t>.</a:t>
            </a:r>
            <a:endParaRPr lang="en-US" dirty="0"/>
          </a:p>
        </p:txBody>
      </p:sp>
    </p:spTree>
    <p:extLst>
      <p:ext uri="{BB962C8B-B14F-4D97-AF65-F5344CB8AC3E}">
        <p14:creationId xmlns:p14="http://schemas.microsoft.com/office/powerpoint/2010/main" val="3123783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a:t>
            </a:r>
            <a:endParaRPr lang="en-US" dirty="0"/>
          </a:p>
        </p:txBody>
      </p:sp>
      <p:sp>
        <p:nvSpPr>
          <p:cNvPr id="3" name="Content Placeholder 2"/>
          <p:cNvSpPr>
            <a:spLocks noGrp="1"/>
          </p:cNvSpPr>
          <p:nvPr>
            <p:ph idx="1"/>
          </p:nvPr>
        </p:nvSpPr>
        <p:spPr/>
        <p:txBody>
          <a:bodyPr/>
          <a:lstStyle/>
          <a:p>
            <a:r>
              <a:rPr lang="en-US" dirty="0" smtClean="0"/>
              <a:t>The two questions are separate:</a:t>
            </a:r>
          </a:p>
          <a:p>
            <a:r>
              <a:rPr lang="en-US" dirty="0" smtClean="0"/>
              <a:t>1. Do the premises give sufficient reason for the conclusion, if you pretend the premises are accurate for the sake of argument? </a:t>
            </a:r>
          </a:p>
          <a:p>
            <a:r>
              <a:rPr lang="en-US" dirty="0" smtClean="0"/>
              <a:t>2. Are the premises actually true on their own?</a:t>
            </a:r>
            <a:endParaRPr lang="en-US" dirty="0"/>
          </a:p>
        </p:txBody>
      </p:sp>
    </p:spTree>
    <p:extLst>
      <p:ext uri="{BB962C8B-B14F-4D97-AF65-F5344CB8AC3E}">
        <p14:creationId xmlns:p14="http://schemas.microsoft.com/office/powerpoint/2010/main" val="24382791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381000"/>
          </a:xfrm>
        </p:spPr>
        <p:txBody>
          <a:bodyPr>
            <a:normAutofit fontScale="90000"/>
          </a:bodyPr>
          <a:lstStyle/>
          <a:p>
            <a:r>
              <a:rPr lang="en-US" dirty="0" smtClean="0"/>
              <a:t>Types</a:t>
            </a:r>
            <a:endParaRPr lang="en-US" dirty="0"/>
          </a:p>
        </p:txBody>
      </p:sp>
      <p:sp>
        <p:nvSpPr>
          <p:cNvPr id="5" name="Text Placeholder 4"/>
          <p:cNvSpPr>
            <a:spLocks noGrp="1"/>
          </p:cNvSpPr>
          <p:nvPr>
            <p:ph type="body" idx="1"/>
          </p:nvPr>
        </p:nvSpPr>
        <p:spPr>
          <a:xfrm>
            <a:off x="457200" y="685800"/>
            <a:ext cx="4040188" cy="639762"/>
          </a:xfrm>
        </p:spPr>
        <p:txBody>
          <a:bodyPr/>
          <a:lstStyle/>
          <a:p>
            <a:r>
              <a:rPr lang="en-US" dirty="0" smtClean="0"/>
              <a:t>Deduction</a:t>
            </a:r>
            <a:endParaRPr lang="en-US" dirty="0"/>
          </a:p>
        </p:txBody>
      </p:sp>
      <p:sp>
        <p:nvSpPr>
          <p:cNvPr id="6" name="Content Placeholder 5"/>
          <p:cNvSpPr>
            <a:spLocks noGrp="1"/>
          </p:cNvSpPr>
          <p:nvPr>
            <p:ph sz="half" idx="2"/>
          </p:nvPr>
        </p:nvSpPr>
        <p:spPr>
          <a:xfrm>
            <a:off x="457200" y="1371600"/>
            <a:ext cx="4040188" cy="5257800"/>
          </a:xfrm>
        </p:spPr>
        <p:txBody>
          <a:bodyPr>
            <a:normAutofit lnSpcReduction="10000"/>
          </a:bodyPr>
          <a:lstStyle/>
          <a:p>
            <a:r>
              <a:rPr lang="en-US" dirty="0" smtClean="0"/>
              <a:t>Arguments based on Math</a:t>
            </a:r>
          </a:p>
          <a:p>
            <a:pPr lvl="1"/>
            <a:r>
              <a:rPr lang="en-US" dirty="0" smtClean="0"/>
              <a:t>Literally facts from math</a:t>
            </a:r>
          </a:p>
          <a:p>
            <a:r>
              <a:rPr lang="en-US" dirty="0" smtClean="0"/>
              <a:t>Arguments based on Definitions</a:t>
            </a:r>
          </a:p>
          <a:p>
            <a:pPr lvl="1"/>
            <a:r>
              <a:rPr lang="en-US" dirty="0" smtClean="0"/>
              <a:t>Terms defined in the argument</a:t>
            </a:r>
          </a:p>
          <a:p>
            <a:r>
              <a:rPr lang="en-US" dirty="0" smtClean="0"/>
              <a:t>Categorical Syllogism</a:t>
            </a:r>
          </a:p>
          <a:p>
            <a:pPr lvl="1"/>
            <a:r>
              <a:rPr lang="en-US" dirty="0" smtClean="0"/>
              <a:t>3 categories, 3 statements</a:t>
            </a:r>
          </a:p>
          <a:p>
            <a:r>
              <a:rPr lang="en-US" dirty="0" smtClean="0"/>
              <a:t>Hypothetical Syllogism</a:t>
            </a:r>
          </a:p>
          <a:p>
            <a:pPr lvl="1"/>
            <a:r>
              <a:rPr lang="en-US" dirty="0" smtClean="0"/>
              <a:t>If—then conditions being met, usually 3 conditional if—then statements</a:t>
            </a:r>
          </a:p>
          <a:p>
            <a:r>
              <a:rPr lang="en-US" dirty="0" smtClean="0"/>
              <a:t>Disjunctive Syllogism</a:t>
            </a:r>
          </a:p>
          <a:p>
            <a:pPr lvl="1"/>
            <a:r>
              <a:rPr lang="en-US" dirty="0" smtClean="0"/>
              <a:t>Either- or choice being made, usually 3 statements as well</a:t>
            </a:r>
          </a:p>
        </p:txBody>
      </p:sp>
      <p:sp>
        <p:nvSpPr>
          <p:cNvPr id="7" name="Text Placeholder 6"/>
          <p:cNvSpPr>
            <a:spLocks noGrp="1"/>
          </p:cNvSpPr>
          <p:nvPr>
            <p:ph type="body" sz="quarter" idx="3"/>
          </p:nvPr>
        </p:nvSpPr>
        <p:spPr>
          <a:xfrm>
            <a:off x="4724400" y="685800"/>
            <a:ext cx="4041775" cy="639762"/>
          </a:xfrm>
        </p:spPr>
        <p:txBody>
          <a:bodyPr/>
          <a:lstStyle/>
          <a:p>
            <a:r>
              <a:rPr lang="en-US" dirty="0" smtClean="0"/>
              <a:t>Induction</a:t>
            </a:r>
            <a:endParaRPr lang="en-US" dirty="0"/>
          </a:p>
        </p:txBody>
      </p:sp>
      <p:sp>
        <p:nvSpPr>
          <p:cNvPr id="8" name="Content Placeholder 7"/>
          <p:cNvSpPr>
            <a:spLocks noGrp="1"/>
          </p:cNvSpPr>
          <p:nvPr>
            <p:ph sz="quarter" idx="4"/>
          </p:nvPr>
        </p:nvSpPr>
        <p:spPr>
          <a:xfrm>
            <a:off x="4648200" y="1371600"/>
            <a:ext cx="4343400" cy="5486400"/>
          </a:xfrm>
        </p:spPr>
        <p:txBody>
          <a:bodyPr>
            <a:normAutofit fontScale="85000" lnSpcReduction="20000"/>
          </a:bodyPr>
          <a:lstStyle/>
          <a:p>
            <a:r>
              <a:rPr lang="en-US" dirty="0" smtClean="0"/>
              <a:t>Prediction</a:t>
            </a:r>
          </a:p>
          <a:p>
            <a:pPr lvl="1"/>
            <a:r>
              <a:rPr lang="en-US" dirty="0" smtClean="0"/>
              <a:t>Claims about future events</a:t>
            </a:r>
          </a:p>
          <a:p>
            <a:r>
              <a:rPr lang="en-US" dirty="0" smtClean="0"/>
              <a:t>Arguments from Analogy</a:t>
            </a:r>
          </a:p>
          <a:p>
            <a:pPr lvl="1"/>
            <a:r>
              <a:rPr lang="en-US" dirty="0" smtClean="0"/>
              <a:t>Two things are compared and said to be alike in a new way too</a:t>
            </a:r>
          </a:p>
          <a:p>
            <a:r>
              <a:rPr lang="en-US" dirty="0" smtClean="0"/>
              <a:t>Generalization</a:t>
            </a:r>
          </a:p>
          <a:p>
            <a:pPr lvl="1"/>
            <a:r>
              <a:rPr lang="en-US" dirty="0" smtClean="0"/>
              <a:t>Moving from group-individual claims or individual-group</a:t>
            </a:r>
          </a:p>
          <a:p>
            <a:r>
              <a:rPr lang="en-US" dirty="0" smtClean="0"/>
              <a:t>Arguments from Authority</a:t>
            </a:r>
          </a:p>
          <a:p>
            <a:pPr lvl="1"/>
            <a:r>
              <a:rPr lang="en-US" dirty="0" smtClean="0"/>
              <a:t>Usually one individual is named who is well known, a claim about agreeing with them is made</a:t>
            </a:r>
          </a:p>
          <a:p>
            <a:r>
              <a:rPr lang="en-US" dirty="0" smtClean="0"/>
              <a:t>Arguments based on Signs</a:t>
            </a:r>
          </a:p>
          <a:p>
            <a:pPr lvl="1"/>
            <a:r>
              <a:rPr lang="en-US" dirty="0" smtClean="0"/>
              <a:t>Literally a sign or a plaque is claimed to tell the truth</a:t>
            </a:r>
          </a:p>
          <a:p>
            <a:r>
              <a:rPr lang="en-US" dirty="0" smtClean="0"/>
              <a:t>Causal Inference (inferring what caused an effect)</a:t>
            </a:r>
          </a:p>
          <a:p>
            <a:pPr lvl="1"/>
            <a:r>
              <a:rPr lang="en-US" dirty="0" smtClean="0"/>
              <a:t>Seeing some effect or evidence, and then inferring who did it or what did it as in Sherlock Holmes mysteries</a:t>
            </a:r>
          </a:p>
          <a:p>
            <a:endParaRPr lang="en-US" dirty="0"/>
          </a:p>
        </p:txBody>
      </p:sp>
    </p:spTree>
    <p:extLst>
      <p:ext uri="{BB962C8B-B14F-4D97-AF65-F5344CB8AC3E}">
        <p14:creationId xmlns:p14="http://schemas.microsoft.com/office/powerpoint/2010/main" val="23216788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What do you think?</a:t>
            </a:r>
            <a:endParaRPr lang="en-US" dirty="0"/>
          </a:p>
        </p:txBody>
      </p:sp>
      <p:sp>
        <p:nvSpPr>
          <p:cNvPr id="3" name="Content Placeholder 2"/>
          <p:cNvSpPr>
            <a:spLocks noGrp="1"/>
          </p:cNvSpPr>
          <p:nvPr>
            <p:ph idx="1"/>
          </p:nvPr>
        </p:nvSpPr>
        <p:spPr>
          <a:xfrm>
            <a:off x="457200" y="1066800"/>
            <a:ext cx="8229600" cy="5486400"/>
          </a:xfrm>
        </p:spPr>
        <p:txBody>
          <a:bodyPr>
            <a:normAutofit fontScale="77500" lnSpcReduction="20000"/>
          </a:bodyPr>
          <a:lstStyle/>
          <a:p>
            <a:pPr marL="0" indent="0">
              <a:buNone/>
            </a:pPr>
            <a:r>
              <a:rPr lang="en-US" i="1" dirty="0" smtClean="0">
                <a:cs typeface="Times New Roman" charset="0"/>
              </a:rPr>
              <a:t>1. Joe must own at least ten DVDs, because he’s been buying 	one a week since he got that DVD player in June.</a:t>
            </a:r>
          </a:p>
          <a:p>
            <a:pPr marL="0" indent="0">
              <a:buNone/>
            </a:pPr>
            <a:r>
              <a:rPr lang="en-US" i="1" dirty="0" smtClean="0">
                <a:cs typeface="Times New Roman" charset="0"/>
              </a:rPr>
              <a:t>2. All cats are mammals, and no mammals are fish, so no cats 	are fish.</a:t>
            </a:r>
          </a:p>
          <a:p>
            <a:pPr marL="0" indent="0">
              <a:buNone/>
            </a:pPr>
            <a:r>
              <a:rPr lang="en-US" i="1" dirty="0" smtClean="0">
                <a:cs typeface="Times New Roman" charset="0"/>
              </a:rPr>
              <a:t>3. Either we’ll get Chinese or Thai. But Thai Café is closed 	today, so we’ll have to get Chinese.</a:t>
            </a:r>
          </a:p>
          <a:p>
            <a:pPr marL="0" indent="0">
              <a:buNone/>
            </a:pPr>
            <a:r>
              <a:rPr lang="en-US" i="1" dirty="0" smtClean="0">
                <a:cs typeface="Times New Roman" charset="0"/>
              </a:rPr>
              <a:t>4. The Bobcats will probably come in last place this year 	because they 	are a terrible team.</a:t>
            </a:r>
          </a:p>
          <a:p>
            <a:pPr marL="0" indent="0">
              <a:buNone/>
            </a:pPr>
            <a:r>
              <a:rPr lang="en-US" i="1" dirty="0" smtClean="0">
                <a:cs typeface="Times New Roman" charset="0"/>
              </a:rPr>
              <a:t>5. Smith must have been smoking in the company front yard 	again, he’s the only person here who smokes Camels 	and these are all Camel cigarette butts in the yard.</a:t>
            </a:r>
            <a:endParaRPr lang="en-US" i="1" dirty="0" smtClean="0"/>
          </a:p>
          <a:p>
            <a:pPr marL="0" indent="0">
              <a:buNone/>
            </a:pPr>
            <a:r>
              <a:rPr lang="en-US" i="1" dirty="0" smtClean="0">
                <a:cs typeface="Times New Roman" charset="0"/>
              </a:rPr>
              <a:t>6. The world is like a huge machine made up of smaller 	machines, and since machines have intelligent 	creators, the world must have one too. </a:t>
            </a:r>
          </a:p>
          <a:p>
            <a:pPr marL="0" indent="0">
              <a:buNone/>
            </a:pPr>
            <a:r>
              <a:rPr lang="en-US" i="1" dirty="0" smtClean="0">
                <a:cs typeface="Times New Roman" charset="0"/>
              </a:rPr>
              <a:t>7. Philosophers always write both fiction and non-fiction. After all, Sartre and Rousseau both wrote fiction and non-fiction.</a:t>
            </a:r>
          </a:p>
          <a:p>
            <a:endParaRPr lang="en-US" dirty="0"/>
          </a:p>
        </p:txBody>
      </p:sp>
    </p:spTree>
    <p:extLst>
      <p:ext uri="{BB962C8B-B14F-4D97-AF65-F5344CB8AC3E}">
        <p14:creationId xmlns:p14="http://schemas.microsoft.com/office/powerpoint/2010/main" val="15263440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least 10 DVDs</a:t>
            </a:r>
            <a:endParaRPr lang="en-US" dirty="0"/>
          </a:p>
        </p:txBody>
      </p:sp>
      <p:sp>
        <p:nvSpPr>
          <p:cNvPr id="3" name="Content Placeholder 2"/>
          <p:cNvSpPr>
            <a:spLocks noGrp="1"/>
          </p:cNvSpPr>
          <p:nvPr>
            <p:ph idx="1"/>
          </p:nvPr>
        </p:nvSpPr>
        <p:spPr/>
        <p:txBody>
          <a:bodyPr>
            <a:normAutofit fontScale="85000" lnSpcReduction="20000"/>
          </a:bodyPr>
          <a:lstStyle/>
          <a:p>
            <a:r>
              <a:rPr lang="en-US" dirty="0"/>
              <a:t>1. Joe must own at least ten </a:t>
            </a:r>
            <a:r>
              <a:rPr lang="en-US" dirty="0" smtClean="0"/>
              <a:t>DVDs</a:t>
            </a:r>
            <a:r>
              <a:rPr lang="en-US" dirty="0"/>
              <a:t>, because he’s been buying </a:t>
            </a:r>
            <a:r>
              <a:rPr lang="en-US" dirty="0" smtClean="0"/>
              <a:t>one </a:t>
            </a:r>
            <a:r>
              <a:rPr lang="en-US" dirty="0"/>
              <a:t>a week since he got that DVD player in June.</a:t>
            </a:r>
          </a:p>
          <a:p>
            <a:endParaRPr lang="en-US" dirty="0" smtClean="0"/>
          </a:p>
          <a:p>
            <a:r>
              <a:rPr lang="en-US" dirty="0" smtClean="0"/>
              <a:t>Argument based on Math, Deductive</a:t>
            </a:r>
          </a:p>
          <a:p>
            <a:r>
              <a:rPr lang="en-US" dirty="0" smtClean="0"/>
              <a:t>Relying on the math of “1 per week” with us counting the number of weeks since June</a:t>
            </a:r>
          </a:p>
          <a:p>
            <a:r>
              <a:rPr lang="en-US" dirty="0" smtClean="0"/>
              <a:t>Valid and Sound</a:t>
            </a:r>
          </a:p>
          <a:p>
            <a:r>
              <a:rPr lang="en-US" dirty="0" smtClean="0"/>
              <a:t>Premises would lead necessarily to that conclusion (at least 10) and the premises are the kind of imagined scenario we call true in Logic</a:t>
            </a:r>
            <a:endParaRPr lang="en-US" dirty="0"/>
          </a:p>
        </p:txBody>
      </p:sp>
    </p:spTree>
    <p:extLst>
      <p:ext uri="{BB962C8B-B14F-4D97-AF65-F5344CB8AC3E}">
        <p14:creationId xmlns:p14="http://schemas.microsoft.com/office/powerpoint/2010/main" val="2589236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TotalTime>
  <Words>1794</Words>
  <Application>Microsoft Office PowerPoint</Application>
  <PresentationFormat>On-screen Show (4:3)</PresentationFormat>
  <Paragraphs>152</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PHIL 2020 Day 7 Week 4</vt:lpstr>
      <vt:lpstr>Deductive and Inductive</vt:lpstr>
      <vt:lpstr>Evaluating Deductions</vt:lpstr>
      <vt:lpstr>Officially:</vt:lpstr>
      <vt:lpstr>Evaluating Inductions</vt:lpstr>
      <vt:lpstr>Remember:</vt:lpstr>
      <vt:lpstr>Types</vt:lpstr>
      <vt:lpstr>What do you think?</vt:lpstr>
      <vt:lpstr>At least 10 DVDs</vt:lpstr>
      <vt:lpstr>Mammals, Cats, Fish</vt:lpstr>
      <vt:lpstr>Either - Or</vt:lpstr>
      <vt:lpstr>Bobcats a Bad Team</vt:lpstr>
      <vt:lpstr>Whose cigarette butts</vt:lpstr>
      <vt:lpstr>World like a Machine</vt:lpstr>
      <vt:lpstr>Fiction and non-fiction</vt:lpstr>
      <vt:lpstr>PowerPoint Presentation</vt:lpstr>
      <vt:lpstr>Premise Indicator Words</vt:lpstr>
      <vt:lpstr>Conclusion Indicator Words</vt:lpstr>
      <vt:lpstr>Passages that are not arguments</vt:lpstr>
      <vt:lpstr>PowerPoint Presentation</vt:lpstr>
      <vt:lpstr>PowerPoint Presentation</vt:lpstr>
      <vt:lpstr>Finding Premises and Conclusions (Standard Form)</vt:lpstr>
      <vt:lpstr>Validity compared to Truth:</vt:lpstr>
      <vt:lpstr>Counterexamples and attempting to invalidate your conclusion (reductio ad absurdum arguments)</vt:lpstr>
      <vt:lpstr>“What we need to check further is of course whether the premises are true. If an argument is valid, and all the premises are true, then it is called a sound argument.” </vt:lpstr>
      <vt:lpstr>PowerPoint Presentation</vt:lpstr>
      <vt:lpstr>In each argument, note which parts are the premises and conclusion (Standard Form)</vt:lpstr>
      <vt:lpstr>Are the following passages arguments, or some type of non-argument?  Hint: Try to be as specific as you can in naming the non-arguments.</vt:lpstr>
      <vt:lpstr>Practice Identifying the Type of Argument, and Evaluate it using the right terms (valid/sound, strong/cogent, etc.)</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Deductions and Inductions with Examples</dc:title>
  <dc:creator>Christine A James</dc:creator>
  <cp:lastModifiedBy>Christine A James</cp:lastModifiedBy>
  <cp:revision>15</cp:revision>
  <dcterms:created xsi:type="dcterms:W3CDTF">2015-01-29T14:11:23Z</dcterms:created>
  <dcterms:modified xsi:type="dcterms:W3CDTF">2015-02-05T20:52:51Z</dcterms:modified>
</cp:coreProperties>
</file>