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9" r:id="rId3"/>
    <p:sldId id="257" r:id="rId4"/>
    <p:sldId id="258" r:id="rId5"/>
    <p:sldId id="259" r:id="rId6"/>
    <p:sldId id="260" r:id="rId7"/>
    <p:sldId id="261" r:id="rId8"/>
    <p:sldId id="262" r:id="rId9"/>
    <p:sldId id="266" r:id="rId10"/>
    <p:sldId id="267" r:id="rId11"/>
    <p:sldId id="263" r:id="rId12"/>
    <p:sldId id="30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90" y="-9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35A2CF-0406-4202-B431-930CDEC3B592}" type="datetimeFigureOut">
              <a:rPr lang="en-US" smtClean="0"/>
              <a:t>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31F96B-943A-4C49-9010-E4AB16741977}" type="slidenum">
              <a:rPr lang="en-US" smtClean="0"/>
              <a:t>‹#›</a:t>
            </a:fld>
            <a:endParaRPr lang="en-US"/>
          </a:p>
        </p:txBody>
      </p:sp>
    </p:spTree>
    <p:extLst>
      <p:ext uri="{BB962C8B-B14F-4D97-AF65-F5344CB8AC3E}">
        <p14:creationId xmlns:p14="http://schemas.microsoft.com/office/powerpoint/2010/main" val="33492285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35A2CF-0406-4202-B431-930CDEC3B592}" type="datetimeFigureOut">
              <a:rPr lang="en-US" smtClean="0"/>
              <a:t>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31F96B-943A-4C49-9010-E4AB16741977}" type="slidenum">
              <a:rPr lang="en-US" smtClean="0"/>
              <a:t>‹#›</a:t>
            </a:fld>
            <a:endParaRPr lang="en-US"/>
          </a:p>
        </p:txBody>
      </p:sp>
    </p:spTree>
    <p:extLst>
      <p:ext uri="{BB962C8B-B14F-4D97-AF65-F5344CB8AC3E}">
        <p14:creationId xmlns:p14="http://schemas.microsoft.com/office/powerpoint/2010/main" val="4521459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35A2CF-0406-4202-B431-930CDEC3B592}" type="datetimeFigureOut">
              <a:rPr lang="en-US" smtClean="0"/>
              <a:t>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31F96B-943A-4C49-9010-E4AB16741977}" type="slidenum">
              <a:rPr lang="en-US" smtClean="0"/>
              <a:t>‹#›</a:t>
            </a:fld>
            <a:endParaRPr lang="en-US"/>
          </a:p>
        </p:txBody>
      </p:sp>
    </p:spTree>
    <p:extLst>
      <p:ext uri="{BB962C8B-B14F-4D97-AF65-F5344CB8AC3E}">
        <p14:creationId xmlns:p14="http://schemas.microsoft.com/office/powerpoint/2010/main" val="4235532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35A2CF-0406-4202-B431-930CDEC3B592}" type="datetimeFigureOut">
              <a:rPr lang="en-US" smtClean="0"/>
              <a:t>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31F96B-943A-4C49-9010-E4AB16741977}" type="slidenum">
              <a:rPr lang="en-US" smtClean="0"/>
              <a:t>‹#›</a:t>
            </a:fld>
            <a:endParaRPr lang="en-US"/>
          </a:p>
        </p:txBody>
      </p:sp>
    </p:spTree>
    <p:extLst>
      <p:ext uri="{BB962C8B-B14F-4D97-AF65-F5344CB8AC3E}">
        <p14:creationId xmlns:p14="http://schemas.microsoft.com/office/powerpoint/2010/main" val="340332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35A2CF-0406-4202-B431-930CDEC3B592}" type="datetimeFigureOut">
              <a:rPr lang="en-US" smtClean="0"/>
              <a:t>2/10/2015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31F96B-943A-4C49-9010-E4AB16741977}" type="slidenum">
              <a:rPr lang="en-US" smtClean="0"/>
              <a:t>‹#›</a:t>
            </a:fld>
            <a:endParaRPr lang="en-US"/>
          </a:p>
        </p:txBody>
      </p:sp>
    </p:spTree>
    <p:extLst>
      <p:ext uri="{BB962C8B-B14F-4D97-AF65-F5344CB8AC3E}">
        <p14:creationId xmlns:p14="http://schemas.microsoft.com/office/powerpoint/2010/main" val="3733985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35A2CF-0406-4202-B431-930CDEC3B592}" type="datetimeFigureOut">
              <a:rPr lang="en-US" smtClean="0"/>
              <a:t>2/10/2015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31F96B-943A-4C49-9010-E4AB16741977}" type="slidenum">
              <a:rPr lang="en-US" smtClean="0"/>
              <a:t>‹#›</a:t>
            </a:fld>
            <a:endParaRPr lang="en-US"/>
          </a:p>
        </p:txBody>
      </p:sp>
    </p:spTree>
    <p:extLst>
      <p:ext uri="{BB962C8B-B14F-4D97-AF65-F5344CB8AC3E}">
        <p14:creationId xmlns:p14="http://schemas.microsoft.com/office/powerpoint/2010/main" val="2294545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35A2CF-0406-4202-B431-930CDEC3B592}" type="datetimeFigureOut">
              <a:rPr lang="en-US" smtClean="0"/>
              <a:t>2/10/2015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31F96B-943A-4C49-9010-E4AB16741977}" type="slidenum">
              <a:rPr lang="en-US" smtClean="0"/>
              <a:t>‹#›</a:t>
            </a:fld>
            <a:endParaRPr lang="en-US"/>
          </a:p>
        </p:txBody>
      </p:sp>
    </p:spTree>
    <p:extLst>
      <p:ext uri="{BB962C8B-B14F-4D97-AF65-F5344CB8AC3E}">
        <p14:creationId xmlns:p14="http://schemas.microsoft.com/office/powerpoint/2010/main" val="2696293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35A2CF-0406-4202-B431-930CDEC3B592}" type="datetimeFigureOut">
              <a:rPr lang="en-US" smtClean="0"/>
              <a:t>2/10/2015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931F96B-943A-4C49-9010-E4AB16741977}" type="slidenum">
              <a:rPr lang="en-US" smtClean="0"/>
              <a:t>‹#›</a:t>
            </a:fld>
            <a:endParaRPr lang="en-US"/>
          </a:p>
        </p:txBody>
      </p:sp>
    </p:spTree>
    <p:extLst>
      <p:ext uri="{BB962C8B-B14F-4D97-AF65-F5344CB8AC3E}">
        <p14:creationId xmlns:p14="http://schemas.microsoft.com/office/powerpoint/2010/main" val="3833135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35A2CF-0406-4202-B431-930CDEC3B592}" type="datetimeFigureOut">
              <a:rPr lang="en-US" smtClean="0"/>
              <a:t>2/10/2015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31F96B-943A-4C49-9010-E4AB16741977}" type="slidenum">
              <a:rPr lang="en-US" smtClean="0"/>
              <a:t>‹#›</a:t>
            </a:fld>
            <a:endParaRPr lang="en-US"/>
          </a:p>
        </p:txBody>
      </p:sp>
    </p:spTree>
    <p:extLst>
      <p:ext uri="{BB962C8B-B14F-4D97-AF65-F5344CB8AC3E}">
        <p14:creationId xmlns:p14="http://schemas.microsoft.com/office/powerpoint/2010/main" val="3618999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35A2CF-0406-4202-B431-930CDEC3B592}" type="datetimeFigureOut">
              <a:rPr lang="en-US" smtClean="0"/>
              <a:t>2/10/2015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31F96B-943A-4C49-9010-E4AB16741977}" type="slidenum">
              <a:rPr lang="en-US" smtClean="0"/>
              <a:t>‹#›</a:t>
            </a:fld>
            <a:endParaRPr lang="en-US"/>
          </a:p>
        </p:txBody>
      </p:sp>
    </p:spTree>
    <p:extLst>
      <p:ext uri="{BB962C8B-B14F-4D97-AF65-F5344CB8AC3E}">
        <p14:creationId xmlns:p14="http://schemas.microsoft.com/office/powerpoint/2010/main" val="14944112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35A2CF-0406-4202-B431-930CDEC3B592}" type="datetimeFigureOut">
              <a:rPr lang="en-US" smtClean="0"/>
              <a:t>2/10/2015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31F96B-943A-4C49-9010-E4AB16741977}" type="slidenum">
              <a:rPr lang="en-US" smtClean="0"/>
              <a:t>‹#›</a:t>
            </a:fld>
            <a:endParaRPr lang="en-US"/>
          </a:p>
        </p:txBody>
      </p:sp>
    </p:spTree>
    <p:extLst>
      <p:ext uri="{BB962C8B-B14F-4D97-AF65-F5344CB8AC3E}">
        <p14:creationId xmlns:p14="http://schemas.microsoft.com/office/powerpoint/2010/main" val="2306384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35A2CF-0406-4202-B431-930CDEC3B592}" type="datetimeFigureOut">
              <a:rPr lang="en-US" smtClean="0"/>
              <a:t>2/10/2015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31F96B-943A-4C49-9010-E4AB16741977}" type="slidenum">
              <a:rPr lang="en-US" smtClean="0"/>
              <a:t>‹#›</a:t>
            </a:fld>
            <a:endParaRPr lang="en-US"/>
          </a:p>
        </p:txBody>
      </p:sp>
    </p:spTree>
    <p:extLst>
      <p:ext uri="{BB962C8B-B14F-4D97-AF65-F5344CB8AC3E}">
        <p14:creationId xmlns:p14="http://schemas.microsoft.com/office/powerpoint/2010/main" val="14599595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PHIL 2020 Day 9 Week 5</a:t>
            </a:r>
            <a:endParaRPr lang="en-US" dirty="0"/>
          </a:p>
        </p:txBody>
      </p:sp>
      <p:sp>
        <p:nvSpPr>
          <p:cNvPr id="3" name="Subtitle 2"/>
          <p:cNvSpPr>
            <a:spLocks noGrp="1"/>
          </p:cNvSpPr>
          <p:nvPr>
            <p:ph type="subTitle" idx="1"/>
          </p:nvPr>
        </p:nvSpPr>
        <p:spPr/>
        <p:txBody>
          <a:bodyPr>
            <a:normAutofit fontScale="92500" lnSpcReduction="20000"/>
          </a:bodyPr>
          <a:lstStyle/>
          <a:p>
            <a:r>
              <a:rPr lang="en-US" sz="13800" dirty="0" smtClean="0">
                <a:solidFill>
                  <a:schemeClr val="tx1"/>
                </a:solidFill>
              </a:rPr>
              <a:t>Fallacies</a:t>
            </a:r>
          </a:p>
          <a:p>
            <a:endParaRPr lang="en-US" dirty="0"/>
          </a:p>
        </p:txBody>
      </p:sp>
    </p:spTree>
    <p:extLst>
      <p:ext uri="{BB962C8B-B14F-4D97-AF65-F5344CB8AC3E}">
        <p14:creationId xmlns:p14="http://schemas.microsoft.com/office/powerpoint/2010/main" val="3765167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Sufficiency</a:t>
            </a:r>
            <a:endParaRPr lang="en-US" dirty="0"/>
          </a:p>
        </p:txBody>
      </p:sp>
      <p:sp>
        <p:nvSpPr>
          <p:cNvPr id="3" name="Content Placeholder 2"/>
          <p:cNvSpPr>
            <a:spLocks noGrp="1"/>
          </p:cNvSpPr>
          <p:nvPr>
            <p:ph idx="1"/>
          </p:nvPr>
        </p:nvSpPr>
        <p:spPr/>
        <p:txBody>
          <a:bodyPr>
            <a:normAutofit lnSpcReduction="10000"/>
          </a:bodyPr>
          <a:lstStyle/>
          <a:p>
            <a:r>
              <a:rPr lang="en-US" dirty="0" smtClean="0"/>
              <a:t>Umbrella Term: </a:t>
            </a:r>
            <a:r>
              <a:rPr lang="en-US" b="1" dirty="0" smtClean="0"/>
              <a:t>Hasty Conclusion</a:t>
            </a:r>
          </a:p>
          <a:p>
            <a:r>
              <a:rPr lang="en-US" dirty="0" smtClean="0"/>
              <a:t>Specific Types:</a:t>
            </a:r>
          </a:p>
          <a:p>
            <a:pPr lvl="1"/>
            <a:r>
              <a:rPr lang="en-US" dirty="0" smtClean="0"/>
              <a:t>Improper Appeal to Authority, Unqualified Authority  </a:t>
            </a:r>
          </a:p>
          <a:p>
            <a:pPr lvl="1"/>
            <a:r>
              <a:rPr lang="en-US" dirty="0" smtClean="0"/>
              <a:t>Appeal to Ignorance  </a:t>
            </a:r>
          </a:p>
          <a:p>
            <a:pPr lvl="1"/>
            <a:r>
              <a:rPr lang="en-US" dirty="0" smtClean="0"/>
              <a:t>Hasty Generalization/Converse Accident  </a:t>
            </a:r>
          </a:p>
          <a:p>
            <a:pPr lvl="1"/>
            <a:r>
              <a:rPr lang="fr-FR" dirty="0" smtClean="0"/>
              <a:t>False Cause/ </a:t>
            </a:r>
            <a:r>
              <a:rPr lang="fr-FR" dirty="0" err="1" smtClean="0"/>
              <a:t>Questionable</a:t>
            </a:r>
            <a:r>
              <a:rPr lang="fr-FR" dirty="0" smtClean="0"/>
              <a:t> Cause   </a:t>
            </a:r>
          </a:p>
          <a:p>
            <a:pPr lvl="1"/>
            <a:r>
              <a:rPr lang="en-US" dirty="0" smtClean="0"/>
              <a:t>Slippery Slope  </a:t>
            </a:r>
          </a:p>
          <a:p>
            <a:pPr lvl="1"/>
            <a:r>
              <a:rPr lang="en-US" dirty="0" smtClean="0"/>
              <a:t>Weak Analogy / Faulty Analogy  </a:t>
            </a:r>
            <a:endParaRPr 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53200" y="1524000"/>
            <a:ext cx="838200" cy="557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00780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Acceptability</a:t>
            </a:r>
            <a:endParaRPr lang="en-US" dirty="0"/>
          </a:p>
        </p:txBody>
      </p:sp>
      <p:sp>
        <p:nvSpPr>
          <p:cNvPr id="3" name="Content Placeholder 2"/>
          <p:cNvSpPr>
            <a:spLocks noGrp="1"/>
          </p:cNvSpPr>
          <p:nvPr>
            <p:ph idx="1"/>
          </p:nvPr>
        </p:nvSpPr>
        <p:spPr>
          <a:xfrm>
            <a:off x="228600" y="1600200"/>
            <a:ext cx="6477000" cy="4525963"/>
          </a:xfrm>
        </p:spPr>
        <p:txBody>
          <a:bodyPr>
            <a:normAutofit fontScale="92500" lnSpcReduction="10000"/>
          </a:bodyPr>
          <a:lstStyle/>
          <a:p>
            <a:r>
              <a:rPr lang="en-US" dirty="0" smtClean="0"/>
              <a:t>Umbrella term: </a:t>
            </a:r>
            <a:r>
              <a:rPr lang="en-US" b="1" dirty="0" smtClean="0"/>
              <a:t>Problematic Premise</a:t>
            </a:r>
          </a:p>
          <a:p>
            <a:r>
              <a:rPr lang="en-US" dirty="0" smtClean="0"/>
              <a:t>Specific types:	</a:t>
            </a:r>
          </a:p>
          <a:p>
            <a:pPr lvl="1"/>
            <a:r>
              <a:rPr lang="en-US" dirty="0" smtClean="0"/>
              <a:t>Begging the Question/ </a:t>
            </a:r>
            <a:r>
              <a:rPr lang="en-US" dirty="0" err="1" smtClean="0"/>
              <a:t>Petitio</a:t>
            </a:r>
            <a:r>
              <a:rPr lang="en-US" dirty="0" smtClean="0"/>
              <a:t> </a:t>
            </a:r>
            <a:r>
              <a:rPr lang="en-US" dirty="0" err="1" smtClean="0"/>
              <a:t>Principii</a:t>
            </a:r>
            <a:r>
              <a:rPr lang="en-US" dirty="0" smtClean="0"/>
              <a:t> </a:t>
            </a:r>
            <a:r>
              <a:rPr lang="en-US" dirty="0" smtClean="0"/>
              <a:t> </a:t>
            </a:r>
            <a:endParaRPr lang="en-US" dirty="0" smtClean="0"/>
          </a:p>
          <a:p>
            <a:pPr lvl="1"/>
            <a:r>
              <a:rPr lang="en-US" dirty="0" smtClean="0"/>
              <a:t>False Dichotomy, False Dilemma, or Either-Or Fallacy </a:t>
            </a:r>
            <a:r>
              <a:rPr lang="en-US" dirty="0" smtClean="0"/>
              <a:t> </a:t>
            </a:r>
            <a:endParaRPr lang="en-US" dirty="0" smtClean="0"/>
          </a:p>
          <a:p>
            <a:pPr lvl="1"/>
            <a:r>
              <a:rPr lang="en-US" dirty="0" smtClean="0"/>
              <a:t>Equivocation </a:t>
            </a:r>
            <a:r>
              <a:rPr lang="en-US" dirty="0" smtClean="0"/>
              <a:t> </a:t>
            </a:r>
            <a:endParaRPr lang="en-US" dirty="0" smtClean="0"/>
          </a:p>
          <a:p>
            <a:pPr lvl="1"/>
            <a:r>
              <a:rPr lang="en-US" dirty="0" smtClean="0"/>
              <a:t>Inconsistency </a:t>
            </a:r>
          </a:p>
          <a:p>
            <a:pPr lvl="1"/>
            <a:r>
              <a:rPr lang="en-US" dirty="0" smtClean="0"/>
              <a:t>Improper Appeal to Tradition or Past Practice</a:t>
            </a:r>
          </a:p>
          <a:p>
            <a:pPr lvl="1"/>
            <a:r>
              <a:rPr lang="en-US" dirty="0" smtClean="0"/>
              <a:t>Ambiguity</a:t>
            </a:r>
          </a:p>
          <a:p>
            <a:pPr lvl="1"/>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0" y="4852987"/>
            <a:ext cx="2286000" cy="2005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5793" r="9010"/>
          <a:stretch/>
        </p:blipFill>
        <p:spPr bwMode="auto">
          <a:xfrm>
            <a:off x="6563532" y="1447800"/>
            <a:ext cx="774915"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43247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p:txBody>
          <a:bodyPr/>
          <a:lstStyle/>
          <a:p>
            <a:r>
              <a:rPr lang="en-US" dirty="0" smtClean="0"/>
              <a:t>Here are more specific examples of fallacies:</a:t>
            </a:r>
            <a:endParaRPr lang="en-US" dirty="0"/>
          </a:p>
        </p:txBody>
      </p:sp>
    </p:spTree>
    <p:extLst>
      <p:ext uri="{BB962C8B-B14F-4D97-AF65-F5344CB8AC3E}">
        <p14:creationId xmlns:p14="http://schemas.microsoft.com/office/powerpoint/2010/main" val="5159549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noFill/>
          <a:ln>
            <a:solidFill>
              <a:schemeClr val="tx1"/>
            </a:solidFill>
            <a:miter lim="800000"/>
            <a:headEnd/>
            <a:tailEnd/>
          </a:ln>
        </p:spPr>
        <p:txBody>
          <a:bodyPr/>
          <a:lstStyle/>
          <a:p>
            <a:pPr eaLnBrk="1" hangingPunct="1"/>
            <a:r>
              <a:rPr lang="en-US" smtClean="0"/>
              <a:t>Hasty Generalization</a:t>
            </a:r>
          </a:p>
        </p:txBody>
      </p:sp>
      <p:sp>
        <p:nvSpPr>
          <p:cNvPr id="4099" name="Rectangle 3"/>
          <p:cNvSpPr>
            <a:spLocks noGrp="1" noChangeArrowheads="1"/>
          </p:cNvSpPr>
          <p:nvPr>
            <p:ph type="body" idx="1"/>
          </p:nvPr>
        </p:nvSpPr>
        <p:spPr/>
        <p:txBody>
          <a:bodyPr/>
          <a:lstStyle/>
          <a:p>
            <a:pPr eaLnBrk="1" hangingPunct="1">
              <a:lnSpc>
                <a:spcPct val="90000"/>
              </a:lnSpc>
            </a:pPr>
            <a:r>
              <a:rPr lang="en-US" sz="2400" b="1" dirty="0" smtClean="0"/>
              <a:t>Definition</a:t>
            </a:r>
            <a:r>
              <a:rPr lang="en-US" sz="2400" dirty="0" smtClean="0"/>
              <a:t>: Making assumptions about a whole group or range of cases based on a sample that is inadequate (usually because it is atypical or just too small).</a:t>
            </a:r>
          </a:p>
          <a:p>
            <a:pPr lvl="1" eaLnBrk="1" hangingPunct="1">
              <a:lnSpc>
                <a:spcPct val="90000"/>
              </a:lnSpc>
            </a:pPr>
            <a:r>
              <a:rPr lang="en-US" sz="2000" dirty="0" smtClean="0"/>
              <a:t>Stereotypes about people ("frat boys are drunkards," "grad students are nerdy," etc.) are a common example of the principle underlying hasty generalization. </a:t>
            </a:r>
            <a:endParaRPr lang="en-US" sz="2000" b="1" dirty="0" smtClean="0"/>
          </a:p>
          <a:p>
            <a:pPr eaLnBrk="1" hangingPunct="1">
              <a:lnSpc>
                <a:spcPct val="90000"/>
              </a:lnSpc>
            </a:pPr>
            <a:endParaRPr lang="en-US" sz="2400" b="1" dirty="0" smtClean="0">
              <a:solidFill>
                <a:schemeClr val="bg2"/>
              </a:solidFill>
            </a:endParaRPr>
          </a:p>
          <a:p>
            <a:pPr eaLnBrk="1" hangingPunct="1">
              <a:lnSpc>
                <a:spcPct val="90000"/>
              </a:lnSpc>
            </a:pPr>
            <a:r>
              <a:rPr lang="en-US" sz="2400" b="1" dirty="0" smtClean="0"/>
              <a:t>Example</a:t>
            </a:r>
            <a:r>
              <a:rPr lang="en-US" sz="2400" dirty="0" smtClean="0"/>
              <a:t>: "My roommate said her philosophy class was hard, and the one I'm in is hard, too. All philosophy classes must be hard!" </a:t>
            </a:r>
          </a:p>
          <a:p>
            <a:pPr lvl="1" eaLnBrk="1" hangingPunct="1">
              <a:lnSpc>
                <a:spcPct val="90000"/>
              </a:lnSpc>
            </a:pPr>
            <a:r>
              <a:rPr lang="en-US" sz="2000" dirty="0" smtClean="0"/>
              <a:t>Two people's experiences are, in this case, not enough on which to base a conclusion. </a:t>
            </a:r>
            <a:endParaRPr lang="en-US" sz="2000" b="1" dirty="0" smtClean="0"/>
          </a:p>
          <a:p>
            <a:pPr eaLnBrk="1" hangingPunct="1">
              <a:lnSpc>
                <a:spcPct val="90000"/>
              </a:lnSpc>
            </a:pPr>
            <a:endParaRPr lang="en-US" sz="2400" b="1" dirty="0" smtClean="0">
              <a:solidFill>
                <a:schemeClr val="bg2"/>
              </a:solidFill>
            </a:endParaRPr>
          </a:p>
        </p:txBody>
      </p:sp>
    </p:spTree>
    <p:extLst>
      <p:ext uri="{BB962C8B-B14F-4D97-AF65-F5344CB8AC3E}">
        <p14:creationId xmlns:p14="http://schemas.microsoft.com/office/powerpoint/2010/main" val="14297480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a:solidFill>
              <a:schemeClr val="tx1"/>
            </a:solidFill>
            <a:miter lim="800000"/>
            <a:headEnd/>
            <a:tailEnd/>
          </a:ln>
        </p:spPr>
        <p:txBody>
          <a:bodyPr/>
          <a:lstStyle/>
          <a:p>
            <a:pPr eaLnBrk="1" hangingPunct="1"/>
            <a:r>
              <a:rPr lang="en-US" smtClean="0"/>
              <a:t>Missing the Point</a:t>
            </a:r>
          </a:p>
        </p:txBody>
      </p:sp>
      <p:sp>
        <p:nvSpPr>
          <p:cNvPr id="5123" name="Rectangle 3"/>
          <p:cNvSpPr>
            <a:spLocks noGrp="1" noChangeArrowheads="1"/>
          </p:cNvSpPr>
          <p:nvPr>
            <p:ph type="body" idx="1"/>
          </p:nvPr>
        </p:nvSpPr>
        <p:spPr/>
        <p:txBody>
          <a:bodyPr/>
          <a:lstStyle/>
          <a:p>
            <a:pPr eaLnBrk="1" hangingPunct="1">
              <a:lnSpc>
                <a:spcPct val="80000"/>
              </a:lnSpc>
            </a:pPr>
            <a:r>
              <a:rPr lang="en-US" sz="2400" b="1" dirty="0" smtClean="0"/>
              <a:t>Definition</a:t>
            </a:r>
            <a:r>
              <a:rPr lang="en-US" sz="2400" dirty="0" smtClean="0"/>
              <a:t>: The premises of an argument do support a particular conclusion--but not the conclusion that the arguer actually draws.</a:t>
            </a:r>
          </a:p>
          <a:p>
            <a:pPr eaLnBrk="1" hangingPunct="1">
              <a:lnSpc>
                <a:spcPct val="80000"/>
              </a:lnSpc>
            </a:pPr>
            <a:endParaRPr lang="en-US" sz="2400" b="1" dirty="0" smtClean="0"/>
          </a:p>
          <a:p>
            <a:pPr eaLnBrk="1" hangingPunct="1">
              <a:lnSpc>
                <a:spcPct val="80000"/>
              </a:lnSpc>
            </a:pPr>
            <a:r>
              <a:rPr lang="en-US" sz="2400" b="1" dirty="0" smtClean="0"/>
              <a:t>Example</a:t>
            </a:r>
            <a:r>
              <a:rPr lang="en-US" sz="2400" dirty="0" smtClean="0"/>
              <a:t>: "The seriousness of a punishment should match the seriousness of the crime. Right now, the punishment for drunk driving may simply be a fine. But drunk driving is a very serious crime that can kill innocent people. So the death penalty should be the punishment for drunk driving." </a:t>
            </a:r>
          </a:p>
          <a:p>
            <a:pPr lvl="1" eaLnBrk="1" hangingPunct="1">
              <a:lnSpc>
                <a:spcPct val="80000"/>
              </a:lnSpc>
            </a:pPr>
            <a:r>
              <a:rPr lang="en-US" sz="2000" dirty="0" smtClean="0"/>
              <a:t>The argument actually supports several conclusions-- "The punishment for drunk driving should be very serious," in particular--but it doesn't support the claim that the death penalty, specifically, is warranted. </a:t>
            </a:r>
            <a:endParaRPr lang="en-US" sz="2000" b="1" dirty="0" smtClean="0"/>
          </a:p>
        </p:txBody>
      </p:sp>
    </p:spTree>
    <p:extLst>
      <p:ext uri="{BB962C8B-B14F-4D97-AF65-F5344CB8AC3E}">
        <p14:creationId xmlns:p14="http://schemas.microsoft.com/office/powerpoint/2010/main" val="41666288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noFill/>
          <a:ln>
            <a:solidFill>
              <a:schemeClr val="tx1"/>
            </a:solidFill>
            <a:miter lim="800000"/>
            <a:headEnd/>
            <a:tailEnd/>
          </a:ln>
        </p:spPr>
        <p:txBody>
          <a:bodyPr/>
          <a:lstStyle/>
          <a:p>
            <a:pPr eaLnBrk="1" hangingPunct="1"/>
            <a:r>
              <a:rPr lang="en-US" smtClean="0"/>
              <a:t>False cause</a:t>
            </a:r>
          </a:p>
        </p:txBody>
      </p:sp>
      <p:sp>
        <p:nvSpPr>
          <p:cNvPr id="6147" name="Rectangle 3"/>
          <p:cNvSpPr>
            <a:spLocks noGrp="1" noChangeArrowheads="1"/>
          </p:cNvSpPr>
          <p:nvPr>
            <p:ph type="body" idx="1"/>
          </p:nvPr>
        </p:nvSpPr>
        <p:spPr/>
        <p:txBody>
          <a:bodyPr/>
          <a:lstStyle/>
          <a:p>
            <a:pPr algn="ctr" eaLnBrk="1" hangingPunct="1">
              <a:lnSpc>
                <a:spcPct val="80000"/>
              </a:lnSpc>
              <a:buFontTx/>
              <a:buNone/>
            </a:pPr>
            <a:r>
              <a:rPr lang="en-US" sz="2000" dirty="0" smtClean="0"/>
              <a:t>This fallacy can also be called Post Hoc, from the Latin phrase "</a:t>
            </a:r>
            <a:r>
              <a:rPr lang="en-US" sz="2000" i="1" dirty="0" smtClean="0"/>
              <a:t>post hoc, ergo propter hoc</a:t>
            </a:r>
            <a:r>
              <a:rPr lang="en-US" sz="2000" dirty="0" smtClean="0"/>
              <a:t>," which translates as "after this, therefore because of this." </a:t>
            </a:r>
          </a:p>
          <a:p>
            <a:pPr eaLnBrk="1" hangingPunct="1">
              <a:lnSpc>
                <a:spcPct val="80000"/>
              </a:lnSpc>
            </a:pPr>
            <a:endParaRPr lang="en-US" sz="2000" b="1" dirty="0" smtClean="0"/>
          </a:p>
          <a:p>
            <a:pPr eaLnBrk="1" hangingPunct="1">
              <a:lnSpc>
                <a:spcPct val="80000"/>
              </a:lnSpc>
            </a:pPr>
            <a:r>
              <a:rPr lang="en-US" sz="2000" b="1" dirty="0" smtClean="0"/>
              <a:t>Definition</a:t>
            </a:r>
            <a:r>
              <a:rPr lang="en-US" sz="2000" dirty="0" smtClean="0"/>
              <a:t>: Assuming that because B comes after A, A caused B.</a:t>
            </a:r>
          </a:p>
          <a:p>
            <a:pPr lvl="1" eaLnBrk="1" hangingPunct="1">
              <a:lnSpc>
                <a:spcPct val="80000"/>
              </a:lnSpc>
            </a:pPr>
            <a:r>
              <a:rPr lang="en-US" sz="1800" dirty="0" smtClean="0"/>
              <a:t> Of course, sometimes one event really does cause another one that comes later--for example, if I register for a class, and my name later appears on the roll, it's true that the first event caused the one that came later. But sometimes two events that seem related in time aren't really related as cause and event. That is, correlation isn't the same thing as causation.</a:t>
            </a:r>
          </a:p>
          <a:p>
            <a:pPr eaLnBrk="1" hangingPunct="1">
              <a:lnSpc>
                <a:spcPct val="80000"/>
              </a:lnSpc>
            </a:pPr>
            <a:endParaRPr lang="en-US" sz="2000" b="1" dirty="0" smtClean="0">
              <a:solidFill>
                <a:schemeClr val="bg2"/>
              </a:solidFill>
            </a:endParaRPr>
          </a:p>
          <a:p>
            <a:pPr eaLnBrk="1" hangingPunct="1">
              <a:lnSpc>
                <a:spcPct val="80000"/>
              </a:lnSpc>
            </a:pPr>
            <a:r>
              <a:rPr lang="en-US" sz="2000" b="1" dirty="0" smtClean="0"/>
              <a:t>Examples</a:t>
            </a:r>
            <a:r>
              <a:rPr lang="en-US" sz="2000" dirty="0" smtClean="0"/>
              <a:t>: "President Jones raised taxes, and then the rate of violent crime went up. Jones is responsible for the rise in crime.“</a:t>
            </a:r>
          </a:p>
          <a:p>
            <a:pPr lvl="1" eaLnBrk="1" hangingPunct="1">
              <a:lnSpc>
                <a:spcPct val="80000"/>
              </a:lnSpc>
            </a:pPr>
            <a:r>
              <a:rPr lang="en-US" sz="1800" dirty="0" smtClean="0"/>
              <a:t>The increase in taxes might or might not be one factor in the rising crime rates, but the argument hasn't shown us that one caused the other. </a:t>
            </a:r>
            <a:endParaRPr lang="en-US" sz="1800" b="1" dirty="0" smtClean="0"/>
          </a:p>
        </p:txBody>
      </p:sp>
    </p:spTree>
    <p:extLst>
      <p:ext uri="{BB962C8B-B14F-4D97-AF65-F5344CB8AC3E}">
        <p14:creationId xmlns:p14="http://schemas.microsoft.com/office/powerpoint/2010/main" val="13252727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noFill/>
          <a:ln>
            <a:solidFill>
              <a:schemeClr val="tx1"/>
            </a:solidFill>
            <a:miter lim="800000"/>
            <a:headEnd/>
            <a:tailEnd/>
          </a:ln>
        </p:spPr>
        <p:txBody>
          <a:bodyPr/>
          <a:lstStyle/>
          <a:p>
            <a:pPr eaLnBrk="1" hangingPunct="1"/>
            <a:r>
              <a:rPr lang="en-US" smtClean="0"/>
              <a:t>Slippery Slope</a:t>
            </a:r>
          </a:p>
        </p:txBody>
      </p:sp>
      <p:sp>
        <p:nvSpPr>
          <p:cNvPr id="7171" name="Rectangle 3"/>
          <p:cNvSpPr>
            <a:spLocks noGrp="1" noChangeArrowheads="1"/>
          </p:cNvSpPr>
          <p:nvPr>
            <p:ph type="body" idx="1"/>
          </p:nvPr>
        </p:nvSpPr>
        <p:spPr>
          <a:xfrm>
            <a:off x="457200" y="1600200"/>
            <a:ext cx="8229600" cy="5029200"/>
          </a:xfrm>
        </p:spPr>
        <p:txBody>
          <a:bodyPr/>
          <a:lstStyle/>
          <a:p>
            <a:pPr eaLnBrk="1" hangingPunct="1">
              <a:lnSpc>
                <a:spcPct val="80000"/>
              </a:lnSpc>
            </a:pPr>
            <a:r>
              <a:rPr lang="en-US" sz="2000" b="1" dirty="0" smtClean="0"/>
              <a:t>Definition</a:t>
            </a:r>
            <a:r>
              <a:rPr lang="en-US" sz="2000" dirty="0" smtClean="0"/>
              <a:t>: The arguer claims that a sort of chain reaction, usually ending in some dire consequence, will take place, but there's really not enough evidence for that assumption. </a:t>
            </a:r>
          </a:p>
          <a:p>
            <a:pPr lvl="1" eaLnBrk="1" hangingPunct="1">
              <a:lnSpc>
                <a:spcPct val="80000"/>
              </a:lnSpc>
            </a:pPr>
            <a:r>
              <a:rPr lang="en-US" sz="1800" dirty="0" smtClean="0"/>
              <a:t>The arguer asserts that if we take even one step onto the "slippery slope," we will end up sliding all the way to the bottom; he or she assumes we can't stop halfway down the hill. </a:t>
            </a:r>
          </a:p>
          <a:p>
            <a:pPr eaLnBrk="1" hangingPunct="1">
              <a:lnSpc>
                <a:spcPct val="80000"/>
              </a:lnSpc>
            </a:pPr>
            <a:endParaRPr lang="en-US" sz="2000" b="1" dirty="0" smtClean="0"/>
          </a:p>
          <a:p>
            <a:pPr eaLnBrk="1" hangingPunct="1">
              <a:lnSpc>
                <a:spcPct val="80000"/>
              </a:lnSpc>
            </a:pPr>
            <a:r>
              <a:rPr lang="en-US" sz="2000" b="1" dirty="0" smtClean="0"/>
              <a:t>Example</a:t>
            </a:r>
            <a:r>
              <a:rPr lang="en-US" sz="2000" dirty="0" smtClean="0"/>
              <a:t>: "Animal experimentation reduces our respect for life. If we don't respect life, we are likely to be more and more tolerant of violent acts like war and murder. Soon our society will become a battlefield in which everyone constantly fears for their lives. It will be the end of civilization. To prevent this terrible consequence, we should make animal experimentation illegal right now." </a:t>
            </a:r>
          </a:p>
          <a:p>
            <a:pPr lvl="1" eaLnBrk="1" hangingPunct="1">
              <a:lnSpc>
                <a:spcPct val="80000"/>
              </a:lnSpc>
            </a:pPr>
            <a:r>
              <a:rPr lang="en-US" sz="1800" dirty="0" smtClean="0"/>
              <a:t>Since animal experimentation has been legal for some time and civilization has not yet ended, it seems particularly clear that this chain of events won't necessarily take place. </a:t>
            </a:r>
          </a:p>
        </p:txBody>
      </p:sp>
      <p:pic>
        <p:nvPicPr>
          <p:cNvPr id="7172" name="Picture 6" descr="MCj0329520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228600"/>
            <a:ext cx="1111250" cy="127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06175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noFill/>
          <a:ln>
            <a:solidFill>
              <a:schemeClr val="tx1"/>
            </a:solidFill>
            <a:miter lim="800000"/>
            <a:headEnd/>
            <a:tailEnd/>
          </a:ln>
        </p:spPr>
        <p:txBody>
          <a:bodyPr/>
          <a:lstStyle/>
          <a:p>
            <a:pPr eaLnBrk="1" hangingPunct="1"/>
            <a:r>
              <a:rPr lang="en-US" smtClean="0"/>
              <a:t>Weak Analogy</a:t>
            </a:r>
          </a:p>
        </p:txBody>
      </p:sp>
      <p:sp>
        <p:nvSpPr>
          <p:cNvPr id="8195" name="Rectangle 3"/>
          <p:cNvSpPr>
            <a:spLocks noGrp="1" noChangeArrowheads="1"/>
          </p:cNvSpPr>
          <p:nvPr>
            <p:ph type="body" idx="1"/>
          </p:nvPr>
        </p:nvSpPr>
        <p:spPr>
          <a:xfrm>
            <a:off x="457200" y="1219200"/>
            <a:ext cx="8229600" cy="5334000"/>
          </a:xfrm>
        </p:spPr>
        <p:txBody>
          <a:bodyPr/>
          <a:lstStyle/>
          <a:p>
            <a:pPr eaLnBrk="1" hangingPunct="1">
              <a:lnSpc>
                <a:spcPct val="80000"/>
              </a:lnSpc>
              <a:buFontTx/>
              <a:buNone/>
            </a:pPr>
            <a:endParaRPr lang="en-US" sz="1800" b="1" dirty="0" smtClean="0"/>
          </a:p>
          <a:p>
            <a:pPr eaLnBrk="1" hangingPunct="1">
              <a:lnSpc>
                <a:spcPct val="80000"/>
              </a:lnSpc>
            </a:pPr>
            <a:r>
              <a:rPr lang="en-US" sz="1800" b="1" dirty="0" smtClean="0"/>
              <a:t>Definition</a:t>
            </a:r>
            <a:r>
              <a:rPr lang="en-US" sz="1800" dirty="0" smtClean="0"/>
              <a:t>: Many arguments rely on an analogy between two or more objects, ideas, or situations. If the two things that are being compared aren't really alike in the relevant respects, the analogy is a weak one, and the argument that relies on it commits the fallacy of weak analogy. </a:t>
            </a:r>
          </a:p>
          <a:p>
            <a:pPr eaLnBrk="1" hangingPunct="1">
              <a:lnSpc>
                <a:spcPct val="80000"/>
              </a:lnSpc>
            </a:pPr>
            <a:endParaRPr lang="en-US" sz="1800" b="1" dirty="0" smtClean="0"/>
          </a:p>
          <a:p>
            <a:pPr eaLnBrk="1" hangingPunct="1">
              <a:lnSpc>
                <a:spcPct val="80000"/>
              </a:lnSpc>
            </a:pPr>
            <a:r>
              <a:rPr lang="en-US" sz="1800" b="1" dirty="0" smtClean="0"/>
              <a:t>Example</a:t>
            </a:r>
            <a:r>
              <a:rPr lang="en-US" sz="1800" dirty="0" smtClean="0"/>
              <a:t>: "Guns are like hammers--they're both tools with metal parts that could be used to kill someone. And yet it would be ridiculous to restrict the purchase of hammers--so restrictions on purchasing guns are equally ridiculous." </a:t>
            </a:r>
          </a:p>
          <a:p>
            <a:pPr lvl="1" eaLnBrk="1" hangingPunct="1">
              <a:lnSpc>
                <a:spcPct val="80000"/>
              </a:lnSpc>
            </a:pPr>
            <a:r>
              <a:rPr lang="en-US" sz="1600" dirty="0" smtClean="0"/>
              <a:t>While guns and hammers do share certain features, these features (having metal parts, being tools, and being potentially useful for violence) are not the ones at stake in deciding whether to restrict guns. Rather, we restrict guns because they can easily be used to kill large numbers of people at a distance. This is a feature hammers do not share--it'd be hard to kill a crowd with a hammer. Thus, the analogy is weak, and so is the argument based on it. </a:t>
            </a:r>
          </a:p>
          <a:p>
            <a:pPr lvl="1" eaLnBrk="1" hangingPunct="1">
              <a:lnSpc>
                <a:spcPct val="80000"/>
              </a:lnSpc>
            </a:pPr>
            <a:endParaRPr lang="en-US" sz="1600" dirty="0" smtClean="0"/>
          </a:p>
          <a:p>
            <a:pPr eaLnBrk="1" hangingPunct="1">
              <a:lnSpc>
                <a:spcPct val="80000"/>
              </a:lnSpc>
            </a:pPr>
            <a:r>
              <a:rPr lang="en-US" sz="1800" dirty="0" smtClean="0"/>
              <a:t>If you think about it, you can make an analogy of some kind between almost any two things in the world: "My paper is like a mud puddle because they both get bigger when it rains (I work more when I'm stuck inside) and they're both kind of murky." So the mere fact that you draw an analogy between two things doesn't prove much, by itself. </a:t>
            </a:r>
          </a:p>
        </p:txBody>
      </p:sp>
    </p:spTree>
    <p:extLst>
      <p:ext uri="{BB962C8B-B14F-4D97-AF65-F5344CB8AC3E}">
        <p14:creationId xmlns:p14="http://schemas.microsoft.com/office/powerpoint/2010/main" val="29581055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noFill/>
          <a:ln>
            <a:solidFill>
              <a:schemeClr val="tx1"/>
            </a:solidFill>
            <a:miter lim="800000"/>
            <a:headEnd/>
            <a:tailEnd/>
          </a:ln>
        </p:spPr>
        <p:txBody>
          <a:bodyPr/>
          <a:lstStyle/>
          <a:p>
            <a:pPr eaLnBrk="1" hangingPunct="1"/>
            <a:r>
              <a:rPr lang="en-US" smtClean="0"/>
              <a:t>Appeal to Authority</a:t>
            </a:r>
          </a:p>
        </p:txBody>
      </p:sp>
      <p:sp>
        <p:nvSpPr>
          <p:cNvPr id="9219" name="Rectangle 3"/>
          <p:cNvSpPr>
            <a:spLocks noGrp="1" noChangeArrowheads="1"/>
          </p:cNvSpPr>
          <p:nvPr>
            <p:ph type="body" idx="1"/>
          </p:nvPr>
        </p:nvSpPr>
        <p:spPr/>
        <p:txBody>
          <a:bodyPr/>
          <a:lstStyle/>
          <a:p>
            <a:pPr eaLnBrk="1" hangingPunct="1">
              <a:lnSpc>
                <a:spcPct val="80000"/>
              </a:lnSpc>
            </a:pPr>
            <a:r>
              <a:rPr lang="en-US" sz="2400" b="1" dirty="0" smtClean="0"/>
              <a:t>Definition</a:t>
            </a:r>
            <a:r>
              <a:rPr lang="en-US" sz="2400" dirty="0" smtClean="0"/>
              <a:t>: Often we add strength to our arguments by referring to respected sources or authorities and explaining their positions on the issues we're discussing.</a:t>
            </a:r>
          </a:p>
          <a:p>
            <a:pPr lvl="1" eaLnBrk="1" hangingPunct="1">
              <a:lnSpc>
                <a:spcPct val="80000"/>
              </a:lnSpc>
            </a:pPr>
            <a:r>
              <a:rPr lang="en-US" sz="2000" dirty="0" smtClean="0"/>
              <a:t>If, however, we try to get readers to agree with us simply by impressing them with a famous name or by appealing to a supposed authority who really isn't much of an expert, we commit the fallacy of appeal to authority. </a:t>
            </a:r>
          </a:p>
          <a:p>
            <a:pPr eaLnBrk="1" hangingPunct="1">
              <a:lnSpc>
                <a:spcPct val="80000"/>
              </a:lnSpc>
            </a:pPr>
            <a:endParaRPr lang="en-US" sz="2400" b="1" dirty="0" smtClean="0">
              <a:solidFill>
                <a:schemeClr val="bg2"/>
              </a:solidFill>
            </a:endParaRPr>
          </a:p>
          <a:p>
            <a:pPr eaLnBrk="1" hangingPunct="1">
              <a:lnSpc>
                <a:spcPct val="80000"/>
              </a:lnSpc>
            </a:pPr>
            <a:r>
              <a:rPr lang="en-US" sz="2400" b="1" dirty="0" smtClean="0"/>
              <a:t>Example</a:t>
            </a:r>
            <a:r>
              <a:rPr lang="en-US" sz="2400" dirty="0" smtClean="0"/>
              <a:t>: "We should abolish the death penalty. Many respected people, such as actor Guy Handsome, have publicly stated their opposition to it." </a:t>
            </a:r>
          </a:p>
          <a:p>
            <a:pPr lvl="1" eaLnBrk="1" hangingPunct="1">
              <a:lnSpc>
                <a:spcPct val="80000"/>
              </a:lnSpc>
            </a:pPr>
            <a:r>
              <a:rPr lang="en-US" sz="2000" dirty="0" smtClean="0"/>
              <a:t>While Guy Handsome may be an authority on matters having to do with acting, there's no particular reason why anyone should be moved by his political opinions--he is probably no more of an authority on the death penalty than the person writing the paper. </a:t>
            </a:r>
            <a:endParaRPr lang="en-US" sz="2000" b="1" dirty="0" smtClean="0"/>
          </a:p>
        </p:txBody>
      </p:sp>
    </p:spTree>
    <p:extLst>
      <p:ext uri="{BB962C8B-B14F-4D97-AF65-F5344CB8AC3E}">
        <p14:creationId xmlns:p14="http://schemas.microsoft.com/office/powerpoint/2010/main" val="21908155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noFill/>
          <a:ln>
            <a:solidFill>
              <a:schemeClr val="tx1"/>
            </a:solidFill>
            <a:miter lim="800000"/>
            <a:headEnd/>
            <a:tailEnd/>
          </a:ln>
        </p:spPr>
        <p:txBody>
          <a:bodyPr/>
          <a:lstStyle/>
          <a:p>
            <a:pPr eaLnBrk="1" hangingPunct="1"/>
            <a:r>
              <a:rPr lang="en-US" smtClean="0"/>
              <a:t>Appeal to Pity</a:t>
            </a:r>
          </a:p>
        </p:txBody>
      </p:sp>
      <p:sp>
        <p:nvSpPr>
          <p:cNvPr id="10243" name="Rectangle 3"/>
          <p:cNvSpPr>
            <a:spLocks noGrp="1" noChangeArrowheads="1"/>
          </p:cNvSpPr>
          <p:nvPr>
            <p:ph type="body" idx="1"/>
          </p:nvPr>
        </p:nvSpPr>
        <p:spPr/>
        <p:txBody>
          <a:bodyPr/>
          <a:lstStyle/>
          <a:p>
            <a:pPr eaLnBrk="1" hangingPunct="1">
              <a:lnSpc>
                <a:spcPct val="80000"/>
              </a:lnSpc>
            </a:pPr>
            <a:r>
              <a:rPr lang="en-US" sz="2000" b="1" dirty="0" smtClean="0"/>
              <a:t>Definition</a:t>
            </a:r>
            <a:r>
              <a:rPr lang="en-US" sz="2000" dirty="0" smtClean="0"/>
              <a:t>: The appeal to pity takes place when an arguer tries to get people to accept a conclusion by making them feel sorry for someone.</a:t>
            </a:r>
          </a:p>
          <a:p>
            <a:pPr eaLnBrk="1" hangingPunct="1">
              <a:lnSpc>
                <a:spcPct val="80000"/>
              </a:lnSpc>
            </a:pPr>
            <a:endParaRPr lang="en-US" sz="2000" b="1" dirty="0" smtClean="0"/>
          </a:p>
          <a:p>
            <a:pPr eaLnBrk="1" hangingPunct="1">
              <a:lnSpc>
                <a:spcPct val="80000"/>
              </a:lnSpc>
            </a:pPr>
            <a:r>
              <a:rPr lang="en-US" sz="2000" b="1" dirty="0" smtClean="0"/>
              <a:t>Example</a:t>
            </a:r>
            <a:r>
              <a:rPr lang="en-US" sz="2000" dirty="0" smtClean="0"/>
              <a:t>: "I know the exam is graded based on performance, but you should give me an A. My cat has been sick, my car broke down, and I've had a cold, so it was really hard for me to study!" </a:t>
            </a:r>
          </a:p>
          <a:p>
            <a:pPr lvl="1" eaLnBrk="1" hangingPunct="1">
              <a:lnSpc>
                <a:spcPct val="80000"/>
              </a:lnSpc>
            </a:pPr>
            <a:r>
              <a:rPr lang="en-US" sz="1800" dirty="0" smtClean="0"/>
              <a:t>The conclusion here is "You should give me an A." But the criteria for getting an A have to do with learning and applying the material from the course; the principle the arguer wants us to accept (people who have a hard week deserve A's) is clearly unacceptable. </a:t>
            </a:r>
          </a:p>
          <a:p>
            <a:pPr lvl="1" eaLnBrk="1" hangingPunct="1">
              <a:lnSpc>
                <a:spcPct val="80000"/>
              </a:lnSpc>
            </a:pPr>
            <a:endParaRPr lang="en-US" sz="1800" dirty="0" smtClean="0"/>
          </a:p>
          <a:p>
            <a:pPr eaLnBrk="1" hangingPunct="1">
              <a:lnSpc>
                <a:spcPct val="80000"/>
              </a:lnSpc>
            </a:pPr>
            <a:r>
              <a:rPr lang="en-US" sz="2000" b="1" dirty="0" smtClean="0"/>
              <a:t>Example</a:t>
            </a:r>
            <a:r>
              <a:rPr lang="en-US" sz="2000" dirty="0" smtClean="0"/>
              <a:t>: "It's wrong to tax corporations--think of all the money they give to charity, and of the costs they already pay to run their businesses!" </a:t>
            </a:r>
            <a:endParaRPr lang="en-US" sz="2000" b="1" dirty="0" smtClean="0"/>
          </a:p>
          <a:p>
            <a:pPr eaLnBrk="1" hangingPunct="1">
              <a:lnSpc>
                <a:spcPct val="80000"/>
              </a:lnSpc>
            </a:pPr>
            <a:endParaRPr lang="en-US" sz="2000" dirty="0" smtClean="0"/>
          </a:p>
        </p:txBody>
      </p:sp>
    </p:spTree>
    <p:extLst>
      <p:ext uri="{BB962C8B-B14F-4D97-AF65-F5344CB8AC3E}">
        <p14:creationId xmlns:p14="http://schemas.microsoft.com/office/powerpoint/2010/main" val="22180227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noFill/>
          <a:ln>
            <a:solidFill>
              <a:schemeClr val="tx1"/>
            </a:solidFill>
            <a:miter lim="800000"/>
            <a:headEnd/>
            <a:tailEnd/>
          </a:ln>
        </p:spPr>
        <p:txBody>
          <a:bodyPr/>
          <a:lstStyle/>
          <a:p>
            <a:pPr eaLnBrk="1" hangingPunct="1"/>
            <a:r>
              <a:rPr lang="en-US" dirty="0" smtClean="0"/>
              <a:t>What is a Fallacy?</a:t>
            </a:r>
          </a:p>
        </p:txBody>
      </p:sp>
      <p:sp>
        <p:nvSpPr>
          <p:cNvPr id="3075" name="Rectangle 3"/>
          <p:cNvSpPr>
            <a:spLocks noGrp="1" noChangeArrowheads="1"/>
          </p:cNvSpPr>
          <p:nvPr>
            <p:ph type="body" idx="1"/>
          </p:nvPr>
        </p:nvSpPr>
        <p:spPr>
          <a:xfrm>
            <a:off x="457200" y="1600200"/>
            <a:ext cx="8229600" cy="4953000"/>
          </a:xfrm>
        </p:spPr>
        <p:txBody>
          <a:bodyPr/>
          <a:lstStyle/>
          <a:p>
            <a:pPr eaLnBrk="1" hangingPunct="1">
              <a:lnSpc>
                <a:spcPct val="80000"/>
              </a:lnSpc>
            </a:pPr>
            <a:r>
              <a:rPr lang="en-US" sz="2400" smtClean="0"/>
              <a:t>Fallacies are defects that weaken arguments.</a:t>
            </a:r>
          </a:p>
          <a:p>
            <a:pPr eaLnBrk="1" hangingPunct="1">
              <a:lnSpc>
                <a:spcPct val="80000"/>
              </a:lnSpc>
            </a:pPr>
            <a:endParaRPr lang="en-US" sz="2400" smtClean="0"/>
          </a:p>
          <a:p>
            <a:pPr eaLnBrk="1" hangingPunct="1">
              <a:lnSpc>
                <a:spcPct val="80000"/>
              </a:lnSpc>
            </a:pPr>
            <a:r>
              <a:rPr lang="en-US" sz="2400" smtClean="0"/>
              <a:t>First, fallacious arguments are very, very common and can be quite persuasive, at least to the causal reader or listener. You can find dozens of examples of fallacious reasoning in newspapers, advertisements, and other sources. </a:t>
            </a:r>
          </a:p>
          <a:p>
            <a:pPr eaLnBrk="1" hangingPunct="1">
              <a:lnSpc>
                <a:spcPct val="80000"/>
              </a:lnSpc>
            </a:pPr>
            <a:endParaRPr lang="en-US" sz="2400" smtClean="0"/>
          </a:p>
          <a:p>
            <a:pPr eaLnBrk="1" hangingPunct="1">
              <a:lnSpc>
                <a:spcPct val="80000"/>
              </a:lnSpc>
            </a:pPr>
            <a:r>
              <a:rPr lang="en-US" sz="2400" smtClean="0"/>
              <a:t>Second, it is sometimes hard to evaluate whether an argument is fallacious. </a:t>
            </a:r>
          </a:p>
          <a:p>
            <a:pPr eaLnBrk="1" hangingPunct="1">
              <a:lnSpc>
                <a:spcPct val="80000"/>
              </a:lnSpc>
            </a:pPr>
            <a:endParaRPr lang="en-US" sz="2400" smtClean="0"/>
          </a:p>
          <a:p>
            <a:pPr eaLnBrk="1" hangingPunct="1">
              <a:lnSpc>
                <a:spcPct val="80000"/>
              </a:lnSpc>
            </a:pPr>
            <a:r>
              <a:rPr lang="en-US" sz="2400" smtClean="0"/>
              <a:t>An argument might be very weak, somewhat weak, somewhat strong, or very strong. An argument that has several stages or parts might have some strong sections and some weak ones. </a:t>
            </a:r>
          </a:p>
          <a:p>
            <a:pPr eaLnBrk="1" hangingPunct="1">
              <a:lnSpc>
                <a:spcPct val="80000"/>
              </a:lnSpc>
            </a:pPr>
            <a:endParaRPr lang="en-US" sz="2400" smtClean="0"/>
          </a:p>
        </p:txBody>
      </p:sp>
    </p:spTree>
    <p:extLst>
      <p:ext uri="{BB962C8B-B14F-4D97-AF65-F5344CB8AC3E}">
        <p14:creationId xmlns:p14="http://schemas.microsoft.com/office/powerpoint/2010/main" val="36574286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noFill/>
          <a:ln>
            <a:solidFill>
              <a:schemeClr val="tx1"/>
            </a:solidFill>
            <a:miter lim="800000"/>
            <a:headEnd/>
            <a:tailEnd/>
          </a:ln>
        </p:spPr>
        <p:txBody>
          <a:bodyPr/>
          <a:lstStyle/>
          <a:p>
            <a:pPr eaLnBrk="1" hangingPunct="1"/>
            <a:r>
              <a:rPr lang="en-US" smtClean="0"/>
              <a:t>Appeal to Ignorance</a:t>
            </a:r>
          </a:p>
        </p:txBody>
      </p:sp>
      <p:sp>
        <p:nvSpPr>
          <p:cNvPr id="11267" name="Rectangle 3"/>
          <p:cNvSpPr>
            <a:spLocks noGrp="1" noChangeArrowheads="1"/>
          </p:cNvSpPr>
          <p:nvPr>
            <p:ph type="body" idx="1"/>
          </p:nvPr>
        </p:nvSpPr>
        <p:spPr/>
        <p:txBody>
          <a:bodyPr/>
          <a:lstStyle/>
          <a:p>
            <a:pPr eaLnBrk="1" hangingPunct="1">
              <a:lnSpc>
                <a:spcPct val="80000"/>
              </a:lnSpc>
            </a:pPr>
            <a:r>
              <a:rPr lang="en-US" sz="1800" b="1" dirty="0" smtClean="0"/>
              <a:t>Definition</a:t>
            </a:r>
            <a:r>
              <a:rPr lang="en-US" sz="1800" dirty="0" smtClean="0"/>
              <a:t>: In the appeal to ignorance, the arguer basically says, "Look, there's no conclusive evidence on the issue at hand. Therefore, you should accept my conclusion on this issue." </a:t>
            </a:r>
          </a:p>
          <a:p>
            <a:pPr eaLnBrk="1" hangingPunct="1">
              <a:lnSpc>
                <a:spcPct val="80000"/>
              </a:lnSpc>
            </a:pPr>
            <a:endParaRPr lang="en-US" sz="1800" b="1" dirty="0" smtClean="0"/>
          </a:p>
          <a:p>
            <a:pPr eaLnBrk="1" hangingPunct="1">
              <a:lnSpc>
                <a:spcPct val="80000"/>
              </a:lnSpc>
            </a:pPr>
            <a:r>
              <a:rPr lang="en-US" sz="1800" b="1" dirty="0" smtClean="0"/>
              <a:t>Example</a:t>
            </a:r>
            <a:r>
              <a:rPr lang="en-US" sz="1800" dirty="0" smtClean="0"/>
              <a:t>: "People have been trying for centuries to prove that God exists. But no one has yet been able to prove it. Therefore, God does not exist." </a:t>
            </a:r>
          </a:p>
          <a:p>
            <a:pPr eaLnBrk="1" hangingPunct="1">
              <a:lnSpc>
                <a:spcPct val="80000"/>
              </a:lnSpc>
            </a:pPr>
            <a:endParaRPr lang="en-US" sz="1800" dirty="0" smtClean="0"/>
          </a:p>
          <a:p>
            <a:pPr algn="ctr" eaLnBrk="1" hangingPunct="1">
              <a:lnSpc>
                <a:spcPct val="80000"/>
              </a:lnSpc>
              <a:buFontTx/>
              <a:buNone/>
            </a:pPr>
            <a:r>
              <a:rPr lang="en-US" sz="1800" dirty="0" smtClean="0"/>
              <a:t>Here's an opposing argument that commits the same fallacy: </a:t>
            </a:r>
          </a:p>
          <a:p>
            <a:pPr algn="ctr" eaLnBrk="1" hangingPunct="1">
              <a:lnSpc>
                <a:spcPct val="80000"/>
              </a:lnSpc>
              <a:buFontTx/>
              <a:buNone/>
            </a:pPr>
            <a:endParaRPr lang="en-US" sz="1800" dirty="0" smtClean="0"/>
          </a:p>
          <a:p>
            <a:pPr eaLnBrk="1" hangingPunct="1">
              <a:lnSpc>
                <a:spcPct val="80000"/>
              </a:lnSpc>
            </a:pPr>
            <a:r>
              <a:rPr lang="en-US" sz="1800" dirty="0" smtClean="0"/>
              <a:t>"People have been trying for years to prove that God does not exist. But no one has yet been able to prove it. Therefore, God exists." </a:t>
            </a:r>
          </a:p>
          <a:p>
            <a:pPr lvl="1" eaLnBrk="1" hangingPunct="1">
              <a:lnSpc>
                <a:spcPct val="80000"/>
              </a:lnSpc>
            </a:pPr>
            <a:r>
              <a:rPr lang="en-US" sz="1600" dirty="0" smtClean="0"/>
              <a:t>In each case, the arguer tries to use the lack of evidence as support for a positive claim about the truth of a conclusion. There is one situation in which doing this is not fallacious: If qualified researchers have used well-thought-out methods to search for something for a long time, they haven't found it, and it's the kind of thing people ought to be able to find, then the fact that they haven't found it constitutes some evidence that it doesn't exist. </a:t>
            </a:r>
            <a:endParaRPr lang="en-US" sz="1600" b="1" dirty="0" smtClean="0"/>
          </a:p>
          <a:p>
            <a:pPr eaLnBrk="1" hangingPunct="1">
              <a:lnSpc>
                <a:spcPct val="80000"/>
              </a:lnSpc>
            </a:pPr>
            <a:endParaRPr lang="en-US" sz="1800" dirty="0" smtClean="0">
              <a:solidFill>
                <a:schemeClr val="bg2"/>
              </a:solidFill>
            </a:endParaRPr>
          </a:p>
        </p:txBody>
      </p:sp>
    </p:spTree>
    <p:extLst>
      <p:ext uri="{BB962C8B-B14F-4D97-AF65-F5344CB8AC3E}">
        <p14:creationId xmlns:p14="http://schemas.microsoft.com/office/powerpoint/2010/main" val="6359846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noFill/>
          <a:ln>
            <a:solidFill>
              <a:schemeClr val="tx1"/>
            </a:solidFill>
            <a:miter lim="800000"/>
            <a:headEnd/>
            <a:tailEnd/>
          </a:ln>
        </p:spPr>
        <p:txBody>
          <a:bodyPr/>
          <a:lstStyle/>
          <a:p>
            <a:pPr eaLnBrk="1" hangingPunct="1"/>
            <a:r>
              <a:rPr lang="en-US" smtClean="0"/>
              <a:t>Straw Man</a:t>
            </a:r>
          </a:p>
        </p:txBody>
      </p:sp>
      <p:sp>
        <p:nvSpPr>
          <p:cNvPr id="12291" name="Rectangle 3"/>
          <p:cNvSpPr>
            <a:spLocks noGrp="1" noChangeArrowheads="1"/>
          </p:cNvSpPr>
          <p:nvPr>
            <p:ph type="body" idx="1"/>
          </p:nvPr>
        </p:nvSpPr>
        <p:spPr>
          <a:xfrm>
            <a:off x="533400" y="1828800"/>
            <a:ext cx="8229600" cy="4800600"/>
          </a:xfrm>
        </p:spPr>
        <p:txBody>
          <a:bodyPr/>
          <a:lstStyle/>
          <a:p>
            <a:pPr eaLnBrk="1" hangingPunct="1">
              <a:lnSpc>
                <a:spcPct val="80000"/>
              </a:lnSpc>
            </a:pPr>
            <a:r>
              <a:rPr lang="en-US" sz="2000" b="1" dirty="0" smtClean="0"/>
              <a:t>Definition</a:t>
            </a:r>
            <a:r>
              <a:rPr lang="en-US" sz="2000" dirty="0" smtClean="0"/>
              <a:t>: One way of making our own arguments stronger is to anticipate and respond in advance to the arguments that an opponent might make.  The arguer sets up a wimpy version of the opponent’s position and tries to score point by knocking it down.</a:t>
            </a:r>
          </a:p>
          <a:p>
            <a:pPr lvl="1" eaLnBrk="1" hangingPunct="1">
              <a:lnSpc>
                <a:spcPct val="80000"/>
              </a:lnSpc>
            </a:pPr>
            <a:endParaRPr lang="en-US" sz="1800" dirty="0" smtClean="0"/>
          </a:p>
          <a:p>
            <a:pPr eaLnBrk="1" hangingPunct="1">
              <a:lnSpc>
                <a:spcPct val="80000"/>
              </a:lnSpc>
            </a:pPr>
            <a:endParaRPr lang="en-US" sz="2000" b="1" dirty="0" smtClean="0"/>
          </a:p>
          <a:p>
            <a:pPr eaLnBrk="1" hangingPunct="1">
              <a:lnSpc>
                <a:spcPct val="80000"/>
              </a:lnSpc>
            </a:pPr>
            <a:r>
              <a:rPr lang="en-US" sz="2000" b="1" dirty="0" smtClean="0"/>
              <a:t>Example</a:t>
            </a:r>
            <a:r>
              <a:rPr lang="en-US" sz="2000" dirty="0" smtClean="0"/>
              <a:t>: "Feminists want to ban all pornography and punish everyone who reads it! But such harsh measures are surely inappropriate, so the feminists are wrong: porn and its readers should be left in peace." </a:t>
            </a:r>
          </a:p>
          <a:p>
            <a:pPr lvl="1" eaLnBrk="1" hangingPunct="1">
              <a:lnSpc>
                <a:spcPct val="80000"/>
              </a:lnSpc>
            </a:pPr>
            <a:r>
              <a:rPr lang="en-US" sz="1800" dirty="0" smtClean="0"/>
              <a:t>The feminist argument is made weak by being overstated--in fact, most feminists do not propose an outright "ban" on porn or any punishment for those who merely see it; often, they propose some restrictions on things like child porn, or propose to allow people who are hurt by porn to sue publishers and producers, not readers, for damages. </a:t>
            </a:r>
            <a:endParaRPr lang="en-US" sz="1800" b="1" dirty="0" smtClean="0"/>
          </a:p>
        </p:txBody>
      </p:sp>
      <p:pic>
        <p:nvPicPr>
          <p:cNvPr id="12292" name="Picture 4" descr="MCj0323086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228600"/>
            <a:ext cx="1363663"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91707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noFill/>
          <a:ln>
            <a:solidFill>
              <a:schemeClr val="tx1"/>
            </a:solidFill>
            <a:miter lim="800000"/>
            <a:headEnd/>
            <a:tailEnd/>
          </a:ln>
        </p:spPr>
        <p:txBody>
          <a:bodyPr/>
          <a:lstStyle/>
          <a:p>
            <a:pPr eaLnBrk="1" hangingPunct="1"/>
            <a:r>
              <a:rPr lang="en-US" smtClean="0"/>
              <a:t>Red Herring</a:t>
            </a:r>
          </a:p>
        </p:txBody>
      </p:sp>
      <p:sp>
        <p:nvSpPr>
          <p:cNvPr id="13315" name="Rectangle 3"/>
          <p:cNvSpPr>
            <a:spLocks noGrp="1" noChangeArrowheads="1"/>
          </p:cNvSpPr>
          <p:nvPr>
            <p:ph type="body" idx="1"/>
          </p:nvPr>
        </p:nvSpPr>
        <p:spPr/>
        <p:txBody>
          <a:bodyPr/>
          <a:lstStyle/>
          <a:p>
            <a:pPr eaLnBrk="1" hangingPunct="1">
              <a:lnSpc>
                <a:spcPct val="80000"/>
              </a:lnSpc>
            </a:pPr>
            <a:r>
              <a:rPr lang="en-US" sz="1800" b="1" dirty="0" smtClean="0"/>
              <a:t>Definition</a:t>
            </a:r>
            <a:r>
              <a:rPr lang="en-US" sz="1800" dirty="0" smtClean="0"/>
              <a:t>: Partway through an argument, the arguer goes off on a tangent, raising a side issue that distracts the audience from what's really at stake. Often, the arguer never returns to the original issue.</a:t>
            </a:r>
          </a:p>
          <a:p>
            <a:pPr eaLnBrk="1" hangingPunct="1">
              <a:lnSpc>
                <a:spcPct val="80000"/>
              </a:lnSpc>
            </a:pPr>
            <a:endParaRPr lang="en-US" sz="1800" b="1" dirty="0" smtClean="0"/>
          </a:p>
          <a:p>
            <a:pPr eaLnBrk="1" hangingPunct="1">
              <a:lnSpc>
                <a:spcPct val="80000"/>
              </a:lnSpc>
            </a:pPr>
            <a:r>
              <a:rPr lang="en-US" sz="1800" b="1" dirty="0" smtClean="0"/>
              <a:t>Example</a:t>
            </a:r>
            <a:r>
              <a:rPr lang="en-US" sz="1800" dirty="0" smtClean="0"/>
              <a:t>: "Grading this exam on a curve would be the most fair thing to do. After all, classes go more smoothly when the students and the professor are getting along well." Let's try our premise-conclusion outlining to see what's wrong with this argument:</a:t>
            </a:r>
          </a:p>
          <a:p>
            <a:pPr lvl="1" eaLnBrk="1" hangingPunct="1">
              <a:lnSpc>
                <a:spcPct val="80000"/>
              </a:lnSpc>
            </a:pPr>
            <a:r>
              <a:rPr lang="en-US" sz="1600" dirty="0" smtClean="0"/>
              <a:t>Premise: Classes go more smoothly when the students and the professor are getting along well.</a:t>
            </a:r>
          </a:p>
          <a:p>
            <a:pPr lvl="1" eaLnBrk="1" hangingPunct="1">
              <a:lnSpc>
                <a:spcPct val="80000"/>
              </a:lnSpc>
            </a:pPr>
            <a:r>
              <a:rPr lang="en-US" sz="1600" dirty="0" smtClean="0"/>
              <a:t>Conclusion: Grading this exam on a curve would be the most fair thing to do.</a:t>
            </a:r>
          </a:p>
          <a:p>
            <a:pPr lvl="1" eaLnBrk="1" hangingPunct="1">
              <a:lnSpc>
                <a:spcPct val="80000"/>
              </a:lnSpc>
            </a:pPr>
            <a:endParaRPr lang="en-US" sz="1600" dirty="0" smtClean="0"/>
          </a:p>
          <a:p>
            <a:pPr eaLnBrk="1" hangingPunct="1">
              <a:lnSpc>
                <a:spcPct val="80000"/>
              </a:lnSpc>
            </a:pPr>
            <a:r>
              <a:rPr lang="en-US" sz="1800" dirty="0" smtClean="0"/>
              <a:t>When we lay it out this way, it's pretty obvious that the arguer went off on a tangent--the fact that something helps people get along doesn't necessarily make it more fair; fairness and justice sometimes require us to do things that cause conflict. But the audience may feel like the issue of teachers and students agreeing is important and be distracted from the fact that the arguer has not given any evidence as to why a curve would be fair.</a:t>
            </a:r>
            <a:endParaRPr lang="en-US" sz="1800" b="1" dirty="0" smtClean="0"/>
          </a:p>
        </p:txBody>
      </p:sp>
      <p:pic>
        <p:nvPicPr>
          <p:cNvPr id="13316" name="Picture 4" descr="MCj0397272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381000"/>
            <a:ext cx="1816100"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96836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noFill/>
          <a:ln>
            <a:solidFill>
              <a:schemeClr val="tx1"/>
            </a:solidFill>
            <a:miter lim="800000"/>
            <a:headEnd/>
            <a:tailEnd/>
          </a:ln>
        </p:spPr>
        <p:txBody>
          <a:bodyPr/>
          <a:lstStyle/>
          <a:p>
            <a:pPr eaLnBrk="1" hangingPunct="1"/>
            <a:r>
              <a:rPr lang="en-US" smtClean="0"/>
              <a:t>False Dichotomy</a:t>
            </a:r>
          </a:p>
        </p:txBody>
      </p:sp>
      <p:sp>
        <p:nvSpPr>
          <p:cNvPr id="14339" name="Rectangle 3"/>
          <p:cNvSpPr>
            <a:spLocks noGrp="1" noChangeArrowheads="1"/>
          </p:cNvSpPr>
          <p:nvPr>
            <p:ph type="body" idx="1"/>
          </p:nvPr>
        </p:nvSpPr>
        <p:spPr/>
        <p:txBody>
          <a:bodyPr/>
          <a:lstStyle/>
          <a:p>
            <a:pPr eaLnBrk="1" hangingPunct="1">
              <a:lnSpc>
                <a:spcPct val="80000"/>
              </a:lnSpc>
            </a:pPr>
            <a:r>
              <a:rPr lang="en-US" sz="2400" b="1" dirty="0" smtClean="0"/>
              <a:t>Definition</a:t>
            </a:r>
            <a:r>
              <a:rPr lang="en-US" sz="2400" dirty="0" smtClean="0"/>
              <a:t>: In false dichotomy, the arguer sets up the situation so it looks like there are only two choices. The arguer then eliminates one of the choices, so it seems that we are left with only one option: the one the arguer wanted us to pick in the first place. </a:t>
            </a:r>
          </a:p>
          <a:p>
            <a:pPr lvl="1" eaLnBrk="1" hangingPunct="1">
              <a:lnSpc>
                <a:spcPct val="80000"/>
              </a:lnSpc>
            </a:pPr>
            <a:endParaRPr lang="en-US" sz="2000" dirty="0" smtClean="0"/>
          </a:p>
          <a:p>
            <a:pPr eaLnBrk="1" hangingPunct="1">
              <a:lnSpc>
                <a:spcPct val="80000"/>
              </a:lnSpc>
            </a:pPr>
            <a:endParaRPr lang="en-US" sz="2400" b="1" dirty="0" smtClean="0"/>
          </a:p>
          <a:p>
            <a:pPr eaLnBrk="1" hangingPunct="1">
              <a:lnSpc>
                <a:spcPct val="80000"/>
              </a:lnSpc>
            </a:pPr>
            <a:r>
              <a:rPr lang="en-US" sz="2400" b="1" dirty="0" smtClean="0"/>
              <a:t>Example</a:t>
            </a:r>
            <a:r>
              <a:rPr lang="en-US" sz="2400" dirty="0" smtClean="0"/>
              <a:t>: "Caldwell Hall is in bad shape. Either we tear it down and put up a new building, or we continue to risk students' safety. Obviously we shouldn't risk anyone's safety, so we must tear the building down." </a:t>
            </a:r>
          </a:p>
          <a:p>
            <a:pPr lvl="1" eaLnBrk="1" hangingPunct="1">
              <a:lnSpc>
                <a:spcPct val="80000"/>
              </a:lnSpc>
            </a:pPr>
            <a:r>
              <a:rPr lang="en-US" sz="2000" dirty="0" smtClean="0"/>
              <a:t>The argument neglects to mention the possibility that we might repair the building or find some way to protect students from the risks in question--for example, if only a few rooms are in bad shape, perhaps we shouldn't hold classes in those rooms.</a:t>
            </a:r>
            <a:endParaRPr lang="en-US" sz="2000" b="1" dirty="0" smtClean="0"/>
          </a:p>
        </p:txBody>
      </p:sp>
    </p:spTree>
    <p:extLst>
      <p:ext uri="{BB962C8B-B14F-4D97-AF65-F5344CB8AC3E}">
        <p14:creationId xmlns:p14="http://schemas.microsoft.com/office/powerpoint/2010/main" val="23650065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a:ln>
            <a:solidFill>
              <a:schemeClr val="tx1"/>
            </a:solidFill>
            <a:miter lim="800000"/>
            <a:headEnd/>
            <a:tailEnd/>
          </a:ln>
        </p:spPr>
        <p:txBody>
          <a:bodyPr/>
          <a:lstStyle/>
          <a:p>
            <a:pPr eaLnBrk="1" hangingPunct="1"/>
            <a:r>
              <a:rPr lang="en-US" smtClean="0"/>
              <a:t>Begging the Question</a:t>
            </a:r>
          </a:p>
        </p:txBody>
      </p:sp>
      <p:sp>
        <p:nvSpPr>
          <p:cNvPr id="15363" name="Rectangle 3"/>
          <p:cNvSpPr>
            <a:spLocks noGrp="1" noChangeArrowheads="1"/>
          </p:cNvSpPr>
          <p:nvPr>
            <p:ph type="body" idx="1"/>
          </p:nvPr>
        </p:nvSpPr>
        <p:spPr>
          <a:xfrm>
            <a:off x="457200" y="1600200"/>
            <a:ext cx="8229600" cy="5257800"/>
          </a:xfrm>
        </p:spPr>
        <p:txBody>
          <a:bodyPr/>
          <a:lstStyle/>
          <a:p>
            <a:pPr eaLnBrk="1" hangingPunct="1">
              <a:lnSpc>
                <a:spcPct val="80000"/>
              </a:lnSpc>
            </a:pPr>
            <a:r>
              <a:rPr lang="en-US" sz="1600" b="1" dirty="0" smtClean="0"/>
              <a:t>Definition</a:t>
            </a:r>
            <a:r>
              <a:rPr lang="en-US" sz="1600" dirty="0" smtClean="0"/>
              <a:t>: A complicated fallacy, an argument that begs the question asks the reader to simply accept the conclusion without providing real evidence</a:t>
            </a:r>
          </a:p>
          <a:p>
            <a:pPr lvl="1" eaLnBrk="1" hangingPunct="1">
              <a:lnSpc>
                <a:spcPct val="80000"/>
              </a:lnSpc>
            </a:pPr>
            <a:r>
              <a:rPr lang="en-US" sz="1400" dirty="0" smtClean="0"/>
              <a:t> the argument either relies on a premise that says the same thing as the conclusion (which you might hear referred to as "being circular" or "circular reasoning"), or simply ignores an important (but questionable) assumption that the argument rests on. </a:t>
            </a:r>
          </a:p>
          <a:p>
            <a:pPr lvl="1" eaLnBrk="1" hangingPunct="1">
              <a:lnSpc>
                <a:spcPct val="80000"/>
              </a:lnSpc>
            </a:pPr>
            <a:r>
              <a:rPr lang="en-US" sz="1400" dirty="0" smtClean="0"/>
              <a:t>Sometimes people use the phrase "beg the question" as a sort of general criticism of arguments, to mean that an arguer hasn't given very good reasons for a conclusion, but that's not the meaning we're going to discuss here.</a:t>
            </a:r>
          </a:p>
          <a:p>
            <a:pPr eaLnBrk="1" hangingPunct="1">
              <a:lnSpc>
                <a:spcPct val="80000"/>
              </a:lnSpc>
            </a:pPr>
            <a:endParaRPr lang="en-US" sz="1600" b="1" dirty="0" smtClean="0"/>
          </a:p>
          <a:p>
            <a:pPr eaLnBrk="1" hangingPunct="1">
              <a:lnSpc>
                <a:spcPct val="80000"/>
              </a:lnSpc>
            </a:pPr>
            <a:r>
              <a:rPr lang="en-US" sz="1600" b="1" dirty="0" smtClean="0"/>
              <a:t>Examples</a:t>
            </a:r>
            <a:r>
              <a:rPr lang="en-US" sz="1600" dirty="0" smtClean="0"/>
              <a:t>: "Active euthanasia is morally acceptable. It is a decent, ethical thing to help another human being escape suffering through death." Let's lay this out in premise-conclusion form:</a:t>
            </a:r>
          </a:p>
          <a:p>
            <a:pPr lvl="1" eaLnBrk="1" hangingPunct="1">
              <a:lnSpc>
                <a:spcPct val="80000"/>
              </a:lnSpc>
            </a:pPr>
            <a:r>
              <a:rPr lang="en-US" sz="1400" dirty="0" smtClean="0"/>
              <a:t>Premise: It is a decent, ethical thing to help another human being escape suffering through death.</a:t>
            </a:r>
          </a:p>
          <a:p>
            <a:pPr lvl="1" eaLnBrk="1" hangingPunct="1">
              <a:lnSpc>
                <a:spcPct val="80000"/>
              </a:lnSpc>
            </a:pPr>
            <a:r>
              <a:rPr lang="en-US" sz="1400" dirty="0" smtClean="0"/>
              <a:t>Conclusion: Active euthanasia is morally acceptable.</a:t>
            </a:r>
          </a:p>
          <a:p>
            <a:pPr lvl="1" eaLnBrk="1" hangingPunct="1">
              <a:lnSpc>
                <a:spcPct val="80000"/>
              </a:lnSpc>
            </a:pPr>
            <a:endParaRPr lang="en-US" sz="1400" dirty="0" smtClean="0">
              <a:solidFill>
                <a:schemeClr val="bg2"/>
              </a:solidFill>
            </a:endParaRPr>
          </a:p>
          <a:p>
            <a:pPr eaLnBrk="1" hangingPunct="1">
              <a:lnSpc>
                <a:spcPct val="80000"/>
              </a:lnSpc>
            </a:pPr>
            <a:r>
              <a:rPr lang="en-US" sz="1600" dirty="0" smtClean="0"/>
              <a:t>If we "translate" the premise, we'll see that the arguer has really just said the same thing twice: "decent, ethical" means pretty much the same thing as "morally acceptable," and "help another human being escape suffering through death" means "active euthanasia." So the premise basically says, "active euthanasia is morally acceptable," just like the conclusion does! The arguer hasn't yet given us any real reasons </a:t>
            </a:r>
            <a:r>
              <a:rPr lang="en-US" sz="1600" i="1" dirty="0" smtClean="0"/>
              <a:t>why</a:t>
            </a:r>
            <a:r>
              <a:rPr lang="en-US" sz="1600" dirty="0" smtClean="0"/>
              <a:t> euthanasia is acceptable; instead, she has left us asking "well, really, why do you think active euthanasia is acceptable?" Her argument "begs" (that is, evades) the real question (think of "beg off"). </a:t>
            </a:r>
          </a:p>
        </p:txBody>
      </p:sp>
      <p:pic>
        <p:nvPicPr>
          <p:cNvPr id="15364" name="Picture 5" descr="MCj0397903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381000"/>
            <a:ext cx="900113" cy="93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6" descr="MCj0397903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43800" y="381000"/>
            <a:ext cx="900113" cy="93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78521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noFill/>
          <a:ln>
            <a:solidFill>
              <a:schemeClr val="tx1"/>
            </a:solidFill>
            <a:miter lim="800000"/>
            <a:headEnd/>
            <a:tailEnd/>
          </a:ln>
        </p:spPr>
        <p:txBody>
          <a:bodyPr/>
          <a:lstStyle/>
          <a:p>
            <a:pPr eaLnBrk="1" hangingPunct="1"/>
            <a:r>
              <a:rPr lang="en-US" smtClean="0"/>
              <a:t>Equivocation</a:t>
            </a:r>
          </a:p>
        </p:txBody>
      </p:sp>
      <p:sp>
        <p:nvSpPr>
          <p:cNvPr id="16387" name="Rectangle 3"/>
          <p:cNvSpPr>
            <a:spLocks noGrp="1" noChangeArrowheads="1"/>
          </p:cNvSpPr>
          <p:nvPr>
            <p:ph type="body" idx="1"/>
          </p:nvPr>
        </p:nvSpPr>
        <p:spPr/>
        <p:txBody>
          <a:bodyPr/>
          <a:lstStyle/>
          <a:p>
            <a:pPr eaLnBrk="1" hangingPunct="1">
              <a:lnSpc>
                <a:spcPct val="80000"/>
              </a:lnSpc>
            </a:pPr>
            <a:r>
              <a:rPr lang="en-US" sz="2400" b="1" dirty="0" smtClean="0"/>
              <a:t>Definition</a:t>
            </a:r>
            <a:r>
              <a:rPr lang="en-US" sz="2400" dirty="0" smtClean="0"/>
              <a:t>: Equivocation is sliding between two or more different meanings of a single word or phrase that is important to the argument. </a:t>
            </a:r>
          </a:p>
          <a:p>
            <a:pPr eaLnBrk="1" hangingPunct="1">
              <a:lnSpc>
                <a:spcPct val="80000"/>
              </a:lnSpc>
            </a:pPr>
            <a:endParaRPr lang="en-US" sz="2400" b="1" dirty="0" smtClean="0"/>
          </a:p>
          <a:p>
            <a:pPr eaLnBrk="1" hangingPunct="1">
              <a:lnSpc>
                <a:spcPct val="80000"/>
              </a:lnSpc>
            </a:pPr>
            <a:r>
              <a:rPr lang="en-US" sz="2400" b="1" dirty="0" smtClean="0"/>
              <a:t>Example</a:t>
            </a:r>
            <a:r>
              <a:rPr lang="en-US" sz="2400" dirty="0" smtClean="0"/>
              <a:t>: "Giving money to charity is the right thing to do. So charities have a right to our money." </a:t>
            </a:r>
          </a:p>
          <a:p>
            <a:pPr lvl="1" eaLnBrk="1" hangingPunct="1">
              <a:lnSpc>
                <a:spcPct val="80000"/>
              </a:lnSpc>
            </a:pPr>
            <a:r>
              <a:rPr lang="en-US" sz="2000" dirty="0" smtClean="0"/>
              <a:t>The equivocation here is on the word "right": "right" can mean both something that is correct or good (as in "I got the right answers on the test") and something to which someone has a claim (as in "everyone has a right to life"). </a:t>
            </a:r>
          </a:p>
          <a:p>
            <a:pPr lvl="1" eaLnBrk="1" hangingPunct="1">
              <a:lnSpc>
                <a:spcPct val="80000"/>
              </a:lnSpc>
            </a:pPr>
            <a:r>
              <a:rPr lang="en-US" sz="2000" dirty="0" smtClean="0"/>
              <a:t>Sometimes an arguer will deliberately, sneakily equivocate, often on words like "freedom," "justice," "rights," and so forth; other times, the equivocation is a mistake or misunderstanding. Either way, it's important that you use the main terms of your argument consistently. </a:t>
            </a:r>
            <a:endParaRPr lang="en-US" sz="2000" b="1" dirty="0" smtClean="0"/>
          </a:p>
        </p:txBody>
      </p:sp>
      <p:sp>
        <p:nvSpPr>
          <p:cNvPr id="16388" name="Text Box 5"/>
          <p:cNvSpPr txBox="1">
            <a:spLocks noChangeArrowheads="1"/>
          </p:cNvSpPr>
          <p:nvPr/>
        </p:nvSpPr>
        <p:spPr bwMode="auto">
          <a:xfrm>
            <a:off x="838200" y="288925"/>
            <a:ext cx="8382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6000"/>
              <a:t>=</a:t>
            </a:r>
          </a:p>
        </p:txBody>
      </p:sp>
      <p:sp>
        <p:nvSpPr>
          <p:cNvPr id="16389" name="Text Box 6"/>
          <p:cNvSpPr txBox="1">
            <a:spLocks noChangeArrowheads="1"/>
          </p:cNvSpPr>
          <p:nvPr/>
        </p:nvSpPr>
        <p:spPr bwMode="auto">
          <a:xfrm>
            <a:off x="7620000" y="304800"/>
            <a:ext cx="8382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6000"/>
              <a:t>=</a:t>
            </a:r>
          </a:p>
        </p:txBody>
      </p:sp>
    </p:spTree>
    <p:extLst>
      <p:ext uri="{BB962C8B-B14F-4D97-AF65-F5344CB8AC3E}">
        <p14:creationId xmlns:p14="http://schemas.microsoft.com/office/powerpoint/2010/main" val="37852984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Can you name this Fallacy?</a:t>
            </a:r>
          </a:p>
        </p:txBody>
      </p:sp>
      <p:sp>
        <p:nvSpPr>
          <p:cNvPr id="17412" name="Rectangle 4"/>
          <p:cNvSpPr>
            <a:spLocks noGrp="1" noChangeArrowheads="1"/>
          </p:cNvSpPr>
          <p:nvPr>
            <p:ph type="body" idx="1"/>
          </p:nvPr>
        </p:nvSpPr>
        <p:spPr>
          <a:noFill/>
        </p:spPr>
        <p:txBody>
          <a:bodyPr/>
          <a:lstStyle/>
          <a:p>
            <a:pPr eaLnBrk="1" hangingPunct="1">
              <a:buFontTx/>
              <a:buNone/>
            </a:pPr>
            <a:r>
              <a:rPr lang="en-US" smtClean="0"/>
              <a:t>1) It is ridiculous to have spent thousands of dollars to rescue those two whales trapped in the Arctic ice. Why look at all the people trapped in jobs they don’t like.</a:t>
            </a:r>
          </a:p>
          <a:p>
            <a:pPr eaLnBrk="1" hangingPunct="1"/>
            <a:endParaRPr lang="en-US" smtClean="0"/>
          </a:p>
          <a:p>
            <a:pPr eaLnBrk="1" hangingPunct="1"/>
            <a:endParaRPr lang="en-US" smtClean="0"/>
          </a:p>
          <a:p>
            <a:pPr algn="ctr" eaLnBrk="1" hangingPunct="1">
              <a:buFontTx/>
              <a:buNone/>
            </a:pPr>
            <a:r>
              <a:rPr lang="en-US" smtClean="0"/>
              <a:t>RED HERRING</a:t>
            </a:r>
          </a:p>
        </p:txBody>
      </p:sp>
    </p:spTree>
    <p:extLst>
      <p:ext uri="{BB962C8B-B14F-4D97-AF65-F5344CB8AC3E}">
        <p14:creationId xmlns:p14="http://schemas.microsoft.com/office/powerpoint/2010/main" val="3234304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17412">
                                            <p:txEl>
                                              <p:pRg st="3" end="3"/>
                                            </p:txEl>
                                          </p:spTgt>
                                        </p:tgtEl>
                                        <p:attrNameLst>
                                          <p:attrName>style.visibility</p:attrName>
                                        </p:attrNameLst>
                                      </p:cBhvr>
                                      <p:to>
                                        <p:strVal val="visible"/>
                                      </p:to>
                                    </p:set>
                                    <p:anim calcmode="lin" valueType="num">
                                      <p:cBhvr>
                                        <p:cTn id="7" dur="500" fill="hold"/>
                                        <p:tgtEl>
                                          <p:spTgt spid="17412">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17412">
                                            <p:txEl>
                                              <p:pRg st="3" end="3"/>
                                            </p:txEl>
                                          </p:spTgt>
                                        </p:tgtEl>
                                        <p:attrNameLst>
                                          <p:attrName>ppt_h</p:attrName>
                                        </p:attrNameLst>
                                      </p:cBhvr>
                                      <p:tavLst>
                                        <p:tav tm="0">
                                          <p:val>
                                            <p:fltVal val="0"/>
                                          </p:val>
                                        </p:tav>
                                        <p:tav tm="100000">
                                          <p:val>
                                            <p:strVal val="#ppt_h"/>
                                          </p:val>
                                        </p:tav>
                                      </p:tavLst>
                                    </p:anim>
                                    <p:animEffect transition="in" filter="fade">
                                      <p:cBhvr>
                                        <p:cTn id="9" dur="500"/>
                                        <p:tgtEl>
                                          <p:spTgt spid="1741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Can you name this Fallacy?</a:t>
            </a:r>
          </a:p>
        </p:txBody>
      </p:sp>
      <p:sp>
        <p:nvSpPr>
          <p:cNvPr id="18435" name="Rectangle 3"/>
          <p:cNvSpPr>
            <a:spLocks noGrp="1" noChangeArrowheads="1"/>
          </p:cNvSpPr>
          <p:nvPr>
            <p:ph type="body" idx="1"/>
          </p:nvPr>
        </p:nvSpPr>
        <p:spPr>
          <a:noFill/>
        </p:spPr>
        <p:txBody>
          <a:bodyPr/>
          <a:lstStyle/>
          <a:p>
            <a:pPr eaLnBrk="1" hangingPunct="1">
              <a:buFontTx/>
              <a:buNone/>
            </a:pPr>
            <a:r>
              <a:rPr lang="en-US" smtClean="0"/>
              <a:t>2) Plagiarism is deceitful because it is dishonest.</a:t>
            </a:r>
          </a:p>
          <a:p>
            <a:pPr eaLnBrk="1" hangingPunct="1"/>
            <a:endParaRPr lang="en-US" smtClean="0"/>
          </a:p>
          <a:p>
            <a:pPr eaLnBrk="1" hangingPunct="1"/>
            <a:endParaRPr lang="en-US" smtClean="0"/>
          </a:p>
          <a:p>
            <a:pPr algn="ctr" eaLnBrk="1" hangingPunct="1">
              <a:buFontTx/>
              <a:buNone/>
            </a:pPr>
            <a:r>
              <a:rPr lang="en-US" smtClean="0"/>
              <a:t>BEGGING THE QUESTION</a:t>
            </a:r>
          </a:p>
        </p:txBody>
      </p:sp>
    </p:spTree>
    <p:extLst>
      <p:ext uri="{BB962C8B-B14F-4D97-AF65-F5344CB8AC3E}">
        <p14:creationId xmlns:p14="http://schemas.microsoft.com/office/powerpoint/2010/main" val="20022522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18435">
                                            <p:txEl>
                                              <p:pRg st="3" end="3"/>
                                            </p:txEl>
                                          </p:spTgt>
                                        </p:tgtEl>
                                        <p:attrNameLst>
                                          <p:attrName>style.visibility</p:attrName>
                                        </p:attrNameLst>
                                      </p:cBhvr>
                                      <p:to>
                                        <p:strVal val="visible"/>
                                      </p:to>
                                    </p:set>
                                    <p:anim calcmode="lin" valueType="num">
                                      <p:cBhvr>
                                        <p:cTn id="7" dur="500" fill="hold"/>
                                        <p:tgtEl>
                                          <p:spTgt spid="18435">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18435">
                                            <p:txEl>
                                              <p:pRg st="3" end="3"/>
                                            </p:txEl>
                                          </p:spTgt>
                                        </p:tgtEl>
                                        <p:attrNameLst>
                                          <p:attrName>ppt_h</p:attrName>
                                        </p:attrNameLst>
                                      </p:cBhvr>
                                      <p:tavLst>
                                        <p:tav tm="0">
                                          <p:val>
                                            <p:fltVal val="0"/>
                                          </p:val>
                                        </p:tav>
                                        <p:tav tm="100000">
                                          <p:val>
                                            <p:strVal val="#ppt_h"/>
                                          </p:val>
                                        </p:tav>
                                      </p:tavLst>
                                    </p:anim>
                                    <p:animEffect transition="in" filter="fade">
                                      <p:cBhvr>
                                        <p:cTn id="9" dur="500"/>
                                        <p:tgtEl>
                                          <p:spTgt spid="184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mtClean="0"/>
              <a:t>Can you name this Fallacy?</a:t>
            </a:r>
          </a:p>
        </p:txBody>
      </p:sp>
      <p:sp>
        <p:nvSpPr>
          <p:cNvPr id="19459" name="Rectangle 3"/>
          <p:cNvSpPr>
            <a:spLocks noGrp="1" noChangeArrowheads="1"/>
          </p:cNvSpPr>
          <p:nvPr>
            <p:ph type="body" idx="1"/>
          </p:nvPr>
        </p:nvSpPr>
        <p:spPr>
          <a:noFill/>
        </p:spPr>
        <p:txBody>
          <a:bodyPr/>
          <a:lstStyle/>
          <a:p>
            <a:pPr eaLnBrk="1" hangingPunct="1">
              <a:buFontTx/>
              <a:buNone/>
            </a:pPr>
            <a:r>
              <a:rPr lang="en-US" smtClean="0"/>
              <a:t>3) Water fluoridation affects the brain. Citywide, student’s test scores began to drop five months after fluoridation began.</a:t>
            </a:r>
          </a:p>
          <a:p>
            <a:pPr eaLnBrk="1" hangingPunct="1"/>
            <a:endParaRPr lang="en-US" smtClean="0"/>
          </a:p>
          <a:p>
            <a:pPr eaLnBrk="1" hangingPunct="1"/>
            <a:endParaRPr lang="en-US" smtClean="0"/>
          </a:p>
          <a:p>
            <a:pPr algn="ctr" eaLnBrk="1" hangingPunct="1">
              <a:buFontTx/>
              <a:buNone/>
            </a:pPr>
            <a:r>
              <a:rPr lang="en-US" smtClean="0"/>
              <a:t>FALSE CAUSE (Post Hoc)</a:t>
            </a:r>
          </a:p>
        </p:txBody>
      </p:sp>
    </p:spTree>
    <p:extLst>
      <p:ext uri="{BB962C8B-B14F-4D97-AF65-F5344CB8AC3E}">
        <p14:creationId xmlns:p14="http://schemas.microsoft.com/office/powerpoint/2010/main" val="29994788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19459">
                                            <p:txEl>
                                              <p:pRg st="3" end="3"/>
                                            </p:txEl>
                                          </p:spTgt>
                                        </p:tgtEl>
                                        <p:attrNameLst>
                                          <p:attrName>style.visibility</p:attrName>
                                        </p:attrNameLst>
                                      </p:cBhvr>
                                      <p:to>
                                        <p:strVal val="visible"/>
                                      </p:to>
                                    </p:set>
                                    <p:anim calcmode="lin" valueType="num">
                                      <p:cBhvr>
                                        <p:cTn id="7" dur="500" fill="hold"/>
                                        <p:tgtEl>
                                          <p:spTgt spid="19459">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19459">
                                            <p:txEl>
                                              <p:pRg st="3" end="3"/>
                                            </p:txEl>
                                          </p:spTgt>
                                        </p:tgtEl>
                                        <p:attrNameLst>
                                          <p:attrName>ppt_h</p:attrName>
                                        </p:attrNameLst>
                                      </p:cBhvr>
                                      <p:tavLst>
                                        <p:tav tm="0">
                                          <p:val>
                                            <p:fltVal val="0"/>
                                          </p:val>
                                        </p:tav>
                                        <p:tav tm="100000">
                                          <p:val>
                                            <p:strVal val="#ppt_h"/>
                                          </p:val>
                                        </p:tav>
                                      </p:tavLst>
                                    </p:anim>
                                    <p:animEffect transition="in" filter="fade">
                                      <p:cBhvr>
                                        <p:cTn id="9" dur="500"/>
                                        <p:tgtEl>
                                          <p:spTgt spid="1945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Can you name this Fallacy?</a:t>
            </a:r>
          </a:p>
        </p:txBody>
      </p:sp>
      <p:sp>
        <p:nvSpPr>
          <p:cNvPr id="20483" name="Rectangle 3"/>
          <p:cNvSpPr>
            <a:spLocks noGrp="1" noChangeArrowheads="1"/>
          </p:cNvSpPr>
          <p:nvPr>
            <p:ph type="body" idx="1"/>
          </p:nvPr>
        </p:nvSpPr>
        <p:spPr>
          <a:noFill/>
        </p:spPr>
        <p:txBody>
          <a:bodyPr/>
          <a:lstStyle/>
          <a:p>
            <a:pPr eaLnBrk="1" hangingPunct="1">
              <a:buFontTx/>
              <a:buNone/>
            </a:pPr>
            <a:r>
              <a:rPr lang="en-US" smtClean="0"/>
              <a:t>4) I know three redheads who have terrible tempers, and since Annabel has red hair, I’ll bet she has a terrible temper too.</a:t>
            </a:r>
          </a:p>
          <a:p>
            <a:pPr eaLnBrk="1" hangingPunct="1"/>
            <a:endParaRPr lang="en-US" smtClean="0"/>
          </a:p>
          <a:p>
            <a:pPr eaLnBrk="1" hangingPunct="1"/>
            <a:endParaRPr lang="en-US" smtClean="0"/>
          </a:p>
          <a:p>
            <a:pPr algn="ctr" eaLnBrk="1" hangingPunct="1">
              <a:buFontTx/>
              <a:buNone/>
            </a:pPr>
            <a:r>
              <a:rPr lang="en-US" smtClean="0"/>
              <a:t>HASTY GENERALIZATION</a:t>
            </a:r>
          </a:p>
        </p:txBody>
      </p:sp>
    </p:spTree>
    <p:extLst>
      <p:ext uri="{BB962C8B-B14F-4D97-AF65-F5344CB8AC3E}">
        <p14:creationId xmlns:p14="http://schemas.microsoft.com/office/powerpoint/2010/main" val="26781234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20483">
                                            <p:txEl>
                                              <p:pRg st="3" end="3"/>
                                            </p:txEl>
                                          </p:spTgt>
                                        </p:tgtEl>
                                        <p:attrNameLst>
                                          <p:attrName>style.visibility</p:attrName>
                                        </p:attrNameLst>
                                      </p:cBhvr>
                                      <p:to>
                                        <p:strVal val="visible"/>
                                      </p:to>
                                    </p:set>
                                    <p:anim calcmode="lin" valueType="num">
                                      <p:cBhvr>
                                        <p:cTn id="7" dur="500" fill="hold"/>
                                        <p:tgtEl>
                                          <p:spTgt spid="20483">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20483">
                                            <p:txEl>
                                              <p:pRg st="3" end="3"/>
                                            </p:txEl>
                                          </p:spTgt>
                                        </p:tgtEl>
                                        <p:attrNameLst>
                                          <p:attrName>ppt_h</p:attrName>
                                        </p:attrNameLst>
                                      </p:cBhvr>
                                      <p:tavLst>
                                        <p:tav tm="0">
                                          <p:val>
                                            <p:fltVal val="0"/>
                                          </p:val>
                                        </p:tav>
                                        <p:tav tm="100000">
                                          <p:val>
                                            <p:strVal val="#ppt_h"/>
                                          </p:val>
                                        </p:tav>
                                      </p:tavLst>
                                    </p:anim>
                                    <p:animEffect transition="in" filter="fade">
                                      <p:cBhvr>
                                        <p:cTn id="9" dur="500"/>
                                        <p:tgtEl>
                                          <p:spTgt spid="2048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Fallacies are:</a:t>
            </a:r>
            <a:endParaRPr lang="en-US" dirty="0"/>
          </a:p>
        </p:txBody>
      </p:sp>
      <p:sp>
        <p:nvSpPr>
          <p:cNvPr id="3" name="Content Placeholder 2"/>
          <p:cNvSpPr>
            <a:spLocks noGrp="1"/>
          </p:cNvSpPr>
          <p:nvPr>
            <p:ph idx="1"/>
          </p:nvPr>
        </p:nvSpPr>
        <p:spPr/>
        <p:txBody>
          <a:bodyPr>
            <a:normAutofit fontScale="92500"/>
          </a:bodyPr>
          <a:lstStyle/>
          <a:p>
            <a:r>
              <a:rPr lang="en-US" dirty="0" smtClean="0"/>
              <a:t>Mistakes in reasoning, bad argumentative rhetoric, that happen so often they have been given names over time</a:t>
            </a:r>
          </a:p>
          <a:p>
            <a:endParaRPr lang="en-US" dirty="0"/>
          </a:p>
          <a:p>
            <a:r>
              <a:rPr lang="en-US" dirty="0" smtClean="0"/>
              <a:t>Usually these are violations of at least one of the three major criteria for premises and conclusions:</a:t>
            </a:r>
          </a:p>
          <a:p>
            <a:pPr lvl="1"/>
            <a:r>
              <a:rPr lang="en-US" b="1" dirty="0" smtClean="0"/>
              <a:t>Acceptability</a:t>
            </a:r>
          </a:p>
          <a:p>
            <a:pPr lvl="1"/>
            <a:r>
              <a:rPr lang="en-US" b="1" dirty="0" smtClean="0"/>
              <a:t>Sufficiency</a:t>
            </a:r>
          </a:p>
          <a:p>
            <a:pPr lvl="1"/>
            <a:r>
              <a:rPr lang="en-US" b="1" dirty="0" smtClean="0"/>
              <a:t>Relevance</a:t>
            </a:r>
            <a:endParaRPr lang="en-US" b="1" dirty="0"/>
          </a:p>
        </p:txBody>
      </p:sp>
    </p:spTree>
    <p:extLst>
      <p:ext uri="{BB962C8B-B14F-4D97-AF65-F5344CB8AC3E}">
        <p14:creationId xmlns:p14="http://schemas.microsoft.com/office/powerpoint/2010/main" val="31387108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Can you name this Fallacy?</a:t>
            </a:r>
          </a:p>
        </p:txBody>
      </p:sp>
      <p:sp>
        <p:nvSpPr>
          <p:cNvPr id="21507" name="Rectangle 3"/>
          <p:cNvSpPr>
            <a:spLocks noGrp="1" noChangeArrowheads="1"/>
          </p:cNvSpPr>
          <p:nvPr>
            <p:ph type="body" idx="1"/>
          </p:nvPr>
        </p:nvSpPr>
        <p:spPr>
          <a:noFill/>
        </p:spPr>
        <p:txBody>
          <a:bodyPr/>
          <a:lstStyle/>
          <a:p>
            <a:pPr eaLnBrk="1" hangingPunct="1">
              <a:buFontTx/>
              <a:buNone/>
            </a:pPr>
            <a:r>
              <a:rPr lang="en-US" dirty="0" smtClean="0"/>
              <a:t>5) Supreme Court Justice Byron White was an All-American football player while in college, so how can you say that athletes are dumb?</a:t>
            </a:r>
          </a:p>
          <a:p>
            <a:pPr eaLnBrk="1" hangingPunct="1"/>
            <a:endParaRPr lang="en-US" dirty="0" smtClean="0"/>
          </a:p>
          <a:p>
            <a:pPr eaLnBrk="1" hangingPunct="1"/>
            <a:endParaRPr lang="en-US" dirty="0" smtClean="0"/>
          </a:p>
          <a:p>
            <a:pPr algn="ctr" eaLnBrk="1" hangingPunct="1">
              <a:buFontTx/>
              <a:buNone/>
            </a:pPr>
            <a:r>
              <a:rPr lang="en-US" dirty="0" smtClean="0"/>
              <a:t>HASTY </a:t>
            </a:r>
            <a:r>
              <a:rPr lang="en-US" dirty="0" smtClean="0"/>
              <a:t>GENERALIZATION (“all athletes”) would also accept STRAW PERSON (if this misrepresents the other person’s argument)</a:t>
            </a:r>
            <a:endParaRPr lang="en-US" dirty="0" smtClean="0"/>
          </a:p>
        </p:txBody>
      </p:sp>
    </p:spTree>
    <p:extLst>
      <p:ext uri="{BB962C8B-B14F-4D97-AF65-F5344CB8AC3E}">
        <p14:creationId xmlns:p14="http://schemas.microsoft.com/office/powerpoint/2010/main" val="10655371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21507">
                                            <p:txEl>
                                              <p:pRg st="3" end="3"/>
                                            </p:txEl>
                                          </p:spTgt>
                                        </p:tgtEl>
                                        <p:attrNameLst>
                                          <p:attrName>style.visibility</p:attrName>
                                        </p:attrNameLst>
                                      </p:cBhvr>
                                      <p:to>
                                        <p:strVal val="visible"/>
                                      </p:to>
                                    </p:set>
                                    <p:anim calcmode="lin" valueType="num">
                                      <p:cBhvr>
                                        <p:cTn id="7" dur="500" fill="hold"/>
                                        <p:tgtEl>
                                          <p:spTgt spid="21507">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21507">
                                            <p:txEl>
                                              <p:pRg st="3" end="3"/>
                                            </p:txEl>
                                          </p:spTgt>
                                        </p:tgtEl>
                                        <p:attrNameLst>
                                          <p:attrName>ppt_h</p:attrName>
                                        </p:attrNameLst>
                                      </p:cBhvr>
                                      <p:tavLst>
                                        <p:tav tm="0">
                                          <p:val>
                                            <p:fltVal val="0"/>
                                          </p:val>
                                        </p:tav>
                                        <p:tav tm="100000">
                                          <p:val>
                                            <p:strVal val="#ppt_h"/>
                                          </p:val>
                                        </p:tav>
                                      </p:tavLst>
                                    </p:anim>
                                    <p:animEffect transition="in" filter="fade">
                                      <p:cBhvr>
                                        <p:cTn id="9" dur="500"/>
                                        <p:tgtEl>
                                          <p:spTgt spid="215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t>Can you name this Fallacy?</a:t>
            </a:r>
          </a:p>
        </p:txBody>
      </p:sp>
      <p:sp>
        <p:nvSpPr>
          <p:cNvPr id="22531" name="Rectangle 3"/>
          <p:cNvSpPr>
            <a:spLocks noGrp="1" noChangeArrowheads="1"/>
          </p:cNvSpPr>
          <p:nvPr>
            <p:ph type="body" idx="1"/>
          </p:nvPr>
        </p:nvSpPr>
        <p:spPr>
          <a:noFill/>
        </p:spPr>
        <p:txBody>
          <a:bodyPr/>
          <a:lstStyle/>
          <a:p>
            <a:pPr eaLnBrk="1" hangingPunct="1">
              <a:buFontTx/>
              <a:buNone/>
            </a:pPr>
            <a:r>
              <a:rPr lang="en-US" dirty="0" smtClean="0"/>
              <a:t>6) Why should we put people on trial</a:t>
            </a:r>
            <a:r>
              <a:rPr lang="en-US" dirty="0" smtClean="0"/>
              <a:t>, they obviously did the crime, so </a:t>
            </a:r>
            <a:r>
              <a:rPr lang="en-US" dirty="0" smtClean="0"/>
              <a:t>we know they are guilty already.</a:t>
            </a:r>
          </a:p>
          <a:p>
            <a:pPr eaLnBrk="1" hangingPunct="1">
              <a:buFontTx/>
              <a:buNone/>
            </a:pPr>
            <a:endParaRPr lang="en-US" dirty="0" smtClean="0"/>
          </a:p>
          <a:p>
            <a:pPr eaLnBrk="1" hangingPunct="1"/>
            <a:endParaRPr lang="en-US" dirty="0" smtClean="0"/>
          </a:p>
          <a:p>
            <a:pPr eaLnBrk="1" hangingPunct="1"/>
            <a:endParaRPr lang="en-US" dirty="0" smtClean="0"/>
          </a:p>
          <a:p>
            <a:pPr algn="ctr" eaLnBrk="1" hangingPunct="1">
              <a:buFontTx/>
              <a:buNone/>
            </a:pPr>
            <a:r>
              <a:rPr lang="en-US" dirty="0" smtClean="0"/>
              <a:t>BEGGING THE QUESTION</a:t>
            </a:r>
          </a:p>
        </p:txBody>
      </p:sp>
    </p:spTree>
    <p:extLst>
      <p:ext uri="{BB962C8B-B14F-4D97-AF65-F5344CB8AC3E}">
        <p14:creationId xmlns:p14="http://schemas.microsoft.com/office/powerpoint/2010/main" val="13401151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22531">
                                            <p:txEl>
                                              <p:pRg st="4" end="4"/>
                                            </p:txEl>
                                          </p:spTgt>
                                        </p:tgtEl>
                                        <p:attrNameLst>
                                          <p:attrName>style.visibility</p:attrName>
                                        </p:attrNameLst>
                                      </p:cBhvr>
                                      <p:to>
                                        <p:strVal val="visible"/>
                                      </p:to>
                                    </p:set>
                                    <p:anim calcmode="lin" valueType="num">
                                      <p:cBhvr>
                                        <p:cTn id="7" dur="500" fill="hold"/>
                                        <p:tgtEl>
                                          <p:spTgt spid="22531">
                                            <p:txEl>
                                              <p:pRg st="4" end="4"/>
                                            </p:txEl>
                                          </p:spTgt>
                                        </p:tgtEl>
                                        <p:attrNameLst>
                                          <p:attrName>ppt_w</p:attrName>
                                        </p:attrNameLst>
                                      </p:cBhvr>
                                      <p:tavLst>
                                        <p:tav tm="0">
                                          <p:val>
                                            <p:fltVal val="0"/>
                                          </p:val>
                                        </p:tav>
                                        <p:tav tm="100000">
                                          <p:val>
                                            <p:strVal val="#ppt_w"/>
                                          </p:val>
                                        </p:tav>
                                      </p:tavLst>
                                    </p:anim>
                                    <p:anim calcmode="lin" valueType="num">
                                      <p:cBhvr>
                                        <p:cTn id="8" dur="500" fill="hold"/>
                                        <p:tgtEl>
                                          <p:spTgt spid="22531">
                                            <p:txEl>
                                              <p:pRg st="4" end="4"/>
                                            </p:txEl>
                                          </p:spTgt>
                                        </p:tgtEl>
                                        <p:attrNameLst>
                                          <p:attrName>ppt_h</p:attrName>
                                        </p:attrNameLst>
                                      </p:cBhvr>
                                      <p:tavLst>
                                        <p:tav tm="0">
                                          <p:val>
                                            <p:fltVal val="0"/>
                                          </p:val>
                                        </p:tav>
                                        <p:tav tm="100000">
                                          <p:val>
                                            <p:strVal val="#ppt_h"/>
                                          </p:val>
                                        </p:tav>
                                      </p:tavLst>
                                    </p:anim>
                                    <p:animEffect transition="in" filter="fade">
                                      <p:cBhvr>
                                        <p:cTn id="9" dur="500"/>
                                        <p:tgtEl>
                                          <p:spTgt spid="225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Can you name this Fallacy?</a:t>
            </a:r>
          </a:p>
        </p:txBody>
      </p:sp>
      <p:sp>
        <p:nvSpPr>
          <p:cNvPr id="23555" name="Rectangle 3"/>
          <p:cNvSpPr>
            <a:spLocks noGrp="1" noChangeArrowheads="1"/>
          </p:cNvSpPr>
          <p:nvPr>
            <p:ph type="body" idx="1"/>
          </p:nvPr>
        </p:nvSpPr>
        <p:spPr>
          <a:noFill/>
        </p:spPr>
        <p:txBody>
          <a:bodyPr/>
          <a:lstStyle/>
          <a:p>
            <a:pPr eaLnBrk="1" hangingPunct="1">
              <a:buFontTx/>
              <a:buNone/>
            </a:pPr>
            <a:r>
              <a:rPr lang="en-US" smtClean="0"/>
              <a:t>7) You support capital punishment just because you want an “eye for an eye,” but I have several good reasons to believe that capital punishment is fundamentally wrong…</a:t>
            </a:r>
          </a:p>
          <a:p>
            <a:pPr eaLnBrk="1" hangingPunct="1"/>
            <a:endParaRPr lang="en-US" smtClean="0"/>
          </a:p>
          <a:p>
            <a:pPr eaLnBrk="1" hangingPunct="1"/>
            <a:endParaRPr lang="en-US" smtClean="0"/>
          </a:p>
          <a:p>
            <a:pPr algn="ctr" eaLnBrk="1" hangingPunct="1">
              <a:buFontTx/>
              <a:buNone/>
            </a:pPr>
            <a:r>
              <a:rPr lang="en-US" smtClean="0"/>
              <a:t>STRAW MAN</a:t>
            </a:r>
          </a:p>
        </p:txBody>
      </p:sp>
    </p:spTree>
    <p:extLst>
      <p:ext uri="{BB962C8B-B14F-4D97-AF65-F5344CB8AC3E}">
        <p14:creationId xmlns:p14="http://schemas.microsoft.com/office/powerpoint/2010/main" val="28865851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23555">
                                            <p:txEl>
                                              <p:pRg st="3" end="3"/>
                                            </p:txEl>
                                          </p:spTgt>
                                        </p:tgtEl>
                                        <p:attrNameLst>
                                          <p:attrName>style.visibility</p:attrName>
                                        </p:attrNameLst>
                                      </p:cBhvr>
                                      <p:to>
                                        <p:strVal val="visible"/>
                                      </p:to>
                                    </p:set>
                                    <p:anim calcmode="lin" valueType="num">
                                      <p:cBhvr>
                                        <p:cTn id="7" dur="500" fill="hold"/>
                                        <p:tgtEl>
                                          <p:spTgt spid="23555">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23555">
                                            <p:txEl>
                                              <p:pRg st="3" end="3"/>
                                            </p:txEl>
                                          </p:spTgt>
                                        </p:tgtEl>
                                        <p:attrNameLst>
                                          <p:attrName>ppt_h</p:attrName>
                                        </p:attrNameLst>
                                      </p:cBhvr>
                                      <p:tavLst>
                                        <p:tav tm="0">
                                          <p:val>
                                            <p:fltVal val="0"/>
                                          </p:val>
                                        </p:tav>
                                        <p:tav tm="100000">
                                          <p:val>
                                            <p:strVal val="#ppt_h"/>
                                          </p:val>
                                        </p:tav>
                                      </p:tavLst>
                                    </p:anim>
                                    <p:animEffect transition="in" filter="fade">
                                      <p:cBhvr>
                                        <p:cTn id="9" dur="500"/>
                                        <p:tgtEl>
                                          <p:spTgt spid="2355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mtClean="0"/>
              <a:t>Can you name this Fallacy?</a:t>
            </a:r>
          </a:p>
        </p:txBody>
      </p:sp>
      <p:sp>
        <p:nvSpPr>
          <p:cNvPr id="24579" name="Rectangle 3"/>
          <p:cNvSpPr>
            <a:spLocks noGrp="1" noChangeArrowheads="1"/>
          </p:cNvSpPr>
          <p:nvPr>
            <p:ph type="body" idx="1"/>
          </p:nvPr>
        </p:nvSpPr>
        <p:spPr>
          <a:noFill/>
        </p:spPr>
        <p:txBody>
          <a:bodyPr/>
          <a:lstStyle/>
          <a:p>
            <a:pPr eaLnBrk="1" hangingPunct="1">
              <a:buFontTx/>
              <a:buNone/>
            </a:pPr>
            <a:r>
              <a:rPr lang="en-US" dirty="0" smtClean="0"/>
              <a:t>8) The meteorologist predicted the wrong amount of rain for May. Obviously the meteorologist is </a:t>
            </a:r>
            <a:r>
              <a:rPr lang="en-US" dirty="0" smtClean="0"/>
              <a:t>unreliable all the time.</a:t>
            </a:r>
            <a:endParaRPr lang="en-US" dirty="0" smtClean="0"/>
          </a:p>
          <a:p>
            <a:pPr eaLnBrk="1" hangingPunct="1"/>
            <a:endParaRPr lang="en-US" dirty="0" smtClean="0"/>
          </a:p>
          <a:p>
            <a:pPr eaLnBrk="1" hangingPunct="1"/>
            <a:endParaRPr lang="en-US" dirty="0" smtClean="0"/>
          </a:p>
          <a:p>
            <a:pPr algn="ctr" eaLnBrk="1" hangingPunct="1">
              <a:buFontTx/>
              <a:buNone/>
            </a:pPr>
            <a:r>
              <a:rPr lang="en-US" dirty="0" smtClean="0"/>
              <a:t>HASTY GENERALIZATION</a:t>
            </a:r>
          </a:p>
        </p:txBody>
      </p:sp>
    </p:spTree>
    <p:extLst>
      <p:ext uri="{BB962C8B-B14F-4D97-AF65-F5344CB8AC3E}">
        <p14:creationId xmlns:p14="http://schemas.microsoft.com/office/powerpoint/2010/main" val="37362029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24579">
                                            <p:txEl>
                                              <p:pRg st="3" end="3"/>
                                            </p:txEl>
                                          </p:spTgt>
                                        </p:tgtEl>
                                        <p:attrNameLst>
                                          <p:attrName>style.visibility</p:attrName>
                                        </p:attrNameLst>
                                      </p:cBhvr>
                                      <p:to>
                                        <p:strVal val="visible"/>
                                      </p:to>
                                    </p:set>
                                    <p:anim calcmode="lin" valueType="num">
                                      <p:cBhvr>
                                        <p:cTn id="7" dur="500" fill="hold"/>
                                        <p:tgtEl>
                                          <p:spTgt spid="24579">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24579">
                                            <p:txEl>
                                              <p:pRg st="3" end="3"/>
                                            </p:txEl>
                                          </p:spTgt>
                                        </p:tgtEl>
                                        <p:attrNameLst>
                                          <p:attrName>ppt_h</p:attrName>
                                        </p:attrNameLst>
                                      </p:cBhvr>
                                      <p:tavLst>
                                        <p:tav tm="0">
                                          <p:val>
                                            <p:fltVal val="0"/>
                                          </p:val>
                                        </p:tav>
                                        <p:tav tm="100000">
                                          <p:val>
                                            <p:strVal val="#ppt_h"/>
                                          </p:val>
                                        </p:tav>
                                      </p:tavLst>
                                    </p:anim>
                                    <p:animEffect transition="in" filter="fade">
                                      <p:cBhvr>
                                        <p:cTn id="9" dur="500"/>
                                        <p:tgtEl>
                                          <p:spTgt spid="245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mtClean="0"/>
              <a:t>Can you name this Fallacy?</a:t>
            </a:r>
          </a:p>
        </p:txBody>
      </p:sp>
      <p:sp>
        <p:nvSpPr>
          <p:cNvPr id="25603" name="Rectangle 3"/>
          <p:cNvSpPr>
            <a:spLocks noGrp="1" noChangeArrowheads="1"/>
          </p:cNvSpPr>
          <p:nvPr>
            <p:ph type="body" idx="1"/>
          </p:nvPr>
        </p:nvSpPr>
        <p:spPr>
          <a:noFill/>
        </p:spPr>
        <p:txBody>
          <a:bodyPr/>
          <a:lstStyle/>
          <a:p>
            <a:pPr eaLnBrk="1" hangingPunct="1">
              <a:buFontTx/>
              <a:buNone/>
            </a:pPr>
            <a:r>
              <a:rPr lang="en-US" dirty="0" smtClean="0"/>
              <a:t>9) You know Jane Fonda’s exercise </a:t>
            </a:r>
            <a:r>
              <a:rPr lang="en-US" dirty="0" smtClean="0"/>
              <a:t>videos </a:t>
            </a:r>
            <a:r>
              <a:rPr lang="en-US" dirty="0" smtClean="0"/>
              <a:t>must be worth the money. Look at the great shape she’s in.</a:t>
            </a:r>
          </a:p>
          <a:p>
            <a:pPr eaLnBrk="1" hangingPunct="1"/>
            <a:endParaRPr lang="en-US" dirty="0" smtClean="0"/>
          </a:p>
          <a:p>
            <a:pPr eaLnBrk="1" hangingPunct="1"/>
            <a:endParaRPr lang="en-US" dirty="0" smtClean="0"/>
          </a:p>
          <a:p>
            <a:pPr algn="ctr" eaLnBrk="1" hangingPunct="1">
              <a:buFontTx/>
              <a:buNone/>
            </a:pPr>
            <a:r>
              <a:rPr lang="en-US" dirty="0" smtClean="0"/>
              <a:t>FALSE CAUSE (Post Hoc)</a:t>
            </a:r>
          </a:p>
        </p:txBody>
      </p:sp>
    </p:spTree>
    <p:extLst>
      <p:ext uri="{BB962C8B-B14F-4D97-AF65-F5344CB8AC3E}">
        <p14:creationId xmlns:p14="http://schemas.microsoft.com/office/powerpoint/2010/main" val="26859648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25603">
                                            <p:txEl>
                                              <p:pRg st="3" end="3"/>
                                            </p:txEl>
                                          </p:spTgt>
                                        </p:tgtEl>
                                        <p:attrNameLst>
                                          <p:attrName>style.visibility</p:attrName>
                                        </p:attrNameLst>
                                      </p:cBhvr>
                                      <p:to>
                                        <p:strVal val="visible"/>
                                      </p:to>
                                    </p:set>
                                    <p:anim calcmode="lin" valueType="num">
                                      <p:cBhvr>
                                        <p:cTn id="7" dur="500" fill="hold"/>
                                        <p:tgtEl>
                                          <p:spTgt spid="25603">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25603">
                                            <p:txEl>
                                              <p:pRg st="3" end="3"/>
                                            </p:txEl>
                                          </p:spTgt>
                                        </p:tgtEl>
                                        <p:attrNameLst>
                                          <p:attrName>ppt_h</p:attrName>
                                        </p:attrNameLst>
                                      </p:cBhvr>
                                      <p:tavLst>
                                        <p:tav tm="0">
                                          <p:val>
                                            <p:fltVal val="0"/>
                                          </p:val>
                                        </p:tav>
                                        <p:tav tm="100000">
                                          <p:val>
                                            <p:strVal val="#ppt_h"/>
                                          </p:val>
                                        </p:tav>
                                      </p:tavLst>
                                    </p:anim>
                                    <p:animEffect transition="in" filter="fade">
                                      <p:cBhvr>
                                        <p:cTn id="9" dur="500"/>
                                        <p:tgtEl>
                                          <p:spTgt spid="2560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Can you name this Fallacy?</a:t>
            </a:r>
          </a:p>
        </p:txBody>
      </p:sp>
      <p:sp>
        <p:nvSpPr>
          <p:cNvPr id="26627" name="Rectangle 3"/>
          <p:cNvSpPr>
            <a:spLocks noGrp="1" noChangeArrowheads="1"/>
          </p:cNvSpPr>
          <p:nvPr>
            <p:ph type="body" idx="1"/>
          </p:nvPr>
        </p:nvSpPr>
        <p:spPr>
          <a:noFill/>
        </p:spPr>
        <p:txBody>
          <a:bodyPr/>
          <a:lstStyle/>
          <a:p>
            <a:pPr eaLnBrk="1" hangingPunct="1">
              <a:buFontTx/>
              <a:buNone/>
            </a:pPr>
            <a:r>
              <a:rPr lang="en-US" dirty="0" smtClean="0"/>
              <a:t>10) We have to stop the tuition increase! </a:t>
            </a:r>
            <a:r>
              <a:rPr lang="en-US" dirty="0" smtClean="0"/>
              <a:t>They are charging more for everything, credit hours, next it will be lab manuals, and the technology fee! </a:t>
            </a:r>
            <a:r>
              <a:rPr lang="en-US" dirty="0" smtClean="0"/>
              <a:t>Finally</a:t>
            </a:r>
            <a:r>
              <a:rPr lang="en-US" dirty="0" smtClean="0"/>
              <a:t>, </a:t>
            </a:r>
            <a:r>
              <a:rPr lang="en-US" dirty="0" smtClean="0"/>
              <a:t>they'll be charging $40,000 a semester!</a:t>
            </a:r>
          </a:p>
          <a:p>
            <a:pPr eaLnBrk="1" hangingPunct="1">
              <a:buFontTx/>
              <a:buNone/>
            </a:pPr>
            <a:endParaRPr lang="en-US" dirty="0" smtClean="0"/>
          </a:p>
          <a:p>
            <a:pPr eaLnBrk="1" hangingPunct="1">
              <a:buFontTx/>
              <a:buNone/>
            </a:pPr>
            <a:endParaRPr lang="en-US" dirty="0" smtClean="0"/>
          </a:p>
          <a:p>
            <a:pPr algn="ctr" eaLnBrk="1" hangingPunct="1">
              <a:buFontTx/>
              <a:buNone/>
            </a:pPr>
            <a:r>
              <a:rPr lang="en-US" dirty="0" smtClean="0"/>
              <a:t>SLIPPERY SLOPE</a:t>
            </a:r>
          </a:p>
        </p:txBody>
      </p:sp>
    </p:spTree>
    <p:extLst>
      <p:ext uri="{BB962C8B-B14F-4D97-AF65-F5344CB8AC3E}">
        <p14:creationId xmlns:p14="http://schemas.microsoft.com/office/powerpoint/2010/main" val="29377591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26627">
                                            <p:txEl>
                                              <p:pRg st="3" end="3"/>
                                            </p:txEl>
                                          </p:spTgt>
                                        </p:tgtEl>
                                        <p:attrNameLst>
                                          <p:attrName>style.visibility</p:attrName>
                                        </p:attrNameLst>
                                      </p:cBhvr>
                                      <p:to>
                                        <p:strVal val="visible"/>
                                      </p:to>
                                    </p:set>
                                    <p:anim calcmode="lin" valueType="num">
                                      <p:cBhvr>
                                        <p:cTn id="7" dur="500" fill="hold"/>
                                        <p:tgtEl>
                                          <p:spTgt spid="26627">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26627">
                                            <p:txEl>
                                              <p:pRg st="3" end="3"/>
                                            </p:txEl>
                                          </p:spTgt>
                                        </p:tgtEl>
                                        <p:attrNameLst>
                                          <p:attrName>ppt_h</p:attrName>
                                        </p:attrNameLst>
                                      </p:cBhvr>
                                      <p:tavLst>
                                        <p:tav tm="0">
                                          <p:val>
                                            <p:fltVal val="0"/>
                                          </p:val>
                                        </p:tav>
                                        <p:tav tm="100000">
                                          <p:val>
                                            <p:strVal val="#ppt_h"/>
                                          </p:val>
                                        </p:tav>
                                      </p:tavLst>
                                    </p:anim>
                                    <p:animEffect transition="in" filter="fade">
                                      <p:cBhvr>
                                        <p:cTn id="9" dur="500"/>
                                        <p:tgtEl>
                                          <p:spTgt spid="2662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mtClean="0"/>
              <a:t>Can you name this Fallacy?</a:t>
            </a:r>
          </a:p>
        </p:txBody>
      </p:sp>
      <p:sp>
        <p:nvSpPr>
          <p:cNvPr id="27651" name="Rectangle 3"/>
          <p:cNvSpPr>
            <a:spLocks noGrp="1" noChangeArrowheads="1"/>
          </p:cNvSpPr>
          <p:nvPr>
            <p:ph type="body" idx="1"/>
          </p:nvPr>
        </p:nvSpPr>
        <p:spPr>
          <a:noFill/>
        </p:spPr>
        <p:txBody>
          <a:bodyPr/>
          <a:lstStyle/>
          <a:p>
            <a:pPr eaLnBrk="1" hangingPunct="1">
              <a:lnSpc>
                <a:spcPct val="90000"/>
              </a:lnSpc>
              <a:buFontTx/>
              <a:buNone/>
            </a:pPr>
            <a:r>
              <a:rPr lang="en-US" smtClean="0"/>
              <a:t>11) The book </a:t>
            </a:r>
            <a:r>
              <a:rPr lang="en-US" i="1" smtClean="0"/>
              <a:t>Investing for Dummies</a:t>
            </a:r>
            <a:r>
              <a:rPr lang="en-US" smtClean="0"/>
              <a:t> really helped me understand my finances better. The book </a:t>
            </a:r>
            <a:r>
              <a:rPr lang="en-US" i="1" smtClean="0"/>
              <a:t>Chess for Dummies </a:t>
            </a:r>
            <a:r>
              <a:rPr lang="en-US" smtClean="0"/>
              <a:t>was written by the same author, was published by the same press, and costs about the same amount, so it would probably help me understand my finances as well. </a:t>
            </a:r>
          </a:p>
          <a:p>
            <a:pPr eaLnBrk="1" hangingPunct="1">
              <a:lnSpc>
                <a:spcPct val="90000"/>
              </a:lnSpc>
            </a:pPr>
            <a:endParaRPr lang="en-US" smtClean="0"/>
          </a:p>
          <a:p>
            <a:pPr algn="ctr" eaLnBrk="1" hangingPunct="1">
              <a:lnSpc>
                <a:spcPct val="90000"/>
              </a:lnSpc>
              <a:buFontTx/>
              <a:buNone/>
            </a:pPr>
            <a:r>
              <a:rPr lang="en-US" smtClean="0"/>
              <a:t>WEAK ANALOGY</a:t>
            </a:r>
          </a:p>
        </p:txBody>
      </p:sp>
    </p:spTree>
    <p:extLst>
      <p:ext uri="{BB962C8B-B14F-4D97-AF65-F5344CB8AC3E}">
        <p14:creationId xmlns:p14="http://schemas.microsoft.com/office/powerpoint/2010/main" val="1208398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27651">
                                            <p:txEl>
                                              <p:pRg st="2" end="2"/>
                                            </p:txEl>
                                          </p:spTgt>
                                        </p:tgtEl>
                                        <p:attrNameLst>
                                          <p:attrName>style.visibility</p:attrName>
                                        </p:attrNameLst>
                                      </p:cBhvr>
                                      <p:to>
                                        <p:strVal val="visible"/>
                                      </p:to>
                                    </p:set>
                                    <p:anim calcmode="lin" valueType="num">
                                      <p:cBhvr>
                                        <p:cTn id="7" dur="500" fill="hold"/>
                                        <p:tgtEl>
                                          <p:spTgt spid="27651">
                                            <p:txEl>
                                              <p:pRg st="2" end="2"/>
                                            </p:txEl>
                                          </p:spTgt>
                                        </p:tgtEl>
                                        <p:attrNameLst>
                                          <p:attrName>ppt_w</p:attrName>
                                        </p:attrNameLst>
                                      </p:cBhvr>
                                      <p:tavLst>
                                        <p:tav tm="0">
                                          <p:val>
                                            <p:fltVal val="0"/>
                                          </p:val>
                                        </p:tav>
                                        <p:tav tm="100000">
                                          <p:val>
                                            <p:strVal val="#ppt_w"/>
                                          </p:val>
                                        </p:tav>
                                      </p:tavLst>
                                    </p:anim>
                                    <p:anim calcmode="lin" valueType="num">
                                      <p:cBhvr>
                                        <p:cTn id="8" dur="500" fill="hold"/>
                                        <p:tgtEl>
                                          <p:spTgt spid="27651">
                                            <p:txEl>
                                              <p:pRg st="2" end="2"/>
                                            </p:txEl>
                                          </p:spTgt>
                                        </p:tgtEl>
                                        <p:attrNameLst>
                                          <p:attrName>ppt_h</p:attrName>
                                        </p:attrNameLst>
                                      </p:cBhvr>
                                      <p:tavLst>
                                        <p:tav tm="0">
                                          <p:val>
                                            <p:fltVal val="0"/>
                                          </p:val>
                                        </p:tav>
                                        <p:tav tm="100000">
                                          <p:val>
                                            <p:strVal val="#ppt_h"/>
                                          </p:val>
                                        </p:tav>
                                      </p:tavLst>
                                    </p:anim>
                                    <p:animEffect transition="in" filter="fade">
                                      <p:cBhvr>
                                        <p:cTn id="9" dur="500"/>
                                        <p:tgtEl>
                                          <p:spTgt spid="276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Can you name this Fallacy?</a:t>
            </a:r>
          </a:p>
        </p:txBody>
      </p:sp>
      <p:sp>
        <p:nvSpPr>
          <p:cNvPr id="28675" name="Rectangle 3"/>
          <p:cNvSpPr>
            <a:spLocks noGrp="1" noChangeArrowheads="1"/>
          </p:cNvSpPr>
          <p:nvPr>
            <p:ph type="body" idx="1"/>
          </p:nvPr>
        </p:nvSpPr>
        <p:spPr>
          <a:noFill/>
        </p:spPr>
        <p:txBody>
          <a:bodyPr/>
          <a:lstStyle/>
          <a:p>
            <a:pPr eaLnBrk="1" hangingPunct="1">
              <a:buFontTx/>
              <a:buNone/>
            </a:pPr>
            <a:r>
              <a:rPr lang="en-US" smtClean="0"/>
              <a:t>12) Look, you are going to have to make up your mind. Either you decide that you can afford this stereo, or you decide you are going to do without music for a while.</a:t>
            </a:r>
          </a:p>
          <a:p>
            <a:pPr eaLnBrk="1" hangingPunct="1"/>
            <a:endParaRPr lang="en-US" smtClean="0"/>
          </a:p>
          <a:p>
            <a:pPr algn="ctr" eaLnBrk="1" hangingPunct="1">
              <a:buFontTx/>
              <a:buNone/>
            </a:pPr>
            <a:r>
              <a:rPr lang="en-US" smtClean="0"/>
              <a:t>FALSE DICHOTOMY</a:t>
            </a:r>
          </a:p>
        </p:txBody>
      </p:sp>
    </p:spTree>
    <p:extLst>
      <p:ext uri="{BB962C8B-B14F-4D97-AF65-F5344CB8AC3E}">
        <p14:creationId xmlns:p14="http://schemas.microsoft.com/office/powerpoint/2010/main" val="39939538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28675">
                                            <p:txEl>
                                              <p:pRg st="2" end="2"/>
                                            </p:txEl>
                                          </p:spTgt>
                                        </p:tgtEl>
                                        <p:attrNameLst>
                                          <p:attrName>style.visibility</p:attrName>
                                        </p:attrNameLst>
                                      </p:cBhvr>
                                      <p:to>
                                        <p:strVal val="visible"/>
                                      </p:to>
                                    </p:set>
                                    <p:anim calcmode="lin" valueType="num">
                                      <p:cBhvr>
                                        <p:cTn id="7" dur="500" fill="hold"/>
                                        <p:tgtEl>
                                          <p:spTgt spid="28675">
                                            <p:txEl>
                                              <p:pRg st="2" end="2"/>
                                            </p:txEl>
                                          </p:spTgt>
                                        </p:tgtEl>
                                        <p:attrNameLst>
                                          <p:attrName>ppt_w</p:attrName>
                                        </p:attrNameLst>
                                      </p:cBhvr>
                                      <p:tavLst>
                                        <p:tav tm="0">
                                          <p:val>
                                            <p:fltVal val="0"/>
                                          </p:val>
                                        </p:tav>
                                        <p:tav tm="100000">
                                          <p:val>
                                            <p:strVal val="#ppt_w"/>
                                          </p:val>
                                        </p:tav>
                                      </p:tavLst>
                                    </p:anim>
                                    <p:anim calcmode="lin" valueType="num">
                                      <p:cBhvr>
                                        <p:cTn id="8" dur="500" fill="hold"/>
                                        <p:tgtEl>
                                          <p:spTgt spid="28675">
                                            <p:txEl>
                                              <p:pRg st="2" end="2"/>
                                            </p:txEl>
                                          </p:spTgt>
                                        </p:tgtEl>
                                        <p:attrNameLst>
                                          <p:attrName>ppt_h</p:attrName>
                                        </p:attrNameLst>
                                      </p:cBhvr>
                                      <p:tavLst>
                                        <p:tav tm="0">
                                          <p:val>
                                            <p:fltVal val="0"/>
                                          </p:val>
                                        </p:tav>
                                        <p:tav tm="100000">
                                          <p:val>
                                            <p:strVal val="#ppt_h"/>
                                          </p:val>
                                        </p:tav>
                                      </p:tavLst>
                                    </p:anim>
                                    <p:animEffect transition="in" filter="fade">
                                      <p:cBhvr>
                                        <p:cTn id="9" dur="500"/>
                                        <p:tgtEl>
                                          <p:spTgt spid="286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Can you name this Fallacy?</a:t>
            </a:r>
          </a:p>
        </p:txBody>
      </p:sp>
      <p:sp>
        <p:nvSpPr>
          <p:cNvPr id="29699" name="Rectangle 3"/>
          <p:cNvSpPr>
            <a:spLocks noGrp="1" noChangeArrowheads="1"/>
          </p:cNvSpPr>
          <p:nvPr>
            <p:ph type="body" idx="1"/>
          </p:nvPr>
        </p:nvSpPr>
        <p:spPr>
          <a:noFill/>
        </p:spPr>
        <p:txBody>
          <a:bodyPr/>
          <a:lstStyle/>
          <a:p>
            <a:pPr eaLnBrk="1" hangingPunct="1">
              <a:buFontTx/>
              <a:buNone/>
            </a:pPr>
            <a:r>
              <a:rPr lang="en-US" dirty="0" smtClean="0"/>
              <a:t>13) I'm positive that my work will meet your requirements. I really need </a:t>
            </a:r>
            <a:r>
              <a:rPr lang="en-US" dirty="0" smtClean="0"/>
              <a:t>this </a:t>
            </a:r>
            <a:r>
              <a:rPr lang="en-US" dirty="0" smtClean="0"/>
              <a:t>job since my grandmother is </a:t>
            </a:r>
            <a:r>
              <a:rPr lang="en-US" dirty="0" smtClean="0"/>
              <a:t>sick and I have to take care of my whole family. </a:t>
            </a:r>
            <a:endParaRPr lang="en-US" dirty="0" smtClean="0"/>
          </a:p>
          <a:p>
            <a:pPr eaLnBrk="1" hangingPunct="1"/>
            <a:endParaRPr lang="en-US" dirty="0" smtClean="0"/>
          </a:p>
          <a:p>
            <a:pPr eaLnBrk="1" hangingPunct="1"/>
            <a:endParaRPr lang="en-US" dirty="0" smtClean="0"/>
          </a:p>
          <a:p>
            <a:pPr eaLnBrk="1" hangingPunct="1"/>
            <a:endParaRPr lang="en-US" dirty="0" smtClean="0"/>
          </a:p>
          <a:p>
            <a:pPr algn="ctr" eaLnBrk="1" hangingPunct="1">
              <a:buFontTx/>
              <a:buNone/>
            </a:pPr>
            <a:r>
              <a:rPr lang="en-US" dirty="0" smtClean="0"/>
              <a:t>APPEAL TO PITY</a:t>
            </a:r>
          </a:p>
        </p:txBody>
      </p:sp>
    </p:spTree>
    <p:extLst>
      <p:ext uri="{BB962C8B-B14F-4D97-AF65-F5344CB8AC3E}">
        <p14:creationId xmlns:p14="http://schemas.microsoft.com/office/powerpoint/2010/main" val="37817685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29699">
                                            <p:txEl>
                                              <p:pRg st="4" end="4"/>
                                            </p:txEl>
                                          </p:spTgt>
                                        </p:tgtEl>
                                        <p:attrNameLst>
                                          <p:attrName>style.visibility</p:attrName>
                                        </p:attrNameLst>
                                      </p:cBhvr>
                                      <p:to>
                                        <p:strVal val="visible"/>
                                      </p:to>
                                    </p:set>
                                    <p:anim calcmode="lin" valueType="num">
                                      <p:cBhvr>
                                        <p:cTn id="7" dur="500" fill="hold"/>
                                        <p:tgtEl>
                                          <p:spTgt spid="29699">
                                            <p:txEl>
                                              <p:pRg st="4" end="4"/>
                                            </p:txEl>
                                          </p:spTgt>
                                        </p:tgtEl>
                                        <p:attrNameLst>
                                          <p:attrName>ppt_w</p:attrName>
                                        </p:attrNameLst>
                                      </p:cBhvr>
                                      <p:tavLst>
                                        <p:tav tm="0">
                                          <p:val>
                                            <p:fltVal val="0"/>
                                          </p:val>
                                        </p:tav>
                                        <p:tav tm="100000">
                                          <p:val>
                                            <p:strVal val="#ppt_w"/>
                                          </p:val>
                                        </p:tav>
                                      </p:tavLst>
                                    </p:anim>
                                    <p:anim calcmode="lin" valueType="num">
                                      <p:cBhvr>
                                        <p:cTn id="8" dur="500" fill="hold"/>
                                        <p:tgtEl>
                                          <p:spTgt spid="29699">
                                            <p:txEl>
                                              <p:pRg st="4" end="4"/>
                                            </p:txEl>
                                          </p:spTgt>
                                        </p:tgtEl>
                                        <p:attrNameLst>
                                          <p:attrName>ppt_h</p:attrName>
                                        </p:attrNameLst>
                                      </p:cBhvr>
                                      <p:tavLst>
                                        <p:tav tm="0">
                                          <p:val>
                                            <p:fltVal val="0"/>
                                          </p:val>
                                        </p:tav>
                                        <p:tav tm="100000">
                                          <p:val>
                                            <p:strVal val="#ppt_h"/>
                                          </p:val>
                                        </p:tav>
                                      </p:tavLst>
                                    </p:anim>
                                    <p:animEffect transition="in" filter="fade">
                                      <p:cBhvr>
                                        <p:cTn id="9" dur="500"/>
                                        <p:tgtEl>
                                          <p:spTgt spid="2969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t>Can you name this Fallacy?</a:t>
            </a:r>
          </a:p>
        </p:txBody>
      </p:sp>
      <p:sp>
        <p:nvSpPr>
          <p:cNvPr id="30723" name="Rectangle 3"/>
          <p:cNvSpPr>
            <a:spLocks noGrp="1" noChangeArrowheads="1"/>
          </p:cNvSpPr>
          <p:nvPr>
            <p:ph type="body" idx="1"/>
          </p:nvPr>
        </p:nvSpPr>
        <p:spPr>
          <a:noFill/>
        </p:spPr>
        <p:txBody>
          <a:bodyPr/>
          <a:lstStyle/>
          <a:p>
            <a:pPr eaLnBrk="1" hangingPunct="1">
              <a:buFontTx/>
              <a:buNone/>
            </a:pPr>
            <a:r>
              <a:rPr lang="en-US" smtClean="0"/>
              <a:t>14) Crimes of theft and robbery have been increasing at an alarming rate lately. The conclusion is obvious, we must reinstate the death penalty immediately. </a:t>
            </a:r>
          </a:p>
          <a:p>
            <a:pPr eaLnBrk="1" hangingPunct="1"/>
            <a:endParaRPr lang="en-US" smtClean="0"/>
          </a:p>
          <a:p>
            <a:pPr algn="ctr" eaLnBrk="1" hangingPunct="1">
              <a:buFontTx/>
              <a:buNone/>
            </a:pPr>
            <a:r>
              <a:rPr lang="en-US" smtClean="0"/>
              <a:t>MISSING THE POINT </a:t>
            </a:r>
          </a:p>
        </p:txBody>
      </p:sp>
    </p:spTree>
    <p:extLst>
      <p:ext uri="{BB962C8B-B14F-4D97-AF65-F5344CB8AC3E}">
        <p14:creationId xmlns:p14="http://schemas.microsoft.com/office/powerpoint/2010/main" val="20341953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30723">
                                            <p:txEl>
                                              <p:pRg st="2" end="2"/>
                                            </p:txEl>
                                          </p:spTgt>
                                        </p:tgtEl>
                                        <p:attrNameLst>
                                          <p:attrName>style.visibility</p:attrName>
                                        </p:attrNameLst>
                                      </p:cBhvr>
                                      <p:to>
                                        <p:strVal val="visible"/>
                                      </p:to>
                                    </p:set>
                                    <p:anim calcmode="lin" valueType="num">
                                      <p:cBhvr>
                                        <p:cTn id="7" dur="500" fill="hold"/>
                                        <p:tgtEl>
                                          <p:spTgt spid="30723">
                                            <p:txEl>
                                              <p:pRg st="2" end="2"/>
                                            </p:txEl>
                                          </p:spTgt>
                                        </p:tgtEl>
                                        <p:attrNameLst>
                                          <p:attrName>ppt_w</p:attrName>
                                        </p:attrNameLst>
                                      </p:cBhvr>
                                      <p:tavLst>
                                        <p:tav tm="0">
                                          <p:val>
                                            <p:fltVal val="0"/>
                                          </p:val>
                                        </p:tav>
                                        <p:tav tm="100000">
                                          <p:val>
                                            <p:strVal val="#ppt_w"/>
                                          </p:val>
                                        </p:tav>
                                      </p:tavLst>
                                    </p:anim>
                                    <p:anim calcmode="lin" valueType="num">
                                      <p:cBhvr>
                                        <p:cTn id="8" dur="500" fill="hold"/>
                                        <p:tgtEl>
                                          <p:spTgt spid="30723">
                                            <p:txEl>
                                              <p:pRg st="2" end="2"/>
                                            </p:txEl>
                                          </p:spTgt>
                                        </p:tgtEl>
                                        <p:attrNameLst>
                                          <p:attrName>ppt_h</p:attrName>
                                        </p:attrNameLst>
                                      </p:cBhvr>
                                      <p:tavLst>
                                        <p:tav tm="0">
                                          <p:val>
                                            <p:fltVal val="0"/>
                                          </p:val>
                                        </p:tav>
                                        <p:tav tm="100000">
                                          <p:val>
                                            <p:strVal val="#ppt_h"/>
                                          </p:val>
                                        </p:tav>
                                      </p:tavLst>
                                    </p:anim>
                                    <p:animEffect transition="in" filter="fade">
                                      <p:cBhvr>
                                        <p:cTn id="9" dur="500"/>
                                        <p:tgtEl>
                                          <p:spTgt spid="307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Acceptability</a:t>
            </a:r>
            <a:endParaRPr lang="en-US" dirty="0"/>
          </a:p>
        </p:txBody>
      </p:sp>
      <p:sp>
        <p:nvSpPr>
          <p:cNvPr id="3" name="Content Placeholder 2"/>
          <p:cNvSpPr>
            <a:spLocks noGrp="1"/>
          </p:cNvSpPr>
          <p:nvPr>
            <p:ph idx="1"/>
          </p:nvPr>
        </p:nvSpPr>
        <p:spPr>
          <a:xfrm>
            <a:off x="457200" y="1600200"/>
            <a:ext cx="8229600" cy="5105400"/>
          </a:xfrm>
        </p:spPr>
        <p:txBody>
          <a:bodyPr>
            <a:normAutofit fontScale="92500"/>
          </a:bodyPr>
          <a:lstStyle/>
          <a:p>
            <a:r>
              <a:rPr lang="en-US" dirty="0" smtClean="0"/>
              <a:t>Some fallacies violate the acceptability criterion. The acceptability criterion requires that one who presents an argument for or against a position should attempt to use reasons that are likely to be accepted by a rationally mature person who is relatively well-educated and that meet the standard criteria of acceptability. </a:t>
            </a:r>
          </a:p>
          <a:p>
            <a:endParaRPr lang="en-US" dirty="0"/>
          </a:p>
          <a:p>
            <a:r>
              <a:rPr lang="en-US" dirty="0" smtClean="0"/>
              <a:t>Are the premises acceptable to the average person?</a:t>
            </a:r>
            <a:endParaRPr lang="en-US" dirty="0"/>
          </a:p>
        </p:txBody>
      </p:sp>
    </p:spTree>
    <p:extLst>
      <p:ext uri="{BB962C8B-B14F-4D97-AF65-F5344CB8AC3E}">
        <p14:creationId xmlns:p14="http://schemas.microsoft.com/office/powerpoint/2010/main" val="387389215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Can you name this Fallacy?</a:t>
            </a:r>
          </a:p>
        </p:txBody>
      </p:sp>
      <p:sp>
        <p:nvSpPr>
          <p:cNvPr id="31747" name="Rectangle 3"/>
          <p:cNvSpPr>
            <a:spLocks noGrp="1" noChangeArrowheads="1"/>
          </p:cNvSpPr>
          <p:nvPr>
            <p:ph type="body" idx="1"/>
          </p:nvPr>
        </p:nvSpPr>
        <p:spPr>
          <a:noFill/>
        </p:spPr>
        <p:txBody>
          <a:bodyPr/>
          <a:lstStyle/>
          <a:p>
            <a:pPr eaLnBrk="1" hangingPunct="1">
              <a:lnSpc>
                <a:spcPct val="90000"/>
              </a:lnSpc>
              <a:buFontTx/>
              <a:buNone/>
            </a:pPr>
            <a:r>
              <a:rPr lang="en-US" dirty="0" smtClean="0"/>
              <a:t>15) I'm </a:t>
            </a:r>
            <a:r>
              <a:rPr lang="en-US" dirty="0" smtClean="0"/>
              <a:t>Richard Smith. </a:t>
            </a:r>
            <a:r>
              <a:rPr lang="en-US" smtClean="0"/>
              <a:t>I’m not </a:t>
            </a:r>
            <a:r>
              <a:rPr lang="en-US" dirty="0" smtClean="0"/>
              <a:t>a doctor, but I play one on the hit series "Bimbos and </a:t>
            </a:r>
            <a:r>
              <a:rPr lang="en-US" dirty="0" err="1" smtClean="0"/>
              <a:t>Studmuffins</a:t>
            </a:r>
            <a:r>
              <a:rPr lang="en-US" dirty="0" smtClean="0"/>
              <a:t> in the OR." You can take it from me that when you need a fast acting, effective and safe pain killer there is nothing better than </a:t>
            </a:r>
            <a:r>
              <a:rPr lang="en-US" dirty="0" err="1" smtClean="0"/>
              <a:t>MorphiDope</a:t>
            </a:r>
            <a:r>
              <a:rPr lang="en-US" dirty="0" smtClean="0"/>
              <a:t> 2000. That is my considered medical opinion. </a:t>
            </a:r>
          </a:p>
          <a:p>
            <a:pPr eaLnBrk="1" hangingPunct="1">
              <a:lnSpc>
                <a:spcPct val="90000"/>
              </a:lnSpc>
            </a:pPr>
            <a:endParaRPr lang="en-US" dirty="0" smtClean="0"/>
          </a:p>
          <a:p>
            <a:pPr algn="ctr" eaLnBrk="1" hangingPunct="1">
              <a:lnSpc>
                <a:spcPct val="90000"/>
              </a:lnSpc>
              <a:buFontTx/>
              <a:buNone/>
            </a:pPr>
            <a:r>
              <a:rPr lang="en-US" dirty="0" smtClean="0"/>
              <a:t>APPEAL TO AUTHORITY</a:t>
            </a:r>
          </a:p>
        </p:txBody>
      </p:sp>
    </p:spTree>
    <p:extLst>
      <p:ext uri="{BB962C8B-B14F-4D97-AF65-F5344CB8AC3E}">
        <p14:creationId xmlns:p14="http://schemas.microsoft.com/office/powerpoint/2010/main" val="16354094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31747">
                                            <p:txEl>
                                              <p:pRg st="2" end="2"/>
                                            </p:txEl>
                                          </p:spTgt>
                                        </p:tgtEl>
                                        <p:attrNameLst>
                                          <p:attrName>style.visibility</p:attrName>
                                        </p:attrNameLst>
                                      </p:cBhvr>
                                      <p:to>
                                        <p:strVal val="visible"/>
                                      </p:to>
                                    </p:set>
                                    <p:anim calcmode="lin" valueType="num">
                                      <p:cBhvr>
                                        <p:cTn id="7" dur="500" fill="hold"/>
                                        <p:tgtEl>
                                          <p:spTgt spid="31747">
                                            <p:txEl>
                                              <p:pRg st="2" end="2"/>
                                            </p:txEl>
                                          </p:spTgt>
                                        </p:tgtEl>
                                        <p:attrNameLst>
                                          <p:attrName>ppt_w</p:attrName>
                                        </p:attrNameLst>
                                      </p:cBhvr>
                                      <p:tavLst>
                                        <p:tav tm="0">
                                          <p:val>
                                            <p:fltVal val="0"/>
                                          </p:val>
                                        </p:tav>
                                        <p:tav tm="100000">
                                          <p:val>
                                            <p:strVal val="#ppt_w"/>
                                          </p:val>
                                        </p:tav>
                                      </p:tavLst>
                                    </p:anim>
                                    <p:anim calcmode="lin" valueType="num">
                                      <p:cBhvr>
                                        <p:cTn id="8" dur="500" fill="hold"/>
                                        <p:tgtEl>
                                          <p:spTgt spid="31747">
                                            <p:txEl>
                                              <p:pRg st="2" end="2"/>
                                            </p:txEl>
                                          </p:spTgt>
                                        </p:tgtEl>
                                        <p:attrNameLst>
                                          <p:attrName>ppt_h</p:attrName>
                                        </p:attrNameLst>
                                      </p:cBhvr>
                                      <p:tavLst>
                                        <p:tav tm="0">
                                          <p:val>
                                            <p:fltVal val="0"/>
                                          </p:val>
                                        </p:tav>
                                        <p:tav tm="100000">
                                          <p:val>
                                            <p:strVal val="#ppt_h"/>
                                          </p:val>
                                        </p:tav>
                                      </p:tavLst>
                                    </p:anim>
                                    <p:animEffect transition="in" filter="fade">
                                      <p:cBhvr>
                                        <p:cTn id="9" dur="500"/>
                                        <p:tgtEl>
                                          <p:spTgt spid="317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Sufficiency</a:t>
            </a:r>
            <a:endParaRPr lang="en-US" dirty="0"/>
          </a:p>
        </p:txBody>
      </p:sp>
      <p:sp>
        <p:nvSpPr>
          <p:cNvPr id="3" name="Content Placeholder 2"/>
          <p:cNvSpPr>
            <a:spLocks noGrp="1"/>
          </p:cNvSpPr>
          <p:nvPr>
            <p:ph idx="1"/>
          </p:nvPr>
        </p:nvSpPr>
        <p:spPr/>
        <p:txBody>
          <a:bodyPr>
            <a:normAutofit lnSpcReduction="10000"/>
          </a:bodyPr>
          <a:lstStyle/>
          <a:p>
            <a:r>
              <a:rPr lang="en-US" dirty="0" smtClean="0"/>
              <a:t>Some fallacies violate the sufficiency criterion. The sufficiency criterion requires that one who presents an argument for or against a position should attempt to provide reasons that are sufficient in number, kind, and weight to support the acceptance of the conclusion.</a:t>
            </a:r>
          </a:p>
          <a:p>
            <a:endParaRPr lang="en-US" dirty="0"/>
          </a:p>
          <a:p>
            <a:r>
              <a:rPr lang="en-US" dirty="0" smtClean="0"/>
              <a:t>Are the premises sufficient to support the conclusion?</a:t>
            </a:r>
            <a:endParaRPr lang="en-US" dirty="0"/>
          </a:p>
        </p:txBody>
      </p:sp>
    </p:spTree>
    <p:extLst>
      <p:ext uri="{BB962C8B-B14F-4D97-AF65-F5344CB8AC3E}">
        <p14:creationId xmlns:p14="http://schemas.microsoft.com/office/powerpoint/2010/main" val="36463361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Relevance</a:t>
            </a:r>
            <a:endParaRPr lang="en-US" dirty="0"/>
          </a:p>
        </p:txBody>
      </p:sp>
      <p:sp>
        <p:nvSpPr>
          <p:cNvPr id="3" name="Content Placeholder 2"/>
          <p:cNvSpPr>
            <a:spLocks noGrp="1"/>
          </p:cNvSpPr>
          <p:nvPr>
            <p:ph idx="1"/>
          </p:nvPr>
        </p:nvSpPr>
        <p:spPr/>
        <p:txBody>
          <a:bodyPr>
            <a:normAutofit lnSpcReduction="10000"/>
          </a:bodyPr>
          <a:lstStyle/>
          <a:p>
            <a:r>
              <a:rPr lang="en-US" dirty="0" smtClean="0"/>
              <a:t>Some fallacies violate the relevance criterion. The relevance criterion requires that one who presents an argument for or against a position should attempt to set forth only reasons that are directly related to the merit of the position at issue. </a:t>
            </a:r>
          </a:p>
          <a:p>
            <a:endParaRPr lang="en-US" dirty="0"/>
          </a:p>
          <a:p>
            <a:r>
              <a:rPr lang="en-US" dirty="0" smtClean="0"/>
              <a:t>Are the premises really relevant to the conclusion the arguer is making?</a:t>
            </a:r>
            <a:endParaRPr lang="en-US" dirty="0"/>
          </a:p>
        </p:txBody>
      </p:sp>
    </p:spTree>
    <p:extLst>
      <p:ext uri="{BB962C8B-B14F-4D97-AF65-F5344CB8AC3E}">
        <p14:creationId xmlns:p14="http://schemas.microsoft.com/office/powerpoint/2010/main" val="25634337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Premises -&gt; Conclusion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Notice that the criteria are phrased in terms of premises to conclusion relationships (similar to validity and strength in the last chapter)</a:t>
            </a:r>
          </a:p>
          <a:p>
            <a:endParaRPr lang="en-US" dirty="0"/>
          </a:p>
          <a:p>
            <a:r>
              <a:rPr lang="en-US" dirty="0" smtClean="0"/>
              <a:t>Acceptability seems to be the odd one – premises being acceptable to the average person </a:t>
            </a:r>
            <a:r>
              <a:rPr lang="en-US" dirty="0" smtClean="0"/>
              <a:t>would be </a:t>
            </a:r>
            <a:r>
              <a:rPr lang="en-US" dirty="0" smtClean="0"/>
              <a:t>less connected to the conclusion than sufficiency and relevance </a:t>
            </a:r>
            <a:r>
              <a:rPr lang="en-US" dirty="0" smtClean="0"/>
              <a:t>are. Similar to soundness and cogency being all about whether or not the premises are really true.</a:t>
            </a:r>
            <a:endParaRPr lang="en-US" dirty="0"/>
          </a:p>
        </p:txBody>
      </p:sp>
    </p:spTree>
    <p:extLst>
      <p:ext uri="{BB962C8B-B14F-4D97-AF65-F5344CB8AC3E}">
        <p14:creationId xmlns:p14="http://schemas.microsoft.com/office/powerpoint/2010/main" val="25992550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14400"/>
          </a:xfrm>
        </p:spPr>
        <p:txBody>
          <a:bodyPr>
            <a:normAutofit fontScale="90000"/>
          </a:bodyPr>
          <a:lstStyle/>
          <a:p>
            <a:r>
              <a:rPr lang="en-US" dirty="0" smtClean="0"/>
              <a:t>Umbrella Terms: Genus and Species</a:t>
            </a:r>
            <a:endParaRPr lang="en-US" dirty="0"/>
          </a:p>
        </p:txBody>
      </p:sp>
      <p:sp>
        <p:nvSpPr>
          <p:cNvPr id="3" name="Content Placeholder 2"/>
          <p:cNvSpPr>
            <a:spLocks noGrp="1"/>
          </p:cNvSpPr>
          <p:nvPr>
            <p:ph idx="1"/>
          </p:nvPr>
        </p:nvSpPr>
        <p:spPr>
          <a:xfrm>
            <a:off x="457200" y="914401"/>
            <a:ext cx="8229600" cy="3962400"/>
          </a:xfrm>
        </p:spPr>
        <p:txBody>
          <a:bodyPr/>
          <a:lstStyle/>
          <a:p>
            <a:r>
              <a:rPr lang="en-US" dirty="0" smtClean="0"/>
              <a:t>Each criterion has a “general name” for fallacious reasoning, but under that general name, there are more specific fallacies you will need to know</a:t>
            </a:r>
          </a:p>
          <a:p>
            <a:r>
              <a:rPr lang="en-US" dirty="0" smtClean="0"/>
              <a:t>There’s an umbrella term for each and under the umbrella there are more specific ones</a:t>
            </a:r>
          </a:p>
          <a:p>
            <a:r>
              <a:rPr lang="en-US" dirty="0" smtClean="0"/>
              <a:t>Kind of like “genus” and “species” in science</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6423" y="4488116"/>
            <a:ext cx="1824428" cy="120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V="1">
            <a:off x="2971800" y="5690042"/>
            <a:ext cx="2733675" cy="1097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77891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Relevance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Umbrella Term: </a:t>
            </a:r>
            <a:r>
              <a:rPr lang="en-US" b="1" dirty="0" smtClean="0"/>
              <a:t>Irrelevant Reason</a:t>
            </a:r>
          </a:p>
          <a:p>
            <a:r>
              <a:rPr lang="en-US" dirty="0" smtClean="0"/>
              <a:t>Specific types:</a:t>
            </a:r>
          </a:p>
          <a:p>
            <a:pPr lvl="1"/>
            <a:r>
              <a:rPr lang="en-US" dirty="0" smtClean="0"/>
              <a:t>Appeal to Force/Argumentum ad </a:t>
            </a:r>
            <a:r>
              <a:rPr lang="en-US" dirty="0" err="1" smtClean="0"/>
              <a:t>Baculum</a:t>
            </a:r>
            <a:r>
              <a:rPr lang="en-US" dirty="0" smtClean="0"/>
              <a:t>  </a:t>
            </a:r>
          </a:p>
          <a:p>
            <a:pPr lvl="1"/>
            <a:r>
              <a:rPr lang="en-US" dirty="0" smtClean="0"/>
              <a:t>Appeal to Pity/Argumentum ad </a:t>
            </a:r>
            <a:r>
              <a:rPr lang="en-US" dirty="0" err="1" smtClean="0"/>
              <a:t>Misericordiam</a:t>
            </a:r>
            <a:r>
              <a:rPr lang="en-US" dirty="0" smtClean="0"/>
              <a:t>  </a:t>
            </a:r>
          </a:p>
          <a:p>
            <a:pPr lvl="1"/>
            <a:r>
              <a:rPr lang="en-US" dirty="0" smtClean="0"/>
              <a:t>Appeal to the People/Improper Appeal to Popularity, Argumentum ad </a:t>
            </a:r>
            <a:r>
              <a:rPr lang="en-US" dirty="0" err="1" smtClean="0"/>
              <a:t>Populum</a:t>
            </a:r>
            <a:r>
              <a:rPr lang="en-US" dirty="0" smtClean="0"/>
              <a:t>  </a:t>
            </a:r>
          </a:p>
          <a:p>
            <a:pPr lvl="1"/>
            <a:r>
              <a:rPr lang="en-US" dirty="0" smtClean="0"/>
              <a:t>Ad Hominem (argument against the person)  </a:t>
            </a:r>
          </a:p>
          <a:p>
            <a:pPr lvl="1"/>
            <a:r>
              <a:rPr lang="en-US" dirty="0" smtClean="0"/>
              <a:t>Straw Person, Straw Man </a:t>
            </a:r>
          </a:p>
          <a:p>
            <a:pPr lvl="1"/>
            <a:r>
              <a:rPr lang="en-US" dirty="0" smtClean="0"/>
              <a:t>Missing the Point, </a:t>
            </a:r>
            <a:r>
              <a:rPr lang="en-US" dirty="0" err="1" smtClean="0"/>
              <a:t>Ignoratio</a:t>
            </a:r>
            <a:r>
              <a:rPr lang="en-US" dirty="0" smtClean="0"/>
              <a:t> </a:t>
            </a:r>
            <a:r>
              <a:rPr lang="en-US" dirty="0" err="1" smtClean="0"/>
              <a:t>Elenchi</a:t>
            </a:r>
            <a:r>
              <a:rPr lang="en-US" dirty="0" smtClean="0"/>
              <a:t> </a:t>
            </a:r>
          </a:p>
          <a:p>
            <a:pPr lvl="1"/>
            <a:r>
              <a:rPr lang="en-US" dirty="0" smtClean="0"/>
              <a:t>Red Herring  </a:t>
            </a:r>
          </a:p>
          <a:p>
            <a:pPr lvl="1"/>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24600" y="1573389"/>
            <a:ext cx="727284" cy="484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24258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TotalTime>
  <Words>3556</Words>
  <Application>Microsoft Office PowerPoint</Application>
  <PresentationFormat>On-screen Show (4:3)</PresentationFormat>
  <Paragraphs>233</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PHIL 2020 Day 9 Week 5</vt:lpstr>
      <vt:lpstr>What is a Fallacy?</vt:lpstr>
      <vt:lpstr>Fallacies are:</vt:lpstr>
      <vt:lpstr>1. Acceptability</vt:lpstr>
      <vt:lpstr>2. Sufficiency</vt:lpstr>
      <vt:lpstr>3. Relevance</vt:lpstr>
      <vt:lpstr>Premises -&gt; Conclusion</vt:lpstr>
      <vt:lpstr>Umbrella Terms: Genus and Species</vt:lpstr>
      <vt:lpstr>Relevance</vt:lpstr>
      <vt:lpstr>Sufficiency</vt:lpstr>
      <vt:lpstr>Acceptability</vt:lpstr>
      <vt:lpstr>Examples</vt:lpstr>
      <vt:lpstr>Hasty Generalization</vt:lpstr>
      <vt:lpstr>Missing the Point</vt:lpstr>
      <vt:lpstr>False cause</vt:lpstr>
      <vt:lpstr>Slippery Slope</vt:lpstr>
      <vt:lpstr>Weak Analogy</vt:lpstr>
      <vt:lpstr>Appeal to Authority</vt:lpstr>
      <vt:lpstr>Appeal to Pity</vt:lpstr>
      <vt:lpstr>Appeal to Ignorance</vt:lpstr>
      <vt:lpstr>Straw Man</vt:lpstr>
      <vt:lpstr>Red Herring</vt:lpstr>
      <vt:lpstr>False Dichotomy</vt:lpstr>
      <vt:lpstr>Begging the Question</vt:lpstr>
      <vt:lpstr>Equivocation</vt:lpstr>
      <vt:lpstr>Can you name this Fallacy?</vt:lpstr>
      <vt:lpstr>Can you name this Fallacy?</vt:lpstr>
      <vt:lpstr>Can you name this Fallacy?</vt:lpstr>
      <vt:lpstr>Can you name this Fallacy?</vt:lpstr>
      <vt:lpstr>Can you name this Fallacy?</vt:lpstr>
      <vt:lpstr>Can you name this Fallacy?</vt:lpstr>
      <vt:lpstr>Can you name this Fallacy?</vt:lpstr>
      <vt:lpstr>Can you name this Fallacy?</vt:lpstr>
      <vt:lpstr>Can you name this Fallacy?</vt:lpstr>
      <vt:lpstr>Can you name this Fallacy?</vt:lpstr>
      <vt:lpstr>Can you name this Fallacy?</vt:lpstr>
      <vt:lpstr>Can you name this Fallacy?</vt:lpstr>
      <vt:lpstr>Can you name this Fallacy?</vt:lpstr>
      <vt:lpstr>Can you name this Fallacy?</vt:lpstr>
      <vt:lpstr>Can you name this Fallacy?</vt:lpstr>
    </vt:vector>
  </TitlesOfParts>
  <Company>Valdosta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PHIL 2020 Days 6-7</dc:title>
  <dc:creator>Christine A James</dc:creator>
  <cp:lastModifiedBy>Christine A James</cp:lastModifiedBy>
  <cp:revision>8</cp:revision>
  <dcterms:created xsi:type="dcterms:W3CDTF">2014-02-03T22:27:23Z</dcterms:created>
  <dcterms:modified xsi:type="dcterms:W3CDTF">2015-02-10T14:50:48Z</dcterms:modified>
</cp:coreProperties>
</file>