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4"/>
  </p:notesMasterIdLst>
  <p:sldIdLst>
    <p:sldId id="347" r:id="rId2"/>
    <p:sldId id="390" r:id="rId3"/>
    <p:sldId id="391" r:id="rId4"/>
    <p:sldId id="372" r:id="rId5"/>
    <p:sldId id="397" r:id="rId6"/>
    <p:sldId id="356" r:id="rId7"/>
    <p:sldId id="374" r:id="rId8"/>
    <p:sldId id="387" r:id="rId9"/>
    <p:sldId id="343" r:id="rId10"/>
    <p:sldId id="373" r:id="rId11"/>
    <p:sldId id="392" r:id="rId12"/>
    <p:sldId id="395" r:id="rId13"/>
    <p:sldId id="393" r:id="rId14"/>
    <p:sldId id="389" r:id="rId15"/>
    <p:sldId id="402" r:id="rId16"/>
    <p:sldId id="398" r:id="rId17"/>
    <p:sldId id="400" r:id="rId18"/>
    <p:sldId id="404" r:id="rId19"/>
    <p:sldId id="405" r:id="rId20"/>
    <p:sldId id="362" r:id="rId21"/>
    <p:sldId id="363" r:id="rId22"/>
    <p:sldId id="358" r:id="rId23"/>
    <p:sldId id="354" r:id="rId24"/>
    <p:sldId id="365" r:id="rId25"/>
    <p:sldId id="368" r:id="rId26"/>
    <p:sldId id="367" r:id="rId27"/>
    <p:sldId id="369" r:id="rId28"/>
    <p:sldId id="366" r:id="rId29"/>
    <p:sldId id="376" r:id="rId30"/>
    <p:sldId id="377" r:id="rId31"/>
    <p:sldId id="370" r:id="rId32"/>
    <p:sldId id="379" r:id="rId33"/>
    <p:sldId id="380" r:id="rId34"/>
    <p:sldId id="381" r:id="rId35"/>
    <p:sldId id="382" r:id="rId36"/>
    <p:sldId id="344" r:id="rId37"/>
    <p:sldId id="378" r:id="rId38"/>
    <p:sldId id="342" r:id="rId39"/>
    <p:sldId id="337" r:id="rId40"/>
    <p:sldId id="351" r:id="rId41"/>
    <p:sldId id="350" r:id="rId42"/>
    <p:sldId id="312" r:id="rId43"/>
    <p:sldId id="406" r:id="rId44"/>
    <p:sldId id="407" r:id="rId45"/>
    <p:sldId id="371" r:id="rId46"/>
    <p:sldId id="375" r:id="rId47"/>
    <p:sldId id="408" r:id="rId48"/>
    <p:sldId id="409" r:id="rId49"/>
    <p:sldId id="410" r:id="rId50"/>
    <p:sldId id="338" r:id="rId51"/>
    <p:sldId id="411" r:id="rId52"/>
    <p:sldId id="340" r:id="rId53"/>
    <p:sldId id="341" r:id="rId54"/>
    <p:sldId id="412" r:id="rId55"/>
    <p:sldId id="413" r:id="rId56"/>
    <p:sldId id="414" r:id="rId57"/>
    <p:sldId id="345" r:id="rId58"/>
    <p:sldId id="346" r:id="rId59"/>
    <p:sldId id="415" r:id="rId60"/>
    <p:sldId id="348" r:id="rId61"/>
    <p:sldId id="349" r:id="rId62"/>
    <p:sldId id="416" r:id="rId63"/>
    <p:sldId id="417" r:id="rId64"/>
    <p:sldId id="352" r:id="rId65"/>
    <p:sldId id="353" r:id="rId66"/>
    <p:sldId id="418" r:id="rId67"/>
    <p:sldId id="355" r:id="rId68"/>
    <p:sldId id="419" r:id="rId69"/>
    <p:sldId id="357" r:id="rId70"/>
    <p:sldId id="420" r:id="rId71"/>
    <p:sldId id="359" r:id="rId72"/>
    <p:sldId id="360" r:id="rId73"/>
    <p:sldId id="361" r:id="rId74"/>
    <p:sldId id="421" r:id="rId75"/>
    <p:sldId id="422" r:id="rId76"/>
    <p:sldId id="364" r:id="rId77"/>
    <p:sldId id="423" r:id="rId78"/>
    <p:sldId id="424" r:id="rId79"/>
    <p:sldId id="425" r:id="rId80"/>
    <p:sldId id="339" r:id="rId81"/>
    <p:sldId id="426" r:id="rId82"/>
    <p:sldId id="336" r:id="rId83"/>
    <p:sldId id="427" r:id="rId84"/>
    <p:sldId id="428" r:id="rId85"/>
    <p:sldId id="429" r:id="rId86"/>
    <p:sldId id="330" r:id="rId87"/>
    <p:sldId id="328" r:id="rId88"/>
    <p:sldId id="430" r:id="rId89"/>
    <p:sldId id="431" r:id="rId90"/>
    <p:sldId id="432" r:id="rId91"/>
    <p:sldId id="433" r:id="rId92"/>
    <p:sldId id="434" r:id="rId93"/>
    <p:sldId id="435" r:id="rId94"/>
    <p:sldId id="280" r:id="rId95"/>
    <p:sldId id="319" r:id="rId96"/>
    <p:sldId id="334" r:id="rId97"/>
    <p:sldId id="321" r:id="rId98"/>
    <p:sldId id="436" r:id="rId99"/>
    <p:sldId id="322" r:id="rId100"/>
    <p:sldId id="318" r:id="rId101"/>
    <p:sldId id="333" r:id="rId102"/>
    <p:sldId id="437" r:id="rId10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80CD"/>
    <a:srgbClr val="6BF8FF"/>
    <a:srgbClr val="CCFF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77DAE-D752-1C4C-A2CE-AFD0E5B953A4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1A7D7-C587-864F-B88F-6E4428F9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7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57D6A846-3B04-4FE5-8B19-3B6C85E8AC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482D9542-8C12-4095-9774-371082747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850,000 miles across</a:t>
            </a:r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B597BFCC-2B53-4CD3-9EBE-2E6E296175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29CA56D-C54B-487D-92D2-32A8527190BE}" type="slidenum">
              <a:rPr lang="en-US" altLang="en-US" sz="1200"/>
              <a:pPr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0FF5AC74-97F4-4A59-986D-20AE484007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6A8BD6F-A843-4CA7-B51C-7EFA7B3FFE9C}" type="slidenum">
              <a:rPr lang="en-US" altLang="en-US" sz="1200"/>
              <a:pPr/>
              <a:t>83</a:t>
            </a:fld>
            <a:endParaRPr lang="en-US" altLang="en-US" sz="1200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88CC6247-36C5-4829-B1C5-2119A53D65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C27CA07D-246C-4D3E-AF9A-9FD80704D7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Venus and moon</a:t>
            </a:r>
          </a:p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>
            <a:extLst>
              <a:ext uri="{FF2B5EF4-FFF2-40B4-BE49-F238E27FC236}">
                <a16:creationId xmlns:a16="http://schemas.microsoft.com/office/drawing/2014/main" id="{85697501-AF11-438D-9991-D3E55BBC73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>
            <a:extLst>
              <a:ext uri="{FF2B5EF4-FFF2-40B4-BE49-F238E27FC236}">
                <a16:creationId xmlns:a16="http://schemas.microsoft.com/office/drawing/2014/main" id="{FF78C8E6-EEF1-45FE-B6B0-5DD024D42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bring in hoola hoop to show – and mention path of objects in orbit (ISS) vs path of planes</a:t>
            </a: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354B9B90-8782-4E6A-AE4C-B66BDF44DF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3F65A11-0E7C-431D-A600-445E4F05B4DF}" type="slidenum">
              <a:rPr lang="en-US" altLang="en-US" sz="1200"/>
              <a:pPr/>
              <a:t>10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>
            <a:extLst>
              <a:ext uri="{FF2B5EF4-FFF2-40B4-BE49-F238E27FC236}">
                <a16:creationId xmlns:a16="http://schemas.microsoft.com/office/drawing/2014/main" id="{DFDF608D-81F4-4AFC-80DD-2540C9AB07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4" name="Notes Placeholder 2">
            <a:extLst>
              <a:ext uri="{FF2B5EF4-FFF2-40B4-BE49-F238E27FC236}">
                <a16:creationId xmlns:a16="http://schemas.microsoft.com/office/drawing/2014/main" id="{8907414E-1D85-423C-9603-F94978EF2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New horizons—9 yr trip to arrive in july 2015—36,000 mph to get there</a:t>
            </a:r>
          </a:p>
        </p:txBody>
      </p:sp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FC4BAB12-0065-4399-9110-E418BD74B0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8FEAF03-F2A7-414C-8ABE-52DE72BD0AC6}" type="slidenum">
              <a:rPr lang="en-US" altLang="en-US" sz="1200"/>
              <a:pPr/>
              <a:t>36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>
            <a:extLst>
              <a:ext uri="{FF2B5EF4-FFF2-40B4-BE49-F238E27FC236}">
                <a16:creationId xmlns:a16="http://schemas.microsoft.com/office/drawing/2014/main" id="{C851D5C4-ABE2-42CF-B78F-FE2DD97506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Notes Placeholder 2">
            <a:extLst>
              <a:ext uri="{FF2B5EF4-FFF2-40B4-BE49-F238E27FC236}">
                <a16:creationId xmlns:a16="http://schemas.microsoft.com/office/drawing/2014/main" id="{BB0CA8B3-809C-490B-A71F-E2EA34E0D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from messenger—almost to mercury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CC687673-7B5F-4685-888A-8F4E493857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3747696-795D-4BE8-BDD1-668EFFD93A56}" type="slidenum">
              <a:rPr lang="en-US" altLang="en-US" sz="1200"/>
              <a:pPr/>
              <a:t>37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A99B12A8-1F00-4F24-83CA-FD0AA34EBC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FA4C20E4-3EE6-4025-86DD-4379CAD3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</a:rPr>
              <a:t>from messenger—almost to mercury</a:t>
            </a: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6FB45791-DAE4-4847-AB73-57EF597B85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B592A50-F31B-4A50-A28F-C30B4ABB256A}" type="slidenum">
              <a:rPr lang="en-US" altLang="en-US" sz="1200"/>
              <a:pPr/>
              <a:t>38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>
            <a:extLst>
              <a:ext uri="{FF2B5EF4-FFF2-40B4-BE49-F238E27FC236}">
                <a16:creationId xmlns:a16="http://schemas.microsoft.com/office/drawing/2014/main" id="{94C1F783-79DB-4669-B20A-58609258EC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7CD43B6-07B2-440E-97EC-B9071AF48D32}" type="slidenum">
              <a:rPr lang="en-US" altLang="en-US" sz="1200"/>
              <a:pPr/>
              <a:t>39</a:t>
            </a:fld>
            <a:endParaRPr lang="en-US" altLang="en-US" sz="1200"/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A5BC7BDF-25CF-4524-BDDB-66A334D1A2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4A58B062-950D-4934-8112-DFDC910ADC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Earth and moon from saturn</a:t>
            </a:r>
          </a:p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>
            <a:extLst>
              <a:ext uri="{FF2B5EF4-FFF2-40B4-BE49-F238E27FC236}">
                <a16:creationId xmlns:a16="http://schemas.microsoft.com/office/drawing/2014/main" id="{A094E28B-EA70-4A92-978B-555EDBEAAA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DC131F9-A68B-4C7E-8B4C-C372804D4338}" type="slidenum">
              <a:rPr lang="en-US" altLang="en-US" sz="1200"/>
              <a:pPr/>
              <a:t>40</a:t>
            </a:fld>
            <a:endParaRPr lang="en-US" altLang="en-US" sz="1200"/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BCB0A9F9-C0F0-4F3A-BAFA-B5A6DC1982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A22F7A23-F7F8-4E51-A45E-2BC4FF92B5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Earth and moon from saturn</a:t>
            </a:r>
          </a:p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>
            <a:extLst>
              <a:ext uri="{FF2B5EF4-FFF2-40B4-BE49-F238E27FC236}">
                <a16:creationId xmlns:a16="http://schemas.microsoft.com/office/drawing/2014/main" id="{9FE4A837-36A9-4C51-8104-09244F288C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68E7B39E-1396-453D-BF84-B0A0693D8B26}" type="slidenum">
              <a:rPr lang="en-US" altLang="en-US" sz="1200"/>
              <a:pPr/>
              <a:t>41</a:t>
            </a:fld>
            <a:endParaRPr lang="en-US" altLang="en-US" sz="1200"/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16DE450C-79C2-4B7E-8B3B-05B09D1F07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49D054C4-3871-4297-AFDB-E58ADE6C3F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Earth and moon from saturn</a:t>
            </a:r>
          </a:p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84530A1D-69CF-44E0-8D89-0369EFC9D1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C866365-C20A-4655-BF2F-03F344EF84BA}" type="slidenum">
              <a:rPr lang="en-US" altLang="en-US" sz="1200"/>
              <a:pPr/>
              <a:t>82</a:t>
            </a:fld>
            <a:endParaRPr lang="en-US" altLang="en-US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BB6F72B0-45B5-4229-A255-FD77DF0610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7D191AF5-0B55-4317-A405-21EB09F048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Venus and moon</a:t>
            </a:r>
          </a:p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F86A0-1E7A-DF4F-BA7A-2765A0F602B7}" type="datetimeFigureOut">
              <a:rPr lang="en-US"/>
              <a:pPr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9CB34-A1E2-F241-90F9-A0EBE991E10D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QwvHn_qkBA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6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9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GnZ3dogED7w" TargetMode="External"/><Relationship Id="rId5" Type="http://schemas.openxmlformats.org/officeDocument/2006/relationships/image" Target="../media/image38.jpeg"/><Relationship Id="rId4" Type="http://schemas.openxmlformats.org/officeDocument/2006/relationships/image" Target="../media/image36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sunspot2.gif                                                   00012402Mac OS X                       BADBF046:">
            <a:extLst>
              <a:ext uri="{FF2B5EF4-FFF2-40B4-BE49-F238E27FC236}">
                <a16:creationId xmlns:a16="http://schemas.microsoft.com/office/drawing/2014/main" id="{ED0E722D-35E5-4024-8A6B-7DAE15088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4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2318" r="1097" b="2293"/>
          <a:stretch>
            <a:fillRect/>
          </a:stretch>
        </p:blipFill>
        <p:spPr bwMode="auto">
          <a:xfrm>
            <a:off x="1676400" y="428017"/>
            <a:ext cx="5867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A7788C-B1D8-43DC-B291-D10D4D9C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89821"/>
            <a:ext cx="9144000" cy="1143000"/>
          </a:xfrm>
        </p:spPr>
        <p:txBody>
          <a:bodyPr/>
          <a:lstStyle/>
          <a:p>
            <a:r>
              <a:rPr lang="en-US" b="1" dirty="0"/>
              <a:t>Our Solar System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ecliptic.jpg">
            <a:extLst>
              <a:ext uri="{FF2B5EF4-FFF2-40B4-BE49-F238E27FC236}">
                <a16:creationId xmlns:a16="http://schemas.microsoft.com/office/drawing/2014/main" id="{D9D8EF38-CB84-451A-A9B5-BEB7419FA72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602" name="Straight Connector 5">
            <a:extLst>
              <a:ext uri="{FF2B5EF4-FFF2-40B4-BE49-F238E27FC236}">
                <a16:creationId xmlns:a16="http://schemas.microsoft.com/office/drawing/2014/main" id="{305D2E46-4D7D-4B30-A6B6-4B761746538E}"/>
              </a:ext>
            </a:extLst>
          </p:cNvPr>
          <p:cNvCxnSpPr>
            <a:cxnSpLocks noChangeShapeType="1"/>
          </p:cNvCxnSpPr>
          <p:nvPr/>
        </p:nvCxnSpPr>
        <p:spPr bwMode="auto">
          <a:xfrm rot="5460000" flipH="1" flipV="1">
            <a:off x="3454400" y="2743200"/>
            <a:ext cx="1371600" cy="76200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3" name="Straight Connector 9">
            <a:extLst>
              <a:ext uri="{FF2B5EF4-FFF2-40B4-BE49-F238E27FC236}">
                <a16:creationId xmlns:a16="http://schemas.microsoft.com/office/drawing/2014/main" id="{29DFAF1E-FD91-4488-877A-0E3FD1A361C1}"/>
              </a:ext>
            </a:extLst>
          </p:cNvPr>
          <p:cNvCxnSpPr>
            <a:cxnSpLocks noChangeShapeType="1"/>
          </p:cNvCxnSpPr>
          <p:nvPr/>
        </p:nvCxnSpPr>
        <p:spPr bwMode="auto">
          <a:xfrm rot="5220000" flipH="1" flipV="1">
            <a:off x="4597400" y="1447800"/>
            <a:ext cx="838200" cy="68580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4" name="Text Box 6">
            <a:extLst>
              <a:ext uri="{FF2B5EF4-FFF2-40B4-BE49-F238E27FC236}">
                <a16:creationId xmlns:a16="http://schemas.microsoft.com/office/drawing/2014/main" id="{9933EF73-F4B8-4325-9630-340AF1962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3733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  <a:latin typeface="Arial" panose="020B0604020202020204" pitchFamily="34" charset="0"/>
              </a:rPr>
              <a:t>venus</a:t>
            </a:r>
            <a:endParaRPr lang="en-US" altLang="en-US" sz="1800">
              <a:solidFill>
                <a:srgbClr val="FFFF00"/>
              </a:solidFill>
            </a:endParaRPr>
          </a:p>
        </p:txBody>
      </p:sp>
      <p:sp>
        <p:nvSpPr>
          <p:cNvPr id="25605" name="Text Box 6">
            <a:extLst>
              <a:ext uri="{FF2B5EF4-FFF2-40B4-BE49-F238E27FC236}">
                <a16:creationId xmlns:a16="http://schemas.microsoft.com/office/drawing/2014/main" id="{583D0B74-276C-4E91-863E-246563904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0574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  <a:latin typeface="Arial" panose="020B0604020202020204" pitchFamily="34" charset="0"/>
              </a:rPr>
              <a:t>mars</a:t>
            </a:r>
            <a:endParaRPr lang="en-US" altLang="en-US" sz="1800">
              <a:solidFill>
                <a:srgbClr val="FFFF00"/>
              </a:solidFill>
            </a:endParaRPr>
          </a:p>
        </p:txBody>
      </p:sp>
      <p:sp>
        <p:nvSpPr>
          <p:cNvPr id="25606" name="Text Box 6">
            <a:extLst>
              <a:ext uri="{FF2B5EF4-FFF2-40B4-BE49-F238E27FC236}">
                <a16:creationId xmlns:a16="http://schemas.microsoft.com/office/drawing/2014/main" id="{3A61327D-3E2E-4EB9-B52B-4928102CF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1066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  <a:latin typeface="Arial" panose="020B0604020202020204" pitchFamily="34" charset="0"/>
              </a:rPr>
              <a:t>saturn</a:t>
            </a:r>
            <a:endParaRPr lang="en-US" altLang="en-US" sz="1800">
              <a:solidFill>
                <a:srgbClr val="FFFF00"/>
              </a:solidFill>
            </a:endParaRPr>
          </a:p>
        </p:txBody>
      </p:sp>
      <p:cxnSp>
        <p:nvCxnSpPr>
          <p:cNvPr id="25607" name="Straight Arrow Connector 17">
            <a:extLst>
              <a:ext uri="{FF2B5EF4-FFF2-40B4-BE49-F238E27FC236}">
                <a16:creationId xmlns:a16="http://schemas.microsoft.com/office/drawing/2014/main" id="{29BEB5EB-CD8F-4304-BF96-D9FC7B07125A}"/>
              </a:ext>
            </a:extLst>
          </p:cNvPr>
          <p:cNvCxnSpPr>
            <a:cxnSpLocks noChangeShapeType="1"/>
          </p:cNvCxnSpPr>
          <p:nvPr/>
        </p:nvCxnSpPr>
        <p:spPr bwMode="auto">
          <a:xfrm rot="5520000">
            <a:off x="5435600" y="762000"/>
            <a:ext cx="457200" cy="304800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8" name="Oval 12">
            <a:extLst>
              <a:ext uri="{FF2B5EF4-FFF2-40B4-BE49-F238E27FC236}">
                <a16:creationId xmlns:a16="http://schemas.microsoft.com/office/drawing/2014/main" id="{17055EEC-B5CC-4C0D-BA10-448B9A941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486400"/>
            <a:ext cx="533400" cy="533400"/>
          </a:xfrm>
          <a:prstGeom prst="ellipse">
            <a:avLst/>
          </a:prstGeom>
          <a:noFill/>
          <a:ln w="28575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5609" name="Text Box 6">
            <a:extLst>
              <a:ext uri="{FF2B5EF4-FFF2-40B4-BE49-F238E27FC236}">
                <a16:creationId xmlns:a16="http://schemas.microsoft.com/office/drawing/2014/main" id="{39DB7408-55F1-4C31-AE8B-4901B3EE1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55626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  <a:latin typeface="Arial" panose="020B0604020202020204" pitchFamily="34" charset="0"/>
              </a:rPr>
              <a:t>Sun</a:t>
            </a:r>
            <a:endParaRPr lang="en-US" altLang="en-US" sz="1800">
              <a:solidFill>
                <a:srgbClr val="FFFF00"/>
              </a:solidFill>
            </a:endParaRPr>
          </a:p>
        </p:txBody>
      </p:sp>
      <p:cxnSp>
        <p:nvCxnSpPr>
          <p:cNvPr id="25610" name="Straight Connector 5">
            <a:extLst>
              <a:ext uri="{FF2B5EF4-FFF2-40B4-BE49-F238E27FC236}">
                <a16:creationId xmlns:a16="http://schemas.microsoft.com/office/drawing/2014/main" id="{5BBD9BEF-6380-4498-8B5C-16D544AA329E}"/>
              </a:ext>
            </a:extLst>
          </p:cNvPr>
          <p:cNvCxnSpPr>
            <a:cxnSpLocks noChangeShapeType="1"/>
          </p:cNvCxnSpPr>
          <p:nvPr/>
        </p:nvCxnSpPr>
        <p:spPr bwMode="auto">
          <a:xfrm rot="5460000" flipH="1" flipV="1">
            <a:off x="2593975" y="4406900"/>
            <a:ext cx="1371600" cy="635000"/>
          </a:xfrm>
          <a:prstGeom prst="line">
            <a:avLst/>
          </a:prstGeom>
          <a:noFill/>
          <a:ln w="22225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1" name="Straight Connector 5">
            <a:extLst>
              <a:ext uri="{FF2B5EF4-FFF2-40B4-BE49-F238E27FC236}">
                <a16:creationId xmlns:a16="http://schemas.microsoft.com/office/drawing/2014/main" id="{B02BA9E3-AC64-43C1-80F5-76E94000E6C4}"/>
              </a:ext>
            </a:extLst>
          </p:cNvPr>
          <p:cNvCxnSpPr>
            <a:cxnSpLocks noChangeShapeType="1"/>
          </p:cNvCxnSpPr>
          <p:nvPr/>
        </p:nvCxnSpPr>
        <p:spPr bwMode="auto">
          <a:xfrm rot="5460000" flipH="1" flipV="1">
            <a:off x="3085306" y="4229894"/>
            <a:ext cx="712788" cy="33020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2" name="Text Box 6">
            <a:extLst>
              <a:ext uri="{FF2B5EF4-FFF2-40B4-BE49-F238E27FC236}">
                <a16:creationId xmlns:a16="http://schemas.microsoft.com/office/drawing/2014/main" id="{5A7401D1-0942-4804-8E95-F5C0A8E54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7875"/>
            <a:ext cx="2286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solidFill>
                  <a:schemeClr val="bg1"/>
                </a:solidFill>
                <a:latin typeface="Arial" panose="020B0604020202020204" pitchFamily="34" charset="0"/>
              </a:rPr>
              <a:t>Sun, planets look as if they</a:t>
            </a:r>
            <a:r>
              <a:rPr lang="ja-JP" altLang="en-US" sz="1800">
                <a:solidFill>
                  <a:schemeClr val="bg1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1800">
                <a:solidFill>
                  <a:schemeClr val="bg1"/>
                </a:solidFill>
                <a:latin typeface="Arial" panose="020B0604020202020204" pitchFamily="34" charset="0"/>
              </a:rPr>
              <a:t>re in a gentle arc — the ecliptic</a:t>
            </a: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25613" name="Text Box 6">
            <a:extLst>
              <a:ext uri="{FF2B5EF4-FFF2-40B4-BE49-F238E27FC236}">
                <a16:creationId xmlns:a16="http://schemas.microsoft.com/office/drawing/2014/main" id="{3335591D-F6EE-411E-8A66-FCF41488E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724400"/>
            <a:ext cx="1295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solidFill>
                  <a:srgbClr val="FF1B19"/>
                </a:solidFill>
                <a:latin typeface="Arial" panose="020B0604020202020204" pitchFamily="34" charset="0"/>
              </a:rPr>
              <a:t>horizon</a:t>
            </a:r>
            <a:endParaRPr lang="en-US" altLang="en-US" sz="1400">
              <a:solidFill>
                <a:srgbClr val="FF1B19"/>
              </a:solidFill>
            </a:endParaRPr>
          </a:p>
        </p:txBody>
      </p:sp>
      <p:cxnSp>
        <p:nvCxnSpPr>
          <p:cNvPr id="25614" name="Straight Arrow Connector 18">
            <a:extLst>
              <a:ext uri="{FF2B5EF4-FFF2-40B4-BE49-F238E27FC236}">
                <a16:creationId xmlns:a16="http://schemas.microsoft.com/office/drawing/2014/main" id="{06AE75E3-020B-4259-A96A-5838FABB86C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6858000" y="4953000"/>
            <a:ext cx="685800" cy="1588"/>
          </a:xfrm>
          <a:prstGeom prst="straightConnector1">
            <a:avLst/>
          </a:prstGeom>
          <a:noFill/>
          <a:ln w="19050">
            <a:solidFill>
              <a:srgbClr val="FF1B1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5" name="Rectangle 19">
            <a:extLst>
              <a:ext uri="{FF2B5EF4-FFF2-40B4-BE49-F238E27FC236}">
                <a16:creationId xmlns:a16="http://schemas.microsoft.com/office/drawing/2014/main" id="{7B7926C6-FB7B-43B7-B5A4-B69AACA27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5400"/>
            <a:ext cx="4572000" cy="680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5616" name="Text Box 6">
            <a:extLst>
              <a:ext uri="{FF2B5EF4-FFF2-40B4-BE49-F238E27FC236}">
                <a16:creationId xmlns:a16="http://schemas.microsoft.com/office/drawing/2014/main" id="{3D7F5494-B331-4B74-B809-FB2AAF38B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381000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ecliptic </a:t>
            </a:r>
          </a:p>
        </p:txBody>
      </p:sp>
      <p:grpSp>
        <p:nvGrpSpPr>
          <p:cNvPr id="25617" name="Group 17">
            <a:extLst>
              <a:ext uri="{FF2B5EF4-FFF2-40B4-BE49-F238E27FC236}">
                <a16:creationId xmlns:a16="http://schemas.microsoft.com/office/drawing/2014/main" id="{B3C40353-8711-4C84-AAE9-8A2F1B1BB635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5791200"/>
            <a:ext cx="254000" cy="533400"/>
            <a:chOff x="7683180" y="5791200"/>
            <a:chExt cx="253577" cy="533399"/>
          </a:xfrm>
        </p:grpSpPr>
        <p:sp>
          <p:nvSpPr>
            <p:cNvPr id="25618" name="Line 16">
              <a:extLst>
                <a:ext uri="{FF2B5EF4-FFF2-40B4-BE49-F238E27FC236}">
                  <a16:creationId xmlns:a16="http://schemas.microsoft.com/office/drawing/2014/main" id="{C0C222FF-473C-40AC-BF29-19C43A4D2C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30077" y="5983224"/>
              <a:ext cx="0" cy="234696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9" name="Line 17">
              <a:extLst>
                <a:ext uri="{FF2B5EF4-FFF2-40B4-BE49-F238E27FC236}">
                  <a16:creationId xmlns:a16="http://schemas.microsoft.com/office/drawing/2014/main" id="{9DAA7BD4-91A8-416B-811F-1ED3E32469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30077" y="6025896"/>
              <a:ext cx="106680" cy="64008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0" name="Line 18">
              <a:extLst>
                <a:ext uri="{FF2B5EF4-FFF2-40B4-BE49-F238E27FC236}">
                  <a16:creationId xmlns:a16="http://schemas.microsoft.com/office/drawing/2014/main" id="{466E6E14-3A9B-4C43-813A-09186C55D2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723398" y="6004560"/>
              <a:ext cx="106680" cy="85344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1" name="Line 19">
              <a:extLst>
                <a:ext uri="{FF2B5EF4-FFF2-40B4-BE49-F238E27FC236}">
                  <a16:creationId xmlns:a16="http://schemas.microsoft.com/office/drawing/2014/main" id="{37F5BBAA-6AEF-4B9C-B41F-B27591EEF7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30077" y="6217919"/>
              <a:ext cx="42672" cy="106680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2" name="Line 20">
              <a:extLst>
                <a:ext uri="{FF2B5EF4-FFF2-40B4-BE49-F238E27FC236}">
                  <a16:creationId xmlns:a16="http://schemas.microsoft.com/office/drawing/2014/main" id="{16E69030-298C-45E5-8BF6-4950DADA21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72749" y="6303263"/>
              <a:ext cx="42672" cy="21336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3" name="Line 21">
              <a:extLst>
                <a:ext uri="{FF2B5EF4-FFF2-40B4-BE49-F238E27FC236}">
                  <a16:creationId xmlns:a16="http://schemas.microsoft.com/office/drawing/2014/main" id="{CF8E7429-B4A1-46EF-9242-DA442FA041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66070" y="6217919"/>
              <a:ext cx="64008" cy="106680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4" name="Line 22">
              <a:extLst>
                <a:ext uri="{FF2B5EF4-FFF2-40B4-BE49-F238E27FC236}">
                  <a16:creationId xmlns:a16="http://schemas.microsoft.com/office/drawing/2014/main" id="{ED630DFB-0548-40D0-AF98-466DA5C38E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23398" y="6324599"/>
              <a:ext cx="42672" cy="0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5" name="Oval 24">
              <a:extLst>
                <a:ext uri="{FF2B5EF4-FFF2-40B4-BE49-F238E27FC236}">
                  <a16:creationId xmlns:a16="http://schemas.microsoft.com/office/drawing/2014/main" id="{BAC55D2A-368C-4881-A748-A9F37AF7D32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744734" y="5791200"/>
              <a:ext cx="170687" cy="192024"/>
            </a:xfrm>
            <a:prstGeom prst="ellips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6" name="Line 25">
              <a:extLst>
                <a:ext uri="{FF2B5EF4-FFF2-40B4-BE49-F238E27FC236}">
                  <a16:creationId xmlns:a16="http://schemas.microsoft.com/office/drawing/2014/main" id="{6546D4D6-CBD5-4AEF-954E-104A400444C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" flipH="1" flipV="1">
              <a:off x="7683180" y="5847928"/>
              <a:ext cx="55753" cy="0"/>
            </a:xfrm>
            <a:prstGeom prst="line">
              <a:avLst/>
            </a:prstGeom>
            <a:noFill/>
            <a:ln w="3492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7" name="Oval 26">
              <a:extLst>
                <a:ext uri="{FF2B5EF4-FFF2-40B4-BE49-F238E27FC236}">
                  <a16:creationId xmlns:a16="http://schemas.microsoft.com/office/drawing/2014/main" id="{6542D8CF-CB25-4B5A-BA3B-1B88CA94117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787406" y="5855208"/>
              <a:ext cx="21336" cy="2133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>
            <a:extLst>
              <a:ext uri="{FF2B5EF4-FFF2-40B4-BE49-F238E27FC236}">
                <a16:creationId xmlns:a16="http://schemas.microsoft.com/office/drawing/2014/main" id="{CA6A4869-4365-48E5-86DF-65806FB31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422400"/>
            <a:ext cx="86106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A word about SAFETY:</a:t>
            </a:r>
          </a:p>
          <a:p>
            <a:pPr algn="ctr"/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altLang="en-US" sz="4400">
                <a:solidFill>
                  <a:srgbClr val="FFFF00"/>
                </a:solidFill>
                <a:latin typeface="Arial" panose="020B0604020202020204" pitchFamily="34" charset="0"/>
              </a:rPr>
              <a:t>don’t look at the Sun</a:t>
            </a:r>
          </a:p>
          <a:p>
            <a:pPr algn="ctr"/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when it is covered by the Moon it is safe, BUT you don’t know exactly when the Sun will peak back out….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tse1999_espenak.jpg                                            0006F040phoenix                        B7DDFAFB:">
            <a:extLst>
              <a:ext uri="{FF2B5EF4-FFF2-40B4-BE49-F238E27FC236}">
                <a16:creationId xmlns:a16="http://schemas.microsoft.com/office/drawing/2014/main" id="{40506A98-39AA-4412-9C86-B2FE73474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40"/>
          <a:stretch>
            <a:fillRect/>
          </a:stretch>
        </p:blipFill>
        <p:spPr bwMode="auto">
          <a:xfrm>
            <a:off x="614363" y="76200"/>
            <a:ext cx="7913687" cy="573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3">
            <a:extLst>
              <a:ext uri="{FF2B5EF4-FFF2-40B4-BE49-F238E27FC236}">
                <a16:creationId xmlns:a16="http://schemas.microsoft.com/office/drawing/2014/main" id="{CCE7B462-C6C8-40D5-BFD4-B1EEE7FA8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5657850"/>
            <a:ext cx="8610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… and you can experience PERMANENT damage.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 descr="TSE2010_JLD4.jpg">
            <a:extLst>
              <a:ext uri="{FF2B5EF4-FFF2-40B4-BE49-F238E27FC236}">
                <a16:creationId xmlns:a16="http://schemas.microsoft.com/office/drawing/2014/main" id="{1FA31420-6701-4068-92A7-F9A4DDB5932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213"/>
            <a:ext cx="9144000" cy="650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amv.jpg">
            <a:extLst>
              <a:ext uri="{FF2B5EF4-FFF2-40B4-BE49-F238E27FC236}">
                <a16:creationId xmlns:a16="http://schemas.microsoft.com/office/drawing/2014/main" id="{1D6A204A-C08D-4CDD-B296-25E978CC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5"/>
          <a:stretch>
            <a:fillRect/>
          </a:stretch>
        </p:blipFill>
        <p:spPr bwMode="auto">
          <a:xfrm>
            <a:off x="2438400" y="1219200"/>
            <a:ext cx="4419600" cy="424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Rectangle 4">
            <a:extLst>
              <a:ext uri="{FF2B5EF4-FFF2-40B4-BE49-F238E27FC236}">
                <a16:creationId xmlns:a16="http://schemas.microsoft.com/office/drawing/2014/main" id="{7897D59F-08E9-442B-BE48-471841DAC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791200"/>
            <a:ext cx="716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more than just planets and Sun in the Solar System in the ecliptic plane</a:t>
            </a:r>
            <a:r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</a:t>
            </a:r>
            <a:r>
              <a:rPr lang="en-US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ASTEROID BELT</a:t>
            </a:r>
            <a:endParaRPr lang="en-US" altLang="en-US" sz="2000" b="1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7651" name="Picture 3" descr="amv.jpg">
            <a:extLst>
              <a:ext uri="{FF2B5EF4-FFF2-40B4-BE49-F238E27FC236}">
                <a16:creationId xmlns:a16="http://schemas.microsoft.com/office/drawing/2014/main" id="{E1EC69D7-4B6E-4450-A91D-CF1416CF33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5" r="82759" b="94704"/>
          <a:stretch>
            <a:fillRect/>
          </a:stretch>
        </p:blipFill>
        <p:spPr bwMode="auto">
          <a:xfrm>
            <a:off x="2438400" y="1371600"/>
            <a:ext cx="137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6" descr="amv.jpg">
            <a:extLst>
              <a:ext uri="{FF2B5EF4-FFF2-40B4-BE49-F238E27FC236}">
                <a16:creationId xmlns:a16="http://schemas.microsoft.com/office/drawing/2014/main" id="{1A5B8F54-5311-40F2-B8A0-87E5E4621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5" r="82759" b="94704"/>
          <a:stretch>
            <a:fillRect/>
          </a:stretch>
        </p:blipFill>
        <p:spPr bwMode="auto">
          <a:xfrm>
            <a:off x="2438400" y="15240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 Box 6">
            <a:extLst>
              <a:ext uri="{FF2B5EF4-FFF2-40B4-BE49-F238E27FC236}">
                <a16:creationId xmlns:a16="http://schemas.microsoft.com/office/drawing/2014/main" id="{C5594BF9-499E-416D-9ACC-40E2C8016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129540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b="1">
                <a:solidFill>
                  <a:schemeClr val="bg1"/>
                </a:solidFill>
                <a:latin typeface="Arial" panose="020B0604020202020204" pitchFamily="34" charset="0"/>
              </a:rPr>
              <a:t>Asteroid Belt</a:t>
            </a:r>
            <a:endParaRPr lang="en-US" altLang="en-US" sz="1800" b="1">
              <a:solidFill>
                <a:schemeClr val="bg1"/>
              </a:solidFill>
            </a:endParaRPr>
          </a:p>
        </p:txBody>
      </p:sp>
      <p:cxnSp>
        <p:nvCxnSpPr>
          <p:cNvPr id="27654" name="Straight Connector 9">
            <a:extLst>
              <a:ext uri="{FF2B5EF4-FFF2-40B4-BE49-F238E27FC236}">
                <a16:creationId xmlns:a16="http://schemas.microsoft.com/office/drawing/2014/main" id="{62105379-38F4-4EE3-8017-C230AB1B8247}"/>
              </a:ext>
            </a:extLst>
          </p:cNvPr>
          <p:cNvCxnSpPr>
            <a:cxnSpLocks noChangeShapeType="1"/>
          </p:cNvCxnSpPr>
          <p:nvPr/>
        </p:nvCxnSpPr>
        <p:spPr bwMode="auto">
          <a:xfrm rot="10620000">
            <a:off x="3200400" y="1638300"/>
            <a:ext cx="1143000" cy="723900"/>
          </a:xfrm>
          <a:prstGeom prst="line">
            <a:avLst/>
          </a:prstGeom>
          <a:noFill/>
          <a:ln w="349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asteroidbelt_map.gif">
            <a:extLst>
              <a:ext uri="{FF2B5EF4-FFF2-40B4-BE49-F238E27FC236}">
                <a16:creationId xmlns:a16="http://schemas.microsoft.com/office/drawing/2014/main" id="{25B2C7F7-D579-4CEB-ADCE-65A234121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17" b="60645"/>
          <a:stretch>
            <a:fillRect/>
          </a:stretch>
        </p:blipFill>
        <p:spPr bwMode="auto">
          <a:xfrm>
            <a:off x="400050" y="1066800"/>
            <a:ext cx="825341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Rectangle 11">
            <a:extLst>
              <a:ext uri="{FF2B5EF4-FFF2-40B4-BE49-F238E27FC236}">
                <a16:creationId xmlns:a16="http://schemas.microsoft.com/office/drawing/2014/main" id="{315BECEA-9517-4498-BD0F-080E15F96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51000"/>
            <a:ext cx="2857500" cy="390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28675" name="Picture 12" descr="asteroidbelt_map.gif">
            <a:extLst>
              <a:ext uri="{FF2B5EF4-FFF2-40B4-BE49-F238E27FC236}">
                <a16:creationId xmlns:a16="http://schemas.microsoft.com/office/drawing/2014/main" id="{FFB96DFF-2090-4AEF-934D-0929556810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1" t="25806" r="46228" b="72903"/>
          <a:stretch>
            <a:fillRect/>
          </a:stretch>
        </p:blipFill>
        <p:spPr bwMode="auto">
          <a:xfrm>
            <a:off x="1530350" y="3859213"/>
            <a:ext cx="4835525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13" descr="asteroidbelt_map.gif">
            <a:extLst>
              <a:ext uri="{FF2B5EF4-FFF2-40B4-BE49-F238E27FC236}">
                <a16:creationId xmlns:a16="http://schemas.microsoft.com/office/drawing/2014/main" id="{8986F181-E609-45A4-BF2E-62D5D4827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1" t="25806" r="46228" b="72903"/>
          <a:stretch>
            <a:fillRect/>
          </a:stretch>
        </p:blipFill>
        <p:spPr bwMode="auto">
          <a:xfrm>
            <a:off x="1790700" y="3989388"/>
            <a:ext cx="4835525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677" name="Straight Connector 24">
            <a:extLst>
              <a:ext uri="{FF2B5EF4-FFF2-40B4-BE49-F238E27FC236}">
                <a16:creationId xmlns:a16="http://schemas.microsoft.com/office/drawing/2014/main" id="{7CDA7CF3-AEBC-4540-BA22-E720DA30FB8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358900" y="4305300"/>
            <a:ext cx="91440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78" name="Straight Connector 26">
            <a:extLst>
              <a:ext uri="{FF2B5EF4-FFF2-40B4-BE49-F238E27FC236}">
                <a16:creationId xmlns:a16="http://schemas.microsoft.com/office/drawing/2014/main" id="{5CD99701-D113-4012-8AA2-6AA35D13465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048500" y="4191000"/>
            <a:ext cx="990600" cy="8382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9" name="Rectangle 4">
            <a:extLst>
              <a:ext uri="{FF2B5EF4-FFF2-40B4-BE49-F238E27FC236}">
                <a16:creationId xmlns:a16="http://schemas.microsoft.com/office/drawing/2014/main" id="{AEDFBA1F-808A-451D-AE2C-25222E9AE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5486400"/>
            <a:ext cx="83248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Thousands of asteroids (rocks) — rubble from failed planets</a:t>
            </a:r>
          </a:p>
          <a:p>
            <a:pPr algn="ctr"/>
            <a:endParaRPr lang="en-US" altLang="en-US" sz="200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Asteroids that wander to inner Solar System pose great danger to Earth</a:t>
            </a:r>
            <a:endParaRPr lang="en-US" altLang="en-US" sz="200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cxnSp>
        <p:nvCxnSpPr>
          <p:cNvPr id="28680" name="Straight Arrow Connector 29">
            <a:extLst>
              <a:ext uri="{FF2B5EF4-FFF2-40B4-BE49-F238E27FC236}">
                <a16:creationId xmlns:a16="http://schemas.microsoft.com/office/drawing/2014/main" id="{72E72B0B-8129-491E-9E7F-BCECD745554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066800" y="3276600"/>
            <a:ext cx="1752600" cy="1524000"/>
          </a:xfrm>
          <a:prstGeom prst="straightConnector1">
            <a:avLst/>
          </a:prstGeom>
          <a:noFill/>
          <a:ln w="31750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1" name="Text Box 6">
            <a:extLst>
              <a:ext uri="{FF2B5EF4-FFF2-40B4-BE49-F238E27FC236}">
                <a16:creationId xmlns:a16="http://schemas.microsoft.com/office/drawing/2014/main" id="{2044327E-857F-4024-8A46-AC550714FF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800600"/>
            <a:ext cx="1981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latin typeface="Arial" panose="020B0604020202020204" pitchFamily="34" charset="0"/>
              </a:rPr>
              <a:t>Asteroid Belt</a:t>
            </a:r>
            <a:endParaRPr lang="en-US" altLang="en-US" sz="2000" b="1">
              <a:solidFill>
                <a:srgbClr val="FFFFFF"/>
              </a:solidFill>
            </a:endParaRPr>
          </a:p>
        </p:txBody>
      </p:sp>
      <p:cxnSp>
        <p:nvCxnSpPr>
          <p:cNvPr id="28682" name="Straight Arrow Connector 31">
            <a:extLst>
              <a:ext uri="{FF2B5EF4-FFF2-40B4-BE49-F238E27FC236}">
                <a16:creationId xmlns:a16="http://schemas.microsoft.com/office/drawing/2014/main" id="{7636624A-F59E-4B54-BF58-33121630FB9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066800" y="3962400"/>
            <a:ext cx="2590800" cy="838200"/>
          </a:xfrm>
          <a:prstGeom prst="straightConnector1">
            <a:avLst/>
          </a:prstGeom>
          <a:noFill/>
          <a:ln w="31750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3" name="Straight Arrow Connector 12">
            <a:extLst>
              <a:ext uri="{FF2B5EF4-FFF2-40B4-BE49-F238E27FC236}">
                <a16:creationId xmlns:a16="http://schemas.microsoft.com/office/drawing/2014/main" id="{078FAC11-E7BE-4B34-B6D3-CFA1AF619BC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76800" y="2971800"/>
            <a:ext cx="3200400" cy="914400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4" name="Text Box 6">
            <a:extLst>
              <a:ext uri="{FF2B5EF4-FFF2-40B4-BE49-F238E27FC236}">
                <a16:creationId xmlns:a16="http://schemas.microsoft.com/office/drawing/2014/main" id="{FE3AEC9C-FD3E-4F09-9045-347FA4629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3400" y="3810000"/>
            <a:ext cx="990600" cy="338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>
                <a:solidFill>
                  <a:srgbClr val="FF1B19"/>
                </a:solidFill>
                <a:latin typeface="Arial" panose="020B0604020202020204" pitchFamily="34" charset="0"/>
              </a:rPr>
              <a:t>5.3 (AU)</a:t>
            </a:r>
            <a:endParaRPr lang="en-US" altLang="en-US" sz="1600">
              <a:solidFill>
                <a:srgbClr val="FF1B19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Asteroid belt Dawn.jpg">
            <a:extLst>
              <a:ext uri="{FF2B5EF4-FFF2-40B4-BE49-F238E27FC236}">
                <a16:creationId xmlns:a16="http://schemas.microsoft.com/office/drawing/2014/main" id="{2DD34298-E618-434C-940D-9A2B4571D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58705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4">
            <a:extLst>
              <a:ext uri="{FF2B5EF4-FFF2-40B4-BE49-F238E27FC236}">
                <a16:creationId xmlns:a16="http://schemas.microsoft.com/office/drawing/2014/main" id="{4FDD0CED-DBEA-4F4C-8BA8-DDD5206A0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5486400"/>
            <a:ext cx="4583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Ceres </a:t>
            </a: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(900 km) and </a:t>
            </a:r>
            <a:r>
              <a:rPr lang="en-US" alt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Vesta </a:t>
            </a: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(400 km) — </a:t>
            </a:r>
          </a:p>
          <a:p>
            <a:endParaRPr lang="en-US" altLang="en-US" sz="200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 asteroids from  &lt; 1 m to 100 km</a:t>
            </a:r>
            <a:endParaRPr lang="en-US" altLang="en-US" sz="200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29699" name="Rectangle 5">
            <a:extLst>
              <a:ext uri="{FF2B5EF4-FFF2-40B4-BE49-F238E27FC236}">
                <a16:creationId xmlns:a16="http://schemas.microsoft.com/office/drawing/2014/main" id="{1A070A5A-642D-403C-B954-75562327F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1752600"/>
            <a:ext cx="646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EEB1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Jupiter</a:t>
            </a:r>
            <a:endParaRPr lang="en-US" altLang="en-US" sz="1200">
              <a:solidFill>
                <a:srgbClr val="EEB12D"/>
              </a:solidFill>
              <a:cs typeface="Arial" panose="020B0604020202020204" pitchFamily="34" charset="0"/>
            </a:endParaRPr>
          </a:p>
        </p:txBody>
      </p:sp>
      <p:sp>
        <p:nvSpPr>
          <p:cNvPr id="29700" name="Rectangle 6">
            <a:extLst>
              <a:ext uri="{FF2B5EF4-FFF2-40B4-BE49-F238E27FC236}">
                <a16:creationId xmlns:a16="http://schemas.microsoft.com/office/drawing/2014/main" id="{EC05802A-B650-49AE-B40C-7731CEE8F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5175" y="2743200"/>
            <a:ext cx="530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EEB1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Mars</a:t>
            </a:r>
            <a:endParaRPr lang="en-US" altLang="en-US" sz="1200">
              <a:solidFill>
                <a:srgbClr val="EEB12D"/>
              </a:solidFill>
              <a:cs typeface="Arial" panose="020B0604020202020204" pitchFamily="34" charset="0"/>
            </a:endParaRPr>
          </a:p>
        </p:txBody>
      </p:sp>
      <p:sp>
        <p:nvSpPr>
          <p:cNvPr id="29701" name="Rectangle 4">
            <a:extLst>
              <a:ext uri="{FF2B5EF4-FFF2-40B4-BE49-F238E27FC236}">
                <a16:creationId xmlns:a16="http://schemas.microsoft.com/office/drawing/2014/main" id="{3B0CC301-9C54-46D1-ADB4-C3A57E76A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457200"/>
            <a:ext cx="3478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NASA missions arrival dates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Group 19">
            <a:extLst>
              <a:ext uri="{FF2B5EF4-FFF2-40B4-BE49-F238E27FC236}">
                <a16:creationId xmlns:a16="http://schemas.microsoft.com/office/drawing/2014/main" id="{69E5B22E-542C-4758-BEC5-A251F62DC255}"/>
              </a:ext>
            </a:extLst>
          </p:cNvPr>
          <p:cNvGrpSpPr>
            <a:grpSpLocks/>
          </p:cNvGrpSpPr>
          <p:nvPr/>
        </p:nvGrpSpPr>
        <p:grpSpPr bwMode="auto">
          <a:xfrm>
            <a:off x="762000" y="838200"/>
            <a:ext cx="8167688" cy="5334000"/>
            <a:chOff x="762000" y="381000"/>
            <a:chExt cx="8167403" cy="5334000"/>
          </a:xfrm>
        </p:grpSpPr>
        <p:pic>
          <p:nvPicPr>
            <p:cNvPr id="30738" name="Picture 1" descr="fig3.jpg">
              <a:extLst>
                <a:ext uri="{FF2B5EF4-FFF2-40B4-BE49-F238E27FC236}">
                  <a16:creationId xmlns:a16="http://schemas.microsoft.com/office/drawing/2014/main" id="{5C7BE97B-621E-4C13-A1B7-32B487214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5" t="13675" r="1834" b="10968"/>
            <a:stretch>
              <a:fillRect/>
            </a:stretch>
          </p:blipFill>
          <p:spPr bwMode="auto">
            <a:xfrm>
              <a:off x="762000" y="730770"/>
              <a:ext cx="7696200" cy="410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9" name="Rectangle 4">
              <a:extLst>
                <a:ext uri="{FF2B5EF4-FFF2-40B4-BE49-F238E27FC236}">
                  <a16:creationId xmlns:a16="http://schemas.microsoft.com/office/drawing/2014/main" id="{AC8F5A7E-1FCF-4DB8-B3B0-C08C5DC13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400" y="4519951"/>
              <a:ext cx="1066800" cy="5246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40" name="Rectangle 6">
              <a:extLst>
                <a:ext uri="{FF2B5EF4-FFF2-40B4-BE49-F238E27FC236}">
                  <a16:creationId xmlns:a16="http://schemas.microsoft.com/office/drawing/2014/main" id="{4299EA74-11FC-491C-BAB7-C0897E3224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35221">
              <a:off x="7010400" y="381000"/>
              <a:ext cx="1524000" cy="5246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pic>
          <p:nvPicPr>
            <p:cNvPr id="30741" name="Picture 7" descr="fig3.jpg">
              <a:extLst>
                <a:ext uri="{FF2B5EF4-FFF2-40B4-BE49-F238E27FC236}">
                  <a16:creationId xmlns:a16="http://schemas.microsoft.com/office/drawing/2014/main" id="{92897373-D2F1-402B-88B5-0CC15F658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34" t="13675" r="1834" b="76704"/>
            <a:stretch>
              <a:fillRect/>
            </a:stretch>
          </p:blipFill>
          <p:spPr bwMode="auto">
            <a:xfrm rot="-10620000">
              <a:off x="2140913" y="4843780"/>
              <a:ext cx="6788490" cy="524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2" name="Rectangle 8">
              <a:extLst>
                <a:ext uri="{FF2B5EF4-FFF2-40B4-BE49-F238E27FC236}">
                  <a16:creationId xmlns:a16="http://schemas.microsoft.com/office/drawing/2014/main" id="{FB0D4CFC-5438-41B4-BE0F-E3A022D4A4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46702">
              <a:off x="2133600" y="5020376"/>
              <a:ext cx="1447800" cy="4372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43" name="Rectangle 10">
              <a:extLst>
                <a:ext uri="{FF2B5EF4-FFF2-40B4-BE49-F238E27FC236}">
                  <a16:creationId xmlns:a16="http://schemas.microsoft.com/office/drawing/2014/main" id="{5F0BC11A-F7AE-4144-B0F2-DFE835DAD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243" y="5190344"/>
              <a:ext cx="656214" cy="5246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pic>
          <p:nvPicPr>
            <p:cNvPr id="30744" name="Picture 9" descr="fig3.jpg">
              <a:extLst>
                <a:ext uri="{FF2B5EF4-FFF2-40B4-BE49-F238E27FC236}">
                  <a16:creationId xmlns:a16="http://schemas.microsoft.com/office/drawing/2014/main" id="{C0AC868B-151F-4D91-A0F0-F29C1D94CC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6" t="13675" r="43979" b="76704"/>
            <a:stretch>
              <a:fillRect/>
            </a:stretch>
          </p:blipFill>
          <p:spPr bwMode="auto">
            <a:xfrm rot="-10680000">
              <a:off x="6130163" y="4854702"/>
              <a:ext cx="619575" cy="527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22" name="Group 13">
            <a:extLst>
              <a:ext uri="{FF2B5EF4-FFF2-40B4-BE49-F238E27FC236}">
                <a16:creationId xmlns:a16="http://schemas.microsoft.com/office/drawing/2014/main" id="{B3848D85-9C2B-4A57-AD38-BEC0E8EF5A73}"/>
              </a:ext>
            </a:extLst>
          </p:cNvPr>
          <p:cNvGrpSpPr>
            <a:grpSpLocks/>
          </p:cNvGrpSpPr>
          <p:nvPr/>
        </p:nvGrpSpPr>
        <p:grpSpPr bwMode="auto">
          <a:xfrm>
            <a:off x="0" y="5715000"/>
            <a:ext cx="6705600" cy="1066800"/>
            <a:chOff x="228600" y="5715000"/>
            <a:chExt cx="6553200" cy="1066800"/>
          </a:xfrm>
        </p:grpSpPr>
        <p:pic>
          <p:nvPicPr>
            <p:cNvPr id="30735" name="Picture 3" descr="fig3.jpg">
              <a:extLst>
                <a:ext uri="{FF2B5EF4-FFF2-40B4-BE49-F238E27FC236}">
                  <a16:creationId xmlns:a16="http://schemas.microsoft.com/office/drawing/2014/main" id="{D6AFDC88-BBFB-4A08-BA53-66BE81FB2A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54" t="82619" r="1834"/>
            <a:stretch>
              <a:fillRect/>
            </a:stretch>
          </p:blipFill>
          <p:spPr bwMode="auto">
            <a:xfrm>
              <a:off x="254298" y="5879592"/>
              <a:ext cx="6248400" cy="826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6" name="Rectangle 11">
              <a:extLst>
                <a:ext uri="{FF2B5EF4-FFF2-40B4-BE49-F238E27FC236}">
                  <a16:creationId xmlns:a16="http://schemas.microsoft.com/office/drawing/2014/main" id="{14712305-2421-40AF-93BA-481B10F14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" y="5715000"/>
              <a:ext cx="5181600" cy="5334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37" name="Rectangle 12">
              <a:extLst>
                <a:ext uri="{FF2B5EF4-FFF2-40B4-BE49-F238E27FC236}">
                  <a16:creationId xmlns:a16="http://schemas.microsoft.com/office/drawing/2014/main" id="{C6AD673E-D551-46C5-9605-2E79B620A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9800" y="6477000"/>
              <a:ext cx="762000" cy="304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30723" name="Text Box 6">
            <a:extLst>
              <a:ext uri="{FF2B5EF4-FFF2-40B4-BE49-F238E27FC236}">
                <a16:creationId xmlns:a16="http://schemas.microsoft.com/office/drawing/2014/main" id="{D5F3E397-5E0F-46CF-BEA0-8740A545A8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2209800"/>
            <a:ext cx="1371600" cy="307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 b="1">
                <a:solidFill>
                  <a:schemeClr val="bg1"/>
                </a:solidFill>
                <a:latin typeface="Arial" panose="020B0604020202020204" pitchFamily="34" charset="0"/>
              </a:rPr>
              <a:t>Asteroid Belt</a:t>
            </a:r>
            <a:endParaRPr lang="en-US" altLang="en-US" sz="1400" b="1">
              <a:solidFill>
                <a:schemeClr val="bg1"/>
              </a:solidFill>
            </a:endParaRPr>
          </a:p>
        </p:txBody>
      </p:sp>
      <p:cxnSp>
        <p:nvCxnSpPr>
          <p:cNvPr id="30724" name="Straight Arrow Connector 15">
            <a:extLst>
              <a:ext uri="{FF2B5EF4-FFF2-40B4-BE49-F238E27FC236}">
                <a16:creationId xmlns:a16="http://schemas.microsoft.com/office/drawing/2014/main" id="{ECA3CC64-5627-44CD-8C3C-6917AF74B208}"/>
              </a:ext>
            </a:extLst>
          </p:cNvPr>
          <p:cNvCxnSpPr>
            <a:cxnSpLocks noChangeShapeType="1"/>
          </p:cNvCxnSpPr>
          <p:nvPr/>
        </p:nvCxnSpPr>
        <p:spPr bwMode="auto">
          <a:xfrm rot="16320000" flipH="1">
            <a:off x="4051300" y="2743200"/>
            <a:ext cx="762000" cy="457200"/>
          </a:xfrm>
          <a:prstGeom prst="straightConnector1">
            <a:avLst/>
          </a:prstGeom>
          <a:noFill/>
          <a:ln w="34925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5" name="Text Box 6">
            <a:extLst>
              <a:ext uri="{FF2B5EF4-FFF2-40B4-BE49-F238E27FC236}">
                <a16:creationId xmlns:a16="http://schemas.microsoft.com/office/drawing/2014/main" id="{0580818A-442A-436F-BBCB-10E5BEFAF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6550025"/>
            <a:ext cx="1752600" cy="307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1B19"/>
                </a:solidFill>
                <a:latin typeface="Arial" panose="020B0604020202020204" pitchFamily="34" charset="0"/>
              </a:rPr>
              <a:t>size scale  (AU)</a:t>
            </a:r>
            <a:endParaRPr lang="en-US" altLang="en-US" sz="1400">
              <a:solidFill>
                <a:srgbClr val="FF1B19"/>
              </a:solidFill>
            </a:endParaRPr>
          </a:p>
        </p:txBody>
      </p:sp>
      <p:sp>
        <p:nvSpPr>
          <p:cNvPr id="30726" name="Text Box 6">
            <a:extLst>
              <a:ext uri="{FF2B5EF4-FFF2-40B4-BE49-F238E27FC236}">
                <a16:creationId xmlns:a16="http://schemas.microsoft.com/office/drawing/2014/main" id="{22A6B8A4-DF9A-4195-B9C8-3EA8A1D0B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6019800"/>
            <a:ext cx="609600" cy="338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>
                <a:solidFill>
                  <a:srgbClr val="FEFEC1"/>
                </a:solidFill>
                <a:latin typeface="Arial" panose="020B0604020202020204" pitchFamily="34" charset="0"/>
              </a:rPr>
              <a:t>Sun</a:t>
            </a:r>
            <a:endParaRPr lang="en-US" altLang="en-US" sz="1600">
              <a:solidFill>
                <a:srgbClr val="FEFEC1"/>
              </a:solidFill>
            </a:endParaRPr>
          </a:p>
        </p:txBody>
      </p:sp>
      <p:sp>
        <p:nvSpPr>
          <p:cNvPr id="30727" name="Text Box 6">
            <a:extLst>
              <a:ext uri="{FF2B5EF4-FFF2-40B4-BE49-F238E27FC236}">
                <a16:creationId xmlns:a16="http://schemas.microsoft.com/office/drawing/2014/main" id="{61CFDB2E-10CA-4F41-A2C9-2808B079C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2540000"/>
            <a:ext cx="609600" cy="2921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>
                <a:solidFill>
                  <a:srgbClr val="FEFEC1"/>
                </a:solidFill>
                <a:latin typeface="Arial" panose="020B0604020202020204" pitchFamily="34" charset="0"/>
              </a:rPr>
              <a:t>Sun</a:t>
            </a:r>
            <a:endParaRPr lang="en-US" altLang="en-US" sz="1600">
              <a:solidFill>
                <a:srgbClr val="FEFEC1"/>
              </a:solidFill>
            </a:endParaRPr>
          </a:p>
        </p:txBody>
      </p:sp>
      <p:cxnSp>
        <p:nvCxnSpPr>
          <p:cNvPr id="30728" name="Straight Connector 20">
            <a:extLst>
              <a:ext uri="{FF2B5EF4-FFF2-40B4-BE49-F238E27FC236}">
                <a16:creationId xmlns:a16="http://schemas.microsoft.com/office/drawing/2014/main" id="{A26A7AE2-D7BD-449E-A9A6-435E70A5CBA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407819" y="2944019"/>
            <a:ext cx="627062" cy="342900"/>
          </a:xfrm>
          <a:prstGeom prst="line">
            <a:avLst/>
          </a:prstGeom>
          <a:noFill/>
          <a:ln w="15875">
            <a:solidFill>
              <a:srgbClr val="FEFC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9" name="Rectangle 20">
            <a:extLst>
              <a:ext uri="{FF2B5EF4-FFF2-40B4-BE49-F238E27FC236}">
                <a16:creationId xmlns:a16="http://schemas.microsoft.com/office/drawing/2014/main" id="{1C553698-8B1F-4FB1-80A2-CF7AB78A5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29400"/>
            <a:ext cx="59563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0730" name="Text Box 6">
            <a:extLst>
              <a:ext uri="{FF2B5EF4-FFF2-40B4-BE49-F238E27FC236}">
                <a16:creationId xmlns:a16="http://schemas.microsoft.com/office/drawing/2014/main" id="{02F28AA9-BEB6-45D1-AE85-5DBDC06D5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200" y="6553200"/>
            <a:ext cx="601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1B19"/>
                </a:solidFill>
                <a:latin typeface="Arial" panose="020B0604020202020204" pitchFamily="34" charset="0"/>
              </a:rPr>
              <a:t>30                                     19                                     9              5               1 </a:t>
            </a:r>
            <a:endParaRPr lang="en-US" altLang="en-US" sz="1400">
              <a:solidFill>
                <a:srgbClr val="FF1B19"/>
              </a:solidFill>
            </a:endParaRPr>
          </a:p>
        </p:txBody>
      </p:sp>
      <p:cxnSp>
        <p:nvCxnSpPr>
          <p:cNvPr id="30731" name="Straight Connector 24">
            <a:extLst>
              <a:ext uri="{FF2B5EF4-FFF2-40B4-BE49-F238E27FC236}">
                <a16:creationId xmlns:a16="http://schemas.microsoft.com/office/drawing/2014/main" id="{F4B14F11-5D86-420C-9650-081317FEA47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62600" y="6186488"/>
            <a:ext cx="190500" cy="1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2" name="Straight Arrow Connector 29">
            <a:extLst>
              <a:ext uri="{FF2B5EF4-FFF2-40B4-BE49-F238E27FC236}">
                <a16:creationId xmlns:a16="http://schemas.microsoft.com/office/drawing/2014/main" id="{75D54FFE-05A1-453D-A616-75E1220A4DA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528469" y="6401594"/>
            <a:ext cx="457200" cy="158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3" name="Straight Arrow Connector 32">
            <a:extLst>
              <a:ext uri="{FF2B5EF4-FFF2-40B4-BE49-F238E27FC236}">
                <a16:creationId xmlns:a16="http://schemas.microsoft.com/office/drawing/2014/main" id="{3F363368-4469-40C9-8E26-FAD77C5A92C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716587" y="6399213"/>
            <a:ext cx="455613" cy="1588"/>
          </a:xfrm>
          <a:prstGeom prst="straightConnector1">
            <a:avLst/>
          </a:prstGeom>
          <a:noFill/>
          <a:ln w="15875">
            <a:solidFill>
              <a:srgbClr val="FEFBCD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4" name="Text Box 6">
            <a:extLst>
              <a:ext uri="{FF2B5EF4-FFF2-40B4-BE49-F238E27FC236}">
                <a16:creationId xmlns:a16="http://schemas.microsoft.com/office/drawing/2014/main" id="{1F97F1DC-33B5-433A-A806-84608F1512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5900" y="6065838"/>
            <a:ext cx="3429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000" b="1">
                <a:solidFill>
                  <a:srgbClr val="FF0000"/>
                </a:solidFill>
                <a:latin typeface="Arial" panose="020B0604020202020204" pitchFamily="34" charset="0"/>
              </a:rPr>
              <a:t>E</a:t>
            </a:r>
            <a:endParaRPr lang="en-US" altLang="en-US" sz="10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asteroidbelt_map.gif">
            <a:extLst>
              <a:ext uri="{FF2B5EF4-FFF2-40B4-BE49-F238E27FC236}">
                <a16:creationId xmlns:a16="http://schemas.microsoft.com/office/drawing/2014/main" id="{95AC69ED-35DD-4A52-B239-131A2B1D76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6"/>
          <a:stretch>
            <a:fillRect/>
          </a:stretch>
        </p:blipFill>
        <p:spPr bwMode="auto">
          <a:xfrm>
            <a:off x="1911350" y="114300"/>
            <a:ext cx="612775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Rectangle 3">
            <a:extLst>
              <a:ext uri="{FF2B5EF4-FFF2-40B4-BE49-F238E27FC236}">
                <a16:creationId xmlns:a16="http://schemas.microsoft.com/office/drawing/2014/main" id="{A0F613ED-2564-4806-9158-62D74D278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247650"/>
            <a:ext cx="1447800" cy="290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31747" name="Straight Arrow Connector 7">
            <a:extLst>
              <a:ext uri="{FF2B5EF4-FFF2-40B4-BE49-F238E27FC236}">
                <a16:creationId xmlns:a16="http://schemas.microsoft.com/office/drawing/2014/main" id="{79E00685-BB19-4749-839C-B43FA65ED021}"/>
              </a:ext>
            </a:extLst>
          </p:cNvPr>
          <p:cNvCxnSpPr>
            <a:cxnSpLocks noChangeShapeType="1"/>
          </p:cNvCxnSpPr>
          <p:nvPr/>
        </p:nvCxnSpPr>
        <p:spPr bwMode="auto">
          <a:xfrm rot="16260000" flipH="1">
            <a:off x="2260600" y="2146300"/>
            <a:ext cx="1981200" cy="1498600"/>
          </a:xfrm>
          <a:prstGeom prst="straightConnector1">
            <a:avLst/>
          </a:prstGeom>
          <a:noFill/>
          <a:ln w="222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48" name="Straight Arrow Connector 9">
            <a:extLst>
              <a:ext uri="{FF2B5EF4-FFF2-40B4-BE49-F238E27FC236}">
                <a16:creationId xmlns:a16="http://schemas.microsoft.com/office/drawing/2014/main" id="{D508657E-49F8-4E2B-8750-87399AA33041}"/>
              </a:ext>
            </a:extLst>
          </p:cNvPr>
          <p:cNvCxnSpPr>
            <a:cxnSpLocks noChangeShapeType="1"/>
          </p:cNvCxnSpPr>
          <p:nvPr/>
        </p:nvCxnSpPr>
        <p:spPr bwMode="auto">
          <a:xfrm rot="5340000">
            <a:off x="4508500" y="2019300"/>
            <a:ext cx="2006600" cy="1727200"/>
          </a:xfrm>
          <a:prstGeom prst="straightConnector1">
            <a:avLst/>
          </a:prstGeom>
          <a:noFill/>
          <a:ln w="222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49" name="Rectangle 11">
            <a:extLst>
              <a:ext uri="{FF2B5EF4-FFF2-40B4-BE49-F238E27FC236}">
                <a16:creationId xmlns:a16="http://schemas.microsoft.com/office/drawing/2014/main" id="{616B3B91-A3E2-4ED5-8E6E-F7B5A5A58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457200"/>
            <a:ext cx="1676400" cy="2286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31750" name="Picture 12" descr="asteroidbelt_map.gif">
            <a:extLst>
              <a:ext uri="{FF2B5EF4-FFF2-40B4-BE49-F238E27FC236}">
                <a16:creationId xmlns:a16="http://schemas.microsoft.com/office/drawing/2014/main" id="{4864ACEA-04E1-48B1-BADB-2F899A0DA2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1" t="25806" r="46228" b="72903"/>
          <a:stretch>
            <a:fillRect/>
          </a:stretch>
        </p:blipFill>
        <p:spPr bwMode="auto">
          <a:xfrm>
            <a:off x="2574925" y="1752600"/>
            <a:ext cx="2835275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3" descr="asteroidbelt_map.gif">
            <a:extLst>
              <a:ext uri="{FF2B5EF4-FFF2-40B4-BE49-F238E27FC236}">
                <a16:creationId xmlns:a16="http://schemas.microsoft.com/office/drawing/2014/main" id="{283C8DA7-8A59-473A-93B0-A1FC6B163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1" t="25806" r="46228" b="72903"/>
          <a:stretch>
            <a:fillRect/>
          </a:stretch>
        </p:blipFill>
        <p:spPr bwMode="auto">
          <a:xfrm>
            <a:off x="2727325" y="1828800"/>
            <a:ext cx="2835275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Text Box 6">
            <a:extLst>
              <a:ext uri="{FF2B5EF4-FFF2-40B4-BE49-F238E27FC236}">
                <a16:creationId xmlns:a16="http://schemas.microsoft.com/office/drawing/2014/main" id="{81FFE9CF-4E38-4EFB-8380-87ADD30D9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1673225"/>
            <a:ext cx="152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FFFF00"/>
                </a:solidFill>
                <a:latin typeface="Arial" panose="020B0604020202020204" pitchFamily="34" charset="0"/>
              </a:rPr>
              <a:t>Asteroid Belt</a:t>
            </a:r>
            <a:endParaRPr lang="en-US" altLang="en-US" sz="1600" b="1">
              <a:solidFill>
                <a:srgbClr val="FFFF00"/>
              </a:solidFill>
            </a:endParaRPr>
          </a:p>
        </p:txBody>
      </p:sp>
      <p:pic>
        <p:nvPicPr>
          <p:cNvPr id="31753" name="Picture 15" descr="asteroidbelt_map.gif">
            <a:extLst>
              <a:ext uri="{FF2B5EF4-FFF2-40B4-BE49-F238E27FC236}">
                <a16:creationId xmlns:a16="http://schemas.microsoft.com/office/drawing/2014/main" id="{82683611-1D0C-4446-BCB9-D3EBF37155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8" t="84515" r="68428" b="9032"/>
          <a:stretch>
            <a:fillRect/>
          </a:stretch>
        </p:blipFill>
        <p:spPr bwMode="auto">
          <a:xfrm>
            <a:off x="3937000" y="5105400"/>
            <a:ext cx="11350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Text Box 6">
            <a:extLst>
              <a:ext uri="{FF2B5EF4-FFF2-40B4-BE49-F238E27FC236}">
                <a16:creationId xmlns:a16="http://schemas.microsoft.com/office/drawing/2014/main" id="{885F1EA5-E74A-48B1-8983-24931C6F6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5148263"/>
            <a:ext cx="1752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>
                <a:solidFill>
                  <a:srgbClr val="FFFF00"/>
                </a:solidFill>
                <a:latin typeface="Arial" panose="020B0604020202020204" pitchFamily="34" charset="0"/>
              </a:rPr>
              <a:t>Kuiper Belt</a:t>
            </a:r>
            <a:endParaRPr lang="en-US" altLang="en-US" sz="2000" b="1">
              <a:solidFill>
                <a:srgbClr val="FFFF00"/>
              </a:solidFill>
            </a:endParaRPr>
          </a:p>
        </p:txBody>
      </p:sp>
      <p:sp>
        <p:nvSpPr>
          <p:cNvPr id="31755" name="Text Box 6">
            <a:extLst>
              <a:ext uri="{FF2B5EF4-FFF2-40B4-BE49-F238E27FC236}">
                <a16:creationId xmlns:a16="http://schemas.microsoft.com/office/drawing/2014/main" id="{7FDB83E7-42C0-4025-8DB4-6D49710E0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5381625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>
                <a:solidFill>
                  <a:schemeClr val="bg1"/>
                </a:solidFill>
                <a:latin typeface="Arial" panose="020B0604020202020204" pitchFamily="34" charset="0"/>
              </a:rPr>
              <a:t>Pluto is from the Kuiper Belt and its orbit is highly inclined to the ecliptic plane</a:t>
            </a:r>
            <a:endParaRPr lang="en-US" altLang="en-US" sz="1600">
              <a:solidFill>
                <a:schemeClr val="bg1"/>
              </a:solidFill>
            </a:endParaRPr>
          </a:p>
        </p:txBody>
      </p:sp>
      <p:sp>
        <p:nvSpPr>
          <p:cNvPr id="31756" name="Text Box 6">
            <a:extLst>
              <a:ext uri="{FF2B5EF4-FFF2-40B4-BE49-F238E27FC236}">
                <a16:creationId xmlns:a16="http://schemas.microsoft.com/office/drawing/2014/main" id="{56428CB9-C964-4C10-9B16-B4C1D9818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4538663"/>
            <a:ext cx="1600200" cy="3381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solidFill>
                  <a:srgbClr val="FFFFFF"/>
                </a:solidFill>
                <a:latin typeface="Arial" panose="020B0604020202020204" pitchFamily="34" charset="0"/>
              </a:rPr>
              <a:t>Pluto</a:t>
            </a:r>
            <a:r>
              <a:rPr lang="ja-JP" altLang="en-US" sz="1600" b="1">
                <a:solidFill>
                  <a:srgbClr val="FFFFFF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1600" b="1">
                <a:solidFill>
                  <a:srgbClr val="FFFFFF"/>
                </a:solidFill>
                <a:latin typeface="Arial" panose="020B0604020202020204" pitchFamily="34" charset="0"/>
              </a:rPr>
              <a:t>s orbit</a:t>
            </a:r>
            <a:endParaRPr lang="en-US" altLang="en-US" sz="1600" b="1">
              <a:solidFill>
                <a:srgbClr val="FFFFFF"/>
              </a:solidFill>
            </a:endParaRPr>
          </a:p>
        </p:txBody>
      </p:sp>
      <p:cxnSp>
        <p:nvCxnSpPr>
          <p:cNvPr id="31757" name="Straight Arrow Connector 20">
            <a:extLst>
              <a:ext uri="{FF2B5EF4-FFF2-40B4-BE49-F238E27FC236}">
                <a16:creationId xmlns:a16="http://schemas.microsoft.com/office/drawing/2014/main" id="{79C38A18-C5B2-4EBA-89E7-A7C5752A236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7086600" y="5105400"/>
            <a:ext cx="457200" cy="152400"/>
          </a:xfrm>
          <a:prstGeom prst="straightConnector1">
            <a:avLst/>
          </a:prstGeom>
          <a:noFill/>
          <a:ln w="3492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>
            <a:extLst>
              <a:ext uri="{FF2B5EF4-FFF2-40B4-BE49-F238E27FC236}">
                <a16:creationId xmlns:a16="http://schemas.microsoft.com/office/drawing/2014/main" id="{B8ADF770-E7FA-44FF-81B9-5948BA90F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63" y="5486400"/>
            <a:ext cx="7834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Beyond Neptune</a:t>
            </a:r>
            <a:r>
              <a:rPr lang="ja-JP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orbit  —  </a:t>
            </a:r>
            <a:r>
              <a:rPr lang="en-US" altLang="ja-JP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Kuiper belt </a:t>
            </a:r>
            <a:r>
              <a:rPr lang="en-US" altLang="ja-JP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asteroids and </a:t>
            </a:r>
            <a:r>
              <a:rPr lang="en-US" altLang="ja-JP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COMETS</a:t>
            </a:r>
          </a:p>
          <a:p>
            <a:pPr algn="ctr"/>
            <a:endParaRPr lang="en-US" altLang="en-US" sz="2000" b="1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that is still not the edge of the Solar System….</a:t>
            </a:r>
            <a:endParaRPr lang="en-US" altLang="en-US" sz="200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grpSp>
        <p:nvGrpSpPr>
          <p:cNvPr id="32770" name="Group 9">
            <a:extLst>
              <a:ext uri="{FF2B5EF4-FFF2-40B4-BE49-F238E27FC236}">
                <a16:creationId xmlns:a16="http://schemas.microsoft.com/office/drawing/2014/main" id="{E329AFB4-3708-4551-9626-E402532EC84F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457200"/>
            <a:ext cx="5803900" cy="4813300"/>
            <a:chOff x="1676607" y="457200"/>
            <a:chExt cx="5803357" cy="4813591"/>
          </a:xfrm>
        </p:grpSpPr>
        <p:pic>
          <p:nvPicPr>
            <p:cNvPr id="32771" name="Picture 1" descr="Kuiper Belt1.jpg">
              <a:extLst>
                <a:ext uri="{FF2B5EF4-FFF2-40B4-BE49-F238E27FC236}">
                  <a16:creationId xmlns:a16="http://schemas.microsoft.com/office/drawing/2014/main" id="{63A1F79A-FE8B-493D-8EF7-53F7DB8F0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6" r="2000" b="17429"/>
            <a:stretch>
              <a:fillRect/>
            </a:stretch>
          </p:blipFill>
          <p:spPr bwMode="auto">
            <a:xfrm>
              <a:off x="1676607" y="457200"/>
              <a:ext cx="5803357" cy="4813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2" name="Picture 4" descr="Kuiper Belt1.jpg">
              <a:extLst>
                <a:ext uri="{FF2B5EF4-FFF2-40B4-BE49-F238E27FC236}">
                  <a16:creationId xmlns:a16="http://schemas.microsoft.com/office/drawing/2014/main" id="{5E6F426D-A5C1-486E-B376-01A09B3B21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16" t="11581" r="66542" b="78123"/>
            <a:stretch>
              <a:fillRect/>
            </a:stretch>
          </p:blipFill>
          <p:spPr bwMode="auto">
            <a:xfrm>
              <a:off x="1905217" y="1219246"/>
              <a:ext cx="914439" cy="609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3" name="Rectangle 4">
              <a:extLst>
                <a:ext uri="{FF2B5EF4-FFF2-40B4-BE49-F238E27FC236}">
                  <a16:creationId xmlns:a16="http://schemas.microsoft.com/office/drawing/2014/main" id="{821C951D-774F-45B9-B204-EE70DB8B8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217" y="1447860"/>
              <a:ext cx="1256327" cy="33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Kuiper belt</a:t>
              </a:r>
              <a:endParaRPr lang="en-US" altLang="en-US" sz="1600" b="1">
                <a:solidFill>
                  <a:srgbClr val="FF0000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32774" name="Picture 7" descr="Kuiper Belt1.jpg">
              <a:extLst>
                <a:ext uri="{FF2B5EF4-FFF2-40B4-BE49-F238E27FC236}">
                  <a16:creationId xmlns:a16="http://schemas.microsoft.com/office/drawing/2014/main" id="{EBD638A4-374A-4A10-9977-653009C94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68" t="32172" r="76837" b="61395"/>
            <a:stretch>
              <a:fillRect/>
            </a:stretch>
          </p:blipFill>
          <p:spPr bwMode="auto">
            <a:xfrm>
              <a:off x="2591046" y="2057497"/>
              <a:ext cx="609626" cy="38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2775" name="Straight Arrow Connector 9">
              <a:extLst>
                <a:ext uri="{FF2B5EF4-FFF2-40B4-BE49-F238E27FC236}">
                  <a16:creationId xmlns:a16="http://schemas.microsoft.com/office/drawing/2014/main" id="{5888B749-20AE-4EC4-940D-2ADECB4654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2603743" y="1828887"/>
              <a:ext cx="457228" cy="457220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76" name="Straight Arrow Connector 10">
              <a:extLst>
                <a:ext uri="{FF2B5EF4-FFF2-40B4-BE49-F238E27FC236}">
                  <a16:creationId xmlns:a16="http://schemas.microsoft.com/office/drawing/2014/main" id="{73ED6A7C-AA6C-4C46-8E91-1D3EE2ACA0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057618" y="2057499"/>
              <a:ext cx="685840" cy="228610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0">
            <a:extLst>
              <a:ext uri="{FF2B5EF4-FFF2-40B4-BE49-F238E27FC236}">
                <a16:creationId xmlns:a16="http://schemas.microsoft.com/office/drawing/2014/main" id="{EC7C9F28-563F-4A77-B39B-773285345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85800"/>
            <a:ext cx="9144000" cy="5638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33795" name="Group 30">
            <a:extLst>
              <a:ext uri="{FF2B5EF4-FFF2-40B4-BE49-F238E27FC236}">
                <a16:creationId xmlns:a16="http://schemas.microsoft.com/office/drawing/2014/main" id="{5DDB674B-E176-4A29-88F8-511A20D92541}"/>
              </a:ext>
            </a:extLst>
          </p:cNvPr>
          <p:cNvGrpSpPr>
            <a:grpSpLocks/>
          </p:cNvGrpSpPr>
          <p:nvPr/>
        </p:nvGrpSpPr>
        <p:grpSpPr bwMode="auto">
          <a:xfrm>
            <a:off x="0" y="642938"/>
            <a:ext cx="9144000" cy="5572125"/>
            <a:chOff x="0" y="642257"/>
            <a:chExt cx="9144000" cy="5573486"/>
          </a:xfrm>
        </p:grpSpPr>
        <p:grpSp>
          <p:nvGrpSpPr>
            <p:cNvPr id="33811" name="Group 19">
              <a:extLst>
                <a:ext uri="{FF2B5EF4-FFF2-40B4-BE49-F238E27FC236}">
                  <a16:creationId xmlns:a16="http://schemas.microsoft.com/office/drawing/2014/main" id="{C777D4A2-0195-46CB-9202-A37A0F32A5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642257"/>
              <a:ext cx="9144000" cy="5573486"/>
              <a:chOff x="0" y="642257"/>
              <a:chExt cx="9144000" cy="5573486"/>
            </a:xfrm>
          </p:grpSpPr>
          <p:pic>
            <p:nvPicPr>
              <p:cNvPr id="33818" name="Picture 1" descr="oort1.png">
                <a:extLst>
                  <a:ext uri="{FF2B5EF4-FFF2-40B4-BE49-F238E27FC236}">
                    <a16:creationId xmlns:a16="http://schemas.microsoft.com/office/drawing/2014/main" id="{8C046CE6-55B5-4E2F-B2F8-326877CFF1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642257"/>
                <a:ext cx="9144000" cy="5573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19" name="Picture 3" descr="oort1.png">
                <a:extLst>
                  <a:ext uri="{FF2B5EF4-FFF2-40B4-BE49-F238E27FC236}">
                    <a16:creationId xmlns:a16="http://schemas.microsoft.com/office/drawing/2014/main" id="{38CAD539-6E1C-405E-9DFB-F0FE42EC75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555" t="67480" r="25136" b="29993"/>
              <a:stretch>
                <a:fillRect/>
              </a:stretch>
            </p:blipFill>
            <p:spPr bwMode="auto">
              <a:xfrm>
                <a:off x="5562600" y="4278756"/>
                <a:ext cx="1308518" cy="140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0" name="Picture 5" descr="oort1.png">
                <a:extLst>
                  <a:ext uri="{FF2B5EF4-FFF2-40B4-BE49-F238E27FC236}">
                    <a16:creationId xmlns:a16="http://schemas.microsoft.com/office/drawing/2014/main" id="{F544A630-0530-4E8B-BED3-92584597ED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555" t="67480" r="31419" b="29993"/>
              <a:stretch>
                <a:fillRect/>
              </a:stretch>
            </p:blipFill>
            <p:spPr bwMode="auto">
              <a:xfrm rot="2506967">
                <a:off x="6811604" y="4493773"/>
                <a:ext cx="733851" cy="140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1" name="Picture 6" descr="oort1.png">
                <a:extLst>
                  <a:ext uri="{FF2B5EF4-FFF2-40B4-BE49-F238E27FC236}">
                    <a16:creationId xmlns:a16="http://schemas.microsoft.com/office/drawing/2014/main" id="{6F8CF737-D652-4557-8936-3171EFCA7B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555" t="67480" r="37704" b="29993"/>
              <a:stretch>
                <a:fillRect/>
              </a:stretch>
            </p:blipFill>
            <p:spPr bwMode="auto">
              <a:xfrm>
                <a:off x="7315200" y="4800600"/>
                <a:ext cx="159231" cy="140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2" name="Picture 7" descr="oort1.png">
                <a:extLst>
                  <a:ext uri="{FF2B5EF4-FFF2-40B4-BE49-F238E27FC236}">
                    <a16:creationId xmlns:a16="http://schemas.microsoft.com/office/drawing/2014/main" id="{60D77BA0-41BC-448D-9D60-38B23B285F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555" t="67480" r="37704" b="29993"/>
              <a:stretch>
                <a:fillRect/>
              </a:stretch>
            </p:blipFill>
            <p:spPr bwMode="auto">
              <a:xfrm>
                <a:off x="5410200" y="4343400"/>
                <a:ext cx="159231" cy="140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3" name="Picture 8" descr="oort1.png">
                <a:extLst>
                  <a:ext uri="{FF2B5EF4-FFF2-40B4-BE49-F238E27FC236}">
                    <a16:creationId xmlns:a16="http://schemas.microsoft.com/office/drawing/2014/main" id="{BDC9FD95-6CF7-4721-8D5D-59CFBEE08C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68" t="82477" r="23993" b="15933"/>
              <a:stretch>
                <a:fillRect/>
              </a:stretch>
            </p:blipFill>
            <p:spPr bwMode="auto">
              <a:xfrm>
                <a:off x="5846165" y="5346700"/>
                <a:ext cx="1256320" cy="88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4" name="Picture 9" descr="oort1.png">
                <a:extLst>
                  <a:ext uri="{FF2B5EF4-FFF2-40B4-BE49-F238E27FC236}">
                    <a16:creationId xmlns:a16="http://schemas.microsoft.com/office/drawing/2014/main" id="{47AA1207-ABCE-4F25-8123-D2F224EED1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38" t="82477" r="27992" b="15933"/>
              <a:stretch>
                <a:fillRect/>
              </a:stretch>
            </p:blipFill>
            <p:spPr bwMode="auto">
              <a:xfrm>
                <a:off x="6933935" y="5245380"/>
                <a:ext cx="472774" cy="88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5" name="Picture 10" descr="oort1.png">
                <a:extLst>
                  <a:ext uri="{FF2B5EF4-FFF2-40B4-BE49-F238E27FC236}">
                    <a16:creationId xmlns:a16="http://schemas.microsoft.com/office/drawing/2014/main" id="{20C728F1-B8E9-472C-B733-D9369107EC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38" t="82477" r="27992" b="15933"/>
              <a:stretch>
                <a:fillRect/>
              </a:stretch>
            </p:blipFill>
            <p:spPr bwMode="auto">
              <a:xfrm>
                <a:off x="7086335" y="5181600"/>
                <a:ext cx="472774" cy="88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6" name="Picture 11" descr="oort1.png">
                <a:extLst>
                  <a:ext uri="{FF2B5EF4-FFF2-40B4-BE49-F238E27FC236}">
                    <a16:creationId xmlns:a16="http://schemas.microsoft.com/office/drawing/2014/main" id="{9F6C5117-C228-47D8-A5EF-173580E714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38" t="82477" r="27992" b="15933"/>
              <a:stretch>
                <a:fillRect/>
              </a:stretch>
            </p:blipFill>
            <p:spPr bwMode="auto">
              <a:xfrm>
                <a:off x="7162800" y="5105400"/>
                <a:ext cx="472774" cy="88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7" name="Picture 12" descr="oort1.png">
                <a:extLst>
                  <a:ext uri="{FF2B5EF4-FFF2-40B4-BE49-F238E27FC236}">
                    <a16:creationId xmlns:a16="http://schemas.microsoft.com/office/drawing/2014/main" id="{D11DEE1A-3C93-445D-A01A-AB49DC3E6F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38" t="82477" r="27992" b="15933"/>
              <a:stretch>
                <a:fillRect/>
              </a:stretch>
            </p:blipFill>
            <p:spPr bwMode="auto">
              <a:xfrm>
                <a:off x="7315200" y="5016780"/>
                <a:ext cx="472774" cy="88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8" name="Picture 13" descr="oort1.png">
                <a:extLst>
                  <a:ext uri="{FF2B5EF4-FFF2-40B4-BE49-F238E27FC236}">
                    <a16:creationId xmlns:a16="http://schemas.microsoft.com/office/drawing/2014/main" id="{41CE7994-D1D6-4175-8853-271E2A51BC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38" t="82477" r="27992" b="15933"/>
              <a:stretch>
                <a:fillRect/>
              </a:stretch>
            </p:blipFill>
            <p:spPr bwMode="auto">
              <a:xfrm>
                <a:off x="7315200" y="4953000"/>
                <a:ext cx="472774" cy="88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9" name="Picture 14" descr="oort1.png">
                <a:extLst>
                  <a:ext uri="{FF2B5EF4-FFF2-40B4-BE49-F238E27FC236}">
                    <a16:creationId xmlns:a16="http://schemas.microsoft.com/office/drawing/2014/main" id="{F76364B0-79F8-4B00-80EF-E9990EA839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409" t="82477" r="27992" b="15933"/>
              <a:stretch>
                <a:fillRect/>
              </a:stretch>
            </p:blipFill>
            <p:spPr bwMode="auto">
              <a:xfrm rot="1200000">
                <a:off x="5461745" y="5268707"/>
                <a:ext cx="420554" cy="88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0" name="Picture 15" descr="oort1.png">
                <a:extLst>
                  <a:ext uri="{FF2B5EF4-FFF2-40B4-BE49-F238E27FC236}">
                    <a16:creationId xmlns:a16="http://schemas.microsoft.com/office/drawing/2014/main" id="{76831531-A7ED-41A1-994F-BD38884B1D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122" t="82477" r="27992" b="15933"/>
              <a:stretch>
                <a:fillRect/>
              </a:stretch>
            </p:blipFill>
            <p:spPr bwMode="auto">
              <a:xfrm rot="2160000">
                <a:off x="5141595" y="4997450"/>
                <a:ext cx="263841" cy="88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1" name="Picture 16" descr="oort1.png">
                <a:extLst>
                  <a:ext uri="{FF2B5EF4-FFF2-40B4-BE49-F238E27FC236}">
                    <a16:creationId xmlns:a16="http://schemas.microsoft.com/office/drawing/2014/main" id="{E3F096D0-D095-4403-BBF6-A4C2AD26AE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987" t="67773" r="42845" b="29494"/>
              <a:stretch>
                <a:fillRect/>
              </a:stretch>
            </p:blipFill>
            <p:spPr bwMode="auto">
              <a:xfrm rot="-3385444">
                <a:off x="4954270" y="4506235"/>
                <a:ext cx="472644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2" name="Picture 17" descr="oort1.png">
                <a:extLst>
                  <a:ext uri="{FF2B5EF4-FFF2-40B4-BE49-F238E27FC236}">
                    <a16:creationId xmlns:a16="http://schemas.microsoft.com/office/drawing/2014/main" id="{92646CCB-1E61-4959-9750-8508C52D80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987" t="67773" r="46844" b="29494"/>
              <a:stretch>
                <a:fillRect/>
              </a:stretch>
            </p:blipFill>
            <p:spPr bwMode="auto">
              <a:xfrm rot="-3385444">
                <a:off x="5221174" y="4409082"/>
                <a:ext cx="107003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3" name="Picture 18" descr="oort1.png">
                <a:extLst>
                  <a:ext uri="{FF2B5EF4-FFF2-40B4-BE49-F238E27FC236}">
                    <a16:creationId xmlns:a16="http://schemas.microsoft.com/office/drawing/2014/main" id="{866FAA67-C58E-4846-9AFA-AF31792C9C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987" t="67773" r="46844" b="29494"/>
              <a:stretch>
                <a:fillRect/>
              </a:stretch>
            </p:blipFill>
            <p:spPr bwMode="auto">
              <a:xfrm rot="-3385444">
                <a:off x="5068774" y="4734917"/>
                <a:ext cx="107003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3812" name="Oval 20">
              <a:extLst>
                <a:ext uri="{FF2B5EF4-FFF2-40B4-BE49-F238E27FC236}">
                  <a16:creationId xmlns:a16="http://schemas.microsoft.com/office/drawing/2014/main" id="{381DD16F-63CF-46EF-82DE-D748D3B678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67796">
              <a:off x="5546434" y="4492087"/>
              <a:ext cx="1573329" cy="774343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33813" name="Straight Connector 22">
              <a:extLst>
                <a:ext uri="{FF2B5EF4-FFF2-40B4-BE49-F238E27FC236}">
                  <a16:creationId xmlns:a16="http://schemas.microsoft.com/office/drawing/2014/main" id="{4F71D04D-BBC3-4ECF-BE47-E68AD3D6C0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20000">
              <a:off x="5638800" y="4965700"/>
              <a:ext cx="152400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14" name="Straight Connector 23">
              <a:extLst>
                <a:ext uri="{FF2B5EF4-FFF2-40B4-BE49-F238E27FC236}">
                  <a16:creationId xmlns:a16="http://schemas.microsoft.com/office/drawing/2014/main" id="{EC9FB389-9DE7-404A-884F-AA33B876D81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20940000" flipV="1">
              <a:off x="6997700" y="4889500"/>
              <a:ext cx="69540" cy="301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33815" name="Picture 25" descr="oort1.png">
              <a:extLst>
                <a:ext uri="{FF2B5EF4-FFF2-40B4-BE49-F238E27FC236}">
                  <a16:creationId xmlns:a16="http://schemas.microsoft.com/office/drawing/2014/main" id="{B5D99D55-4799-48E1-B5DF-A876E4E53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122" t="82477" r="27992" b="15933"/>
            <a:stretch>
              <a:fillRect/>
            </a:stretch>
          </p:blipFill>
          <p:spPr bwMode="auto">
            <a:xfrm rot="2160000">
              <a:off x="5293995" y="5149850"/>
              <a:ext cx="263841" cy="88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16" name="Picture 26" descr="oort1.png">
              <a:extLst>
                <a:ext uri="{FF2B5EF4-FFF2-40B4-BE49-F238E27FC236}">
                  <a16:creationId xmlns:a16="http://schemas.microsoft.com/office/drawing/2014/main" id="{FF6AEAAC-B4FA-4091-A7C2-02712CA41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122" t="82477" r="27992" b="15933"/>
            <a:stretch>
              <a:fillRect/>
            </a:stretch>
          </p:blipFill>
          <p:spPr bwMode="auto">
            <a:xfrm rot="7377766">
              <a:off x="5220081" y="5272084"/>
              <a:ext cx="263841" cy="88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3817" name="Straight Arrow Connector 28">
              <a:extLst>
                <a:ext uri="{FF2B5EF4-FFF2-40B4-BE49-F238E27FC236}">
                  <a16:creationId xmlns:a16="http://schemas.microsoft.com/office/drawing/2014/main" id="{9E498927-7699-4FD0-AD7C-C353678FE68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4724400" y="5092700"/>
              <a:ext cx="1143000" cy="71120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3796" name="Group 38">
            <a:extLst>
              <a:ext uri="{FF2B5EF4-FFF2-40B4-BE49-F238E27FC236}">
                <a16:creationId xmlns:a16="http://schemas.microsoft.com/office/drawing/2014/main" id="{E7A19EF7-BB6B-4B8F-84F0-BDC31F03B430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6248400"/>
            <a:ext cx="914400" cy="153988"/>
            <a:chOff x="5485606" y="6324600"/>
            <a:chExt cx="1677194" cy="153988"/>
          </a:xfrm>
        </p:grpSpPr>
        <p:cxnSp>
          <p:nvCxnSpPr>
            <p:cNvPr id="33808" name="Straight Connector 32">
              <a:extLst>
                <a:ext uri="{FF2B5EF4-FFF2-40B4-BE49-F238E27FC236}">
                  <a16:creationId xmlns:a16="http://schemas.microsoft.com/office/drawing/2014/main" id="{45ADB0B1-103F-46C1-9E1F-8A8C9607650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486400" y="6477000"/>
              <a:ext cx="1676400" cy="158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9" name="Straight Connector 34">
              <a:extLst>
                <a:ext uri="{FF2B5EF4-FFF2-40B4-BE49-F238E27FC236}">
                  <a16:creationId xmlns:a16="http://schemas.microsoft.com/office/drawing/2014/main" id="{D8DED6C3-7127-4A23-9975-02E75AF7AE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5410200" y="6400800"/>
              <a:ext cx="152400" cy="158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10" name="Straight Connector 35">
              <a:extLst>
                <a:ext uri="{FF2B5EF4-FFF2-40B4-BE49-F238E27FC236}">
                  <a16:creationId xmlns:a16="http://schemas.microsoft.com/office/drawing/2014/main" id="{DCB0CBEE-D5E3-4407-A296-8151E9D3D9E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7085806" y="6400006"/>
              <a:ext cx="152400" cy="158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3797" name="Text Box 6">
            <a:extLst>
              <a:ext uri="{FF2B5EF4-FFF2-40B4-BE49-F238E27FC236}">
                <a16:creationId xmlns:a16="http://schemas.microsoft.com/office/drawing/2014/main" id="{471D28AE-1444-485F-9828-DA8E72844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6443663"/>
            <a:ext cx="2819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40 AU = 5.5 light-hrs</a:t>
            </a:r>
            <a:endParaRPr lang="en-US" altLang="en-US" sz="2000">
              <a:solidFill>
                <a:srgbClr val="FFFF00"/>
              </a:solidFill>
            </a:endParaRPr>
          </a:p>
        </p:txBody>
      </p:sp>
      <p:grpSp>
        <p:nvGrpSpPr>
          <p:cNvPr id="33798" name="Group 39">
            <a:extLst>
              <a:ext uri="{FF2B5EF4-FFF2-40B4-BE49-F238E27FC236}">
                <a16:creationId xmlns:a16="http://schemas.microsoft.com/office/drawing/2014/main" id="{14F56058-2484-4B64-BB7B-24ED74D2AB85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6248400"/>
            <a:ext cx="2743200" cy="153988"/>
            <a:chOff x="5485606" y="6324600"/>
            <a:chExt cx="1677194" cy="153988"/>
          </a:xfrm>
        </p:grpSpPr>
        <p:cxnSp>
          <p:nvCxnSpPr>
            <p:cNvPr id="33805" name="Straight Connector 40">
              <a:extLst>
                <a:ext uri="{FF2B5EF4-FFF2-40B4-BE49-F238E27FC236}">
                  <a16:creationId xmlns:a16="http://schemas.microsoft.com/office/drawing/2014/main" id="{DAD1C502-057B-4925-B763-6CF92D36D83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486400" y="6477000"/>
              <a:ext cx="1676400" cy="158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6" name="Straight Connector 41">
              <a:extLst>
                <a:ext uri="{FF2B5EF4-FFF2-40B4-BE49-F238E27FC236}">
                  <a16:creationId xmlns:a16="http://schemas.microsoft.com/office/drawing/2014/main" id="{7E77A104-C5A2-4A5E-BDE9-DA0FF26BEA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5410200" y="6400800"/>
              <a:ext cx="152400" cy="158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7" name="Straight Connector 42">
              <a:extLst>
                <a:ext uri="{FF2B5EF4-FFF2-40B4-BE49-F238E27FC236}">
                  <a16:creationId xmlns:a16="http://schemas.microsoft.com/office/drawing/2014/main" id="{CC58C89D-355E-47C2-B5B2-D125CD314F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7085806" y="6400006"/>
              <a:ext cx="152400" cy="158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3799" name="Text Box 6">
            <a:extLst>
              <a:ext uri="{FF2B5EF4-FFF2-40B4-BE49-F238E27FC236}">
                <a16:creationId xmlns:a16="http://schemas.microsoft.com/office/drawing/2014/main" id="{699F6C8D-EE07-40BA-B090-87AFC6016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443663"/>
            <a:ext cx="3581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25,000 AU = 5 light-MONTHS</a:t>
            </a:r>
            <a:endParaRPr lang="en-US" altLang="en-US" sz="2000">
              <a:solidFill>
                <a:srgbClr val="FFFF00"/>
              </a:solidFill>
            </a:endParaRPr>
          </a:p>
        </p:txBody>
      </p:sp>
      <p:cxnSp>
        <p:nvCxnSpPr>
          <p:cNvPr id="33800" name="Straight Connector 47">
            <a:extLst>
              <a:ext uri="{FF2B5EF4-FFF2-40B4-BE49-F238E27FC236}">
                <a16:creationId xmlns:a16="http://schemas.microsoft.com/office/drawing/2014/main" id="{FEB4834C-04CE-40CB-88DD-B84F8C4510FB}"/>
              </a:ext>
            </a:extLst>
          </p:cNvPr>
          <p:cNvCxnSpPr>
            <a:cxnSpLocks noChangeShapeType="1"/>
          </p:cNvCxnSpPr>
          <p:nvPr/>
        </p:nvCxnSpPr>
        <p:spPr bwMode="auto">
          <a:xfrm rot="120000">
            <a:off x="2973388" y="3597275"/>
            <a:ext cx="6080125" cy="34925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Straight Connector 49">
            <a:extLst>
              <a:ext uri="{FF2B5EF4-FFF2-40B4-BE49-F238E27FC236}">
                <a16:creationId xmlns:a16="http://schemas.microsoft.com/office/drawing/2014/main" id="{B12E3A28-C352-4314-B25B-321F72FAC19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009901" y="3459162"/>
            <a:ext cx="533400" cy="625475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Straight Connector 51">
            <a:extLst>
              <a:ext uri="{FF2B5EF4-FFF2-40B4-BE49-F238E27FC236}">
                <a16:creationId xmlns:a16="http://schemas.microsoft.com/office/drawing/2014/main" id="{4836E73A-07D2-4337-ABD6-94D7E3E071EA}"/>
              </a:ext>
            </a:extLst>
          </p:cNvPr>
          <p:cNvCxnSpPr>
            <a:cxnSpLocks noChangeShapeType="1"/>
          </p:cNvCxnSpPr>
          <p:nvPr/>
        </p:nvCxnSpPr>
        <p:spPr bwMode="auto">
          <a:xfrm rot="15780000" flipH="1">
            <a:off x="1908175" y="4702175"/>
            <a:ext cx="2667000" cy="2794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3" name="Rectangle 52">
            <a:extLst>
              <a:ext uri="{FF2B5EF4-FFF2-40B4-BE49-F238E27FC236}">
                <a16:creationId xmlns:a16="http://schemas.microsoft.com/office/drawing/2014/main" id="{C359594A-25C0-4ABE-9E11-35F660B48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2350" y="4038600"/>
            <a:ext cx="5486400" cy="2095500"/>
          </a:xfrm>
          <a:prstGeom prst="rect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3804" name="Text Box 6">
            <a:extLst>
              <a:ext uri="{FF2B5EF4-FFF2-40B4-BE49-F238E27FC236}">
                <a16:creationId xmlns:a16="http://schemas.microsoft.com/office/drawing/2014/main" id="{CA25A038-F60F-4A6C-9172-B0CF83233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147638"/>
            <a:ext cx="464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FFFF"/>
                </a:solidFill>
                <a:latin typeface="Arial" panose="020B0604020202020204" pitchFamily="34" charset="0"/>
              </a:rPr>
              <a:t>This is the whole Solar System:</a:t>
            </a:r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1">
            <a:extLst>
              <a:ext uri="{FF2B5EF4-FFF2-40B4-BE49-F238E27FC236}">
                <a16:creationId xmlns:a16="http://schemas.microsoft.com/office/drawing/2014/main" id="{E5CAE972-2E03-4BE3-9D52-9B445AF9D6B6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76200"/>
            <a:ext cx="7696200" cy="6670675"/>
            <a:chOff x="1377950" y="1479550"/>
            <a:chExt cx="4498307" cy="3898900"/>
          </a:xfrm>
        </p:grpSpPr>
        <p:pic>
          <p:nvPicPr>
            <p:cNvPr id="34824" name="Picture 2" descr="327_Gliese710Comets.jpg">
              <a:extLst>
                <a:ext uri="{FF2B5EF4-FFF2-40B4-BE49-F238E27FC236}">
                  <a16:creationId xmlns:a16="http://schemas.microsoft.com/office/drawing/2014/main" id="{C2DBAD64-BB3C-4AFC-BB9C-6B91DC267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723"/>
            <a:stretch>
              <a:fillRect/>
            </a:stretch>
          </p:blipFill>
          <p:spPr bwMode="auto">
            <a:xfrm>
              <a:off x="1377950" y="1479550"/>
              <a:ext cx="4489450" cy="389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5" name="Picture 3" descr="327_Gliese710Comets.jpg">
              <a:extLst>
                <a:ext uri="{FF2B5EF4-FFF2-40B4-BE49-F238E27FC236}">
                  <a16:creationId xmlns:a16="http://schemas.microsoft.com/office/drawing/2014/main" id="{28318AB7-4865-402E-A1DF-255281419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50" r="12883" b="17590"/>
            <a:stretch>
              <a:fillRect/>
            </a:stretch>
          </p:blipFill>
          <p:spPr bwMode="auto">
            <a:xfrm>
              <a:off x="5105400" y="1511300"/>
              <a:ext cx="770857" cy="321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6" name="Picture 4" descr="327_Gliese710Comets.jpg">
              <a:extLst>
                <a:ext uri="{FF2B5EF4-FFF2-40B4-BE49-F238E27FC236}">
                  <a16:creationId xmlns:a16="http://schemas.microsoft.com/office/drawing/2014/main" id="{FDC7B88A-C596-4076-857C-CD77998B9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37" t="24919" r="40080" b="72704"/>
            <a:stretch>
              <a:fillRect/>
            </a:stretch>
          </p:blipFill>
          <p:spPr bwMode="auto">
            <a:xfrm>
              <a:off x="4389138" y="2345713"/>
              <a:ext cx="810235" cy="9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818" name="Text Box 6">
            <a:extLst>
              <a:ext uri="{FF2B5EF4-FFF2-40B4-BE49-F238E27FC236}">
                <a16:creationId xmlns:a16="http://schemas.microsoft.com/office/drawing/2014/main" id="{130B64FD-7329-436C-BB00-782333DFA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6076950"/>
            <a:ext cx="4800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artist</a:t>
            </a:r>
            <a:r>
              <a:rPr lang="ja-JP" altLang="en-US" sz="2000">
                <a:solidFill>
                  <a:srgbClr val="FFFF00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2000">
                <a:solidFill>
                  <a:srgbClr val="FFFF00"/>
                </a:solidFill>
                <a:latin typeface="Arial" panose="020B0604020202020204" pitchFamily="34" charset="0"/>
              </a:rPr>
              <a:t>s depiction of Oort Cloud — swarms of </a:t>
            </a:r>
            <a:r>
              <a:rPr lang="en-US" altLang="ja-JP" sz="2000">
                <a:solidFill>
                  <a:srgbClr val="FFFFFF"/>
                </a:solidFill>
                <a:latin typeface="Arial" panose="020B0604020202020204" pitchFamily="34" charset="0"/>
              </a:rPr>
              <a:t>comets</a:t>
            </a: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34819" name="Rectangle 6">
            <a:extLst>
              <a:ext uri="{FF2B5EF4-FFF2-40B4-BE49-F238E27FC236}">
                <a16:creationId xmlns:a16="http://schemas.microsoft.com/office/drawing/2014/main" id="{AC1F6E90-8D37-40D7-AF31-9DB74A256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276600"/>
            <a:ext cx="76200" cy="76200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34821" name="Straight Arrow Connector 8">
            <a:extLst>
              <a:ext uri="{FF2B5EF4-FFF2-40B4-BE49-F238E27FC236}">
                <a16:creationId xmlns:a16="http://schemas.microsoft.com/office/drawing/2014/main" id="{256FE853-AD86-4AA0-B8EF-CE8434A62F63}"/>
              </a:ext>
            </a:extLst>
          </p:cNvPr>
          <p:cNvCxnSpPr>
            <a:cxnSpLocks noChangeShapeType="1"/>
            <a:endCxn id="34819" idx="3"/>
          </p:cNvCxnSpPr>
          <p:nvPr/>
        </p:nvCxnSpPr>
        <p:spPr bwMode="auto">
          <a:xfrm rot="10800000">
            <a:off x="4495800" y="3314700"/>
            <a:ext cx="2844800" cy="673100"/>
          </a:xfrm>
          <a:prstGeom prst="straightConnector1">
            <a:avLst/>
          </a:prstGeom>
          <a:noFill/>
          <a:ln w="19050">
            <a:solidFill>
              <a:srgbClr val="FFFF00"/>
            </a:solidFill>
            <a:round/>
            <a:headEnd/>
            <a:tailEnd type="arrow" w="med" len="med"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ext Box 6">
            <a:extLst>
              <a:ext uri="{FF2B5EF4-FFF2-40B4-BE49-F238E27FC236}">
                <a16:creationId xmlns:a16="http://schemas.microsoft.com/office/drawing/2014/main" id="{DF7D624D-BEF2-4F97-8870-EBECFCDBC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3790950"/>
            <a:ext cx="1219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planets — 80 AU diameter</a:t>
            </a:r>
            <a:endParaRPr lang="en-US" altLang="en-US" sz="200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121209F-8765-455A-B6CD-0CDEB3CC177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43000" y="5562600"/>
            <a:ext cx="6705600" cy="1588"/>
          </a:xfrm>
          <a:prstGeom prst="straightConnector1">
            <a:avLst/>
          </a:prstGeom>
          <a:noFill/>
          <a:ln w="12700">
            <a:solidFill>
              <a:srgbClr val="FFFF00"/>
            </a:solidFill>
            <a:round/>
            <a:headEnd type="arrow" w="med" len="med"/>
            <a:tailEnd type="arrow" w="med" len="med"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</p:spPr>
      </p:cxnSp>
      <p:sp>
        <p:nvSpPr>
          <p:cNvPr id="34823" name="Text Box 6">
            <a:extLst>
              <a:ext uri="{FF2B5EF4-FFF2-40B4-BE49-F238E27FC236}">
                <a16:creationId xmlns:a16="http://schemas.microsoft.com/office/drawing/2014/main" id="{7A6BECA9-15B0-4AEA-9E07-4B78FFF68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5181600"/>
            <a:ext cx="480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50,000 AU diameter</a:t>
            </a:r>
            <a:endParaRPr lang="en-US" altLang="en-US" sz="2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 descr="FIG14.10.jpg">
            <a:extLst>
              <a:ext uri="{FF2B5EF4-FFF2-40B4-BE49-F238E27FC236}">
                <a16:creationId xmlns:a16="http://schemas.microsoft.com/office/drawing/2014/main" id="{EB393863-F613-4338-9E1D-1F79332FB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8" r="50000" b="16280"/>
          <a:stretch>
            <a:fillRect/>
          </a:stretch>
        </p:blipFill>
        <p:spPr bwMode="auto">
          <a:xfrm>
            <a:off x="2184400" y="914400"/>
            <a:ext cx="4978400" cy="447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Text Box 6">
            <a:extLst>
              <a:ext uri="{FF2B5EF4-FFF2-40B4-BE49-F238E27FC236}">
                <a16:creationId xmlns:a16="http://schemas.microsoft.com/office/drawing/2014/main" id="{C4DC9232-BF9D-4728-B1D2-B5875C5C0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4400" y="5638800"/>
            <a:ext cx="4800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orbits of comets in Oort Cloud are like bees  swarming around a hive</a:t>
            </a:r>
            <a:endParaRPr lang="en-US" altLang="en-US" sz="2000">
              <a:solidFill>
                <a:srgbClr val="FFFF00"/>
              </a:solidFill>
            </a:endParaRPr>
          </a:p>
        </p:txBody>
      </p:sp>
      <p:pic>
        <p:nvPicPr>
          <p:cNvPr id="35843" name="Picture 3" descr="FIG14.10.jpg">
            <a:extLst>
              <a:ext uri="{FF2B5EF4-FFF2-40B4-BE49-F238E27FC236}">
                <a16:creationId xmlns:a16="http://schemas.microsoft.com/office/drawing/2014/main" id="{205E8E63-27FD-4120-AB5F-7470CAF3DF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t="3488" r="91325" b="86960"/>
          <a:stretch>
            <a:fillRect/>
          </a:stretch>
        </p:blipFill>
        <p:spPr bwMode="auto">
          <a:xfrm>
            <a:off x="5080000" y="3086100"/>
            <a:ext cx="9398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 descr="FIG14.10.jpg">
            <a:extLst>
              <a:ext uri="{FF2B5EF4-FFF2-40B4-BE49-F238E27FC236}">
                <a16:creationId xmlns:a16="http://schemas.microsoft.com/office/drawing/2014/main" id="{AD39A859-85B0-434D-B4FC-82A8C3EF7F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29802" r="67857" b="62787"/>
          <a:stretch>
            <a:fillRect/>
          </a:stretch>
        </p:blipFill>
        <p:spPr bwMode="auto">
          <a:xfrm rot="360000">
            <a:off x="5321300" y="3048000"/>
            <a:ext cx="3810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FIG14.10.jpg">
            <a:extLst>
              <a:ext uri="{FF2B5EF4-FFF2-40B4-BE49-F238E27FC236}">
                <a16:creationId xmlns:a16="http://schemas.microsoft.com/office/drawing/2014/main" id="{1FF82836-0E08-4125-BAF2-79958D042C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29802" r="67857" b="65578"/>
          <a:stretch>
            <a:fillRect/>
          </a:stretch>
        </p:blipFill>
        <p:spPr bwMode="auto">
          <a:xfrm rot="780000">
            <a:off x="5480050" y="3454400"/>
            <a:ext cx="3810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 descr="FIG14.10.jpg">
            <a:extLst>
              <a:ext uri="{FF2B5EF4-FFF2-40B4-BE49-F238E27FC236}">
                <a16:creationId xmlns:a16="http://schemas.microsoft.com/office/drawing/2014/main" id="{7EFC44B8-8142-4F0F-8DE0-B8E8EF82B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29802" r="67857" b="62787"/>
          <a:stretch>
            <a:fillRect/>
          </a:stretch>
        </p:blipFill>
        <p:spPr bwMode="auto">
          <a:xfrm rot="900000">
            <a:off x="5016500" y="3067050"/>
            <a:ext cx="3810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7" descr="FIG14.10.jpg">
            <a:extLst>
              <a:ext uri="{FF2B5EF4-FFF2-40B4-BE49-F238E27FC236}">
                <a16:creationId xmlns:a16="http://schemas.microsoft.com/office/drawing/2014/main" id="{51C99369-FF30-4D68-B825-F3C5B9470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29802" r="67857" b="67204"/>
          <a:stretch>
            <a:fillRect/>
          </a:stretch>
        </p:blipFill>
        <p:spPr bwMode="auto">
          <a:xfrm rot="1500000">
            <a:off x="5148263" y="3549650"/>
            <a:ext cx="38100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Rectangle 8">
            <a:extLst>
              <a:ext uri="{FF2B5EF4-FFF2-40B4-BE49-F238E27FC236}">
                <a16:creationId xmlns:a16="http://schemas.microsoft.com/office/drawing/2014/main" id="{CAD295C8-FC87-4C5D-9EBC-2B6B872D2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9000" y="3276600"/>
            <a:ext cx="228600" cy="228600"/>
          </a:xfrm>
          <a:prstGeom prst="rect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35849" name="Straight Connector 10">
            <a:extLst>
              <a:ext uri="{FF2B5EF4-FFF2-40B4-BE49-F238E27FC236}">
                <a16:creationId xmlns:a16="http://schemas.microsoft.com/office/drawing/2014/main" id="{906FF3F8-24DA-4DC4-A384-06795AE6622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724400" y="1816100"/>
            <a:ext cx="2743200" cy="1447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0" name="Straight Connector 11">
            <a:extLst>
              <a:ext uri="{FF2B5EF4-FFF2-40B4-BE49-F238E27FC236}">
                <a16:creationId xmlns:a16="http://schemas.microsoft.com/office/drawing/2014/main" id="{D910AE73-5FA6-4319-AEFE-7532E3F680B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24400" y="3505200"/>
            <a:ext cx="2743200" cy="1447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1" name="Straight Connector 14">
            <a:extLst>
              <a:ext uri="{FF2B5EF4-FFF2-40B4-BE49-F238E27FC236}">
                <a16:creationId xmlns:a16="http://schemas.microsoft.com/office/drawing/2014/main" id="{292EE61B-26B4-4392-A49F-013AD04F648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905501" y="3390900"/>
            <a:ext cx="3124200" cy="3175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2" name="Text Box 6">
            <a:extLst>
              <a:ext uri="{FF2B5EF4-FFF2-40B4-BE49-F238E27FC236}">
                <a16:creationId xmlns:a16="http://schemas.microsoft.com/office/drawing/2014/main" id="{7FF9E033-E968-4767-A2AF-404BC5E41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2971800"/>
            <a:ext cx="1752600" cy="7080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Sun, planets, Kuiper belt</a:t>
            </a:r>
            <a:endParaRPr lang="en-US" altLang="en-US" sz="2000">
              <a:solidFill>
                <a:srgbClr val="FF0000"/>
              </a:solidFill>
            </a:endParaRPr>
          </a:p>
        </p:txBody>
      </p:sp>
      <p:pic>
        <p:nvPicPr>
          <p:cNvPr id="35853" name="Picture 17" descr="FIG14.10.jpg">
            <a:extLst>
              <a:ext uri="{FF2B5EF4-FFF2-40B4-BE49-F238E27FC236}">
                <a16:creationId xmlns:a16="http://schemas.microsoft.com/office/drawing/2014/main" id="{245A1CE8-37B8-4C7B-825B-B78EB2714E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t="4651" r="91325" b="86574"/>
          <a:stretch>
            <a:fillRect/>
          </a:stretch>
        </p:blipFill>
        <p:spPr bwMode="auto">
          <a:xfrm>
            <a:off x="5943600" y="990600"/>
            <a:ext cx="9398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4" name="Picture 15" descr="FIG14.10.jpg">
            <a:extLst>
              <a:ext uri="{FF2B5EF4-FFF2-40B4-BE49-F238E27FC236}">
                <a16:creationId xmlns:a16="http://schemas.microsoft.com/office/drawing/2014/main" id="{8B10C486-A6B3-48E9-871A-2A56953E92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t="4651" r="91325" b="86574"/>
          <a:stretch>
            <a:fillRect/>
          </a:stretch>
        </p:blipFill>
        <p:spPr bwMode="auto">
          <a:xfrm>
            <a:off x="6172200" y="923925"/>
            <a:ext cx="939800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5" name="Text Box 6">
            <a:extLst>
              <a:ext uri="{FF2B5EF4-FFF2-40B4-BE49-F238E27FC236}">
                <a16:creationId xmlns:a16="http://schemas.microsoft.com/office/drawing/2014/main" id="{4F3CF012-92FD-44CB-B929-0B5FDFE6F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914400"/>
            <a:ext cx="1600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00"/>
                </a:solidFill>
                <a:latin typeface="Arial" panose="020B0604020202020204" pitchFamily="34" charset="0"/>
              </a:rPr>
              <a:t>Oort Cloud</a:t>
            </a:r>
            <a:endParaRPr lang="en-US" altLang="en-US" sz="2000" b="1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090707solarsystem.jpg">
            <a:extLst>
              <a:ext uri="{FF2B5EF4-FFF2-40B4-BE49-F238E27FC236}">
                <a16:creationId xmlns:a16="http://schemas.microsoft.com/office/drawing/2014/main" id="{20EB1F37-6DA6-4865-957C-DFBAF5EB04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284" y="1660492"/>
            <a:ext cx="6152745" cy="43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6">
            <a:extLst>
              <a:ext uri="{FF2B5EF4-FFF2-40B4-BE49-F238E27FC236}">
                <a16:creationId xmlns:a16="http://schemas.microsoft.com/office/drawing/2014/main" id="{02E61C5E-BAE2-4A52-8E7B-3C8B4FEAD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4170" y="559573"/>
            <a:ext cx="450823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Planets orbit the Sun in a plane known as the  </a:t>
            </a:r>
            <a:r>
              <a:rPr lang="en-US" altLang="en-US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 PLANE</a:t>
            </a:r>
            <a:endParaRPr lang="en-US" altLang="en-US" sz="2000" b="1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E0B1449-08FE-44EF-BF2E-D2904C136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0" y="1544638"/>
            <a:ext cx="685800" cy="12954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3FB8ECA0-B08E-49F7-B045-0E4D9842A634}"/>
              </a:ext>
            </a:extLst>
          </p:cNvPr>
          <p:cNvSpPr>
            <a:spLocks noChangeArrowheads="1"/>
          </p:cNvSpPr>
          <p:nvPr/>
        </p:nvSpPr>
        <p:spPr bwMode="auto">
          <a:xfrm rot="-960000">
            <a:off x="3321050" y="1624013"/>
            <a:ext cx="4038600" cy="2286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18440" name="Straight Connector 16">
            <a:extLst>
              <a:ext uri="{FF2B5EF4-FFF2-40B4-BE49-F238E27FC236}">
                <a16:creationId xmlns:a16="http://schemas.microsoft.com/office/drawing/2014/main" id="{7EDC8503-AC55-4E60-8C43-21351A667393}"/>
              </a:ext>
            </a:extLst>
          </p:cNvPr>
          <p:cNvCxnSpPr>
            <a:cxnSpLocks noChangeShapeType="1"/>
          </p:cNvCxnSpPr>
          <p:nvPr/>
        </p:nvCxnSpPr>
        <p:spPr bwMode="auto">
          <a:xfrm rot="21180000" flipV="1">
            <a:off x="6611938" y="2154238"/>
            <a:ext cx="320675" cy="76200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bigdipper_carboni_f.jpg">
            <a:extLst>
              <a:ext uri="{FF2B5EF4-FFF2-40B4-BE49-F238E27FC236}">
                <a16:creationId xmlns:a16="http://schemas.microsoft.com/office/drawing/2014/main" id="{0F500006-FCEF-418E-B9E2-4B8B3FD56CE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1859" r="1666" b="5562"/>
          <a:stretch>
            <a:fillRect/>
          </a:stretch>
        </p:blipFill>
        <p:spPr bwMode="auto">
          <a:xfrm rot="10800000">
            <a:off x="152400" y="467833"/>
            <a:ext cx="88392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Text Box 6">
            <a:extLst>
              <a:ext uri="{FF2B5EF4-FFF2-40B4-BE49-F238E27FC236}">
                <a16:creationId xmlns:a16="http://schemas.microsoft.com/office/drawing/2014/main" id="{9AB31FA9-2C8E-4C0E-847F-82F84BDF7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6411913"/>
            <a:ext cx="5816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solidFill>
                  <a:schemeClr val="bg1"/>
                </a:solidFill>
                <a:latin typeface="Arial" panose="020B0604020202020204" pitchFamily="34" charset="0"/>
              </a:rPr>
              <a:t>naked eye can see about 6,000 stars in the sky</a:t>
            </a: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8">
            <a:extLst>
              <a:ext uri="{FF2B5EF4-FFF2-40B4-BE49-F238E27FC236}">
                <a16:creationId xmlns:a16="http://schemas.microsoft.com/office/drawing/2014/main" id="{6FB4FE3D-742F-4756-B183-C68CE4574548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57200"/>
            <a:ext cx="8839200" cy="5715000"/>
            <a:chOff x="152400" y="457200"/>
            <a:chExt cx="8839200" cy="5715000"/>
          </a:xfrm>
        </p:grpSpPr>
        <p:pic>
          <p:nvPicPr>
            <p:cNvPr id="37892" name="Picture 4" descr="bigdipper_carboni_f.jpg">
              <a:extLst>
                <a:ext uri="{FF2B5EF4-FFF2-40B4-BE49-F238E27FC236}">
                  <a16:creationId xmlns:a16="http://schemas.microsoft.com/office/drawing/2014/main" id="{6C159AF0-0376-4DCE-960E-94DDAB06E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contras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" t="1859" r="1666" b="5562"/>
            <a:stretch>
              <a:fillRect/>
            </a:stretch>
          </p:blipFill>
          <p:spPr bwMode="auto">
            <a:xfrm rot="10800000">
              <a:off x="152400" y="457200"/>
              <a:ext cx="8839200" cy="571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893" name="Straight Connector 3">
              <a:extLst>
                <a:ext uri="{FF2B5EF4-FFF2-40B4-BE49-F238E27FC236}">
                  <a16:creationId xmlns:a16="http://schemas.microsoft.com/office/drawing/2014/main" id="{7563349A-F263-45CB-B1D8-D7FF10110C2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841500" y="1514475"/>
              <a:ext cx="1206500" cy="33655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894" name="Straight Connector 8">
              <a:extLst>
                <a:ext uri="{FF2B5EF4-FFF2-40B4-BE49-F238E27FC236}">
                  <a16:creationId xmlns:a16="http://schemas.microsoft.com/office/drawing/2014/main" id="{2B871D06-B272-463C-8E9B-C8B8F6F452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802063" y="2830513"/>
              <a:ext cx="706437" cy="598487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895" name="Straight Connector 10">
              <a:extLst>
                <a:ext uri="{FF2B5EF4-FFF2-40B4-BE49-F238E27FC236}">
                  <a16:creationId xmlns:a16="http://schemas.microsoft.com/office/drawing/2014/main" id="{0E9734DF-F27B-4DED-A9D2-BAC758CADE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165475" y="2058988"/>
              <a:ext cx="598488" cy="417512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896" name="Straight Connector 14">
              <a:extLst>
                <a:ext uri="{FF2B5EF4-FFF2-40B4-BE49-F238E27FC236}">
                  <a16:creationId xmlns:a16="http://schemas.microsoft.com/office/drawing/2014/main" id="{7EE9025F-E6B1-4AF8-9B0A-DC9DE0EAEE9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105275" y="3995738"/>
              <a:ext cx="752475" cy="14605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897" name="Straight Connector 16">
              <a:extLst>
                <a:ext uri="{FF2B5EF4-FFF2-40B4-BE49-F238E27FC236}">
                  <a16:creationId xmlns:a16="http://schemas.microsoft.com/office/drawing/2014/main" id="{36511C3A-5126-476A-BE23-86DC8898FE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25963" y="4652963"/>
              <a:ext cx="1325562" cy="63500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898" name="Straight Connector 18">
              <a:extLst>
                <a:ext uri="{FF2B5EF4-FFF2-40B4-BE49-F238E27FC236}">
                  <a16:creationId xmlns:a16="http://schemas.microsoft.com/office/drawing/2014/main" id="{26F73144-6965-4D0F-A6C4-763C6ACD262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5968206" y="4617245"/>
              <a:ext cx="727075" cy="544512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890" name="Text Box 6">
            <a:extLst>
              <a:ext uri="{FF2B5EF4-FFF2-40B4-BE49-F238E27FC236}">
                <a16:creationId xmlns:a16="http://schemas.microsoft.com/office/drawing/2014/main" id="{3E96252B-2087-4B87-AD8B-CB5086563A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6411913"/>
            <a:ext cx="6629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solidFill>
                  <a:schemeClr val="bg1"/>
                </a:solidFill>
                <a:latin typeface="Arial" panose="020B0604020202020204" pitchFamily="34" charset="0"/>
              </a:rPr>
              <a:t>the brighter ones line up to make pictures — the Constellations</a:t>
            </a: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37891" name="Text Box 6">
            <a:extLst>
              <a:ext uri="{FF2B5EF4-FFF2-40B4-BE49-F238E27FC236}">
                <a16:creationId xmlns:a16="http://schemas.microsoft.com/office/drawing/2014/main" id="{A5FF34EB-E9B4-4ACB-BC01-A8B977981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810000"/>
            <a:ext cx="1371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  <a:latin typeface="Arial" panose="020B0604020202020204" pitchFamily="34" charset="0"/>
              </a:rPr>
              <a:t>Big Dipper</a:t>
            </a:r>
            <a:endParaRPr lang="en-US" altLang="en-US" sz="18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 descr="Polaris-found.jpg">
            <a:extLst>
              <a:ext uri="{FF2B5EF4-FFF2-40B4-BE49-F238E27FC236}">
                <a16:creationId xmlns:a16="http://schemas.microsoft.com/office/drawing/2014/main" id="{4E60635C-4864-4291-9363-3065368748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0825"/>
            <a:ext cx="6705600" cy="608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TextBox 2">
            <a:extLst>
              <a:ext uri="{FF2B5EF4-FFF2-40B4-BE49-F238E27FC236}">
                <a16:creationId xmlns:a16="http://schemas.microsoft.com/office/drawing/2014/main" id="{8D98A04E-A58F-44FB-96D2-660F5ED09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2000250"/>
            <a:ext cx="152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Polaris, the North Star</a:t>
            </a:r>
          </a:p>
        </p:txBody>
      </p:sp>
      <p:cxnSp>
        <p:nvCxnSpPr>
          <p:cNvPr id="38915" name="Straight Connector 4">
            <a:extLst>
              <a:ext uri="{FF2B5EF4-FFF2-40B4-BE49-F238E27FC236}">
                <a16:creationId xmlns:a16="http://schemas.microsoft.com/office/drawing/2014/main" id="{578B4648-120F-4611-8C4C-BEDE4F56A9B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24200" y="4114800"/>
            <a:ext cx="1066800" cy="609600"/>
          </a:xfrm>
          <a:prstGeom prst="line">
            <a:avLst/>
          </a:prstGeom>
          <a:noFill/>
          <a:ln w="952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16" name="Straight Connector 6">
            <a:extLst>
              <a:ext uri="{FF2B5EF4-FFF2-40B4-BE49-F238E27FC236}">
                <a16:creationId xmlns:a16="http://schemas.microsoft.com/office/drawing/2014/main" id="{0FD4DAA1-270F-4A99-9106-58D34FAF7E8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105400" y="1295400"/>
            <a:ext cx="533400" cy="228600"/>
          </a:xfrm>
          <a:prstGeom prst="line">
            <a:avLst/>
          </a:prstGeom>
          <a:noFill/>
          <a:ln w="857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17" name="Straight Arrow Connector 6">
            <a:extLst>
              <a:ext uri="{FF2B5EF4-FFF2-40B4-BE49-F238E27FC236}">
                <a16:creationId xmlns:a16="http://schemas.microsoft.com/office/drawing/2014/main" id="{F85E66E8-6EE6-4531-ABA0-F28FFDECFAFD}"/>
              </a:ext>
            </a:extLst>
          </p:cNvPr>
          <p:cNvCxnSpPr>
            <a:cxnSpLocks noChangeShapeType="1"/>
          </p:cNvCxnSpPr>
          <p:nvPr/>
        </p:nvCxnSpPr>
        <p:spPr bwMode="auto">
          <a:xfrm rot="21420000" flipV="1">
            <a:off x="4343400" y="2590800"/>
            <a:ext cx="2667000" cy="1981200"/>
          </a:xfrm>
          <a:prstGeom prst="straightConnector1">
            <a:avLst/>
          </a:prstGeom>
          <a:noFill/>
          <a:ln w="50800">
            <a:solidFill>
              <a:srgbClr val="268524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18" name="Oval 7">
            <a:extLst>
              <a:ext uri="{FF2B5EF4-FFF2-40B4-BE49-F238E27FC236}">
                <a16:creationId xmlns:a16="http://schemas.microsoft.com/office/drawing/2014/main" id="{114F8102-9099-45B1-9194-A8B85618E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1905000"/>
            <a:ext cx="609600" cy="609600"/>
          </a:xfrm>
          <a:prstGeom prst="ellipse">
            <a:avLst/>
          </a:prstGeom>
          <a:noFill/>
          <a:ln w="50800">
            <a:solidFill>
              <a:srgbClr val="26852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38919" name="Straight Connector 10">
            <a:extLst>
              <a:ext uri="{FF2B5EF4-FFF2-40B4-BE49-F238E27FC236}">
                <a16:creationId xmlns:a16="http://schemas.microsoft.com/office/drawing/2014/main" id="{15F22EAE-B769-4043-A9E9-6B39ED67E06F}"/>
              </a:ext>
            </a:extLst>
          </p:cNvPr>
          <p:cNvCxnSpPr>
            <a:cxnSpLocks noChangeShapeType="1"/>
          </p:cNvCxnSpPr>
          <p:nvPr/>
        </p:nvCxnSpPr>
        <p:spPr bwMode="auto">
          <a:xfrm rot="-120000">
            <a:off x="1600200" y="2463800"/>
            <a:ext cx="762000" cy="3810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0" name="Straight Connector 11">
            <a:extLst>
              <a:ext uri="{FF2B5EF4-FFF2-40B4-BE49-F238E27FC236}">
                <a16:creationId xmlns:a16="http://schemas.microsoft.com/office/drawing/2014/main" id="{0A0DBA36-9A41-4B90-9184-07122C9CBE04}"/>
              </a:ext>
            </a:extLst>
          </p:cNvPr>
          <p:cNvCxnSpPr>
            <a:cxnSpLocks noChangeShapeType="1"/>
          </p:cNvCxnSpPr>
          <p:nvPr/>
        </p:nvCxnSpPr>
        <p:spPr bwMode="auto">
          <a:xfrm rot="16260000" flipH="1">
            <a:off x="2350294" y="3023394"/>
            <a:ext cx="430212" cy="2286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1" name="Straight Connector 13">
            <a:extLst>
              <a:ext uri="{FF2B5EF4-FFF2-40B4-BE49-F238E27FC236}">
                <a16:creationId xmlns:a16="http://schemas.microsoft.com/office/drawing/2014/main" id="{38F31B00-F19D-4976-A8CD-4686D3F24E48}"/>
              </a:ext>
            </a:extLst>
          </p:cNvPr>
          <p:cNvCxnSpPr>
            <a:cxnSpLocks noChangeShapeType="1"/>
          </p:cNvCxnSpPr>
          <p:nvPr/>
        </p:nvCxnSpPr>
        <p:spPr bwMode="auto">
          <a:xfrm rot="16080000" flipH="1">
            <a:off x="2641600" y="3619500"/>
            <a:ext cx="533400" cy="3048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2" name="Straight Connector 15">
            <a:extLst>
              <a:ext uri="{FF2B5EF4-FFF2-40B4-BE49-F238E27FC236}">
                <a16:creationId xmlns:a16="http://schemas.microsoft.com/office/drawing/2014/main" id="{FDF987AB-48E8-432C-9105-7C12B2010F73}"/>
              </a:ext>
            </a:extLst>
          </p:cNvPr>
          <p:cNvCxnSpPr>
            <a:cxnSpLocks noChangeShapeType="1"/>
          </p:cNvCxnSpPr>
          <p:nvPr/>
        </p:nvCxnSpPr>
        <p:spPr bwMode="auto">
          <a:xfrm rot="5220000">
            <a:off x="2769394" y="4255294"/>
            <a:ext cx="430212" cy="2032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3" name="Straight Connector 17">
            <a:extLst>
              <a:ext uri="{FF2B5EF4-FFF2-40B4-BE49-F238E27FC236}">
                <a16:creationId xmlns:a16="http://schemas.microsoft.com/office/drawing/2014/main" id="{D703559E-BCAE-4436-9ABA-9BAD2171E44D}"/>
              </a:ext>
            </a:extLst>
          </p:cNvPr>
          <p:cNvCxnSpPr>
            <a:cxnSpLocks noChangeShapeType="1"/>
          </p:cNvCxnSpPr>
          <p:nvPr/>
        </p:nvCxnSpPr>
        <p:spPr bwMode="auto">
          <a:xfrm rot="120000">
            <a:off x="2895600" y="4675188"/>
            <a:ext cx="762000" cy="5064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4" name="Straight Connector 21">
            <a:extLst>
              <a:ext uri="{FF2B5EF4-FFF2-40B4-BE49-F238E27FC236}">
                <a16:creationId xmlns:a16="http://schemas.microsoft.com/office/drawing/2014/main" id="{7D5A9012-C382-4FF1-9FE3-C976E557CE87}"/>
              </a:ext>
            </a:extLst>
          </p:cNvPr>
          <p:cNvCxnSpPr>
            <a:cxnSpLocks noChangeShapeType="1"/>
          </p:cNvCxnSpPr>
          <p:nvPr/>
        </p:nvCxnSpPr>
        <p:spPr bwMode="auto">
          <a:xfrm rot="5520000" flipH="1" flipV="1">
            <a:off x="3796506" y="4814094"/>
            <a:ext cx="407988" cy="3810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5" name="Straight Connector 23">
            <a:extLst>
              <a:ext uri="{FF2B5EF4-FFF2-40B4-BE49-F238E27FC236}">
                <a16:creationId xmlns:a16="http://schemas.microsoft.com/office/drawing/2014/main" id="{AD835992-F2F4-4F98-A113-82306ED400B7}"/>
              </a:ext>
            </a:extLst>
          </p:cNvPr>
          <p:cNvCxnSpPr>
            <a:cxnSpLocks noChangeShapeType="1"/>
          </p:cNvCxnSpPr>
          <p:nvPr/>
        </p:nvCxnSpPr>
        <p:spPr bwMode="auto">
          <a:xfrm rot="15840000" flipH="1">
            <a:off x="4763294" y="1321594"/>
            <a:ext cx="277812" cy="1270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6" name="Straight Connector 25">
            <a:extLst>
              <a:ext uri="{FF2B5EF4-FFF2-40B4-BE49-F238E27FC236}">
                <a16:creationId xmlns:a16="http://schemas.microsoft.com/office/drawing/2014/main" id="{2C9EE1BB-4196-4DBF-B114-C1281B1FE06F}"/>
              </a:ext>
            </a:extLst>
          </p:cNvPr>
          <p:cNvCxnSpPr>
            <a:cxnSpLocks noChangeShapeType="1"/>
          </p:cNvCxnSpPr>
          <p:nvPr/>
        </p:nvCxnSpPr>
        <p:spPr bwMode="auto">
          <a:xfrm rot="180000" flipV="1">
            <a:off x="4851400" y="914400"/>
            <a:ext cx="635000" cy="230188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7" name="Straight Connector 27">
            <a:extLst>
              <a:ext uri="{FF2B5EF4-FFF2-40B4-BE49-F238E27FC236}">
                <a16:creationId xmlns:a16="http://schemas.microsoft.com/office/drawing/2014/main" id="{3EA1AB69-D6AA-4DEF-A5A3-2D515927A2FB}"/>
              </a:ext>
            </a:extLst>
          </p:cNvPr>
          <p:cNvCxnSpPr>
            <a:cxnSpLocks noChangeShapeType="1"/>
          </p:cNvCxnSpPr>
          <p:nvPr/>
        </p:nvCxnSpPr>
        <p:spPr bwMode="auto">
          <a:xfrm rot="15660000" flipH="1">
            <a:off x="5468144" y="1086644"/>
            <a:ext cx="354012" cy="635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8" name="Straight Connector 29">
            <a:extLst>
              <a:ext uri="{FF2B5EF4-FFF2-40B4-BE49-F238E27FC236}">
                <a16:creationId xmlns:a16="http://schemas.microsoft.com/office/drawing/2014/main" id="{422E3A1C-A279-48E0-9DCB-BFF2D1451CEE}"/>
              </a:ext>
            </a:extLst>
          </p:cNvPr>
          <p:cNvCxnSpPr>
            <a:cxnSpLocks noChangeShapeType="1"/>
          </p:cNvCxnSpPr>
          <p:nvPr/>
        </p:nvCxnSpPr>
        <p:spPr bwMode="auto">
          <a:xfrm rot="180000" flipV="1">
            <a:off x="5753100" y="1295400"/>
            <a:ext cx="622300" cy="14288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9" name="Straight Connector 31">
            <a:extLst>
              <a:ext uri="{FF2B5EF4-FFF2-40B4-BE49-F238E27FC236}">
                <a16:creationId xmlns:a16="http://schemas.microsoft.com/office/drawing/2014/main" id="{51CC0245-65EC-4390-A341-98C9B6AC4D1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451600" y="1373188"/>
            <a:ext cx="482600" cy="366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0" name="Straight Connector 33">
            <a:extLst>
              <a:ext uri="{FF2B5EF4-FFF2-40B4-BE49-F238E27FC236}">
                <a16:creationId xmlns:a16="http://schemas.microsoft.com/office/drawing/2014/main" id="{E6C0753D-1900-4F16-9FA6-BFD0A3BB849D}"/>
              </a:ext>
            </a:extLst>
          </p:cNvPr>
          <p:cNvCxnSpPr>
            <a:cxnSpLocks noChangeShapeType="1"/>
          </p:cNvCxnSpPr>
          <p:nvPr/>
        </p:nvCxnSpPr>
        <p:spPr bwMode="auto">
          <a:xfrm rot="360000">
            <a:off x="7010400" y="1828800"/>
            <a:ext cx="304800" cy="3048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1" name="Straight Connector 37">
            <a:extLst>
              <a:ext uri="{FF2B5EF4-FFF2-40B4-BE49-F238E27FC236}">
                <a16:creationId xmlns:a16="http://schemas.microsoft.com/office/drawing/2014/main" id="{9C14791B-F2D4-4FD8-98BB-A1E5208E4B82}"/>
              </a:ext>
            </a:extLst>
          </p:cNvPr>
          <p:cNvCxnSpPr>
            <a:cxnSpLocks noChangeShapeType="1"/>
          </p:cNvCxnSpPr>
          <p:nvPr/>
        </p:nvCxnSpPr>
        <p:spPr bwMode="auto">
          <a:xfrm rot="15480000" flipH="1">
            <a:off x="4940300" y="1562100"/>
            <a:ext cx="304800" cy="76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2" name="Text Box 6">
            <a:extLst>
              <a:ext uri="{FF2B5EF4-FFF2-40B4-BE49-F238E27FC236}">
                <a16:creationId xmlns:a16="http://schemas.microsoft.com/office/drawing/2014/main" id="{98824A04-8346-44E5-9A8C-5AF4EC13B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6411913"/>
            <a:ext cx="6705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solidFill>
                  <a:schemeClr val="bg1"/>
                </a:solidFill>
                <a:latin typeface="Arial" panose="020B0604020202020204" pitchFamily="34" charset="0"/>
              </a:rPr>
              <a:t>from Northern hemisphere, whole sky rotates around Polaris</a:t>
            </a: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38933" name="Text Box 6">
            <a:extLst>
              <a:ext uri="{FF2B5EF4-FFF2-40B4-BE49-F238E27FC236}">
                <a16:creationId xmlns:a16="http://schemas.microsoft.com/office/drawing/2014/main" id="{D78FF904-DC10-4D51-A74F-585302265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3962400"/>
            <a:ext cx="1371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  <a:latin typeface="Arial" panose="020B0604020202020204" pitchFamily="34" charset="0"/>
              </a:rPr>
              <a:t>Big Dipper</a:t>
            </a:r>
            <a:endParaRPr lang="en-US" altLang="en-US" sz="1800">
              <a:solidFill>
                <a:srgbClr val="FFFF00"/>
              </a:solidFill>
            </a:endParaRPr>
          </a:p>
        </p:txBody>
      </p:sp>
      <p:sp>
        <p:nvSpPr>
          <p:cNvPr id="38934" name="Text Box 6">
            <a:extLst>
              <a:ext uri="{FF2B5EF4-FFF2-40B4-BE49-F238E27FC236}">
                <a16:creationId xmlns:a16="http://schemas.microsoft.com/office/drawing/2014/main" id="{4C188F91-889B-4ECB-A219-26E6FF170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4572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solidFill>
                  <a:srgbClr val="FFFF00"/>
                </a:solidFill>
                <a:latin typeface="Arial" panose="020B0604020202020204" pitchFamily="34" charset="0"/>
              </a:rPr>
              <a:t>Little Dipper</a:t>
            </a:r>
            <a:endParaRPr lang="en-US" altLang="en-US" sz="18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4939336971_15f0fd5dc1.jpg">
            <a:extLst>
              <a:ext uri="{FF2B5EF4-FFF2-40B4-BE49-F238E27FC236}">
                <a16:creationId xmlns:a16="http://schemas.microsoft.com/office/drawing/2014/main" id="{D300DFE6-3AF1-42D4-B2AE-9D9624FC63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843088"/>
            <a:ext cx="47625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TextBox 2">
            <a:extLst>
              <a:ext uri="{FF2B5EF4-FFF2-40B4-BE49-F238E27FC236}">
                <a16:creationId xmlns:a16="http://schemas.microsoft.com/office/drawing/2014/main" id="{C2A6F732-8907-4A73-B895-767C2D87C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1524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39939" name="Straight Arrow Connector 4">
            <a:extLst>
              <a:ext uri="{FF2B5EF4-FFF2-40B4-BE49-F238E27FC236}">
                <a16:creationId xmlns:a16="http://schemas.microsoft.com/office/drawing/2014/main" id="{1B380804-5C4A-4D69-B0F6-B939BDE0429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5562600" y="2057400"/>
            <a:ext cx="1143000" cy="1066800"/>
          </a:xfrm>
          <a:prstGeom prst="straightConnector1">
            <a:avLst/>
          </a:prstGeom>
          <a:noFill/>
          <a:ln w="31750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40" name="Rectangle 4">
            <a:extLst>
              <a:ext uri="{FF2B5EF4-FFF2-40B4-BE49-F238E27FC236}">
                <a16:creationId xmlns:a16="http://schemas.microsoft.com/office/drawing/2014/main" id="{A6EFE88B-187A-4CA7-9B37-0E1F3A5AB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0" y="6019800"/>
            <a:ext cx="5430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time–lapse photo  —  sky turns around Polaris</a:t>
            </a:r>
            <a:endParaRPr lang="en-US" altLang="en-US" sz="200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39941" name="Rectangle 4">
            <a:extLst>
              <a:ext uri="{FF2B5EF4-FFF2-40B4-BE49-F238E27FC236}">
                <a16:creationId xmlns:a16="http://schemas.microsoft.com/office/drawing/2014/main" id="{84E6AFC9-DAB4-4100-BC21-3B6CE66E9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181600"/>
            <a:ext cx="5791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			        N		               E</a:t>
            </a:r>
            <a:endParaRPr lang="en-US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 descr="images.jpeg">
            <a:extLst>
              <a:ext uri="{FF2B5EF4-FFF2-40B4-BE49-F238E27FC236}">
                <a16:creationId xmlns:a16="http://schemas.microsoft.com/office/drawing/2014/main" id="{7708C7A8-D139-46CA-9125-F674E6D3FEE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1" descr="images.jpeg">
            <a:extLst>
              <a:ext uri="{FF2B5EF4-FFF2-40B4-BE49-F238E27FC236}">
                <a16:creationId xmlns:a16="http://schemas.microsoft.com/office/drawing/2014/main" id="{05F17601-8E90-4310-81F1-DCE97734C9A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8" b="10655"/>
          <a:stretch>
            <a:fillRect/>
          </a:stretch>
        </p:blipFill>
        <p:spPr bwMode="auto">
          <a:xfrm>
            <a:off x="914400" y="1957388"/>
            <a:ext cx="5330825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963" name="Straight Connector 3">
            <a:extLst>
              <a:ext uri="{FF2B5EF4-FFF2-40B4-BE49-F238E27FC236}">
                <a16:creationId xmlns:a16="http://schemas.microsoft.com/office/drawing/2014/main" id="{E7E6EA3C-D369-4EE5-9AC9-2BDA303701D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66813" y="3594100"/>
            <a:ext cx="450850" cy="2270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4" name="Straight Connector 5">
            <a:extLst>
              <a:ext uri="{FF2B5EF4-FFF2-40B4-BE49-F238E27FC236}">
                <a16:creationId xmlns:a16="http://schemas.microsoft.com/office/drawing/2014/main" id="{54179EDB-BF1E-4203-94A7-7778E2735E8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674019" y="4045744"/>
            <a:ext cx="227012" cy="1143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5" name="Straight Connector 7">
            <a:extLst>
              <a:ext uri="{FF2B5EF4-FFF2-40B4-BE49-F238E27FC236}">
                <a16:creationId xmlns:a16="http://schemas.microsoft.com/office/drawing/2014/main" id="{550FB462-C852-4B37-9597-23D9BFFD0A5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871663" y="4470400"/>
            <a:ext cx="339725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6" name="Straight Connector 9">
            <a:extLst>
              <a:ext uri="{FF2B5EF4-FFF2-40B4-BE49-F238E27FC236}">
                <a16:creationId xmlns:a16="http://schemas.microsoft.com/office/drawing/2014/main" id="{7C7AB3E1-BA10-45C5-8D79-74E7E7822E1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928019" y="4922044"/>
            <a:ext cx="282575" cy="1127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7" name="Straight Connector 11">
            <a:extLst>
              <a:ext uri="{FF2B5EF4-FFF2-40B4-BE49-F238E27FC236}">
                <a16:creationId xmlns:a16="http://schemas.microsoft.com/office/drawing/2014/main" id="{9E44A5C4-7318-4F0C-A24E-8C52BA8F2C6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70100" y="5232400"/>
            <a:ext cx="508000" cy="395288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8" name="Straight Connector 13">
            <a:extLst>
              <a:ext uri="{FF2B5EF4-FFF2-40B4-BE49-F238E27FC236}">
                <a16:creationId xmlns:a16="http://schemas.microsoft.com/office/drawing/2014/main" id="{9F504D8B-0E76-41C1-B4BE-091465E2C76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47963" y="5402263"/>
            <a:ext cx="225425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9" name="Straight Connector 15">
            <a:extLst>
              <a:ext uri="{FF2B5EF4-FFF2-40B4-BE49-F238E27FC236}">
                <a16:creationId xmlns:a16="http://schemas.microsoft.com/office/drawing/2014/main" id="{4CE3D26E-0D00-4E8D-8CB3-44B36BC508D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3509168" y="2945607"/>
            <a:ext cx="112713" cy="5715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0" name="Straight Connector 17">
            <a:extLst>
              <a:ext uri="{FF2B5EF4-FFF2-40B4-BE49-F238E27FC236}">
                <a16:creationId xmlns:a16="http://schemas.microsoft.com/office/drawing/2014/main" id="{6D221427-54E0-4E8D-AD02-D208CBB20FC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594100" y="2690813"/>
            <a:ext cx="338138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1" name="Straight Connector 19">
            <a:extLst>
              <a:ext uri="{FF2B5EF4-FFF2-40B4-BE49-F238E27FC236}">
                <a16:creationId xmlns:a16="http://schemas.microsoft.com/office/drawing/2014/main" id="{EABB1565-0D7E-44B7-A29F-DDB46467F5EE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3960813" y="2776538"/>
            <a:ext cx="112712" cy="5556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2" name="Straight Connector 21">
            <a:extLst>
              <a:ext uri="{FF2B5EF4-FFF2-40B4-BE49-F238E27FC236}">
                <a16:creationId xmlns:a16="http://schemas.microsoft.com/office/drawing/2014/main" id="{80D31540-F43D-421E-B34B-611832BADB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57663" y="2973388"/>
            <a:ext cx="339725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3" name="Straight Connector 23">
            <a:extLst>
              <a:ext uri="{FF2B5EF4-FFF2-40B4-BE49-F238E27FC236}">
                <a16:creationId xmlns:a16="http://schemas.microsoft.com/office/drawing/2014/main" id="{3C7890AD-AA92-4D36-9F20-6430BE421E7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10100" y="2973388"/>
            <a:ext cx="282575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4" name="Straight Connector 25">
            <a:extLst>
              <a:ext uri="{FF2B5EF4-FFF2-40B4-BE49-F238E27FC236}">
                <a16:creationId xmlns:a16="http://schemas.microsoft.com/office/drawing/2014/main" id="{5A159A73-C79C-474F-B3B8-22FDF851C869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948238" y="3255963"/>
            <a:ext cx="169862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5" name="TextBox 31">
            <a:extLst>
              <a:ext uri="{FF2B5EF4-FFF2-40B4-BE49-F238E27FC236}">
                <a16:creationId xmlns:a16="http://schemas.microsoft.com/office/drawing/2014/main" id="{15F030C4-4CD1-4566-A087-8088CA5AB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40976" name="Straight Arrow Connector 34">
            <a:extLst>
              <a:ext uri="{FF2B5EF4-FFF2-40B4-BE49-F238E27FC236}">
                <a16:creationId xmlns:a16="http://schemas.microsoft.com/office/drawing/2014/main" id="{D115A4B7-C8D4-4D09-A1EF-AAE08B269A49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0977" name="Picture 1" descr="images.jpeg">
            <a:extLst>
              <a:ext uri="{FF2B5EF4-FFF2-40B4-BE49-F238E27FC236}">
                <a16:creationId xmlns:a16="http://schemas.microsoft.com/office/drawing/2014/main" id="{57A959B7-4819-4AA9-A4E3-3A7A910F350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5029200" y="55626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 descr="images.jpeg">
            <a:extLst>
              <a:ext uri="{FF2B5EF4-FFF2-40B4-BE49-F238E27FC236}">
                <a16:creationId xmlns:a16="http://schemas.microsoft.com/office/drawing/2014/main" id="{A3F4E223-CBE0-4286-B0B0-1BFBF4E6961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6" name="Picture 1" descr="images.jpeg">
            <a:extLst>
              <a:ext uri="{FF2B5EF4-FFF2-40B4-BE49-F238E27FC236}">
                <a16:creationId xmlns:a16="http://schemas.microsoft.com/office/drawing/2014/main" id="{906FBED5-8222-408E-80CC-C7CFFE2F07A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6" b="10912"/>
          <a:stretch>
            <a:fillRect/>
          </a:stretch>
        </p:blipFill>
        <p:spPr bwMode="auto">
          <a:xfrm rot="-2225179">
            <a:off x="1493838" y="2806700"/>
            <a:ext cx="5281612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987" name="Straight Connector 3">
            <a:extLst>
              <a:ext uri="{FF2B5EF4-FFF2-40B4-BE49-F238E27FC236}">
                <a16:creationId xmlns:a16="http://schemas.microsoft.com/office/drawing/2014/main" id="{F78CD612-717B-4DB2-B820-8944C9DF5C6F}"/>
              </a:ext>
            </a:extLst>
          </p:cNvPr>
          <p:cNvCxnSpPr>
            <a:cxnSpLocks noChangeShapeType="1"/>
          </p:cNvCxnSpPr>
          <p:nvPr/>
        </p:nvCxnSpPr>
        <p:spPr bwMode="auto">
          <a:xfrm rot="-2225179">
            <a:off x="2047875" y="5810250"/>
            <a:ext cx="450850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88" name="Straight Connector 5">
            <a:extLst>
              <a:ext uri="{FF2B5EF4-FFF2-40B4-BE49-F238E27FC236}">
                <a16:creationId xmlns:a16="http://schemas.microsoft.com/office/drawing/2014/main" id="{B978035F-E419-48DA-B14C-09FE4C3B149F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H="1">
            <a:off x="2713037" y="5943601"/>
            <a:ext cx="227013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89" name="Straight Connector 7">
            <a:extLst>
              <a:ext uri="{FF2B5EF4-FFF2-40B4-BE49-F238E27FC236}">
                <a16:creationId xmlns:a16="http://schemas.microsoft.com/office/drawing/2014/main" id="{ED3D76D3-0ABD-44D4-8D8D-5125A06C6617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H="1">
            <a:off x="3132138" y="6122988"/>
            <a:ext cx="339725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0" name="Straight Connector 9">
            <a:extLst>
              <a:ext uri="{FF2B5EF4-FFF2-40B4-BE49-F238E27FC236}">
                <a16:creationId xmlns:a16="http://schemas.microsoft.com/office/drawing/2014/main" id="{3668797C-FA78-489D-8E84-5EF828C0678D}"/>
              </a:ext>
            </a:extLst>
          </p:cNvPr>
          <p:cNvCxnSpPr>
            <a:cxnSpLocks noChangeShapeType="1"/>
          </p:cNvCxnSpPr>
          <p:nvPr/>
        </p:nvCxnSpPr>
        <p:spPr bwMode="auto">
          <a:xfrm rot="3174821">
            <a:off x="3439319" y="6471444"/>
            <a:ext cx="282575" cy="1127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1" name="Straight Connector 11">
            <a:extLst>
              <a:ext uri="{FF2B5EF4-FFF2-40B4-BE49-F238E27FC236}">
                <a16:creationId xmlns:a16="http://schemas.microsoft.com/office/drawing/2014/main" id="{199934BB-C2E8-4ECD-B008-574AFBEF5897}"/>
              </a:ext>
            </a:extLst>
          </p:cNvPr>
          <p:cNvCxnSpPr>
            <a:cxnSpLocks noChangeShapeType="1"/>
          </p:cNvCxnSpPr>
          <p:nvPr/>
        </p:nvCxnSpPr>
        <p:spPr bwMode="auto">
          <a:xfrm rot="-2225179">
            <a:off x="3800475" y="6537325"/>
            <a:ext cx="508000" cy="395288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2" name="Straight Connector 13">
            <a:extLst>
              <a:ext uri="{FF2B5EF4-FFF2-40B4-BE49-F238E27FC236}">
                <a16:creationId xmlns:a16="http://schemas.microsoft.com/office/drawing/2014/main" id="{725B0AC1-5799-4F95-BCF7-7163A09BBD6F}"/>
              </a:ext>
            </a:extLst>
          </p:cNvPr>
          <p:cNvCxnSpPr>
            <a:cxnSpLocks noChangeShapeType="1"/>
          </p:cNvCxnSpPr>
          <p:nvPr/>
        </p:nvCxnSpPr>
        <p:spPr bwMode="auto">
          <a:xfrm rot="19374821" flipV="1">
            <a:off x="4403725" y="6372225"/>
            <a:ext cx="225425" cy="1698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3" name="Straight Connector 15">
            <a:extLst>
              <a:ext uri="{FF2B5EF4-FFF2-40B4-BE49-F238E27FC236}">
                <a16:creationId xmlns:a16="http://schemas.microsoft.com/office/drawing/2014/main" id="{3F88FA8B-C7A6-4E38-B846-132D18C2854C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V="1">
            <a:off x="3508376" y="3998912"/>
            <a:ext cx="112712" cy="555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4" name="Straight Connector 17">
            <a:extLst>
              <a:ext uri="{FF2B5EF4-FFF2-40B4-BE49-F238E27FC236}">
                <a16:creationId xmlns:a16="http://schemas.microsoft.com/office/drawing/2014/main" id="{4258A399-7B9C-422B-8E59-57B400E4A363}"/>
              </a:ext>
            </a:extLst>
          </p:cNvPr>
          <p:cNvCxnSpPr>
            <a:cxnSpLocks noChangeShapeType="1"/>
          </p:cNvCxnSpPr>
          <p:nvPr/>
        </p:nvCxnSpPr>
        <p:spPr bwMode="auto">
          <a:xfrm rot="19374821" flipV="1">
            <a:off x="3433763" y="3665538"/>
            <a:ext cx="338137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5" name="Straight Connector 19">
            <a:extLst>
              <a:ext uri="{FF2B5EF4-FFF2-40B4-BE49-F238E27FC236}">
                <a16:creationId xmlns:a16="http://schemas.microsoft.com/office/drawing/2014/main" id="{A461D864-6876-4A74-AE7D-0D61E5A6EFAA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V="1">
            <a:off x="3765550" y="3590925"/>
            <a:ext cx="114300" cy="5715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6" name="Straight Connector 21">
            <a:extLst>
              <a:ext uri="{FF2B5EF4-FFF2-40B4-BE49-F238E27FC236}">
                <a16:creationId xmlns:a16="http://schemas.microsoft.com/office/drawing/2014/main" id="{A8E3C021-40F4-4661-99A7-D02B08C8685E}"/>
              </a:ext>
            </a:extLst>
          </p:cNvPr>
          <p:cNvCxnSpPr>
            <a:cxnSpLocks noChangeShapeType="1"/>
          </p:cNvCxnSpPr>
          <p:nvPr/>
        </p:nvCxnSpPr>
        <p:spPr bwMode="auto">
          <a:xfrm rot="-2225179">
            <a:off x="4003675" y="3567113"/>
            <a:ext cx="338138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7" name="Straight Connector 23">
            <a:extLst>
              <a:ext uri="{FF2B5EF4-FFF2-40B4-BE49-F238E27FC236}">
                <a16:creationId xmlns:a16="http://schemas.microsoft.com/office/drawing/2014/main" id="{10D08A37-E22A-4113-98E0-FC94D66335B5}"/>
              </a:ext>
            </a:extLst>
          </p:cNvPr>
          <p:cNvCxnSpPr>
            <a:cxnSpLocks noChangeShapeType="1"/>
          </p:cNvCxnSpPr>
          <p:nvPr/>
        </p:nvCxnSpPr>
        <p:spPr bwMode="auto">
          <a:xfrm rot="-2225179">
            <a:off x="4437063" y="3289300"/>
            <a:ext cx="282575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8" name="Straight Connector 25">
            <a:extLst>
              <a:ext uri="{FF2B5EF4-FFF2-40B4-BE49-F238E27FC236}">
                <a16:creationId xmlns:a16="http://schemas.microsoft.com/office/drawing/2014/main" id="{983D12DE-C51B-4647-99BA-5AB7D16917AC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H="1">
            <a:off x="4872037" y="3349626"/>
            <a:ext cx="169863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9" name="TextBox 31">
            <a:extLst>
              <a:ext uri="{FF2B5EF4-FFF2-40B4-BE49-F238E27FC236}">
                <a16:creationId xmlns:a16="http://schemas.microsoft.com/office/drawing/2014/main" id="{D6B05C86-A94B-4CF9-AACD-7EF0B78EF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42000" name="Straight Arrow Connector 34">
            <a:extLst>
              <a:ext uri="{FF2B5EF4-FFF2-40B4-BE49-F238E27FC236}">
                <a16:creationId xmlns:a16="http://schemas.microsoft.com/office/drawing/2014/main" id="{1F7854FD-0A70-4F2A-8B46-A376AA20B7B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2001" name="Picture 1" descr="images.jpeg">
            <a:extLst>
              <a:ext uri="{FF2B5EF4-FFF2-40B4-BE49-F238E27FC236}">
                <a16:creationId xmlns:a16="http://schemas.microsoft.com/office/drawing/2014/main" id="{E08DDD39-4E7B-45CC-80FC-25606AC4C37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 rot="-2160000">
            <a:off x="6248400" y="49784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images.jpeg">
            <a:extLst>
              <a:ext uri="{FF2B5EF4-FFF2-40B4-BE49-F238E27FC236}">
                <a16:creationId xmlns:a16="http://schemas.microsoft.com/office/drawing/2014/main" id="{DE131863-6653-4B93-9F43-EFC9CCEA83D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0" name="Picture 1" descr="images.jpeg">
            <a:extLst>
              <a:ext uri="{FF2B5EF4-FFF2-40B4-BE49-F238E27FC236}">
                <a16:creationId xmlns:a16="http://schemas.microsoft.com/office/drawing/2014/main" id="{7740D165-F07D-48A7-8CD8-E7CF52CC930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9" b="11241"/>
          <a:stretch>
            <a:fillRect/>
          </a:stretch>
        </p:blipFill>
        <p:spPr bwMode="auto">
          <a:xfrm rot="-5085118">
            <a:off x="2764632" y="3180556"/>
            <a:ext cx="5238750" cy="380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3011" name="Straight Connector 3">
            <a:extLst>
              <a:ext uri="{FF2B5EF4-FFF2-40B4-BE49-F238E27FC236}">
                <a16:creationId xmlns:a16="http://schemas.microsoft.com/office/drawing/2014/main" id="{7AA1DF1B-F153-41F2-89BF-94C22E70C12B}"/>
              </a:ext>
            </a:extLst>
          </p:cNvPr>
          <p:cNvCxnSpPr>
            <a:cxnSpLocks noChangeShapeType="1"/>
          </p:cNvCxnSpPr>
          <p:nvPr/>
        </p:nvCxnSpPr>
        <p:spPr bwMode="auto">
          <a:xfrm rot="-5085118">
            <a:off x="4800600" y="7181851"/>
            <a:ext cx="452437" cy="2270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2" name="Straight Connector 5">
            <a:extLst>
              <a:ext uri="{FF2B5EF4-FFF2-40B4-BE49-F238E27FC236}">
                <a16:creationId xmlns:a16="http://schemas.microsoft.com/office/drawing/2014/main" id="{3FC0F018-AF29-4D90-80C0-FB5E63E1C343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H="1">
            <a:off x="5343525" y="6881813"/>
            <a:ext cx="225425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3" name="Straight Connector 7">
            <a:extLst>
              <a:ext uri="{FF2B5EF4-FFF2-40B4-BE49-F238E27FC236}">
                <a16:creationId xmlns:a16="http://schemas.microsoft.com/office/drawing/2014/main" id="{12D107CF-395B-4083-8654-333E1CA196B5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H="1">
            <a:off x="5759450" y="6642100"/>
            <a:ext cx="339725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4" name="Straight Connector 9">
            <a:extLst>
              <a:ext uri="{FF2B5EF4-FFF2-40B4-BE49-F238E27FC236}">
                <a16:creationId xmlns:a16="http://schemas.microsoft.com/office/drawing/2014/main" id="{0D9EB6D3-493A-4963-A807-D92EAB3C9DF5}"/>
              </a:ext>
            </a:extLst>
          </p:cNvPr>
          <p:cNvCxnSpPr>
            <a:cxnSpLocks noChangeShapeType="1"/>
          </p:cNvCxnSpPr>
          <p:nvPr/>
        </p:nvCxnSpPr>
        <p:spPr bwMode="auto">
          <a:xfrm rot="314882">
            <a:off x="6211888" y="6680200"/>
            <a:ext cx="282575" cy="1127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5" name="Straight Connector 11">
            <a:extLst>
              <a:ext uri="{FF2B5EF4-FFF2-40B4-BE49-F238E27FC236}">
                <a16:creationId xmlns:a16="http://schemas.microsoft.com/office/drawing/2014/main" id="{5AAC49D4-1D49-48FB-9B1D-72941F35E116}"/>
              </a:ext>
            </a:extLst>
          </p:cNvPr>
          <p:cNvCxnSpPr>
            <a:cxnSpLocks noChangeShapeType="1"/>
          </p:cNvCxnSpPr>
          <p:nvPr/>
        </p:nvCxnSpPr>
        <p:spPr bwMode="auto">
          <a:xfrm rot="-5085118">
            <a:off x="6573044" y="6326981"/>
            <a:ext cx="508000" cy="395288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6" name="Straight Connector 13">
            <a:extLst>
              <a:ext uri="{FF2B5EF4-FFF2-40B4-BE49-F238E27FC236}">
                <a16:creationId xmlns:a16="http://schemas.microsoft.com/office/drawing/2014/main" id="{5DA66139-1B95-42A6-BF72-AD5F216EDCF8}"/>
              </a:ext>
            </a:extLst>
          </p:cNvPr>
          <p:cNvCxnSpPr>
            <a:cxnSpLocks noChangeShapeType="1"/>
          </p:cNvCxnSpPr>
          <p:nvPr/>
        </p:nvCxnSpPr>
        <p:spPr bwMode="auto">
          <a:xfrm rot="16514882" flipV="1">
            <a:off x="6819106" y="5911057"/>
            <a:ext cx="22542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7" name="Straight Connector 15">
            <a:extLst>
              <a:ext uri="{FF2B5EF4-FFF2-40B4-BE49-F238E27FC236}">
                <a16:creationId xmlns:a16="http://schemas.microsoft.com/office/drawing/2014/main" id="{C4CCB0FC-E8EE-43F6-8D54-D317B345A9CE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V="1">
            <a:off x="4438650" y="5035550"/>
            <a:ext cx="112713" cy="5715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Straight Connector 17">
            <a:extLst>
              <a:ext uri="{FF2B5EF4-FFF2-40B4-BE49-F238E27FC236}">
                <a16:creationId xmlns:a16="http://schemas.microsoft.com/office/drawing/2014/main" id="{87E2BF12-3EEC-44DC-B294-8B5AAEB6BA9C}"/>
              </a:ext>
            </a:extLst>
          </p:cNvPr>
          <p:cNvCxnSpPr>
            <a:cxnSpLocks noChangeShapeType="1"/>
          </p:cNvCxnSpPr>
          <p:nvPr/>
        </p:nvCxnSpPr>
        <p:spPr bwMode="auto">
          <a:xfrm rot="16514882" flipV="1">
            <a:off x="4146550" y="4764088"/>
            <a:ext cx="338138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Straight Connector 19">
            <a:extLst>
              <a:ext uri="{FF2B5EF4-FFF2-40B4-BE49-F238E27FC236}">
                <a16:creationId xmlns:a16="http://schemas.microsoft.com/office/drawing/2014/main" id="{BB1740D8-76E8-47D6-BF07-36A6C9DED38C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V="1">
            <a:off x="4311650" y="4570413"/>
            <a:ext cx="112713" cy="5715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Straight Connector 21">
            <a:extLst>
              <a:ext uri="{FF2B5EF4-FFF2-40B4-BE49-F238E27FC236}">
                <a16:creationId xmlns:a16="http://schemas.microsoft.com/office/drawing/2014/main" id="{3EDEC381-EE38-4356-9B29-B804E75C36BD}"/>
              </a:ext>
            </a:extLst>
          </p:cNvPr>
          <p:cNvCxnSpPr>
            <a:cxnSpLocks noChangeShapeType="1"/>
          </p:cNvCxnSpPr>
          <p:nvPr/>
        </p:nvCxnSpPr>
        <p:spPr bwMode="auto">
          <a:xfrm rot="-5085118">
            <a:off x="4395788" y="4303713"/>
            <a:ext cx="338137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1" name="Straight Connector 23">
            <a:extLst>
              <a:ext uri="{FF2B5EF4-FFF2-40B4-BE49-F238E27FC236}">
                <a16:creationId xmlns:a16="http://schemas.microsoft.com/office/drawing/2014/main" id="{14239AE7-78B6-49D9-9C8B-00616C9BC94A}"/>
              </a:ext>
            </a:extLst>
          </p:cNvPr>
          <p:cNvCxnSpPr>
            <a:cxnSpLocks noChangeShapeType="1"/>
          </p:cNvCxnSpPr>
          <p:nvPr/>
        </p:nvCxnSpPr>
        <p:spPr bwMode="auto">
          <a:xfrm rot="-5085118">
            <a:off x="4574381" y="3780632"/>
            <a:ext cx="282575" cy="2270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2" name="Straight Connector 25">
            <a:extLst>
              <a:ext uri="{FF2B5EF4-FFF2-40B4-BE49-F238E27FC236}">
                <a16:creationId xmlns:a16="http://schemas.microsoft.com/office/drawing/2014/main" id="{0E10DDAA-4BDA-4CA9-BDFB-26237CD6E2A0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H="1">
            <a:off x="4910138" y="3551238"/>
            <a:ext cx="16827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3" name="TextBox 31">
            <a:extLst>
              <a:ext uri="{FF2B5EF4-FFF2-40B4-BE49-F238E27FC236}">
                <a16:creationId xmlns:a16="http://schemas.microsoft.com/office/drawing/2014/main" id="{DD08F4BD-8C23-484F-8BF1-16B61285F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43024" name="Straight Arrow Connector 34">
            <a:extLst>
              <a:ext uri="{FF2B5EF4-FFF2-40B4-BE49-F238E27FC236}">
                <a16:creationId xmlns:a16="http://schemas.microsoft.com/office/drawing/2014/main" id="{FE91D66E-3B11-45FE-9EB1-676D8D1A705D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3025" name="Picture 1" descr="images.jpeg">
            <a:extLst>
              <a:ext uri="{FF2B5EF4-FFF2-40B4-BE49-F238E27FC236}">
                <a16:creationId xmlns:a16="http://schemas.microsoft.com/office/drawing/2014/main" id="{D77995A3-77BB-42B4-AD24-558DB7E216C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 rot="-5192310">
            <a:off x="6943725" y="33528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 descr="images.jpeg">
            <a:extLst>
              <a:ext uri="{FF2B5EF4-FFF2-40B4-BE49-F238E27FC236}">
                <a16:creationId xmlns:a16="http://schemas.microsoft.com/office/drawing/2014/main" id="{17185FC2-DF60-43AE-BACE-357054EBB65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4" name="Picture 1" descr="images.jpeg">
            <a:extLst>
              <a:ext uri="{FF2B5EF4-FFF2-40B4-BE49-F238E27FC236}">
                <a16:creationId xmlns:a16="http://schemas.microsoft.com/office/drawing/2014/main" id="{1D60EB0C-3C1D-4E27-9FB4-EE776EF55E0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7" b="11893"/>
          <a:stretch>
            <a:fillRect/>
          </a:stretch>
        </p:blipFill>
        <p:spPr bwMode="auto">
          <a:xfrm rot="-7439048">
            <a:off x="3729038" y="2717800"/>
            <a:ext cx="52673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035" name="Straight Connector 3">
            <a:extLst>
              <a:ext uri="{FF2B5EF4-FFF2-40B4-BE49-F238E27FC236}">
                <a16:creationId xmlns:a16="http://schemas.microsoft.com/office/drawing/2014/main" id="{38D996A1-CC14-4C15-A25A-A0B7B6717CC2}"/>
              </a:ext>
            </a:extLst>
          </p:cNvPr>
          <p:cNvCxnSpPr>
            <a:cxnSpLocks noChangeShapeType="1"/>
          </p:cNvCxnSpPr>
          <p:nvPr/>
        </p:nvCxnSpPr>
        <p:spPr bwMode="auto">
          <a:xfrm rot="-7439048">
            <a:off x="7260432" y="6414294"/>
            <a:ext cx="452437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6" name="Straight Connector 5">
            <a:extLst>
              <a:ext uri="{FF2B5EF4-FFF2-40B4-BE49-F238E27FC236}">
                <a16:creationId xmlns:a16="http://schemas.microsoft.com/office/drawing/2014/main" id="{1B55F71E-ED21-405A-B72F-95FD6CD62636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H="1">
            <a:off x="7480300" y="5922963"/>
            <a:ext cx="227013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7" name="Straight Connector 7">
            <a:extLst>
              <a:ext uri="{FF2B5EF4-FFF2-40B4-BE49-F238E27FC236}">
                <a16:creationId xmlns:a16="http://schemas.microsoft.com/office/drawing/2014/main" id="{F3CF2D36-EB17-406B-BE5A-7F5883B5F7C4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H="1">
            <a:off x="7656513" y="5430838"/>
            <a:ext cx="33972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8" name="Straight Connector 9">
            <a:extLst>
              <a:ext uri="{FF2B5EF4-FFF2-40B4-BE49-F238E27FC236}">
                <a16:creationId xmlns:a16="http://schemas.microsoft.com/office/drawing/2014/main" id="{B0E5B28C-427A-408E-8117-8279DA4DB373}"/>
              </a:ext>
            </a:extLst>
          </p:cNvPr>
          <p:cNvCxnSpPr>
            <a:cxnSpLocks noChangeShapeType="1"/>
          </p:cNvCxnSpPr>
          <p:nvPr/>
        </p:nvCxnSpPr>
        <p:spPr bwMode="auto">
          <a:xfrm rot="-2039048">
            <a:off x="8020050" y="5199063"/>
            <a:ext cx="282575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9" name="Straight Connector 11">
            <a:extLst>
              <a:ext uri="{FF2B5EF4-FFF2-40B4-BE49-F238E27FC236}">
                <a16:creationId xmlns:a16="http://schemas.microsoft.com/office/drawing/2014/main" id="{1880FA25-536D-4AA6-A384-9B09EB2DC83F}"/>
              </a:ext>
            </a:extLst>
          </p:cNvPr>
          <p:cNvCxnSpPr>
            <a:cxnSpLocks noChangeShapeType="1"/>
          </p:cNvCxnSpPr>
          <p:nvPr/>
        </p:nvCxnSpPr>
        <p:spPr bwMode="auto">
          <a:xfrm rot="-7439048">
            <a:off x="8139907" y="4595019"/>
            <a:ext cx="508000" cy="3952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0" name="Straight Connector 13">
            <a:extLst>
              <a:ext uri="{FF2B5EF4-FFF2-40B4-BE49-F238E27FC236}">
                <a16:creationId xmlns:a16="http://schemas.microsoft.com/office/drawing/2014/main" id="{AC514243-7F9B-44AC-B69F-72A27FCE7EB9}"/>
              </a:ext>
            </a:extLst>
          </p:cNvPr>
          <p:cNvCxnSpPr>
            <a:cxnSpLocks noChangeShapeType="1"/>
          </p:cNvCxnSpPr>
          <p:nvPr/>
        </p:nvCxnSpPr>
        <p:spPr bwMode="auto">
          <a:xfrm rot="14160952" flipV="1">
            <a:off x="8028781" y="4231482"/>
            <a:ext cx="22542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1" name="Straight Connector 15">
            <a:extLst>
              <a:ext uri="{FF2B5EF4-FFF2-40B4-BE49-F238E27FC236}">
                <a16:creationId xmlns:a16="http://schemas.microsoft.com/office/drawing/2014/main" id="{8A019FA7-1A0D-4183-A9CD-5268EFC9F6FC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V="1">
            <a:off x="5607050" y="5106988"/>
            <a:ext cx="112713" cy="5715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2" name="Straight Connector 17">
            <a:extLst>
              <a:ext uri="{FF2B5EF4-FFF2-40B4-BE49-F238E27FC236}">
                <a16:creationId xmlns:a16="http://schemas.microsoft.com/office/drawing/2014/main" id="{FE3E9E82-AD9F-4375-809E-872BAD69EDFA}"/>
              </a:ext>
            </a:extLst>
          </p:cNvPr>
          <p:cNvCxnSpPr>
            <a:cxnSpLocks noChangeShapeType="1"/>
          </p:cNvCxnSpPr>
          <p:nvPr/>
        </p:nvCxnSpPr>
        <p:spPr bwMode="auto">
          <a:xfrm rot="14160952" flipV="1">
            <a:off x="5219700" y="4997451"/>
            <a:ext cx="338137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3" name="Straight Connector 19">
            <a:extLst>
              <a:ext uri="{FF2B5EF4-FFF2-40B4-BE49-F238E27FC236}">
                <a16:creationId xmlns:a16="http://schemas.microsoft.com/office/drawing/2014/main" id="{647FB519-02C8-4CAA-9ECD-BB6347E3FF17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V="1">
            <a:off x="5213350" y="4827588"/>
            <a:ext cx="114300" cy="5556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4" name="Straight Connector 21">
            <a:extLst>
              <a:ext uri="{FF2B5EF4-FFF2-40B4-BE49-F238E27FC236}">
                <a16:creationId xmlns:a16="http://schemas.microsoft.com/office/drawing/2014/main" id="{628F3ACB-81D2-4CE4-A415-A69F82DFF8C0}"/>
              </a:ext>
            </a:extLst>
          </p:cNvPr>
          <p:cNvCxnSpPr>
            <a:cxnSpLocks noChangeShapeType="1"/>
          </p:cNvCxnSpPr>
          <p:nvPr/>
        </p:nvCxnSpPr>
        <p:spPr bwMode="auto">
          <a:xfrm rot="-7439048">
            <a:off x="5068888" y="4502150"/>
            <a:ext cx="338138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5" name="Straight Connector 23">
            <a:extLst>
              <a:ext uri="{FF2B5EF4-FFF2-40B4-BE49-F238E27FC236}">
                <a16:creationId xmlns:a16="http://schemas.microsoft.com/office/drawing/2014/main" id="{365DE11B-B1C9-47DE-9E8B-315B68DEC729}"/>
              </a:ext>
            </a:extLst>
          </p:cNvPr>
          <p:cNvCxnSpPr>
            <a:cxnSpLocks noChangeShapeType="1"/>
          </p:cNvCxnSpPr>
          <p:nvPr/>
        </p:nvCxnSpPr>
        <p:spPr bwMode="auto">
          <a:xfrm rot="-7439048">
            <a:off x="4953000" y="3976688"/>
            <a:ext cx="282575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6" name="Straight Connector 25">
            <a:extLst>
              <a:ext uri="{FF2B5EF4-FFF2-40B4-BE49-F238E27FC236}">
                <a16:creationId xmlns:a16="http://schemas.microsoft.com/office/drawing/2014/main" id="{E548E000-3F55-42E5-9B56-306FCB717A51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H="1">
            <a:off x="5062538" y="3629025"/>
            <a:ext cx="169862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47" name="TextBox 31">
            <a:extLst>
              <a:ext uri="{FF2B5EF4-FFF2-40B4-BE49-F238E27FC236}">
                <a16:creationId xmlns:a16="http://schemas.microsoft.com/office/drawing/2014/main" id="{CDBADDD8-9594-404A-A6AE-ADD3F9ADE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44048" name="Straight Arrow Connector 34">
            <a:extLst>
              <a:ext uri="{FF2B5EF4-FFF2-40B4-BE49-F238E27FC236}">
                <a16:creationId xmlns:a16="http://schemas.microsoft.com/office/drawing/2014/main" id="{4FDB7FCC-BBF7-4684-9CC1-2E1DA995C60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4049" name="Picture 1" descr="images.jpeg">
            <a:extLst>
              <a:ext uri="{FF2B5EF4-FFF2-40B4-BE49-F238E27FC236}">
                <a16:creationId xmlns:a16="http://schemas.microsoft.com/office/drawing/2014/main" id="{D0D6277C-AFC0-484E-8061-800F79C2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 rot="-7370992">
            <a:off x="6477000" y="19812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 descr="images.jpeg">
            <a:extLst>
              <a:ext uri="{FF2B5EF4-FFF2-40B4-BE49-F238E27FC236}">
                <a16:creationId xmlns:a16="http://schemas.microsoft.com/office/drawing/2014/main" id="{5CF6C013-8DCD-40AA-A821-B77D8B4C33A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8" name="Picture 20" descr="images.jpeg">
            <a:extLst>
              <a:ext uri="{FF2B5EF4-FFF2-40B4-BE49-F238E27FC236}">
                <a16:creationId xmlns:a16="http://schemas.microsoft.com/office/drawing/2014/main" id="{4F26228B-4957-495D-93FE-2BD49218F5B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8" b="11766"/>
          <a:stretch>
            <a:fillRect/>
          </a:stretch>
        </p:blipFill>
        <p:spPr bwMode="auto">
          <a:xfrm rot="8973209">
            <a:off x="3709988" y="477838"/>
            <a:ext cx="52768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059" name="Straight Connector 22">
            <a:extLst>
              <a:ext uri="{FF2B5EF4-FFF2-40B4-BE49-F238E27FC236}">
                <a16:creationId xmlns:a16="http://schemas.microsoft.com/office/drawing/2014/main" id="{430994F8-47DC-46FA-915B-B921686886EA}"/>
              </a:ext>
            </a:extLst>
          </p:cNvPr>
          <p:cNvCxnSpPr>
            <a:cxnSpLocks noChangeShapeType="1"/>
          </p:cNvCxnSpPr>
          <p:nvPr/>
        </p:nvCxnSpPr>
        <p:spPr bwMode="auto">
          <a:xfrm rot="8973209">
            <a:off x="8105775" y="1257300"/>
            <a:ext cx="450850" cy="2270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0" name="Straight Connector 24">
            <a:extLst>
              <a:ext uri="{FF2B5EF4-FFF2-40B4-BE49-F238E27FC236}">
                <a16:creationId xmlns:a16="http://schemas.microsoft.com/office/drawing/2014/main" id="{BA475E40-FCDF-43F9-83CD-A34D9ACD23F4}"/>
              </a:ext>
            </a:extLst>
          </p:cNvPr>
          <p:cNvCxnSpPr>
            <a:cxnSpLocks noChangeShapeType="1"/>
          </p:cNvCxnSpPr>
          <p:nvPr/>
        </p:nvCxnSpPr>
        <p:spPr bwMode="auto">
          <a:xfrm rot="3573209" flipH="1">
            <a:off x="7677150" y="1173163"/>
            <a:ext cx="225425" cy="1143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1" name="Straight Connector 26">
            <a:extLst>
              <a:ext uri="{FF2B5EF4-FFF2-40B4-BE49-F238E27FC236}">
                <a16:creationId xmlns:a16="http://schemas.microsoft.com/office/drawing/2014/main" id="{89EBCB8B-0435-4E68-9BE7-6275C6F52B38}"/>
              </a:ext>
            </a:extLst>
          </p:cNvPr>
          <p:cNvCxnSpPr>
            <a:cxnSpLocks noChangeShapeType="1"/>
          </p:cNvCxnSpPr>
          <p:nvPr/>
        </p:nvCxnSpPr>
        <p:spPr bwMode="auto">
          <a:xfrm rot="3573209" flipH="1">
            <a:off x="7173119" y="885031"/>
            <a:ext cx="338138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2" name="Straight Connector 27">
            <a:extLst>
              <a:ext uri="{FF2B5EF4-FFF2-40B4-BE49-F238E27FC236}">
                <a16:creationId xmlns:a16="http://schemas.microsoft.com/office/drawing/2014/main" id="{BD431921-D770-42F0-91B3-3526214E573C}"/>
              </a:ext>
            </a:extLst>
          </p:cNvPr>
          <p:cNvCxnSpPr>
            <a:cxnSpLocks noChangeShapeType="1"/>
          </p:cNvCxnSpPr>
          <p:nvPr/>
        </p:nvCxnSpPr>
        <p:spPr bwMode="auto">
          <a:xfrm rot="-7226791">
            <a:off x="6961981" y="562770"/>
            <a:ext cx="282575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3" name="Straight Connector 28">
            <a:extLst>
              <a:ext uri="{FF2B5EF4-FFF2-40B4-BE49-F238E27FC236}">
                <a16:creationId xmlns:a16="http://schemas.microsoft.com/office/drawing/2014/main" id="{7E6D29EB-55DC-4B19-80D9-273B1200148B}"/>
              </a:ext>
            </a:extLst>
          </p:cNvPr>
          <p:cNvCxnSpPr>
            <a:cxnSpLocks noChangeShapeType="1"/>
          </p:cNvCxnSpPr>
          <p:nvPr/>
        </p:nvCxnSpPr>
        <p:spPr bwMode="auto">
          <a:xfrm rot="8973209">
            <a:off x="6400800" y="160338"/>
            <a:ext cx="508000" cy="3952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4" name="Straight Connector 29">
            <a:extLst>
              <a:ext uri="{FF2B5EF4-FFF2-40B4-BE49-F238E27FC236}">
                <a16:creationId xmlns:a16="http://schemas.microsoft.com/office/drawing/2014/main" id="{7A5BC61F-0FDE-404C-A7A5-743465659BF2}"/>
              </a:ext>
            </a:extLst>
          </p:cNvPr>
          <p:cNvCxnSpPr>
            <a:cxnSpLocks noChangeShapeType="1"/>
          </p:cNvCxnSpPr>
          <p:nvPr/>
        </p:nvCxnSpPr>
        <p:spPr bwMode="auto">
          <a:xfrm rot="8973209" flipV="1">
            <a:off x="6051550" y="496888"/>
            <a:ext cx="22542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5" name="Straight Connector 30">
            <a:extLst>
              <a:ext uri="{FF2B5EF4-FFF2-40B4-BE49-F238E27FC236}">
                <a16:creationId xmlns:a16="http://schemas.microsoft.com/office/drawing/2014/main" id="{21A99952-A733-4D65-94B2-0A5C92223679}"/>
              </a:ext>
            </a:extLst>
          </p:cNvPr>
          <p:cNvCxnSpPr>
            <a:cxnSpLocks noChangeShapeType="1"/>
          </p:cNvCxnSpPr>
          <p:nvPr/>
        </p:nvCxnSpPr>
        <p:spPr bwMode="auto">
          <a:xfrm rot="3573209" flipV="1">
            <a:off x="6772275" y="3076575"/>
            <a:ext cx="112713" cy="555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6" name="Straight Connector 31">
            <a:extLst>
              <a:ext uri="{FF2B5EF4-FFF2-40B4-BE49-F238E27FC236}">
                <a16:creationId xmlns:a16="http://schemas.microsoft.com/office/drawing/2014/main" id="{0BFFC932-AD6E-493D-8906-80F52730A988}"/>
              </a:ext>
            </a:extLst>
          </p:cNvPr>
          <p:cNvCxnSpPr>
            <a:cxnSpLocks noChangeShapeType="1"/>
          </p:cNvCxnSpPr>
          <p:nvPr/>
        </p:nvCxnSpPr>
        <p:spPr bwMode="auto">
          <a:xfrm rot="8973209" flipV="1">
            <a:off x="6589713" y="3290888"/>
            <a:ext cx="338137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7" name="Straight Connector 32">
            <a:extLst>
              <a:ext uri="{FF2B5EF4-FFF2-40B4-BE49-F238E27FC236}">
                <a16:creationId xmlns:a16="http://schemas.microsoft.com/office/drawing/2014/main" id="{898F5294-AF19-4A59-8ECA-163936EF8C9A}"/>
              </a:ext>
            </a:extLst>
          </p:cNvPr>
          <p:cNvCxnSpPr>
            <a:cxnSpLocks noChangeShapeType="1"/>
          </p:cNvCxnSpPr>
          <p:nvPr/>
        </p:nvCxnSpPr>
        <p:spPr bwMode="auto">
          <a:xfrm rot="3573209" flipV="1">
            <a:off x="6468269" y="3452019"/>
            <a:ext cx="114300" cy="5556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8" name="Straight Connector 33">
            <a:extLst>
              <a:ext uri="{FF2B5EF4-FFF2-40B4-BE49-F238E27FC236}">
                <a16:creationId xmlns:a16="http://schemas.microsoft.com/office/drawing/2014/main" id="{78B98381-318E-4E2E-A761-A31F80245785}"/>
              </a:ext>
            </a:extLst>
          </p:cNvPr>
          <p:cNvCxnSpPr>
            <a:cxnSpLocks noChangeShapeType="1"/>
          </p:cNvCxnSpPr>
          <p:nvPr/>
        </p:nvCxnSpPr>
        <p:spPr bwMode="auto">
          <a:xfrm rot="8973209">
            <a:off x="6002338" y="3490913"/>
            <a:ext cx="338137" cy="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9" name="Straight Connector 34">
            <a:extLst>
              <a:ext uri="{FF2B5EF4-FFF2-40B4-BE49-F238E27FC236}">
                <a16:creationId xmlns:a16="http://schemas.microsoft.com/office/drawing/2014/main" id="{C081B26B-84E7-4B08-8D9D-3EB83D64D998}"/>
              </a:ext>
            </a:extLst>
          </p:cNvPr>
          <p:cNvCxnSpPr>
            <a:cxnSpLocks noChangeShapeType="1"/>
          </p:cNvCxnSpPr>
          <p:nvPr/>
        </p:nvCxnSpPr>
        <p:spPr bwMode="auto">
          <a:xfrm rot="8973209">
            <a:off x="5608638" y="3495675"/>
            <a:ext cx="282575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70" name="Straight Connector 35">
            <a:extLst>
              <a:ext uri="{FF2B5EF4-FFF2-40B4-BE49-F238E27FC236}">
                <a16:creationId xmlns:a16="http://schemas.microsoft.com/office/drawing/2014/main" id="{D00912CC-266D-441E-BFA1-93E32BD67780}"/>
              </a:ext>
            </a:extLst>
          </p:cNvPr>
          <p:cNvCxnSpPr>
            <a:cxnSpLocks noChangeShapeType="1"/>
          </p:cNvCxnSpPr>
          <p:nvPr/>
        </p:nvCxnSpPr>
        <p:spPr bwMode="auto">
          <a:xfrm rot="3573209" flipH="1">
            <a:off x="5292725" y="3448050"/>
            <a:ext cx="169863" cy="1698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071" name="TextBox 38">
            <a:extLst>
              <a:ext uri="{FF2B5EF4-FFF2-40B4-BE49-F238E27FC236}">
                <a16:creationId xmlns:a16="http://schemas.microsoft.com/office/drawing/2014/main" id="{15E92CD5-C965-44ED-B40A-945409B82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45072" name="Straight Arrow Connector 34">
            <a:extLst>
              <a:ext uri="{FF2B5EF4-FFF2-40B4-BE49-F238E27FC236}">
                <a16:creationId xmlns:a16="http://schemas.microsoft.com/office/drawing/2014/main" id="{53235BE3-653C-4D4C-A169-01684876E5F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5073" name="Picture 1" descr="images.jpeg">
            <a:extLst>
              <a:ext uri="{FF2B5EF4-FFF2-40B4-BE49-F238E27FC236}">
                <a16:creationId xmlns:a16="http://schemas.microsoft.com/office/drawing/2014/main" id="{1618B3A3-A75C-43FB-93FD-788191BFFF9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 rot="-1680000">
            <a:off x="3429000" y="16764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 descr="images.jpeg">
            <a:extLst>
              <a:ext uri="{FF2B5EF4-FFF2-40B4-BE49-F238E27FC236}">
                <a16:creationId xmlns:a16="http://schemas.microsoft.com/office/drawing/2014/main" id="{6229D276-E008-4707-8DE6-D9DA2E36E085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20" descr="images.jpeg">
            <a:extLst>
              <a:ext uri="{FF2B5EF4-FFF2-40B4-BE49-F238E27FC236}">
                <a16:creationId xmlns:a16="http://schemas.microsoft.com/office/drawing/2014/main" id="{30F02590-35A7-4A85-9D46-C60CB6ABAB5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3" b="12184"/>
          <a:stretch>
            <a:fillRect/>
          </a:stretch>
        </p:blipFill>
        <p:spPr bwMode="auto">
          <a:xfrm rot="5670042">
            <a:off x="2324100" y="-9525"/>
            <a:ext cx="5289551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083" name="Straight Connector 22">
            <a:extLst>
              <a:ext uri="{FF2B5EF4-FFF2-40B4-BE49-F238E27FC236}">
                <a16:creationId xmlns:a16="http://schemas.microsoft.com/office/drawing/2014/main" id="{279110D1-2888-4309-AF61-17873C0E25BE}"/>
              </a:ext>
            </a:extLst>
          </p:cNvPr>
          <p:cNvCxnSpPr>
            <a:cxnSpLocks noChangeShapeType="1"/>
          </p:cNvCxnSpPr>
          <p:nvPr/>
        </p:nvCxnSpPr>
        <p:spPr bwMode="auto">
          <a:xfrm rot="5670042">
            <a:off x="5049044" y="-429419"/>
            <a:ext cx="452437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4" name="Straight Connector 24">
            <a:extLst>
              <a:ext uri="{FF2B5EF4-FFF2-40B4-BE49-F238E27FC236}">
                <a16:creationId xmlns:a16="http://schemas.microsoft.com/office/drawing/2014/main" id="{31CE2446-73F8-4D02-B5C0-58FEBBED274C}"/>
              </a:ext>
            </a:extLst>
          </p:cNvPr>
          <p:cNvCxnSpPr>
            <a:cxnSpLocks noChangeShapeType="1"/>
          </p:cNvCxnSpPr>
          <p:nvPr/>
        </p:nvCxnSpPr>
        <p:spPr bwMode="auto">
          <a:xfrm rot="270042" flipH="1">
            <a:off x="4737100" y="-11113"/>
            <a:ext cx="225425" cy="114301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5" name="Straight Connector 26">
            <a:extLst>
              <a:ext uri="{FF2B5EF4-FFF2-40B4-BE49-F238E27FC236}">
                <a16:creationId xmlns:a16="http://schemas.microsoft.com/office/drawing/2014/main" id="{8C99C244-657A-4DEB-BCD8-A18F64A81CD2}"/>
              </a:ext>
            </a:extLst>
          </p:cNvPr>
          <p:cNvCxnSpPr>
            <a:cxnSpLocks noChangeShapeType="1"/>
          </p:cNvCxnSpPr>
          <p:nvPr/>
        </p:nvCxnSpPr>
        <p:spPr bwMode="auto">
          <a:xfrm rot="270042" flipH="1">
            <a:off x="4210050" y="179388"/>
            <a:ext cx="33972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6" name="Straight Connector 27">
            <a:extLst>
              <a:ext uri="{FF2B5EF4-FFF2-40B4-BE49-F238E27FC236}">
                <a16:creationId xmlns:a16="http://schemas.microsoft.com/office/drawing/2014/main" id="{021646FB-EDC8-421A-8956-A290378AE386}"/>
              </a:ext>
            </a:extLst>
          </p:cNvPr>
          <p:cNvCxnSpPr>
            <a:cxnSpLocks noChangeShapeType="1"/>
          </p:cNvCxnSpPr>
          <p:nvPr/>
        </p:nvCxnSpPr>
        <p:spPr bwMode="auto">
          <a:xfrm rot="-10529958">
            <a:off x="3814763" y="203200"/>
            <a:ext cx="282575" cy="1127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7" name="Straight Connector 28">
            <a:extLst>
              <a:ext uri="{FF2B5EF4-FFF2-40B4-BE49-F238E27FC236}">
                <a16:creationId xmlns:a16="http://schemas.microsoft.com/office/drawing/2014/main" id="{D4B7FDCE-BC25-45EF-8B32-7BCE5073DFD1}"/>
              </a:ext>
            </a:extLst>
          </p:cNvPr>
          <p:cNvCxnSpPr>
            <a:cxnSpLocks noChangeShapeType="1"/>
          </p:cNvCxnSpPr>
          <p:nvPr/>
        </p:nvCxnSpPr>
        <p:spPr bwMode="auto">
          <a:xfrm rot="5670042">
            <a:off x="3231357" y="278606"/>
            <a:ext cx="508000" cy="3952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8" name="Straight Connector 29">
            <a:extLst>
              <a:ext uri="{FF2B5EF4-FFF2-40B4-BE49-F238E27FC236}">
                <a16:creationId xmlns:a16="http://schemas.microsoft.com/office/drawing/2014/main" id="{C386749C-A347-4C31-8A04-EAEB3272D3AD}"/>
              </a:ext>
            </a:extLst>
          </p:cNvPr>
          <p:cNvCxnSpPr>
            <a:cxnSpLocks noChangeShapeType="1"/>
          </p:cNvCxnSpPr>
          <p:nvPr/>
        </p:nvCxnSpPr>
        <p:spPr bwMode="auto">
          <a:xfrm rot="5670042" flipV="1">
            <a:off x="3273426" y="922337"/>
            <a:ext cx="227012" cy="1698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9" name="Straight Connector 30">
            <a:extLst>
              <a:ext uri="{FF2B5EF4-FFF2-40B4-BE49-F238E27FC236}">
                <a16:creationId xmlns:a16="http://schemas.microsoft.com/office/drawing/2014/main" id="{346CE191-8F5B-4944-B333-F230B129B83E}"/>
              </a:ext>
            </a:extLst>
          </p:cNvPr>
          <p:cNvCxnSpPr>
            <a:cxnSpLocks noChangeShapeType="1"/>
          </p:cNvCxnSpPr>
          <p:nvPr/>
        </p:nvCxnSpPr>
        <p:spPr bwMode="auto">
          <a:xfrm rot="270042" flipV="1">
            <a:off x="5780088" y="1879600"/>
            <a:ext cx="112712" cy="5715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0" name="Straight Connector 31">
            <a:extLst>
              <a:ext uri="{FF2B5EF4-FFF2-40B4-BE49-F238E27FC236}">
                <a16:creationId xmlns:a16="http://schemas.microsoft.com/office/drawing/2014/main" id="{C165BA94-31FF-420A-9419-62ECDE89BC08}"/>
              </a:ext>
            </a:extLst>
          </p:cNvPr>
          <p:cNvCxnSpPr>
            <a:cxnSpLocks noChangeShapeType="1"/>
          </p:cNvCxnSpPr>
          <p:nvPr/>
        </p:nvCxnSpPr>
        <p:spPr bwMode="auto">
          <a:xfrm rot="5670042" flipV="1">
            <a:off x="5848350" y="2035176"/>
            <a:ext cx="338137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1" name="Straight Connector 32">
            <a:extLst>
              <a:ext uri="{FF2B5EF4-FFF2-40B4-BE49-F238E27FC236}">
                <a16:creationId xmlns:a16="http://schemas.microsoft.com/office/drawing/2014/main" id="{C056787A-09B4-4089-8437-8FF3216DD0C0}"/>
              </a:ext>
            </a:extLst>
          </p:cNvPr>
          <p:cNvCxnSpPr>
            <a:cxnSpLocks noChangeShapeType="1"/>
          </p:cNvCxnSpPr>
          <p:nvPr/>
        </p:nvCxnSpPr>
        <p:spPr bwMode="auto">
          <a:xfrm rot="270042" flipV="1">
            <a:off x="5913438" y="2343150"/>
            <a:ext cx="112712" cy="5715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2" name="Straight Connector 33">
            <a:extLst>
              <a:ext uri="{FF2B5EF4-FFF2-40B4-BE49-F238E27FC236}">
                <a16:creationId xmlns:a16="http://schemas.microsoft.com/office/drawing/2014/main" id="{FAAB6DE4-0588-4E07-B21C-85B5BB44590E}"/>
              </a:ext>
            </a:extLst>
          </p:cNvPr>
          <p:cNvCxnSpPr>
            <a:cxnSpLocks noChangeShapeType="1"/>
          </p:cNvCxnSpPr>
          <p:nvPr/>
        </p:nvCxnSpPr>
        <p:spPr bwMode="auto">
          <a:xfrm rot="5670042">
            <a:off x="5607050" y="2667000"/>
            <a:ext cx="338138" cy="1588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3" name="Straight Connector 34">
            <a:extLst>
              <a:ext uri="{FF2B5EF4-FFF2-40B4-BE49-F238E27FC236}">
                <a16:creationId xmlns:a16="http://schemas.microsoft.com/office/drawing/2014/main" id="{5E8A150B-3539-4993-ABD7-2D6127B0FD0C}"/>
              </a:ext>
            </a:extLst>
          </p:cNvPr>
          <p:cNvCxnSpPr>
            <a:cxnSpLocks noChangeShapeType="1"/>
          </p:cNvCxnSpPr>
          <p:nvPr/>
        </p:nvCxnSpPr>
        <p:spPr bwMode="auto">
          <a:xfrm rot="5670042">
            <a:off x="5489575" y="2968625"/>
            <a:ext cx="282575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4" name="Straight Connector 35">
            <a:extLst>
              <a:ext uri="{FF2B5EF4-FFF2-40B4-BE49-F238E27FC236}">
                <a16:creationId xmlns:a16="http://schemas.microsoft.com/office/drawing/2014/main" id="{72DCE6A4-594D-4EF0-B147-5856A5D1D52E}"/>
              </a:ext>
            </a:extLst>
          </p:cNvPr>
          <p:cNvCxnSpPr>
            <a:cxnSpLocks noChangeShapeType="1"/>
          </p:cNvCxnSpPr>
          <p:nvPr/>
        </p:nvCxnSpPr>
        <p:spPr bwMode="auto">
          <a:xfrm rot="270042" flipH="1">
            <a:off x="5270500" y="3257550"/>
            <a:ext cx="169863" cy="1698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095" name="TextBox 38">
            <a:extLst>
              <a:ext uri="{FF2B5EF4-FFF2-40B4-BE49-F238E27FC236}">
                <a16:creationId xmlns:a16="http://schemas.microsoft.com/office/drawing/2014/main" id="{5DB76027-4116-433F-B2B0-EA9322172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46096" name="Straight Arrow Connector 34">
            <a:extLst>
              <a:ext uri="{FF2B5EF4-FFF2-40B4-BE49-F238E27FC236}">
                <a16:creationId xmlns:a16="http://schemas.microsoft.com/office/drawing/2014/main" id="{2644AA6B-4A79-43A1-A076-7728EB804CF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6097" name="Picture 1" descr="images.jpeg">
            <a:extLst>
              <a:ext uri="{FF2B5EF4-FFF2-40B4-BE49-F238E27FC236}">
                <a16:creationId xmlns:a16="http://schemas.microsoft.com/office/drawing/2014/main" id="{66E25B3B-9EFD-4CE5-9A5E-3CE581AB437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 rot="-5100000">
            <a:off x="2671763" y="35052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8planetssun.jpg">
            <a:extLst>
              <a:ext uri="{FF2B5EF4-FFF2-40B4-BE49-F238E27FC236}">
                <a16:creationId xmlns:a16="http://schemas.microsoft.com/office/drawing/2014/main" id="{E05D5C92-23FE-45A7-BA47-4C451C095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443" y="303213"/>
            <a:ext cx="4793305" cy="339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6">
            <a:extLst>
              <a:ext uri="{FF2B5EF4-FFF2-40B4-BE49-F238E27FC236}">
                <a16:creationId xmlns:a16="http://schemas.microsoft.com/office/drawing/2014/main" id="{8C66652D-3C95-47E0-8B48-8AE9B5012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5102225"/>
            <a:ext cx="83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 b="1">
                <a:latin typeface="Arial" panose="020B0604020202020204" pitchFamily="34" charset="0"/>
                <a:cs typeface="Arial" panose="020B0604020202020204" pitchFamily="34" charset="0"/>
              </a:rPr>
              <a:t>Jupiter</a:t>
            </a:r>
            <a:endParaRPr lang="en-US" altLang="en-US" sz="1400" b="1">
              <a:cs typeface="Arial" panose="020B0604020202020204" pitchFamily="34" charset="0"/>
            </a:endParaRPr>
          </a:p>
        </p:txBody>
      </p:sp>
      <p:pic>
        <p:nvPicPr>
          <p:cNvPr id="7" name="Picture 1" descr="images-1.jpeg">
            <a:extLst>
              <a:ext uri="{FF2B5EF4-FFF2-40B4-BE49-F238E27FC236}">
                <a16:creationId xmlns:a16="http://schemas.microsoft.com/office/drawing/2014/main" id="{077DB8A8-9A36-49F2-A985-39050A6FE8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984" y="3957637"/>
            <a:ext cx="4594225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 descr="images.jpeg">
            <a:extLst>
              <a:ext uri="{FF2B5EF4-FFF2-40B4-BE49-F238E27FC236}">
                <a16:creationId xmlns:a16="http://schemas.microsoft.com/office/drawing/2014/main" id="{4CF90BE4-9A0B-44D0-B659-3D19B43C40B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" name="Picture 20" descr="images.jpeg">
            <a:extLst>
              <a:ext uri="{FF2B5EF4-FFF2-40B4-BE49-F238E27FC236}">
                <a16:creationId xmlns:a16="http://schemas.microsoft.com/office/drawing/2014/main" id="{684BEBAA-7C34-4164-9CBE-A732E6561D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1" b="10582"/>
          <a:stretch>
            <a:fillRect/>
          </a:stretch>
        </p:blipFill>
        <p:spPr bwMode="auto">
          <a:xfrm rot="3284299">
            <a:off x="1397000" y="506412"/>
            <a:ext cx="5227638" cy="383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107" name="Straight Connector 22">
            <a:extLst>
              <a:ext uri="{FF2B5EF4-FFF2-40B4-BE49-F238E27FC236}">
                <a16:creationId xmlns:a16="http://schemas.microsoft.com/office/drawing/2014/main" id="{062180C2-B511-4283-8FB0-1F4668BCE1A6}"/>
              </a:ext>
            </a:extLst>
          </p:cNvPr>
          <p:cNvCxnSpPr>
            <a:cxnSpLocks noChangeShapeType="1"/>
          </p:cNvCxnSpPr>
          <p:nvPr/>
        </p:nvCxnSpPr>
        <p:spPr bwMode="auto">
          <a:xfrm rot="3284299">
            <a:off x="2629694" y="386556"/>
            <a:ext cx="452438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08" name="Straight Connector 24">
            <a:extLst>
              <a:ext uri="{FF2B5EF4-FFF2-40B4-BE49-F238E27FC236}">
                <a16:creationId xmlns:a16="http://schemas.microsoft.com/office/drawing/2014/main" id="{ED0308FC-63F8-454E-9477-5F4553CB441F}"/>
              </a:ext>
            </a:extLst>
          </p:cNvPr>
          <p:cNvCxnSpPr>
            <a:cxnSpLocks noChangeShapeType="1"/>
          </p:cNvCxnSpPr>
          <p:nvPr/>
        </p:nvCxnSpPr>
        <p:spPr bwMode="auto">
          <a:xfrm rot="19484299" flipH="1">
            <a:off x="2647950" y="993775"/>
            <a:ext cx="225425" cy="1127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09" name="Straight Connector 26">
            <a:extLst>
              <a:ext uri="{FF2B5EF4-FFF2-40B4-BE49-F238E27FC236}">
                <a16:creationId xmlns:a16="http://schemas.microsoft.com/office/drawing/2014/main" id="{2A31F787-DB51-48A4-AAE9-0A8625083152}"/>
              </a:ext>
            </a:extLst>
          </p:cNvPr>
          <p:cNvCxnSpPr>
            <a:cxnSpLocks noChangeShapeType="1"/>
          </p:cNvCxnSpPr>
          <p:nvPr/>
        </p:nvCxnSpPr>
        <p:spPr bwMode="auto">
          <a:xfrm rot="19484299" flipH="1">
            <a:off x="2370138" y="1433513"/>
            <a:ext cx="338137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0" name="Straight Connector 27">
            <a:extLst>
              <a:ext uri="{FF2B5EF4-FFF2-40B4-BE49-F238E27FC236}">
                <a16:creationId xmlns:a16="http://schemas.microsoft.com/office/drawing/2014/main" id="{F089D763-6A0E-4556-A682-088811B2B786}"/>
              </a:ext>
            </a:extLst>
          </p:cNvPr>
          <p:cNvCxnSpPr>
            <a:cxnSpLocks noChangeShapeType="1"/>
          </p:cNvCxnSpPr>
          <p:nvPr/>
        </p:nvCxnSpPr>
        <p:spPr bwMode="auto">
          <a:xfrm rot="8684299">
            <a:off x="2068513" y="1728788"/>
            <a:ext cx="282575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1" name="Straight Connector 28">
            <a:extLst>
              <a:ext uri="{FF2B5EF4-FFF2-40B4-BE49-F238E27FC236}">
                <a16:creationId xmlns:a16="http://schemas.microsoft.com/office/drawing/2014/main" id="{8D654D49-B2AD-4AE3-B9DE-F4B7FDE90C23}"/>
              </a:ext>
            </a:extLst>
          </p:cNvPr>
          <p:cNvCxnSpPr>
            <a:cxnSpLocks noChangeShapeType="1"/>
          </p:cNvCxnSpPr>
          <p:nvPr/>
        </p:nvCxnSpPr>
        <p:spPr bwMode="auto">
          <a:xfrm rot="3284299">
            <a:off x="1732757" y="2056606"/>
            <a:ext cx="508000" cy="3952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2" name="Straight Connector 29">
            <a:extLst>
              <a:ext uri="{FF2B5EF4-FFF2-40B4-BE49-F238E27FC236}">
                <a16:creationId xmlns:a16="http://schemas.microsoft.com/office/drawing/2014/main" id="{800F8AF9-F335-4060-B442-45B40F9CC93E}"/>
              </a:ext>
            </a:extLst>
          </p:cNvPr>
          <p:cNvCxnSpPr>
            <a:cxnSpLocks noChangeShapeType="1"/>
          </p:cNvCxnSpPr>
          <p:nvPr/>
        </p:nvCxnSpPr>
        <p:spPr bwMode="auto">
          <a:xfrm rot="3284299" flipV="1">
            <a:off x="2137569" y="2639219"/>
            <a:ext cx="225425" cy="1698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3" name="Straight Connector 30">
            <a:extLst>
              <a:ext uri="{FF2B5EF4-FFF2-40B4-BE49-F238E27FC236}">
                <a16:creationId xmlns:a16="http://schemas.microsoft.com/office/drawing/2014/main" id="{85DFFB83-ECB7-47E7-8894-07D8F3AB13B4}"/>
              </a:ext>
            </a:extLst>
          </p:cNvPr>
          <p:cNvCxnSpPr>
            <a:cxnSpLocks noChangeShapeType="1"/>
          </p:cNvCxnSpPr>
          <p:nvPr/>
        </p:nvCxnSpPr>
        <p:spPr bwMode="auto">
          <a:xfrm rot="19484299" flipV="1">
            <a:off x="4652963" y="1822450"/>
            <a:ext cx="112712" cy="555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4" name="Straight Connector 31">
            <a:extLst>
              <a:ext uri="{FF2B5EF4-FFF2-40B4-BE49-F238E27FC236}">
                <a16:creationId xmlns:a16="http://schemas.microsoft.com/office/drawing/2014/main" id="{C83FF6D9-6305-4EB2-A3C0-91FE5BF210F1}"/>
              </a:ext>
            </a:extLst>
          </p:cNvPr>
          <p:cNvCxnSpPr>
            <a:cxnSpLocks noChangeShapeType="1"/>
          </p:cNvCxnSpPr>
          <p:nvPr/>
        </p:nvCxnSpPr>
        <p:spPr bwMode="auto">
          <a:xfrm rot="3284299" flipV="1">
            <a:off x="4816475" y="1812926"/>
            <a:ext cx="338137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5" name="Straight Connector 32">
            <a:extLst>
              <a:ext uri="{FF2B5EF4-FFF2-40B4-BE49-F238E27FC236}">
                <a16:creationId xmlns:a16="http://schemas.microsoft.com/office/drawing/2014/main" id="{294F312D-43A2-4C37-AFF8-0D27210427F4}"/>
              </a:ext>
            </a:extLst>
          </p:cNvPr>
          <p:cNvCxnSpPr>
            <a:cxnSpLocks noChangeShapeType="1"/>
          </p:cNvCxnSpPr>
          <p:nvPr/>
        </p:nvCxnSpPr>
        <p:spPr bwMode="auto">
          <a:xfrm rot="19484299" flipV="1">
            <a:off x="5053013" y="2093913"/>
            <a:ext cx="112712" cy="5556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6" name="Straight Connector 33">
            <a:extLst>
              <a:ext uri="{FF2B5EF4-FFF2-40B4-BE49-F238E27FC236}">
                <a16:creationId xmlns:a16="http://schemas.microsoft.com/office/drawing/2014/main" id="{D8DA728D-7B64-4EDE-8E85-A889AC636B41}"/>
              </a:ext>
            </a:extLst>
          </p:cNvPr>
          <p:cNvCxnSpPr>
            <a:cxnSpLocks noChangeShapeType="1"/>
          </p:cNvCxnSpPr>
          <p:nvPr/>
        </p:nvCxnSpPr>
        <p:spPr bwMode="auto">
          <a:xfrm rot="3284299">
            <a:off x="4979194" y="2472532"/>
            <a:ext cx="339725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7" name="Straight Connector 34">
            <a:extLst>
              <a:ext uri="{FF2B5EF4-FFF2-40B4-BE49-F238E27FC236}">
                <a16:creationId xmlns:a16="http://schemas.microsoft.com/office/drawing/2014/main" id="{6B79EAA0-E42A-4962-98D4-3575D9EC9997}"/>
              </a:ext>
            </a:extLst>
          </p:cNvPr>
          <p:cNvCxnSpPr>
            <a:cxnSpLocks noChangeShapeType="1"/>
          </p:cNvCxnSpPr>
          <p:nvPr/>
        </p:nvCxnSpPr>
        <p:spPr bwMode="auto">
          <a:xfrm rot="3284299">
            <a:off x="5161757" y="2770981"/>
            <a:ext cx="280988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8" name="Straight Connector 35">
            <a:extLst>
              <a:ext uri="{FF2B5EF4-FFF2-40B4-BE49-F238E27FC236}">
                <a16:creationId xmlns:a16="http://schemas.microsoft.com/office/drawing/2014/main" id="{444B7778-FAB3-480A-935C-4A6D36DC0E07}"/>
              </a:ext>
            </a:extLst>
          </p:cNvPr>
          <p:cNvCxnSpPr>
            <a:cxnSpLocks noChangeShapeType="1"/>
          </p:cNvCxnSpPr>
          <p:nvPr/>
        </p:nvCxnSpPr>
        <p:spPr bwMode="auto">
          <a:xfrm rot="19484299" flipH="1">
            <a:off x="5173663" y="3176588"/>
            <a:ext cx="16827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19" name="TextBox 38">
            <a:extLst>
              <a:ext uri="{FF2B5EF4-FFF2-40B4-BE49-F238E27FC236}">
                <a16:creationId xmlns:a16="http://schemas.microsoft.com/office/drawing/2014/main" id="{6A337740-6009-44D5-A513-0418DAE88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47120" name="Straight Arrow Connector 34">
            <a:extLst>
              <a:ext uri="{FF2B5EF4-FFF2-40B4-BE49-F238E27FC236}">
                <a16:creationId xmlns:a16="http://schemas.microsoft.com/office/drawing/2014/main" id="{3EF51065-70D6-443B-9759-DF4A0334D8C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7121" name="Picture 1" descr="images.jpeg">
            <a:extLst>
              <a:ext uri="{FF2B5EF4-FFF2-40B4-BE49-F238E27FC236}">
                <a16:creationId xmlns:a16="http://schemas.microsoft.com/office/drawing/2014/main" id="{768618B0-26BD-4C59-B060-7091CD81144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 rot="3111747">
            <a:off x="3119438" y="47244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 descr="images.jpeg">
            <a:extLst>
              <a:ext uri="{FF2B5EF4-FFF2-40B4-BE49-F238E27FC236}">
                <a16:creationId xmlns:a16="http://schemas.microsoft.com/office/drawing/2014/main" id="{12298F43-2F1C-4C63-BB5A-D4425090D6A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0" name="Picture 1" descr="images.jpeg">
            <a:extLst>
              <a:ext uri="{FF2B5EF4-FFF2-40B4-BE49-F238E27FC236}">
                <a16:creationId xmlns:a16="http://schemas.microsoft.com/office/drawing/2014/main" id="{82790F18-1D11-4A45-93EC-EE5DF32B6DB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8" b="10655"/>
          <a:stretch>
            <a:fillRect/>
          </a:stretch>
        </p:blipFill>
        <p:spPr bwMode="auto">
          <a:xfrm>
            <a:off x="914400" y="1957388"/>
            <a:ext cx="5330825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131" name="Straight Connector 3">
            <a:extLst>
              <a:ext uri="{FF2B5EF4-FFF2-40B4-BE49-F238E27FC236}">
                <a16:creationId xmlns:a16="http://schemas.microsoft.com/office/drawing/2014/main" id="{CEB7D660-691E-4AF1-A28C-7BD3F33427C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66813" y="3594100"/>
            <a:ext cx="450850" cy="2270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2" name="Straight Connector 5">
            <a:extLst>
              <a:ext uri="{FF2B5EF4-FFF2-40B4-BE49-F238E27FC236}">
                <a16:creationId xmlns:a16="http://schemas.microsoft.com/office/drawing/2014/main" id="{52CA85B4-0075-4EA8-A9FC-CB14E136E73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674019" y="4045744"/>
            <a:ext cx="227012" cy="11430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3" name="Straight Connector 7">
            <a:extLst>
              <a:ext uri="{FF2B5EF4-FFF2-40B4-BE49-F238E27FC236}">
                <a16:creationId xmlns:a16="http://schemas.microsoft.com/office/drawing/2014/main" id="{F02106A4-3292-4640-B5DA-DD29852B19F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871663" y="4470400"/>
            <a:ext cx="339725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4" name="Straight Connector 9">
            <a:extLst>
              <a:ext uri="{FF2B5EF4-FFF2-40B4-BE49-F238E27FC236}">
                <a16:creationId xmlns:a16="http://schemas.microsoft.com/office/drawing/2014/main" id="{2E466FC5-33D8-4B4D-A179-0B18B813F3D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928019" y="4922044"/>
            <a:ext cx="282575" cy="1127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5" name="Straight Connector 11">
            <a:extLst>
              <a:ext uri="{FF2B5EF4-FFF2-40B4-BE49-F238E27FC236}">
                <a16:creationId xmlns:a16="http://schemas.microsoft.com/office/drawing/2014/main" id="{E1F9D3D0-9633-4037-A69C-C02C0E5020C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70100" y="5232400"/>
            <a:ext cx="508000" cy="395288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6" name="Straight Connector 13">
            <a:extLst>
              <a:ext uri="{FF2B5EF4-FFF2-40B4-BE49-F238E27FC236}">
                <a16:creationId xmlns:a16="http://schemas.microsoft.com/office/drawing/2014/main" id="{A558DFF9-DC87-45F2-8D2A-A0498EE1852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47963" y="5402263"/>
            <a:ext cx="225425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7" name="Straight Connector 15">
            <a:extLst>
              <a:ext uri="{FF2B5EF4-FFF2-40B4-BE49-F238E27FC236}">
                <a16:creationId xmlns:a16="http://schemas.microsoft.com/office/drawing/2014/main" id="{FC7D7498-7258-402F-8BF2-465DE5BDC47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3509168" y="2945607"/>
            <a:ext cx="112713" cy="5715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8" name="Straight Connector 17">
            <a:extLst>
              <a:ext uri="{FF2B5EF4-FFF2-40B4-BE49-F238E27FC236}">
                <a16:creationId xmlns:a16="http://schemas.microsoft.com/office/drawing/2014/main" id="{FD406B60-6091-48FC-A048-BF1B2F6F8B0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594100" y="2690813"/>
            <a:ext cx="338138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9" name="Straight Connector 19">
            <a:extLst>
              <a:ext uri="{FF2B5EF4-FFF2-40B4-BE49-F238E27FC236}">
                <a16:creationId xmlns:a16="http://schemas.microsoft.com/office/drawing/2014/main" id="{31B4BB2F-771A-4010-B0CE-763A0DB94FE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3960813" y="2776538"/>
            <a:ext cx="112712" cy="5556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40" name="Straight Connector 21">
            <a:extLst>
              <a:ext uri="{FF2B5EF4-FFF2-40B4-BE49-F238E27FC236}">
                <a16:creationId xmlns:a16="http://schemas.microsoft.com/office/drawing/2014/main" id="{C1C22573-0AD5-46F0-A616-BF4629F86DA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57663" y="2973388"/>
            <a:ext cx="339725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41" name="Straight Connector 23">
            <a:extLst>
              <a:ext uri="{FF2B5EF4-FFF2-40B4-BE49-F238E27FC236}">
                <a16:creationId xmlns:a16="http://schemas.microsoft.com/office/drawing/2014/main" id="{88438163-1228-4A34-9D17-35B2752C019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10100" y="2973388"/>
            <a:ext cx="282575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42" name="Straight Connector 25">
            <a:extLst>
              <a:ext uri="{FF2B5EF4-FFF2-40B4-BE49-F238E27FC236}">
                <a16:creationId xmlns:a16="http://schemas.microsoft.com/office/drawing/2014/main" id="{79B24470-7EDD-489C-93DF-B2576016861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948238" y="3255963"/>
            <a:ext cx="169862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143" name="TextBox 31">
            <a:extLst>
              <a:ext uri="{FF2B5EF4-FFF2-40B4-BE49-F238E27FC236}">
                <a16:creationId xmlns:a16="http://schemas.microsoft.com/office/drawing/2014/main" id="{7EDEE9C8-4FEC-421A-910C-1E5F31483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48144" name="Straight Arrow Connector 34">
            <a:extLst>
              <a:ext uri="{FF2B5EF4-FFF2-40B4-BE49-F238E27FC236}">
                <a16:creationId xmlns:a16="http://schemas.microsoft.com/office/drawing/2014/main" id="{1696D156-8118-41C2-ADE6-355EF0F8A60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45" name="Picture 1" descr="images.jpeg">
            <a:extLst>
              <a:ext uri="{FF2B5EF4-FFF2-40B4-BE49-F238E27FC236}">
                <a16:creationId xmlns:a16="http://schemas.microsoft.com/office/drawing/2014/main" id="{0100E848-DC7B-47BC-BE9A-BA1D6C6746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5029200" y="55626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" descr="images.jpeg">
            <a:extLst>
              <a:ext uri="{FF2B5EF4-FFF2-40B4-BE49-F238E27FC236}">
                <a16:creationId xmlns:a16="http://schemas.microsoft.com/office/drawing/2014/main" id="{2B0C9827-A10F-43BB-83E0-2AEC3EC6CA0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1" descr="images.jpeg">
            <a:extLst>
              <a:ext uri="{FF2B5EF4-FFF2-40B4-BE49-F238E27FC236}">
                <a16:creationId xmlns:a16="http://schemas.microsoft.com/office/drawing/2014/main" id="{F08EDDFE-53DD-48BF-A30D-127146245FA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6" b="10912"/>
          <a:stretch>
            <a:fillRect/>
          </a:stretch>
        </p:blipFill>
        <p:spPr bwMode="auto">
          <a:xfrm rot="-2225179">
            <a:off x="1493838" y="2806700"/>
            <a:ext cx="5281612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155" name="Straight Connector 3">
            <a:extLst>
              <a:ext uri="{FF2B5EF4-FFF2-40B4-BE49-F238E27FC236}">
                <a16:creationId xmlns:a16="http://schemas.microsoft.com/office/drawing/2014/main" id="{E10472C9-18B8-487C-9BA9-B126CF26EE55}"/>
              </a:ext>
            </a:extLst>
          </p:cNvPr>
          <p:cNvCxnSpPr>
            <a:cxnSpLocks noChangeShapeType="1"/>
          </p:cNvCxnSpPr>
          <p:nvPr/>
        </p:nvCxnSpPr>
        <p:spPr bwMode="auto">
          <a:xfrm rot="-2225179">
            <a:off x="2047875" y="5810250"/>
            <a:ext cx="450850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56" name="Straight Connector 5">
            <a:extLst>
              <a:ext uri="{FF2B5EF4-FFF2-40B4-BE49-F238E27FC236}">
                <a16:creationId xmlns:a16="http://schemas.microsoft.com/office/drawing/2014/main" id="{8CDCBB4A-588C-4120-BB89-77FEC60DBB98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H="1">
            <a:off x="2713037" y="5943601"/>
            <a:ext cx="227013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57" name="Straight Connector 7">
            <a:extLst>
              <a:ext uri="{FF2B5EF4-FFF2-40B4-BE49-F238E27FC236}">
                <a16:creationId xmlns:a16="http://schemas.microsoft.com/office/drawing/2014/main" id="{34E6A137-1821-4EA9-A34F-B374E7A7A92E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H="1">
            <a:off x="3132138" y="6122988"/>
            <a:ext cx="339725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58" name="Straight Connector 9">
            <a:extLst>
              <a:ext uri="{FF2B5EF4-FFF2-40B4-BE49-F238E27FC236}">
                <a16:creationId xmlns:a16="http://schemas.microsoft.com/office/drawing/2014/main" id="{B1251F5A-0898-4361-B35F-BA3556F041F0}"/>
              </a:ext>
            </a:extLst>
          </p:cNvPr>
          <p:cNvCxnSpPr>
            <a:cxnSpLocks noChangeShapeType="1"/>
          </p:cNvCxnSpPr>
          <p:nvPr/>
        </p:nvCxnSpPr>
        <p:spPr bwMode="auto">
          <a:xfrm rot="3174821">
            <a:off x="3439319" y="6471444"/>
            <a:ext cx="282575" cy="1127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59" name="Straight Connector 11">
            <a:extLst>
              <a:ext uri="{FF2B5EF4-FFF2-40B4-BE49-F238E27FC236}">
                <a16:creationId xmlns:a16="http://schemas.microsoft.com/office/drawing/2014/main" id="{B9CE7A0E-863F-4BC9-9CDF-470A11826C3B}"/>
              </a:ext>
            </a:extLst>
          </p:cNvPr>
          <p:cNvCxnSpPr>
            <a:cxnSpLocks noChangeShapeType="1"/>
          </p:cNvCxnSpPr>
          <p:nvPr/>
        </p:nvCxnSpPr>
        <p:spPr bwMode="auto">
          <a:xfrm rot="-2225179">
            <a:off x="3800475" y="6537325"/>
            <a:ext cx="508000" cy="395288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0" name="Straight Connector 13">
            <a:extLst>
              <a:ext uri="{FF2B5EF4-FFF2-40B4-BE49-F238E27FC236}">
                <a16:creationId xmlns:a16="http://schemas.microsoft.com/office/drawing/2014/main" id="{454DC293-C874-4959-A079-01D41744245F}"/>
              </a:ext>
            </a:extLst>
          </p:cNvPr>
          <p:cNvCxnSpPr>
            <a:cxnSpLocks noChangeShapeType="1"/>
          </p:cNvCxnSpPr>
          <p:nvPr/>
        </p:nvCxnSpPr>
        <p:spPr bwMode="auto">
          <a:xfrm rot="19374821" flipV="1">
            <a:off x="4403725" y="6372225"/>
            <a:ext cx="225425" cy="1698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1" name="Straight Connector 15">
            <a:extLst>
              <a:ext uri="{FF2B5EF4-FFF2-40B4-BE49-F238E27FC236}">
                <a16:creationId xmlns:a16="http://schemas.microsoft.com/office/drawing/2014/main" id="{1EF2C4D5-D938-4FC8-A8D6-20A09A3C5BC8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V="1">
            <a:off x="3508376" y="3998912"/>
            <a:ext cx="112712" cy="5556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2" name="Straight Connector 17">
            <a:extLst>
              <a:ext uri="{FF2B5EF4-FFF2-40B4-BE49-F238E27FC236}">
                <a16:creationId xmlns:a16="http://schemas.microsoft.com/office/drawing/2014/main" id="{A91E6C3A-4905-4166-B907-127292F8E97D}"/>
              </a:ext>
            </a:extLst>
          </p:cNvPr>
          <p:cNvCxnSpPr>
            <a:cxnSpLocks noChangeShapeType="1"/>
          </p:cNvCxnSpPr>
          <p:nvPr/>
        </p:nvCxnSpPr>
        <p:spPr bwMode="auto">
          <a:xfrm rot="19374821" flipV="1">
            <a:off x="3433763" y="3665538"/>
            <a:ext cx="338137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3" name="Straight Connector 19">
            <a:extLst>
              <a:ext uri="{FF2B5EF4-FFF2-40B4-BE49-F238E27FC236}">
                <a16:creationId xmlns:a16="http://schemas.microsoft.com/office/drawing/2014/main" id="{89F6532F-49E6-4D20-BACA-74EBA5967448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V="1">
            <a:off x="3765550" y="3590925"/>
            <a:ext cx="114300" cy="5715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4" name="Straight Connector 21">
            <a:extLst>
              <a:ext uri="{FF2B5EF4-FFF2-40B4-BE49-F238E27FC236}">
                <a16:creationId xmlns:a16="http://schemas.microsoft.com/office/drawing/2014/main" id="{F07CAE44-FA4A-47B6-A54C-0A7BE6A2B531}"/>
              </a:ext>
            </a:extLst>
          </p:cNvPr>
          <p:cNvCxnSpPr>
            <a:cxnSpLocks noChangeShapeType="1"/>
          </p:cNvCxnSpPr>
          <p:nvPr/>
        </p:nvCxnSpPr>
        <p:spPr bwMode="auto">
          <a:xfrm rot="-2225179">
            <a:off x="4003675" y="3567113"/>
            <a:ext cx="338138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5" name="Straight Connector 23">
            <a:extLst>
              <a:ext uri="{FF2B5EF4-FFF2-40B4-BE49-F238E27FC236}">
                <a16:creationId xmlns:a16="http://schemas.microsoft.com/office/drawing/2014/main" id="{C152ECB6-0197-41DC-A87F-0CE6DE842B42}"/>
              </a:ext>
            </a:extLst>
          </p:cNvPr>
          <p:cNvCxnSpPr>
            <a:cxnSpLocks noChangeShapeType="1"/>
          </p:cNvCxnSpPr>
          <p:nvPr/>
        </p:nvCxnSpPr>
        <p:spPr bwMode="auto">
          <a:xfrm rot="-2225179">
            <a:off x="4437063" y="3289300"/>
            <a:ext cx="282575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6" name="Straight Connector 25">
            <a:extLst>
              <a:ext uri="{FF2B5EF4-FFF2-40B4-BE49-F238E27FC236}">
                <a16:creationId xmlns:a16="http://schemas.microsoft.com/office/drawing/2014/main" id="{F907A446-69FF-45A9-AA84-6EDF24BE9CF3}"/>
              </a:ext>
            </a:extLst>
          </p:cNvPr>
          <p:cNvCxnSpPr>
            <a:cxnSpLocks noChangeShapeType="1"/>
          </p:cNvCxnSpPr>
          <p:nvPr/>
        </p:nvCxnSpPr>
        <p:spPr bwMode="auto">
          <a:xfrm rot="13974821" flipH="1">
            <a:off x="4872037" y="3349626"/>
            <a:ext cx="169863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167" name="TextBox 31">
            <a:extLst>
              <a:ext uri="{FF2B5EF4-FFF2-40B4-BE49-F238E27FC236}">
                <a16:creationId xmlns:a16="http://schemas.microsoft.com/office/drawing/2014/main" id="{6B530D8E-ABF6-48CB-90B2-39478BDC3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49168" name="Straight Arrow Connector 34">
            <a:extLst>
              <a:ext uri="{FF2B5EF4-FFF2-40B4-BE49-F238E27FC236}">
                <a16:creationId xmlns:a16="http://schemas.microsoft.com/office/drawing/2014/main" id="{C143DAF6-0F78-4D90-8973-BA8804E2CE19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9169" name="Picture 1" descr="images.jpeg">
            <a:extLst>
              <a:ext uri="{FF2B5EF4-FFF2-40B4-BE49-F238E27FC236}">
                <a16:creationId xmlns:a16="http://schemas.microsoft.com/office/drawing/2014/main" id="{15E8D9C0-9793-4ADA-BFA1-EE86D4D3F49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 rot="-2160000">
            <a:off x="6248400" y="49784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 descr="images.jpeg">
            <a:extLst>
              <a:ext uri="{FF2B5EF4-FFF2-40B4-BE49-F238E27FC236}">
                <a16:creationId xmlns:a16="http://schemas.microsoft.com/office/drawing/2014/main" id="{30A812F8-0B9D-41E0-A808-1496748B75C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Picture 1" descr="images.jpeg">
            <a:extLst>
              <a:ext uri="{FF2B5EF4-FFF2-40B4-BE49-F238E27FC236}">
                <a16:creationId xmlns:a16="http://schemas.microsoft.com/office/drawing/2014/main" id="{15C00C4D-04A0-4B5D-BB8B-A0C681AB6CC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9" b="11241"/>
          <a:stretch>
            <a:fillRect/>
          </a:stretch>
        </p:blipFill>
        <p:spPr bwMode="auto">
          <a:xfrm rot="-5085118">
            <a:off x="2764632" y="3180556"/>
            <a:ext cx="5238750" cy="380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179" name="Straight Connector 3">
            <a:extLst>
              <a:ext uri="{FF2B5EF4-FFF2-40B4-BE49-F238E27FC236}">
                <a16:creationId xmlns:a16="http://schemas.microsoft.com/office/drawing/2014/main" id="{F94F7333-1991-44E0-9B99-08D5BDCB2CA9}"/>
              </a:ext>
            </a:extLst>
          </p:cNvPr>
          <p:cNvCxnSpPr>
            <a:cxnSpLocks noChangeShapeType="1"/>
          </p:cNvCxnSpPr>
          <p:nvPr/>
        </p:nvCxnSpPr>
        <p:spPr bwMode="auto">
          <a:xfrm rot="-5085118">
            <a:off x="4800600" y="7181851"/>
            <a:ext cx="452437" cy="2270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0" name="Straight Connector 5">
            <a:extLst>
              <a:ext uri="{FF2B5EF4-FFF2-40B4-BE49-F238E27FC236}">
                <a16:creationId xmlns:a16="http://schemas.microsoft.com/office/drawing/2014/main" id="{B7751934-BC46-4633-9EDE-D2E6AABC65BB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H="1">
            <a:off x="5343525" y="6881813"/>
            <a:ext cx="225425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1" name="Straight Connector 7">
            <a:extLst>
              <a:ext uri="{FF2B5EF4-FFF2-40B4-BE49-F238E27FC236}">
                <a16:creationId xmlns:a16="http://schemas.microsoft.com/office/drawing/2014/main" id="{4D26E511-EE0C-41AA-AD27-8742413DFEDA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H="1">
            <a:off x="5759450" y="6642100"/>
            <a:ext cx="339725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2" name="Straight Connector 9">
            <a:extLst>
              <a:ext uri="{FF2B5EF4-FFF2-40B4-BE49-F238E27FC236}">
                <a16:creationId xmlns:a16="http://schemas.microsoft.com/office/drawing/2014/main" id="{95CB360B-7F9C-4343-977D-88EAEFA8F7EE}"/>
              </a:ext>
            </a:extLst>
          </p:cNvPr>
          <p:cNvCxnSpPr>
            <a:cxnSpLocks noChangeShapeType="1"/>
          </p:cNvCxnSpPr>
          <p:nvPr/>
        </p:nvCxnSpPr>
        <p:spPr bwMode="auto">
          <a:xfrm rot="314882">
            <a:off x="6211888" y="6680200"/>
            <a:ext cx="282575" cy="112713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3" name="Straight Connector 11">
            <a:extLst>
              <a:ext uri="{FF2B5EF4-FFF2-40B4-BE49-F238E27FC236}">
                <a16:creationId xmlns:a16="http://schemas.microsoft.com/office/drawing/2014/main" id="{7A7BE08D-A7B6-4998-A856-5F8C98FEB613}"/>
              </a:ext>
            </a:extLst>
          </p:cNvPr>
          <p:cNvCxnSpPr>
            <a:cxnSpLocks noChangeShapeType="1"/>
          </p:cNvCxnSpPr>
          <p:nvPr/>
        </p:nvCxnSpPr>
        <p:spPr bwMode="auto">
          <a:xfrm rot="-5085118">
            <a:off x="6573044" y="6326981"/>
            <a:ext cx="508000" cy="395288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4" name="Straight Connector 13">
            <a:extLst>
              <a:ext uri="{FF2B5EF4-FFF2-40B4-BE49-F238E27FC236}">
                <a16:creationId xmlns:a16="http://schemas.microsoft.com/office/drawing/2014/main" id="{DA6E47EF-934C-4BB1-8938-B3BA28DA76C1}"/>
              </a:ext>
            </a:extLst>
          </p:cNvPr>
          <p:cNvCxnSpPr>
            <a:cxnSpLocks noChangeShapeType="1"/>
          </p:cNvCxnSpPr>
          <p:nvPr/>
        </p:nvCxnSpPr>
        <p:spPr bwMode="auto">
          <a:xfrm rot="16514882" flipV="1">
            <a:off x="6819106" y="5911057"/>
            <a:ext cx="22542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5" name="Straight Connector 15">
            <a:extLst>
              <a:ext uri="{FF2B5EF4-FFF2-40B4-BE49-F238E27FC236}">
                <a16:creationId xmlns:a16="http://schemas.microsoft.com/office/drawing/2014/main" id="{BD223062-8980-418C-8FFB-24B255E813AF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V="1">
            <a:off x="4438650" y="5035550"/>
            <a:ext cx="112713" cy="5715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6" name="Straight Connector 17">
            <a:extLst>
              <a:ext uri="{FF2B5EF4-FFF2-40B4-BE49-F238E27FC236}">
                <a16:creationId xmlns:a16="http://schemas.microsoft.com/office/drawing/2014/main" id="{2310CEA2-5DD1-4FD8-A19D-40F1D873F22D}"/>
              </a:ext>
            </a:extLst>
          </p:cNvPr>
          <p:cNvCxnSpPr>
            <a:cxnSpLocks noChangeShapeType="1"/>
          </p:cNvCxnSpPr>
          <p:nvPr/>
        </p:nvCxnSpPr>
        <p:spPr bwMode="auto">
          <a:xfrm rot="16514882" flipV="1">
            <a:off x="4146550" y="4764088"/>
            <a:ext cx="338138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7" name="Straight Connector 19">
            <a:extLst>
              <a:ext uri="{FF2B5EF4-FFF2-40B4-BE49-F238E27FC236}">
                <a16:creationId xmlns:a16="http://schemas.microsoft.com/office/drawing/2014/main" id="{A2E5B6A1-8A31-4F75-9A68-D10E62B275F4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V="1">
            <a:off x="4311650" y="4570413"/>
            <a:ext cx="112713" cy="5715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8" name="Straight Connector 21">
            <a:extLst>
              <a:ext uri="{FF2B5EF4-FFF2-40B4-BE49-F238E27FC236}">
                <a16:creationId xmlns:a16="http://schemas.microsoft.com/office/drawing/2014/main" id="{9F3CC59A-0F03-49BD-880A-3169FBF6261B}"/>
              </a:ext>
            </a:extLst>
          </p:cNvPr>
          <p:cNvCxnSpPr>
            <a:cxnSpLocks noChangeShapeType="1"/>
          </p:cNvCxnSpPr>
          <p:nvPr/>
        </p:nvCxnSpPr>
        <p:spPr bwMode="auto">
          <a:xfrm rot="-5085118">
            <a:off x="4395788" y="4303713"/>
            <a:ext cx="338137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9" name="Straight Connector 23">
            <a:extLst>
              <a:ext uri="{FF2B5EF4-FFF2-40B4-BE49-F238E27FC236}">
                <a16:creationId xmlns:a16="http://schemas.microsoft.com/office/drawing/2014/main" id="{161AA0FF-FBB0-4D3C-9102-9EF187EC18C8}"/>
              </a:ext>
            </a:extLst>
          </p:cNvPr>
          <p:cNvCxnSpPr>
            <a:cxnSpLocks noChangeShapeType="1"/>
          </p:cNvCxnSpPr>
          <p:nvPr/>
        </p:nvCxnSpPr>
        <p:spPr bwMode="auto">
          <a:xfrm rot="-5085118">
            <a:off x="4574381" y="3780632"/>
            <a:ext cx="282575" cy="2270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90" name="Straight Connector 25">
            <a:extLst>
              <a:ext uri="{FF2B5EF4-FFF2-40B4-BE49-F238E27FC236}">
                <a16:creationId xmlns:a16="http://schemas.microsoft.com/office/drawing/2014/main" id="{DEF47E86-2EBC-4E14-8290-A25A33E23A5F}"/>
              </a:ext>
            </a:extLst>
          </p:cNvPr>
          <p:cNvCxnSpPr>
            <a:cxnSpLocks noChangeShapeType="1"/>
          </p:cNvCxnSpPr>
          <p:nvPr/>
        </p:nvCxnSpPr>
        <p:spPr bwMode="auto">
          <a:xfrm rot="11114882" flipH="1">
            <a:off x="4910138" y="3551238"/>
            <a:ext cx="16827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191" name="TextBox 31">
            <a:extLst>
              <a:ext uri="{FF2B5EF4-FFF2-40B4-BE49-F238E27FC236}">
                <a16:creationId xmlns:a16="http://schemas.microsoft.com/office/drawing/2014/main" id="{891C37DA-3A18-47F5-9EDE-AF36D8F80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50192" name="Straight Arrow Connector 34">
            <a:extLst>
              <a:ext uri="{FF2B5EF4-FFF2-40B4-BE49-F238E27FC236}">
                <a16:creationId xmlns:a16="http://schemas.microsoft.com/office/drawing/2014/main" id="{460A6E99-7C6D-4E24-B8C3-564488A2C88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0193" name="Picture 1" descr="images.jpeg">
            <a:extLst>
              <a:ext uri="{FF2B5EF4-FFF2-40B4-BE49-F238E27FC236}">
                <a16:creationId xmlns:a16="http://schemas.microsoft.com/office/drawing/2014/main" id="{45A0EBFF-3F26-4759-9AC1-90C7A48D2842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 rot="-5192310">
            <a:off x="6943725" y="33528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" descr="images.jpeg">
            <a:extLst>
              <a:ext uri="{FF2B5EF4-FFF2-40B4-BE49-F238E27FC236}">
                <a16:creationId xmlns:a16="http://schemas.microsoft.com/office/drawing/2014/main" id="{429693B6-CB3E-4743-8BF9-F92B02020E8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2" name="Picture 1" descr="images.jpeg">
            <a:extLst>
              <a:ext uri="{FF2B5EF4-FFF2-40B4-BE49-F238E27FC236}">
                <a16:creationId xmlns:a16="http://schemas.microsoft.com/office/drawing/2014/main" id="{37D107BA-4AB0-4A89-9E38-B072BFD1364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7" b="11893"/>
          <a:stretch>
            <a:fillRect/>
          </a:stretch>
        </p:blipFill>
        <p:spPr bwMode="auto">
          <a:xfrm rot="-7439048">
            <a:off x="3729038" y="2717800"/>
            <a:ext cx="52673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203" name="Straight Connector 3">
            <a:extLst>
              <a:ext uri="{FF2B5EF4-FFF2-40B4-BE49-F238E27FC236}">
                <a16:creationId xmlns:a16="http://schemas.microsoft.com/office/drawing/2014/main" id="{0EEF77C5-7493-45AE-8D64-2A2871F6F14F}"/>
              </a:ext>
            </a:extLst>
          </p:cNvPr>
          <p:cNvCxnSpPr>
            <a:cxnSpLocks noChangeShapeType="1"/>
          </p:cNvCxnSpPr>
          <p:nvPr/>
        </p:nvCxnSpPr>
        <p:spPr bwMode="auto">
          <a:xfrm rot="-7439048">
            <a:off x="7260432" y="6414294"/>
            <a:ext cx="452437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4" name="Straight Connector 5">
            <a:extLst>
              <a:ext uri="{FF2B5EF4-FFF2-40B4-BE49-F238E27FC236}">
                <a16:creationId xmlns:a16="http://schemas.microsoft.com/office/drawing/2014/main" id="{2DDA8073-944F-4704-82B6-7E2A958D68F6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H="1">
            <a:off x="7480300" y="5922963"/>
            <a:ext cx="227013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5" name="Straight Connector 7">
            <a:extLst>
              <a:ext uri="{FF2B5EF4-FFF2-40B4-BE49-F238E27FC236}">
                <a16:creationId xmlns:a16="http://schemas.microsoft.com/office/drawing/2014/main" id="{3EEAFE14-5029-4AD3-8A4D-D83E089B8D37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H="1">
            <a:off x="7656513" y="5430838"/>
            <a:ext cx="33972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6" name="Straight Connector 9">
            <a:extLst>
              <a:ext uri="{FF2B5EF4-FFF2-40B4-BE49-F238E27FC236}">
                <a16:creationId xmlns:a16="http://schemas.microsoft.com/office/drawing/2014/main" id="{E8BF0F6C-0704-4346-B49F-3E1709F84FAF}"/>
              </a:ext>
            </a:extLst>
          </p:cNvPr>
          <p:cNvCxnSpPr>
            <a:cxnSpLocks noChangeShapeType="1"/>
          </p:cNvCxnSpPr>
          <p:nvPr/>
        </p:nvCxnSpPr>
        <p:spPr bwMode="auto">
          <a:xfrm rot="-2039048">
            <a:off x="8020050" y="5199063"/>
            <a:ext cx="282575" cy="11271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7" name="Straight Connector 11">
            <a:extLst>
              <a:ext uri="{FF2B5EF4-FFF2-40B4-BE49-F238E27FC236}">
                <a16:creationId xmlns:a16="http://schemas.microsoft.com/office/drawing/2014/main" id="{61C2BDE8-A861-433F-A96E-4D7C730E3837}"/>
              </a:ext>
            </a:extLst>
          </p:cNvPr>
          <p:cNvCxnSpPr>
            <a:cxnSpLocks noChangeShapeType="1"/>
          </p:cNvCxnSpPr>
          <p:nvPr/>
        </p:nvCxnSpPr>
        <p:spPr bwMode="auto">
          <a:xfrm rot="-7439048">
            <a:off x="8139907" y="4595019"/>
            <a:ext cx="508000" cy="3952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8" name="Straight Connector 13">
            <a:extLst>
              <a:ext uri="{FF2B5EF4-FFF2-40B4-BE49-F238E27FC236}">
                <a16:creationId xmlns:a16="http://schemas.microsoft.com/office/drawing/2014/main" id="{C087082A-2437-4909-8B88-162359AF5DD5}"/>
              </a:ext>
            </a:extLst>
          </p:cNvPr>
          <p:cNvCxnSpPr>
            <a:cxnSpLocks noChangeShapeType="1"/>
          </p:cNvCxnSpPr>
          <p:nvPr/>
        </p:nvCxnSpPr>
        <p:spPr bwMode="auto">
          <a:xfrm rot="14160952" flipV="1">
            <a:off x="8028781" y="4231482"/>
            <a:ext cx="225425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9" name="Straight Connector 15">
            <a:extLst>
              <a:ext uri="{FF2B5EF4-FFF2-40B4-BE49-F238E27FC236}">
                <a16:creationId xmlns:a16="http://schemas.microsoft.com/office/drawing/2014/main" id="{53921F73-8ACA-4A86-B554-D706F78FBD4E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V="1">
            <a:off x="5607050" y="5106988"/>
            <a:ext cx="112713" cy="57150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0" name="Straight Connector 17">
            <a:extLst>
              <a:ext uri="{FF2B5EF4-FFF2-40B4-BE49-F238E27FC236}">
                <a16:creationId xmlns:a16="http://schemas.microsoft.com/office/drawing/2014/main" id="{2C7CFE99-58DA-4D9C-8FD5-65FBD264B4CB}"/>
              </a:ext>
            </a:extLst>
          </p:cNvPr>
          <p:cNvCxnSpPr>
            <a:cxnSpLocks noChangeShapeType="1"/>
          </p:cNvCxnSpPr>
          <p:nvPr/>
        </p:nvCxnSpPr>
        <p:spPr bwMode="auto">
          <a:xfrm rot="14160952" flipV="1">
            <a:off x="5219700" y="4997451"/>
            <a:ext cx="338137" cy="169862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1" name="Straight Connector 19">
            <a:extLst>
              <a:ext uri="{FF2B5EF4-FFF2-40B4-BE49-F238E27FC236}">
                <a16:creationId xmlns:a16="http://schemas.microsoft.com/office/drawing/2014/main" id="{04739A50-EA8F-473A-A864-504370F7C1A4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V="1">
            <a:off x="5213350" y="4827588"/>
            <a:ext cx="114300" cy="5556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2" name="Straight Connector 21">
            <a:extLst>
              <a:ext uri="{FF2B5EF4-FFF2-40B4-BE49-F238E27FC236}">
                <a16:creationId xmlns:a16="http://schemas.microsoft.com/office/drawing/2014/main" id="{EE2184AF-8A66-40E7-8FB8-DFA921305AA6}"/>
              </a:ext>
            </a:extLst>
          </p:cNvPr>
          <p:cNvCxnSpPr>
            <a:cxnSpLocks noChangeShapeType="1"/>
          </p:cNvCxnSpPr>
          <p:nvPr/>
        </p:nvCxnSpPr>
        <p:spPr bwMode="auto">
          <a:xfrm rot="-7439048">
            <a:off x="5068888" y="4502150"/>
            <a:ext cx="338138" cy="1587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3" name="Straight Connector 23">
            <a:extLst>
              <a:ext uri="{FF2B5EF4-FFF2-40B4-BE49-F238E27FC236}">
                <a16:creationId xmlns:a16="http://schemas.microsoft.com/office/drawing/2014/main" id="{31821944-53D0-4B1F-A434-D3EF20C606A1}"/>
              </a:ext>
            </a:extLst>
          </p:cNvPr>
          <p:cNvCxnSpPr>
            <a:cxnSpLocks noChangeShapeType="1"/>
          </p:cNvCxnSpPr>
          <p:nvPr/>
        </p:nvCxnSpPr>
        <p:spPr bwMode="auto">
          <a:xfrm rot="-7439048">
            <a:off x="4953000" y="3976688"/>
            <a:ext cx="282575" cy="22542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4" name="Straight Connector 25">
            <a:extLst>
              <a:ext uri="{FF2B5EF4-FFF2-40B4-BE49-F238E27FC236}">
                <a16:creationId xmlns:a16="http://schemas.microsoft.com/office/drawing/2014/main" id="{0C7DA572-7780-462C-8012-3BF5AD712AB8}"/>
              </a:ext>
            </a:extLst>
          </p:cNvPr>
          <p:cNvCxnSpPr>
            <a:cxnSpLocks noChangeShapeType="1"/>
          </p:cNvCxnSpPr>
          <p:nvPr/>
        </p:nvCxnSpPr>
        <p:spPr bwMode="auto">
          <a:xfrm rot="8760952" flipH="1">
            <a:off x="5062538" y="3629025"/>
            <a:ext cx="169862" cy="168275"/>
          </a:xfrm>
          <a:prstGeom prst="line">
            <a:avLst/>
          </a:prstGeom>
          <a:noFill/>
          <a:ln w="222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15" name="TextBox 31">
            <a:extLst>
              <a:ext uri="{FF2B5EF4-FFF2-40B4-BE49-F238E27FC236}">
                <a16:creationId xmlns:a16="http://schemas.microsoft.com/office/drawing/2014/main" id="{A7E6398E-9991-4E1E-ADEC-10AECA107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51216" name="Straight Arrow Connector 34">
            <a:extLst>
              <a:ext uri="{FF2B5EF4-FFF2-40B4-BE49-F238E27FC236}">
                <a16:creationId xmlns:a16="http://schemas.microsoft.com/office/drawing/2014/main" id="{E2D09284-F954-42A7-8FF4-7996E4E8D869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217" name="Picture 1" descr="images.jpeg">
            <a:extLst>
              <a:ext uri="{FF2B5EF4-FFF2-40B4-BE49-F238E27FC236}">
                <a16:creationId xmlns:a16="http://schemas.microsoft.com/office/drawing/2014/main" id="{24E5AEA2-3B47-4E70-8E41-B7B5C8AF4B4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 rot="-7370992">
            <a:off x="6477000" y="19812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1" descr="images.jpeg">
            <a:extLst>
              <a:ext uri="{FF2B5EF4-FFF2-40B4-BE49-F238E27FC236}">
                <a16:creationId xmlns:a16="http://schemas.microsoft.com/office/drawing/2014/main" id="{237E8E8D-19FE-40AE-889A-5C3E0A7D779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7" t="78690" r="18707" b="159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226" name="Group 38">
            <a:extLst>
              <a:ext uri="{FF2B5EF4-FFF2-40B4-BE49-F238E27FC236}">
                <a16:creationId xmlns:a16="http://schemas.microsoft.com/office/drawing/2014/main" id="{B2A15622-C929-4016-A143-66DC3D73AC32}"/>
              </a:ext>
            </a:extLst>
          </p:cNvPr>
          <p:cNvGrpSpPr>
            <a:grpSpLocks/>
          </p:cNvGrpSpPr>
          <p:nvPr/>
        </p:nvGrpSpPr>
        <p:grpSpPr bwMode="auto">
          <a:xfrm>
            <a:off x="4124325" y="1090613"/>
            <a:ext cx="5476875" cy="3786187"/>
            <a:chOff x="3710179" y="477373"/>
            <a:chExt cx="5476396" cy="3786131"/>
          </a:xfrm>
        </p:grpSpPr>
        <p:pic>
          <p:nvPicPr>
            <p:cNvPr id="52229" name="Picture 20" descr="images.jpeg">
              <a:extLst>
                <a:ext uri="{FF2B5EF4-FFF2-40B4-BE49-F238E27FC236}">
                  <a16:creationId xmlns:a16="http://schemas.microsoft.com/office/drawing/2014/main" id="{973B1862-E602-4FDF-8B06-5948764BF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contrast="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28" b="11766"/>
            <a:stretch>
              <a:fillRect/>
            </a:stretch>
          </p:blipFill>
          <p:spPr bwMode="auto">
            <a:xfrm rot="10620000">
              <a:off x="3710179" y="477373"/>
              <a:ext cx="5276125" cy="3786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230" name="Group 37">
              <a:extLst>
                <a:ext uri="{FF2B5EF4-FFF2-40B4-BE49-F238E27FC236}">
                  <a16:creationId xmlns:a16="http://schemas.microsoft.com/office/drawing/2014/main" id="{FFA9F360-35E4-4F2B-B6AB-BD56713ABE43}"/>
                </a:ext>
              </a:extLst>
            </p:cNvPr>
            <p:cNvGrpSpPr>
              <a:grpSpLocks/>
            </p:cNvGrpSpPr>
            <p:nvPr/>
          </p:nvGrpSpPr>
          <p:grpSpPr bwMode="auto">
            <a:xfrm rot="1440000">
              <a:off x="6680962" y="731590"/>
              <a:ext cx="2505613" cy="1348765"/>
              <a:chOff x="6051221" y="134786"/>
              <a:chExt cx="2505613" cy="1348765"/>
            </a:xfrm>
          </p:grpSpPr>
          <p:cxnSp>
            <p:nvCxnSpPr>
              <p:cNvPr id="52239" name="Straight Connector 22">
                <a:extLst>
                  <a:ext uri="{FF2B5EF4-FFF2-40B4-BE49-F238E27FC236}">
                    <a16:creationId xmlns:a16="http://schemas.microsoft.com/office/drawing/2014/main" id="{B0986863-0DC3-4BB7-92E1-4AA116497B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8973209">
                <a:off x="8105129" y="1257708"/>
                <a:ext cx="451705" cy="225843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40" name="Straight Connector 24">
                <a:extLst>
                  <a:ext uri="{FF2B5EF4-FFF2-40B4-BE49-F238E27FC236}">
                    <a16:creationId xmlns:a16="http://schemas.microsoft.com/office/drawing/2014/main" id="{D113B03E-2D93-4CCE-B97B-0B78E2AAD6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3573209" flipH="1">
                <a:off x="7677047" y="1173724"/>
                <a:ext cx="225843" cy="112926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41" name="Straight Connector 26">
                <a:extLst>
                  <a:ext uri="{FF2B5EF4-FFF2-40B4-BE49-F238E27FC236}">
                    <a16:creationId xmlns:a16="http://schemas.microsoft.com/office/drawing/2014/main" id="{6D989BE2-5451-4CE1-AD81-7A7DDC2E68D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3573209" flipH="1">
                <a:off x="7172656" y="884846"/>
                <a:ext cx="338764" cy="169389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42" name="Straight Connector 27">
                <a:extLst>
                  <a:ext uri="{FF2B5EF4-FFF2-40B4-BE49-F238E27FC236}">
                    <a16:creationId xmlns:a16="http://schemas.microsoft.com/office/drawing/2014/main" id="{EBE6DB65-357A-47BD-A2F3-99B486C714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-7226791">
                <a:off x="6961969" y="562322"/>
                <a:ext cx="282303" cy="112926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43" name="Straight Connector 28">
                <a:extLst>
                  <a:ext uri="{FF2B5EF4-FFF2-40B4-BE49-F238E27FC236}">
                    <a16:creationId xmlns:a16="http://schemas.microsoft.com/office/drawing/2014/main" id="{C410056F-AB0D-428F-A649-3A56149209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8943724">
                <a:off x="6459088" y="134786"/>
                <a:ext cx="508168" cy="395225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44" name="Straight Connector 29">
                <a:extLst>
                  <a:ext uri="{FF2B5EF4-FFF2-40B4-BE49-F238E27FC236}">
                    <a16:creationId xmlns:a16="http://schemas.microsoft.com/office/drawing/2014/main" id="{FCCC9EFD-E99C-42A2-8774-AE6B9A1392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8973209" flipV="1">
                <a:off x="6051221" y="496585"/>
                <a:ext cx="225852" cy="16938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2231" name="Group 36">
              <a:extLst>
                <a:ext uri="{FF2B5EF4-FFF2-40B4-BE49-F238E27FC236}">
                  <a16:creationId xmlns:a16="http://schemas.microsoft.com/office/drawing/2014/main" id="{0AC260A7-A573-4066-AA50-DA154484B815}"/>
                </a:ext>
              </a:extLst>
            </p:cNvPr>
            <p:cNvGrpSpPr>
              <a:grpSpLocks/>
            </p:cNvGrpSpPr>
            <p:nvPr/>
          </p:nvGrpSpPr>
          <p:grpSpPr bwMode="auto">
            <a:xfrm rot="1544511">
              <a:off x="4852805" y="2815363"/>
              <a:ext cx="1635423" cy="672879"/>
              <a:chOff x="5292589" y="3048496"/>
              <a:chExt cx="1635423" cy="672879"/>
            </a:xfrm>
          </p:grpSpPr>
          <p:cxnSp>
            <p:nvCxnSpPr>
              <p:cNvPr id="52233" name="Straight Connector 30">
                <a:extLst>
                  <a:ext uri="{FF2B5EF4-FFF2-40B4-BE49-F238E27FC236}">
                    <a16:creationId xmlns:a16="http://schemas.microsoft.com/office/drawing/2014/main" id="{532307E2-87D9-4038-8EB0-B42AEEE836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3573209" flipV="1">
                <a:off x="6772394" y="3076725"/>
                <a:ext cx="112921" cy="56463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34" name="Straight Connector 31">
                <a:extLst>
                  <a:ext uri="{FF2B5EF4-FFF2-40B4-BE49-F238E27FC236}">
                    <a16:creationId xmlns:a16="http://schemas.microsoft.com/office/drawing/2014/main" id="{986B1722-58C1-4A10-9AE5-5824CAE964C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8973209" flipV="1">
                <a:off x="6589233" y="3290769"/>
                <a:ext cx="338779" cy="16938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35" name="Straight Connector 32">
                <a:extLst>
                  <a:ext uri="{FF2B5EF4-FFF2-40B4-BE49-F238E27FC236}">
                    <a16:creationId xmlns:a16="http://schemas.microsoft.com/office/drawing/2014/main" id="{2D0D6D35-05FE-46EB-ABA0-B77E7B51339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3573209" flipV="1">
                <a:off x="6468809" y="3451644"/>
                <a:ext cx="112921" cy="56463"/>
              </a:xfrm>
              <a:prstGeom prst="line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36" name="Straight Connector 33">
                <a:extLst>
                  <a:ext uri="{FF2B5EF4-FFF2-40B4-BE49-F238E27FC236}">
                    <a16:creationId xmlns:a16="http://schemas.microsoft.com/office/drawing/2014/main" id="{E2748668-84B2-42B8-AD4B-AAE7EE3A7D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8973209">
                <a:off x="6002028" y="3490120"/>
                <a:ext cx="338779" cy="1177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37" name="Straight Connector 34">
                <a:extLst>
                  <a:ext uri="{FF2B5EF4-FFF2-40B4-BE49-F238E27FC236}">
                    <a16:creationId xmlns:a16="http://schemas.microsoft.com/office/drawing/2014/main" id="{70D4E912-F099-4F65-8894-77A096DD0B2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8973209">
                <a:off x="5608259" y="3495532"/>
                <a:ext cx="282316" cy="225843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38" name="Straight Connector 35">
                <a:extLst>
                  <a:ext uri="{FF2B5EF4-FFF2-40B4-BE49-F238E27FC236}">
                    <a16:creationId xmlns:a16="http://schemas.microsoft.com/office/drawing/2014/main" id="{EC65CC6A-BF43-4649-9293-1BCCA90C522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3573209" flipH="1">
                <a:off x="5292593" y="3447781"/>
                <a:ext cx="169382" cy="169389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pic>
          <p:nvPicPr>
            <p:cNvPr id="52232" name="Picture 1" descr="images.jpeg">
              <a:extLst>
                <a:ext uri="{FF2B5EF4-FFF2-40B4-BE49-F238E27FC236}">
                  <a16:creationId xmlns:a16="http://schemas.microsoft.com/office/drawing/2014/main" id="{A0CA6D23-4D73-4B41-BF04-312A9E9492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contrast="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87" t="78690" r="18707" b="15982"/>
            <a:stretch>
              <a:fillRect/>
            </a:stretch>
          </p:blipFill>
          <p:spPr bwMode="auto">
            <a:xfrm rot="-300000">
              <a:off x="4047664" y="571881"/>
              <a:ext cx="7620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2227" name="TextBox 38">
            <a:extLst>
              <a:ext uri="{FF2B5EF4-FFF2-40B4-BE49-F238E27FC236}">
                <a16:creationId xmlns:a16="http://schemas.microsoft.com/office/drawing/2014/main" id="{CDF5F671-5114-4E34-B3C9-F41C84BA6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4958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polaris</a:t>
            </a:r>
          </a:p>
        </p:txBody>
      </p:sp>
      <p:cxnSp>
        <p:nvCxnSpPr>
          <p:cNvPr id="52228" name="Straight Arrow Connector 34">
            <a:extLst>
              <a:ext uri="{FF2B5EF4-FFF2-40B4-BE49-F238E27FC236}">
                <a16:creationId xmlns:a16="http://schemas.microsoft.com/office/drawing/2014/main" id="{29620832-84A0-41C8-8698-7ADCD3F97F7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889500" y="3835400"/>
            <a:ext cx="685800" cy="76200"/>
          </a:xfrm>
          <a:prstGeom prst="straightConnector1">
            <a:avLst/>
          </a:prstGeom>
          <a:noFill/>
          <a:ln w="34925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 descr="locationofprobes.jpg">
            <a:extLst>
              <a:ext uri="{FF2B5EF4-FFF2-40B4-BE49-F238E27FC236}">
                <a16:creationId xmlns:a16="http://schemas.microsoft.com/office/drawing/2014/main" id="{6BF0115C-64AA-4D52-9C86-0B35773E57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65" t="7332" b="14107"/>
          <a:stretch>
            <a:fillRect/>
          </a:stretch>
        </p:blipFill>
        <p:spPr bwMode="auto">
          <a:xfrm>
            <a:off x="76200" y="304800"/>
            <a:ext cx="899795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" descr="earthmoon_messenger_big.png">
            <a:extLst>
              <a:ext uri="{FF2B5EF4-FFF2-40B4-BE49-F238E27FC236}">
                <a16:creationId xmlns:a16="http://schemas.microsoft.com/office/drawing/2014/main" id="{6360C40E-36B7-4F67-8E9F-69A4E494D72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0"/>
            <a:ext cx="6816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" descr="earthmoon_messenger_big.png">
            <a:extLst>
              <a:ext uri="{FF2B5EF4-FFF2-40B4-BE49-F238E27FC236}">
                <a16:creationId xmlns:a16="http://schemas.microsoft.com/office/drawing/2014/main" id="{C7FC6713-B914-4FE0-B964-EF14F5D7D95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0"/>
            <a:ext cx="6816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TextBox 2">
            <a:extLst>
              <a:ext uri="{FF2B5EF4-FFF2-40B4-BE49-F238E27FC236}">
                <a16:creationId xmlns:a16="http://schemas.microsoft.com/office/drawing/2014/main" id="{37963707-522E-4F7D-9767-9BD75A479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5181600"/>
            <a:ext cx="2057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 of Earth and Moon from Mercury</a:t>
            </a:r>
          </a:p>
          <a:p>
            <a:pPr algn="ctr"/>
            <a:r>
              <a:rPr lang="en-US" altLang="en-US" sz="2000" i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Messenger Probe</a:t>
            </a:r>
          </a:p>
        </p:txBody>
      </p:sp>
      <p:sp>
        <p:nvSpPr>
          <p:cNvPr id="62467" name="Rectangle 4">
            <a:extLst>
              <a:ext uri="{FF2B5EF4-FFF2-40B4-BE49-F238E27FC236}">
                <a16:creationId xmlns:a16="http://schemas.microsoft.com/office/drawing/2014/main" id="{4DAF9A95-324B-421A-B1E0-873D8744A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5003800"/>
            <a:ext cx="342900" cy="304800"/>
          </a:xfrm>
          <a:prstGeom prst="rect">
            <a:avLst/>
          </a:prstGeom>
          <a:noFill/>
          <a:ln w="3175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62468" name="Picture 1" descr="earthmoon_messenger_big.png">
            <a:extLst>
              <a:ext uri="{FF2B5EF4-FFF2-40B4-BE49-F238E27FC236}">
                <a16:creationId xmlns:a16="http://schemas.microsoft.com/office/drawing/2014/main" id="{AB2661BC-D15B-418A-8484-012FA9A6F1F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9" t="70703" r="67474" b="20296"/>
          <a:stretch>
            <a:fillRect/>
          </a:stretch>
        </p:blipFill>
        <p:spPr bwMode="auto">
          <a:xfrm>
            <a:off x="304800" y="533400"/>
            <a:ext cx="2590800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Rectangle 4">
            <a:extLst>
              <a:ext uri="{FF2B5EF4-FFF2-40B4-BE49-F238E27FC236}">
                <a16:creationId xmlns:a16="http://schemas.microsoft.com/office/drawing/2014/main" id="{CB1BF226-E4BA-457F-9999-2728C5C6C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33400"/>
            <a:ext cx="2590800" cy="2895600"/>
          </a:xfrm>
          <a:prstGeom prst="rect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62470" name="Straight Connector 7">
            <a:extLst>
              <a:ext uri="{FF2B5EF4-FFF2-40B4-BE49-F238E27FC236}">
                <a16:creationId xmlns:a16="http://schemas.microsoft.com/office/drawing/2014/main" id="{6A97694F-7B07-4488-BAB1-C3552CF75784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04800" y="3429000"/>
            <a:ext cx="2590800" cy="15748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71" name="Straight Connector 9">
            <a:extLst>
              <a:ext uri="{FF2B5EF4-FFF2-40B4-BE49-F238E27FC236}">
                <a16:creationId xmlns:a16="http://schemas.microsoft.com/office/drawing/2014/main" id="{13527076-3BB1-4160-887A-54107113DFE9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2273300" y="4051300"/>
            <a:ext cx="1590675" cy="34607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earth2_cassini_big.jpg                                         0008A138phoenix                        B7DDFAFB:">
            <a:extLst>
              <a:ext uri="{FF2B5EF4-FFF2-40B4-BE49-F238E27FC236}">
                <a16:creationId xmlns:a16="http://schemas.microsoft.com/office/drawing/2014/main" id="{E2A0CBBC-1FC1-4A6E-9D65-5C2881E13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Rectangle 2">
            <a:extLst>
              <a:ext uri="{FF2B5EF4-FFF2-40B4-BE49-F238E27FC236}">
                <a16:creationId xmlns:a16="http://schemas.microsoft.com/office/drawing/2014/main" id="{946425C2-FD6F-4A1F-9AE2-E2CEBCDC2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286000" cy="2133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orbits-pluto.sm.gif                                            0005186FMac OS X                       BADBF046:">
            <a:extLst>
              <a:ext uri="{FF2B5EF4-FFF2-40B4-BE49-F238E27FC236}">
                <a16:creationId xmlns:a16="http://schemas.microsoft.com/office/drawing/2014/main" id="{485AC2CB-232D-4FB7-9251-0692F21C0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1295400" y="990600"/>
            <a:ext cx="6705600" cy="468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Oval 3">
            <a:extLst>
              <a:ext uri="{FF2B5EF4-FFF2-40B4-BE49-F238E27FC236}">
                <a16:creationId xmlns:a16="http://schemas.microsoft.com/office/drawing/2014/main" id="{90165A38-66C4-4CAF-8808-1154A92C0A99}"/>
              </a:ext>
            </a:extLst>
          </p:cNvPr>
          <p:cNvSpPr>
            <a:spLocks noChangeArrowheads="1"/>
          </p:cNvSpPr>
          <p:nvPr/>
        </p:nvSpPr>
        <p:spPr bwMode="auto">
          <a:xfrm rot="-960000">
            <a:off x="1906588" y="3116263"/>
            <a:ext cx="5257800" cy="841375"/>
          </a:xfrm>
          <a:prstGeom prst="ellipse">
            <a:avLst/>
          </a:prstGeom>
          <a:noFill/>
          <a:ln w="889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9459" name="Text Box 4">
            <a:extLst>
              <a:ext uri="{FF2B5EF4-FFF2-40B4-BE49-F238E27FC236}">
                <a16:creationId xmlns:a16="http://schemas.microsoft.com/office/drawing/2014/main" id="{BADC22E1-8124-4D31-A3FB-B7548DCCA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16002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FF0003"/>
                </a:solidFill>
                <a:latin typeface="Arial" panose="020B0604020202020204" pitchFamily="34" charset="0"/>
              </a:rPr>
              <a:t>Sun</a:t>
            </a:r>
            <a:endParaRPr lang="en-US" altLang="en-US" b="1">
              <a:solidFill>
                <a:srgbClr val="FF0003"/>
              </a:solidFill>
            </a:endParaRPr>
          </a:p>
        </p:txBody>
      </p:sp>
      <p:sp>
        <p:nvSpPr>
          <p:cNvPr id="19460" name="Text Box 6">
            <a:extLst>
              <a:ext uri="{FF2B5EF4-FFF2-40B4-BE49-F238E27FC236}">
                <a16:creationId xmlns:a16="http://schemas.microsoft.com/office/drawing/2014/main" id="{276D6E99-7DCF-49F9-BEFF-2CD4A69D4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3124200"/>
            <a:ext cx="1905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ecliptic plane</a:t>
            </a:r>
            <a:endParaRPr lang="en-US" altLang="en-US">
              <a:solidFill>
                <a:srgbClr val="FF0003"/>
              </a:solidFill>
            </a:endParaRPr>
          </a:p>
        </p:txBody>
      </p:sp>
      <p:cxnSp>
        <p:nvCxnSpPr>
          <p:cNvPr id="19461" name="Straight Arrow Connector 7">
            <a:extLst>
              <a:ext uri="{FF2B5EF4-FFF2-40B4-BE49-F238E27FC236}">
                <a16:creationId xmlns:a16="http://schemas.microsoft.com/office/drawing/2014/main" id="{315AB070-46EB-4B1B-8702-7D822D762BA6}"/>
              </a:ext>
            </a:extLst>
          </p:cNvPr>
          <p:cNvCxnSpPr>
            <a:cxnSpLocks noChangeShapeType="1"/>
          </p:cNvCxnSpPr>
          <p:nvPr/>
        </p:nvCxnSpPr>
        <p:spPr bwMode="auto">
          <a:xfrm rot="16440000" flipH="1">
            <a:off x="4151313" y="2592388"/>
            <a:ext cx="1143000" cy="76200"/>
          </a:xfrm>
          <a:prstGeom prst="straightConnector1">
            <a:avLst/>
          </a:prstGeom>
          <a:noFill/>
          <a:ln w="50800">
            <a:solidFill>
              <a:srgbClr val="FF090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2" name="Rectangle 6">
            <a:extLst>
              <a:ext uri="{FF2B5EF4-FFF2-40B4-BE49-F238E27FC236}">
                <a16:creationId xmlns:a16="http://schemas.microsoft.com/office/drawing/2014/main" id="{CDFB37D9-B78A-46D8-A1A0-DA44B0AE4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6000750"/>
            <a:ext cx="746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 of planets around the Sun edge-on view</a:t>
            </a:r>
            <a:endParaRPr lang="en-US" altLang="en-US" sz="2000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cxnSp>
        <p:nvCxnSpPr>
          <p:cNvPr id="19463" name="Straight Arrow Connector 8">
            <a:extLst>
              <a:ext uri="{FF2B5EF4-FFF2-40B4-BE49-F238E27FC236}">
                <a16:creationId xmlns:a16="http://schemas.microsoft.com/office/drawing/2014/main" id="{E57B2A7D-6CDF-4FBF-9475-51AF8D07AA06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010400" y="3429000"/>
            <a:ext cx="609600" cy="1588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464" name="Picture 2" descr="orbits-pluto.sm.gif                                            0005186FMac OS X                       BADBF046:">
            <a:extLst>
              <a:ext uri="{FF2B5EF4-FFF2-40B4-BE49-F238E27FC236}">
                <a16:creationId xmlns:a16="http://schemas.microsoft.com/office/drawing/2014/main" id="{62166B0C-9EAE-47B5-8FD3-C414EA6B9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2" t="54503" r="53448" b="40616"/>
          <a:stretch>
            <a:fillRect/>
          </a:stretch>
        </p:blipFill>
        <p:spPr bwMode="auto">
          <a:xfrm rot="120000">
            <a:off x="2897188" y="3513138"/>
            <a:ext cx="9001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2" descr="orbits-pluto.sm.gif                                            0005186FMac OS X                       BADBF046:">
            <a:extLst>
              <a:ext uri="{FF2B5EF4-FFF2-40B4-BE49-F238E27FC236}">
                <a16:creationId xmlns:a16="http://schemas.microsoft.com/office/drawing/2014/main" id="{58392DEF-368B-4B9A-B157-4CD2E2E39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2" t="54503" r="53448" b="40616"/>
          <a:stretch>
            <a:fillRect/>
          </a:stretch>
        </p:blipFill>
        <p:spPr bwMode="auto">
          <a:xfrm rot="-120000">
            <a:off x="5337175" y="3495675"/>
            <a:ext cx="9001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2" descr="orbits-pluto.sm.gif                                            0005186FMac OS X                       BADBF046:">
            <a:extLst>
              <a:ext uri="{FF2B5EF4-FFF2-40B4-BE49-F238E27FC236}">
                <a16:creationId xmlns:a16="http://schemas.microsoft.com/office/drawing/2014/main" id="{70166C32-BE67-4DB2-A828-53D2505CC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2" t="56148" r="53448" b="41440"/>
          <a:stretch>
            <a:fillRect/>
          </a:stretch>
        </p:blipFill>
        <p:spPr bwMode="auto">
          <a:xfrm rot="360000">
            <a:off x="3355975" y="3384550"/>
            <a:ext cx="301625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2" descr="orbits-pluto.sm.gif                                            0005186FMac OS X                       BADBF046:">
            <a:extLst>
              <a:ext uri="{FF2B5EF4-FFF2-40B4-BE49-F238E27FC236}">
                <a16:creationId xmlns:a16="http://schemas.microsoft.com/office/drawing/2014/main" id="{EB5EB707-64EC-44D0-B798-57142B7CA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2" t="54503" r="53448" b="40616"/>
          <a:stretch>
            <a:fillRect/>
          </a:stretch>
        </p:blipFill>
        <p:spPr bwMode="auto">
          <a:xfrm rot="120000">
            <a:off x="3889375" y="3357563"/>
            <a:ext cx="9890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Picture 2" descr="orbits-pluto.sm.gif                                            0005186FMac OS X                       BADBF046:">
            <a:extLst>
              <a:ext uri="{FF2B5EF4-FFF2-40B4-BE49-F238E27FC236}">
                <a16:creationId xmlns:a16="http://schemas.microsoft.com/office/drawing/2014/main" id="{E372179E-C664-42BC-8D63-4B666B195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2" t="56148" r="53448" b="41440"/>
          <a:stretch>
            <a:fillRect/>
          </a:stretch>
        </p:blipFill>
        <p:spPr bwMode="auto">
          <a:xfrm rot="360000">
            <a:off x="6253163" y="3267075"/>
            <a:ext cx="301625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9" name="Oval 14">
            <a:extLst>
              <a:ext uri="{FF2B5EF4-FFF2-40B4-BE49-F238E27FC236}">
                <a16:creationId xmlns:a16="http://schemas.microsoft.com/office/drawing/2014/main" id="{204481A1-597B-498C-B16B-537A98D6D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7400" y="3200400"/>
            <a:ext cx="228600" cy="2286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 descr="earth2_cassini_big.jpg                                         0008A138phoenix                        B7DDFAFB:">
            <a:extLst>
              <a:ext uri="{FF2B5EF4-FFF2-40B4-BE49-F238E27FC236}">
                <a16:creationId xmlns:a16="http://schemas.microsoft.com/office/drawing/2014/main" id="{62B0A85B-CC12-403B-B743-8FBBFB3B3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2" name="Rectangle 2">
            <a:extLst>
              <a:ext uri="{FF2B5EF4-FFF2-40B4-BE49-F238E27FC236}">
                <a16:creationId xmlns:a16="http://schemas.microsoft.com/office/drawing/2014/main" id="{6F4314FC-FA0A-419E-9D4E-7D2472208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286000" cy="2133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6563" name="Rectangle 4">
            <a:extLst>
              <a:ext uri="{FF2B5EF4-FFF2-40B4-BE49-F238E27FC236}">
                <a16:creationId xmlns:a16="http://schemas.microsoft.com/office/drawing/2014/main" id="{9C94B34C-E2E6-46E4-98BF-87D649EB1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5800" y="2463800"/>
            <a:ext cx="304800" cy="304800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2" descr="earth2_cassini_big.jpg                                         0008A138phoenix                        B7DDFAFB:">
            <a:extLst>
              <a:ext uri="{FF2B5EF4-FFF2-40B4-BE49-F238E27FC236}">
                <a16:creationId xmlns:a16="http://schemas.microsoft.com/office/drawing/2014/main" id="{D2066E0A-2DB0-49C0-9055-2152B3510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0" name="Rectangle 2">
            <a:extLst>
              <a:ext uri="{FF2B5EF4-FFF2-40B4-BE49-F238E27FC236}">
                <a16:creationId xmlns:a16="http://schemas.microsoft.com/office/drawing/2014/main" id="{C24811A2-F267-49FD-8582-E746F5ED5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247900" cy="2082800"/>
          </a:xfrm>
          <a:prstGeom prst="rect">
            <a:avLst/>
          </a:prstGeom>
          <a:noFill/>
          <a:ln w="349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8611" name="Rectangle 4">
            <a:extLst>
              <a:ext uri="{FF2B5EF4-FFF2-40B4-BE49-F238E27FC236}">
                <a16:creationId xmlns:a16="http://schemas.microsoft.com/office/drawing/2014/main" id="{AFA45671-E490-4674-8ECC-E054F01CA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5800" y="2463800"/>
            <a:ext cx="304800" cy="304800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68612" name="Straight Connector 4">
            <a:extLst>
              <a:ext uri="{FF2B5EF4-FFF2-40B4-BE49-F238E27FC236}">
                <a16:creationId xmlns:a16="http://schemas.microsoft.com/office/drawing/2014/main" id="{CF5597F6-CE13-4FD2-9E0C-AAE2D1877750}"/>
              </a:ext>
            </a:extLst>
          </p:cNvPr>
          <p:cNvCxnSpPr>
            <a:cxnSpLocks noChangeShapeType="1"/>
          </p:cNvCxnSpPr>
          <p:nvPr/>
        </p:nvCxnSpPr>
        <p:spPr bwMode="auto">
          <a:xfrm rot="10740000">
            <a:off x="2273300" y="2044700"/>
            <a:ext cx="4737100" cy="7747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613" name="TextBox 2">
            <a:extLst>
              <a:ext uri="{FF2B5EF4-FFF2-40B4-BE49-F238E27FC236}">
                <a16:creationId xmlns:a16="http://schemas.microsoft.com/office/drawing/2014/main" id="{C1010FBB-EE2B-4C56-96F6-D6B1E63E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534025"/>
            <a:ext cx="2057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 of Earth and Moon from Saturn</a:t>
            </a:r>
          </a:p>
          <a:p>
            <a:pPr algn="ctr"/>
            <a:r>
              <a:rPr lang="en-US" altLang="en-US" sz="2000" i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Cassini Probe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FullMoon.jpg">
            <a:extLst>
              <a:ext uri="{FF2B5EF4-FFF2-40B4-BE49-F238E27FC236}">
                <a16:creationId xmlns:a16="http://schemas.microsoft.com/office/drawing/2014/main" id="{47336D23-9AB1-49F4-8531-4D32C5222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0" b="5540"/>
          <a:stretch>
            <a:fillRect/>
          </a:stretch>
        </p:blipFill>
        <p:spPr bwMode="auto">
          <a:xfrm>
            <a:off x="1066800" y="0"/>
            <a:ext cx="6934200" cy="611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8">
            <a:extLst>
              <a:ext uri="{FF2B5EF4-FFF2-40B4-BE49-F238E27FC236}">
                <a16:creationId xmlns:a16="http://schemas.microsoft.com/office/drawing/2014/main" id="{7423EB43-84BD-40E4-B8CD-025DCFE0F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5925" y="2749550"/>
            <a:ext cx="58674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400" b="1" dirty="0">
                <a:latin typeface="Arial" panose="020B0604020202020204" pitchFamily="34" charset="0"/>
              </a:rPr>
              <a:t>Phases of the </a:t>
            </a:r>
            <a:r>
              <a:rPr lang="en-US" altLang="en-US" sz="4400" b="1" dirty="0" smtClean="0">
                <a:latin typeface="Arial" panose="020B0604020202020204" pitchFamily="34" charset="0"/>
              </a:rPr>
              <a:t>Moon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4400" b="1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4000" dirty="0">
                <a:latin typeface="+mj-lt"/>
                <a:hlinkClick r:id="rId3"/>
              </a:rPr>
              <a:t>https://www.youtube.com/watch?v=mQwvHn_qkBA</a:t>
            </a:r>
            <a:endParaRPr lang="en-US" altLang="en-US" sz="4000" b="1" dirty="0">
              <a:latin typeface="+mj-l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FullMoon.jpg">
            <a:extLst>
              <a:ext uri="{FF2B5EF4-FFF2-40B4-BE49-F238E27FC236}">
                <a16:creationId xmlns:a16="http://schemas.microsoft.com/office/drawing/2014/main" id="{B356417D-F356-40D9-A053-1EBA23003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0" b="5540"/>
          <a:stretch>
            <a:fillRect/>
          </a:stretch>
        </p:blipFill>
        <p:spPr bwMode="auto">
          <a:xfrm>
            <a:off x="1066800" y="0"/>
            <a:ext cx="6934200" cy="611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8">
            <a:extLst>
              <a:ext uri="{FF2B5EF4-FFF2-40B4-BE49-F238E27FC236}">
                <a16:creationId xmlns:a16="http://schemas.microsoft.com/office/drawing/2014/main" id="{504F5CA2-2CD2-456E-A416-FDADE6C5B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943600"/>
            <a:ext cx="4800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FF00"/>
                </a:solidFill>
                <a:latin typeface="Arial" panose="020B0604020202020204" pitchFamily="34" charset="0"/>
              </a:rPr>
              <a:t>3,400 km =  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¼</a:t>
            </a:r>
            <a:r>
              <a:rPr lang="en-US" altLang="en-US" sz="2400">
                <a:solidFill>
                  <a:srgbClr val="FFFF00"/>
                </a:solidFill>
                <a:latin typeface="Arial" panose="020B0604020202020204" pitchFamily="34" charset="0"/>
              </a:rPr>
              <a:t> size of Earth!</a:t>
            </a:r>
          </a:p>
        </p:txBody>
      </p:sp>
      <p:sp>
        <p:nvSpPr>
          <p:cNvPr id="4100" name="Line 9">
            <a:extLst>
              <a:ext uri="{FF2B5EF4-FFF2-40B4-BE49-F238E27FC236}">
                <a16:creationId xmlns:a16="http://schemas.microsoft.com/office/drawing/2014/main" id="{3C7E3266-F175-4CC8-964E-0F29F87419DB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5943600"/>
            <a:ext cx="55626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moon2.gif">
            <a:extLst>
              <a:ext uri="{FF2B5EF4-FFF2-40B4-BE49-F238E27FC236}">
                <a16:creationId xmlns:a16="http://schemas.microsoft.com/office/drawing/2014/main" id="{4E77B689-C02A-408E-BB75-B02ABB2C2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1600"/>
            <a:ext cx="716280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2">
            <a:extLst>
              <a:ext uri="{FF2B5EF4-FFF2-40B4-BE49-F238E27FC236}">
                <a16:creationId xmlns:a16="http://schemas.microsoft.com/office/drawing/2014/main" id="{3990F3A5-7FFD-4332-8D99-ADDD365F3A4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646194" y="3099594"/>
            <a:ext cx="1598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sunlight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28775" y="2209800"/>
            <a:ext cx="990600" cy="382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76700" y="240109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Earth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moon.gif">
            <a:extLst>
              <a:ext uri="{FF2B5EF4-FFF2-40B4-BE49-F238E27FC236}">
                <a16:creationId xmlns:a16="http://schemas.microsoft.com/office/drawing/2014/main" id="{5A598242-A03E-4A72-A2B4-78750060F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1600"/>
            <a:ext cx="716280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2">
            <a:extLst>
              <a:ext uri="{FF2B5EF4-FFF2-40B4-BE49-F238E27FC236}">
                <a16:creationId xmlns:a16="http://schemas.microsoft.com/office/drawing/2014/main" id="{D7237EC7-2796-4FE5-B517-CA48C2077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733800"/>
            <a:ext cx="954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moon</a:t>
            </a:r>
          </a:p>
        </p:txBody>
      </p:sp>
      <p:sp>
        <p:nvSpPr>
          <p:cNvPr id="6148" name="TextBox 3">
            <a:extLst>
              <a:ext uri="{FF2B5EF4-FFF2-40B4-BE49-F238E27FC236}">
                <a16:creationId xmlns:a16="http://schemas.microsoft.com/office/drawing/2014/main" id="{B6527CF1-EFD3-4384-B0F9-75C4FC1B6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886200"/>
            <a:ext cx="885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</a:p>
        </p:txBody>
      </p:sp>
      <p:sp>
        <p:nvSpPr>
          <p:cNvPr id="6149" name="TextBox 4">
            <a:extLst>
              <a:ext uri="{FF2B5EF4-FFF2-40B4-BE49-F238E27FC236}">
                <a16:creationId xmlns:a16="http://schemas.microsoft.com/office/drawing/2014/main" id="{06E61CEA-420B-48EE-8944-9118C5D6395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646194" y="3175794"/>
            <a:ext cx="1598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sunlight</a:t>
            </a:r>
          </a:p>
        </p:txBody>
      </p:sp>
      <p:sp>
        <p:nvSpPr>
          <p:cNvPr id="6150" name="Oval 5">
            <a:extLst>
              <a:ext uri="{FF2B5EF4-FFF2-40B4-BE49-F238E27FC236}">
                <a16:creationId xmlns:a16="http://schemas.microsoft.com/office/drawing/2014/main" id="{8047DDDA-DE6E-4D53-A4BF-21DE08CEF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3274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6151" name="TextBox 6">
            <a:extLst>
              <a:ext uri="{FF2B5EF4-FFF2-40B4-BE49-F238E27FC236}">
                <a16:creationId xmlns:a16="http://schemas.microsoft.com/office/drawing/2014/main" id="{B519C018-EA47-4B1E-990B-4522405F2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3076575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moon.gif">
            <a:extLst>
              <a:ext uri="{FF2B5EF4-FFF2-40B4-BE49-F238E27FC236}">
                <a16:creationId xmlns:a16="http://schemas.microsoft.com/office/drawing/2014/main" id="{86BAF4BF-9CE3-46DF-B329-162FB921E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1600"/>
            <a:ext cx="716280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2">
            <a:extLst>
              <a:ext uri="{FF2B5EF4-FFF2-40B4-BE49-F238E27FC236}">
                <a16:creationId xmlns:a16="http://schemas.microsoft.com/office/drawing/2014/main" id="{A431FBCF-6627-4A38-ACA9-22BC10D38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733800"/>
            <a:ext cx="954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moon</a:t>
            </a:r>
          </a:p>
        </p:txBody>
      </p:sp>
      <p:sp>
        <p:nvSpPr>
          <p:cNvPr id="7172" name="TextBox 3">
            <a:extLst>
              <a:ext uri="{FF2B5EF4-FFF2-40B4-BE49-F238E27FC236}">
                <a16:creationId xmlns:a16="http://schemas.microsoft.com/office/drawing/2014/main" id="{1CA8C0E4-461D-43A3-8D02-BFA1EB300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886200"/>
            <a:ext cx="885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</a:p>
        </p:txBody>
      </p:sp>
      <p:sp>
        <p:nvSpPr>
          <p:cNvPr id="7173" name="TextBox 4">
            <a:extLst>
              <a:ext uri="{FF2B5EF4-FFF2-40B4-BE49-F238E27FC236}">
                <a16:creationId xmlns:a16="http://schemas.microsoft.com/office/drawing/2014/main" id="{6A70B409-4EAD-46DA-9D7D-5BC64781757C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646194" y="3175794"/>
            <a:ext cx="1598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sunlight</a:t>
            </a:r>
          </a:p>
        </p:txBody>
      </p:sp>
      <p:sp>
        <p:nvSpPr>
          <p:cNvPr id="7174" name="Oval 5">
            <a:extLst>
              <a:ext uri="{FF2B5EF4-FFF2-40B4-BE49-F238E27FC236}">
                <a16:creationId xmlns:a16="http://schemas.microsoft.com/office/drawing/2014/main" id="{273AF54F-70CD-4AC1-AF53-8EAE4135A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3274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5" name="TextBox 6">
            <a:extLst>
              <a:ext uri="{FF2B5EF4-FFF2-40B4-BE49-F238E27FC236}">
                <a16:creationId xmlns:a16="http://schemas.microsoft.com/office/drawing/2014/main" id="{B7BEE42B-0AD7-48E7-8709-95951E45B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3076575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</a:p>
        </p:txBody>
      </p:sp>
      <p:pic>
        <p:nvPicPr>
          <p:cNvPr id="7176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8569C2A7-28FD-4D46-886D-30357B4F3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" t="50294" r="86224" b="26282"/>
          <a:stretch>
            <a:fillRect/>
          </a:stretch>
        </p:blipFill>
        <p:spPr bwMode="auto">
          <a:xfrm>
            <a:off x="990600" y="3048000"/>
            <a:ext cx="5175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TextBox 1">
            <a:extLst>
              <a:ext uri="{FF2B5EF4-FFF2-40B4-BE49-F238E27FC236}">
                <a16:creationId xmlns:a16="http://schemas.microsoft.com/office/drawing/2014/main" id="{564E97C9-4D2D-45FB-8C8B-6A02752B1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676400"/>
            <a:ext cx="2098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seen from earth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7AF1D67-6322-4C20-8956-2100159ED6B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19200" y="2209800"/>
            <a:ext cx="0" cy="762000"/>
          </a:xfrm>
          <a:prstGeom prst="straightConnector1">
            <a:avLst/>
          </a:prstGeom>
          <a:noFill/>
          <a:ln w="28575">
            <a:solidFill>
              <a:srgbClr val="FF090F"/>
            </a:solidFill>
            <a:round/>
            <a:headEnd/>
            <a:tailEnd type="arrow" w="med" len="med"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cxn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moon3.gif">
            <a:extLst>
              <a:ext uri="{FF2B5EF4-FFF2-40B4-BE49-F238E27FC236}">
                <a16:creationId xmlns:a16="http://schemas.microsoft.com/office/drawing/2014/main" id="{34CEBA71-0BDE-44B9-8AF9-7F3CDA100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1600"/>
            <a:ext cx="716280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2">
            <a:extLst>
              <a:ext uri="{FF2B5EF4-FFF2-40B4-BE49-F238E27FC236}">
                <a16:creationId xmlns:a16="http://schemas.microsoft.com/office/drawing/2014/main" id="{113BFF1C-207A-4C95-B6B7-1C54AEFA5D50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646193" y="2945607"/>
            <a:ext cx="1598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sunlight</a:t>
            </a:r>
          </a:p>
        </p:txBody>
      </p:sp>
      <p:sp>
        <p:nvSpPr>
          <p:cNvPr id="8196" name="TextBox 2">
            <a:extLst>
              <a:ext uri="{FF2B5EF4-FFF2-40B4-BE49-F238E27FC236}">
                <a16:creationId xmlns:a16="http://schemas.microsoft.com/office/drawing/2014/main" id="{19AF65A9-596E-4B63-BCE5-B2061CEDF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6096000"/>
            <a:ext cx="954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moon</a:t>
            </a:r>
          </a:p>
        </p:txBody>
      </p:sp>
      <p:sp>
        <p:nvSpPr>
          <p:cNvPr id="8197" name="TextBox 3">
            <a:extLst>
              <a:ext uri="{FF2B5EF4-FFF2-40B4-BE49-F238E27FC236}">
                <a16:creationId xmlns:a16="http://schemas.microsoft.com/office/drawing/2014/main" id="{CEBC2DC7-6F80-49B3-9A3D-25D540ABA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886200"/>
            <a:ext cx="885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</a:p>
        </p:txBody>
      </p:sp>
      <p:sp>
        <p:nvSpPr>
          <p:cNvPr id="8198" name="Oval 5">
            <a:extLst>
              <a:ext uri="{FF2B5EF4-FFF2-40B4-BE49-F238E27FC236}">
                <a16:creationId xmlns:a16="http://schemas.microsoft.com/office/drawing/2014/main" id="{516E4107-75C1-4210-8B65-D04528D8D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3274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8199" name="TextBox 6">
            <a:extLst>
              <a:ext uri="{FF2B5EF4-FFF2-40B4-BE49-F238E27FC236}">
                <a16:creationId xmlns:a16="http://schemas.microsoft.com/office/drawing/2014/main" id="{4D77E53E-3369-499E-A3BE-D3FBBE268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3076575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moon3.gif">
            <a:extLst>
              <a:ext uri="{FF2B5EF4-FFF2-40B4-BE49-F238E27FC236}">
                <a16:creationId xmlns:a16="http://schemas.microsoft.com/office/drawing/2014/main" id="{D2B0476E-4250-47BE-829A-335C5C846A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1600"/>
            <a:ext cx="716280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2">
            <a:extLst>
              <a:ext uri="{FF2B5EF4-FFF2-40B4-BE49-F238E27FC236}">
                <a16:creationId xmlns:a16="http://schemas.microsoft.com/office/drawing/2014/main" id="{92450003-59B5-4144-A023-ED42E2AED4F4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646193" y="2945607"/>
            <a:ext cx="1598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sunlight</a:t>
            </a:r>
          </a:p>
        </p:txBody>
      </p:sp>
      <p:sp>
        <p:nvSpPr>
          <p:cNvPr id="9220" name="TextBox 2">
            <a:extLst>
              <a:ext uri="{FF2B5EF4-FFF2-40B4-BE49-F238E27FC236}">
                <a16:creationId xmlns:a16="http://schemas.microsoft.com/office/drawing/2014/main" id="{CC0EA889-8777-465B-82E4-28D74230E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6096000"/>
            <a:ext cx="954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moon</a:t>
            </a:r>
          </a:p>
        </p:txBody>
      </p:sp>
      <p:sp>
        <p:nvSpPr>
          <p:cNvPr id="9221" name="TextBox 3">
            <a:extLst>
              <a:ext uri="{FF2B5EF4-FFF2-40B4-BE49-F238E27FC236}">
                <a16:creationId xmlns:a16="http://schemas.microsoft.com/office/drawing/2014/main" id="{A5545243-EBC4-4196-9127-B614960A8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886200"/>
            <a:ext cx="885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</a:p>
        </p:txBody>
      </p:sp>
      <p:sp>
        <p:nvSpPr>
          <p:cNvPr id="9222" name="Oval 5">
            <a:extLst>
              <a:ext uri="{FF2B5EF4-FFF2-40B4-BE49-F238E27FC236}">
                <a16:creationId xmlns:a16="http://schemas.microsoft.com/office/drawing/2014/main" id="{2ACE3DBC-9F5C-41AC-9F7B-FE948A31A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3274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9223" name="TextBox 6">
            <a:extLst>
              <a:ext uri="{FF2B5EF4-FFF2-40B4-BE49-F238E27FC236}">
                <a16:creationId xmlns:a16="http://schemas.microsoft.com/office/drawing/2014/main" id="{1505EFFC-F8B5-4A57-BE4C-AA599FB00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3076575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</a:p>
        </p:txBody>
      </p:sp>
      <p:sp>
        <p:nvSpPr>
          <p:cNvPr id="9224" name="TextBox 7">
            <a:extLst>
              <a:ext uri="{FF2B5EF4-FFF2-40B4-BE49-F238E27FC236}">
                <a16:creationId xmlns:a16="http://schemas.microsoft.com/office/drawing/2014/main" id="{BEC68DEF-AEE8-420B-AE26-2CA29BA6A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562600"/>
            <a:ext cx="2098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seen from earth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56FB55C-9682-422B-AE13-21B60266878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019800" y="5943600"/>
            <a:ext cx="762000" cy="381000"/>
          </a:xfrm>
          <a:prstGeom prst="straightConnector1">
            <a:avLst/>
          </a:prstGeom>
          <a:noFill/>
          <a:ln w="28575">
            <a:solidFill>
              <a:srgbClr val="FF090F"/>
            </a:solidFill>
            <a:round/>
            <a:headEnd/>
            <a:tailEnd type="arrow" w="med" len="med"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cxnSp>
      <p:pic>
        <p:nvPicPr>
          <p:cNvPr id="9226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CECF9EFB-683A-40EF-A9CE-9227B783B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0" t="50294" r="2014" b="26282"/>
          <a:stretch>
            <a:fillRect/>
          </a:stretch>
        </p:blipFill>
        <p:spPr bwMode="auto">
          <a:xfrm>
            <a:off x="5105400" y="5867400"/>
            <a:ext cx="762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moon3.gif">
            <a:extLst>
              <a:ext uri="{FF2B5EF4-FFF2-40B4-BE49-F238E27FC236}">
                <a16:creationId xmlns:a16="http://schemas.microsoft.com/office/drawing/2014/main" id="{107EB2D1-D430-4AC0-9788-78FA3489AA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1600"/>
            <a:ext cx="716280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2">
            <a:extLst>
              <a:ext uri="{FF2B5EF4-FFF2-40B4-BE49-F238E27FC236}">
                <a16:creationId xmlns:a16="http://schemas.microsoft.com/office/drawing/2014/main" id="{EF74B5B6-1561-4FB0-9E8F-E55BE440AFEB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646193" y="2945607"/>
            <a:ext cx="1598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sunlight</a:t>
            </a:r>
          </a:p>
        </p:txBody>
      </p:sp>
      <p:sp>
        <p:nvSpPr>
          <p:cNvPr id="10244" name="TextBox 2">
            <a:extLst>
              <a:ext uri="{FF2B5EF4-FFF2-40B4-BE49-F238E27FC236}">
                <a16:creationId xmlns:a16="http://schemas.microsoft.com/office/drawing/2014/main" id="{40867827-FE8C-4A52-9FAD-1181DDF81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2667000"/>
            <a:ext cx="954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moon</a:t>
            </a:r>
          </a:p>
        </p:txBody>
      </p:sp>
      <p:sp>
        <p:nvSpPr>
          <p:cNvPr id="10245" name="TextBox 3">
            <a:extLst>
              <a:ext uri="{FF2B5EF4-FFF2-40B4-BE49-F238E27FC236}">
                <a16:creationId xmlns:a16="http://schemas.microsoft.com/office/drawing/2014/main" id="{40A6908A-E603-40FC-AAB5-7AF52A343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886200"/>
            <a:ext cx="885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</a:p>
        </p:txBody>
      </p:sp>
      <p:sp>
        <p:nvSpPr>
          <p:cNvPr id="10246" name="Oval 5">
            <a:extLst>
              <a:ext uri="{FF2B5EF4-FFF2-40B4-BE49-F238E27FC236}">
                <a16:creationId xmlns:a16="http://schemas.microsoft.com/office/drawing/2014/main" id="{8CDEE2A8-9B39-4FC2-9CB4-04C9C0F04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3274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0247" name="TextBox 6">
            <a:extLst>
              <a:ext uri="{FF2B5EF4-FFF2-40B4-BE49-F238E27FC236}">
                <a16:creationId xmlns:a16="http://schemas.microsoft.com/office/drawing/2014/main" id="{4F324099-B70F-4097-B72E-58291915D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3076575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</a:p>
        </p:txBody>
      </p:sp>
      <p:pic>
        <p:nvPicPr>
          <p:cNvPr id="10248" name="Picture 1" descr="moon3.gif">
            <a:extLst>
              <a:ext uri="{FF2B5EF4-FFF2-40B4-BE49-F238E27FC236}">
                <a16:creationId xmlns:a16="http://schemas.microsoft.com/office/drawing/2014/main" id="{54F8A903-112F-41C3-BAE4-1CC42D28A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0" t="78777" r="46277" b="12041"/>
          <a:stretch>
            <a:fillRect/>
          </a:stretch>
        </p:blipFill>
        <p:spPr bwMode="auto">
          <a:xfrm>
            <a:off x="6553200" y="3048000"/>
            <a:ext cx="5969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" descr="moon3.gif">
            <a:extLst>
              <a:ext uri="{FF2B5EF4-FFF2-40B4-BE49-F238E27FC236}">
                <a16:creationId xmlns:a16="http://schemas.microsoft.com/office/drawing/2014/main" id="{B16055A1-EA2E-4485-B9AE-A5D63033E7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71" t="83205" r="39185" b="5344"/>
          <a:stretch>
            <a:fillRect/>
          </a:stretch>
        </p:blipFill>
        <p:spPr bwMode="auto">
          <a:xfrm>
            <a:off x="3886200" y="5334000"/>
            <a:ext cx="12065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jupiter-with-moons.jpg">
            <a:extLst>
              <a:ext uri="{FF2B5EF4-FFF2-40B4-BE49-F238E27FC236}">
                <a16:creationId xmlns:a16="http://schemas.microsoft.com/office/drawing/2014/main" id="{3341A379-70D5-4662-B2EC-F41469837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0000">
            <a:off x="2286000" y="1087438"/>
            <a:ext cx="4572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6">
            <a:extLst>
              <a:ext uri="{FF2B5EF4-FFF2-40B4-BE49-F238E27FC236}">
                <a16:creationId xmlns:a16="http://schemas.microsoft.com/office/drawing/2014/main" id="{7092023F-8AB3-4F08-800A-5BE1270B7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715000"/>
            <a:ext cx="7467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Jupiter and its moon orbit Jupiter in a flat plane, too.  There is a reason the Solar System and Jupiter</a:t>
            </a:r>
            <a:r>
              <a:rPr lang="ja-JP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moon system orbits are flat —  we</a:t>
            </a:r>
            <a:r>
              <a:rPr lang="ja-JP" altLang="en-US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 talk about it soon!</a:t>
            </a:r>
            <a:endParaRPr lang="en-US" altLang="en-US" sz="200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20483" name="Rectangle 5">
            <a:extLst>
              <a:ext uri="{FF2B5EF4-FFF2-40B4-BE49-F238E27FC236}">
                <a16:creationId xmlns:a16="http://schemas.microsoft.com/office/drawing/2014/main" id="{D9548902-32F5-486E-BCEA-F44771A1D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200400"/>
            <a:ext cx="83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Jupiter</a:t>
            </a:r>
            <a:endParaRPr lang="en-US" altLang="en-US" sz="1400" b="1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>
            <a:extLst>
              <a:ext uri="{FF2B5EF4-FFF2-40B4-BE49-F238E27FC236}">
                <a16:creationId xmlns:a16="http://schemas.microsoft.com/office/drawing/2014/main" id="{11453C51-5455-4671-9628-5B04AAADE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762000"/>
            <a:ext cx="58674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spcAft>
                <a:spcPts val="14400"/>
              </a:spcAft>
              <a:buFontTx/>
              <a:buNone/>
            </a:pPr>
            <a:r>
              <a:rPr lang="en-US" alt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see different parts of the moon illuminated over the course of the month.  This phenomenon is referred to as </a:t>
            </a:r>
          </a:p>
          <a:p>
            <a:pPr algn="ctr">
              <a:spcBef>
                <a:spcPct val="0"/>
              </a:spcBef>
              <a:spcAft>
                <a:spcPts val="18600"/>
              </a:spcAft>
              <a:buFontTx/>
              <a:buNone/>
            </a:pPr>
            <a:r>
              <a:rPr lang="en-US" altLang="en-US" sz="3600" dirty="0">
                <a:solidFill>
                  <a:srgbClr val="CC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Phases of the Moon.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EC1B2F-6011-4B56-AD3F-6BE7975EA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4267200"/>
            <a:ext cx="5715000" cy="1219200"/>
          </a:xfrm>
          <a:prstGeom prst="rect">
            <a:avLst/>
          </a:prstGeom>
          <a:noFill/>
          <a:ln w="69850">
            <a:solidFill>
              <a:srgbClr val="FFFF00"/>
            </a:solidFill>
            <a:round/>
            <a:headEnd/>
            <a:tailEnd/>
          </a:ln>
          <a:effectLst>
            <a:outerShdw blurRad="95250" dist="88900" dir="2700000" algn="tl" rotWithShape="0">
              <a:srgbClr val="FFFFFF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3D36CC44-8FE8-4D63-935F-047164113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t="1378" r="86620" b="75867"/>
          <a:stretch>
            <a:fillRect/>
          </a:stretch>
        </p:blipFill>
        <p:spPr bwMode="auto">
          <a:xfrm>
            <a:off x="4038600" y="2286000"/>
            <a:ext cx="24384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4">
            <a:extLst>
              <a:ext uri="{FF2B5EF4-FFF2-40B4-BE49-F238E27FC236}">
                <a16:creationId xmlns:a16="http://schemas.microsoft.com/office/drawing/2014/main" id="{7BDD4B04-B3ED-4FDC-8B8B-6AF33F473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21336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693738AE-1232-4AA2-BFC2-E0174466A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0" t="1378" r="72060" b="75867"/>
          <a:stretch>
            <a:fillRect/>
          </a:stretch>
        </p:blipFill>
        <p:spPr bwMode="auto">
          <a:xfrm>
            <a:off x="3505200" y="2284413"/>
            <a:ext cx="2590800" cy="25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4">
            <a:extLst>
              <a:ext uri="{FF2B5EF4-FFF2-40B4-BE49-F238E27FC236}">
                <a16:creationId xmlns:a16="http://schemas.microsoft.com/office/drawing/2014/main" id="{E1D2DF01-EE37-424A-A6FD-722035311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3FC20804-17D4-4D43-B098-31FC6F823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07" t="1378" r="57500" b="75867"/>
          <a:stretch>
            <a:fillRect/>
          </a:stretch>
        </p:blipFill>
        <p:spPr bwMode="auto">
          <a:xfrm>
            <a:off x="3657600" y="2209800"/>
            <a:ext cx="24384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4">
            <a:extLst>
              <a:ext uri="{FF2B5EF4-FFF2-40B4-BE49-F238E27FC236}">
                <a16:creationId xmlns:a16="http://schemas.microsoft.com/office/drawing/2014/main" id="{0C502013-175F-4CE2-98C9-4E48E6EFA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5A5AFBA4-86AC-4D06-AFBC-4029FDAD3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1" t="1378" r="43333" b="75867"/>
          <a:stretch>
            <a:fillRect/>
          </a:stretch>
        </p:blipFill>
        <p:spPr bwMode="auto">
          <a:xfrm>
            <a:off x="3581400" y="2209800"/>
            <a:ext cx="25146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4">
            <a:extLst>
              <a:ext uri="{FF2B5EF4-FFF2-40B4-BE49-F238E27FC236}">
                <a16:creationId xmlns:a16="http://schemas.microsoft.com/office/drawing/2014/main" id="{81B253A4-F61B-4D17-A34F-D46C09534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9CF84AF2-F894-421C-9944-CB226E400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48" t="1378" r="29166" b="75867"/>
          <a:stretch>
            <a:fillRect/>
          </a:stretch>
        </p:blipFill>
        <p:spPr bwMode="auto">
          <a:xfrm>
            <a:off x="3581400" y="2209800"/>
            <a:ext cx="25146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4">
            <a:extLst>
              <a:ext uri="{FF2B5EF4-FFF2-40B4-BE49-F238E27FC236}">
                <a16:creationId xmlns:a16="http://schemas.microsoft.com/office/drawing/2014/main" id="{004F1576-60DB-4AC9-8A67-35AD8B3F6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56BC2407-7B4F-4BE5-805E-CCA2534B4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03" t="1378" r="14606" b="75867"/>
          <a:stretch>
            <a:fillRect/>
          </a:stretch>
        </p:blipFill>
        <p:spPr bwMode="auto">
          <a:xfrm>
            <a:off x="3733800" y="2208213"/>
            <a:ext cx="2438400" cy="25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4">
            <a:extLst>
              <a:ext uri="{FF2B5EF4-FFF2-40B4-BE49-F238E27FC236}">
                <a16:creationId xmlns:a16="http://schemas.microsoft.com/office/drawing/2014/main" id="{9BE88996-53F9-46F1-9AB3-67F3A7D105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884C1FC4-2932-4734-AF51-DFEDCDCB4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2" t="1378" r="439" b="75867"/>
          <a:stretch>
            <a:fillRect/>
          </a:stretch>
        </p:blipFill>
        <p:spPr bwMode="auto">
          <a:xfrm>
            <a:off x="3581400" y="2286000"/>
            <a:ext cx="25908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4">
            <a:extLst>
              <a:ext uri="{FF2B5EF4-FFF2-40B4-BE49-F238E27FC236}">
                <a16:creationId xmlns:a16="http://schemas.microsoft.com/office/drawing/2014/main" id="{01376469-C5CA-410C-B904-DE7BBEF20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8436" name="TextBox 3">
            <a:extLst>
              <a:ext uri="{FF2B5EF4-FFF2-40B4-BE49-F238E27FC236}">
                <a16:creationId xmlns:a16="http://schemas.microsoft.com/office/drawing/2014/main" id="{C8317C77-4B89-477A-BA6B-A3BF2DDB7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6029325"/>
            <a:ext cx="2209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2800" baseline="30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en-US"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quarter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01F98370-AA73-493A-84AA-E4C52E8BD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 t="25491" r="86617" b="51083"/>
          <a:stretch>
            <a:fillRect/>
          </a:stretch>
        </p:blipFill>
        <p:spPr bwMode="auto">
          <a:xfrm>
            <a:off x="3581400" y="2133600"/>
            <a:ext cx="2514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4">
            <a:extLst>
              <a:ext uri="{FF2B5EF4-FFF2-40B4-BE49-F238E27FC236}">
                <a16:creationId xmlns:a16="http://schemas.microsoft.com/office/drawing/2014/main" id="{9124BCDB-DF57-4697-B9F0-A885E0C1D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20574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FA7E1498-30FC-4791-B2C2-EFD01DF40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1" t="25491" r="72058" b="51083"/>
          <a:stretch>
            <a:fillRect/>
          </a:stretch>
        </p:blipFill>
        <p:spPr bwMode="auto">
          <a:xfrm>
            <a:off x="3843338" y="1905000"/>
            <a:ext cx="26003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4">
            <a:extLst>
              <a:ext uri="{FF2B5EF4-FFF2-40B4-BE49-F238E27FC236}">
                <a16:creationId xmlns:a16="http://schemas.microsoft.com/office/drawing/2014/main" id="{8A02FC52-F9A8-4710-B2CC-621E29609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9050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4">
            <a:extLst>
              <a:ext uri="{FF2B5EF4-FFF2-40B4-BE49-F238E27FC236}">
                <a16:creationId xmlns:a16="http://schemas.microsoft.com/office/drawing/2014/main" id="{CBA9E71B-34CE-4CB8-B513-259D3F1B6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154488"/>
            <a:ext cx="17240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rgbClr val="FF0000"/>
                </a:solidFill>
                <a:latin typeface="Arial" panose="020B0604020202020204" pitchFamily="34" charset="0"/>
              </a:rPr>
              <a:t>Moon</a:t>
            </a:r>
            <a:r>
              <a:rPr lang="ja-JP" altLang="en-US" sz="1800" dirty="0">
                <a:solidFill>
                  <a:srgbClr val="FF0000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1800" dirty="0">
                <a:solidFill>
                  <a:srgbClr val="FF0000"/>
                </a:solidFill>
                <a:latin typeface="Arial" panose="020B0604020202020204" pitchFamily="34" charset="0"/>
              </a:rPr>
              <a:t>s orbit is only slightly tilted out of ecliptic plane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pic>
        <p:nvPicPr>
          <p:cNvPr id="21506" name="Picture 1" descr="earth_moon_2.gif">
            <a:extLst>
              <a:ext uri="{FF2B5EF4-FFF2-40B4-BE49-F238E27FC236}">
                <a16:creationId xmlns:a16="http://schemas.microsoft.com/office/drawing/2014/main" id="{076D5EF2-B646-42E3-900A-CC230165C5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62" r="4054" b="37920"/>
          <a:stretch>
            <a:fillRect/>
          </a:stretch>
        </p:blipFill>
        <p:spPr bwMode="auto">
          <a:xfrm>
            <a:off x="1752600" y="2819400"/>
            <a:ext cx="5410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4">
            <a:extLst>
              <a:ext uri="{FF2B5EF4-FFF2-40B4-BE49-F238E27FC236}">
                <a16:creationId xmlns:a16="http://schemas.microsoft.com/office/drawing/2014/main" id="{7D02A1DB-E8E2-4CB4-B67A-EED47233E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524000"/>
            <a:ext cx="373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3366FF"/>
                </a:solidFill>
                <a:latin typeface="Arial" panose="020B0604020202020204" pitchFamily="34" charset="0"/>
              </a:rPr>
              <a:t>Earth      </a:t>
            </a:r>
            <a:r>
              <a:rPr lang="en-US" altLang="en-US" sz="2000">
                <a:solidFill>
                  <a:schemeClr val="bg1"/>
                </a:solidFill>
                <a:latin typeface="Arial" panose="020B0604020202020204" pitchFamily="34" charset="0"/>
              </a:rPr>
              <a:t>Moon    </a:t>
            </a: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Sun</a:t>
            </a:r>
            <a:endParaRPr lang="en-US" altLang="en-US" sz="2000">
              <a:solidFill>
                <a:srgbClr val="FFFF00"/>
              </a:solidFill>
            </a:endParaRPr>
          </a:p>
        </p:txBody>
      </p:sp>
      <p:cxnSp>
        <p:nvCxnSpPr>
          <p:cNvPr id="21508" name="Straight Arrow Connector 3">
            <a:extLst>
              <a:ext uri="{FF2B5EF4-FFF2-40B4-BE49-F238E27FC236}">
                <a16:creationId xmlns:a16="http://schemas.microsoft.com/office/drawing/2014/main" id="{070F611F-C917-45C6-9D6C-CC1CC0108A6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999707" y="2551906"/>
            <a:ext cx="1143000" cy="1587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09" name="Straight Arrow Connector 6">
            <a:extLst>
              <a:ext uri="{FF2B5EF4-FFF2-40B4-BE49-F238E27FC236}">
                <a16:creationId xmlns:a16="http://schemas.microsoft.com/office/drawing/2014/main" id="{0DEEF482-827A-4E72-8399-C7A3B4BB2D5A}"/>
              </a:ext>
            </a:extLst>
          </p:cNvPr>
          <p:cNvCxnSpPr>
            <a:cxnSpLocks noChangeShapeType="1"/>
          </p:cNvCxnSpPr>
          <p:nvPr/>
        </p:nvCxnSpPr>
        <p:spPr bwMode="auto">
          <a:xfrm rot="16560000" flipH="1">
            <a:off x="3290094" y="2515394"/>
            <a:ext cx="1219200" cy="150812"/>
          </a:xfrm>
          <a:prstGeom prst="straightConnector1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0" name="Straight Arrow Connector 8">
            <a:extLst>
              <a:ext uri="{FF2B5EF4-FFF2-40B4-BE49-F238E27FC236}">
                <a16:creationId xmlns:a16="http://schemas.microsoft.com/office/drawing/2014/main" id="{63B8B87D-BC17-4082-8E05-707B272A2163}"/>
              </a:ext>
            </a:extLst>
          </p:cNvPr>
          <p:cNvCxnSpPr>
            <a:cxnSpLocks noChangeShapeType="1"/>
          </p:cNvCxnSpPr>
          <p:nvPr/>
        </p:nvCxnSpPr>
        <p:spPr bwMode="auto">
          <a:xfrm rot="16560000" flipH="1">
            <a:off x="2272507" y="2515393"/>
            <a:ext cx="1219200" cy="150813"/>
          </a:xfrm>
          <a:prstGeom prst="straightConnector1">
            <a:avLst/>
          </a:prstGeom>
          <a:noFill/>
          <a:ln w="38100">
            <a:solidFill>
              <a:srgbClr val="3366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1" name="Text Box 6">
            <a:extLst>
              <a:ext uri="{FF2B5EF4-FFF2-40B4-BE49-F238E27FC236}">
                <a16:creationId xmlns:a16="http://schemas.microsoft.com/office/drawing/2014/main" id="{83BCD09E-9CE0-47D2-8D5E-E1111147A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3048000"/>
            <a:ext cx="1447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ecliptic 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plane</a:t>
            </a:r>
            <a:endParaRPr lang="en-US" altLang="en-US">
              <a:solidFill>
                <a:srgbClr val="FF0003"/>
              </a:solidFill>
            </a:endParaRPr>
          </a:p>
        </p:txBody>
      </p:sp>
      <p:cxnSp>
        <p:nvCxnSpPr>
          <p:cNvPr id="21512" name="Straight Arrow Connector 10">
            <a:extLst>
              <a:ext uri="{FF2B5EF4-FFF2-40B4-BE49-F238E27FC236}">
                <a16:creationId xmlns:a16="http://schemas.microsoft.com/office/drawing/2014/main" id="{EFABBDCF-7480-4D54-ABF0-7CA4E4D2ECCA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313613" y="3581400"/>
            <a:ext cx="1068387" cy="1588"/>
          </a:xfrm>
          <a:prstGeom prst="straightConnector1">
            <a:avLst/>
          </a:prstGeom>
          <a:noFill/>
          <a:ln w="50800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3" name="Rectangle 10">
            <a:extLst>
              <a:ext uri="{FF2B5EF4-FFF2-40B4-BE49-F238E27FC236}">
                <a16:creationId xmlns:a16="http://schemas.microsoft.com/office/drawing/2014/main" id="{7395071B-FA6B-40FF-A6C4-59224A310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2743200"/>
            <a:ext cx="76200" cy="14478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21514" name="Straight Arrow Connector 13">
            <a:extLst>
              <a:ext uri="{FF2B5EF4-FFF2-40B4-BE49-F238E27FC236}">
                <a16:creationId xmlns:a16="http://schemas.microsoft.com/office/drawing/2014/main" id="{413B821A-7242-4D6C-BCA4-7D5002136156}"/>
              </a:ext>
            </a:extLst>
          </p:cNvPr>
          <p:cNvCxnSpPr>
            <a:cxnSpLocks noChangeShapeType="1"/>
            <a:stCxn id="21513" idx="2"/>
          </p:cNvCxnSpPr>
          <p:nvPr/>
        </p:nvCxnSpPr>
        <p:spPr bwMode="auto">
          <a:xfrm flipV="1">
            <a:off x="1739900" y="3733800"/>
            <a:ext cx="242889" cy="45720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5" name="Straight Connector 12">
            <a:extLst>
              <a:ext uri="{FF2B5EF4-FFF2-40B4-BE49-F238E27FC236}">
                <a16:creationId xmlns:a16="http://schemas.microsoft.com/office/drawing/2014/main" id="{25158EB7-193C-4F52-870A-0FAEF28F464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609600" y="3443288"/>
            <a:ext cx="6553200" cy="138112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516" name="Picture 1" descr="earth_moon_2.gif">
            <a:extLst>
              <a:ext uri="{FF2B5EF4-FFF2-40B4-BE49-F238E27FC236}">
                <a16:creationId xmlns:a16="http://schemas.microsoft.com/office/drawing/2014/main" id="{D4535F93-261E-494C-8EDB-77045D545BD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2" t="48926" r="58649" b="45973"/>
          <a:stretch>
            <a:fillRect/>
          </a:stretch>
        </p:blipFill>
        <p:spPr bwMode="auto">
          <a:xfrm>
            <a:off x="1676400" y="3352800"/>
            <a:ext cx="240823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517" name="Straight Connector 15">
            <a:extLst>
              <a:ext uri="{FF2B5EF4-FFF2-40B4-BE49-F238E27FC236}">
                <a16:creationId xmlns:a16="http://schemas.microsoft.com/office/drawing/2014/main" id="{0CF5AE05-453C-47E2-BF79-009CDBDFE1D3}"/>
              </a:ext>
            </a:extLst>
          </p:cNvPr>
          <p:cNvCxnSpPr>
            <a:cxnSpLocks noChangeShapeType="1"/>
          </p:cNvCxnSpPr>
          <p:nvPr/>
        </p:nvCxnSpPr>
        <p:spPr bwMode="auto">
          <a:xfrm rot="10740000">
            <a:off x="3187700" y="3505200"/>
            <a:ext cx="1066800" cy="22225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8" name="Straight Connector 19">
            <a:extLst>
              <a:ext uri="{FF2B5EF4-FFF2-40B4-BE49-F238E27FC236}">
                <a16:creationId xmlns:a16="http://schemas.microsoft.com/office/drawing/2014/main" id="{5EFADE43-3559-40D2-9A16-747E938FF218}"/>
              </a:ext>
            </a:extLst>
          </p:cNvPr>
          <p:cNvCxnSpPr>
            <a:cxnSpLocks noChangeShapeType="1"/>
          </p:cNvCxnSpPr>
          <p:nvPr/>
        </p:nvCxnSpPr>
        <p:spPr bwMode="auto">
          <a:xfrm rot="11160000" flipV="1">
            <a:off x="1676400" y="3457575"/>
            <a:ext cx="381000" cy="26988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1"/>
          <p:cNvGrpSpPr/>
          <p:nvPr/>
        </p:nvGrpSpPr>
        <p:grpSpPr>
          <a:xfrm>
            <a:off x="2925162" y="3895506"/>
            <a:ext cx="1677987" cy="1565495"/>
            <a:chOff x="2894015" y="4532093"/>
            <a:chExt cx="1677987" cy="1565495"/>
          </a:xfrm>
        </p:grpSpPr>
        <p:cxnSp>
          <p:nvCxnSpPr>
            <p:cNvPr id="21519" name="Straight Connector 16">
              <a:extLst>
                <a:ext uri="{FF2B5EF4-FFF2-40B4-BE49-F238E27FC236}">
                  <a16:creationId xmlns:a16="http://schemas.microsoft.com/office/drawing/2014/main" id="{6B94FD4D-5CBD-4BB6-9773-0553CF62F4E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95602" y="6096000"/>
              <a:ext cx="1676400" cy="1588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20" name="Straight Arrow Connector 18">
              <a:extLst>
                <a:ext uri="{FF2B5EF4-FFF2-40B4-BE49-F238E27FC236}">
                  <a16:creationId xmlns:a16="http://schemas.microsoft.com/office/drawing/2014/main" id="{0BDA2310-EBAC-440F-BA4B-38C00952430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894015" y="4532093"/>
              <a:ext cx="3178" cy="1563624"/>
            </a:xfrm>
            <a:prstGeom prst="straightConnector1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21" name="Straight Arrow Connector 20">
              <a:extLst>
                <a:ext uri="{FF2B5EF4-FFF2-40B4-BE49-F238E27FC236}">
                  <a16:creationId xmlns:a16="http://schemas.microsoft.com/office/drawing/2014/main" id="{986CB256-CEC0-4A9A-ABA0-3531A3D0CB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570414" y="4537076"/>
              <a:ext cx="2" cy="1558924"/>
            </a:xfrm>
            <a:prstGeom prst="straightConnector1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522" name="Text Box 4">
            <a:extLst>
              <a:ext uri="{FF2B5EF4-FFF2-40B4-BE49-F238E27FC236}">
                <a16:creationId xmlns:a16="http://schemas.microsoft.com/office/drawing/2014/main" id="{FF8049A1-F274-491E-92A9-07FFE04F7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1344" y="5679793"/>
            <a:ext cx="6019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dirty="0">
                <a:solidFill>
                  <a:srgbClr val="FFFFFF"/>
                </a:solidFill>
                <a:latin typeface="Arial" panose="020B0604020202020204" pitchFamily="34" charset="0"/>
              </a:rPr>
              <a:t>Earth – Sun Distance  =  1 Astronomical Unit (AU)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E7EA9240-DA78-4D89-9932-93538570F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0" t="25491" r="57892" b="51083"/>
          <a:stretch>
            <a:fillRect/>
          </a:stretch>
        </p:blipFill>
        <p:spPr bwMode="auto">
          <a:xfrm>
            <a:off x="3886200" y="2133600"/>
            <a:ext cx="2362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4">
            <a:extLst>
              <a:ext uri="{FF2B5EF4-FFF2-40B4-BE49-F238E27FC236}">
                <a16:creationId xmlns:a16="http://schemas.microsoft.com/office/drawing/2014/main" id="{D4FF1A78-4468-41EA-BAE4-C6C897F37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125494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2A039713-73C2-4B98-9743-90713AB5F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8" t="25491" r="43333" b="50395"/>
          <a:stretch>
            <a:fillRect/>
          </a:stretch>
        </p:blipFill>
        <p:spPr bwMode="auto">
          <a:xfrm>
            <a:off x="3505200" y="2133600"/>
            <a:ext cx="2590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4">
            <a:extLst>
              <a:ext uri="{FF2B5EF4-FFF2-40B4-BE49-F238E27FC236}">
                <a16:creationId xmlns:a16="http://schemas.microsoft.com/office/drawing/2014/main" id="{4AA399CF-BFA4-42B5-BFD3-14F1810A1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0574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E332555D-1817-473D-8E0F-78FA52455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52" t="25491" r="29169" b="50395"/>
          <a:stretch>
            <a:fillRect/>
          </a:stretch>
        </p:blipFill>
        <p:spPr bwMode="auto">
          <a:xfrm>
            <a:off x="3581400" y="2209800"/>
            <a:ext cx="2590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4">
            <a:extLst>
              <a:ext uri="{FF2B5EF4-FFF2-40B4-BE49-F238E27FC236}">
                <a16:creationId xmlns:a16="http://schemas.microsoft.com/office/drawing/2014/main" id="{60F54868-6B96-4DC4-9627-CB409F7A1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F1B70CE1-4A18-47D2-8D4D-83229AFCF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12" t="25491" r="15002" b="50395"/>
          <a:stretch>
            <a:fillRect/>
          </a:stretch>
        </p:blipFill>
        <p:spPr bwMode="auto">
          <a:xfrm>
            <a:off x="3657600" y="2286000"/>
            <a:ext cx="25146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4">
            <a:extLst>
              <a:ext uri="{FF2B5EF4-FFF2-40B4-BE49-F238E27FC236}">
                <a16:creationId xmlns:a16="http://schemas.microsoft.com/office/drawing/2014/main" id="{1BCE15DD-44D6-4D5D-9941-610D46B0C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70039904-C7B1-4FEA-9068-E4E0DF6F0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71" t="25491" r="444" b="50395"/>
          <a:stretch>
            <a:fillRect/>
          </a:stretch>
        </p:blipFill>
        <p:spPr bwMode="auto">
          <a:xfrm>
            <a:off x="3733800" y="2286000"/>
            <a:ext cx="25146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4">
            <a:extLst>
              <a:ext uri="{FF2B5EF4-FFF2-40B4-BE49-F238E27FC236}">
                <a16:creationId xmlns:a16="http://schemas.microsoft.com/office/drawing/2014/main" id="{51BE008A-0678-4427-9C09-158FEEC7EE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7CAF9012-FAB6-435D-9C53-B6CEDAD44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" t="50294" r="86224" b="26282"/>
          <a:stretch>
            <a:fillRect/>
          </a:stretch>
        </p:blipFill>
        <p:spPr bwMode="auto">
          <a:xfrm>
            <a:off x="3733800" y="2286000"/>
            <a:ext cx="2514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4">
            <a:extLst>
              <a:ext uri="{FF2B5EF4-FFF2-40B4-BE49-F238E27FC236}">
                <a16:creationId xmlns:a16="http://schemas.microsoft.com/office/drawing/2014/main" id="{610AAE5E-3328-43C3-B2DD-35AC99506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6628" name="TextBox 3">
            <a:extLst>
              <a:ext uri="{FF2B5EF4-FFF2-40B4-BE49-F238E27FC236}">
                <a16:creationId xmlns:a16="http://schemas.microsoft.com/office/drawing/2014/main" id="{EDF4DF99-D580-40AB-9EA9-6B8EA3E06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6029325"/>
            <a:ext cx="990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8CD42AD3-5785-4326-98BD-F5C103B6A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t="50294" r="72452" b="26282"/>
          <a:stretch>
            <a:fillRect/>
          </a:stretch>
        </p:blipFill>
        <p:spPr bwMode="auto">
          <a:xfrm>
            <a:off x="3657600" y="2286000"/>
            <a:ext cx="2514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4">
            <a:extLst>
              <a:ext uri="{FF2B5EF4-FFF2-40B4-BE49-F238E27FC236}">
                <a16:creationId xmlns:a16="http://schemas.microsoft.com/office/drawing/2014/main" id="{FCF9B5B9-AEEE-407B-8552-A77E139AA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860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4D4DD0E3-9869-45BB-BC48-B17DA4C9A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21" t="50294" r="58286" b="26282"/>
          <a:stretch>
            <a:fillRect/>
          </a:stretch>
        </p:blipFill>
        <p:spPr bwMode="auto">
          <a:xfrm>
            <a:off x="3733800" y="2286000"/>
            <a:ext cx="2438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4">
            <a:extLst>
              <a:ext uri="{FF2B5EF4-FFF2-40B4-BE49-F238E27FC236}">
                <a16:creationId xmlns:a16="http://schemas.microsoft.com/office/drawing/2014/main" id="{38F478BB-1CE3-488B-94CA-3BA99D78B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F7BEB9-4C98-4139-9963-37FEA85874B7}"/>
              </a:ext>
            </a:extLst>
          </p:cNvPr>
          <p:cNvSpPr/>
          <p:nvPr/>
        </p:nvSpPr>
        <p:spPr bwMode="auto">
          <a:xfrm>
            <a:off x="4114800" y="2286000"/>
            <a:ext cx="3048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A9163748-486E-4BCD-903C-7380D2AB5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1" t="50294" r="43727" b="26282"/>
          <a:stretch>
            <a:fillRect/>
          </a:stretch>
        </p:blipFill>
        <p:spPr bwMode="auto">
          <a:xfrm>
            <a:off x="3810000" y="2286000"/>
            <a:ext cx="2438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4">
            <a:extLst>
              <a:ext uri="{FF2B5EF4-FFF2-40B4-BE49-F238E27FC236}">
                <a16:creationId xmlns:a16="http://schemas.microsoft.com/office/drawing/2014/main" id="{11F6BBA4-A8AB-4E03-A236-4560403B0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D40DFEA4-C1E9-464D-9B80-6016242C6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52" t="50294" r="29561" b="26282"/>
          <a:stretch>
            <a:fillRect/>
          </a:stretch>
        </p:blipFill>
        <p:spPr bwMode="auto">
          <a:xfrm>
            <a:off x="3657600" y="2286000"/>
            <a:ext cx="2514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4">
            <a:extLst>
              <a:ext uri="{FF2B5EF4-FFF2-40B4-BE49-F238E27FC236}">
                <a16:creationId xmlns:a16="http://schemas.microsoft.com/office/drawing/2014/main" id="{3D9ADF81-2F28-4D19-B967-D748D290B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model.gif">
            <a:extLst>
              <a:ext uri="{FF2B5EF4-FFF2-40B4-BE49-F238E27FC236}">
                <a16:creationId xmlns:a16="http://schemas.microsoft.com/office/drawing/2014/main" id="{9C9303E4-0C17-4FD4-BDD1-19E888FA7C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914400"/>
            <a:ext cx="5080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Oval 2">
            <a:extLst>
              <a:ext uri="{FF2B5EF4-FFF2-40B4-BE49-F238E27FC236}">
                <a16:creationId xmlns:a16="http://schemas.microsoft.com/office/drawing/2014/main" id="{87550CDA-C838-41CE-B5F1-74B691E0A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2616200"/>
            <a:ext cx="457200" cy="431800"/>
          </a:xfrm>
          <a:prstGeom prst="ellipse">
            <a:avLst/>
          </a:prstGeom>
          <a:noFill/>
          <a:ln w="0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2531" name="Text Box 6">
            <a:extLst>
              <a:ext uri="{FF2B5EF4-FFF2-40B4-BE49-F238E27FC236}">
                <a16:creationId xmlns:a16="http://schemas.microsoft.com/office/drawing/2014/main" id="{2B13D5C4-79EA-4E90-98D2-2CA2936A1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5845175"/>
            <a:ext cx="57150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Arial" panose="020B0604020202020204" pitchFamily="34" charset="0"/>
              </a:rPr>
              <a:t>Looking down onto (north) inner Solar System — 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</a:rPr>
              <a:t>all planets orbit Sun </a:t>
            </a:r>
            <a:r>
              <a:rPr lang="en-US" altLang="en-US" sz="2000" b="1" dirty="0">
                <a:solidFill>
                  <a:srgbClr val="FFFF00"/>
                </a:solidFill>
                <a:latin typeface="Arial" panose="020B0604020202020204" pitchFamily="34" charset="0"/>
              </a:rPr>
              <a:t>counterclockwise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  <a:latin typeface="Arial" panose="020B0604020202020204" pitchFamily="34" charset="0"/>
              </a:rPr>
              <a:t>(not to scale)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F6860311-AC07-4F15-9106-1A148ED32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2209800"/>
            <a:ext cx="838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b="1">
                <a:solidFill>
                  <a:srgbClr val="2C26F9"/>
                </a:solidFill>
                <a:latin typeface="Arial" panose="020B0604020202020204" pitchFamily="34" charset="0"/>
              </a:rPr>
              <a:t>Earth</a:t>
            </a:r>
            <a:endParaRPr lang="en-US" altLang="en-US" sz="1800" b="1">
              <a:solidFill>
                <a:srgbClr val="2C26F9"/>
              </a:solidFill>
            </a:endParaRPr>
          </a:p>
        </p:txBody>
      </p:sp>
      <p:sp>
        <p:nvSpPr>
          <p:cNvPr id="22533" name="Text Box 4">
            <a:extLst>
              <a:ext uri="{FF2B5EF4-FFF2-40B4-BE49-F238E27FC236}">
                <a16:creationId xmlns:a16="http://schemas.microsoft.com/office/drawing/2014/main" id="{2C4D1B59-B0D7-441F-B7C1-5DBB9FE91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3962400"/>
            <a:ext cx="838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AAAA"/>
                </a:solidFill>
                <a:latin typeface="Arial" panose="020B0604020202020204" pitchFamily="34" charset="0"/>
              </a:rPr>
              <a:t>Venus</a:t>
            </a:r>
            <a:endParaRPr lang="en-US" altLang="en-US" sz="1800">
              <a:solidFill>
                <a:srgbClr val="FFAAAA"/>
              </a:solidFill>
            </a:endParaRPr>
          </a:p>
        </p:txBody>
      </p:sp>
      <p:sp>
        <p:nvSpPr>
          <p:cNvPr id="22534" name="Text Box 4">
            <a:extLst>
              <a:ext uri="{FF2B5EF4-FFF2-40B4-BE49-F238E27FC236}">
                <a16:creationId xmlns:a16="http://schemas.microsoft.com/office/drawing/2014/main" id="{0F0711B3-4F64-4C9B-BC43-F29621EFC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2438400"/>
            <a:ext cx="106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DADADA"/>
                </a:solidFill>
                <a:latin typeface="Arial" panose="020B0604020202020204" pitchFamily="34" charset="0"/>
              </a:rPr>
              <a:t>Mercury</a:t>
            </a:r>
            <a:endParaRPr lang="en-US" altLang="en-US" sz="1800">
              <a:solidFill>
                <a:srgbClr val="DADADA"/>
              </a:solidFill>
            </a:endParaRPr>
          </a:p>
        </p:txBody>
      </p:sp>
      <p:sp>
        <p:nvSpPr>
          <p:cNvPr id="22535" name="Text Box 4">
            <a:extLst>
              <a:ext uri="{FF2B5EF4-FFF2-40B4-BE49-F238E27FC236}">
                <a16:creationId xmlns:a16="http://schemas.microsoft.com/office/drawing/2014/main" id="{4422EB97-0107-431C-A15C-AB97D02A7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8194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FF1B19"/>
                </a:solidFill>
                <a:latin typeface="Arial" panose="020B0604020202020204" pitchFamily="34" charset="0"/>
              </a:rPr>
              <a:t>Mars</a:t>
            </a:r>
            <a:endParaRPr lang="en-US" altLang="en-US" sz="1800">
              <a:solidFill>
                <a:srgbClr val="FF1B19"/>
              </a:solidFill>
            </a:endParaRPr>
          </a:p>
        </p:txBody>
      </p:sp>
      <p:cxnSp>
        <p:nvCxnSpPr>
          <p:cNvPr id="22536" name="Straight Arrow Connector 9">
            <a:extLst>
              <a:ext uri="{FF2B5EF4-FFF2-40B4-BE49-F238E27FC236}">
                <a16:creationId xmlns:a16="http://schemas.microsoft.com/office/drawing/2014/main" id="{EDC80984-88B0-4E73-9EC4-7E530DD70054}"/>
              </a:ext>
            </a:extLst>
          </p:cNvPr>
          <p:cNvCxnSpPr>
            <a:cxnSpLocks noChangeShapeType="1"/>
          </p:cNvCxnSpPr>
          <p:nvPr/>
        </p:nvCxnSpPr>
        <p:spPr bwMode="auto">
          <a:xfrm rot="4620000" flipH="1" flipV="1">
            <a:off x="6851650" y="3506788"/>
            <a:ext cx="228600" cy="76200"/>
          </a:xfrm>
          <a:prstGeom prst="straightConnector1">
            <a:avLst/>
          </a:prstGeom>
          <a:noFill/>
          <a:ln w="9525">
            <a:solidFill>
              <a:srgbClr val="FF1B1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7" name="Straight Arrow Connector 10">
            <a:extLst>
              <a:ext uri="{FF2B5EF4-FFF2-40B4-BE49-F238E27FC236}">
                <a16:creationId xmlns:a16="http://schemas.microsoft.com/office/drawing/2014/main" id="{9A1A035A-95B4-4FC0-A645-3C281D440348}"/>
              </a:ext>
            </a:extLst>
          </p:cNvPr>
          <p:cNvCxnSpPr>
            <a:cxnSpLocks noChangeShapeType="1"/>
          </p:cNvCxnSpPr>
          <p:nvPr/>
        </p:nvCxnSpPr>
        <p:spPr bwMode="auto">
          <a:xfrm rot="4800000" flipH="1" flipV="1">
            <a:off x="6048375" y="3506788"/>
            <a:ext cx="228600" cy="76200"/>
          </a:xfrm>
          <a:prstGeom prst="straightConnector1">
            <a:avLst/>
          </a:prstGeom>
          <a:noFill/>
          <a:ln w="9525">
            <a:solidFill>
              <a:srgbClr val="2C26F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8" name="Straight Arrow Connector 11">
            <a:extLst>
              <a:ext uri="{FF2B5EF4-FFF2-40B4-BE49-F238E27FC236}">
                <a16:creationId xmlns:a16="http://schemas.microsoft.com/office/drawing/2014/main" id="{9B99B9CA-2178-49D7-BB1A-4956D9A8B635}"/>
              </a:ext>
            </a:extLst>
          </p:cNvPr>
          <p:cNvCxnSpPr>
            <a:cxnSpLocks noChangeShapeType="1"/>
          </p:cNvCxnSpPr>
          <p:nvPr/>
        </p:nvCxnSpPr>
        <p:spPr bwMode="auto">
          <a:xfrm rot="4980000" flipH="1" flipV="1">
            <a:off x="5641975" y="3509963"/>
            <a:ext cx="228600" cy="76200"/>
          </a:xfrm>
          <a:prstGeom prst="straightConnector1">
            <a:avLst/>
          </a:prstGeom>
          <a:noFill/>
          <a:ln w="9525">
            <a:solidFill>
              <a:srgbClr val="FFAAA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9" name="Straight Arrow Connector 12">
            <a:extLst>
              <a:ext uri="{FF2B5EF4-FFF2-40B4-BE49-F238E27FC236}">
                <a16:creationId xmlns:a16="http://schemas.microsoft.com/office/drawing/2014/main" id="{9FC673C9-4540-4B57-AFDA-CDBA37772FC0}"/>
              </a:ext>
            </a:extLst>
          </p:cNvPr>
          <p:cNvCxnSpPr>
            <a:cxnSpLocks noChangeShapeType="1"/>
          </p:cNvCxnSpPr>
          <p:nvPr/>
        </p:nvCxnSpPr>
        <p:spPr bwMode="auto">
          <a:xfrm rot="5640000" flipH="1" flipV="1">
            <a:off x="5064125" y="3509963"/>
            <a:ext cx="228600" cy="76200"/>
          </a:xfrm>
          <a:prstGeom prst="straightConnector1">
            <a:avLst/>
          </a:prstGeom>
          <a:noFill/>
          <a:ln w="9525">
            <a:solidFill>
              <a:srgbClr val="DADAD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0" name="Straight Arrow Connector 15">
            <a:extLst>
              <a:ext uri="{FF2B5EF4-FFF2-40B4-BE49-F238E27FC236}">
                <a16:creationId xmlns:a16="http://schemas.microsoft.com/office/drawing/2014/main" id="{5698F899-C4B7-4FF2-BA0E-15E780BC8F55}"/>
              </a:ext>
            </a:extLst>
          </p:cNvPr>
          <p:cNvCxnSpPr>
            <a:cxnSpLocks noChangeShapeType="1"/>
          </p:cNvCxnSpPr>
          <p:nvPr/>
        </p:nvCxnSpPr>
        <p:spPr bwMode="auto">
          <a:xfrm rot="5040000" flipH="1" flipV="1">
            <a:off x="3257550" y="2847976"/>
            <a:ext cx="136525" cy="76200"/>
          </a:xfrm>
          <a:prstGeom prst="straightConnector1">
            <a:avLst/>
          </a:prstGeom>
          <a:noFill/>
          <a:ln w="0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Straight Arrow Connector 2"/>
          <p:cNvCxnSpPr/>
          <p:nvPr/>
        </p:nvCxnSpPr>
        <p:spPr>
          <a:xfrm>
            <a:off x="4124325" y="1114425"/>
            <a:ext cx="1014356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118088" y="1857375"/>
            <a:ext cx="1014356" cy="0"/>
          </a:xfrm>
          <a:prstGeom prst="straightConnector1">
            <a:avLst/>
          </a:prstGeom>
          <a:ln>
            <a:solidFill>
              <a:srgbClr val="3F80CD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118088" y="2238375"/>
            <a:ext cx="1014356" cy="0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124325" y="2789238"/>
            <a:ext cx="1014356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BC430966-70F4-4980-BB37-222019499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12" t="50294" r="15395" b="26282"/>
          <a:stretch>
            <a:fillRect/>
          </a:stretch>
        </p:blipFill>
        <p:spPr bwMode="auto">
          <a:xfrm>
            <a:off x="3733800" y="2286000"/>
            <a:ext cx="2438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4">
            <a:extLst>
              <a:ext uri="{FF2B5EF4-FFF2-40B4-BE49-F238E27FC236}">
                <a16:creationId xmlns:a16="http://schemas.microsoft.com/office/drawing/2014/main" id="{B6855D4B-12B4-4BEA-896F-ECA54DA16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6CE1AA-F110-4A88-B1E0-E190C3ABF70B}"/>
              </a:ext>
            </a:extLst>
          </p:cNvPr>
          <p:cNvSpPr/>
          <p:nvPr/>
        </p:nvSpPr>
        <p:spPr bwMode="auto">
          <a:xfrm>
            <a:off x="4191000" y="2133600"/>
            <a:ext cx="3048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80F2ED56-9D5F-4182-849A-0A8DF5D0B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0" t="50294" r="2014" b="26282"/>
          <a:stretch>
            <a:fillRect/>
          </a:stretch>
        </p:blipFill>
        <p:spPr bwMode="auto">
          <a:xfrm>
            <a:off x="3733800" y="2286000"/>
            <a:ext cx="2286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4">
            <a:extLst>
              <a:ext uri="{FF2B5EF4-FFF2-40B4-BE49-F238E27FC236}">
                <a16:creationId xmlns:a16="http://schemas.microsoft.com/office/drawing/2014/main" id="{475782EE-9455-4499-A50A-F5977D836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2772" name="TextBox 3">
            <a:extLst>
              <a:ext uri="{FF2B5EF4-FFF2-40B4-BE49-F238E27FC236}">
                <a16:creationId xmlns:a16="http://schemas.microsoft.com/office/drawing/2014/main" id="{0D3A2ACA-A3D7-4DE8-B308-2F629178B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6029325"/>
            <a:ext cx="2209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en-US" sz="2800" baseline="30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en-US"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quarter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443FFE2-4A24-4DF2-870A-FC0996D61BA6}"/>
              </a:ext>
            </a:extLst>
          </p:cNvPr>
          <p:cNvSpPr/>
          <p:nvPr/>
        </p:nvSpPr>
        <p:spPr bwMode="auto">
          <a:xfrm>
            <a:off x="4267200" y="2209800"/>
            <a:ext cx="3048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4EFCB185-32A4-4339-BE3C-D75C6FB08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" t="75786" r="86230" b="1479"/>
          <a:stretch>
            <a:fillRect/>
          </a:stretch>
        </p:blipFill>
        <p:spPr bwMode="auto">
          <a:xfrm>
            <a:off x="3810000" y="2362200"/>
            <a:ext cx="2590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4">
            <a:extLst>
              <a:ext uri="{FF2B5EF4-FFF2-40B4-BE49-F238E27FC236}">
                <a16:creationId xmlns:a16="http://schemas.microsoft.com/office/drawing/2014/main" id="{19246A77-2BC8-4A92-BFB3-E90CC1C1C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2860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088D0B69-CF4D-43D4-A95A-944C6CAE2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5" t="75786" r="72456" b="1479"/>
          <a:stretch>
            <a:fillRect/>
          </a:stretch>
        </p:blipFill>
        <p:spPr bwMode="auto">
          <a:xfrm>
            <a:off x="3657600" y="2286000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4">
            <a:extLst>
              <a:ext uri="{FF2B5EF4-FFF2-40B4-BE49-F238E27FC236}">
                <a16:creationId xmlns:a16="http://schemas.microsoft.com/office/drawing/2014/main" id="{40E37C7A-3080-4B44-8AC5-F5D969E88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E4B99652-55AA-40D5-986B-F7ED20EDC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7" t="75786" r="59076" b="1479"/>
          <a:stretch>
            <a:fillRect/>
          </a:stretch>
        </p:blipFill>
        <p:spPr bwMode="auto">
          <a:xfrm>
            <a:off x="3733800" y="2362200"/>
            <a:ext cx="22860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4">
            <a:extLst>
              <a:ext uri="{FF2B5EF4-FFF2-40B4-BE49-F238E27FC236}">
                <a16:creationId xmlns:a16="http://schemas.microsoft.com/office/drawing/2014/main" id="{0EE45131-93B1-4413-B707-2C43A37CA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A1327E2-4E53-41F2-BE0C-EE74C2E786D9}"/>
              </a:ext>
            </a:extLst>
          </p:cNvPr>
          <p:cNvSpPr/>
          <p:nvPr/>
        </p:nvSpPr>
        <p:spPr bwMode="auto">
          <a:xfrm>
            <a:off x="3733800" y="2514600"/>
            <a:ext cx="3048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FAEF8C91-2CB6-438C-A017-E863948BE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6" t="75786" r="46088" b="1479"/>
          <a:stretch>
            <a:fillRect/>
          </a:stretch>
        </p:blipFill>
        <p:spPr bwMode="auto">
          <a:xfrm>
            <a:off x="3733800" y="2362200"/>
            <a:ext cx="2057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4">
            <a:extLst>
              <a:ext uri="{FF2B5EF4-FFF2-40B4-BE49-F238E27FC236}">
                <a16:creationId xmlns:a16="http://schemas.microsoft.com/office/drawing/2014/main" id="{FDA7B409-0B61-40CF-8B67-D2C79CFF7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D791550A-B89A-4491-87FE-3070FE57E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48" t="75786" r="30347" b="1479"/>
          <a:stretch>
            <a:fillRect/>
          </a:stretch>
        </p:blipFill>
        <p:spPr bwMode="auto">
          <a:xfrm>
            <a:off x="3810000" y="2362200"/>
            <a:ext cx="22860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4">
            <a:extLst>
              <a:ext uri="{FF2B5EF4-FFF2-40B4-BE49-F238E27FC236}">
                <a16:creationId xmlns:a16="http://schemas.microsoft.com/office/drawing/2014/main" id="{0B3F5923-2FD1-40BE-96D6-44F20163D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2860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ED8BC2-4F4A-450B-AB00-18F590660CBF}"/>
              </a:ext>
            </a:extLst>
          </p:cNvPr>
          <p:cNvSpPr/>
          <p:nvPr/>
        </p:nvSpPr>
        <p:spPr bwMode="auto">
          <a:xfrm>
            <a:off x="3886200" y="2514600"/>
            <a:ext cx="3048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A93949FC-F846-4F57-968A-800C8BEA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15" t="75786" r="16571" b="1479"/>
          <a:stretch>
            <a:fillRect/>
          </a:stretch>
        </p:blipFill>
        <p:spPr bwMode="auto">
          <a:xfrm>
            <a:off x="3810000" y="2362200"/>
            <a:ext cx="2209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4">
            <a:extLst>
              <a:ext uri="{FF2B5EF4-FFF2-40B4-BE49-F238E27FC236}">
                <a16:creationId xmlns:a16="http://schemas.microsoft.com/office/drawing/2014/main" id="{54741DC0-3310-4BA9-9EE3-115CEF5FF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2860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9153B74A-18F2-443A-A39D-6CAE7D22B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77" t="75786" r="829" b="1479"/>
          <a:stretch>
            <a:fillRect/>
          </a:stretch>
        </p:blipFill>
        <p:spPr bwMode="auto">
          <a:xfrm>
            <a:off x="3733800" y="2209800"/>
            <a:ext cx="2438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4">
            <a:extLst>
              <a:ext uri="{FF2B5EF4-FFF2-40B4-BE49-F238E27FC236}">
                <a16:creationId xmlns:a16="http://schemas.microsoft.com/office/drawing/2014/main" id="{5E810816-4B9B-4182-BFA8-754D8D19F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209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3">
            <a:extLst>
              <a:ext uri="{FF2B5EF4-FFF2-40B4-BE49-F238E27FC236}">
                <a16:creationId xmlns:a16="http://schemas.microsoft.com/office/drawing/2014/main" id="{EE923223-BC8D-4DB9-A5A5-F31E93F05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6029325"/>
            <a:ext cx="2209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vt2004-if8-fig6.jpg">
            <a:extLst>
              <a:ext uri="{FF2B5EF4-FFF2-40B4-BE49-F238E27FC236}">
                <a16:creationId xmlns:a16="http://schemas.microsoft.com/office/drawing/2014/main" id="{13DEBEA2-B4FD-4C94-AC36-54ADBA51048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406400"/>
            <a:ext cx="6807200" cy="506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 Box 6">
            <a:extLst>
              <a:ext uri="{FF2B5EF4-FFF2-40B4-BE49-F238E27FC236}">
                <a16:creationId xmlns:a16="http://schemas.microsoft.com/office/drawing/2014/main" id="{438C94EF-905D-40E0-9193-C30BD655F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6019800"/>
            <a:ext cx="6553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How does </a:t>
            </a:r>
            <a:r>
              <a:rPr lang="en-US" altLang="en-US" sz="2000">
                <a:solidFill>
                  <a:schemeClr val="bg1"/>
                </a:solidFill>
                <a:latin typeface="Arial" panose="020B0604020202020204" pitchFamily="34" charset="0"/>
              </a:rPr>
              <a:t>being in the ecliptic  </a:t>
            </a:r>
            <a:r>
              <a:rPr lang="en-US" altLang="en-US" sz="2000">
                <a:solidFill>
                  <a:srgbClr val="FFFF00"/>
                </a:solidFill>
                <a:latin typeface="Arial" panose="020B0604020202020204" pitchFamily="34" charset="0"/>
              </a:rPr>
              <a:t>affect where we see the planets in the sky from the ground, on Earth?</a:t>
            </a:r>
            <a:endParaRPr lang="en-US" altLang="en-US" sz="20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ollage8_25b.jpg                                               00000013phoenix                        B7DDFAFB:">
            <a:extLst>
              <a:ext uri="{FF2B5EF4-FFF2-40B4-BE49-F238E27FC236}">
                <a16:creationId xmlns:a16="http://schemas.microsoft.com/office/drawing/2014/main" id="{B3A429F1-5392-44B8-9093-5F66982E2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5525"/>
            <a:ext cx="9144000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xtBox 10">
            <a:extLst>
              <a:ext uri="{FF2B5EF4-FFF2-40B4-BE49-F238E27FC236}">
                <a16:creationId xmlns:a16="http://schemas.microsoft.com/office/drawing/2014/main" id="{DBB74DCD-CC22-413B-AAC6-04895507B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228600"/>
            <a:ext cx="426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Phases of the Moon</a:t>
            </a:r>
          </a:p>
        </p:txBody>
      </p:sp>
      <p:sp>
        <p:nvSpPr>
          <p:cNvPr id="41988" name="TextBox 3">
            <a:extLst>
              <a:ext uri="{FF2B5EF4-FFF2-40B4-BE49-F238E27FC236}">
                <a16:creationId xmlns:a16="http://schemas.microsoft.com/office/drawing/2014/main" id="{A50F1C26-5040-4D7A-9868-F0230AF65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400" y="3276600"/>
            <a:ext cx="990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</a:p>
        </p:txBody>
      </p:sp>
      <p:sp>
        <p:nvSpPr>
          <p:cNvPr id="41989" name="TextBox 4">
            <a:extLst>
              <a:ext uri="{FF2B5EF4-FFF2-40B4-BE49-F238E27FC236}">
                <a16:creationId xmlns:a16="http://schemas.microsoft.com/office/drawing/2014/main" id="{6FAB190B-ABE8-4F48-B411-E7389671C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400" y="1981200"/>
            <a:ext cx="990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baseline="30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</a:t>
            </a:r>
          </a:p>
        </p:txBody>
      </p:sp>
      <p:sp>
        <p:nvSpPr>
          <p:cNvPr id="41990" name="TextBox 5">
            <a:extLst>
              <a:ext uri="{FF2B5EF4-FFF2-40B4-BE49-F238E27FC236}">
                <a16:creationId xmlns:a16="http://schemas.microsoft.com/office/drawing/2014/main" id="{5C7B080C-1C92-495D-914E-B7E762B94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400" y="4614863"/>
            <a:ext cx="990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en-US" sz="1600" baseline="30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</a:t>
            </a:r>
          </a:p>
        </p:txBody>
      </p:sp>
      <p:sp>
        <p:nvSpPr>
          <p:cNvPr id="41991" name="TextBox 5">
            <a:extLst>
              <a:ext uri="{FF2B5EF4-FFF2-40B4-BE49-F238E27FC236}">
                <a16:creationId xmlns:a16="http://schemas.microsoft.com/office/drawing/2014/main" id="{E265D342-03AF-494E-B6D0-982210F194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6197600"/>
            <a:ext cx="990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almost new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">
            <a:extLst>
              <a:ext uri="{FF2B5EF4-FFF2-40B4-BE49-F238E27FC236}">
                <a16:creationId xmlns:a16="http://schemas.microsoft.com/office/drawing/2014/main" id="{724285D1-7A43-4F39-8A5F-CC8EEEFFD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1149727"/>
            <a:ext cx="81534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we see the moon in phases?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n-US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endParaRPr lang="en-US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CC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it moves between us and the Sun.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n-US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Everything that moves between us and the Sun we will see in phases, including other planets.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026" descr="venusmoon_eder_big.jpg                                         0008D018phoenix                        B7DDFAFB:">
            <a:extLst>
              <a:ext uri="{FF2B5EF4-FFF2-40B4-BE49-F238E27FC236}">
                <a16:creationId xmlns:a16="http://schemas.microsoft.com/office/drawing/2014/main" id="{D5CD022A-575A-461C-8EF1-4A178F184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026" descr="venusmoon_eder_big.jpg                                         0008D018phoenix                        B7DDFAFB:">
            <a:extLst>
              <a:ext uri="{FF2B5EF4-FFF2-40B4-BE49-F238E27FC236}">
                <a16:creationId xmlns:a16="http://schemas.microsoft.com/office/drawing/2014/main" id="{175ADD78-4A95-47B5-BE90-E553828EE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xtBox 2">
            <a:extLst>
              <a:ext uri="{FF2B5EF4-FFF2-40B4-BE49-F238E27FC236}">
                <a16:creationId xmlns:a16="http://schemas.microsoft.com/office/drawing/2014/main" id="{8F0FD7B2-F44B-4993-A140-404120888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191000"/>
            <a:ext cx="1676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Venus</a:t>
            </a:r>
          </a:p>
        </p:txBody>
      </p:sp>
      <p:sp>
        <p:nvSpPr>
          <p:cNvPr id="46084" name="TextBox 3">
            <a:extLst>
              <a:ext uri="{FF2B5EF4-FFF2-40B4-BE49-F238E27FC236}">
                <a16:creationId xmlns:a16="http://schemas.microsoft.com/office/drawing/2014/main" id="{17A72E62-AC83-4798-B36C-7669CB95E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762000"/>
            <a:ext cx="4648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Moon just before New</a:t>
            </a:r>
          </a:p>
        </p:txBody>
      </p:sp>
      <p:cxnSp>
        <p:nvCxnSpPr>
          <p:cNvPr id="46085" name="Straight Arrow Connector 5">
            <a:extLst>
              <a:ext uri="{FF2B5EF4-FFF2-40B4-BE49-F238E27FC236}">
                <a16:creationId xmlns:a16="http://schemas.microsoft.com/office/drawing/2014/main" id="{07EBE30C-9646-4F9B-9CA0-86A8CF1B4BC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895600" y="4038600"/>
            <a:ext cx="609600" cy="457200"/>
          </a:xfrm>
          <a:prstGeom prst="straightConnector1">
            <a:avLst/>
          </a:prstGeom>
          <a:noFill/>
          <a:ln w="539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6" name="Straight Arrow Connector 6">
            <a:extLst>
              <a:ext uri="{FF2B5EF4-FFF2-40B4-BE49-F238E27FC236}">
                <a16:creationId xmlns:a16="http://schemas.microsoft.com/office/drawing/2014/main" id="{064D462E-BD70-43BA-A176-59B3D5C3449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0" y="1447800"/>
            <a:ext cx="914400" cy="533400"/>
          </a:xfrm>
          <a:prstGeom prst="straightConnector1">
            <a:avLst/>
          </a:prstGeom>
          <a:noFill/>
          <a:ln w="539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eclipse2006_seip_big.jpg">
            <a:extLst>
              <a:ext uri="{FF2B5EF4-FFF2-40B4-BE49-F238E27FC236}">
                <a16:creationId xmlns:a16="http://schemas.microsoft.com/office/drawing/2014/main" id="{81CEC18D-D985-4F98-985C-D8DE11C3F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556"/>
          <a:stretch>
            <a:fillRect/>
          </a:stretch>
        </p:blipFill>
        <p:spPr bwMode="auto">
          <a:xfrm>
            <a:off x="0" y="1295400"/>
            <a:ext cx="9144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3">
            <a:extLst>
              <a:ext uri="{FF2B5EF4-FFF2-40B4-BE49-F238E27FC236}">
                <a16:creationId xmlns:a16="http://schemas.microsoft.com/office/drawing/2014/main" id="{960406ED-E28C-4E48-AF6B-62FF08959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0"/>
            <a:ext cx="8915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A  </a:t>
            </a:r>
            <a:r>
              <a:rPr lang="en-US" altLang="en-US" sz="3200">
                <a:solidFill>
                  <a:srgbClr val="FFFF00"/>
                </a:solidFill>
                <a:latin typeface="Arial" panose="020B0604020202020204" pitchFamily="34" charset="0"/>
              </a:rPr>
              <a:t>SOLAR ECLIPSE 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takes place when the new Moon happens to cross the ecliptic when the Sun is right there!</a:t>
            </a:r>
          </a:p>
        </p:txBody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41378DE2-F32C-4642-B5B6-1BB215F10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6172200"/>
            <a:ext cx="891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>
                <a:solidFill>
                  <a:srgbClr val="FFFF00"/>
                </a:solidFill>
                <a:latin typeface="Arial" panose="020B0604020202020204" pitchFamily="34" charset="0"/>
              </a:rPr>
              <a:t>SOLAR ECLIPSE = the Sun is Hidden</a:t>
            </a:r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>
            <a:extLst>
              <a:ext uri="{FF2B5EF4-FFF2-40B4-BE49-F238E27FC236}">
                <a16:creationId xmlns:a16="http://schemas.microsoft.com/office/drawing/2014/main" id="{4F18B9F2-54E7-4526-AD7D-8DCDD3F2A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943600"/>
            <a:ext cx="480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3,400 km</a:t>
            </a:r>
          </a:p>
        </p:txBody>
      </p:sp>
      <p:sp>
        <p:nvSpPr>
          <p:cNvPr id="15363" name="Line 9">
            <a:extLst>
              <a:ext uri="{FF2B5EF4-FFF2-40B4-BE49-F238E27FC236}">
                <a16:creationId xmlns:a16="http://schemas.microsoft.com/office/drawing/2014/main" id="{AA567BB1-71B1-4F4C-B67D-A538D0E8280E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5562600"/>
            <a:ext cx="4267200" cy="0"/>
          </a:xfrm>
          <a:prstGeom prst="line">
            <a:avLst/>
          </a:prstGeom>
          <a:noFill/>
          <a:ln w="53975">
            <a:solidFill>
              <a:srgbClr val="FFFF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364" name="Picture 4" descr="600px-Full_moon.jpg">
            <a:extLst>
              <a:ext uri="{FF2B5EF4-FFF2-40B4-BE49-F238E27FC236}">
                <a16:creationId xmlns:a16="http://schemas.microsoft.com/office/drawing/2014/main" id="{2E5117CA-6A55-4304-AE44-5407F9A34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04800"/>
            <a:ext cx="5029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4">
            <a:extLst>
              <a:ext uri="{FF2B5EF4-FFF2-40B4-BE49-F238E27FC236}">
                <a16:creationId xmlns:a16="http://schemas.microsoft.com/office/drawing/2014/main" id="{C9B87DF1-6D25-4E07-A10B-849F40D7B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0" y="6172200"/>
            <a:ext cx="5486400" cy="0"/>
          </a:xfrm>
          <a:prstGeom prst="line">
            <a:avLst/>
          </a:prstGeom>
          <a:noFill/>
          <a:ln w="53975">
            <a:solidFill>
              <a:srgbClr val="FFFF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id="{495EE5BA-66EF-472C-8640-3DA95EB03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248400"/>
            <a:ext cx="480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14 </a:t>
            </a:r>
            <a:r>
              <a:rPr lang="en-US" altLang="en-US" b="1">
                <a:solidFill>
                  <a:srgbClr val="FFFF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 10</a:t>
            </a:r>
            <a:r>
              <a:rPr lang="en-US" altLang="en-US" b="1" baseline="30000">
                <a:solidFill>
                  <a:srgbClr val="FFFF00"/>
                </a:solidFill>
                <a:latin typeface="Arial" panose="020B0604020202020204" pitchFamily="34" charset="0"/>
              </a:rPr>
              <a:t>5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 km</a:t>
            </a:r>
          </a:p>
        </p:txBody>
      </p:sp>
      <p:pic>
        <p:nvPicPr>
          <p:cNvPr id="16388" name="Picture 4" descr="Untitled-3.gif">
            <a:extLst>
              <a:ext uri="{FF2B5EF4-FFF2-40B4-BE49-F238E27FC236}">
                <a16:creationId xmlns:a16="http://schemas.microsoft.com/office/drawing/2014/main" id="{9BDBDC07-BF34-4F7F-94BE-B0EC5F6170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0"/>
            <a:ext cx="604520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>
            <a:extLst>
              <a:ext uri="{FF2B5EF4-FFF2-40B4-BE49-F238E27FC236}">
                <a16:creationId xmlns:a16="http://schemas.microsoft.com/office/drawing/2014/main" id="{D70E90C9-494A-4CF3-961B-D6BA008CE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638800"/>
            <a:ext cx="4800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the Moon is the same ANGULAR SIZE as the Sun</a:t>
            </a:r>
          </a:p>
        </p:txBody>
      </p:sp>
      <p:pic>
        <p:nvPicPr>
          <p:cNvPr id="17411" name="Picture 7" descr="http://www.weasner.com/etx/images/moon-122199.jpg">
            <a:extLst>
              <a:ext uri="{FF2B5EF4-FFF2-40B4-BE49-F238E27FC236}">
                <a16:creationId xmlns:a16="http://schemas.microsoft.com/office/drawing/2014/main" id="{B753350B-0CD9-4331-8F15-C888B91B5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5" t="13728" r="25835" b="11389"/>
          <a:stretch>
            <a:fillRect/>
          </a:stretch>
        </p:blipFill>
        <p:spPr bwMode="auto">
          <a:xfrm>
            <a:off x="1143000" y="2667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8">
            <a:extLst>
              <a:ext uri="{FF2B5EF4-FFF2-40B4-BE49-F238E27FC236}">
                <a16:creationId xmlns:a16="http://schemas.microsoft.com/office/drawing/2014/main" id="{12D2F3D0-118C-4676-9844-684B9258D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2286000"/>
            <a:ext cx="152400" cy="914400"/>
          </a:xfrm>
          <a:prstGeom prst="rect">
            <a:avLst/>
          </a:prstGeom>
          <a:solidFill>
            <a:schemeClr val="tx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7413" name="Line 8">
            <a:extLst>
              <a:ext uri="{FF2B5EF4-FFF2-40B4-BE49-F238E27FC236}">
                <a16:creationId xmlns:a16="http://schemas.microsoft.com/office/drawing/2014/main" id="{B08FCDC9-A758-4214-9AEB-0FC87CAE4C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9600" y="1905000"/>
            <a:ext cx="8001000" cy="838200"/>
          </a:xfrm>
          <a:prstGeom prst="line">
            <a:avLst/>
          </a:prstGeom>
          <a:noFill/>
          <a:ln w="9525">
            <a:solidFill>
              <a:srgbClr val="FF090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9">
            <a:extLst>
              <a:ext uri="{FF2B5EF4-FFF2-40B4-BE49-F238E27FC236}">
                <a16:creationId xmlns:a16="http://schemas.microsoft.com/office/drawing/2014/main" id="{20354249-4C00-4502-B27D-F3CEA494A0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2819400"/>
            <a:ext cx="8001000" cy="1752600"/>
          </a:xfrm>
          <a:prstGeom prst="line">
            <a:avLst/>
          </a:prstGeom>
          <a:noFill/>
          <a:ln w="9525">
            <a:solidFill>
              <a:srgbClr val="FF090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415" name="Picture 10" descr="C:\Astronomical Images\Earth\The Earth from space.gif">
            <a:extLst>
              <a:ext uri="{FF2B5EF4-FFF2-40B4-BE49-F238E27FC236}">
                <a16:creationId xmlns:a16="http://schemas.microsoft.com/office/drawing/2014/main" id="{0FD9B117-C7B1-4336-A3E1-028A8D9DB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46350"/>
            <a:ext cx="6604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Rectangle 7">
            <a:extLst>
              <a:ext uri="{FF2B5EF4-FFF2-40B4-BE49-F238E27FC236}">
                <a16:creationId xmlns:a16="http://schemas.microsoft.com/office/drawing/2014/main" id="{6CE4563C-F496-435B-ABB9-53C057618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514600"/>
            <a:ext cx="304800" cy="762000"/>
          </a:xfrm>
          <a:prstGeom prst="rect">
            <a:avLst/>
          </a:prstGeom>
          <a:solidFill>
            <a:schemeClr val="tx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7417" name="Picture 10" descr="Untitled-3.gif">
            <a:extLst>
              <a:ext uri="{FF2B5EF4-FFF2-40B4-BE49-F238E27FC236}">
                <a16:creationId xmlns:a16="http://schemas.microsoft.com/office/drawing/2014/main" id="{C7E7D771-9137-4FE8-A0D5-47F171323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81200"/>
            <a:ext cx="2438400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34" name="Straight Connector 12">
            <a:extLst>
              <a:ext uri="{FF2B5EF4-FFF2-40B4-BE49-F238E27FC236}">
                <a16:creationId xmlns:a16="http://schemas.microsoft.com/office/drawing/2014/main" id="{7D2836A2-13FD-4F94-959D-1AB07F2E8AA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32004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ACAB3F7-B105-4ACF-ABE1-1A358AFF5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638800"/>
            <a:ext cx="4800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The Moon’s orbit is tilted 5 deg from the ecliptic.</a:t>
            </a:r>
          </a:p>
        </p:txBody>
      </p:sp>
      <p:pic>
        <p:nvPicPr>
          <p:cNvPr id="18436" name="Picture 7" descr="http://www.weasner.com/etx/images/moon-122199.jpg">
            <a:extLst>
              <a:ext uri="{FF2B5EF4-FFF2-40B4-BE49-F238E27FC236}">
                <a16:creationId xmlns:a16="http://schemas.microsoft.com/office/drawing/2014/main" id="{651F42C5-6DC1-4F44-8D28-E3B5F1425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5" t="13728" r="25835" b="11389"/>
          <a:stretch>
            <a:fillRect/>
          </a:stretch>
        </p:blipFill>
        <p:spPr bwMode="auto">
          <a:xfrm>
            <a:off x="1066800" y="1789113"/>
            <a:ext cx="801688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437" name="Straight Connector 14">
            <a:extLst>
              <a:ext uri="{FF2B5EF4-FFF2-40B4-BE49-F238E27FC236}">
                <a16:creationId xmlns:a16="http://schemas.microsoft.com/office/drawing/2014/main" id="{3B0D297C-47F5-47CF-9BB4-D316C22F6D6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828800" y="2286000"/>
            <a:ext cx="6096000" cy="18288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8" name="Freeform 23">
            <a:extLst>
              <a:ext uri="{FF2B5EF4-FFF2-40B4-BE49-F238E27FC236}">
                <a16:creationId xmlns:a16="http://schemas.microsoft.com/office/drawing/2014/main" id="{96F21EF0-0604-49F0-8A9E-CF0C699B9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3200400"/>
            <a:ext cx="346075" cy="466725"/>
          </a:xfrm>
          <a:custGeom>
            <a:avLst/>
            <a:gdLst>
              <a:gd name="T0" fmla="*/ 0 w 345492"/>
              <a:gd name="T1" fmla="*/ 0 h 467176"/>
              <a:gd name="T2" fmla="*/ 337463 w 345492"/>
              <a:gd name="T3" fmla="*/ 232913 h 467176"/>
              <a:gd name="T4" fmla="*/ 58690 w 345492"/>
              <a:gd name="T5" fmla="*/ 465824 h 467176"/>
              <a:gd name="T6" fmla="*/ 58690 w 345492"/>
              <a:gd name="T7" fmla="*/ 465824 h 467176"/>
              <a:gd name="T8" fmla="*/ 0 60000 65536"/>
              <a:gd name="T9" fmla="*/ 0 60000 65536"/>
              <a:gd name="T10" fmla="*/ 0 60000 65536"/>
              <a:gd name="T11" fmla="*/ 0 60000 65536"/>
              <a:gd name="T12" fmla="*/ 0 w 345492"/>
              <a:gd name="T13" fmla="*/ 0 h 467176"/>
              <a:gd name="T14" fmla="*/ 345492 w 345492"/>
              <a:gd name="T15" fmla="*/ 467176 h 4671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5492" h="467176">
                <a:moveTo>
                  <a:pt x="0" y="0"/>
                </a:moveTo>
                <a:cubicBezTo>
                  <a:pt x="163014" y="77862"/>
                  <a:pt x="326028" y="155725"/>
                  <a:pt x="335760" y="233588"/>
                </a:cubicBezTo>
                <a:cubicBezTo>
                  <a:pt x="345492" y="311451"/>
                  <a:pt x="58393" y="467176"/>
                  <a:pt x="58393" y="46717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8439" name="TextBox 24">
            <a:extLst>
              <a:ext uri="{FF2B5EF4-FFF2-40B4-BE49-F238E27FC236}">
                <a16:creationId xmlns:a16="http://schemas.microsoft.com/office/drawing/2014/main" id="{93B18F90-4449-44B9-9951-E2704BA879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3276600"/>
            <a:ext cx="954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deg</a:t>
            </a:r>
          </a:p>
        </p:txBody>
      </p:sp>
      <p:sp>
        <p:nvSpPr>
          <p:cNvPr id="18440" name="Rectangle 10">
            <a:extLst>
              <a:ext uri="{FF2B5EF4-FFF2-40B4-BE49-F238E27FC236}">
                <a16:creationId xmlns:a16="http://schemas.microsoft.com/office/drawing/2014/main" id="{4AF78DCB-A5F4-4DDA-8E81-31321E362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8194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41" name="Rectangle 11">
            <a:extLst>
              <a:ext uri="{FF2B5EF4-FFF2-40B4-BE49-F238E27FC236}">
                <a16:creationId xmlns:a16="http://schemas.microsoft.com/office/drawing/2014/main" id="{709D398F-8E22-41CC-BEDE-472439B6ED1F}"/>
              </a:ext>
            </a:extLst>
          </p:cNvPr>
          <p:cNvSpPr>
            <a:spLocks noChangeArrowheads="1"/>
          </p:cNvSpPr>
          <p:nvPr/>
        </p:nvSpPr>
        <p:spPr bwMode="auto">
          <a:xfrm rot="1069278">
            <a:off x="2689225" y="2390775"/>
            <a:ext cx="1438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246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moon’s orbit</a:t>
            </a:r>
            <a:endParaRPr lang="en-US" altLang="en-US" sz="1800">
              <a:solidFill>
                <a:srgbClr val="246CFF"/>
              </a:solidFill>
              <a:cs typeface="Arial" panose="020B0604020202020204" pitchFamily="34" charset="0"/>
            </a:endParaRPr>
          </a:p>
        </p:txBody>
      </p:sp>
      <p:pic>
        <p:nvPicPr>
          <p:cNvPr id="18442" name="Picture 10" descr="C:\Astronomical Images\Earth\The Earth from space.gif">
            <a:extLst>
              <a:ext uri="{FF2B5EF4-FFF2-40B4-BE49-F238E27FC236}">
                <a16:creationId xmlns:a16="http://schemas.microsoft.com/office/drawing/2014/main" id="{961EF338-0E28-4D87-B1FE-AB3E99D8F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286000"/>
            <a:ext cx="1738313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Rectangle 12">
            <a:extLst>
              <a:ext uri="{FF2B5EF4-FFF2-40B4-BE49-F238E27FC236}">
                <a16:creationId xmlns:a16="http://schemas.microsoft.com/office/drawing/2014/main" id="{552806CD-A2EA-4659-8603-1707F1F20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2286000"/>
            <a:ext cx="914400" cy="1752600"/>
          </a:xfrm>
          <a:prstGeom prst="rect">
            <a:avLst/>
          </a:prstGeom>
          <a:solidFill>
            <a:schemeClr val="tx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8444" name="Rectangle 13">
            <a:extLst>
              <a:ext uri="{FF2B5EF4-FFF2-40B4-BE49-F238E27FC236}">
                <a16:creationId xmlns:a16="http://schemas.microsoft.com/office/drawing/2014/main" id="{94D01A65-5780-445B-A30C-15320831A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752600"/>
            <a:ext cx="457200" cy="914400"/>
          </a:xfrm>
          <a:prstGeom prst="rect">
            <a:avLst/>
          </a:prstGeom>
          <a:solidFill>
            <a:schemeClr val="tx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8445" name="Picture 13" descr="Untitled-3.gif">
            <a:extLst>
              <a:ext uri="{FF2B5EF4-FFF2-40B4-BE49-F238E27FC236}">
                <a16:creationId xmlns:a16="http://schemas.microsoft.com/office/drawing/2014/main" id="{324F3303-1FC5-4DE2-A3CA-98D3E4074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500"/>
          <a:stretch>
            <a:fillRect/>
          </a:stretch>
        </p:blipFill>
        <p:spPr bwMode="auto">
          <a:xfrm>
            <a:off x="8839200" y="1951038"/>
            <a:ext cx="304800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458" name="Straight Connector 14">
            <a:extLst>
              <a:ext uri="{FF2B5EF4-FFF2-40B4-BE49-F238E27FC236}">
                <a16:creationId xmlns:a16="http://schemas.microsoft.com/office/drawing/2014/main" id="{6F542232-3693-445F-AAB1-76AA728BC8E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66800" y="0"/>
            <a:ext cx="8077200" cy="24384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59" name="Straight Connector 12">
            <a:extLst>
              <a:ext uri="{FF2B5EF4-FFF2-40B4-BE49-F238E27FC236}">
                <a16:creationId xmlns:a16="http://schemas.microsoft.com/office/drawing/2014/main" id="{B9A153CA-968C-40A3-BB3B-834AF2A9B8E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32004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460" name="Picture 7" descr="http://www.weasner.com/etx/images/moon-122199.jpg">
            <a:extLst>
              <a:ext uri="{FF2B5EF4-FFF2-40B4-BE49-F238E27FC236}">
                <a16:creationId xmlns:a16="http://schemas.microsoft.com/office/drawing/2014/main" id="{C28A1C6C-E7C0-4521-9FB5-9E5395BA4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5" t="13728" r="25835" b="11389"/>
          <a:stretch>
            <a:fillRect/>
          </a:stretch>
        </p:blipFill>
        <p:spPr bwMode="auto">
          <a:xfrm>
            <a:off x="4267200" y="3810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9">
            <a:extLst>
              <a:ext uri="{FF2B5EF4-FFF2-40B4-BE49-F238E27FC236}">
                <a16:creationId xmlns:a16="http://schemas.microsoft.com/office/drawing/2014/main" id="{E55E0306-D06C-4A29-9B13-439344D0A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8194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pic>
        <p:nvPicPr>
          <p:cNvPr id="19462" name="Picture 10" descr="C:\Astronomical Images\Earth\The Earth from space.gif">
            <a:extLst>
              <a:ext uri="{FF2B5EF4-FFF2-40B4-BE49-F238E27FC236}">
                <a16:creationId xmlns:a16="http://schemas.microsoft.com/office/drawing/2014/main" id="{A8430780-BDF3-43EE-9649-29C00E040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6"/>
          <a:stretch>
            <a:fillRect/>
          </a:stretch>
        </p:blipFill>
        <p:spPr bwMode="auto">
          <a:xfrm>
            <a:off x="1538288" y="6096000"/>
            <a:ext cx="69199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3">
            <a:extLst>
              <a:ext uri="{FF2B5EF4-FFF2-40B4-BE49-F238E27FC236}">
                <a16:creationId xmlns:a16="http://schemas.microsoft.com/office/drawing/2014/main" id="{A9F595E0-BBE9-48F1-AAE0-334A4ECF1F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181600"/>
            <a:ext cx="6477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Viewed from Earth, during a new Moon, the Moon passes above the Sun’s position or…</a:t>
            </a:r>
          </a:p>
        </p:txBody>
      </p:sp>
      <p:sp>
        <p:nvSpPr>
          <p:cNvPr id="19464" name="Rectangle 14">
            <a:extLst>
              <a:ext uri="{FF2B5EF4-FFF2-40B4-BE49-F238E27FC236}">
                <a16:creationId xmlns:a16="http://schemas.microsoft.com/office/drawing/2014/main" id="{7980F7F5-5A80-4F41-99D1-E10DF1839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304800"/>
            <a:ext cx="1524000" cy="1600200"/>
          </a:xfrm>
          <a:prstGeom prst="rect">
            <a:avLst/>
          </a:prstGeom>
          <a:solidFill>
            <a:schemeClr val="tx1">
              <a:alpha val="6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9465" name="Picture 10" descr="Untitled-3.gif">
            <a:extLst>
              <a:ext uri="{FF2B5EF4-FFF2-40B4-BE49-F238E27FC236}">
                <a16:creationId xmlns:a16="http://schemas.microsoft.com/office/drawing/2014/main" id="{E8768E64-3083-4CAF-935D-124C99431C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438400"/>
            <a:ext cx="1371600" cy="138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ecliptic.jpg">
            <a:extLst>
              <a:ext uri="{FF2B5EF4-FFF2-40B4-BE49-F238E27FC236}">
                <a16:creationId xmlns:a16="http://schemas.microsoft.com/office/drawing/2014/main" id="{CAA63161-63E3-4C0A-A22A-A857F3CAF6E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Text Box 6">
            <a:extLst>
              <a:ext uri="{FF2B5EF4-FFF2-40B4-BE49-F238E27FC236}">
                <a16:creationId xmlns:a16="http://schemas.microsoft.com/office/drawing/2014/main" id="{21E4801F-5673-4DF7-B364-B353C986B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724400"/>
            <a:ext cx="1295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solidFill>
                  <a:srgbClr val="FF1B19"/>
                </a:solidFill>
                <a:latin typeface="Arial" panose="020B0604020202020204" pitchFamily="34" charset="0"/>
              </a:rPr>
              <a:t>horizon</a:t>
            </a:r>
            <a:endParaRPr lang="en-US" altLang="en-US" sz="1400">
              <a:solidFill>
                <a:srgbClr val="FF1B19"/>
              </a:solidFill>
            </a:endParaRPr>
          </a:p>
        </p:txBody>
      </p:sp>
      <p:cxnSp>
        <p:nvCxnSpPr>
          <p:cNvPr id="24579" name="Straight Arrow Connector 4">
            <a:extLst>
              <a:ext uri="{FF2B5EF4-FFF2-40B4-BE49-F238E27FC236}">
                <a16:creationId xmlns:a16="http://schemas.microsoft.com/office/drawing/2014/main" id="{35DBE460-B0EF-41D2-9308-9AFB415F3A2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6858000" y="4953000"/>
            <a:ext cx="685800" cy="1588"/>
          </a:xfrm>
          <a:prstGeom prst="straightConnector1">
            <a:avLst/>
          </a:prstGeom>
          <a:noFill/>
          <a:ln w="19050">
            <a:solidFill>
              <a:srgbClr val="FF1B1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0" name="Rectangle 5">
            <a:extLst>
              <a:ext uri="{FF2B5EF4-FFF2-40B4-BE49-F238E27FC236}">
                <a16:creationId xmlns:a16="http://schemas.microsoft.com/office/drawing/2014/main" id="{39DF5159-52AB-4836-8297-514C33DCB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5400"/>
            <a:ext cx="4572000" cy="680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24581" name="Group 17">
            <a:extLst>
              <a:ext uri="{FF2B5EF4-FFF2-40B4-BE49-F238E27FC236}">
                <a16:creationId xmlns:a16="http://schemas.microsoft.com/office/drawing/2014/main" id="{65B4E522-3F94-4E18-964D-9A06BC164A0C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5791200"/>
            <a:ext cx="254000" cy="533400"/>
            <a:chOff x="7683180" y="5791200"/>
            <a:chExt cx="253577" cy="533399"/>
          </a:xfrm>
        </p:grpSpPr>
        <p:sp>
          <p:nvSpPr>
            <p:cNvPr id="24582" name="Line 16">
              <a:extLst>
                <a:ext uri="{FF2B5EF4-FFF2-40B4-BE49-F238E27FC236}">
                  <a16:creationId xmlns:a16="http://schemas.microsoft.com/office/drawing/2014/main" id="{6C8445FC-0993-4B46-ABA7-9320ACFFD4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30077" y="5983224"/>
              <a:ext cx="0" cy="234696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3" name="Line 17">
              <a:extLst>
                <a:ext uri="{FF2B5EF4-FFF2-40B4-BE49-F238E27FC236}">
                  <a16:creationId xmlns:a16="http://schemas.microsoft.com/office/drawing/2014/main" id="{7A22C9BB-7FB0-4C31-B902-3F8EBE262D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30077" y="6025896"/>
              <a:ext cx="106680" cy="64008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4" name="Line 18">
              <a:extLst>
                <a:ext uri="{FF2B5EF4-FFF2-40B4-BE49-F238E27FC236}">
                  <a16:creationId xmlns:a16="http://schemas.microsoft.com/office/drawing/2014/main" id="{AC52FADB-024B-4504-8FB9-9F963CF192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723398" y="6004560"/>
              <a:ext cx="106680" cy="85344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5" name="Line 19">
              <a:extLst>
                <a:ext uri="{FF2B5EF4-FFF2-40B4-BE49-F238E27FC236}">
                  <a16:creationId xmlns:a16="http://schemas.microsoft.com/office/drawing/2014/main" id="{9A85920C-9410-47FE-914A-2D63CE12F5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30077" y="6217919"/>
              <a:ext cx="42672" cy="106680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6" name="Line 20">
              <a:extLst>
                <a:ext uri="{FF2B5EF4-FFF2-40B4-BE49-F238E27FC236}">
                  <a16:creationId xmlns:a16="http://schemas.microsoft.com/office/drawing/2014/main" id="{2E6B2BAC-D1CF-484C-B1E9-CD1DCC3FD1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72749" y="6303263"/>
              <a:ext cx="42672" cy="21336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7" name="Line 21">
              <a:extLst>
                <a:ext uri="{FF2B5EF4-FFF2-40B4-BE49-F238E27FC236}">
                  <a16:creationId xmlns:a16="http://schemas.microsoft.com/office/drawing/2014/main" id="{B8FEFA9F-A84E-4AAD-A05F-C6F5B2DFA9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66070" y="6217919"/>
              <a:ext cx="64008" cy="106680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8" name="Line 22">
              <a:extLst>
                <a:ext uri="{FF2B5EF4-FFF2-40B4-BE49-F238E27FC236}">
                  <a16:creationId xmlns:a16="http://schemas.microsoft.com/office/drawing/2014/main" id="{F53BC3B7-71B3-46C9-984A-930F69753F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23398" y="6324599"/>
              <a:ext cx="42672" cy="0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9" name="Oval 24">
              <a:extLst>
                <a:ext uri="{FF2B5EF4-FFF2-40B4-BE49-F238E27FC236}">
                  <a16:creationId xmlns:a16="http://schemas.microsoft.com/office/drawing/2014/main" id="{C6A37BE0-4FA9-4B32-90D2-397CF27E70A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744734" y="5791200"/>
              <a:ext cx="170687" cy="192024"/>
            </a:xfrm>
            <a:prstGeom prst="ellipse">
              <a:avLst/>
            </a:prstGeom>
            <a:noFill/>
            <a:ln w="158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4590" name="Line 25">
              <a:extLst>
                <a:ext uri="{FF2B5EF4-FFF2-40B4-BE49-F238E27FC236}">
                  <a16:creationId xmlns:a16="http://schemas.microsoft.com/office/drawing/2014/main" id="{066DE016-E7D3-44EB-84D4-58A423BEAE5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" flipH="1" flipV="1">
              <a:off x="7683180" y="5847928"/>
              <a:ext cx="55753" cy="0"/>
            </a:xfrm>
            <a:prstGeom prst="line">
              <a:avLst/>
            </a:prstGeom>
            <a:noFill/>
            <a:ln w="3492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1" name="Oval 26">
              <a:extLst>
                <a:ext uri="{FF2B5EF4-FFF2-40B4-BE49-F238E27FC236}">
                  <a16:creationId xmlns:a16="http://schemas.microsoft.com/office/drawing/2014/main" id="{FF1D44D3-2F6B-47EC-93EE-3A0312427E3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787406" y="5855208"/>
              <a:ext cx="21336" cy="2133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0" descr="C:\Astronomical Images\Earth\The Earth from space.gif">
            <a:extLst>
              <a:ext uri="{FF2B5EF4-FFF2-40B4-BE49-F238E27FC236}">
                <a16:creationId xmlns:a16="http://schemas.microsoft.com/office/drawing/2014/main" id="{97D5A523-A96B-40FB-80C0-862C75B8D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6"/>
          <a:stretch>
            <a:fillRect/>
          </a:stretch>
        </p:blipFill>
        <p:spPr bwMode="auto">
          <a:xfrm>
            <a:off x="1538288" y="6096000"/>
            <a:ext cx="69199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483" name="Straight Connector 14">
            <a:extLst>
              <a:ext uri="{FF2B5EF4-FFF2-40B4-BE49-F238E27FC236}">
                <a16:creationId xmlns:a16="http://schemas.microsoft.com/office/drawing/2014/main" id="{7DBA26DA-5C3F-4A09-965C-6806096D81F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0" y="3810000"/>
            <a:ext cx="9296400" cy="28956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84" name="Straight Connector 12">
            <a:extLst>
              <a:ext uri="{FF2B5EF4-FFF2-40B4-BE49-F238E27FC236}">
                <a16:creationId xmlns:a16="http://schemas.microsoft.com/office/drawing/2014/main" id="{707F7A8B-DBCE-49A2-925C-9C643A4525F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32004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485" name="Picture 7" descr="http://www.weasner.com/etx/images/moon-122199.jpg">
            <a:extLst>
              <a:ext uri="{FF2B5EF4-FFF2-40B4-BE49-F238E27FC236}">
                <a16:creationId xmlns:a16="http://schemas.microsoft.com/office/drawing/2014/main" id="{F522FCCC-212B-4361-A533-DE05EAF97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5" t="13728" r="25835" b="11389"/>
          <a:stretch>
            <a:fillRect/>
          </a:stretch>
        </p:blipFill>
        <p:spPr bwMode="auto">
          <a:xfrm>
            <a:off x="4267200" y="42672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ctangle 9">
            <a:extLst>
              <a:ext uri="{FF2B5EF4-FFF2-40B4-BE49-F238E27FC236}">
                <a16:creationId xmlns:a16="http://schemas.microsoft.com/office/drawing/2014/main" id="{E466626C-92EB-4009-83B8-87EF43817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8194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0487" name="Rectangle 3">
            <a:extLst>
              <a:ext uri="{FF2B5EF4-FFF2-40B4-BE49-F238E27FC236}">
                <a16:creationId xmlns:a16="http://schemas.microsoft.com/office/drawing/2014/main" id="{BFA30A72-3384-4C3C-B3D3-CA1ED23B7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33400"/>
            <a:ext cx="6477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… below the Sun’s position.</a:t>
            </a:r>
          </a:p>
        </p:txBody>
      </p:sp>
      <p:sp>
        <p:nvSpPr>
          <p:cNvPr id="20488" name="Rectangle 14">
            <a:extLst>
              <a:ext uri="{FF2B5EF4-FFF2-40B4-BE49-F238E27FC236}">
                <a16:creationId xmlns:a16="http://schemas.microsoft.com/office/drawing/2014/main" id="{EE810277-F8BA-47A2-A68C-6D958EE40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4191000"/>
            <a:ext cx="1524000" cy="1600200"/>
          </a:xfrm>
          <a:prstGeom prst="rect">
            <a:avLst/>
          </a:prstGeom>
          <a:solidFill>
            <a:schemeClr val="tx1">
              <a:alpha val="6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20489" name="Picture 9" descr="Untitled-3.gif">
            <a:extLst>
              <a:ext uri="{FF2B5EF4-FFF2-40B4-BE49-F238E27FC236}">
                <a16:creationId xmlns:a16="http://schemas.microsoft.com/office/drawing/2014/main" id="{ADE7AB19-7D80-45CF-B7E8-C7B5379ACA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438400"/>
            <a:ext cx="1371600" cy="138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0" descr="C:\Astronomical Images\Earth\The Earth from space.gif">
            <a:extLst>
              <a:ext uri="{FF2B5EF4-FFF2-40B4-BE49-F238E27FC236}">
                <a16:creationId xmlns:a16="http://schemas.microsoft.com/office/drawing/2014/main" id="{DA427EC3-CD20-43FD-A44C-8B4CF74A9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6"/>
          <a:stretch>
            <a:fillRect/>
          </a:stretch>
        </p:blipFill>
        <p:spPr bwMode="auto">
          <a:xfrm>
            <a:off x="1538288" y="6096000"/>
            <a:ext cx="69199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507" name="Straight Connector 14">
            <a:extLst>
              <a:ext uri="{FF2B5EF4-FFF2-40B4-BE49-F238E27FC236}">
                <a16:creationId xmlns:a16="http://schemas.microsoft.com/office/drawing/2014/main" id="{B91227EC-2D39-430C-8208-675C4DC7134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0" y="1981200"/>
            <a:ext cx="9296400" cy="28956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08" name="Straight Connector 12">
            <a:extLst>
              <a:ext uri="{FF2B5EF4-FFF2-40B4-BE49-F238E27FC236}">
                <a16:creationId xmlns:a16="http://schemas.microsoft.com/office/drawing/2014/main" id="{E489F240-E7B1-45A2-9B97-0F500AF1456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32004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509" name="Picture 6" descr="sunspot2.gif                                                   00012402Mac OS X                       BADBF046:">
            <a:extLst>
              <a:ext uri="{FF2B5EF4-FFF2-40B4-BE49-F238E27FC236}">
                <a16:creationId xmlns:a16="http://schemas.microsoft.com/office/drawing/2014/main" id="{D6A2A15D-7C3F-4995-813D-1E52C847B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4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2318" r="1097" b="2293"/>
          <a:stretch>
            <a:fillRect/>
          </a:stretch>
        </p:blipFill>
        <p:spPr bwMode="auto">
          <a:xfrm>
            <a:off x="4256088" y="2438400"/>
            <a:ext cx="15033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7" descr="http://www.weasner.com/etx/images/moon-122199.jpg">
            <a:extLst>
              <a:ext uri="{FF2B5EF4-FFF2-40B4-BE49-F238E27FC236}">
                <a16:creationId xmlns:a16="http://schemas.microsoft.com/office/drawing/2014/main" id="{7E90D041-A38C-45F5-922D-2B2F4AAD2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1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5" t="13728" r="25835" b="11389"/>
          <a:stretch>
            <a:fillRect/>
          </a:stretch>
        </p:blipFill>
        <p:spPr bwMode="auto">
          <a:xfrm>
            <a:off x="4267200" y="24384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Rectangle 9">
            <a:extLst>
              <a:ext uri="{FF2B5EF4-FFF2-40B4-BE49-F238E27FC236}">
                <a16:creationId xmlns:a16="http://schemas.microsoft.com/office/drawing/2014/main" id="{ED783243-E882-4F10-A372-B908CA83E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8194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1512" name="Rectangle 3">
            <a:extLst>
              <a:ext uri="{FF2B5EF4-FFF2-40B4-BE49-F238E27FC236}">
                <a16:creationId xmlns:a16="http://schemas.microsoft.com/office/drawing/2014/main" id="{39BF1905-7527-4D71-BDAB-C5B05150E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33400"/>
            <a:ext cx="6477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But every now and then, the moon crosses the ecliptic where the sun is, and we are treated to a SOLAR ECLIPSE</a:t>
            </a:r>
          </a:p>
        </p:txBody>
      </p:sp>
      <p:sp>
        <p:nvSpPr>
          <p:cNvPr id="21513" name="Rectangle 14">
            <a:extLst>
              <a:ext uri="{FF2B5EF4-FFF2-40B4-BE49-F238E27FC236}">
                <a16:creationId xmlns:a16="http://schemas.microsoft.com/office/drawing/2014/main" id="{1CEEFFD7-EFE6-4F5A-85BA-A02B06979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2362200"/>
            <a:ext cx="1524000" cy="1600200"/>
          </a:xfrm>
          <a:prstGeom prst="rect">
            <a:avLst/>
          </a:prstGeom>
          <a:solidFill>
            <a:schemeClr val="tx1">
              <a:alpha val="6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21514" name="Picture 1026" descr="C:\Astronomical Images\Eclipses\Solar eclipse #1.jpg">
            <a:extLst>
              <a:ext uri="{FF2B5EF4-FFF2-40B4-BE49-F238E27FC236}">
                <a16:creationId xmlns:a16="http://schemas.microsoft.com/office/drawing/2014/main" id="{0281A60B-B7EC-416E-94E9-516D28AC9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8002" r="20833" b="12216"/>
          <a:stretch>
            <a:fillRect/>
          </a:stretch>
        </p:blipFill>
        <p:spPr bwMode="auto">
          <a:xfrm>
            <a:off x="3352800" y="1752600"/>
            <a:ext cx="347186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0" descr="C:\Astronomical Images\Earth\The Earth from space.gif">
            <a:extLst>
              <a:ext uri="{FF2B5EF4-FFF2-40B4-BE49-F238E27FC236}">
                <a16:creationId xmlns:a16="http://schemas.microsoft.com/office/drawing/2014/main" id="{BC30BB60-4D5A-420E-9178-BB02F53C7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6"/>
          <a:stretch>
            <a:fillRect/>
          </a:stretch>
        </p:blipFill>
        <p:spPr bwMode="auto">
          <a:xfrm>
            <a:off x="1538288" y="6096000"/>
            <a:ext cx="69199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531" name="Straight Connector 14">
            <a:extLst>
              <a:ext uri="{FF2B5EF4-FFF2-40B4-BE49-F238E27FC236}">
                <a16:creationId xmlns:a16="http://schemas.microsoft.com/office/drawing/2014/main" id="{DD7B508B-A8F9-4779-BF94-85E06243003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0" y="1981200"/>
            <a:ext cx="9296400" cy="28956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2" name="Straight Connector 12">
            <a:extLst>
              <a:ext uri="{FF2B5EF4-FFF2-40B4-BE49-F238E27FC236}">
                <a16:creationId xmlns:a16="http://schemas.microsoft.com/office/drawing/2014/main" id="{0B10C121-CAFE-46DC-8872-E98D887B364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32004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2533" name="Picture 6" descr="sunspot2.gif                                                   00012402Mac OS X                       BADBF046:">
            <a:extLst>
              <a:ext uri="{FF2B5EF4-FFF2-40B4-BE49-F238E27FC236}">
                <a16:creationId xmlns:a16="http://schemas.microsoft.com/office/drawing/2014/main" id="{85BFEBE1-42B5-48CF-94C1-913E3EB9B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4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2318" r="1097" b="2293"/>
          <a:stretch>
            <a:fillRect/>
          </a:stretch>
        </p:blipFill>
        <p:spPr bwMode="auto">
          <a:xfrm>
            <a:off x="4256088" y="2438400"/>
            <a:ext cx="15033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7" descr="http://www.weasner.com/etx/images/moon-122199.jpg">
            <a:extLst>
              <a:ext uri="{FF2B5EF4-FFF2-40B4-BE49-F238E27FC236}">
                <a16:creationId xmlns:a16="http://schemas.microsoft.com/office/drawing/2014/main" id="{BAE15942-CB4C-4B3C-83C6-3B83FBB35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1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5" t="13728" r="25835" b="11389"/>
          <a:stretch>
            <a:fillRect/>
          </a:stretch>
        </p:blipFill>
        <p:spPr bwMode="auto">
          <a:xfrm>
            <a:off x="4267200" y="24384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Rectangle 9">
            <a:extLst>
              <a:ext uri="{FF2B5EF4-FFF2-40B4-BE49-F238E27FC236}">
                <a16:creationId xmlns:a16="http://schemas.microsoft.com/office/drawing/2014/main" id="{ED67C297-4EC9-45CF-A8AE-37BD2A232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8194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6" name="Rectangle 14">
            <a:extLst>
              <a:ext uri="{FF2B5EF4-FFF2-40B4-BE49-F238E27FC236}">
                <a16:creationId xmlns:a16="http://schemas.microsoft.com/office/drawing/2014/main" id="{FEB78EDC-B94B-49B4-8176-8D203CB76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2362200"/>
            <a:ext cx="1524000" cy="1600200"/>
          </a:xfrm>
          <a:prstGeom prst="rect">
            <a:avLst/>
          </a:prstGeom>
          <a:solidFill>
            <a:schemeClr val="tx1">
              <a:alpha val="6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22537" name="Picture 1026" descr="C:\Astronomical Images\Eclipses\Solar eclipse #1.jpg">
            <a:extLst>
              <a:ext uri="{FF2B5EF4-FFF2-40B4-BE49-F238E27FC236}">
                <a16:creationId xmlns:a16="http://schemas.microsoft.com/office/drawing/2014/main" id="{64864401-D29A-48AF-8F7A-E7E4B0788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8002" r="20833" b="12216"/>
          <a:stretch>
            <a:fillRect/>
          </a:stretch>
        </p:blipFill>
        <p:spPr bwMode="auto">
          <a:xfrm>
            <a:off x="3352800" y="1752600"/>
            <a:ext cx="347186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Rectangle 3">
            <a:extLst>
              <a:ext uri="{FF2B5EF4-FFF2-40B4-BE49-F238E27FC236}">
                <a16:creationId xmlns:a16="http://schemas.microsoft.com/office/drawing/2014/main" id="{1EC95E0D-D153-475E-8154-289D3F8C3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5250"/>
            <a:ext cx="8610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>
                <a:solidFill>
                  <a:srgbClr val="FFFF00"/>
                </a:solidFill>
                <a:latin typeface="Arial" panose="020B0604020202020204" pitchFamily="34" charset="0"/>
              </a:rPr>
              <a:t>The reason that the Moon changes position as it crossed the ecliptic is that the orbit of the Moon </a:t>
            </a:r>
            <a:r>
              <a:rPr lang="en-US" altLang="en-US" dirty="0" err="1">
                <a:solidFill>
                  <a:srgbClr val="FFFF00"/>
                </a:solidFill>
                <a:latin typeface="Arial" panose="020B0604020202020204" pitchFamily="34" charset="0"/>
              </a:rPr>
              <a:t>precesses</a:t>
            </a:r>
            <a:r>
              <a:rPr lang="en-US" altLang="en-US" dirty="0">
                <a:solidFill>
                  <a:srgbClr val="FFFF00"/>
                </a:solidFill>
                <a:latin typeface="Arial" panose="020B0604020202020204" pitchFamily="34" charset="0"/>
              </a:rPr>
              <a:t>, like a top with the Moon on the rim, with a period of about 18 years</a:t>
            </a:r>
            <a:r>
              <a:rPr lang="en-US" altLang="en-US" dirty="0" smtClean="0">
                <a:solidFill>
                  <a:srgbClr val="FFFF00"/>
                </a:solidFill>
                <a:latin typeface="Arial" panose="020B0604020202020204" pitchFamily="34" charset="0"/>
              </a:rPr>
              <a:t>.</a:t>
            </a:r>
          </a:p>
          <a:p>
            <a:pPr algn="ctr"/>
            <a:r>
              <a:rPr lang="en-US" altLang="en-US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See link:</a:t>
            </a:r>
            <a:r>
              <a:rPr lang="en-US" altLang="en-US" dirty="0" smtClean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en-US" dirty="0">
                <a:hlinkClick r:id="rId6"/>
              </a:rPr>
              <a:t>https://www.youtube.com/watch?v=GnZ3dogED7w</a:t>
            </a:r>
            <a:endParaRPr lang="en-US" altLang="en-US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1" b="14622"/>
          <a:stretch/>
        </p:blipFill>
        <p:spPr bwMode="auto">
          <a:xfrm>
            <a:off x="3317978" y="4533900"/>
            <a:ext cx="5645047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554" name="Straight Connector 12">
            <a:extLst>
              <a:ext uri="{FF2B5EF4-FFF2-40B4-BE49-F238E27FC236}">
                <a16:creationId xmlns:a16="http://schemas.microsoft.com/office/drawing/2014/main" id="{0CEA4BE8-4859-47CA-A0BA-28E4F46CF4A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00600" y="3200400"/>
            <a:ext cx="43434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3555" name="Picture 10" descr="C:\Astronomical Images\Earth\The Earth from space.gif">
            <a:extLst>
              <a:ext uri="{FF2B5EF4-FFF2-40B4-BE49-F238E27FC236}">
                <a16:creationId xmlns:a16="http://schemas.microsoft.com/office/drawing/2014/main" id="{CAA579AF-80C0-4F3A-B652-C25214B72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4" b="-3442"/>
          <a:stretch>
            <a:fillRect/>
          </a:stretch>
        </p:blipFill>
        <p:spPr bwMode="auto">
          <a:xfrm>
            <a:off x="0" y="1447800"/>
            <a:ext cx="2347913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9">
            <a:extLst>
              <a:ext uri="{FF2B5EF4-FFF2-40B4-BE49-F238E27FC236}">
                <a16:creationId xmlns:a16="http://schemas.microsoft.com/office/drawing/2014/main" id="{73699EA1-9200-4503-AE47-D92E43964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8194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3557" name="Rectangle 3">
            <a:extLst>
              <a:ext uri="{FF2B5EF4-FFF2-40B4-BE49-F238E27FC236}">
                <a16:creationId xmlns:a16="http://schemas.microsoft.com/office/drawing/2014/main" id="{6D5F0094-0F09-4198-AE3B-DAA2C5288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5250"/>
            <a:ext cx="8610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With a side-view, you can see that the Moon will cast a shadow on a small part of the Earth.  People inside the shadow will experience “totality.”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1CA4CB95-9548-4CB0-954E-465888FCE100}"/>
              </a:ext>
            </a:extLst>
          </p:cNvPr>
          <p:cNvSpPr/>
          <p:nvPr/>
        </p:nvSpPr>
        <p:spPr bwMode="auto">
          <a:xfrm rot="16200000">
            <a:off x="2324100" y="1257300"/>
            <a:ext cx="1447800" cy="3962400"/>
          </a:xfrm>
          <a:prstGeom prst="triangle">
            <a:avLst/>
          </a:prstGeom>
          <a:solidFill>
            <a:schemeClr val="bg2">
              <a:lumMod val="50000"/>
              <a:alpha val="6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23559" name="Picture 9" descr="Untitled-2.gif">
            <a:extLst>
              <a:ext uri="{FF2B5EF4-FFF2-40B4-BE49-F238E27FC236}">
                <a16:creationId xmlns:a16="http://schemas.microsoft.com/office/drawing/2014/main" id="{60512410-D4ED-47BC-9AD8-13E44B983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0" y="2438400"/>
            <a:ext cx="15970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eclipse99_mir_big.jpg                                          00012402Mac OS X                       BADBF046:">
            <a:extLst>
              <a:ext uri="{FF2B5EF4-FFF2-40B4-BE49-F238E27FC236}">
                <a16:creationId xmlns:a16="http://schemas.microsoft.com/office/drawing/2014/main" id="{7189C7B6-546F-4478-A8F5-788B3A852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152400"/>
            <a:ext cx="72898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5">
            <a:extLst>
              <a:ext uri="{FF2B5EF4-FFF2-40B4-BE49-F238E27FC236}">
                <a16:creationId xmlns:a16="http://schemas.microsoft.com/office/drawing/2014/main" id="{E7DCFE2F-7A7D-4B99-84BF-FEED5C042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5791200"/>
            <a:ext cx="4343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Solar Eclipse — the Moon’s shadow on earth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Astronomical Images\Eclipses\Path of totallity (2002 June 10) #2.jpg">
            <a:extLst>
              <a:ext uri="{FF2B5EF4-FFF2-40B4-BE49-F238E27FC236}">
                <a16:creationId xmlns:a16="http://schemas.microsoft.com/office/drawing/2014/main" id="{0E5F91B3-F9D8-4E1B-94DF-315F7E163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525"/>
            <a:ext cx="9144000" cy="658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tse2001_malexander.jpg                                         0006F040phoenix                        B7DDFAFB:">
            <a:extLst>
              <a:ext uri="{FF2B5EF4-FFF2-40B4-BE49-F238E27FC236}">
                <a16:creationId xmlns:a16="http://schemas.microsoft.com/office/drawing/2014/main" id="{DC476E3A-F121-41DE-83FC-F9ADD6940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913" y="1285875"/>
            <a:ext cx="5716587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399" y="295275"/>
            <a:ext cx="593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Stages of a Solar Eclipse with Time-stamps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Astronomical Images\Eclipses\Solar eclipse #2.jpg">
            <a:extLst>
              <a:ext uri="{FF2B5EF4-FFF2-40B4-BE49-F238E27FC236}">
                <a16:creationId xmlns:a16="http://schemas.microsoft.com/office/drawing/2014/main" id="{98C6C829-3A51-4553-B887-48A514168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50" y="0"/>
            <a:ext cx="6845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eclipse2006_seip_big.jpg">
            <a:extLst>
              <a:ext uri="{FF2B5EF4-FFF2-40B4-BE49-F238E27FC236}">
                <a16:creationId xmlns:a16="http://schemas.microsoft.com/office/drawing/2014/main" id="{05ECACDF-025C-42D1-A3EB-1F9C75F855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556"/>
          <a:stretch>
            <a:fillRect/>
          </a:stretch>
        </p:blipFill>
        <p:spPr bwMode="auto">
          <a:xfrm>
            <a:off x="0" y="838200"/>
            <a:ext cx="9144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026" descr="C:\Astronomical Images\Eclipses\Solar eclipse #1.jpg">
            <a:extLst>
              <a:ext uri="{FF2B5EF4-FFF2-40B4-BE49-F238E27FC236}">
                <a16:creationId xmlns:a16="http://schemas.microsoft.com/office/drawing/2014/main" id="{AA317A55-4AB1-498E-AAA2-C1AF19625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6"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894</Words>
  <Application>Microsoft Office PowerPoint</Application>
  <PresentationFormat>On-screen Show (4:3)</PresentationFormat>
  <Paragraphs>200</Paragraphs>
  <Slides>102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102</vt:i4>
      </vt:variant>
    </vt:vector>
  </HeadingPairs>
  <TitlesOfParts>
    <vt:vector size="109" baseType="lpstr">
      <vt:lpstr>MS PGothic</vt:lpstr>
      <vt:lpstr>MS PGothic</vt:lpstr>
      <vt:lpstr>Arial</vt:lpstr>
      <vt:lpstr>Calibri</vt:lpstr>
      <vt:lpstr>Symbol</vt:lpstr>
      <vt:lpstr>Times</vt:lpstr>
      <vt:lpstr>Office Theme</vt:lpstr>
      <vt:lpstr>Our Solar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Valdosta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S M</cp:lastModifiedBy>
  <cp:revision>48</cp:revision>
  <dcterms:created xsi:type="dcterms:W3CDTF">2015-01-19T15:43:52Z</dcterms:created>
  <dcterms:modified xsi:type="dcterms:W3CDTF">2020-07-15T01:10:19Z</dcterms:modified>
</cp:coreProperties>
</file>