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2"/>
  </p:sldMasterIdLst>
  <p:notesMasterIdLst>
    <p:notesMasterId r:id="rId53"/>
  </p:notesMasterIdLst>
  <p:handoutMasterIdLst>
    <p:handoutMasterId r:id="rId54"/>
  </p:handoutMasterIdLst>
  <p:sldIdLst>
    <p:sldId id="308" r:id="rId3"/>
    <p:sldId id="309" r:id="rId4"/>
    <p:sldId id="311" r:id="rId5"/>
    <p:sldId id="312" r:id="rId6"/>
    <p:sldId id="317" r:id="rId7"/>
    <p:sldId id="340" r:id="rId8"/>
    <p:sldId id="421" r:id="rId9"/>
    <p:sldId id="333" r:id="rId10"/>
    <p:sldId id="322" r:id="rId11"/>
    <p:sldId id="330" r:id="rId12"/>
    <p:sldId id="334" r:id="rId13"/>
    <p:sldId id="315" r:id="rId14"/>
    <p:sldId id="313" r:id="rId15"/>
    <p:sldId id="343" r:id="rId16"/>
    <p:sldId id="403" r:id="rId17"/>
    <p:sldId id="419" r:id="rId18"/>
    <p:sldId id="420" r:id="rId19"/>
    <p:sldId id="347" r:id="rId20"/>
    <p:sldId id="325" r:id="rId21"/>
    <p:sldId id="364" r:id="rId22"/>
    <p:sldId id="366" r:id="rId23"/>
    <p:sldId id="418" r:id="rId24"/>
    <p:sldId id="369" r:id="rId25"/>
    <p:sldId id="370" r:id="rId26"/>
    <p:sldId id="338" r:id="rId27"/>
    <p:sldId id="412" r:id="rId28"/>
    <p:sldId id="413" r:id="rId29"/>
    <p:sldId id="372" r:id="rId30"/>
    <p:sldId id="373" r:id="rId31"/>
    <p:sldId id="414" r:id="rId32"/>
    <p:sldId id="375" r:id="rId33"/>
    <p:sldId id="377" r:id="rId34"/>
    <p:sldId id="382" r:id="rId35"/>
    <p:sldId id="350" r:id="rId36"/>
    <p:sldId id="416" r:id="rId37"/>
    <p:sldId id="415" r:id="rId38"/>
    <p:sldId id="417" r:id="rId39"/>
    <p:sldId id="388" r:id="rId40"/>
    <p:sldId id="404" r:id="rId41"/>
    <p:sldId id="410" r:id="rId42"/>
    <p:sldId id="411" r:id="rId43"/>
    <p:sldId id="398" r:id="rId44"/>
    <p:sldId id="399" r:id="rId45"/>
    <p:sldId id="405" r:id="rId46"/>
    <p:sldId id="407" r:id="rId47"/>
    <p:sldId id="408" r:id="rId48"/>
    <p:sldId id="409" r:id="rId49"/>
    <p:sldId id="402" r:id="rId50"/>
    <p:sldId id="355" r:id="rId51"/>
    <p:sldId id="406" r:id="rId52"/>
  </p:sldIdLst>
  <p:sldSz cx="9144000" cy="6858000" type="screen4x3"/>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537" autoAdjust="0"/>
  </p:normalViewPr>
  <p:slideViewPr>
    <p:cSldViewPr>
      <p:cViewPr varScale="1">
        <p:scale>
          <a:sx n="72" d="100"/>
          <a:sy n="72" d="100"/>
        </p:scale>
        <p:origin x="77" y="1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943" cy="3511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5273003" y="0"/>
            <a:ext cx="4033943" cy="351155"/>
          </a:xfrm>
          <a:prstGeom prst="rect">
            <a:avLst/>
          </a:prstGeom>
        </p:spPr>
        <p:txBody>
          <a:bodyPr vert="horz" lIns="93324" tIns="46662" rIns="93324" bIns="46662" rtlCol="0"/>
          <a:lstStyle>
            <a:lvl1pPr algn="r">
              <a:defRPr sz="1200"/>
            </a:lvl1pPr>
          </a:lstStyle>
          <a:p>
            <a:fld id="{F3D2FCBD-7DCC-42DA-A8A2-91DE9A999F4F}" type="datetimeFigureOut">
              <a:rPr lang="en-US" smtClean="0"/>
              <a:t>5/22/2020</a:t>
            </a:fld>
            <a:endParaRPr lang="en-US"/>
          </a:p>
        </p:txBody>
      </p:sp>
      <p:sp>
        <p:nvSpPr>
          <p:cNvPr id="4" name="Footer Placeholder 3"/>
          <p:cNvSpPr>
            <a:spLocks noGrp="1"/>
          </p:cNvSpPr>
          <p:nvPr>
            <p:ph type="ftr" sz="quarter" idx="2"/>
          </p:nvPr>
        </p:nvSpPr>
        <p:spPr>
          <a:xfrm>
            <a:off x="0" y="6670726"/>
            <a:ext cx="4033943" cy="3511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5273003" y="6670726"/>
            <a:ext cx="4033943" cy="351155"/>
          </a:xfrm>
          <a:prstGeom prst="rect">
            <a:avLst/>
          </a:prstGeom>
        </p:spPr>
        <p:txBody>
          <a:bodyPr vert="horz" lIns="93324" tIns="46662" rIns="93324" bIns="46662" rtlCol="0" anchor="b"/>
          <a:lstStyle>
            <a:lvl1pPr algn="r">
              <a:defRPr sz="1200"/>
            </a:lvl1pPr>
          </a:lstStyle>
          <a:p>
            <a:fld id="{D2D42C99-55D8-4F12-B4CF-9DEE47D09B7C}" type="slidenum">
              <a:rPr lang="en-US" smtClean="0"/>
              <a:t>‹#›</a:t>
            </a:fld>
            <a:endParaRPr lang="en-US"/>
          </a:p>
        </p:txBody>
      </p:sp>
    </p:spTree>
    <p:extLst>
      <p:ext uri="{BB962C8B-B14F-4D97-AF65-F5344CB8AC3E}">
        <p14:creationId xmlns:p14="http://schemas.microsoft.com/office/powerpoint/2010/main" val="3629653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943" cy="3511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5273003" y="0"/>
            <a:ext cx="4033943" cy="351155"/>
          </a:xfrm>
          <a:prstGeom prst="rect">
            <a:avLst/>
          </a:prstGeom>
        </p:spPr>
        <p:txBody>
          <a:bodyPr vert="horz" lIns="93324" tIns="46662" rIns="93324" bIns="46662" rtlCol="0"/>
          <a:lstStyle>
            <a:lvl1pPr algn="r">
              <a:defRPr sz="1200"/>
            </a:lvl1pPr>
          </a:lstStyle>
          <a:p>
            <a:fld id="{3842907C-D0AA-4C58-9F94-58B40AD65B29}" type="datetimeFigureOut">
              <a:rPr lang="en-US" smtClean="0"/>
              <a:pPr/>
              <a:t>5/22/2020</a:t>
            </a:fld>
            <a:endParaRPr lang="en-US"/>
          </a:p>
        </p:txBody>
      </p:sp>
      <p:sp>
        <p:nvSpPr>
          <p:cNvPr id="4" name="Slide Image Placeholder 3"/>
          <p:cNvSpPr>
            <a:spLocks noGrp="1" noRot="1" noChangeAspect="1"/>
          </p:cNvSpPr>
          <p:nvPr>
            <p:ph type="sldImg" idx="2"/>
          </p:nvPr>
        </p:nvSpPr>
        <p:spPr>
          <a:xfrm>
            <a:off x="2900363" y="527050"/>
            <a:ext cx="3509962" cy="263366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930910" y="3335973"/>
            <a:ext cx="7447280" cy="3160395"/>
          </a:xfrm>
          <a:prstGeom prst="rect">
            <a:avLst/>
          </a:prstGeom>
        </p:spPr>
        <p:txBody>
          <a:bodyPr vert="horz" lIns="93324" tIns="46662" rIns="93324" bIns="466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70726"/>
            <a:ext cx="4033943" cy="3511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5273003" y="6670726"/>
            <a:ext cx="4033943" cy="351155"/>
          </a:xfrm>
          <a:prstGeom prst="rect">
            <a:avLst/>
          </a:prstGeom>
        </p:spPr>
        <p:txBody>
          <a:bodyPr vert="horz" lIns="93324" tIns="46662" rIns="93324" bIns="46662" rtlCol="0" anchor="b"/>
          <a:lstStyle>
            <a:lvl1pPr algn="r">
              <a:defRPr sz="1200"/>
            </a:lvl1pPr>
          </a:lstStyle>
          <a:p>
            <a:fld id="{1D76769E-C829-4283-B80E-CB90D995C291}" type="slidenum">
              <a:rPr lang="en-US" smtClean="0"/>
              <a:pPr/>
              <a:t>‹#›</a:t>
            </a:fld>
            <a:endParaRPr lang="en-US"/>
          </a:p>
        </p:txBody>
      </p:sp>
    </p:spTree>
    <p:extLst>
      <p:ext uri="{BB962C8B-B14F-4D97-AF65-F5344CB8AC3E}">
        <p14:creationId xmlns:p14="http://schemas.microsoft.com/office/powerpoint/2010/main" val="353838640"/>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a:t>
            </a:r>
            <a:r>
              <a:rPr lang="en-US" baseline="0" dirty="0"/>
              <a:t> B.</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6</a:t>
            </a:fld>
            <a:endParaRPr lang="en-US"/>
          </a:p>
        </p:txBody>
      </p:sp>
    </p:spTree>
    <p:extLst>
      <p:ext uri="{BB962C8B-B14F-4D97-AF65-F5344CB8AC3E}">
        <p14:creationId xmlns:p14="http://schemas.microsoft.com/office/powerpoint/2010/main" val="3899895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a:t>
            </a:r>
            <a:r>
              <a:rPr lang="en-US" baseline="0" dirty="0"/>
              <a:t> there would now be a kinetic energy as well as potential</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19</a:t>
            </a:fld>
            <a:endParaRPr lang="en-US"/>
          </a:p>
        </p:txBody>
      </p:sp>
    </p:spTree>
    <p:extLst>
      <p:ext uri="{BB962C8B-B14F-4D97-AF65-F5344CB8AC3E}">
        <p14:creationId xmlns:p14="http://schemas.microsoft.com/office/powerpoint/2010/main" val="1567286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24</a:t>
            </a:fld>
            <a:endParaRPr lang="en-US"/>
          </a:p>
        </p:txBody>
      </p:sp>
    </p:spTree>
    <p:extLst>
      <p:ext uri="{BB962C8B-B14F-4D97-AF65-F5344CB8AC3E}">
        <p14:creationId xmlns:p14="http://schemas.microsoft.com/office/powerpoint/2010/main" val="3758643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33</a:t>
            </a:fld>
            <a:endParaRPr lang="en-US"/>
          </a:p>
        </p:txBody>
      </p:sp>
    </p:spTree>
    <p:extLst>
      <p:ext uri="{BB962C8B-B14F-4D97-AF65-F5344CB8AC3E}">
        <p14:creationId xmlns:p14="http://schemas.microsoft.com/office/powerpoint/2010/main" val="3520950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34</a:t>
            </a:fld>
            <a:endParaRPr lang="en-US"/>
          </a:p>
        </p:txBody>
      </p:sp>
    </p:spTree>
    <p:extLst>
      <p:ext uri="{BB962C8B-B14F-4D97-AF65-F5344CB8AC3E}">
        <p14:creationId xmlns:p14="http://schemas.microsoft.com/office/powerpoint/2010/main" val="1567286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35</a:t>
            </a:fld>
            <a:endParaRPr lang="en-US"/>
          </a:p>
        </p:txBody>
      </p:sp>
    </p:spTree>
    <p:extLst>
      <p:ext uri="{BB962C8B-B14F-4D97-AF65-F5344CB8AC3E}">
        <p14:creationId xmlns:p14="http://schemas.microsoft.com/office/powerpoint/2010/main" val="1771865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36</a:t>
            </a:fld>
            <a:endParaRPr lang="en-US"/>
          </a:p>
        </p:txBody>
      </p:sp>
    </p:spTree>
    <p:extLst>
      <p:ext uri="{BB962C8B-B14F-4D97-AF65-F5344CB8AC3E}">
        <p14:creationId xmlns:p14="http://schemas.microsoft.com/office/powerpoint/2010/main" val="3152611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37</a:t>
            </a:fld>
            <a:endParaRPr lang="en-US"/>
          </a:p>
        </p:txBody>
      </p:sp>
    </p:spTree>
    <p:extLst>
      <p:ext uri="{BB962C8B-B14F-4D97-AF65-F5344CB8AC3E}">
        <p14:creationId xmlns:p14="http://schemas.microsoft.com/office/powerpoint/2010/main" val="3566858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44</a:t>
            </a:fld>
            <a:endParaRPr lang="en-US"/>
          </a:p>
        </p:txBody>
      </p:sp>
    </p:spTree>
    <p:extLst>
      <p:ext uri="{BB962C8B-B14F-4D97-AF65-F5344CB8AC3E}">
        <p14:creationId xmlns:p14="http://schemas.microsoft.com/office/powerpoint/2010/main" val="2724129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50</a:t>
            </a:fld>
            <a:endParaRPr lang="en-US"/>
          </a:p>
        </p:txBody>
      </p:sp>
    </p:spTree>
    <p:extLst>
      <p:ext uri="{BB962C8B-B14F-4D97-AF65-F5344CB8AC3E}">
        <p14:creationId xmlns:p14="http://schemas.microsoft.com/office/powerpoint/2010/main" val="2003289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 9 x 10^9 N</a:t>
            </a:r>
          </a:p>
        </p:txBody>
      </p:sp>
      <p:sp>
        <p:nvSpPr>
          <p:cNvPr id="4" name="Slide Number Placeholder 3"/>
          <p:cNvSpPr>
            <a:spLocks noGrp="1"/>
          </p:cNvSpPr>
          <p:nvPr>
            <p:ph type="sldNum" sz="quarter" idx="10"/>
          </p:nvPr>
        </p:nvSpPr>
        <p:spPr/>
        <p:txBody>
          <a:bodyPr/>
          <a:lstStyle/>
          <a:p>
            <a:fld id="{1D76769E-C829-4283-B80E-CB90D995C291}" type="slidenum">
              <a:rPr lang="en-US" smtClean="0"/>
              <a:pPr/>
              <a:t>7</a:t>
            </a:fld>
            <a:endParaRPr lang="en-US"/>
          </a:p>
        </p:txBody>
      </p:sp>
    </p:spTree>
    <p:extLst>
      <p:ext uri="{BB962C8B-B14F-4D97-AF65-F5344CB8AC3E}">
        <p14:creationId xmlns:p14="http://schemas.microsoft.com/office/powerpoint/2010/main" val="2710326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 9 x 10^9 N</a:t>
            </a:r>
          </a:p>
        </p:txBody>
      </p:sp>
      <p:sp>
        <p:nvSpPr>
          <p:cNvPr id="4" name="Slide Number Placeholder 3"/>
          <p:cNvSpPr>
            <a:spLocks noGrp="1"/>
          </p:cNvSpPr>
          <p:nvPr>
            <p:ph type="sldNum" sz="quarter" idx="10"/>
          </p:nvPr>
        </p:nvSpPr>
        <p:spPr/>
        <p:txBody>
          <a:bodyPr/>
          <a:lstStyle/>
          <a:p>
            <a:fld id="{1D76769E-C829-4283-B80E-CB90D995C291}" type="slidenum">
              <a:rPr lang="en-US" smtClean="0"/>
              <a:pPr/>
              <a:t>8</a:t>
            </a:fld>
            <a:endParaRPr lang="en-US"/>
          </a:p>
        </p:txBody>
      </p:sp>
    </p:spTree>
    <p:extLst>
      <p:ext uri="{BB962C8B-B14F-4D97-AF65-F5344CB8AC3E}">
        <p14:creationId xmlns:p14="http://schemas.microsoft.com/office/powerpoint/2010/main" val="242297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9</a:t>
            </a:fld>
            <a:endParaRPr lang="en-US"/>
          </a:p>
        </p:txBody>
      </p:sp>
    </p:spTree>
    <p:extLst>
      <p:ext uri="{BB962C8B-B14F-4D97-AF65-F5344CB8AC3E}">
        <p14:creationId xmlns:p14="http://schemas.microsoft.com/office/powerpoint/2010/main" val="2422971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Answer: B</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11</a:t>
            </a:fld>
            <a:endParaRPr lang="en-US"/>
          </a:p>
        </p:txBody>
      </p:sp>
    </p:spTree>
    <p:extLst>
      <p:ext uri="{BB962C8B-B14F-4D97-AF65-F5344CB8AC3E}">
        <p14:creationId xmlns:p14="http://schemas.microsoft.com/office/powerpoint/2010/main" val="3225357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14</a:t>
            </a:fld>
            <a:endParaRPr lang="en-US" dirty="0"/>
          </a:p>
        </p:txBody>
      </p:sp>
    </p:spTree>
    <p:extLst>
      <p:ext uri="{BB962C8B-B14F-4D97-AF65-F5344CB8AC3E}">
        <p14:creationId xmlns:p14="http://schemas.microsoft.com/office/powerpoint/2010/main" val="2816725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 9 x 10^9 N</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15</a:t>
            </a:fld>
            <a:endParaRPr lang="en-US"/>
          </a:p>
        </p:txBody>
      </p:sp>
    </p:spTree>
    <p:extLst>
      <p:ext uri="{BB962C8B-B14F-4D97-AF65-F5344CB8AC3E}">
        <p14:creationId xmlns:p14="http://schemas.microsoft.com/office/powerpoint/2010/main" val="2553454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 9 x 10^9 N</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16</a:t>
            </a:fld>
            <a:endParaRPr lang="en-US"/>
          </a:p>
        </p:txBody>
      </p:sp>
    </p:spTree>
    <p:extLst>
      <p:ext uri="{BB962C8B-B14F-4D97-AF65-F5344CB8AC3E}">
        <p14:creationId xmlns:p14="http://schemas.microsoft.com/office/powerpoint/2010/main" val="209630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 9 x 10^9 N</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17</a:t>
            </a:fld>
            <a:endParaRPr lang="en-US"/>
          </a:p>
        </p:txBody>
      </p:sp>
    </p:spTree>
    <p:extLst>
      <p:ext uri="{BB962C8B-B14F-4D97-AF65-F5344CB8AC3E}">
        <p14:creationId xmlns:p14="http://schemas.microsoft.com/office/powerpoint/2010/main" val="244595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9E250-6547-42A1-8114-9EA5097CD642}"/>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13E490D-488B-4B01-951C-55B81E2C8A1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052B2DE-2CF4-4DAE-9B22-F9D7CE29EEEF}"/>
              </a:ext>
            </a:extLst>
          </p:cNvPr>
          <p:cNvSpPr>
            <a:spLocks noGrp="1"/>
          </p:cNvSpPr>
          <p:nvPr>
            <p:ph type="dt" sz="half" idx="10"/>
          </p:nvPr>
        </p:nvSpPr>
        <p:spPr/>
        <p:txBody>
          <a:bodyPr/>
          <a:lstStyle/>
          <a:p>
            <a:fld id="{E6E13C79-1C97-4B32-B2AE-1A69C169643E}" type="datetime2">
              <a:rPr lang="en-US" smtClean="0"/>
              <a:pPr/>
              <a:t>Friday, May 22, 2020</a:t>
            </a:fld>
            <a:endParaRPr lang="en-US" dirty="0">
              <a:solidFill>
                <a:srgbClr val="FFFFFF"/>
              </a:solidFill>
            </a:endParaRPr>
          </a:p>
        </p:txBody>
      </p:sp>
      <p:sp>
        <p:nvSpPr>
          <p:cNvPr id="5" name="Footer Placeholder 4">
            <a:extLst>
              <a:ext uri="{FF2B5EF4-FFF2-40B4-BE49-F238E27FC236}">
                <a16:creationId xmlns:a16="http://schemas.microsoft.com/office/drawing/2014/main" id="{2974B005-41A1-4CBE-95AD-3AA4F898BDD0}"/>
              </a:ext>
            </a:extLst>
          </p:cNvPr>
          <p:cNvSpPr>
            <a:spLocks noGrp="1"/>
          </p:cNvSpPr>
          <p:nvPr>
            <p:ph type="ftr" sz="quarter" idx="11"/>
          </p:nvPr>
        </p:nvSpPr>
        <p:spPr/>
        <p:txBody>
          <a:bodyPr/>
          <a:lstStyle/>
          <a:p>
            <a:endParaRPr lang="en-US">
              <a:solidFill>
                <a:schemeClr val="accent1">
                  <a:tint val="20000"/>
                </a:schemeClr>
              </a:solidFill>
            </a:endParaRPr>
          </a:p>
        </p:txBody>
      </p:sp>
      <p:sp>
        <p:nvSpPr>
          <p:cNvPr id="6" name="Slide Number Placeholder 5">
            <a:extLst>
              <a:ext uri="{FF2B5EF4-FFF2-40B4-BE49-F238E27FC236}">
                <a16:creationId xmlns:a16="http://schemas.microsoft.com/office/drawing/2014/main" id="{26E99AD2-1CBD-4E16-8869-6E375662FA72}"/>
              </a:ext>
            </a:extLst>
          </p:cNvPr>
          <p:cNvSpPr>
            <a:spLocks noGrp="1"/>
          </p:cNvSpPr>
          <p:nvPr>
            <p:ph type="sldNum" sz="quarter" idx="12"/>
          </p:nvPr>
        </p:nvSpPr>
        <p:spPr/>
        <p:txBody>
          <a:bodyPr/>
          <a:lstStyle/>
          <a:p>
            <a:fld id="{45292C34-3E5E-4BA5-AF54-F1601B144FB0}" type="slidenum">
              <a:rPr lang="en-US" smtClean="0"/>
              <a:pPr/>
              <a:t>‹#›</a:t>
            </a:fld>
            <a:endParaRPr lang="en-US" dirty="0">
              <a:solidFill>
                <a:srgbClr val="FFFFFF"/>
              </a:solidFill>
            </a:endParaRPr>
          </a:p>
        </p:txBody>
      </p:sp>
    </p:spTree>
    <p:extLst>
      <p:ext uri="{BB962C8B-B14F-4D97-AF65-F5344CB8AC3E}">
        <p14:creationId xmlns:p14="http://schemas.microsoft.com/office/powerpoint/2010/main" val="3573917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210BB-15D7-4F18-9B30-B625B0450BA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45EE36-1D47-4241-B361-D7E9533DE0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12660D-2BC5-4BCF-BF5E-FB68C0CA20F7}"/>
              </a:ext>
            </a:extLst>
          </p:cNvPr>
          <p:cNvSpPr>
            <a:spLocks noGrp="1"/>
          </p:cNvSpPr>
          <p:nvPr>
            <p:ph type="dt" sz="half" idx="10"/>
          </p:nvPr>
        </p:nvSpPr>
        <p:spPr/>
        <p:txBody>
          <a:bodyPr/>
          <a:lstStyle/>
          <a:p>
            <a:fld id="{D10E14BF-C004-4398-9186-5EE680724D95}" type="datetime2">
              <a:rPr lang="en-US" smtClean="0"/>
              <a:pPr/>
              <a:t>Friday, May 22, 2020</a:t>
            </a:fld>
            <a:endParaRPr lang="en-US"/>
          </a:p>
        </p:txBody>
      </p:sp>
      <p:sp>
        <p:nvSpPr>
          <p:cNvPr id="5" name="Footer Placeholder 4">
            <a:extLst>
              <a:ext uri="{FF2B5EF4-FFF2-40B4-BE49-F238E27FC236}">
                <a16:creationId xmlns:a16="http://schemas.microsoft.com/office/drawing/2014/main" id="{D4256D1E-7C2A-41D6-AEED-EFB94EFF22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6880A8-409E-406B-B012-0F97A374C440}"/>
              </a:ext>
            </a:extLst>
          </p:cNvPr>
          <p:cNvSpPr>
            <a:spLocks noGrp="1"/>
          </p:cNvSpPr>
          <p:nvPr>
            <p:ph type="sldNum" sz="quarter" idx="12"/>
          </p:nvPr>
        </p:nvSpPr>
        <p:spPr/>
        <p:txBody>
          <a:bodyPr/>
          <a:lstStyle/>
          <a:p>
            <a:fld id="{45292C34-3E5E-4BA5-AF54-F1601B144FB0}" type="slidenum">
              <a:rPr lang="en-US" sz="1400" smtClean="0">
                <a:solidFill>
                  <a:schemeClr val="tx2">
                    <a:shade val="50000"/>
                  </a:schemeClr>
                </a:solidFill>
              </a:rPr>
              <a:pPr/>
              <a:t>‹#›</a:t>
            </a:fld>
            <a:endParaRPr lang="en-US"/>
          </a:p>
        </p:txBody>
      </p:sp>
    </p:spTree>
    <p:extLst>
      <p:ext uri="{BB962C8B-B14F-4D97-AF65-F5344CB8AC3E}">
        <p14:creationId xmlns:p14="http://schemas.microsoft.com/office/powerpoint/2010/main" val="10151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AD4546-2E75-430A-AE96-A6DF1A5AFAE0}"/>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EAC8B1-C1E0-4191-AA0E-38C15768E685}"/>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89D365-791C-4B6C-B1E8-AFE5A1129EA6}"/>
              </a:ext>
            </a:extLst>
          </p:cNvPr>
          <p:cNvSpPr>
            <a:spLocks noGrp="1"/>
          </p:cNvSpPr>
          <p:nvPr>
            <p:ph type="dt" sz="half" idx="10"/>
          </p:nvPr>
        </p:nvSpPr>
        <p:spPr/>
        <p:txBody>
          <a:bodyPr/>
          <a:lstStyle/>
          <a:p>
            <a:fld id="{D10E14BF-C004-4398-9186-5EE680724D95}" type="datetime2">
              <a:rPr lang="en-US" smtClean="0"/>
              <a:pPr/>
              <a:t>Friday, May 22, 2020</a:t>
            </a:fld>
            <a:endParaRPr lang="en-US"/>
          </a:p>
        </p:txBody>
      </p:sp>
      <p:sp>
        <p:nvSpPr>
          <p:cNvPr id="5" name="Footer Placeholder 4">
            <a:extLst>
              <a:ext uri="{FF2B5EF4-FFF2-40B4-BE49-F238E27FC236}">
                <a16:creationId xmlns:a16="http://schemas.microsoft.com/office/drawing/2014/main" id="{908896B8-2CC5-42EC-BC03-000238C338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9FBC03-A772-44FB-BBED-060CD709DCE8}"/>
              </a:ext>
            </a:extLst>
          </p:cNvPr>
          <p:cNvSpPr>
            <a:spLocks noGrp="1"/>
          </p:cNvSpPr>
          <p:nvPr>
            <p:ph type="sldNum" sz="quarter" idx="12"/>
          </p:nvPr>
        </p:nvSpPr>
        <p:spPr/>
        <p:txBody>
          <a:bodyPr/>
          <a:lstStyle/>
          <a:p>
            <a:fld id="{45292C34-3E5E-4BA5-AF54-F1601B144FB0}" type="slidenum">
              <a:rPr lang="en-US" sz="1400" smtClean="0">
                <a:solidFill>
                  <a:schemeClr val="tx2">
                    <a:shade val="50000"/>
                  </a:schemeClr>
                </a:solidFill>
              </a:rPr>
              <a:pPr/>
              <a:t>‹#›</a:t>
            </a:fld>
            <a:endParaRPr lang="en-US"/>
          </a:p>
        </p:txBody>
      </p:sp>
    </p:spTree>
    <p:extLst>
      <p:ext uri="{BB962C8B-B14F-4D97-AF65-F5344CB8AC3E}">
        <p14:creationId xmlns:p14="http://schemas.microsoft.com/office/powerpoint/2010/main" val="2590944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1CE83-D630-465A-AFA4-38C69A9197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B4E0E4-DC3E-4D24-842A-E0D2829815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FD5A0E-A475-451E-A1DF-51B57EBB2B17}"/>
              </a:ext>
            </a:extLst>
          </p:cNvPr>
          <p:cNvSpPr>
            <a:spLocks noGrp="1"/>
          </p:cNvSpPr>
          <p:nvPr>
            <p:ph type="dt" sz="half" idx="10"/>
          </p:nvPr>
        </p:nvSpPr>
        <p:spPr/>
        <p:txBody>
          <a:bodyPr/>
          <a:lstStyle/>
          <a:p>
            <a:fld id="{227FEF5B-F2CC-4EC5-8F1F-29A8BF9EFFA9}" type="datetime2">
              <a:rPr lang="en-US" smtClean="0"/>
              <a:pPr/>
              <a:t>Friday, May 22, 2020</a:t>
            </a:fld>
            <a:endParaRPr lang="en-US"/>
          </a:p>
        </p:txBody>
      </p:sp>
      <p:sp>
        <p:nvSpPr>
          <p:cNvPr id="5" name="Footer Placeholder 4">
            <a:extLst>
              <a:ext uri="{FF2B5EF4-FFF2-40B4-BE49-F238E27FC236}">
                <a16:creationId xmlns:a16="http://schemas.microsoft.com/office/drawing/2014/main" id="{E3466115-220E-41B0-92F4-B3B69887C3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FA614-87D4-4AFC-B083-3085535ECF75}"/>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2511884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774C-7C77-447D-8F28-1BA63616E3D9}"/>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96217013-3C2A-4242-AC9B-1B44E606636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D46910-A728-482F-AF49-03F38DAA122F}"/>
              </a:ext>
            </a:extLst>
          </p:cNvPr>
          <p:cNvSpPr>
            <a:spLocks noGrp="1"/>
          </p:cNvSpPr>
          <p:nvPr>
            <p:ph type="dt" sz="half" idx="10"/>
          </p:nvPr>
        </p:nvSpPr>
        <p:spPr/>
        <p:txBody>
          <a:bodyPr/>
          <a:lstStyle/>
          <a:p>
            <a:fld id="{5F4709C1-563D-4D9C-B702-B64C84A5A174}" type="datetime2">
              <a:rPr lang="en-US" smtClean="0"/>
              <a:pPr/>
              <a:t>Friday, May 22, 2020</a:t>
            </a:fld>
            <a:endParaRPr lang="en-US"/>
          </a:p>
        </p:txBody>
      </p:sp>
      <p:sp>
        <p:nvSpPr>
          <p:cNvPr id="5" name="Footer Placeholder 4">
            <a:extLst>
              <a:ext uri="{FF2B5EF4-FFF2-40B4-BE49-F238E27FC236}">
                <a16:creationId xmlns:a16="http://schemas.microsoft.com/office/drawing/2014/main" id="{57A06440-4DC5-4D71-AD06-183EC5749A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EA1EDB-286B-4C08-8704-18375B9215E7}"/>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126486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4E934-F8EC-49B8-8DAB-4599D1E89C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3CE37D-3705-4B51-A1DA-B3BA942EE495}"/>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24D56E-BDF8-45D9-8344-49431F5FB21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A95BC8-F435-4ED0-9613-DCEC7A8314FA}"/>
              </a:ext>
            </a:extLst>
          </p:cNvPr>
          <p:cNvSpPr>
            <a:spLocks noGrp="1"/>
          </p:cNvSpPr>
          <p:nvPr>
            <p:ph type="dt" sz="half" idx="10"/>
          </p:nvPr>
        </p:nvSpPr>
        <p:spPr/>
        <p:txBody>
          <a:bodyPr/>
          <a:lstStyle/>
          <a:p>
            <a:fld id="{2E8303D9-A6EB-41FB-BF22-3F49E470997E}" type="datetime2">
              <a:rPr lang="en-US" smtClean="0"/>
              <a:pPr/>
              <a:t>Friday, May 22, 2020</a:t>
            </a:fld>
            <a:endParaRPr lang="en-US"/>
          </a:p>
        </p:txBody>
      </p:sp>
      <p:sp>
        <p:nvSpPr>
          <p:cNvPr id="6" name="Footer Placeholder 5">
            <a:extLst>
              <a:ext uri="{FF2B5EF4-FFF2-40B4-BE49-F238E27FC236}">
                <a16:creationId xmlns:a16="http://schemas.microsoft.com/office/drawing/2014/main" id="{F1430749-6FFB-4C58-BA0D-BD2B2D81C5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11145C-BACB-42E0-9D54-0704F581CA03}"/>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2423651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3128D-8052-4237-A356-BED608949B9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D4399E-2A30-466E-9EC5-83BBC082972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6192831-8945-4700-8C70-95A8FE3BEABA}"/>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028684-0312-4EE1-91BF-3F89F661A56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909D8B6C-6281-4F15-8AD6-66E3402A4973}"/>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2830608-6B66-46FD-9A5E-D49CE47EDDD8}"/>
              </a:ext>
            </a:extLst>
          </p:cNvPr>
          <p:cNvSpPr>
            <a:spLocks noGrp="1"/>
          </p:cNvSpPr>
          <p:nvPr>
            <p:ph type="dt" sz="half" idx="10"/>
          </p:nvPr>
        </p:nvSpPr>
        <p:spPr/>
        <p:txBody>
          <a:bodyPr/>
          <a:lstStyle/>
          <a:p>
            <a:fld id="{89BB0534-5698-4F62-9CFE-5DE61A073E78}" type="datetime2">
              <a:rPr lang="en-US" smtClean="0"/>
              <a:pPr/>
              <a:t>Friday, May 22, 2020</a:t>
            </a:fld>
            <a:endParaRPr lang="en-US"/>
          </a:p>
        </p:txBody>
      </p:sp>
      <p:sp>
        <p:nvSpPr>
          <p:cNvPr id="8" name="Footer Placeholder 7">
            <a:extLst>
              <a:ext uri="{FF2B5EF4-FFF2-40B4-BE49-F238E27FC236}">
                <a16:creationId xmlns:a16="http://schemas.microsoft.com/office/drawing/2014/main" id="{5FB1505E-152E-42F7-ADFC-59069B70FE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45955D-F8CE-4249-A287-541D2DF4BDA8}"/>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2135108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CABCE-36A4-4097-9095-B807F040C8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D76AB5B-8283-497C-8EA4-E12A26CD0E1E}"/>
              </a:ext>
            </a:extLst>
          </p:cNvPr>
          <p:cNvSpPr>
            <a:spLocks noGrp="1"/>
          </p:cNvSpPr>
          <p:nvPr>
            <p:ph type="dt" sz="half" idx="10"/>
          </p:nvPr>
        </p:nvSpPr>
        <p:spPr/>
        <p:txBody>
          <a:bodyPr/>
          <a:lstStyle/>
          <a:p>
            <a:fld id="{084827A3-B249-4F87-AB1A-1E06AC1AA2A4}" type="datetime2">
              <a:rPr lang="en-US" smtClean="0"/>
              <a:pPr/>
              <a:t>Friday, May 22, 2020</a:t>
            </a:fld>
            <a:endParaRPr lang="en-US"/>
          </a:p>
        </p:txBody>
      </p:sp>
      <p:sp>
        <p:nvSpPr>
          <p:cNvPr id="4" name="Footer Placeholder 3">
            <a:extLst>
              <a:ext uri="{FF2B5EF4-FFF2-40B4-BE49-F238E27FC236}">
                <a16:creationId xmlns:a16="http://schemas.microsoft.com/office/drawing/2014/main" id="{38D08932-26C0-4E6D-A6DF-FF8FA8CD87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CD38AE-B67F-42E4-92C5-11E5094E2B26}"/>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3589389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E06C9C-33E2-487E-8630-8DE8CC4E84FA}"/>
              </a:ext>
            </a:extLst>
          </p:cNvPr>
          <p:cNvSpPr>
            <a:spLocks noGrp="1"/>
          </p:cNvSpPr>
          <p:nvPr>
            <p:ph type="dt" sz="half" idx="10"/>
          </p:nvPr>
        </p:nvSpPr>
        <p:spPr/>
        <p:txBody>
          <a:bodyPr/>
          <a:lstStyle/>
          <a:p>
            <a:fld id="{B1546142-29B2-49CC-BCC6-A3AD70B4960E}" type="datetime2">
              <a:rPr lang="en-US" smtClean="0"/>
              <a:pPr/>
              <a:t>Friday, May 22, 2020</a:t>
            </a:fld>
            <a:endParaRPr lang="en-US"/>
          </a:p>
        </p:txBody>
      </p:sp>
      <p:sp>
        <p:nvSpPr>
          <p:cNvPr id="3" name="Footer Placeholder 2">
            <a:extLst>
              <a:ext uri="{FF2B5EF4-FFF2-40B4-BE49-F238E27FC236}">
                <a16:creationId xmlns:a16="http://schemas.microsoft.com/office/drawing/2014/main" id="{DBF28980-0D46-43F0-A1BA-FFE0B3042E1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54C036-94A4-48D2-9F6A-607304934557}"/>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3635969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B1A57-9AB8-4B23-B3F6-66038CBEB73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5130F9E-2A0A-45FC-80AE-9E87D161167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CF1A0A-D530-4663-8A1D-1C3BE9C68C1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5D153CF-AD14-4B87-AD08-A3287B3064D1}"/>
              </a:ext>
            </a:extLst>
          </p:cNvPr>
          <p:cNvSpPr>
            <a:spLocks noGrp="1"/>
          </p:cNvSpPr>
          <p:nvPr>
            <p:ph type="dt" sz="half" idx="10"/>
          </p:nvPr>
        </p:nvSpPr>
        <p:spPr/>
        <p:txBody>
          <a:bodyPr/>
          <a:lstStyle/>
          <a:p>
            <a:fld id="{E86C4691-4882-40A8-AF62-8CF6A18D40B2}" type="datetime2">
              <a:rPr lang="en-US" smtClean="0"/>
              <a:pPr/>
              <a:t>Friday, May 22, 2020</a:t>
            </a:fld>
            <a:endParaRPr lang="en-US"/>
          </a:p>
        </p:txBody>
      </p:sp>
      <p:sp>
        <p:nvSpPr>
          <p:cNvPr id="6" name="Footer Placeholder 5">
            <a:extLst>
              <a:ext uri="{FF2B5EF4-FFF2-40B4-BE49-F238E27FC236}">
                <a16:creationId xmlns:a16="http://schemas.microsoft.com/office/drawing/2014/main" id="{4331EABA-43D7-44BE-9608-57D272F3D1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9BD01F-246D-44E9-B81C-E1772FD41933}"/>
              </a:ext>
            </a:extLst>
          </p:cNvPr>
          <p:cNvSpPr>
            <a:spLocks noGrp="1"/>
          </p:cNvSpPr>
          <p:nvPr>
            <p:ph type="sldNum" sz="quarter" idx="12"/>
          </p:nvPr>
        </p:nvSpPr>
        <p:spPr/>
        <p:txBody>
          <a:bodyPr/>
          <a:lstStyle/>
          <a:p>
            <a:fld id="{BC410EEA-824F-4D46-AFE7-60426C8C06B0}" type="slidenum">
              <a:rPr lang="en-US" smtClean="0"/>
              <a:pPr/>
              <a:t>‹#›</a:t>
            </a:fld>
            <a:endParaRPr lang="en-US"/>
          </a:p>
        </p:txBody>
      </p:sp>
    </p:spTree>
    <p:extLst>
      <p:ext uri="{BB962C8B-B14F-4D97-AF65-F5344CB8AC3E}">
        <p14:creationId xmlns:p14="http://schemas.microsoft.com/office/powerpoint/2010/main" val="2502254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273FD-C7FB-4C49-B712-071F80EFD08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CD21592-96C0-436F-9693-368FBF54D44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02209DB-6147-4CD0-B977-A389DDC8C41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0D6AD8-2F99-448E-876D-86A5ED7F0FDD}"/>
              </a:ext>
            </a:extLst>
          </p:cNvPr>
          <p:cNvSpPr>
            <a:spLocks noGrp="1"/>
          </p:cNvSpPr>
          <p:nvPr>
            <p:ph type="dt" sz="half" idx="10"/>
          </p:nvPr>
        </p:nvSpPr>
        <p:spPr/>
        <p:txBody>
          <a:bodyPr/>
          <a:lstStyle/>
          <a:p>
            <a:fld id="{61C6776A-4DEC-47EE-8A49-2C150ECB5465}" type="datetime2">
              <a:rPr lang="en-US" smtClean="0"/>
              <a:pPr/>
              <a:t>Friday, May 22, 2020</a:t>
            </a:fld>
            <a:endParaRPr lang="en-US">
              <a:solidFill>
                <a:schemeClr val="tx1"/>
              </a:solidFill>
            </a:endParaRPr>
          </a:p>
        </p:txBody>
      </p:sp>
      <p:sp>
        <p:nvSpPr>
          <p:cNvPr id="6" name="Footer Placeholder 5">
            <a:extLst>
              <a:ext uri="{FF2B5EF4-FFF2-40B4-BE49-F238E27FC236}">
                <a16:creationId xmlns:a16="http://schemas.microsoft.com/office/drawing/2014/main" id="{A51D1676-5BD2-45DF-811C-8D1E2DC078B7}"/>
              </a:ext>
            </a:extLst>
          </p:cNvPr>
          <p:cNvSpPr>
            <a:spLocks noGrp="1"/>
          </p:cNvSpPr>
          <p:nvPr>
            <p:ph type="ftr" sz="quarter" idx="11"/>
          </p:nvPr>
        </p:nvSpPr>
        <p:spPr/>
        <p:txBody>
          <a:bodyPr/>
          <a:lstStyle/>
          <a:p>
            <a:endParaRPr lang="en-US">
              <a:solidFill>
                <a:schemeClr val="tx1"/>
              </a:solidFill>
            </a:endParaRPr>
          </a:p>
        </p:txBody>
      </p:sp>
      <p:sp>
        <p:nvSpPr>
          <p:cNvPr id="7" name="Slide Number Placeholder 6">
            <a:extLst>
              <a:ext uri="{FF2B5EF4-FFF2-40B4-BE49-F238E27FC236}">
                <a16:creationId xmlns:a16="http://schemas.microsoft.com/office/drawing/2014/main" id="{A4EA0B36-6763-4E8D-B97B-62635013652D}"/>
              </a:ext>
            </a:extLst>
          </p:cNvPr>
          <p:cNvSpPr>
            <a:spLocks noGrp="1"/>
          </p:cNvSpPr>
          <p:nvPr>
            <p:ph type="sldNum" sz="quarter" idx="12"/>
          </p:nvPr>
        </p:nvSpPr>
        <p:spPr/>
        <p:txBody>
          <a:bodyPr/>
          <a:lstStyle/>
          <a:p>
            <a:fld id="{BC410EEA-824F-4D46-AFE7-60426C8C06B0}" type="slidenum">
              <a:rPr lang="en-US" smtClean="0"/>
              <a:pPr/>
              <a:t>‹#›</a:t>
            </a:fld>
            <a:endParaRPr lang="en-US">
              <a:solidFill>
                <a:schemeClr val="tx1"/>
              </a:solidFill>
            </a:endParaRPr>
          </a:p>
        </p:txBody>
      </p:sp>
    </p:spTree>
    <p:extLst>
      <p:ext uri="{BB962C8B-B14F-4D97-AF65-F5344CB8AC3E}">
        <p14:creationId xmlns:p14="http://schemas.microsoft.com/office/powerpoint/2010/main" val="692541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A42D72-316E-4B42-A182-188C17E10F9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F4A234-A824-4298-A757-9AC90745327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4FDF42-B4B7-4944-B882-A6B45FCB084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10E14BF-C004-4398-9186-5EE680724D95}" type="datetime2">
              <a:rPr lang="en-US" smtClean="0"/>
              <a:pPr/>
              <a:t>Friday, May 22, 2020</a:t>
            </a:fld>
            <a:endParaRPr lang="en-US" sz="1000" dirty="0">
              <a:solidFill>
                <a:schemeClr val="tx1"/>
              </a:solidFill>
            </a:endParaRPr>
          </a:p>
        </p:txBody>
      </p:sp>
      <p:sp>
        <p:nvSpPr>
          <p:cNvPr id="5" name="Footer Placeholder 4">
            <a:extLst>
              <a:ext uri="{FF2B5EF4-FFF2-40B4-BE49-F238E27FC236}">
                <a16:creationId xmlns:a16="http://schemas.microsoft.com/office/drawing/2014/main" id="{3714B870-4B83-4BE3-B1D5-C626BE16EDF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lgn="r"/>
            <a:endParaRPr lang="en-US" sz="1000" dirty="0">
              <a:solidFill>
                <a:schemeClr val="tx1"/>
              </a:solidFill>
            </a:endParaRPr>
          </a:p>
        </p:txBody>
      </p:sp>
      <p:sp>
        <p:nvSpPr>
          <p:cNvPr id="6" name="Slide Number Placeholder 5">
            <a:extLst>
              <a:ext uri="{FF2B5EF4-FFF2-40B4-BE49-F238E27FC236}">
                <a16:creationId xmlns:a16="http://schemas.microsoft.com/office/drawing/2014/main" id="{B691977D-FD0F-4ADA-A828-4036C08CA39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292C34-3E5E-4BA5-AF54-F1601B144FB0}" type="slidenum">
              <a:rPr lang="en-US" sz="1400" smtClean="0">
                <a:solidFill>
                  <a:schemeClr val="tx2">
                    <a:shade val="50000"/>
                  </a:schemeClr>
                </a:solidFill>
              </a:rPr>
              <a:pPr/>
              <a:t>‹#›</a:t>
            </a:fld>
            <a:endParaRPr lang="en-US" sz="1000" b="0">
              <a:solidFill>
                <a:schemeClr val="tx1"/>
              </a:solidFill>
            </a:endParaRPr>
          </a:p>
        </p:txBody>
      </p:sp>
    </p:spTree>
    <p:extLst>
      <p:ext uri="{BB962C8B-B14F-4D97-AF65-F5344CB8AC3E}">
        <p14:creationId xmlns:p14="http://schemas.microsoft.com/office/powerpoint/2010/main" val="386743251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wiley.com/college/halliday/0470469080/image_gallery/ch22/pages/halliday_9e_fig_22_06.htm"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wiley.com/college/halliday/0470469080/image_gallery/ch22/pages/halliday_9e_fig_22_05.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wiley.com/college/halliday/0470469080/image_gallery/ch25/pages/halliday_9e_fig_25_26.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wiley.com/college/halliday/0470469080/image_gallery/ch25/pages/halliday_9e_fig_25_26.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File:Meissner_effect_p1390048.jp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n.wikipedia.org/wiki/File:Helium_atom_QM.sv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AF4ABE2-381B-4B67-9C0F-27FFD64F7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8">
            <a:extLst>
              <a:ext uri="{FF2B5EF4-FFF2-40B4-BE49-F238E27FC236}">
                <a16:creationId xmlns:a16="http://schemas.microsoft.com/office/drawing/2014/main" id="{4AA509EC-4C56-4A74-A517-3ECD04C3F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686552" y="2355786"/>
            <a:ext cx="5506249"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3540516" y="2520377"/>
            <a:ext cx="4366758" cy="2439683"/>
          </a:xfrm>
        </p:spPr>
        <p:txBody>
          <a:bodyPr>
            <a:normAutofit/>
          </a:bodyPr>
          <a:lstStyle/>
          <a:p>
            <a:pPr algn="l"/>
            <a:r>
              <a:rPr lang="en-US" sz="4700" dirty="0">
                <a:solidFill>
                  <a:srgbClr val="FFFFFF"/>
                </a:solidFill>
              </a:rPr>
              <a:t>Energy and Electricity and Magnetism</a:t>
            </a:r>
          </a:p>
        </p:txBody>
      </p:sp>
      <p:sp>
        <p:nvSpPr>
          <p:cNvPr id="13" name="Freeform 5">
            <a:extLst>
              <a:ext uri="{FF2B5EF4-FFF2-40B4-BE49-F238E27FC236}">
                <a16:creationId xmlns:a16="http://schemas.microsoft.com/office/drawing/2014/main" id="{6FBC94C7-2F0E-4FBA-B442-0E0296AAA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686552" y="1654168"/>
            <a:ext cx="616870"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6CF43A2F-2E6F-44F4-A006-A10CF1DCB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787606" y="1311136"/>
            <a:ext cx="515815"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F83DA5F0-0D4C-4E74-8A5C-F6CBD391F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787606" y="1126737"/>
            <a:ext cx="2604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8">
            <a:extLst>
              <a:ext uri="{FF2B5EF4-FFF2-40B4-BE49-F238E27FC236}">
                <a16:creationId xmlns:a16="http://schemas.microsoft.com/office/drawing/2014/main" id="{A7798713-AB3F-41E3-8CE3-1C1FBCF7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646" y="1120021"/>
            <a:ext cx="2451360" cy="3509529"/>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Atom">
            <a:extLst>
              <a:ext uri="{FF2B5EF4-FFF2-40B4-BE49-F238E27FC236}">
                <a16:creationId xmlns:a16="http://schemas.microsoft.com/office/drawing/2014/main" id="{61071471-5A73-4625-9568-29C91FED03B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296" y="1789077"/>
            <a:ext cx="2221021" cy="22210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A976E23-29EC-4E20-9EF6-B7CC4A821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F5FCEC6-E657-46F1-925F-13ED19212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E5BA8FCE-96F8-40B3-804C-10C27C02F4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75420"/>
            <a:ext cx="9036544" cy="4093306"/>
            <a:chOff x="1" y="2075420"/>
            <a:chExt cx="12048729" cy="4093306"/>
          </a:xfrm>
        </p:grpSpPr>
        <p:sp>
          <p:nvSpPr>
            <p:cNvPr id="16" name="Oval 15">
              <a:extLst>
                <a:ext uri="{FF2B5EF4-FFF2-40B4-BE49-F238E27FC236}">
                  <a16:creationId xmlns:a16="http://schemas.microsoft.com/office/drawing/2014/main" id="{F0593719-0C87-4B1E-B35D-0F97D29692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86F72299-2A02-44FA-A443-EFB406CF1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3B09EF30-0043-45B4-B715-398AB3B37D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30227CAF-D3D1-454C-A6E3-466111AB01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90B68C07-78C0-4A8D-8839-959B33F076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C367BC4-E8BC-458E-B0F6-2033296CFD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p:cNvSpPr>
            <a:spLocks noGrp="1"/>
          </p:cNvSpPr>
          <p:nvPr>
            <p:ph type="title"/>
          </p:nvPr>
        </p:nvSpPr>
        <p:spPr>
          <a:xfrm>
            <a:off x="381000" y="362496"/>
            <a:ext cx="4172309" cy="2632080"/>
          </a:xfrm>
          <a:noFill/>
        </p:spPr>
        <p:txBody>
          <a:bodyPr anchor="t">
            <a:normAutofit/>
          </a:bodyPr>
          <a:lstStyle/>
          <a:p>
            <a:pPr algn="ctr"/>
            <a:r>
              <a:rPr lang="en-US" sz="4200" b="1" dirty="0">
                <a:solidFill>
                  <a:schemeClr val="bg1"/>
                </a:solidFill>
              </a:rPr>
              <a:t>Charge is Quantized</a:t>
            </a:r>
          </a:p>
        </p:txBody>
      </p:sp>
      <p:sp>
        <p:nvSpPr>
          <p:cNvPr id="23" name="Rectangle 22">
            <a:extLst>
              <a:ext uri="{FF2B5EF4-FFF2-40B4-BE49-F238E27FC236}">
                <a16:creationId xmlns:a16="http://schemas.microsoft.com/office/drawing/2014/main" id="{FF0BDB76-BCEC-498E-BA26-C763CD9FA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479052" y="1131512"/>
            <a:ext cx="2796461" cy="533439"/>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DD8DF5DF-A251-4BC2-8965-4EDDD01FC5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444654" y="317578"/>
            <a:ext cx="411480" cy="549007"/>
            <a:chOff x="7029447" y="3514725"/>
            <a:chExt cx="1285875" cy="549007"/>
          </a:xfrm>
        </p:grpSpPr>
        <p:cxnSp>
          <p:nvCxnSpPr>
            <p:cNvPr id="26" name="Straight Connector 25">
              <a:extLst>
                <a:ext uri="{FF2B5EF4-FFF2-40B4-BE49-F238E27FC236}">
                  <a16:creationId xmlns:a16="http://schemas.microsoft.com/office/drawing/2014/main" id="{8930D52D-708D-43A1-B073-469EFDB020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2491CB-6849-43BB-926B-D979A3DB091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1251642-9512-4A11-9670-BD1C3A99814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D277633-FF55-420D-87BC-0CB11FD6D06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1" name="Rectangle 30">
            <a:extLst>
              <a:ext uri="{FF2B5EF4-FFF2-40B4-BE49-F238E27FC236}">
                <a16:creationId xmlns:a16="http://schemas.microsoft.com/office/drawing/2014/main" id="{1452CEF2-C9EC-4C15-99E4-C781AB08A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6140785"/>
            <a:ext cx="4571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600459E6-26A3-4EAC-A34C-D0792D88CC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45785" y="5940560"/>
            <a:ext cx="1285875" cy="549007"/>
            <a:chOff x="7029447" y="3514725"/>
            <a:chExt cx="1285875" cy="549007"/>
          </a:xfrm>
        </p:grpSpPr>
        <p:cxnSp>
          <p:nvCxnSpPr>
            <p:cNvPr id="34" name="Straight Connector 33">
              <a:extLst>
                <a:ext uri="{FF2B5EF4-FFF2-40B4-BE49-F238E27FC236}">
                  <a16:creationId xmlns:a16="http://schemas.microsoft.com/office/drawing/2014/main" id="{1264D5E9-C8D4-444A-8B1B-C11FB47CBA7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DD99233-66AB-4E60-AF8A-A3259E6A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4E8492A-EE2A-4BE3-A4B2-2BCE77DA40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222A220-AA24-4E60-83D6-D32FEB34D8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Content Placeholder 1"/>
          <p:cNvSpPr>
            <a:spLocks noGrp="1"/>
          </p:cNvSpPr>
          <p:nvPr>
            <p:ph idx="1"/>
          </p:nvPr>
        </p:nvSpPr>
        <p:spPr>
          <a:xfrm>
            <a:off x="399686" y="1828800"/>
            <a:ext cx="4172312" cy="4725713"/>
          </a:xfrm>
          <a:noFill/>
        </p:spPr>
        <p:txBody>
          <a:bodyPr anchor="t">
            <a:normAutofit/>
          </a:bodyPr>
          <a:lstStyle/>
          <a:p>
            <a:r>
              <a:rPr lang="en-US" sz="1600" dirty="0">
                <a:solidFill>
                  <a:schemeClr val="bg1"/>
                </a:solidFill>
              </a:rPr>
              <a:t>The total charge for a system is always integer multiples of an elementary charge (e).</a:t>
            </a:r>
          </a:p>
          <a:p>
            <a:endParaRPr lang="en-US" sz="1600" dirty="0">
              <a:solidFill>
                <a:schemeClr val="bg1"/>
              </a:solidFill>
            </a:endParaRPr>
          </a:p>
          <a:p>
            <a:endParaRPr lang="en-US" sz="1600" dirty="0">
              <a:solidFill>
                <a:schemeClr val="bg1"/>
              </a:solidFill>
            </a:endParaRPr>
          </a:p>
          <a:p>
            <a:r>
              <a:rPr lang="en-US" sz="1600" dirty="0">
                <a:solidFill>
                  <a:schemeClr val="bg1"/>
                </a:solidFill>
              </a:rPr>
              <a:t>The magnitude of this elementary charges the same for both protons and electrons:</a:t>
            </a:r>
          </a:p>
          <a:p>
            <a:endParaRPr lang="en-US" sz="1600" dirty="0">
              <a:solidFill>
                <a:schemeClr val="bg1"/>
              </a:solidFill>
            </a:endParaRPr>
          </a:p>
          <a:p>
            <a:endParaRPr lang="en-US" sz="1600" dirty="0">
              <a:solidFill>
                <a:schemeClr val="bg1"/>
              </a:solidFill>
            </a:endParaRPr>
          </a:p>
          <a:p>
            <a:r>
              <a:rPr lang="en-US" sz="1600" dirty="0">
                <a:solidFill>
                  <a:schemeClr val="bg1"/>
                </a:solidFill>
              </a:rPr>
              <a:t>Elementary particles either carry no charge, or carry a single elementary charge.  </a:t>
            </a:r>
          </a:p>
          <a:p>
            <a:r>
              <a:rPr lang="en-US" sz="1600" dirty="0">
                <a:solidFill>
                  <a:schemeClr val="bg1"/>
                </a:solidFill>
              </a:rPr>
              <a:t>When a physical quantity such as charge can have only discrete values, rather than any value, we say the quantity is </a:t>
            </a:r>
            <a:r>
              <a:rPr lang="en-US" sz="1600" b="1" dirty="0">
                <a:solidFill>
                  <a:schemeClr val="bg1"/>
                </a:solidFill>
              </a:rPr>
              <a:t>quantized.</a:t>
            </a:r>
            <a:r>
              <a:rPr lang="en-US" sz="1600" dirty="0">
                <a:solidFill>
                  <a:schemeClr val="bg1"/>
                </a:solidFill>
              </a:rPr>
              <a:t>  </a:t>
            </a:r>
          </a:p>
          <a:p>
            <a:r>
              <a:rPr lang="en-US" sz="1600" dirty="0">
                <a:solidFill>
                  <a:schemeClr val="bg1"/>
                </a:solidFill>
              </a:rPr>
              <a:t>It is possible, For example, to find a particle that has no charge at all, or a charge of +10e, or -6e, but not a particle with a charge of, say, 3.57e.</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8726"/>
          <a:stretch/>
        </p:blipFill>
        <p:spPr bwMode="auto">
          <a:xfrm>
            <a:off x="5538694" y="2602280"/>
            <a:ext cx="3100577" cy="16549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38">
            <a:extLst>
              <a:ext uri="{FF2B5EF4-FFF2-40B4-BE49-F238E27FC236}">
                <a16:creationId xmlns:a16="http://schemas.microsoft.com/office/drawing/2014/main" id="{94F13521-5DF8-4DF5-A0B9-A718234B3A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5302357" y="851510"/>
            <a:ext cx="304800" cy="322326"/>
            <a:chOff x="215328" y="-46937"/>
            <a:chExt cx="304800" cy="2773841"/>
          </a:xfrm>
        </p:grpSpPr>
        <p:cxnSp>
          <p:nvCxnSpPr>
            <p:cNvPr id="40" name="Straight Connector 39">
              <a:extLst>
                <a:ext uri="{FF2B5EF4-FFF2-40B4-BE49-F238E27FC236}">
                  <a16:creationId xmlns:a16="http://schemas.microsoft.com/office/drawing/2014/main" id="{046D4DF8-1672-4FA2-9826-FE37087C6A4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B7A5B2F-EC14-4482-85C2-E1320F14DD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F6FC815-E502-44E9-B346-1E771A5E2E5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1DCBABB-A77B-43CF-94EF-B785F32C4F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pic>
        <p:nvPicPr>
          <p:cNvPr id="32" name="Picture 2">
            <a:extLst>
              <a:ext uri="{FF2B5EF4-FFF2-40B4-BE49-F238E27FC236}">
                <a16:creationId xmlns:a16="http://schemas.microsoft.com/office/drawing/2014/main" id="{2530A176-7B06-435A-8ABD-E4AD18E57D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56" y="2590800"/>
            <a:ext cx="38290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
            <a:extLst>
              <a:ext uri="{FF2B5EF4-FFF2-40B4-BE49-F238E27FC236}">
                <a16:creationId xmlns:a16="http://schemas.microsoft.com/office/drawing/2014/main" id="{9B3A7559-77B4-4EF3-8DA0-11F8097FE5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274" y="3667125"/>
            <a:ext cx="26860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2322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9144000" cy="838200"/>
          </a:xfrm>
        </p:spPr>
        <p:txBody>
          <a:bodyPr>
            <a:normAutofit/>
          </a:bodyPr>
          <a:lstStyle/>
          <a:p>
            <a:pPr algn="ctr"/>
            <a:r>
              <a:rPr lang="en-US" b="1" dirty="0"/>
              <a:t>Charge is Conserved</a:t>
            </a:r>
            <a:endParaRPr lang="en-US" sz="3600" b="1" dirty="0"/>
          </a:p>
        </p:txBody>
      </p:sp>
      <p:sp>
        <p:nvSpPr>
          <p:cNvPr id="2" name="Content Placeholder 1"/>
          <p:cNvSpPr>
            <a:spLocks noGrp="1"/>
          </p:cNvSpPr>
          <p:nvPr>
            <p:ph idx="1"/>
          </p:nvPr>
        </p:nvSpPr>
        <p:spPr>
          <a:xfrm>
            <a:off x="228600" y="1066800"/>
            <a:ext cx="8763000" cy="7696200"/>
          </a:xfrm>
        </p:spPr>
        <p:txBody>
          <a:bodyPr>
            <a:noAutofit/>
          </a:bodyPr>
          <a:lstStyle/>
          <a:p>
            <a:pPr algn="just"/>
            <a:r>
              <a:rPr lang="en-US" sz="2000" dirty="0"/>
              <a:t>If one rubs a glass rod with silk, a positive charge appears on the rod. Measurement shows that a negative charge of equal magnitude appears on the silk. This suggests that rubbing does not create charge but only transfers it from one body to another, upsetting the electrical neutrality of each body during the process.</a:t>
            </a:r>
          </a:p>
          <a:p>
            <a:r>
              <a:rPr lang="en-US" sz="2000" dirty="0"/>
              <a:t>This hypothesis of conservation of charge has stood up under close examination, both for large-scale charged bodies and for atoms, nuclei, and elementary particles.</a:t>
            </a:r>
          </a:p>
          <a:p>
            <a:r>
              <a:rPr lang="en-US" sz="2000" dirty="0"/>
              <a:t>An example is in radioactive decay of nuclei, in which a nucleus transforms into (becomes) a different type of nucleus.  A uranium-238 nucleus (</a:t>
            </a:r>
            <a:r>
              <a:rPr lang="en-US" sz="2000" baseline="30000" dirty="0"/>
              <a:t>238</a:t>
            </a:r>
            <a:r>
              <a:rPr lang="en-US" sz="2000" dirty="0"/>
              <a:t>U) transforms into a thorium- 234 nucleus (</a:t>
            </a:r>
            <a:r>
              <a:rPr lang="en-US" sz="2000" baseline="30000" dirty="0"/>
              <a:t>234</a:t>
            </a:r>
            <a:r>
              <a:rPr lang="en-US" sz="2000" dirty="0"/>
              <a:t>Th) by emitting an </a:t>
            </a:r>
            <a:r>
              <a:rPr lang="en-US" sz="2000" i="1" dirty="0"/>
              <a:t>alpha particle. </a:t>
            </a:r>
            <a:r>
              <a:rPr lang="en-US" sz="2000" dirty="0"/>
              <a:t>An alpha particle has the</a:t>
            </a:r>
            <a:r>
              <a:rPr lang="en-US" sz="2000" i="1" dirty="0"/>
              <a:t> </a:t>
            </a:r>
            <a:r>
              <a:rPr lang="en-US" sz="2000" dirty="0"/>
              <a:t>same makeup as a helium-4 nucleus, it has the symbol </a:t>
            </a:r>
            <a:r>
              <a:rPr lang="en-US" sz="2000" baseline="30000" dirty="0"/>
              <a:t>4</a:t>
            </a:r>
            <a:r>
              <a:rPr lang="en-US" sz="2000" dirty="0"/>
              <a:t>He. Here the net charge is 238.</a:t>
            </a:r>
          </a:p>
          <a:p>
            <a:endParaRPr lang="en-US" sz="2000" dirty="0"/>
          </a:p>
        </p:txBody>
      </p:sp>
      <p:pic>
        <p:nvPicPr>
          <p:cNvPr id="4" name="Picture 2">
            <a:extLst>
              <a:ext uri="{FF2B5EF4-FFF2-40B4-BE49-F238E27FC236}">
                <a16:creationId xmlns:a16="http://schemas.microsoft.com/office/drawing/2014/main" id="{20E4DDFB-5F43-4DCF-9A81-4154BD705B12}"/>
              </a:ext>
            </a:extLst>
          </p:cNvPr>
          <p:cNvPicPr>
            <a:picLocks noChangeAspect="1" noChangeArrowheads="1"/>
          </p:cNvPicPr>
          <p:nvPr/>
        </p:nvPicPr>
        <p:blipFill>
          <a:blip r:embed="rId3" cstate="print">
            <a:duotone>
              <a:prstClr val="black"/>
              <a:schemeClr val="accent6">
                <a:lumMod val="20000"/>
                <a:lumOff val="80000"/>
                <a:tint val="45000"/>
                <a:satMod val="400000"/>
              </a:schemeClr>
            </a:duotone>
          </a:blip>
          <a:srcRect/>
          <a:stretch>
            <a:fillRect/>
          </a:stretch>
        </p:blipFill>
        <p:spPr bwMode="auto">
          <a:xfrm>
            <a:off x="2590800" y="5029200"/>
            <a:ext cx="3522516" cy="685800"/>
          </a:xfrm>
          <a:prstGeom prst="rect">
            <a:avLst/>
          </a:prstGeom>
          <a:noFill/>
          <a:ln w="9525">
            <a:noFill/>
            <a:miter lim="800000"/>
            <a:headEnd/>
            <a:tailEnd/>
          </a:ln>
        </p:spPr>
      </p:pic>
    </p:spTree>
    <p:extLst>
      <p:ext uri="{BB962C8B-B14F-4D97-AF65-F5344CB8AC3E}">
        <p14:creationId xmlns:p14="http://schemas.microsoft.com/office/powerpoint/2010/main" val="931145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287F69AB-2350-44E3-9076-00265B93F3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 y="1"/>
            <a:ext cx="729530" cy="1935307"/>
            <a:chOff x="10918968" y="713127"/>
            <a:chExt cx="1273032" cy="2532832"/>
          </a:xfrm>
        </p:grpSpPr>
        <p:sp>
          <p:nvSpPr>
            <p:cNvPr id="19" name="Rectangle 18">
              <a:extLst>
                <a:ext uri="{FF2B5EF4-FFF2-40B4-BE49-F238E27FC236}">
                  <a16:creationId xmlns:a16="http://schemas.microsoft.com/office/drawing/2014/main" id="{D70652AA-1C81-481C-856B-9037143754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A2FF99B6-37BA-4650-B01D-799F02E31E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itle 2"/>
          <p:cNvSpPr>
            <a:spLocks noGrp="1"/>
          </p:cNvSpPr>
          <p:nvPr>
            <p:ph type="title"/>
          </p:nvPr>
        </p:nvSpPr>
        <p:spPr>
          <a:xfrm>
            <a:off x="489974" y="67545"/>
            <a:ext cx="8178799" cy="1135737"/>
          </a:xfrm>
        </p:spPr>
        <p:txBody>
          <a:bodyPr>
            <a:normAutofit/>
          </a:bodyPr>
          <a:lstStyle/>
          <a:p>
            <a:pPr algn="ctr"/>
            <a:r>
              <a:rPr lang="en-US" sz="4000" b="1" dirty="0"/>
              <a:t>Electric Field due to a Point Charge</a:t>
            </a:r>
          </a:p>
        </p:txBody>
      </p:sp>
      <p:pic>
        <p:nvPicPr>
          <p:cNvPr id="11" name="Picture 7">
            <a:extLst>
              <a:ext uri="{FF2B5EF4-FFF2-40B4-BE49-F238E27FC236}">
                <a16:creationId xmlns:a16="http://schemas.microsoft.com/office/drawing/2014/main" id="{7599417F-05E1-4A14-8C86-CA7747098B5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85708" y="1016452"/>
            <a:ext cx="2438400" cy="41328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rotWithShape="1">
          <a:blip r:embed="rId3" cstate="print"/>
          <a:srcRect r="44313"/>
          <a:stretch/>
        </p:blipFill>
        <p:spPr bwMode="auto">
          <a:xfrm>
            <a:off x="1537151" y="5587360"/>
            <a:ext cx="2611655" cy="768273"/>
          </a:xfrm>
          <a:prstGeom prst="rect">
            <a:avLst/>
          </a:prstGeom>
        </p:spPr>
      </p:pic>
      <p:sp>
        <p:nvSpPr>
          <p:cNvPr id="2" name="Content Placeholder 1"/>
          <p:cNvSpPr>
            <a:spLocks noGrp="1"/>
          </p:cNvSpPr>
          <p:nvPr>
            <p:ph idx="1"/>
          </p:nvPr>
        </p:nvSpPr>
        <p:spPr>
          <a:xfrm>
            <a:off x="4638773" y="1066800"/>
            <a:ext cx="4022626" cy="5110163"/>
          </a:xfrm>
        </p:spPr>
        <p:txBody>
          <a:bodyPr>
            <a:noAutofit/>
          </a:bodyPr>
          <a:lstStyle/>
          <a:p>
            <a:r>
              <a:rPr lang="en-US" sz="1900" dirty="0"/>
              <a:t>We can define the electric field at some point near the charged object, such as point </a:t>
            </a:r>
            <a:r>
              <a:rPr lang="en-US" sz="1900" i="1" dirty="0"/>
              <a:t>P </a:t>
            </a:r>
            <a:r>
              <a:rPr lang="en-US" sz="1900" dirty="0"/>
              <a:t>in figure (a), as follows: </a:t>
            </a:r>
          </a:p>
          <a:p>
            <a:pPr lvl="1"/>
            <a:r>
              <a:rPr lang="en-US" sz="1900" dirty="0"/>
              <a:t>A positive test charge q</a:t>
            </a:r>
            <a:r>
              <a:rPr lang="en-US" sz="1900" baseline="-25000" dirty="0"/>
              <a:t>0</a:t>
            </a:r>
            <a:r>
              <a:rPr lang="en-US" sz="1900" dirty="0"/>
              <a:t>, placed at the point will experience an electrostatic force, </a:t>
            </a:r>
            <a:r>
              <a:rPr lang="en-US" sz="1900" b="1" dirty="0"/>
              <a:t>F</a:t>
            </a:r>
            <a:r>
              <a:rPr lang="en-US" sz="1900" dirty="0"/>
              <a:t>. </a:t>
            </a:r>
          </a:p>
          <a:p>
            <a:pPr lvl="1"/>
            <a:r>
              <a:rPr lang="en-US" sz="1900" dirty="0"/>
              <a:t>The electric field, </a:t>
            </a:r>
            <a:r>
              <a:rPr lang="en-US" sz="1900" b="1" dirty="0"/>
              <a:t>E</a:t>
            </a:r>
            <a:r>
              <a:rPr lang="en-US" sz="1900" dirty="0"/>
              <a:t>, at point </a:t>
            </a:r>
            <a:r>
              <a:rPr lang="en-US" sz="1900" i="1" dirty="0"/>
              <a:t>P </a:t>
            </a:r>
            <a:r>
              <a:rPr lang="en-US" sz="1900" dirty="0"/>
              <a:t>due to the charged object is defined as shown to the right.</a:t>
            </a:r>
          </a:p>
          <a:p>
            <a:pPr lvl="1"/>
            <a:r>
              <a:rPr lang="en-US" sz="1900" dirty="0"/>
              <a:t>The SI unit for the electric field is the newton per coulomb (N/C) or volt per meter (V/m).</a:t>
            </a:r>
          </a:p>
          <a:p>
            <a:r>
              <a:rPr lang="en-US" sz="1900" dirty="0"/>
              <a:t>The direction of </a:t>
            </a:r>
            <a:r>
              <a:rPr lang="en-US" sz="1900" b="1" dirty="0"/>
              <a:t>E </a:t>
            </a:r>
            <a:r>
              <a:rPr lang="en-US" sz="1900" dirty="0"/>
              <a:t>is directly away from the point charge if </a:t>
            </a:r>
            <a:r>
              <a:rPr lang="en-US" sz="1900" i="1" dirty="0"/>
              <a:t>q </a:t>
            </a:r>
            <a:r>
              <a:rPr lang="en-US" sz="1900" dirty="0"/>
              <a:t>is positive, and directly toward the point charge if </a:t>
            </a:r>
            <a:r>
              <a:rPr lang="en-US" sz="1900" i="1" dirty="0"/>
              <a:t>q </a:t>
            </a:r>
            <a:r>
              <a:rPr lang="en-US" sz="1900" dirty="0"/>
              <a:t>is negative.</a:t>
            </a:r>
          </a:p>
          <a:p>
            <a:endParaRPr lang="en-US" sz="1900" dirty="0"/>
          </a:p>
        </p:txBody>
      </p:sp>
      <p:grpSp>
        <p:nvGrpSpPr>
          <p:cNvPr id="22" name="Group 21">
            <a:extLst>
              <a:ext uri="{FF2B5EF4-FFF2-40B4-BE49-F238E27FC236}">
                <a16:creationId xmlns:a16="http://schemas.microsoft.com/office/drawing/2014/main" id="{3EA7D759-6BEF-4CBD-A325-BCFA77832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83455" y="4601497"/>
            <a:ext cx="760545" cy="2017580"/>
            <a:chOff x="11177940" y="4601497"/>
            <a:chExt cx="1014060" cy="2017580"/>
          </a:xfrm>
        </p:grpSpPr>
        <p:sp>
          <p:nvSpPr>
            <p:cNvPr id="23" name="Isosceles Triangle 22">
              <a:extLst>
                <a:ext uri="{FF2B5EF4-FFF2-40B4-BE49-F238E27FC236}">
                  <a16:creationId xmlns:a16="http://schemas.microsoft.com/office/drawing/2014/main" id="{317405EC-53E3-473A-8B42-B9475D057B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03F2370-11B5-4E16-8AE5-B4854408B4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76870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dirty="0"/>
              <a:t>Electric Field</a:t>
            </a:r>
            <a:endParaRPr lang="en-US" sz="3600" b="0" dirty="0"/>
          </a:p>
        </p:txBody>
      </p:sp>
      <p:sp>
        <p:nvSpPr>
          <p:cNvPr id="2" name="Content Placeholder 1"/>
          <p:cNvSpPr>
            <a:spLocks noGrp="1"/>
          </p:cNvSpPr>
          <p:nvPr>
            <p:ph idx="1"/>
          </p:nvPr>
        </p:nvSpPr>
        <p:spPr>
          <a:xfrm>
            <a:off x="120316" y="4724401"/>
            <a:ext cx="3810000" cy="914400"/>
          </a:xfrm>
        </p:spPr>
        <p:txBody>
          <a:bodyPr>
            <a:normAutofit/>
          </a:bodyPr>
          <a:lstStyle/>
          <a:p>
            <a:pPr marL="109728" indent="0">
              <a:buNone/>
            </a:pPr>
            <a:r>
              <a:rPr lang="en-US" sz="1600" dirty="0"/>
              <a:t>Field lines for an </a:t>
            </a:r>
            <a:r>
              <a:rPr lang="en-US" sz="1600" b="1" dirty="0">
                <a:solidFill>
                  <a:srgbClr val="0070C0"/>
                </a:solidFill>
              </a:rPr>
              <a:t>electric dipole</a:t>
            </a:r>
            <a:r>
              <a:rPr lang="en-US" sz="1600" dirty="0"/>
              <a:t>, a positive and negative charged pair.</a:t>
            </a:r>
          </a:p>
          <a:p>
            <a:endParaRPr lang="en-US" sz="1600" dirty="0"/>
          </a:p>
        </p:txBody>
      </p:sp>
      <p:pic>
        <p:nvPicPr>
          <p:cNvPr id="1026" name="Picture 2" descr="halliday_9e_fig_22_05">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588" r="12708" b="2824"/>
          <a:stretch/>
        </p:blipFill>
        <p:spPr bwMode="auto">
          <a:xfrm>
            <a:off x="152400" y="1066800"/>
            <a:ext cx="3657600" cy="3540668"/>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txBox="1">
            <a:spLocks/>
          </p:cNvSpPr>
          <p:nvPr/>
        </p:nvSpPr>
        <p:spPr>
          <a:xfrm>
            <a:off x="4876800" y="4724400"/>
            <a:ext cx="3810000" cy="9144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5000"/>
              <a:buFont typeface="Wingdings 3"/>
              <a:buChar char=""/>
              <a:defRPr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sz="1600" kern="1200" baseline="0">
                <a:solidFill>
                  <a:schemeClr val="tx1"/>
                </a:solidFill>
                <a:latin typeface="+mn-lt"/>
                <a:ea typeface="+mn-ea"/>
                <a:cs typeface="+mn-cs"/>
              </a:defRPr>
            </a:lvl9pPr>
            <a:extLst/>
          </a:lstStyle>
          <a:p>
            <a:pPr marL="109728" indent="0">
              <a:buFont typeface="Wingdings 3"/>
              <a:buNone/>
            </a:pPr>
            <a:r>
              <a:rPr lang="en-US" sz="1600" dirty="0"/>
              <a:t>Field lines for two positive charges.</a:t>
            </a:r>
          </a:p>
          <a:p>
            <a:endParaRPr lang="en-US" sz="1600" dirty="0"/>
          </a:p>
        </p:txBody>
      </p:sp>
      <p:pic>
        <p:nvPicPr>
          <p:cNvPr id="1028" name="Picture 4" descr="halliday_9e_fig_22_04">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598" r="17088" b="3267"/>
          <a:stretch/>
        </p:blipFill>
        <p:spPr bwMode="auto">
          <a:xfrm>
            <a:off x="5057070" y="1124639"/>
            <a:ext cx="3393109" cy="348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758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304800" y="838200"/>
            <a:ext cx="8686800" cy="5181600"/>
          </a:xfrm>
        </p:spPr>
        <p:txBody>
          <a:bodyPr>
            <a:noAutofit/>
          </a:bodyPr>
          <a:lstStyle/>
          <a:p>
            <a:pPr marL="1588" indent="0" algn="just">
              <a:buNone/>
            </a:pPr>
            <a:r>
              <a:rPr lang="en-US" sz="2000" dirty="0"/>
              <a:t>A positively charged object is located to the left of a positively charged object as shown.  Electric field lines are shown connecting the two objects.  The five points on the electric field lines are labeled A, B, C, D, and E.  At which one of these points would a test charge experience the smallest force?</a:t>
            </a:r>
          </a:p>
          <a:p>
            <a:endParaRPr lang="en-US" sz="2000" dirty="0"/>
          </a:p>
          <a:p>
            <a:pPr marL="1258888" indent="-342900">
              <a:buSzPct val="100000"/>
              <a:buFont typeface="+mj-lt"/>
              <a:buAutoNum type="alphaLcParenR"/>
            </a:pPr>
            <a:r>
              <a:rPr lang="en-US" sz="2000" dirty="0"/>
              <a:t>A</a:t>
            </a:r>
          </a:p>
          <a:p>
            <a:pPr marL="1258888" indent="-342900">
              <a:buSzPct val="100000"/>
              <a:buFont typeface="+mj-lt"/>
              <a:buAutoNum type="alphaLcParenR"/>
            </a:pPr>
            <a:endParaRPr lang="en-US" sz="2000" dirty="0"/>
          </a:p>
          <a:p>
            <a:pPr marL="1258888" indent="-342900">
              <a:buSzPct val="100000"/>
              <a:buFont typeface="+mj-lt"/>
              <a:buAutoNum type="alphaLcParenR"/>
            </a:pPr>
            <a:r>
              <a:rPr lang="en-US" sz="2000" dirty="0"/>
              <a:t>B</a:t>
            </a:r>
          </a:p>
          <a:p>
            <a:pPr marL="1258888" indent="-342900">
              <a:buSzPct val="100000"/>
              <a:buFont typeface="+mj-lt"/>
              <a:buAutoNum type="alphaLcParenR"/>
            </a:pPr>
            <a:endParaRPr lang="en-US" sz="2000" dirty="0"/>
          </a:p>
          <a:p>
            <a:pPr marL="1258888" indent="-342900">
              <a:buSzPct val="100000"/>
              <a:buFont typeface="+mj-lt"/>
              <a:buAutoNum type="alphaLcParenR"/>
            </a:pPr>
            <a:r>
              <a:rPr lang="en-US" sz="2000" dirty="0"/>
              <a:t>C</a:t>
            </a:r>
          </a:p>
          <a:p>
            <a:pPr marL="1258888" indent="-342900">
              <a:buSzPct val="100000"/>
              <a:buFont typeface="+mj-lt"/>
              <a:buAutoNum type="alphaLcParenR"/>
            </a:pPr>
            <a:endParaRPr lang="en-US" sz="2000" dirty="0"/>
          </a:p>
          <a:p>
            <a:pPr marL="1258888" indent="-342900">
              <a:buSzPct val="100000"/>
              <a:buFont typeface="+mj-lt"/>
              <a:buAutoNum type="alphaLcParenR"/>
            </a:pPr>
            <a:r>
              <a:rPr lang="en-US" sz="2000" dirty="0"/>
              <a:t>D</a:t>
            </a:r>
          </a:p>
          <a:p>
            <a:pPr marL="1258888" indent="-342900">
              <a:buSzPct val="100000"/>
              <a:buFont typeface="+mj-lt"/>
              <a:buAutoNum type="alphaLcParenR"/>
            </a:pPr>
            <a:endParaRPr lang="en-US" sz="2000" dirty="0"/>
          </a:p>
          <a:p>
            <a:pPr marL="1258888" indent="-342900">
              <a:buSzPct val="100000"/>
              <a:buFont typeface="+mj-lt"/>
              <a:buAutoNum type="alphaLcParenR"/>
            </a:pPr>
            <a:r>
              <a:rPr lang="en-US" sz="2000" dirty="0"/>
              <a:t>E</a:t>
            </a:r>
          </a:p>
          <a:p>
            <a:endParaRPr lang="en-US" sz="2000" i="1" dirty="0"/>
          </a:p>
          <a:p>
            <a:endParaRPr lang="en-US" sz="2000" dirty="0"/>
          </a:p>
        </p:txBody>
      </p:sp>
      <p:pic>
        <p:nvPicPr>
          <p:cNvPr id="4" name="Picture 3" descr="ilq2208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453206"/>
            <a:ext cx="4237038" cy="378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416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5791202"/>
          </a:xfrm>
        </p:spPr>
        <p:txBody>
          <a:bodyPr>
            <a:noAutofit/>
          </a:bodyPr>
          <a:lstStyle/>
          <a:p>
            <a:pPr marL="109728" indent="0" algn="just">
              <a:buNone/>
            </a:pPr>
            <a:r>
              <a:rPr lang="en-US" sz="2200" dirty="0"/>
              <a:t>An electric force of 30 N is applied to a charge of q = +15 </a:t>
            </a:r>
            <a:r>
              <a:rPr lang="en-US" sz="2200" dirty="0" err="1"/>
              <a:t>mC.</a:t>
            </a:r>
            <a:r>
              <a:rPr lang="en-US" sz="2200" dirty="0"/>
              <a:t>  What is the magnitude of the electric field produced?  </a:t>
            </a:r>
          </a:p>
          <a:p>
            <a:pPr marL="109728" indent="0" algn="just">
              <a:buNone/>
            </a:pPr>
            <a:endParaRPr lang="en-US" sz="2200" dirty="0"/>
          </a:p>
          <a:p>
            <a:pPr marL="109728" indent="0" algn="just">
              <a:buNone/>
            </a:pPr>
            <a:r>
              <a:rPr lang="en-US" sz="2200" dirty="0">
                <a:solidFill>
                  <a:schemeClr val="bg1"/>
                </a:solidFill>
              </a:rPr>
              <a:t>Let’s start with our givens:</a:t>
            </a:r>
          </a:p>
          <a:p>
            <a:pPr marL="109728" indent="0" algn="just">
              <a:buNone/>
            </a:pPr>
            <a:r>
              <a:rPr lang="en-US" sz="2200" dirty="0">
                <a:solidFill>
                  <a:schemeClr val="bg1"/>
                </a:solidFill>
              </a:rPr>
              <a:t>F = 30 N</a:t>
            </a:r>
          </a:p>
          <a:p>
            <a:pPr marL="109728" indent="0" algn="just">
              <a:buNone/>
            </a:pPr>
            <a:r>
              <a:rPr lang="en-US" sz="2200" dirty="0">
                <a:solidFill>
                  <a:schemeClr val="bg1"/>
                </a:solidFill>
              </a:rPr>
              <a:t> = +15 </a:t>
            </a:r>
            <a:r>
              <a:rPr lang="en-US" sz="2200" dirty="0" err="1">
                <a:solidFill>
                  <a:schemeClr val="bg1"/>
                </a:solidFill>
              </a:rPr>
              <a:t>mC</a:t>
            </a:r>
            <a:r>
              <a:rPr lang="en-US" sz="2200" dirty="0">
                <a:solidFill>
                  <a:schemeClr val="bg1"/>
                </a:solidFill>
              </a:rPr>
              <a:t> = 0.015 C</a:t>
            </a:r>
          </a:p>
          <a:p>
            <a:pPr marL="109728" indent="0" algn="just">
              <a:buNone/>
            </a:pPr>
            <a:r>
              <a:rPr lang="en-US" sz="2200" dirty="0">
                <a:solidFill>
                  <a:schemeClr val="bg1"/>
                </a:solidFill>
              </a:rPr>
              <a:t>E = F/q = 30 N/ 0.015 C = 2,000 N/C</a:t>
            </a:r>
          </a:p>
          <a:p>
            <a:pPr marL="109728" indent="0" algn="just">
              <a:buNone/>
            </a:pPr>
            <a:endParaRPr lang="en-US" sz="2200" dirty="0"/>
          </a:p>
          <a:p>
            <a:pPr marL="109728" indent="0" algn="just">
              <a:buNone/>
            </a:pPr>
            <a:r>
              <a:rPr lang="en-US" sz="2200" dirty="0"/>
              <a:t>What is the electric field 15 m from the charge?</a:t>
            </a:r>
          </a:p>
          <a:p>
            <a:pPr marL="109728" indent="0" algn="just">
              <a:buNone/>
            </a:pPr>
            <a:endParaRPr lang="en-US" sz="2200" dirty="0">
              <a:solidFill>
                <a:schemeClr val="bg1"/>
              </a:solidFill>
            </a:endParaRPr>
          </a:p>
          <a:p>
            <a:pPr marL="109728" indent="0" algn="just">
              <a:buNone/>
            </a:pPr>
            <a:r>
              <a:rPr lang="en-US" sz="2200" dirty="0">
                <a:solidFill>
                  <a:schemeClr val="bg1"/>
                </a:solidFill>
              </a:rPr>
              <a:t>Remember the </a:t>
            </a:r>
          </a:p>
          <a:p>
            <a:pPr marL="109728" indent="0" algn="just">
              <a:buNone/>
            </a:pPr>
            <a:r>
              <a:rPr lang="en-US" sz="2200" dirty="0">
                <a:solidFill>
                  <a:schemeClr val="bg1"/>
                </a:solidFill>
              </a:rPr>
              <a:t>and E = k q/r</a:t>
            </a:r>
            <a:r>
              <a:rPr lang="en-US" sz="2200" baseline="30000" dirty="0">
                <a:solidFill>
                  <a:schemeClr val="bg1"/>
                </a:solidFill>
              </a:rPr>
              <a:t>2</a:t>
            </a:r>
            <a:r>
              <a:rPr lang="en-US" sz="2200" dirty="0">
                <a:solidFill>
                  <a:schemeClr val="bg1"/>
                </a:solidFill>
              </a:rPr>
              <a:t> </a:t>
            </a:r>
          </a:p>
          <a:p>
            <a:pPr marL="109728" indent="0" algn="just">
              <a:buNone/>
            </a:pPr>
            <a:r>
              <a:rPr lang="en-US" sz="2200" dirty="0">
                <a:solidFill>
                  <a:schemeClr val="bg1"/>
                </a:solidFill>
              </a:rPr>
              <a:t>So, E = 8.99 x 10</a:t>
            </a:r>
            <a:r>
              <a:rPr lang="en-US" sz="2200" baseline="30000" dirty="0">
                <a:solidFill>
                  <a:schemeClr val="bg1"/>
                </a:solidFill>
              </a:rPr>
              <a:t>9</a:t>
            </a:r>
            <a:r>
              <a:rPr lang="en-US" sz="2200" dirty="0">
                <a:solidFill>
                  <a:schemeClr val="bg1"/>
                </a:solidFill>
              </a:rPr>
              <a:t> * 0.015 C/(15</a:t>
            </a:r>
            <a:r>
              <a:rPr lang="en-US" sz="2200" baseline="30000" dirty="0">
                <a:solidFill>
                  <a:schemeClr val="bg1"/>
                </a:solidFill>
              </a:rPr>
              <a:t>2</a:t>
            </a:r>
            <a:r>
              <a:rPr lang="en-US" sz="2200" dirty="0">
                <a:solidFill>
                  <a:schemeClr val="bg1"/>
                </a:solidFill>
              </a:rPr>
              <a:t>) = 599,000 N/C</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749213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5791202"/>
          </a:xfrm>
        </p:spPr>
        <p:txBody>
          <a:bodyPr>
            <a:noAutofit/>
          </a:bodyPr>
          <a:lstStyle/>
          <a:p>
            <a:pPr marL="109728" indent="0" algn="just">
              <a:buNone/>
            </a:pPr>
            <a:r>
              <a:rPr lang="en-US" sz="2200" dirty="0"/>
              <a:t>An electric force of 30 N is applied to a charge of q = +15 </a:t>
            </a:r>
            <a:r>
              <a:rPr lang="en-US" sz="2200" dirty="0" err="1"/>
              <a:t>mC.</a:t>
            </a:r>
            <a:r>
              <a:rPr lang="en-US" sz="2200" dirty="0"/>
              <a:t>  What is the magnitude of the electric field produced?  </a:t>
            </a:r>
          </a:p>
          <a:p>
            <a:pPr marL="109728" indent="0" algn="just">
              <a:buNone/>
            </a:pPr>
            <a:endParaRPr lang="en-US" sz="2200" dirty="0"/>
          </a:p>
          <a:p>
            <a:pPr marL="109728" indent="0" algn="just">
              <a:buNone/>
            </a:pPr>
            <a:r>
              <a:rPr lang="en-US" sz="2200" dirty="0"/>
              <a:t>Let’s start with our givens:</a:t>
            </a:r>
          </a:p>
          <a:p>
            <a:pPr marL="109728" indent="0" algn="just">
              <a:buNone/>
            </a:pPr>
            <a:r>
              <a:rPr lang="en-US" sz="2200" dirty="0"/>
              <a:t>F = 30 N</a:t>
            </a:r>
          </a:p>
          <a:p>
            <a:pPr marL="109728" indent="0" algn="just">
              <a:buNone/>
            </a:pPr>
            <a:r>
              <a:rPr lang="en-US" sz="2200" dirty="0"/>
              <a:t>q = +15 </a:t>
            </a:r>
            <a:r>
              <a:rPr lang="en-US" sz="2200" dirty="0" err="1"/>
              <a:t>mC</a:t>
            </a:r>
            <a:r>
              <a:rPr lang="en-US" sz="2200" dirty="0"/>
              <a:t> = 0.015 C</a:t>
            </a:r>
          </a:p>
          <a:p>
            <a:pPr marL="109728" indent="0" algn="just">
              <a:buNone/>
            </a:pPr>
            <a:r>
              <a:rPr lang="en-US" sz="2200" dirty="0"/>
              <a:t>E = F/q = 30 N/ 0.015 C = 2,000 N/C</a:t>
            </a:r>
          </a:p>
          <a:p>
            <a:pPr marL="109728" indent="0" algn="just">
              <a:buNone/>
            </a:pPr>
            <a:endParaRPr lang="en-US" sz="2200" dirty="0"/>
          </a:p>
          <a:p>
            <a:pPr marL="109728" indent="0" algn="just">
              <a:buNone/>
            </a:pPr>
            <a:r>
              <a:rPr lang="en-US" sz="2200" dirty="0"/>
              <a:t>What is the electric field 15 m from the charge?</a:t>
            </a:r>
          </a:p>
          <a:p>
            <a:pPr marL="109728" indent="0" algn="just">
              <a:buNone/>
            </a:pPr>
            <a:endParaRPr lang="en-US" sz="2200" dirty="0"/>
          </a:p>
          <a:p>
            <a:pPr marL="109728" indent="0" algn="just">
              <a:buNone/>
            </a:pPr>
            <a:r>
              <a:rPr lang="en-US" sz="2200" dirty="0">
                <a:solidFill>
                  <a:schemeClr val="bg1"/>
                </a:solidFill>
              </a:rPr>
              <a:t>Remember the </a:t>
            </a:r>
          </a:p>
          <a:p>
            <a:pPr marL="109728" indent="0" algn="just">
              <a:buNone/>
            </a:pPr>
            <a:r>
              <a:rPr lang="en-US" sz="2200" dirty="0">
                <a:solidFill>
                  <a:schemeClr val="bg1"/>
                </a:solidFill>
              </a:rPr>
              <a:t>and E = k q/r</a:t>
            </a:r>
            <a:r>
              <a:rPr lang="en-US" sz="2200" baseline="30000" dirty="0">
                <a:solidFill>
                  <a:schemeClr val="bg1"/>
                </a:solidFill>
              </a:rPr>
              <a:t>2</a:t>
            </a:r>
            <a:r>
              <a:rPr lang="en-US" sz="2200" dirty="0">
                <a:solidFill>
                  <a:schemeClr val="bg1"/>
                </a:solidFill>
              </a:rPr>
              <a:t> </a:t>
            </a:r>
          </a:p>
          <a:p>
            <a:pPr marL="109728" indent="0" algn="just">
              <a:buNone/>
            </a:pPr>
            <a:r>
              <a:rPr lang="en-US" sz="2200" dirty="0">
                <a:solidFill>
                  <a:schemeClr val="bg1"/>
                </a:solidFill>
              </a:rPr>
              <a:t>So, E = 8.99 x 10</a:t>
            </a:r>
            <a:r>
              <a:rPr lang="en-US" sz="2200" baseline="30000" dirty="0">
                <a:solidFill>
                  <a:schemeClr val="bg1"/>
                </a:solidFill>
              </a:rPr>
              <a:t>9</a:t>
            </a:r>
            <a:r>
              <a:rPr lang="en-US" sz="2200" dirty="0">
                <a:solidFill>
                  <a:schemeClr val="bg1"/>
                </a:solidFill>
              </a:rPr>
              <a:t> * 0.015 C/(15</a:t>
            </a:r>
            <a:r>
              <a:rPr lang="en-US" sz="2200" baseline="30000" dirty="0">
                <a:solidFill>
                  <a:schemeClr val="bg1"/>
                </a:solidFill>
              </a:rPr>
              <a:t>2</a:t>
            </a:r>
            <a:r>
              <a:rPr lang="en-US" sz="2200" dirty="0">
                <a:solidFill>
                  <a:schemeClr val="bg1"/>
                </a:solidFill>
              </a:rPr>
              <a:t>) = 599,000 N/C</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3976638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5791202"/>
          </a:xfrm>
        </p:spPr>
        <p:txBody>
          <a:bodyPr>
            <a:noAutofit/>
          </a:bodyPr>
          <a:lstStyle/>
          <a:p>
            <a:pPr marL="109728" indent="0" algn="just">
              <a:buNone/>
            </a:pPr>
            <a:r>
              <a:rPr lang="en-US" sz="2200" dirty="0"/>
              <a:t>An electric force of 30 N is applied to a charge of q = +15 </a:t>
            </a:r>
            <a:r>
              <a:rPr lang="en-US" sz="2200" dirty="0" err="1"/>
              <a:t>mC.</a:t>
            </a:r>
            <a:r>
              <a:rPr lang="en-US" sz="2200" dirty="0"/>
              <a:t>  What is the magnitude of the electric field produced?  </a:t>
            </a:r>
          </a:p>
          <a:p>
            <a:pPr marL="109728" indent="0" algn="just">
              <a:buNone/>
            </a:pPr>
            <a:endParaRPr lang="en-US" sz="2200" dirty="0"/>
          </a:p>
          <a:p>
            <a:pPr marL="109728" indent="0" algn="just">
              <a:buNone/>
            </a:pPr>
            <a:r>
              <a:rPr lang="en-US" sz="2200" dirty="0"/>
              <a:t>Let’s start with our givens:</a:t>
            </a:r>
          </a:p>
          <a:p>
            <a:pPr marL="109728" indent="0" algn="just">
              <a:buNone/>
            </a:pPr>
            <a:r>
              <a:rPr lang="en-US" sz="2200" dirty="0"/>
              <a:t>F = 30 N</a:t>
            </a:r>
          </a:p>
          <a:p>
            <a:pPr marL="109728" indent="0" algn="just">
              <a:buNone/>
            </a:pPr>
            <a:r>
              <a:rPr lang="en-US" sz="2200" dirty="0"/>
              <a:t>q = +15 </a:t>
            </a:r>
            <a:r>
              <a:rPr lang="en-US" sz="2200" dirty="0" err="1"/>
              <a:t>mC</a:t>
            </a:r>
            <a:r>
              <a:rPr lang="en-US" sz="2200" dirty="0"/>
              <a:t> = 0.015 C</a:t>
            </a:r>
          </a:p>
          <a:p>
            <a:pPr marL="109728" indent="0" algn="just">
              <a:buNone/>
            </a:pPr>
            <a:r>
              <a:rPr lang="en-US" sz="2200" dirty="0"/>
              <a:t>E = F/q = 30 N/ 0.015 C = 2,000 N/C</a:t>
            </a:r>
          </a:p>
          <a:p>
            <a:pPr marL="109728" indent="0" algn="just">
              <a:buNone/>
            </a:pPr>
            <a:endParaRPr lang="en-US" sz="2200" dirty="0"/>
          </a:p>
          <a:p>
            <a:pPr marL="109728" indent="0" algn="just">
              <a:buNone/>
            </a:pPr>
            <a:r>
              <a:rPr lang="en-US" sz="2200" dirty="0"/>
              <a:t>What is the electric field 15 m from the charge?</a:t>
            </a:r>
          </a:p>
          <a:p>
            <a:pPr marL="109728" indent="0" algn="just">
              <a:buNone/>
            </a:pPr>
            <a:endParaRPr lang="en-US" sz="2200" dirty="0"/>
          </a:p>
          <a:p>
            <a:pPr marL="109728" indent="0" algn="just">
              <a:buNone/>
            </a:pPr>
            <a:r>
              <a:rPr lang="en-US" sz="2200" dirty="0"/>
              <a:t>Remember the </a:t>
            </a:r>
          </a:p>
          <a:p>
            <a:pPr marL="109728" indent="0" algn="just">
              <a:buNone/>
            </a:pPr>
            <a:r>
              <a:rPr lang="en-US" sz="2200" dirty="0"/>
              <a:t>and E = k q/r</a:t>
            </a:r>
            <a:r>
              <a:rPr lang="en-US" sz="2200" baseline="30000" dirty="0"/>
              <a:t>2</a:t>
            </a:r>
            <a:r>
              <a:rPr lang="en-US" sz="2200" dirty="0"/>
              <a:t> </a:t>
            </a:r>
          </a:p>
          <a:p>
            <a:pPr marL="109728" indent="0" algn="just">
              <a:buNone/>
            </a:pPr>
            <a:r>
              <a:rPr lang="en-US" sz="2200" dirty="0"/>
              <a:t>So, E = 8.99 x 10</a:t>
            </a:r>
            <a:r>
              <a:rPr lang="en-US" sz="2200" baseline="30000" dirty="0"/>
              <a:t>9</a:t>
            </a:r>
            <a:r>
              <a:rPr lang="en-US" sz="2200" dirty="0"/>
              <a:t> * 0.015 C/(15</a:t>
            </a:r>
            <a:r>
              <a:rPr lang="en-US" sz="2200" baseline="30000" dirty="0"/>
              <a:t>2</a:t>
            </a:r>
            <a:r>
              <a:rPr lang="en-US" sz="2200" dirty="0"/>
              <a:t>) = 599,000 N/C</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0" indent="0">
              <a:buNone/>
            </a:pPr>
            <a:endParaRPr lang="en-US" sz="2200" dirty="0"/>
          </a:p>
        </p:txBody>
      </p:sp>
      <p:pic>
        <p:nvPicPr>
          <p:cNvPr id="4" name="Picture 6">
            <a:extLst>
              <a:ext uri="{FF2B5EF4-FFF2-40B4-BE49-F238E27FC236}">
                <a16:creationId xmlns:a16="http://schemas.microsoft.com/office/drawing/2014/main" id="{91F39BE3-7AC1-4268-9C24-C452A7150E4B}"/>
              </a:ext>
            </a:extLst>
          </p:cNvPr>
          <p:cNvPicPr>
            <a:picLocks noChangeAspect="1" noChangeArrowheads="1"/>
          </p:cNvPicPr>
          <p:nvPr/>
        </p:nvPicPr>
        <p:blipFill>
          <a:blip r:embed="rId3" cstate="print"/>
          <a:srcRect/>
          <a:stretch>
            <a:fillRect/>
          </a:stretch>
        </p:blipFill>
        <p:spPr bwMode="auto">
          <a:xfrm>
            <a:off x="2133600" y="4724400"/>
            <a:ext cx="3372873" cy="602676"/>
          </a:xfrm>
          <a:prstGeom prst="rect">
            <a:avLst/>
          </a:prstGeom>
          <a:noFill/>
          <a:ln w="9525">
            <a:noFill/>
            <a:miter lim="800000"/>
            <a:headEnd/>
            <a:tailEnd/>
          </a:ln>
        </p:spPr>
      </p:pic>
    </p:spTree>
    <p:extLst>
      <p:ext uri="{BB962C8B-B14F-4D97-AF65-F5344CB8AC3E}">
        <p14:creationId xmlns:p14="http://schemas.microsoft.com/office/powerpoint/2010/main" val="3019117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b="1" dirty="0"/>
              <a:t>Electric Potential</a:t>
            </a:r>
            <a:endParaRPr lang="en-US" sz="3600" b="1" dirty="0"/>
          </a:p>
        </p:txBody>
      </p:sp>
      <p:sp>
        <p:nvSpPr>
          <p:cNvPr id="2" name="Content Placeholder 1"/>
          <p:cNvSpPr>
            <a:spLocks noGrp="1"/>
          </p:cNvSpPr>
          <p:nvPr>
            <p:ph idx="1"/>
          </p:nvPr>
        </p:nvSpPr>
        <p:spPr>
          <a:xfrm>
            <a:off x="-26504" y="838200"/>
            <a:ext cx="9170504" cy="5410200"/>
          </a:xfrm>
        </p:spPr>
        <p:txBody>
          <a:bodyPr>
            <a:normAutofit/>
          </a:bodyPr>
          <a:lstStyle/>
          <a:p>
            <a:r>
              <a:rPr lang="en-US" sz="2000" dirty="0"/>
              <a:t>The potential energy per unit charge at a point in an electric field is called the </a:t>
            </a:r>
            <a:r>
              <a:rPr lang="en-US" sz="2000" b="1" dirty="0">
                <a:solidFill>
                  <a:srgbClr val="0070C0"/>
                </a:solidFill>
              </a:rPr>
              <a:t>electric potential </a:t>
            </a:r>
            <a:r>
              <a:rPr lang="en-US" sz="2000" b="1" i="1" dirty="0">
                <a:solidFill>
                  <a:srgbClr val="0070C0"/>
                </a:solidFill>
              </a:rPr>
              <a:t>V (or simply the potential) </a:t>
            </a:r>
            <a:r>
              <a:rPr lang="en-US" sz="2000" dirty="0"/>
              <a:t>at that point. This is a scalar quantity. 	</a:t>
            </a:r>
          </a:p>
          <a:p>
            <a:r>
              <a:rPr lang="en-US" sz="2000" dirty="0"/>
              <a:t>The </a:t>
            </a:r>
            <a:r>
              <a:rPr lang="en-US" sz="2000" i="1" dirty="0"/>
              <a:t>electric potential difference V </a:t>
            </a:r>
            <a:r>
              <a:rPr lang="en-US" sz="2000" dirty="0"/>
              <a:t>between any two points </a:t>
            </a:r>
            <a:r>
              <a:rPr lang="en-US" sz="2000" i="1" dirty="0"/>
              <a:t>i</a:t>
            </a:r>
            <a:r>
              <a:rPr lang="en-US" sz="2000" dirty="0"/>
              <a:t> and </a:t>
            </a:r>
            <a:r>
              <a:rPr lang="en-US" sz="2000" i="1" dirty="0"/>
              <a:t>f</a:t>
            </a:r>
            <a:r>
              <a:rPr lang="en-US" sz="2000" dirty="0"/>
              <a:t> in an electric field is equal to the difference in potential energy per unit charge between the two points. Thus,</a:t>
            </a:r>
          </a:p>
          <a:p>
            <a:endParaRPr lang="en-US" sz="2000" dirty="0"/>
          </a:p>
          <a:p>
            <a:endParaRPr lang="en-US" sz="2000" dirty="0"/>
          </a:p>
          <a:p>
            <a:endParaRPr lang="en-US" sz="2000" dirty="0"/>
          </a:p>
          <a:p>
            <a:r>
              <a:rPr lang="en-US" sz="2000" dirty="0"/>
              <a:t>The potential difference between two points is thus the negative of the work done by the electrostatic force to move a unit charge from one point to the other.</a:t>
            </a:r>
          </a:p>
          <a:p>
            <a:endParaRPr lang="en-US" sz="2000" dirty="0"/>
          </a:p>
          <a:p>
            <a:r>
              <a:rPr lang="en-US" sz="2000" dirty="0"/>
              <a:t>The SI unit for potential is the joule per coulomb. This combination is called the </a:t>
            </a:r>
            <a:r>
              <a:rPr lang="en-US" sz="2000" i="1" dirty="0"/>
              <a:t>volt (abbreviated V). </a:t>
            </a:r>
            <a:endParaRPr lang="en-US" sz="2000" dirty="0"/>
          </a:p>
          <a:p>
            <a:pPr algn="just"/>
            <a:endParaRPr lang="en-US" sz="2000" dirty="0"/>
          </a:p>
        </p:txBody>
      </p:sp>
      <p:pic>
        <p:nvPicPr>
          <p:cNvPr id="7" name="Picture 6"/>
          <p:cNvPicPr>
            <a:picLocks noChangeAspect="1" noChangeArrowheads="1"/>
          </p:cNvPicPr>
          <p:nvPr/>
        </p:nvPicPr>
        <p:blipFill>
          <a:blip r:embed="rId2" cstate="print">
            <a:duotone>
              <a:prstClr val="black"/>
              <a:schemeClr val="accent6">
                <a:lumMod val="20000"/>
                <a:lumOff val="80000"/>
                <a:tint val="45000"/>
                <a:satMod val="400000"/>
              </a:schemeClr>
            </a:duotone>
          </a:blip>
          <a:srcRect/>
          <a:stretch>
            <a:fillRect/>
          </a:stretch>
        </p:blipFill>
        <p:spPr bwMode="auto">
          <a:xfrm>
            <a:off x="1283111" y="2514600"/>
            <a:ext cx="3200400" cy="541817"/>
          </a:xfrm>
          <a:prstGeom prst="rect">
            <a:avLst/>
          </a:prstGeom>
          <a:noFill/>
          <a:ln w="9525">
            <a:noFill/>
            <a:miter lim="800000"/>
            <a:headEnd/>
            <a:tailEnd/>
          </a:ln>
        </p:spPr>
      </p:pic>
      <p:pic>
        <p:nvPicPr>
          <p:cNvPr id="8" name="Picture 7"/>
          <p:cNvPicPr>
            <a:picLocks noChangeAspect="1" noChangeArrowheads="1"/>
          </p:cNvPicPr>
          <p:nvPr/>
        </p:nvPicPr>
        <p:blipFill>
          <a:blip r:embed="rId3" cstate="print">
            <a:duotone>
              <a:prstClr val="black"/>
              <a:schemeClr val="accent6">
                <a:lumMod val="20000"/>
                <a:lumOff val="80000"/>
                <a:tint val="45000"/>
                <a:satMod val="400000"/>
              </a:schemeClr>
            </a:duotone>
          </a:blip>
          <a:srcRect l="28333"/>
          <a:stretch>
            <a:fillRect/>
          </a:stretch>
        </p:blipFill>
        <p:spPr bwMode="auto">
          <a:xfrm>
            <a:off x="4307226" y="2514600"/>
            <a:ext cx="2971800" cy="540822"/>
          </a:xfrm>
          <a:prstGeom prst="rect">
            <a:avLst/>
          </a:prstGeom>
          <a:noFill/>
          <a:ln w="9525">
            <a:noFill/>
            <a:miter lim="800000"/>
            <a:headEnd/>
            <a:tailEnd/>
          </a:ln>
        </p:spPr>
      </p:pic>
    </p:spTree>
    <p:extLst>
      <p:ext uri="{BB962C8B-B14F-4D97-AF65-F5344CB8AC3E}">
        <p14:creationId xmlns:p14="http://schemas.microsoft.com/office/powerpoint/2010/main" val="507674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152400" y="1066800"/>
            <a:ext cx="8534400" cy="5334000"/>
          </a:xfrm>
        </p:spPr>
        <p:txBody>
          <a:bodyPr>
            <a:normAutofit/>
          </a:bodyPr>
          <a:lstStyle/>
          <a:p>
            <a:pPr marL="109728" indent="0" algn="just">
              <a:buNone/>
            </a:pPr>
            <a:r>
              <a:rPr lang="en-US" sz="2000" dirty="0"/>
              <a:t>A uniform electric field is directed in the negative </a:t>
            </a:r>
            <a:r>
              <a:rPr lang="en-US" sz="2000" i="1" dirty="0"/>
              <a:t>x</a:t>
            </a:r>
            <a:r>
              <a:rPr lang="en-US" sz="2000" dirty="0"/>
              <a:t> direction.  If you were to move a positive charge in the positive </a:t>
            </a:r>
            <a:r>
              <a:rPr lang="en-US" sz="2000" i="1" dirty="0"/>
              <a:t>x</a:t>
            </a:r>
            <a:r>
              <a:rPr lang="en-US" sz="2000" dirty="0"/>
              <a:t> direction, how would the total energy of the positive charge and the electric field system change, if at all?</a:t>
            </a:r>
          </a:p>
          <a:p>
            <a:endParaRPr lang="en-US" sz="2000" dirty="0"/>
          </a:p>
          <a:p>
            <a:pPr marL="566928" indent="-457200">
              <a:buSzPct val="100000"/>
              <a:buFont typeface="+mj-lt"/>
              <a:buAutoNum type="alphaLcPeriod"/>
            </a:pPr>
            <a:r>
              <a:rPr lang="en-US" sz="2000" dirty="0"/>
              <a:t>The total energy of the system would increase.</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The total energy of the system would decrease.</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The total energy of the system would remain unchanged.</a:t>
            </a:r>
          </a:p>
        </p:txBody>
      </p:sp>
    </p:spTree>
    <p:extLst>
      <p:ext uri="{BB962C8B-B14F-4D97-AF65-F5344CB8AC3E}">
        <p14:creationId xmlns:p14="http://schemas.microsoft.com/office/powerpoint/2010/main" val="2870627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Title 2"/>
          <p:cNvSpPr>
            <a:spLocks noGrp="1"/>
          </p:cNvSpPr>
          <p:nvPr>
            <p:ph type="title"/>
          </p:nvPr>
        </p:nvSpPr>
        <p:spPr>
          <a:xfrm>
            <a:off x="628650" y="448721"/>
            <a:ext cx="3530753" cy="1225650"/>
          </a:xfrm>
        </p:spPr>
        <p:txBody>
          <a:bodyPr anchor="b">
            <a:normAutofit/>
          </a:bodyPr>
          <a:lstStyle/>
          <a:p>
            <a:r>
              <a:rPr lang="en-US">
                <a:solidFill>
                  <a:schemeClr val="bg1"/>
                </a:solidFill>
              </a:rPr>
              <a:t>Electric Charge</a:t>
            </a:r>
            <a:endParaRPr lang="en-US" b="0">
              <a:solidFill>
                <a:schemeClr val="bg1"/>
              </a:solidFill>
            </a:endParaRPr>
          </a:p>
        </p:txBody>
      </p:sp>
      <p:cxnSp>
        <p:nvCxnSpPr>
          <p:cNvPr id="11" name="Straight Connector 1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idx="1"/>
          </p:nvPr>
        </p:nvSpPr>
        <p:spPr>
          <a:xfrm>
            <a:off x="673326" y="1909192"/>
            <a:ext cx="3439885" cy="3647710"/>
          </a:xfrm>
        </p:spPr>
        <p:txBody>
          <a:bodyPr>
            <a:normAutofit/>
          </a:bodyPr>
          <a:lstStyle/>
          <a:p>
            <a:r>
              <a:rPr lang="en-US" sz="1600">
                <a:solidFill>
                  <a:schemeClr val="bg1"/>
                </a:solidFill>
              </a:rPr>
              <a:t>Greeks</a:t>
            </a:r>
          </a:p>
          <a:p>
            <a:pPr lvl="1"/>
            <a:r>
              <a:rPr lang="en-US" sz="1600">
                <a:solidFill>
                  <a:schemeClr val="bg1"/>
                </a:solidFill>
              </a:rPr>
              <a:t>Rubbing amber = attract straw</a:t>
            </a:r>
          </a:p>
          <a:p>
            <a:pPr lvl="1"/>
            <a:r>
              <a:rPr lang="en-US" sz="1600">
                <a:solidFill>
                  <a:schemeClr val="bg1"/>
                </a:solidFill>
              </a:rPr>
              <a:t>Certain types of stone attract bits of iron</a:t>
            </a:r>
          </a:p>
          <a:p>
            <a:pPr lvl="1"/>
            <a:r>
              <a:rPr lang="en-US" sz="1600">
                <a:solidFill>
                  <a:schemeClr val="bg1"/>
                </a:solidFill>
              </a:rPr>
              <a:t>Why?</a:t>
            </a:r>
          </a:p>
          <a:p>
            <a:r>
              <a:rPr lang="en-US" sz="1600">
                <a:solidFill>
                  <a:schemeClr val="bg1"/>
                </a:solidFill>
              </a:rPr>
              <a:t>Electric charge</a:t>
            </a:r>
          </a:p>
          <a:p>
            <a:pPr lvl="1"/>
            <a:r>
              <a:rPr lang="en-US" sz="1600">
                <a:solidFill>
                  <a:schemeClr val="bg1"/>
                </a:solidFill>
              </a:rPr>
              <a:t>Intrinsic to everything in the world</a:t>
            </a:r>
          </a:p>
          <a:p>
            <a:pPr lvl="1"/>
            <a:r>
              <a:rPr lang="en-US" sz="1600">
                <a:solidFill>
                  <a:schemeClr val="bg1"/>
                </a:solidFill>
              </a:rPr>
              <a:t>Two kinds of charges, positive (+) and negative (-), designated by Benjamin Franklin</a:t>
            </a:r>
          </a:p>
          <a:p>
            <a:pPr lvl="1"/>
            <a:r>
              <a:rPr lang="en-US" sz="1600">
                <a:solidFill>
                  <a:schemeClr val="bg1"/>
                </a:solidFill>
              </a:rPr>
              <a:t>Electrically neutral - object with equal positive and negative charge</a:t>
            </a:r>
          </a:p>
        </p:txBody>
      </p:sp>
      <p:cxnSp>
        <p:nvCxnSpPr>
          <p:cNvPr id="13" name="Straight Connector 1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89245" y="0"/>
            <a:ext cx="3754754" cy="6858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2739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dirty="0"/>
              <a:t>Capacitance</a:t>
            </a:r>
            <a:endParaRPr lang="en-US" sz="3600" b="0" dirty="0"/>
          </a:p>
        </p:txBody>
      </p:sp>
      <p:sp>
        <p:nvSpPr>
          <p:cNvPr id="2" name="Content Placeholder 1"/>
          <p:cNvSpPr>
            <a:spLocks noGrp="1"/>
          </p:cNvSpPr>
          <p:nvPr>
            <p:ph idx="1"/>
          </p:nvPr>
        </p:nvSpPr>
        <p:spPr>
          <a:xfrm>
            <a:off x="76200" y="826717"/>
            <a:ext cx="5105400" cy="2438400"/>
          </a:xfrm>
        </p:spPr>
        <p:txBody>
          <a:bodyPr>
            <a:noAutofit/>
          </a:bodyPr>
          <a:lstStyle/>
          <a:p>
            <a:pPr algn="just"/>
            <a:r>
              <a:rPr lang="en-US" sz="1800" dirty="0"/>
              <a:t>What is a capacitor?</a:t>
            </a:r>
          </a:p>
          <a:p>
            <a:pPr lvl="1" algn="just"/>
            <a:r>
              <a:rPr lang="en-US" dirty="0"/>
              <a:t>Two conductors electrically isolated from each other</a:t>
            </a:r>
          </a:p>
          <a:p>
            <a:pPr lvl="1" algn="just"/>
            <a:r>
              <a:rPr lang="en-US" dirty="0"/>
              <a:t>When charged, the charges on the conductors, or </a:t>
            </a:r>
            <a:r>
              <a:rPr lang="en-US" u="sng" dirty="0"/>
              <a:t>plates</a:t>
            </a:r>
            <a:r>
              <a:rPr lang="en-US" dirty="0"/>
              <a:t>, have the same magnitude </a:t>
            </a:r>
            <a:r>
              <a:rPr lang="en-US" i="1" dirty="0"/>
              <a:t>q</a:t>
            </a:r>
            <a:r>
              <a:rPr lang="en-US" dirty="0"/>
              <a:t> but opposite sign, +q and –q</a:t>
            </a:r>
          </a:p>
          <a:p>
            <a:pPr lvl="1"/>
            <a:r>
              <a:rPr lang="en-US" dirty="0"/>
              <a:t>However, we refer to the charge of a capacitor as being </a:t>
            </a:r>
            <a:r>
              <a:rPr lang="en-US" i="1" dirty="0"/>
              <a:t>q</a:t>
            </a:r>
            <a:r>
              <a:rPr lang="en-US" dirty="0"/>
              <a:t>, the absolute value of these charges on the plates</a:t>
            </a:r>
            <a:r>
              <a:rPr lang="en-US" i="1" dirty="0"/>
              <a:t>.</a:t>
            </a:r>
          </a:p>
          <a:p>
            <a:endParaRPr lang="en-US" sz="1800" dirty="0"/>
          </a:p>
        </p:txBody>
      </p:sp>
      <p:pic>
        <p:nvPicPr>
          <p:cNvPr id="7"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46896"/>
          <a:stretch/>
        </p:blipFill>
        <p:spPr bwMode="auto">
          <a:xfrm>
            <a:off x="5257800" y="693572"/>
            <a:ext cx="3683000" cy="264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1"/>
          <p:cNvSpPr txBox="1">
            <a:spLocks/>
          </p:cNvSpPr>
          <p:nvPr/>
        </p:nvSpPr>
        <p:spPr>
          <a:xfrm>
            <a:off x="0" y="3352800"/>
            <a:ext cx="9067800" cy="28194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5000"/>
              <a:buFont typeface="Wingdings 3"/>
              <a:buChar char=""/>
              <a:defRPr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sz="1600" kern="1200" baseline="0">
                <a:solidFill>
                  <a:schemeClr val="tx1"/>
                </a:solidFill>
                <a:latin typeface="+mn-lt"/>
                <a:ea typeface="+mn-ea"/>
                <a:cs typeface="+mn-cs"/>
              </a:defRPr>
            </a:lvl9pPr>
            <a:extLst/>
          </a:lstStyle>
          <a:p>
            <a:pPr algn="just">
              <a:buClrTx/>
              <a:buSzPct val="100000"/>
              <a:buFont typeface="Arial" panose="020B0604020202020204" pitchFamily="34" charset="0"/>
              <a:buChar char="•"/>
            </a:pPr>
            <a:r>
              <a:rPr lang="en-US" sz="1800" dirty="0"/>
              <a:t>The charge </a:t>
            </a:r>
            <a:r>
              <a:rPr lang="en-US" sz="1800" i="1" dirty="0"/>
              <a:t>q </a:t>
            </a:r>
            <a:r>
              <a:rPr lang="en-US" sz="1800" dirty="0"/>
              <a:t>and the potential difference</a:t>
            </a:r>
            <a:r>
              <a:rPr lang="en-US" sz="1800" i="1" dirty="0"/>
              <a:t> V </a:t>
            </a:r>
            <a:r>
              <a:rPr lang="en-US" sz="1800" dirty="0"/>
              <a:t>for a capacitor are proportional to each other:</a:t>
            </a:r>
          </a:p>
          <a:p>
            <a:pPr algn="just">
              <a:buClrTx/>
              <a:buSzPct val="100000"/>
              <a:buFont typeface="Arial" panose="020B0604020202020204" pitchFamily="34" charset="0"/>
              <a:buChar char="•"/>
            </a:pPr>
            <a:endParaRPr lang="en-US" sz="2200" dirty="0"/>
          </a:p>
          <a:p>
            <a:pPr algn="just">
              <a:buClrTx/>
              <a:buSzPct val="100000"/>
              <a:buFont typeface="Arial" panose="020B0604020202020204" pitchFamily="34" charset="0"/>
              <a:buChar char="•"/>
            </a:pPr>
            <a:endParaRPr lang="en-US" sz="2200" dirty="0"/>
          </a:p>
          <a:p>
            <a:pPr algn="just">
              <a:buClrTx/>
              <a:buSzPct val="100000"/>
              <a:buFont typeface="Arial" panose="020B0604020202020204" pitchFamily="34" charset="0"/>
              <a:buChar char="•"/>
            </a:pPr>
            <a:r>
              <a:rPr lang="en-US" sz="1800" dirty="0"/>
              <a:t>The proportionality constant </a:t>
            </a:r>
            <a:r>
              <a:rPr lang="en-US" sz="1800" i="1" dirty="0"/>
              <a:t>C </a:t>
            </a:r>
            <a:r>
              <a:rPr lang="en-US" sz="1800" dirty="0"/>
              <a:t>is called the </a:t>
            </a:r>
            <a:r>
              <a:rPr lang="en-US" sz="1800" b="1" dirty="0"/>
              <a:t>capacitance </a:t>
            </a:r>
            <a:r>
              <a:rPr lang="en-US" sz="1800" dirty="0"/>
              <a:t>of the capacitor. Its value depends only on the geometry of the plates and not on their charge or potential difference.</a:t>
            </a:r>
          </a:p>
          <a:p>
            <a:pPr>
              <a:buClrTx/>
              <a:buSzPct val="100000"/>
              <a:buFont typeface="Arial" panose="020B0604020202020204" pitchFamily="34" charset="0"/>
              <a:buChar char="•"/>
            </a:pPr>
            <a:endParaRPr lang="en-US" sz="1800" dirty="0"/>
          </a:p>
          <a:p>
            <a:pPr>
              <a:buClrTx/>
              <a:buSzPct val="100000"/>
              <a:buFont typeface="Arial" panose="020B0604020202020204" pitchFamily="34" charset="0"/>
              <a:buChar char="•"/>
            </a:pPr>
            <a:r>
              <a:rPr lang="en-US" sz="1800" dirty="0"/>
              <a:t>The SI unit is called the </a:t>
            </a:r>
            <a:r>
              <a:rPr lang="en-US" sz="1800" i="1" dirty="0"/>
              <a:t>farad (F): </a:t>
            </a:r>
            <a:r>
              <a:rPr lang="en-US" sz="1800" b="1" dirty="0"/>
              <a:t>1 farad  (1 F)= 1 coulomb per volt =1 C/V.</a:t>
            </a:r>
          </a:p>
          <a:p>
            <a:pPr lvl="1" algn="just"/>
            <a:endParaRPr lang="en-US" sz="1800" dirty="0"/>
          </a:p>
        </p:txBody>
      </p:sp>
      <p:pic>
        <p:nvPicPr>
          <p:cNvPr id="9" name="Picture 8"/>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3848100" y="3810000"/>
            <a:ext cx="1181100" cy="477140"/>
          </a:xfrm>
          <a:prstGeom prst="rect">
            <a:avLst/>
          </a:prstGeom>
          <a:noFill/>
          <a:ln w="9525">
            <a:noFill/>
            <a:miter lim="800000"/>
            <a:headEnd/>
            <a:tailEnd/>
          </a:ln>
        </p:spPr>
      </p:pic>
    </p:spTree>
    <p:extLst>
      <p:ext uri="{BB962C8B-B14F-4D97-AF65-F5344CB8AC3E}">
        <p14:creationId xmlns:p14="http://schemas.microsoft.com/office/powerpoint/2010/main" val="1862234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79982"/>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295400"/>
            <a:ext cx="8991600" cy="4724400"/>
          </a:xfrm>
        </p:spPr>
        <p:txBody>
          <a:bodyPr>
            <a:normAutofit/>
          </a:bodyPr>
          <a:lstStyle/>
          <a:p>
            <a:pPr marL="109728" indent="0" algn="just">
              <a:buNone/>
            </a:pPr>
            <a:r>
              <a:rPr lang="en-US" sz="2200" dirty="0"/>
              <a:t>The capacitor in the schematic has a capacitance of 25 mF and is initially uncharged. The battery provides a potential difference of 120 V.  After switch </a:t>
            </a:r>
            <a:r>
              <a:rPr lang="en-US" sz="2200" i="1" dirty="0"/>
              <a:t>S</a:t>
            </a:r>
            <a:r>
              <a:rPr lang="en-US" sz="2200" dirty="0"/>
              <a:t> is closed, how much charge will pass through it?</a:t>
            </a:r>
          </a:p>
          <a:p>
            <a:pPr marL="109728" indent="0" algn="just">
              <a:buNone/>
            </a:pPr>
            <a:endParaRPr lang="en-US" sz="2200" dirty="0"/>
          </a:p>
          <a:p>
            <a:pPr marL="109728" indent="0" algn="just">
              <a:buNone/>
            </a:pPr>
            <a:r>
              <a:rPr lang="en-US" sz="2200" dirty="0">
                <a:solidFill>
                  <a:schemeClr val="bg1"/>
                </a:solidFill>
              </a:rPr>
              <a:t>Let’s write down out givens</a:t>
            </a:r>
          </a:p>
          <a:p>
            <a:pPr marL="109728" indent="0" algn="just">
              <a:buNone/>
            </a:pPr>
            <a:r>
              <a:rPr lang="en-US" sz="2200" dirty="0">
                <a:solidFill>
                  <a:schemeClr val="bg1"/>
                </a:solidFill>
              </a:rPr>
              <a:t>C = 25 mF = 0.025 F</a:t>
            </a:r>
          </a:p>
          <a:p>
            <a:pPr marL="109728" indent="0" algn="just">
              <a:buNone/>
            </a:pPr>
            <a:r>
              <a:rPr lang="en-US" sz="2200" dirty="0">
                <a:solidFill>
                  <a:schemeClr val="bg1"/>
                </a:solidFill>
              </a:rPr>
              <a:t>V = 120 V</a:t>
            </a:r>
          </a:p>
          <a:p>
            <a:pPr marL="109728" indent="0" algn="just">
              <a:buNone/>
            </a:pPr>
            <a:endParaRPr lang="en-US" sz="2200" dirty="0">
              <a:solidFill>
                <a:schemeClr val="bg1"/>
              </a:solidFill>
            </a:endParaRPr>
          </a:p>
          <a:p>
            <a:pPr marL="109728" indent="0" algn="just">
              <a:buNone/>
            </a:pPr>
            <a:r>
              <a:rPr lang="en-US" sz="2200" dirty="0">
                <a:solidFill>
                  <a:schemeClr val="bg1"/>
                </a:solidFill>
              </a:rPr>
              <a:t>Q = CV</a:t>
            </a:r>
          </a:p>
          <a:p>
            <a:pPr marL="109728" indent="0" algn="just">
              <a:buNone/>
            </a:pPr>
            <a:r>
              <a:rPr lang="en-US" sz="2200" dirty="0">
                <a:solidFill>
                  <a:schemeClr val="bg1"/>
                </a:solidFill>
              </a:rPr>
              <a:t>Q = 0.025 F* 120 V</a:t>
            </a:r>
          </a:p>
          <a:p>
            <a:pPr marL="109728" indent="0" algn="just">
              <a:buNone/>
            </a:pPr>
            <a:r>
              <a:rPr lang="en-US" sz="2200" dirty="0">
                <a:solidFill>
                  <a:schemeClr val="bg1"/>
                </a:solidFill>
              </a:rPr>
              <a:t>Q = 3 C</a:t>
            </a:r>
          </a:p>
        </p:txBody>
      </p:sp>
      <p:pic>
        <p:nvPicPr>
          <p:cNvPr id="2050" name="Picture 2" descr="halliday_9e_fig_25_25">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700" b="5719"/>
          <a:stretch/>
        </p:blipFill>
        <p:spPr bwMode="auto">
          <a:xfrm>
            <a:off x="4419600" y="2209800"/>
            <a:ext cx="3573237"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3215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79982"/>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295400"/>
            <a:ext cx="8991600" cy="4724400"/>
          </a:xfrm>
        </p:spPr>
        <p:txBody>
          <a:bodyPr>
            <a:normAutofit/>
          </a:bodyPr>
          <a:lstStyle/>
          <a:p>
            <a:pPr marL="109728" indent="0" algn="just">
              <a:buNone/>
            </a:pPr>
            <a:r>
              <a:rPr lang="en-US" sz="2200" dirty="0"/>
              <a:t>The capacitor in the schematic has a capacitance of 25 mF and is initially uncharged. The battery provides a potential difference of 120 V.  After switch </a:t>
            </a:r>
            <a:r>
              <a:rPr lang="en-US" sz="2200" i="1" dirty="0"/>
              <a:t>S</a:t>
            </a:r>
            <a:r>
              <a:rPr lang="en-US" sz="2200" dirty="0"/>
              <a:t> is closed, how much charge will pass through it?</a:t>
            </a:r>
          </a:p>
          <a:p>
            <a:pPr marL="109728" indent="0" algn="just">
              <a:buNone/>
            </a:pPr>
            <a:endParaRPr lang="en-US" sz="2200" dirty="0"/>
          </a:p>
          <a:p>
            <a:pPr marL="109728" indent="0" algn="just">
              <a:buNone/>
            </a:pPr>
            <a:r>
              <a:rPr lang="en-US" sz="2200" dirty="0"/>
              <a:t>Let’s write down out givens</a:t>
            </a:r>
          </a:p>
          <a:p>
            <a:pPr marL="109728" indent="0" algn="just">
              <a:buNone/>
            </a:pPr>
            <a:r>
              <a:rPr lang="en-US" sz="2200" dirty="0"/>
              <a:t>C = 25 mF = 0.025 F</a:t>
            </a:r>
          </a:p>
          <a:p>
            <a:pPr marL="109728" indent="0" algn="just">
              <a:buNone/>
            </a:pPr>
            <a:r>
              <a:rPr lang="en-US" sz="2200" dirty="0"/>
              <a:t>V = 120 V</a:t>
            </a:r>
          </a:p>
          <a:p>
            <a:pPr marL="109728" indent="0" algn="just">
              <a:buNone/>
            </a:pPr>
            <a:endParaRPr lang="en-US" sz="2200" dirty="0"/>
          </a:p>
          <a:p>
            <a:pPr marL="109728" indent="0" algn="just">
              <a:buNone/>
            </a:pPr>
            <a:r>
              <a:rPr lang="en-US" sz="2200" dirty="0"/>
              <a:t>Q = CV</a:t>
            </a:r>
          </a:p>
          <a:p>
            <a:pPr marL="109728" indent="0" algn="just">
              <a:buNone/>
            </a:pPr>
            <a:r>
              <a:rPr lang="en-US" sz="2200" dirty="0"/>
              <a:t>Q = 0.025 F* 120 V</a:t>
            </a:r>
          </a:p>
          <a:p>
            <a:pPr marL="109728" indent="0" algn="just">
              <a:buNone/>
            </a:pPr>
            <a:r>
              <a:rPr lang="en-US" sz="2200" dirty="0"/>
              <a:t>Q = 3 C</a:t>
            </a:r>
          </a:p>
        </p:txBody>
      </p:sp>
      <p:pic>
        <p:nvPicPr>
          <p:cNvPr id="2050" name="Picture 2" descr="halliday_9e_fig_25_25">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700" b="5719"/>
          <a:stretch/>
        </p:blipFill>
        <p:spPr bwMode="auto">
          <a:xfrm>
            <a:off x="4419600" y="2209800"/>
            <a:ext cx="3573237"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996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DC5A442-E2D0-4F6D-894C-999AF89A73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436234" y="349664"/>
            <a:ext cx="4384178" cy="1638377"/>
          </a:xfrm>
        </p:spPr>
        <p:txBody>
          <a:bodyPr anchor="b">
            <a:normAutofit/>
          </a:bodyPr>
          <a:lstStyle/>
          <a:p>
            <a:pPr algn="ctr"/>
            <a:r>
              <a:rPr lang="en-US" sz="4200" b="1" dirty="0"/>
              <a:t>Capacitors in Parallel</a:t>
            </a:r>
          </a:p>
        </p:txBody>
      </p:sp>
      <p:sp>
        <p:nvSpPr>
          <p:cNvPr id="2" name="Content Placeholder 1"/>
          <p:cNvSpPr>
            <a:spLocks noGrp="1"/>
          </p:cNvSpPr>
          <p:nvPr>
            <p:ph idx="1"/>
          </p:nvPr>
        </p:nvSpPr>
        <p:spPr>
          <a:xfrm>
            <a:off x="440991" y="2620641"/>
            <a:ext cx="4378312" cy="3023702"/>
          </a:xfrm>
        </p:spPr>
        <p:txBody>
          <a:bodyPr anchor="ctr">
            <a:noAutofit/>
          </a:bodyPr>
          <a:lstStyle/>
          <a:p>
            <a:r>
              <a:rPr lang="en-US" sz="1700" dirty="0"/>
              <a:t>When a potential difference </a:t>
            </a:r>
            <a:r>
              <a:rPr lang="en-US" sz="1700" i="1" dirty="0"/>
              <a:t>V </a:t>
            </a:r>
            <a:r>
              <a:rPr lang="en-US" sz="1700" dirty="0"/>
              <a:t>is applied across several capacitors connected in parallel, that potential difference </a:t>
            </a:r>
            <a:r>
              <a:rPr lang="en-US" sz="1700" i="1" dirty="0"/>
              <a:t>V </a:t>
            </a:r>
            <a:r>
              <a:rPr lang="en-US" sz="1700" dirty="0"/>
              <a:t>is applied across each capacitor. </a:t>
            </a:r>
          </a:p>
          <a:p>
            <a:r>
              <a:rPr lang="en-US" sz="1700" dirty="0"/>
              <a:t>The total charge </a:t>
            </a:r>
            <a:r>
              <a:rPr lang="en-US" sz="1700" i="1" dirty="0"/>
              <a:t>q </a:t>
            </a:r>
            <a:r>
              <a:rPr lang="en-US" sz="1700" dirty="0"/>
              <a:t>stored on the capacitors is the sum of the charges stored on all the capacitors</a:t>
            </a:r>
          </a:p>
          <a:p>
            <a:r>
              <a:rPr lang="en-US" sz="1700" dirty="0"/>
              <a:t>Capacitors connected in parallel can be replaced with an equivalent capacitor that has the same total charge </a:t>
            </a:r>
            <a:r>
              <a:rPr lang="en-US" sz="1700" i="1" dirty="0"/>
              <a:t>q </a:t>
            </a:r>
            <a:r>
              <a:rPr lang="en-US" sz="1700" dirty="0"/>
              <a:t>and the same potential difference</a:t>
            </a:r>
            <a:r>
              <a:rPr lang="en-US" sz="1700" i="1" dirty="0"/>
              <a:t> V </a:t>
            </a:r>
            <a:r>
              <a:rPr lang="en-US" sz="1700" dirty="0"/>
              <a:t>as the actual capacitors, figure (</a:t>
            </a:r>
            <a:r>
              <a:rPr lang="en-US" sz="1700" i="1" dirty="0"/>
              <a:t>b</a:t>
            </a:r>
            <a:r>
              <a:rPr lang="en-US" sz="1700" dirty="0"/>
              <a:t>)</a:t>
            </a:r>
          </a:p>
        </p:txBody>
      </p:sp>
      <p:sp>
        <p:nvSpPr>
          <p:cNvPr id="29" name="Rectangle 28">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1585" y="399675"/>
            <a:ext cx="3485526" cy="2779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noChangeArrowheads="1"/>
          </p:cNvPicPr>
          <p:nvPr/>
        </p:nvPicPr>
        <p:blipFill rotWithShape="1">
          <a:blip r:embed="rId2">
            <a:extLst>
              <a:ext uri="{28A0092B-C50C-407E-A947-70E740481C1C}">
                <a14:useLocalDpi xmlns:a14="http://schemas.microsoft.com/office/drawing/2010/main" val="0"/>
              </a:ext>
            </a:extLst>
          </a:blip>
          <a:srcRect b="30737"/>
          <a:stretch/>
        </p:blipFill>
        <p:spPr bwMode="auto">
          <a:xfrm>
            <a:off x="5896673" y="596271"/>
            <a:ext cx="2515349" cy="23865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Rectangle 3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186644" y="1760836"/>
            <a:ext cx="524256" cy="8897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0BB19363-8354-4E75-A15C-A08F755171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1585" y="3429000"/>
            <a:ext cx="3485526" cy="2779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noChangeArrowheads="1"/>
          </p:cNvPicPr>
          <p:nvPr/>
        </p:nvPicPr>
        <p:blipFill>
          <a:blip r:embed="rId3" cstate="print"/>
          <a:stretch>
            <a:fillRect/>
          </a:stretch>
        </p:blipFill>
        <p:spPr bwMode="auto">
          <a:xfrm>
            <a:off x="5566030" y="4505297"/>
            <a:ext cx="3176637" cy="627182"/>
          </a:xfrm>
          <a:prstGeom prst="rect">
            <a:avLst/>
          </a:prstGeom>
        </p:spPr>
      </p:pic>
      <p:sp>
        <p:nvSpPr>
          <p:cNvPr id="35" name="Rectangle 34">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765107" y="6150940"/>
            <a:ext cx="524256"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535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DC5A442-E2D0-4F6D-894C-999AF89A73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0464369-70FA-42AF-948F-80664CA7B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2146816"/>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436234" y="349664"/>
            <a:ext cx="4384178" cy="1638377"/>
          </a:xfrm>
        </p:spPr>
        <p:txBody>
          <a:bodyPr anchor="b">
            <a:normAutofit/>
          </a:bodyPr>
          <a:lstStyle/>
          <a:p>
            <a:pPr algn="ctr"/>
            <a:r>
              <a:rPr lang="en-US" sz="4200" b="1" dirty="0"/>
              <a:t>Capacitors in   Series</a:t>
            </a:r>
          </a:p>
        </p:txBody>
      </p:sp>
      <p:sp>
        <p:nvSpPr>
          <p:cNvPr id="2" name="Content Placeholder 1"/>
          <p:cNvSpPr>
            <a:spLocks noGrp="1"/>
          </p:cNvSpPr>
          <p:nvPr>
            <p:ph idx="1"/>
          </p:nvPr>
        </p:nvSpPr>
        <p:spPr>
          <a:xfrm>
            <a:off x="440991" y="2337705"/>
            <a:ext cx="4378312" cy="3608250"/>
          </a:xfrm>
        </p:spPr>
        <p:txBody>
          <a:bodyPr anchor="ctr">
            <a:noAutofit/>
          </a:bodyPr>
          <a:lstStyle/>
          <a:p>
            <a:pPr marL="255588" indent="-255588">
              <a:tabLst>
                <a:tab pos="285750" algn="l"/>
              </a:tabLst>
            </a:pPr>
            <a:r>
              <a:rPr lang="en-US" sz="1700" dirty="0"/>
              <a:t>When a potential difference </a:t>
            </a:r>
            <a:r>
              <a:rPr lang="en-US" sz="1700" i="1" dirty="0"/>
              <a:t>V </a:t>
            </a:r>
            <a:r>
              <a:rPr lang="en-US" sz="1700" dirty="0"/>
              <a:t>is applied across several capacitors connected in</a:t>
            </a:r>
            <a:r>
              <a:rPr lang="en-US" sz="1700" i="1" dirty="0"/>
              <a:t> </a:t>
            </a:r>
            <a:r>
              <a:rPr lang="en-US" sz="1700" dirty="0"/>
              <a:t>series, the capacitors have identical charge </a:t>
            </a:r>
            <a:r>
              <a:rPr lang="en-US" sz="1700" i="1" dirty="0"/>
              <a:t>q </a:t>
            </a:r>
          </a:p>
          <a:p>
            <a:pPr marL="255588" indent="-255588"/>
            <a:r>
              <a:rPr lang="en-US" sz="1700" dirty="0"/>
              <a:t>The sum of the potential differences across all the capacitors is equal to the applied potential difference </a:t>
            </a:r>
            <a:r>
              <a:rPr lang="en-US" sz="1700" i="1" dirty="0"/>
              <a:t>V</a:t>
            </a:r>
          </a:p>
          <a:p>
            <a:pPr marL="255588" indent="-255588"/>
            <a:r>
              <a:rPr lang="en-US" sz="1700" dirty="0"/>
              <a:t>Capacitors that are connected in series can be replaced with an equivalent capacitor that has the same charge </a:t>
            </a:r>
            <a:r>
              <a:rPr lang="en-US" sz="1700" i="1" dirty="0"/>
              <a:t>q </a:t>
            </a:r>
            <a:r>
              <a:rPr lang="en-US" sz="1700" dirty="0"/>
              <a:t>and the same total potential difference </a:t>
            </a:r>
            <a:r>
              <a:rPr lang="en-US" sz="1700" i="1" dirty="0"/>
              <a:t>V </a:t>
            </a:r>
            <a:r>
              <a:rPr lang="en-US" sz="1700" dirty="0"/>
              <a:t>as the actual series capacitors, figure (b)</a:t>
            </a:r>
          </a:p>
          <a:p>
            <a:pPr marL="255588" indent="-255588"/>
            <a:r>
              <a:rPr lang="en-US" sz="1700" i="1" dirty="0" err="1"/>
              <a:t>C</a:t>
            </a:r>
            <a:r>
              <a:rPr lang="en-US" sz="1700" i="1" baseline="-25000" dirty="0" err="1"/>
              <a:t>eq</a:t>
            </a:r>
            <a:r>
              <a:rPr lang="en-US" sz="1700" dirty="0"/>
              <a:t> will be less then the sum of the individual capacitors.</a:t>
            </a:r>
          </a:p>
        </p:txBody>
      </p:sp>
      <p:sp>
        <p:nvSpPr>
          <p:cNvPr id="16" name="Rectangle 15">
            <a:extLst>
              <a:ext uri="{FF2B5EF4-FFF2-40B4-BE49-F238E27FC236}">
                <a16:creationId xmlns:a16="http://schemas.microsoft.com/office/drawing/2014/main" id="{CC552A98-EF7D-4D42-AB69-066B786AB5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1585" y="399675"/>
            <a:ext cx="3485526" cy="2779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26465"/>
          <a:stretch/>
        </p:blipFill>
        <p:spPr bwMode="auto">
          <a:xfrm>
            <a:off x="6213150" y="596271"/>
            <a:ext cx="1882394" cy="23865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186644" y="1760836"/>
            <a:ext cx="524256" cy="88975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BB19363-8354-4E75-A15C-A08F755171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1585" y="3429000"/>
            <a:ext cx="3485526" cy="2779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noChangeArrowheads="1"/>
          </p:cNvPicPr>
          <p:nvPr/>
        </p:nvPicPr>
        <p:blipFill>
          <a:blip r:embed="rId4" cstate="print"/>
          <a:stretch>
            <a:fillRect/>
          </a:stretch>
        </p:blipFill>
        <p:spPr bwMode="auto">
          <a:xfrm>
            <a:off x="5566030" y="4498824"/>
            <a:ext cx="3176637" cy="640128"/>
          </a:xfrm>
          <a:prstGeom prst="rect">
            <a:avLst/>
          </a:prstGeom>
        </p:spPr>
      </p:pic>
      <p:sp>
        <p:nvSpPr>
          <p:cNvPr id="22" name="Rectangle 21">
            <a:extLst>
              <a:ext uri="{FF2B5EF4-FFF2-40B4-BE49-F238E27FC236}">
                <a16:creationId xmlns:a16="http://schemas.microsoft.com/office/drawing/2014/main" id="{A648176E-454C-437C-B0FC-9B82FCF32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765107" y="6150940"/>
            <a:ext cx="524256"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17302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990600"/>
            <a:ext cx="8991600" cy="5029200"/>
          </a:xfrm>
        </p:spPr>
        <p:txBody>
          <a:bodyPr>
            <a:noAutofit/>
          </a:bodyPr>
          <a:lstStyle/>
          <a:p>
            <a:pPr marL="109728" indent="0" algn="just">
              <a:buNone/>
            </a:pPr>
            <a:r>
              <a:rPr lang="en-US" sz="2200" dirty="0"/>
              <a:t>Find the equivalent capacitance for the combination of capacitors shown, across which potential difference </a:t>
            </a:r>
            <a:r>
              <a:rPr lang="en-US" sz="2200" i="1" dirty="0"/>
              <a:t>V </a:t>
            </a:r>
            <a:r>
              <a:rPr lang="en-US" sz="2200" dirty="0"/>
              <a:t>= 10 V is applied.  Assume the C1 = 10 F and C2 = 25 F.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solidFill>
                  <a:schemeClr val="bg1"/>
                </a:solidFill>
              </a:rPr>
              <a:t>	</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C1 + C2 = 35 Ω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1/C1+1/C2</a:t>
            </a:r>
          </a:p>
          <a:p>
            <a:pPr marL="109728" indent="0" algn="just">
              <a:buNone/>
            </a:pPr>
            <a:r>
              <a:rPr lang="en-US" sz="2200" dirty="0">
                <a:solidFill>
                  <a:schemeClr val="bg1"/>
                </a:solidFill>
              </a:rPr>
              <a:t>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1/10 +1/25 = 0.10+0.04</a:t>
            </a:r>
          </a:p>
          <a:p>
            <a:pPr marL="109728" indent="0" algn="just">
              <a:buNone/>
            </a:pPr>
            <a:r>
              <a:rPr lang="en-US" sz="2200" dirty="0">
                <a:solidFill>
                  <a:schemeClr val="bg1"/>
                </a:solidFill>
              </a:rPr>
              <a:t>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0.14</a:t>
            </a:r>
          </a:p>
          <a:p>
            <a:pPr marL="109728" indent="0" algn="just">
              <a:buNone/>
            </a:pPr>
            <a:r>
              <a:rPr lang="en-US" sz="2200" dirty="0">
                <a:solidFill>
                  <a:schemeClr val="bg1"/>
                </a:solidFill>
              </a:rPr>
              <a:t>						      	</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7.14 F</a:t>
            </a:r>
          </a:p>
          <a:p>
            <a:pPr marL="109728" indent="0" algn="just">
              <a:buNone/>
            </a:pPr>
            <a:endParaRPr lang="en-US" sz="2200" dirty="0"/>
          </a:p>
        </p:txBody>
      </p:sp>
      <p:pic>
        <p:nvPicPr>
          <p:cNvPr id="5" name="Picture 4">
            <a:extLst>
              <a:ext uri="{FF2B5EF4-FFF2-40B4-BE49-F238E27FC236}">
                <a16:creationId xmlns:a16="http://schemas.microsoft.com/office/drawing/2014/main" id="{1EFD84A6-D146-471A-B2D7-D60EE0DC51D8}"/>
              </a:ext>
            </a:extLst>
          </p:cNvPr>
          <p:cNvPicPr>
            <a:picLocks noChangeAspect="1"/>
          </p:cNvPicPr>
          <p:nvPr/>
        </p:nvPicPr>
        <p:blipFill rotWithShape="1">
          <a:blip r:embed="rId2"/>
          <a:srcRect l="30833" t="24815" r="46667" b="44074"/>
          <a:stretch/>
        </p:blipFill>
        <p:spPr>
          <a:xfrm>
            <a:off x="4800600" y="2266950"/>
            <a:ext cx="2988129" cy="2324100"/>
          </a:xfrm>
          <a:prstGeom prst="rect">
            <a:avLst/>
          </a:prstGeom>
        </p:spPr>
      </p:pic>
      <p:pic>
        <p:nvPicPr>
          <p:cNvPr id="6" name="Picture 5">
            <a:extLst>
              <a:ext uri="{FF2B5EF4-FFF2-40B4-BE49-F238E27FC236}">
                <a16:creationId xmlns:a16="http://schemas.microsoft.com/office/drawing/2014/main" id="{7FCE527A-4C90-4379-95B9-2E0A01F5A8CB}"/>
              </a:ext>
            </a:extLst>
          </p:cNvPr>
          <p:cNvPicPr>
            <a:picLocks noChangeAspect="1"/>
          </p:cNvPicPr>
          <p:nvPr/>
        </p:nvPicPr>
        <p:blipFill rotWithShape="1">
          <a:blip r:embed="rId3"/>
          <a:srcRect l="22500" t="27778" r="46667" b="42593"/>
          <a:stretch/>
        </p:blipFill>
        <p:spPr>
          <a:xfrm>
            <a:off x="152400" y="2400300"/>
            <a:ext cx="3806190" cy="2057400"/>
          </a:xfrm>
          <a:prstGeom prst="rect">
            <a:avLst/>
          </a:prstGeom>
        </p:spPr>
      </p:pic>
    </p:spTree>
    <p:extLst>
      <p:ext uri="{BB962C8B-B14F-4D97-AF65-F5344CB8AC3E}">
        <p14:creationId xmlns:p14="http://schemas.microsoft.com/office/powerpoint/2010/main" val="721809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990600"/>
            <a:ext cx="8991600" cy="5029200"/>
          </a:xfrm>
        </p:spPr>
        <p:txBody>
          <a:bodyPr>
            <a:noAutofit/>
          </a:bodyPr>
          <a:lstStyle/>
          <a:p>
            <a:pPr marL="109728" indent="0" algn="just">
              <a:buNone/>
            </a:pPr>
            <a:r>
              <a:rPr lang="en-US" sz="2200" dirty="0"/>
              <a:t>Find the equivalent capacitance for the combination of capacitors shown, across which potential difference </a:t>
            </a:r>
            <a:r>
              <a:rPr lang="en-US" sz="2200" i="1" dirty="0"/>
              <a:t>V </a:t>
            </a:r>
            <a:r>
              <a:rPr lang="en-US" sz="2200" dirty="0"/>
              <a:t>= 10 V is applied.  Assume the C1 = 10 F and C2 = 25 F.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t>	</a:t>
            </a:r>
            <a:r>
              <a:rPr lang="en-US" sz="2200" dirty="0" err="1"/>
              <a:t>C</a:t>
            </a:r>
            <a:r>
              <a:rPr lang="en-US" sz="2200" baseline="-25000" dirty="0" err="1"/>
              <a:t>eq</a:t>
            </a:r>
            <a:r>
              <a:rPr lang="en-US" sz="2200" dirty="0"/>
              <a:t> = C1 + C2 = 35 Ω		     </a:t>
            </a:r>
            <a:r>
              <a:rPr lang="en-US" sz="2200" dirty="0">
                <a:solidFill>
                  <a:schemeClr val="bg1"/>
                </a:solidFill>
              </a:rPr>
              <a:t>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1/C1+1/C2</a:t>
            </a:r>
          </a:p>
          <a:p>
            <a:pPr marL="109728" indent="0" algn="just">
              <a:buNone/>
            </a:pPr>
            <a:r>
              <a:rPr lang="en-US" sz="2200" dirty="0">
                <a:solidFill>
                  <a:schemeClr val="bg1"/>
                </a:solidFill>
              </a:rPr>
              <a:t>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1/10 +1/25 = 0.10+0.04</a:t>
            </a:r>
          </a:p>
          <a:p>
            <a:pPr marL="109728" indent="0" algn="just">
              <a:buNone/>
            </a:pPr>
            <a:r>
              <a:rPr lang="en-US" sz="2200" dirty="0">
                <a:solidFill>
                  <a:schemeClr val="bg1"/>
                </a:solidFill>
              </a:rPr>
              <a:t>						     	1/</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0.14</a:t>
            </a:r>
          </a:p>
          <a:p>
            <a:pPr marL="109728" indent="0" algn="just">
              <a:buNone/>
            </a:pPr>
            <a:r>
              <a:rPr lang="en-US" sz="2200" dirty="0">
                <a:solidFill>
                  <a:schemeClr val="bg1"/>
                </a:solidFill>
              </a:rPr>
              <a:t>						      	</a:t>
            </a:r>
            <a:r>
              <a:rPr lang="en-US" sz="2200" dirty="0" err="1">
                <a:solidFill>
                  <a:schemeClr val="bg1"/>
                </a:solidFill>
              </a:rPr>
              <a:t>C</a:t>
            </a:r>
            <a:r>
              <a:rPr lang="en-US" sz="2200" baseline="-25000" dirty="0" err="1">
                <a:solidFill>
                  <a:schemeClr val="bg1"/>
                </a:solidFill>
              </a:rPr>
              <a:t>eq</a:t>
            </a:r>
            <a:r>
              <a:rPr lang="en-US" sz="2200" dirty="0">
                <a:solidFill>
                  <a:schemeClr val="bg1"/>
                </a:solidFill>
              </a:rPr>
              <a:t> = 7.14 F</a:t>
            </a:r>
          </a:p>
          <a:p>
            <a:pPr marL="109728" indent="0" algn="just">
              <a:buNone/>
            </a:pPr>
            <a:endParaRPr lang="en-US" sz="2200" dirty="0"/>
          </a:p>
        </p:txBody>
      </p:sp>
      <p:pic>
        <p:nvPicPr>
          <p:cNvPr id="5" name="Picture 4">
            <a:extLst>
              <a:ext uri="{FF2B5EF4-FFF2-40B4-BE49-F238E27FC236}">
                <a16:creationId xmlns:a16="http://schemas.microsoft.com/office/drawing/2014/main" id="{1EFD84A6-D146-471A-B2D7-D60EE0DC51D8}"/>
              </a:ext>
            </a:extLst>
          </p:cNvPr>
          <p:cNvPicPr>
            <a:picLocks noChangeAspect="1"/>
          </p:cNvPicPr>
          <p:nvPr/>
        </p:nvPicPr>
        <p:blipFill rotWithShape="1">
          <a:blip r:embed="rId2"/>
          <a:srcRect l="30833" t="24815" r="46667" b="44074"/>
          <a:stretch/>
        </p:blipFill>
        <p:spPr>
          <a:xfrm>
            <a:off x="4800600" y="2266950"/>
            <a:ext cx="2988129" cy="2324100"/>
          </a:xfrm>
          <a:prstGeom prst="rect">
            <a:avLst/>
          </a:prstGeom>
        </p:spPr>
      </p:pic>
      <p:pic>
        <p:nvPicPr>
          <p:cNvPr id="6" name="Picture 5">
            <a:extLst>
              <a:ext uri="{FF2B5EF4-FFF2-40B4-BE49-F238E27FC236}">
                <a16:creationId xmlns:a16="http://schemas.microsoft.com/office/drawing/2014/main" id="{7FCE527A-4C90-4379-95B9-2E0A01F5A8CB}"/>
              </a:ext>
            </a:extLst>
          </p:cNvPr>
          <p:cNvPicPr>
            <a:picLocks noChangeAspect="1"/>
          </p:cNvPicPr>
          <p:nvPr/>
        </p:nvPicPr>
        <p:blipFill rotWithShape="1">
          <a:blip r:embed="rId3"/>
          <a:srcRect l="22500" t="27778" r="46667" b="42593"/>
          <a:stretch/>
        </p:blipFill>
        <p:spPr>
          <a:xfrm>
            <a:off x="152400" y="2400300"/>
            <a:ext cx="3806190" cy="2057400"/>
          </a:xfrm>
          <a:prstGeom prst="rect">
            <a:avLst/>
          </a:prstGeom>
        </p:spPr>
      </p:pic>
    </p:spTree>
    <p:extLst>
      <p:ext uri="{BB962C8B-B14F-4D97-AF65-F5344CB8AC3E}">
        <p14:creationId xmlns:p14="http://schemas.microsoft.com/office/powerpoint/2010/main" val="3506780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990600"/>
            <a:ext cx="8991600" cy="5029200"/>
          </a:xfrm>
        </p:spPr>
        <p:txBody>
          <a:bodyPr>
            <a:noAutofit/>
          </a:bodyPr>
          <a:lstStyle/>
          <a:p>
            <a:pPr marL="109728" indent="0" algn="just">
              <a:buNone/>
            </a:pPr>
            <a:r>
              <a:rPr lang="en-US" sz="2200" dirty="0"/>
              <a:t>Find the equivalent capacitance for the combination of capacitors shown, across which potential difference </a:t>
            </a:r>
            <a:r>
              <a:rPr lang="en-US" sz="2200" i="1" dirty="0"/>
              <a:t>V </a:t>
            </a:r>
            <a:r>
              <a:rPr lang="en-US" sz="2200" dirty="0"/>
              <a:t>= 10 V is applied.  Assume the C1 = 10 F and C2 = 25 F.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t>	</a:t>
            </a:r>
            <a:r>
              <a:rPr lang="en-US" sz="2200" dirty="0" err="1"/>
              <a:t>C</a:t>
            </a:r>
            <a:r>
              <a:rPr lang="en-US" sz="2200" baseline="-25000" dirty="0" err="1"/>
              <a:t>eq</a:t>
            </a:r>
            <a:r>
              <a:rPr lang="en-US" sz="2200" dirty="0"/>
              <a:t> = C1 + C2 = 35 Ω		     	1/</a:t>
            </a:r>
            <a:r>
              <a:rPr lang="en-US" sz="2200" dirty="0" err="1"/>
              <a:t>C</a:t>
            </a:r>
            <a:r>
              <a:rPr lang="en-US" sz="2200" baseline="-25000" dirty="0" err="1"/>
              <a:t>eq</a:t>
            </a:r>
            <a:r>
              <a:rPr lang="en-US" sz="2200" dirty="0"/>
              <a:t> = 1/C1+1/C2</a:t>
            </a:r>
          </a:p>
          <a:p>
            <a:pPr marL="109728" indent="0" algn="just">
              <a:buNone/>
            </a:pPr>
            <a:r>
              <a:rPr lang="en-US" sz="2200" dirty="0"/>
              <a:t>						     	1/</a:t>
            </a:r>
            <a:r>
              <a:rPr lang="en-US" sz="2200" dirty="0" err="1"/>
              <a:t>C</a:t>
            </a:r>
            <a:r>
              <a:rPr lang="en-US" sz="2200" baseline="-25000" dirty="0" err="1"/>
              <a:t>eq</a:t>
            </a:r>
            <a:r>
              <a:rPr lang="en-US" sz="2200" dirty="0"/>
              <a:t> = 1/10 +1/25 = 0.10+0.04</a:t>
            </a:r>
          </a:p>
          <a:p>
            <a:pPr marL="109728" indent="0" algn="just">
              <a:buNone/>
            </a:pPr>
            <a:r>
              <a:rPr lang="en-US" sz="2200" dirty="0"/>
              <a:t>						     	1/</a:t>
            </a:r>
            <a:r>
              <a:rPr lang="en-US" sz="2200" dirty="0" err="1"/>
              <a:t>C</a:t>
            </a:r>
            <a:r>
              <a:rPr lang="en-US" sz="2200" baseline="-25000" dirty="0" err="1"/>
              <a:t>eq</a:t>
            </a:r>
            <a:r>
              <a:rPr lang="en-US" sz="2200" dirty="0"/>
              <a:t> = 0.14</a:t>
            </a:r>
          </a:p>
          <a:p>
            <a:pPr marL="109728" indent="0" algn="just">
              <a:buNone/>
            </a:pPr>
            <a:r>
              <a:rPr lang="en-US" sz="2200" dirty="0"/>
              <a:t>						      	</a:t>
            </a:r>
            <a:r>
              <a:rPr lang="en-US" sz="2200" dirty="0" err="1"/>
              <a:t>C</a:t>
            </a:r>
            <a:r>
              <a:rPr lang="en-US" sz="2200" baseline="-25000" dirty="0" err="1"/>
              <a:t>eq</a:t>
            </a:r>
            <a:r>
              <a:rPr lang="en-US" sz="2200" dirty="0"/>
              <a:t> = 7.14 F</a:t>
            </a:r>
          </a:p>
          <a:p>
            <a:pPr marL="109728" indent="0" algn="just">
              <a:buNone/>
            </a:pPr>
            <a:endParaRPr lang="en-US" sz="2200" dirty="0"/>
          </a:p>
        </p:txBody>
      </p:sp>
      <p:pic>
        <p:nvPicPr>
          <p:cNvPr id="5" name="Picture 4">
            <a:extLst>
              <a:ext uri="{FF2B5EF4-FFF2-40B4-BE49-F238E27FC236}">
                <a16:creationId xmlns:a16="http://schemas.microsoft.com/office/drawing/2014/main" id="{1EFD84A6-D146-471A-B2D7-D60EE0DC51D8}"/>
              </a:ext>
            </a:extLst>
          </p:cNvPr>
          <p:cNvPicPr>
            <a:picLocks noChangeAspect="1"/>
          </p:cNvPicPr>
          <p:nvPr/>
        </p:nvPicPr>
        <p:blipFill rotWithShape="1">
          <a:blip r:embed="rId2"/>
          <a:srcRect l="30833" t="24815" r="46667" b="44074"/>
          <a:stretch/>
        </p:blipFill>
        <p:spPr>
          <a:xfrm>
            <a:off x="4800600" y="2266950"/>
            <a:ext cx="2988129" cy="2324100"/>
          </a:xfrm>
          <a:prstGeom prst="rect">
            <a:avLst/>
          </a:prstGeom>
        </p:spPr>
      </p:pic>
      <p:pic>
        <p:nvPicPr>
          <p:cNvPr id="6" name="Picture 5">
            <a:extLst>
              <a:ext uri="{FF2B5EF4-FFF2-40B4-BE49-F238E27FC236}">
                <a16:creationId xmlns:a16="http://schemas.microsoft.com/office/drawing/2014/main" id="{7FCE527A-4C90-4379-95B9-2E0A01F5A8CB}"/>
              </a:ext>
            </a:extLst>
          </p:cNvPr>
          <p:cNvPicPr>
            <a:picLocks noChangeAspect="1"/>
          </p:cNvPicPr>
          <p:nvPr/>
        </p:nvPicPr>
        <p:blipFill rotWithShape="1">
          <a:blip r:embed="rId3"/>
          <a:srcRect l="22500" t="27778" r="46667" b="42593"/>
          <a:stretch/>
        </p:blipFill>
        <p:spPr>
          <a:xfrm>
            <a:off x="152400" y="2400300"/>
            <a:ext cx="3806190" cy="2057400"/>
          </a:xfrm>
          <a:prstGeom prst="rect">
            <a:avLst/>
          </a:prstGeom>
        </p:spPr>
      </p:pic>
    </p:spTree>
    <p:extLst>
      <p:ext uri="{BB962C8B-B14F-4D97-AF65-F5344CB8AC3E}">
        <p14:creationId xmlns:p14="http://schemas.microsoft.com/office/powerpoint/2010/main" val="3031595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Energy Stored in an Electric Field</a:t>
            </a:r>
          </a:p>
        </p:txBody>
      </p:sp>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951" y="1143000"/>
            <a:ext cx="8232098" cy="97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3" cstate="print"/>
          <a:srcRect/>
          <a:stretch>
            <a:fillRect/>
          </a:stretch>
        </p:blipFill>
        <p:spPr bwMode="auto">
          <a:xfrm>
            <a:off x="3048000" y="2590800"/>
            <a:ext cx="2590800" cy="534875"/>
          </a:xfrm>
          <a:prstGeom prst="rect">
            <a:avLst/>
          </a:prstGeom>
          <a:noFill/>
          <a:ln w="9525">
            <a:noFill/>
            <a:miter lim="800000"/>
            <a:headEnd/>
            <a:tailEnd/>
          </a:ln>
        </p:spPr>
      </p:pic>
      <p:pic>
        <p:nvPicPr>
          <p:cNvPr id="9" name="Picture 6"/>
          <p:cNvPicPr>
            <a:picLocks noChangeAspect="1" noChangeArrowheads="1"/>
          </p:cNvPicPr>
          <p:nvPr/>
        </p:nvPicPr>
        <p:blipFill>
          <a:blip r:embed="rId4" cstate="print"/>
          <a:srcRect/>
          <a:stretch>
            <a:fillRect/>
          </a:stretch>
        </p:blipFill>
        <p:spPr bwMode="auto">
          <a:xfrm>
            <a:off x="3048000" y="3717578"/>
            <a:ext cx="2645535" cy="483240"/>
          </a:xfrm>
          <a:prstGeom prst="rect">
            <a:avLst/>
          </a:prstGeom>
          <a:noFill/>
          <a:ln w="9525">
            <a:noFill/>
            <a:miter lim="800000"/>
            <a:headEnd/>
            <a:tailEnd/>
          </a:ln>
        </p:spPr>
      </p:pic>
    </p:spTree>
    <p:extLst>
      <p:ext uri="{BB962C8B-B14F-4D97-AF65-F5344CB8AC3E}">
        <p14:creationId xmlns:p14="http://schemas.microsoft.com/office/powerpoint/2010/main" val="1726234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447800"/>
            <a:ext cx="8991600" cy="4572000"/>
          </a:xfrm>
        </p:spPr>
        <p:txBody>
          <a:bodyPr>
            <a:normAutofit/>
          </a:bodyPr>
          <a:lstStyle/>
          <a:p>
            <a:pPr marL="109728" indent="0" algn="just">
              <a:buNone/>
            </a:pPr>
            <a:r>
              <a:rPr lang="en-US" sz="2400" dirty="0"/>
              <a:t>An isolate conducting sphere has a capacitance of 50 mF and a charge q = 1.25 C.  How much potential energy is stored in the electric field of this charged conductor?</a:t>
            </a:r>
          </a:p>
          <a:p>
            <a:pPr marL="109728" indent="0" algn="just">
              <a:buNone/>
            </a:pPr>
            <a:endParaRPr lang="en-US" sz="2400" dirty="0"/>
          </a:p>
          <a:p>
            <a:pPr marL="109728" indent="0" algn="just">
              <a:buSzPct val="100000"/>
              <a:buNone/>
            </a:pPr>
            <a:endParaRPr lang="en-US" sz="2400" dirty="0"/>
          </a:p>
        </p:txBody>
      </p:sp>
    </p:spTree>
    <p:extLst>
      <p:ext uri="{BB962C8B-B14F-4D97-AF65-F5344CB8AC3E}">
        <p14:creationId xmlns:p14="http://schemas.microsoft.com/office/powerpoint/2010/main" val="3621044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70">
            <a:extLst>
              <a:ext uri="{FF2B5EF4-FFF2-40B4-BE49-F238E27FC236}">
                <a16:creationId xmlns:a16="http://schemas.microsoft.com/office/drawing/2014/main" id="{B137817A-6E43-41BF-8F21-9349BDFD27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Rectangle 72">
            <a:extLst>
              <a:ext uri="{FF2B5EF4-FFF2-40B4-BE49-F238E27FC236}">
                <a16:creationId xmlns:a16="http://schemas.microsoft.com/office/drawing/2014/main" id="{B6EB78EB-A2E8-4932-AE5B-B1CDD24496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478"/>
          </a:xfrm>
          <a:prstGeom prst="rect">
            <a:avLst/>
          </a:prstGeom>
          <a:solidFill>
            <a:srgbClr val="40404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0" name="Freeform: Shape 74">
            <a:extLst>
              <a:ext uri="{FF2B5EF4-FFF2-40B4-BE49-F238E27FC236}">
                <a16:creationId xmlns:a16="http://schemas.microsoft.com/office/drawing/2014/main" id="{79165BCC-1E0E-4BBB-80EC-7D632E894E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8"/>
            <a:ext cx="6539674" cy="6858956"/>
          </a:xfrm>
          <a:custGeom>
            <a:avLst/>
            <a:gdLst>
              <a:gd name="connsiteX0" fmla="*/ 941070 w 8719566"/>
              <a:gd name="connsiteY0" fmla="*/ 0 h 6858956"/>
              <a:gd name="connsiteX1" fmla="*/ 4471386 w 8719566"/>
              <a:gd name="connsiteY1" fmla="*/ 0 h 6858956"/>
              <a:gd name="connsiteX2" fmla="*/ 5537614 w 8719566"/>
              <a:gd name="connsiteY2" fmla="*/ 0 h 6858956"/>
              <a:gd name="connsiteX3" fmla="*/ 5543191 w 8719566"/>
              <a:gd name="connsiteY3" fmla="*/ 0 h 6858956"/>
              <a:gd name="connsiteX4" fmla="*/ 8719566 w 8719566"/>
              <a:gd name="connsiteY4" fmla="*/ 6858478 h 6858956"/>
              <a:gd name="connsiteX5" fmla="*/ 7778275 w 8719566"/>
              <a:gd name="connsiteY5" fmla="*/ 6858478 h 6858956"/>
              <a:gd name="connsiteX6" fmla="*/ 7778496 w 8719566"/>
              <a:gd name="connsiteY6" fmla="*/ 6858956 h 6858956"/>
              <a:gd name="connsiteX7" fmla="*/ 353941 w 8719566"/>
              <a:gd name="connsiteY7" fmla="*/ 6858956 h 6858956"/>
              <a:gd name="connsiteX8" fmla="*/ 354201 w 8719566"/>
              <a:gd name="connsiteY8" fmla="*/ 6858394 h 6858956"/>
              <a:gd name="connsiteX9" fmla="*/ 0 w 8719566"/>
              <a:gd name="connsiteY9" fmla="*/ 6858394 h 6858956"/>
              <a:gd name="connsiteX10" fmla="*/ 0 w 8719566"/>
              <a:gd name="connsiteY10" fmla="*/ 478 h 6858956"/>
              <a:gd name="connsiteX11" fmla="*/ 941070 w 8719566"/>
              <a:gd name="connsiteY11" fmla="*/ 478 h 6858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9566" h="6858956">
                <a:moveTo>
                  <a:pt x="941070" y="0"/>
                </a:moveTo>
                <a:lnTo>
                  <a:pt x="4471386" y="0"/>
                </a:lnTo>
                <a:lnTo>
                  <a:pt x="5537614" y="0"/>
                </a:lnTo>
                <a:lnTo>
                  <a:pt x="5543191" y="0"/>
                </a:lnTo>
                <a:lnTo>
                  <a:pt x="8719566" y="6858478"/>
                </a:lnTo>
                <a:lnTo>
                  <a:pt x="7778275" y="6858478"/>
                </a:lnTo>
                <a:lnTo>
                  <a:pt x="7778496" y="6858956"/>
                </a:lnTo>
                <a:lnTo>
                  <a:pt x="353941" y="6858956"/>
                </a:lnTo>
                <a:lnTo>
                  <a:pt x="354201" y="6858394"/>
                </a:lnTo>
                <a:lnTo>
                  <a:pt x="0" y="6858394"/>
                </a:lnTo>
                <a:lnTo>
                  <a:pt x="0" y="478"/>
                </a:lnTo>
                <a:lnTo>
                  <a:pt x="941070" y="478"/>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Shape 76">
            <a:extLst>
              <a:ext uri="{FF2B5EF4-FFF2-40B4-BE49-F238E27FC236}">
                <a16:creationId xmlns:a16="http://schemas.microsoft.com/office/drawing/2014/main" id="{4E666307-0E6C-46AF-A4C1-BD5DFC1030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9392"/>
            <a:ext cx="6293592" cy="6528608"/>
          </a:xfrm>
          <a:custGeom>
            <a:avLst/>
            <a:gdLst>
              <a:gd name="connsiteX0" fmla="*/ 0 w 8391456"/>
              <a:gd name="connsiteY0" fmla="*/ 0 h 6528608"/>
              <a:gd name="connsiteX1" fmla="*/ 941070 w 8391456"/>
              <a:gd name="connsiteY1" fmla="*/ 0 h 6528608"/>
              <a:gd name="connsiteX2" fmla="*/ 2906170 w 8391456"/>
              <a:gd name="connsiteY2" fmla="*/ 0 h 6528608"/>
              <a:gd name="connsiteX3" fmla="*/ 3847240 w 8391456"/>
              <a:gd name="connsiteY3" fmla="*/ 0 h 6528608"/>
              <a:gd name="connsiteX4" fmla="*/ 3940000 w 8391456"/>
              <a:gd name="connsiteY4" fmla="*/ 0 h 6528608"/>
              <a:gd name="connsiteX5" fmla="*/ 4411669 w 8391456"/>
              <a:gd name="connsiteY5" fmla="*/ 0 h 6528608"/>
              <a:gd name="connsiteX6" fmla="*/ 4881070 w 8391456"/>
              <a:gd name="connsiteY6" fmla="*/ 0 h 6528608"/>
              <a:gd name="connsiteX7" fmla="*/ 5352739 w 8391456"/>
              <a:gd name="connsiteY7" fmla="*/ 0 h 6528608"/>
              <a:gd name="connsiteX8" fmla="*/ 8391456 w 8391456"/>
              <a:gd name="connsiteY8" fmla="*/ 6528607 h 6528608"/>
              <a:gd name="connsiteX9" fmla="*/ 8056939 w 8391456"/>
              <a:gd name="connsiteY9" fmla="*/ 6528607 h 6528608"/>
              <a:gd name="connsiteX10" fmla="*/ 8056939 w 8391456"/>
              <a:gd name="connsiteY10" fmla="*/ 6528608 h 6528608"/>
              <a:gd name="connsiteX11" fmla="*/ 7115869 w 8391456"/>
              <a:gd name="connsiteY11" fmla="*/ 6528608 h 6528608"/>
              <a:gd name="connsiteX12" fmla="*/ 1516577 w 8391456"/>
              <a:gd name="connsiteY12" fmla="*/ 6528608 h 6528608"/>
              <a:gd name="connsiteX13" fmla="*/ 575507 w 8391456"/>
              <a:gd name="connsiteY13" fmla="*/ 6528608 h 6528608"/>
              <a:gd name="connsiteX14" fmla="*/ 575737 w 8391456"/>
              <a:gd name="connsiteY14" fmla="*/ 6528115 h 6528608"/>
              <a:gd name="connsiteX15" fmla="*/ 0 w 8391456"/>
              <a:gd name="connsiteY15" fmla="*/ 6528115 h 6528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91456" h="6528608">
                <a:moveTo>
                  <a:pt x="0" y="0"/>
                </a:moveTo>
                <a:lnTo>
                  <a:pt x="941070" y="0"/>
                </a:lnTo>
                <a:lnTo>
                  <a:pt x="2906170" y="0"/>
                </a:lnTo>
                <a:lnTo>
                  <a:pt x="3847240" y="0"/>
                </a:lnTo>
                <a:lnTo>
                  <a:pt x="3940000" y="0"/>
                </a:lnTo>
                <a:lnTo>
                  <a:pt x="4411669" y="0"/>
                </a:lnTo>
                <a:lnTo>
                  <a:pt x="4881070" y="0"/>
                </a:lnTo>
                <a:lnTo>
                  <a:pt x="5352739" y="0"/>
                </a:lnTo>
                <a:lnTo>
                  <a:pt x="8391456" y="6528607"/>
                </a:lnTo>
                <a:lnTo>
                  <a:pt x="8056939" y="6528607"/>
                </a:lnTo>
                <a:lnTo>
                  <a:pt x="8056939" y="6528608"/>
                </a:lnTo>
                <a:lnTo>
                  <a:pt x="7115869" y="6528608"/>
                </a:lnTo>
                <a:lnTo>
                  <a:pt x="1516577" y="6528608"/>
                </a:lnTo>
                <a:lnTo>
                  <a:pt x="575507" y="6528608"/>
                </a:lnTo>
                <a:lnTo>
                  <a:pt x="575737" y="6528115"/>
                </a:lnTo>
                <a:lnTo>
                  <a:pt x="0" y="6528115"/>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DC9CF60B-33B1-406C-8706-EA1E068BC4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5258"/>
            <a:ext cx="6104634" cy="6322742"/>
          </a:xfrm>
          <a:custGeom>
            <a:avLst/>
            <a:gdLst>
              <a:gd name="connsiteX0" fmla="*/ 0 w 8139513"/>
              <a:gd name="connsiteY0" fmla="*/ 0 h 6322742"/>
              <a:gd name="connsiteX1" fmla="*/ 941070 w 8139513"/>
              <a:gd name="connsiteY1" fmla="*/ 0 h 6322742"/>
              <a:gd name="connsiteX2" fmla="*/ 2797519 w 8139513"/>
              <a:gd name="connsiteY2" fmla="*/ 0 h 6322742"/>
              <a:gd name="connsiteX3" fmla="*/ 3738589 w 8139513"/>
              <a:gd name="connsiteY3" fmla="*/ 0 h 6322742"/>
              <a:gd name="connsiteX4" fmla="*/ 3798749 w 8139513"/>
              <a:gd name="connsiteY4" fmla="*/ 0 h 6322742"/>
              <a:gd name="connsiteX5" fmla="*/ 4255545 w 8139513"/>
              <a:gd name="connsiteY5" fmla="*/ 0 h 6322742"/>
              <a:gd name="connsiteX6" fmla="*/ 4739819 w 8139513"/>
              <a:gd name="connsiteY6" fmla="*/ 0 h 6322742"/>
              <a:gd name="connsiteX7" fmla="*/ 5196615 w 8139513"/>
              <a:gd name="connsiteY7" fmla="*/ 0 h 6322742"/>
              <a:gd name="connsiteX8" fmla="*/ 8139513 w 8139513"/>
              <a:gd name="connsiteY8" fmla="*/ 6322741 h 6322742"/>
              <a:gd name="connsiteX9" fmla="*/ 7815544 w 8139513"/>
              <a:gd name="connsiteY9" fmla="*/ 6322741 h 6322742"/>
              <a:gd name="connsiteX10" fmla="*/ 7815544 w 8139513"/>
              <a:gd name="connsiteY10" fmla="*/ 6322742 h 6322742"/>
              <a:gd name="connsiteX11" fmla="*/ 6874474 w 8139513"/>
              <a:gd name="connsiteY11" fmla="*/ 6322742 h 6322742"/>
              <a:gd name="connsiteX12" fmla="*/ 1481419 w 8139513"/>
              <a:gd name="connsiteY12" fmla="*/ 6322742 h 6322742"/>
              <a:gd name="connsiteX13" fmla="*/ 540349 w 8139513"/>
              <a:gd name="connsiteY13" fmla="*/ 6322742 h 6322742"/>
              <a:gd name="connsiteX14" fmla="*/ 540571 w 8139513"/>
              <a:gd name="connsiteY14" fmla="*/ 6322264 h 6322742"/>
              <a:gd name="connsiteX15" fmla="*/ 0 w 8139513"/>
              <a:gd name="connsiteY15" fmla="*/ 6322264 h 632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39513" h="6322742">
                <a:moveTo>
                  <a:pt x="0" y="0"/>
                </a:moveTo>
                <a:lnTo>
                  <a:pt x="941070" y="0"/>
                </a:lnTo>
                <a:lnTo>
                  <a:pt x="2797519" y="0"/>
                </a:lnTo>
                <a:lnTo>
                  <a:pt x="3738589" y="0"/>
                </a:lnTo>
                <a:lnTo>
                  <a:pt x="3798749" y="0"/>
                </a:lnTo>
                <a:lnTo>
                  <a:pt x="4255545" y="0"/>
                </a:lnTo>
                <a:lnTo>
                  <a:pt x="4739819" y="0"/>
                </a:lnTo>
                <a:lnTo>
                  <a:pt x="5196615" y="0"/>
                </a:lnTo>
                <a:lnTo>
                  <a:pt x="8139513" y="6322741"/>
                </a:lnTo>
                <a:lnTo>
                  <a:pt x="7815544" y="6322741"/>
                </a:lnTo>
                <a:lnTo>
                  <a:pt x="7815544" y="6322742"/>
                </a:lnTo>
                <a:lnTo>
                  <a:pt x="6874474" y="6322742"/>
                </a:lnTo>
                <a:lnTo>
                  <a:pt x="1481419" y="6322742"/>
                </a:lnTo>
                <a:lnTo>
                  <a:pt x="540349" y="6322742"/>
                </a:lnTo>
                <a:lnTo>
                  <a:pt x="540571" y="6322264"/>
                </a:lnTo>
                <a:lnTo>
                  <a:pt x="0" y="632226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tle 2"/>
          <p:cNvSpPr>
            <a:spLocks noGrp="1"/>
          </p:cNvSpPr>
          <p:nvPr>
            <p:ph type="title"/>
          </p:nvPr>
        </p:nvSpPr>
        <p:spPr>
          <a:xfrm>
            <a:off x="457200" y="685800"/>
            <a:ext cx="3437151" cy="1252728"/>
          </a:xfrm>
        </p:spPr>
        <p:txBody>
          <a:bodyPr>
            <a:normAutofit/>
          </a:bodyPr>
          <a:lstStyle/>
          <a:p>
            <a:pPr algn="ctr"/>
            <a:r>
              <a:rPr lang="en-US" b="1" dirty="0">
                <a:solidFill>
                  <a:srgbClr val="FFFFFF"/>
                </a:solidFill>
              </a:rPr>
              <a:t>Conductors and Insulators</a:t>
            </a:r>
          </a:p>
        </p:txBody>
      </p:sp>
      <p:sp>
        <p:nvSpPr>
          <p:cNvPr id="2" name="Content Placeholder 1"/>
          <p:cNvSpPr>
            <a:spLocks noGrp="1"/>
          </p:cNvSpPr>
          <p:nvPr>
            <p:ph idx="1"/>
          </p:nvPr>
        </p:nvSpPr>
        <p:spPr>
          <a:xfrm>
            <a:off x="0" y="1981200"/>
            <a:ext cx="4486455" cy="3325368"/>
          </a:xfrm>
        </p:spPr>
        <p:txBody>
          <a:bodyPr anchor="t">
            <a:noAutofit/>
          </a:bodyPr>
          <a:lstStyle/>
          <a:p>
            <a:pPr marL="342900" indent="-342900">
              <a:buFont typeface="+mj-lt"/>
              <a:buAutoNum type="arabicPeriod"/>
            </a:pPr>
            <a:r>
              <a:rPr lang="en-US" sz="1600" b="1" dirty="0">
                <a:solidFill>
                  <a:srgbClr val="FFFFFE"/>
                </a:solidFill>
              </a:rPr>
              <a:t>Conductors </a:t>
            </a:r>
            <a:r>
              <a:rPr lang="en-US" sz="1600" dirty="0">
                <a:solidFill>
                  <a:srgbClr val="FFFFFE"/>
                </a:solidFill>
              </a:rPr>
              <a:t>are materials through which charge can move freely; examples include metals (such as </a:t>
            </a:r>
            <a:r>
              <a:rPr lang="en-US" sz="1600" i="1" dirty="0">
                <a:solidFill>
                  <a:srgbClr val="FFFFFE"/>
                </a:solidFill>
              </a:rPr>
              <a:t>copper in common lamp wire), the human body, and tap water</a:t>
            </a:r>
            <a:r>
              <a:rPr lang="en-US" sz="1600" dirty="0">
                <a:solidFill>
                  <a:srgbClr val="FFFFFE"/>
                </a:solidFill>
              </a:rPr>
              <a:t>. </a:t>
            </a:r>
          </a:p>
          <a:p>
            <a:pPr marL="342900" indent="-342900">
              <a:buFont typeface="+mj-lt"/>
              <a:buAutoNum type="arabicPeriod"/>
            </a:pPr>
            <a:endParaRPr lang="en-US" sz="1600" dirty="0">
              <a:solidFill>
                <a:srgbClr val="FFFFFE"/>
              </a:solidFill>
            </a:endParaRPr>
          </a:p>
          <a:p>
            <a:pPr marL="342900" indent="-342900">
              <a:buFont typeface="+mj-lt"/>
              <a:buAutoNum type="arabicPeriod"/>
            </a:pPr>
            <a:r>
              <a:rPr lang="en-US" sz="1600" b="1" dirty="0">
                <a:solidFill>
                  <a:srgbClr val="FFFFFE"/>
                </a:solidFill>
              </a:rPr>
              <a:t>Nonconductors—</a:t>
            </a:r>
            <a:r>
              <a:rPr lang="en-US" sz="1600" dirty="0">
                <a:solidFill>
                  <a:srgbClr val="FFFFFE"/>
                </a:solidFill>
              </a:rPr>
              <a:t>also called insulators—are materials through which charge cannot move freely; examples include </a:t>
            </a:r>
            <a:r>
              <a:rPr lang="en-US" sz="1600" i="1" dirty="0">
                <a:solidFill>
                  <a:srgbClr val="FFFFFE"/>
                </a:solidFill>
              </a:rPr>
              <a:t>rubber, plastic, glass, and chemically pure water. </a:t>
            </a:r>
          </a:p>
          <a:p>
            <a:pPr marL="342900" indent="-342900">
              <a:buFont typeface="+mj-lt"/>
              <a:buAutoNum type="arabicPeriod"/>
            </a:pPr>
            <a:endParaRPr lang="en-US" sz="1600" b="1" dirty="0">
              <a:solidFill>
                <a:srgbClr val="FFFFFE"/>
              </a:solidFill>
            </a:endParaRPr>
          </a:p>
          <a:p>
            <a:pPr marL="342900" indent="-342900">
              <a:buFont typeface="+mj-lt"/>
              <a:buAutoNum type="arabicPeriod"/>
            </a:pPr>
            <a:r>
              <a:rPr lang="en-US" sz="1600" b="1" dirty="0">
                <a:solidFill>
                  <a:srgbClr val="FFFFFE"/>
                </a:solidFill>
              </a:rPr>
              <a:t>Semiconductors </a:t>
            </a:r>
            <a:r>
              <a:rPr lang="en-US" sz="1600" dirty="0">
                <a:solidFill>
                  <a:srgbClr val="FFFFFE"/>
                </a:solidFill>
              </a:rPr>
              <a:t>are materials that are intermediate between conductors and insulators; examples include </a:t>
            </a:r>
            <a:r>
              <a:rPr lang="en-US" sz="1600" i="1" dirty="0">
                <a:solidFill>
                  <a:srgbClr val="FFFFFE"/>
                </a:solidFill>
              </a:rPr>
              <a:t>silicon and germanium in computer chips. </a:t>
            </a:r>
          </a:p>
          <a:p>
            <a:pPr marL="342900" indent="-342900">
              <a:buFont typeface="+mj-lt"/>
              <a:buAutoNum type="arabicPeriod"/>
            </a:pPr>
            <a:endParaRPr lang="en-US" sz="1600" b="1" dirty="0">
              <a:solidFill>
                <a:srgbClr val="FFFFFE"/>
              </a:solidFill>
            </a:endParaRPr>
          </a:p>
          <a:p>
            <a:pPr marL="342900" indent="-342900">
              <a:buFont typeface="+mj-lt"/>
              <a:buAutoNum type="arabicPeriod"/>
            </a:pPr>
            <a:r>
              <a:rPr lang="en-US" sz="1600" b="1" dirty="0">
                <a:solidFill>
                  <a:srgbClr val="FFFFFE"/>
                </a:solidFill>
              </a:rPr>
              <a:t>Superconductors </a:t>
            </a:r>
            <a:r>
              <a:rPr lang="en-US" sz="1600" dirty="0">
                <a:solidFill>
                  <a:srgbClr val="FFFFFE"/>
                </a:solidFill>
              </a:rPr>
              <a:t>are materials that are perfect                conductors, allowing charge to move without                       any hindrance.</a:t>
            </a:r>
          </a:p>
        </p:txBody>
      </p:sp>
      <p:pic>
        <p:nvPicPr>
          <p:cNvPr id="1026" name="Picture 2" descr="http://upload.wikimedia.org/wikipedia/commons/thumb/5/55/Meissner_effect_p1390048.jpg/220px-Meissner_effect_p1390048.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4" t="29833"/>
          <a:stretch/>
        </p:blipFill>
        <p:spPr bwMode="auto">
          <a:xfrm>
            <a:off x="5410200" y="1295400"/>
            <a:ext cx="3477083" cy="1809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338505"/>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447800"/>
            <a:ext cx="8991600" cy="4572000"/>
          </a:xfrm>
        </p:spPr>
        <p:txBody>
          <a:bodyPr>
            <a:normAutofit/>
          </a:bodyPr>
          <a:lstStyle/>
          <a:p>
            <a:pPr marL="109728" indent="0" algn="just">
              <a:buNone/>
            </a:pPr>
            <a:r>
              <a:rPr lang="en-US" sz="2400" dirty="0"/>
              <a:t>An isolate conducting sphere has a capacitance of 50 mF and a charge q = 1.25 C.  How much potential energy is stored in the electric field of this charged conductor?</a:t>
            </a:r>
          </a:p>
          <a:p>
            <a:pPr marL="109728" indent="0" algn="just">
              <a:buNone/>
            </a:pPr>
            <a:endParaRPr lang="en-US" sz="2400" dirty="0"/>
          </a:p>
          <a:p>
            <a:pPr marL="109728" indent="0" algn="just">
              <a:buNone/>
            </a:pPr>
            <a:r>
              <a:rPr lang="en-US" sz="2400" dirty="0"/>
              <a:t>Remember that U = q</a:t>
            </a:r>
            <a:r>
              <a:rPr lang="en-US" sz="2400" baseline="30000" dirty="0"/>
              <a:t>2</a:t>
            </a:r>
            <a:r>
              <a:rPr lang="en-US" sz="2400" dirty="0"/>
              <a:t>/(2*C) and 1000 mF = 1 F</a:t>
            </a:r>
          </a:p>
          <a:p>
            <a:pPr marL="109728" indent="0" algn="just">
              <a:buNone/>
            </a:pPr>
            <a:r>
              <a:rPr lang="en-US" sz="2400" dirty="0"/>
              <a:t>So U = (0.050 F)</a:t>
            </a:r>
            <a:r>
              <a:rPr lang="en-US" sz="2400" baseline="30000" dirty="0"/>
              <a:t>2</a:t>
            </a:r>
            <a:r>
              <a:rPr lang="en-US" sz="2400" dirty="0"/>
              <a:t> / (2*1.25 C) =0.001 J</a:t>
            </a:r>
          </a:p>
          <a:p>
            <a:pPr marL="109728" indent="0" algn="just">
              <a:buSzPct val="100000"/>
              <a:buNone/>
            </a:pPr>
            <a:endParaRPr lang="en-US" sz="2400" dirty="0"/>
          </a:p>
        </p:txBody>
      </p:sp>
    </p:spTree>
    <p:extLst>
      <p:ext uri="{BB962C8B-B14F-4D97-AF65-F5344CB8AC3E}">
        <p14:creationId xmlns:p14="http://schemas.microsoft.com/office/powerpoint/2010/main" val="14068947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Electric Current</a:t>
            </a:r>
          </a:p>
        </p:txBody>
      </p:sp>
      <p:sp>
        <p:nvSpPr>
          <p:cNvPr id="2" name="Content Placeholder 1"/>
          <p:cNvSpPr>
            <a:spLocks noGrp="1"/>
          </p:cNvSpPr>
          <p:nvPr>
            <p:ph idx="1"/>
          </p:nvPr>
        </p:nvSpPr>
        <p:spPr>
          <a:xfrm>
            <a:off x="63910" y="1015181"/>
            <a:ext cx="5562600" cy="4953000"/>
          </a:xfrm>
        </p:spPr>
        <p:txBody>
          <a:bodyPr>
            <a:noAutofit/>
          </a:bodyPr>
          <a:lstStyle/>
          <a:p>
            <a:pPr algn="just"/>
            <a:r>
              <a:rPr lang="en-US" sz="2000" dirty="0"/>
              <a:t>Although an electric current is a stream of moving charges, not all moving charges constitute an electric current. </a:t>
            </a:r>
          </a:p>
          <a:p>
            <a:pPr algn="just"/>
            <a:endParaRPr lang="en-US" sz="2000" dirty="0"/>
          </a:p>
          <a:p>
            <a:r>
              <a:rPr lang="en-US" sz="2000" dirty="0"/>
              <a:t>If there is to be an electric current through a given surface, there must be a net flow of charge through that surface.</a:t>
            </a:r>
          </a:p>
          <a:p>
            <a:endParaRPr lang="en-US" sz="2000" dirty="0"/>
          </a:p>
          <a:p>
            <a:r>
              <a:rPr lang="en-US" sz="2000" dirty="0"/>
              <a:t>Example of free electrons (conduction electrons) in an isolated length of copper wire .</a:t>
            </a:r>
          </a:p>
          <a:p>
            <a:endParaRPr lang="en-US" sz="2000" dirty="0"/>
          </a:p>
          <a:p>
            <a:r>
              <a:rPr lang="en-US" sz="2000" dirty="0"/>
              <a:t>The unit of electric current is the Ampere or Amp (A).</a:t>
            </a:r>
          </a:p>
          <a:p>
            <a:endParaRPr lang="en-US" sz="2000" dirty="0"/>
          </a:p>
          <a:p>
            <a:r>
              <a:rPr lang="en-US" sz="2000" dirty="0"/>
              <a:t>The power associated with an electric current is</a:t>
            </a:r>
          </a:p>
          <a:p>
            <a:endParaRPr lang="en-US" sz="2000" dirty="0"/>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9530" y="990600"/>
            <a:ext cx="3657599" cy="4417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9643E53F-4687-4231-812A-B3F3AC8E7CE1}"/>
              </a:ext>
            </a:extLst>
          </p:cNvPr>
          <p:cNvPicPr>
            <a:picLocks noChangeAspect="1" noChangeArrowheads="1"/>
          </p:cNvPicPr>
          <p:nvPr/>
        </p:nvPicPr>
        <p:blipFill rotWithShape="1">
          <a:blip r:embed="rId3">
            <a:alphaModFix/>
          </a:blip>
          <a:srcRect t="1" r="70404" b="-8925"/>
          <a:stretch/>
        </p:blipFill>
        <p:spPr bwMode="auto">
          <a:xfrm>
            <a:off x="2286000" y="6132872"/>
            <a:ext cx="1143000" cy="572728"/>
          </a:xfrm>
          <a:prstGeom prst="rect">
            <a:avLst/>
          </a:prstGeom>
          <a:ln>
            <a:noFill/>
          </a:ln>
          <a:effectLst>
            <a:softEdge rad="0"/>
          </a:effectLst>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41397830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Electric Current</a:t>
            </a:r>
          </a:p>
        </p:txBody>
      </p:sp>
      <p:pic>
        <p:nvPicPr>
          <p:cNvPr id="8" name="Content Placeholder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066800"/>
            <a:ext cx="83153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20161" t="45110" b="17206"/>
          <a:stretch/>
        </p:blipFill>
        <p:spPr bwMode="auto">
          <a:xfrm>
            <a:off x="4648200" y="2362199"/>
            <a:ext cx="282892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b="55153"/>
          <a:stretch/>
        </p:blipFill>
        <p:spPr bwMode="auto">
          <a:xfrm>
            <a:off x="914400" y="2124075"/>
            <a:ext cx="3543300"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147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Resistance and Current</a:t>
            </a:r>
          </a:p>
        </p:txBody>
      </p:sp>
      <p:sp>
        <p:nvSpPr>
          <p:cNvPr id="2" name="Content Placeholder 1"/>
          <p:cNvSpPr>
            <a:spLocks noGrp="1"/>
          </p:cNvSpPr>
          <p:nvPr>
            <p:ph idx="1"/>
          </p:nvPr>
        </p:nvSpPr>
        <p:spPr>
          <a:xfrm>
            <a:off x="0" y="914400"/>
            <a:ext cx="8915400" cy="3733800"/>
          </a:xfrm>
        </p:spPr>
        <p:txBody>
          <a:bodyPr>
            <a:noAutofit/>
          </a:bodyPr>
          <a:lstStyle/>
          <a:p>
            <a:pPr algn="just"/>
            <a:r>
              <a:rPr lang="en-US" sz="2000" dirty="0"/>
              <a:t>We determine the resistance between any two points of a conductor by applying a potential difference </a:t>
            </a:r>
            <a:r>
              <a:rPr lang="en-US" sz="2000" i="1" dirty="0"/>
              <a:t>V </a:t>
            </a:r>
            <a:r>
              <a:rPr lang="en-US" sz="2000" dirty="0"/>
              <a:t>between</a:t>
            </a:r>
            <a:r>
              <a:rPr lang="en-US" sz="2000" i="1" dirty="0"/>
              <a:t> </a:t>
            </a:r>
            <a:r>
              <a:rPr lang="en-US" sz="2000" dirty="0"/>
              <a:t>those points and measuring the current </a:t>
            </a:r>
            <a:r>
              <a:rPr lang="en-US" sz="2000" i="1" dirty="0"/>
              <a:t>i </a:t>
            </a:r>
            <a:r>
              <a:rPr lang="en-US" sz="2000" dirty="0"/>
              <a:t>that results. The resistance</a:t>
            </a:r>
            <a:r>
              <a:rPr lang="en-US" sz="2000" i="1" dirty="0"/>
              <a:t> R </a:t>
            </a:r>
            <a:r>
              <a:rPr lang="en-US" sz="2000" dirty="0"/>
              <a:t>is then</a:t>
            </a:r>
          </a:p>
          <a:p>
            <a:pPr algn="just"/>
            <a:endParaRPr lang="en-US" sz="2000" dirty="0"/>
          </a:p>
          <a:p>
            <a:pPr algn="just"/>
            <a:endParaRPr lang="en-US" sz="2000" dirty="0"/>
          </a:p>
          <a:p>
            <a:pPr algn="just"/>
            <a:r>
              <a:rPr lang="en-US" sz="2000" dirty="0"/>
              <a:t>The SI unit for resistance is the volt per ampere. This has a special name, the </a:t>
            </a:r>
            <a:r>
              <a:rPr lang="en-US" sz="2000" b="1" dirty="0">
                <a:solidFill>
                  <a:srgbClr val="0070C0"/>
                </a:solidFill>
              </a:rPr>
              <a:t>ohm </a:t>
            </a:r>
            <a:r>
              <a:rPr lang="en-US" sz="2000" dirty="0"/>
              <a:t>(symbol </a:t>
            </a:r>
            <a:r>
              <a:rPr lang="en-US" sz="2000" dirty="0">
                <a:latin typeface="Symbol" pitchFamily="18" charset="2"/>
              </a:rPr>
              <a:t>W</a:t>
            </a:r>
            <a:r>
              <a:rPr lang="en-US" sz="2000" dirty="0"/>
              <a:t>):</a:t>
            </a:r>
          </a:p>
          <a:p>
            <a:pPr algn="just"/>
            <a:endParaRPr lang="en-US" sz="2000" dirty="0"/>
          </a:p>
          <a:p>
            <a:pPr algn="just"/>
            <a:endParaRPr lang="en-US" sz="2000" dirty="0"/>
          </a:p>
          <a:p>
            <a:pPr algn="just"/>
            <a:r>
              <a:rPr lang="en-US" sz="2000" dirty="0"/>
              <a:t>In a circuit diagram, we represent a resistor and a resistance with the symbol</a:t>
            </a:r>
          </a:p>
        </p:txBody>
      </p:sp>
      <p:pic>
        <p:nvPicPr>
          <p:cNvPr id="20"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9924" y="1847311"/>
            <a:ext cx="24955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5112" y="3132892"/>
            <a:ext cx="330517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9600" y="4038599"/>
            <a:ext cx="592138" cy="27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p:cNvPicPr>
            <a:picLocks noChangeAspect="1" noChangeArrowheads="1"/>
          </p:cNvPicPr>
          <p:nvPr/>
        </p:nvPicPr>
        <p:blipFill>
          <a:blip r:embed="rId6">
            <a:extLst>
              <a:ext uri="{28A0092B-C50C-407E-A947-70E740481C1C}">
                <a14:useLocalDpi xmlns:a14="http://schemas.microsoft.com/office/drawing/2010/main" val="0"/>
              </a:ext>
            </a:extLst>
          </a:blip>
          <a:srcRect b="22824"/>
          <a:stretch>
            <a:fillRect/>
          </a:stretch>
        </p:blipFill>
        <p:spPr bwMode="auto">
          <a:xfrm>
            <a:off x="2551113" y="4480487"/>
            <a:ext cx="4041773" cy="237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94085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228600" y="838200"/>
            <a:ext cx="8534400" cy="5334000"/>
          </a:xfrm>
        </p:spPr>
        <p:txBody>
          <a:bodyPr>
            <a:normAutofit/>
          </a:bodyPr>
          <a:lstStyle/>
          <a:p>
            <a:pPr marL="109728" indent="0" algn="just">
              <a:buNone/>
            </a:pPr>
            <a:r>
              <a:rPr lang="en-US" sz="2000" dirty="0"/>
              <a:t>By which of the following methods could the current in a given circuit be doubled?</a:t>
            </a:r>
          </a:p>
          <a:p>
            <a:pPr algn="just"/>
            <a:endParaRPr lang="en-US" sz="2000" dirty="0"/>
          </a:p>
          <a:p>
            <a:pPr marL="566928" indent="-457200" algn="just">
              <a:buSzPct val="100000"/>
              <a:buFont typeface="+mj-lt"/>
              <a:buAutoNum type="alphaLcPeriod"/>
            </a:pPr>
            <a:r>
              <a:rPr lang="en-US" sz="2000" dirty="0"/>
              <a:t>Either double the resistance or double the voltage.</a:t>
            </a:r>
          </a:p>
          <a:p>
            <a:pPr marL="566928" indent="-457200" algn="just">
              <a:buSzPct val="100000"/>
              <a:buFont typeface="+mj-lt"/>
              <a:buAutoNum type="alphaLcPeriod"/>
            </a:pPr>
            <a:endParaRPr lang="en-US" sz="2000" dirty="0"/>
          </a:p>
          <a:p>
            <a:pPr marL="566928" indent="-457200" algn="just">
              <a:buSzPct val="100000"/>
              <a:buFont typeface="+mj-lt"/>
              <a:buAutoNum type="alphaLcPeriod"/>
            </a:pPr>
            <a:r>
              <a:rPr lang="en-US" sz="2000" dirty="0"/>
              <a:t>Reduce either the voltage or the resistance to half of the initial value.</a:t>
            </a:r>
          </a:p>
          <a:p>
            <a:pPr marL="566928" indent="-457200" algn="just">
              <a:buSzPct val="100000"/>
              <a:buFont typeface="+mj-lt"/>
              <a:buAutoNum type="alphaLcPeriod"/>
            </a:pPr>
            <a:endParaRPr lang="en-US" sz="2000" dirty="0"/>
          </a:p>
          <a:p>
            <a:pPr marL="566928" indent="-457200" algn="just">
              <a:buSzPct val="100000"/>
              <a:buFont typeface="+mj-lt"/>
              <a:buAutoNum type="alphaLcPeriod"/>
            </a:pPr>
            <a:r>
              <a:rPr lang="en-US" sz="2000" dirty="0"/>
              <a:t>Either double the voltage or reduce the resistance to half of its initial value.</a:t>
            </a:r>
          </a:p>
          <a:p>
            <a:pPr marL="566928" indent="-457200" algn="just">
              <a:buSzPct val="100000"/>
              <a:buFont typeface="+mj-lt"/>
              <a:buAutoNum type="alphaLcPeriod"/>
            </a:pPr>
            <a:endParaRPr lang="en-US" sz="2000" dirty="0"/>
          </a:p>
          <a:p>
            <a:pPr marL="566928" indent="-457200" algn="just">
              <a:buSzPct val="100000"/>
              <a:buFont typeface="+mj-lt"/>
              <a:buAutoNum type="alphaLcPeriod"/>
            </a:pPr>
            <a:r>
              <a:rPr lang="en-US" sz="2000" dirty="0"/>
              <a:t>Either double the resistance or reduce the voltage to half of its initial value.</a:t>
            </a:r>
          </a:p>
          <a:p>
            <a:pPr marL="566928" indent="-457200" algn="just">
              <a:buSzPct val="100000"/>
              <a:buFont typeface="+mj-lt"/>
              <a:buAutoNum type="alphaLcPeriod"/>
            </a:pPr>
            <a:endParaRPr lang="en-US" sz="2000" dirty="0"/>
          </a:p>
          <a:p>
            <a:pPr marL="566928" indent="-457200" algn="just">
              <a:buSzPct val="100000"/>
              <a:buFont typeface="+mj-lt"/>
              <a:buAutoNum type="alphaLcPeriod"/>
            </a:pPr>
            <a:r>
              <a:rPr lang="en-US" sz="2000" dirty="0"/>
              <a:t>None of the above answers are correct.</a:t>
            </a:r>
          </a:p>
        </p:txBody>
      </p:sp>
    </p:spTree>
    <p:extLst>
      <p:ext uri="{BB962C8B-B14F-4D97-AF65-F5344CB8AC3E}">
        <p14:creationId xmlns:p14="http://schemas.microsoft.com/office/powerpoint/2010/main" val="39242283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228600" y="838200"/>
            <a:ext cx="8534400" cy="5334000"/>
          </a:xfrm>
        </p:spPr>
        <p:txBody>
          <a:bodyPr>
            <a:normAutofit/>
          </a:bodyPr>
          <a:lstStyle/>
          <a:p>
            <a:pPr marL="109728" indent="0" algn="just">
              <a:buNone/>
            </a:pPr>
            <a:r>
              <a:rPr lang="en-US" sz="2000" dirty="0"/>
              <a:t>A circuit contains a battery and a resistor of resistance </a:t>
            </a:r>
            <a:r>
              <a:rPr lang="en-US" sz="2000" i="1" dirty="0"/>
              <a:t>R</a:t>
            </a:r>
            <a:r>
              <a:rPr lang="en-US" sz="2000" dirty="0"/>
              <a:t>.  For which one of the following combinations of current and voltage does </a:t>
            </a:r>
            <a:r>
              <a:rPr lang="en-US" sz="2000" i="1" dirty="0"/>
              <a:t>R</a:t>
            </a:r>
            <a:r>
              <a:rPr lang="en-US" sz="2000" dirty="0"/>
              <a:t> have the smallest value?  </a:t>
            </a:r>
          </a:p>
          <a:p>
            <a:pPr marL="0" indent="0" algn="ctr">
              <a:buNone/>
            </a:pPr>
            <a:r>
              <a:rPr lang="en-US" sz="2000" dirty="0">
                <a:solidFill>
                  <a:schemeClr val="bg1"/>
                </a:solidFill>
              </a:rPr>
              <a:t>Remember V = IR, which means R = V/I</a:t>
            </a:r>
          </a:p>
          <a:p>
            <a:pPr marL="0" indent="0" algn="ctr">
              <a:buNone/>
            </a:pPr>
            <a:endParaRPr lang="en-US" sz="2000" dirty="0"/>
          </a:p>
          <a:p>
            <a:pPr marL="566928" indent="-457200">
              <a:buSzPct val="100000"/>
              <a:buFont typeface="+mj-lt"/>
              <a:buAutoNum type="alphaLcPeriod"/>
            </a:pPr>
            <a:r>
              <a:rPr lang="en-US" sz="2000" dirty="0"/>
              <a:t>V = 9 V and I = 0.002 A     	</a:t>
            </a:r>
            <a:r>
              <a:rPr lang="en-US" sz="2000" dirty="0">
                <a:solidFill>
                  <a:schemeClr val="bg1"/>
                </a:solidFill>
              </a:rPr>
              <a:t>R = 9 V/0.002 A = 4500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12 V and I = 0.5 A 	</a:t>
            </a:r>
            <a:r>
              <a:rPr lang="en-US" sz="2000" dirty="0">
                <a:solidFill>
                  <a:schemeClr val="bg1"/>
                </a:solidFill>
              </a:rPr>
              <a:t>R = 12 V/0.5 A = 24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1.5 V and I = 0.075 A	 </a:t>
            </a:r>
            <a:r>
              <a:rPr lang="en-US" sz="2000" dirty="0">
                <a:solidFill>
                  <a:schemeClr val="bg1"/>
                </a:solidFill>
              </a:rPr>
              <a:t>R = 1.5 V/0.075 A = 20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6 V and I = 0.1 A		</a:t>
            </a:r>
            <a:r>
              <a:rPr lang="en-US" sz="2000" dirty="0">
                <a:solidFill>
                  <a:schemeClr val="bg1"/>
                </a:solidFill>
              </a:rPr>
              <a:t> R = 6 V/0.1 A = 60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4.5 V and I = 0.009 A	 </a:t>
            </a:r>
            <a:r>
              <a:rPr lang="en-US" sz="2000" dirty="0">
                <a:solidFill>
                  <a:schemeClr val="bg1"/>
                </a:solidFill>
              </a:rPr>
              <a:t>R = 4.5 V/0.009 A = 500 </a:t>
            </a:r>
            <a:r>
              <a:rPr lang="el-GR" sz="2000" dirty="0">
                <a:solidFill>
                  <a:schemeClr val="bg1"/>
                </a:solidFill>
              </a:rPr>
              <a:t>Ω</a:t>
            </a:r>
            <a:r>
              <a:rPr lang="en-US" sz="2000" dirty="0">
                <a:solidFill>
                  <a:schemeClr val="bg1"/>
                </a:solidFill>
              </a:rPr>
              <a:t> </a:t>
            </a:r>
          </a:p>
        </p:txBody>
      </p:sp>
    </p:spTree>
    <p:extLst>
      <p:ext uri="{BB962C8B-B14F-4D97-AF65-F5344CB8AC3E}">
        <p14:creationId xmlns:p14="http://schemas.microsoft.com/office/powerpoint/2010/main" val="20398547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228600" y="838200"/>
            <a:ext cx="8534400" cy="5334000"/>
          </a:xfrm>
        </p:spPr>
        <p:txBody>
          <a:bodyPr>
            <a:normAutofit/>
          </a:bodyPr>
          <a:lstStyle/>
          <a:p>
            <a:pPr marL="109728" indent="0" algn="just">
              <a:buNone/>
            </a:pPr>
            <a:r>
              <a:rPr lang="en-US" sz="2000" dirty="0"/>
              <a:t>A circuit contains a battery and a resistor of resistance </a:t>
            </a:r>
            <a:r>
              <a:rPr lang="en-US" sz="2000" i="1" dirty="0"/>
              <a:t>R</a:t>
            </a:r>
            <a:r>
              <a:rPr lang="en-US" sz="2000" dirty="0"/>
              <a:t>.  For which one of the following combinations of current and voltage does </a:t>
            </a:r>
            <a:r>
              <a:rPr lang="en-US" sz="2000" i="1" dirty="0"/>
              <a:t>R</a:t>
            </a:r>
            <a:r>
              <a:rPr lang="en-US" sz="2000" dirty="0"/>
              <a:t> have the smallest value?  </a:t>
            </a:r>
          </a:p>
          <a:p>
            <a:pPr marL="0" indent="0" algn="ctr">
              <a:buNone/>
            </a:pPr>
            <a:r>
              <a:rPr lang="en-US" sz="2000" dirty="0"/>
              <a:t>Remember V = IR, which means R = V/I</a:t>
            </a:r>
          </a:p>
          <a:p>
            <a:pPr marL="0" indent="0" algn="ctr">
              <a:buNone/>
            </a:pPr>
            <a:endParaRPr lang="en-US" sz="2000" dirty="0"/>
          </a:p>
          <a:p>
            <a:pPr marL="566928" indent="-457200">
              <a:buSzPct val="100000"/>
              <a:buFont typeface="+mj-lt"/>
              <a:buAutoNum type="alphaLcPeriod"/>
            </a:pPr>
            <a:r>
              <a:rPr lang="en-US" sz="2000" dirty="0"/>
              <a:t>V = 9 V and I = 0.002 A     	R = 9 V/0.002 A = 4500 </a:t>
            </a:r>
            <a:r>
              <a:rPr lang="el-GR" sz="2000" dirty="0"/>
              <a:t>Ω</a:t>
            </a:r>
            <a:r>
              <a:rPr lang="en-US" sz="2000" dirty="0"/>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12 V and I = 0.5 A 	</a:t>
            </a:r>
            <a:r>
              <a:rPr lang="en-US" sz="2000" dirty="0">
                <a:solidFill>
                  <a:schemeClr val="bg1"/>
                </a:solidFill>
              </a:rPr>
              <a:t>R = 12 V/0.5 A = 24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1.5 V and I = 0.075 A	</a:t>
            </a:r>
            <a:r>
              <a:rPr lang="en-US" sz="2000" dirty="0">
                <a:solidFill>
                  <a:schemeClr val="bg1"/>
                </a:solidFill>
              </a:rPr>
              <a:t> R = 1.5 V/0.075 A = 20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6 V and I = 0.1 A		</a:t>
            </a:r>
            <a:r>
              <a:rPr lang="en-US" sz="2000" dirty="0">
                <a:solidFill>
                  <a:schemeClr val="bg1"/>
                </a:solidFill>
              </a:rPr>
              <a:t> R = 6 V/0.1 A = 60 </a:t>
            </a:r>
            <a:r>
              <a:rPr lang="el-GR" sz="2000" dirty="0">
                <a:solidFill>
                  <a:schemeClr val="bg1"/>
                </a:solidFill>
              </a:rPr>
              <a:t>Ω</a:t>
            </a:r>
            <a:r>
              <a:rPr lang="en-US" sz="2000" dirty="0">
                <a:solidFill>
                  <a:schemeClr val="bg1"/>
                </a:solidFill>
              </a:rPr>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4.5 V and I = 0.009 A	</a:t>
            </a:r>
            <a:r>
              <a:rPr lang="en-US" sz="2000" dirty="0">
                <a:solidFill>
                  <a:schemeClr val="bg1"/>
                </a:solidFill>
              </a:rPr>
              <a:t> R = 4.5 V/0.009 A = 500 </a:t>
            </a:r>
            <a:r>
              <a:rPr lang="el-GR" sz="2000" dirty="0">
                <a:solidFill>
                  <a:schemeClr val="bg1"/>
                </a:solidFill>
              </a:rPr>
              <a:t>Ω</a:t>
            </a:r>
            <a:r>
              <a:rPr lang="en-US" sz="2000" dirty="0">
                <a:solidFill>
                  <a:schemeClr val="bg1"/>
                </a:solidFill>
              </a:rPr>
              <a:t> </a:t>
            </a:r>
          </a:p>
        </p:txBody>
      </p:sp>
    </p:spTree>
    <p:extLst>
      <p:ext uri="{BB962C8B-B14F-4D97-AF65-F5344CB8AC3E}">
        <p14:creationId xmlns:p14="http://schemas.microsoft.com/office/powerpoint/2010/main" val="29848375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228600" y="838200"/>
            <a:ext cx="8534400" cy="5334000"/>
          </a:xfrm>
        </p:spPr>
        <p:txBody>
          <a:bodyPr>
            <a:normAutofit/>
          </a:bodyPr>
          <a:lstStyle/>
          <a:p>
            <a:pPr marL="109728" indent="0" algn="just">
              <a:buNone/>
            </a:pPr>
            <a:r>
              <a:rPr lang="en-US" sz="2000" dirty="0"/>
              <a:t>A circuit contains a battery and a resistor of resistance </a:t>
            </a:r>
            <a:r>
              <a:rPr lang="en-US" sz="2000" i="1" dirty="0"/>
              <a:t>R</a:t>
            </a:r>
            <a:r>
              <a:rPr lang="en-US" sz="2000" dirty="0"/>
              <a:t>.  For which one of the following combinations of current and voltage does </a:t>
            </a:r>
            <a:r>
              <a:rPr lang="en-US" sz="2000" i="1" dirty="0"/>
              <a:t>R</a:t>
            </a:r>
            <a:r>
              <a:rPr lang="en-US" sz="2000" dirty="0"/>
              <a:t> have the smallest value?  </a:t>
            </a:r>
          </a:p>
          <a:p>
            <a:pPr marL="0" indent="0" algn="ctr">
              <a:buNone/>
            </a:pPr>
            <a:r>
              <a:rPr lang="en-US" sz="2000" dirty="0"/>
              <a:t>Remember V = IR, which means R = V/I</a:t>
            </a:r>
          </a:p>
          <a:p>
            <a:pPr marL="0" indent="0" algn="ctr">
              <a:buNone/>
            </a:pPr>
            <a:endParaRPr lang="en-US" sz="2000" dirty="0"/>
          </a:p>
          <a:p>
            <a:pPr marL="566928" indent="-457200">
              <a:buSzPct val="100000"/>
              <a:buFont typeface="+mj-lt"/>
              <a:buAutoNum type="alphaLcPeriod"/>
            </a:pPr>
            <a:r>
              <a:rPr lang="en-US" sz="2000" dirty="0"/>
              <a:t>V = 9 V and I = 0.002 A     	R = 9 V/0.002 A = 4500 </a:t>
            </a:r>
            <a:r>
              <a:rPr lang="el-GR" sz="2000" dirty="0"/>
              <a:t>Ω</a:t>
            </a:r>
            <a:r>
              <a:rPr lang="en-US" sz="2000" dirty="0"/>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12 V and I = 0.5 A 	R = 12 V/0.5 A = 24 </a:t>
            </a:r>
            <a:r>
              <a:rPr lang="el-GR" sz="2000" dirty="0"/>
              <a:t>Ω</a:t>
            </a:r>
            <a:r>
              <a:rPr lang="en-US" sz="2000" dirty="0"/>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1.5 V and I = 0.075 A	 R = 1.5 V/0.075 A = 20 </a:t>
            </a:r>
            <a:r>
              <a:rPr lang="el-GR" sz="2000" dirty="0"/>
              <a:t>Ω</a:t>
            </a:r>
            <a:r>
              <a:rPr lang="en-US" sz="2000" dirty="0"/>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6 V and I = 0.1 A		 R = 6 V/0.1 A = 60 </a:t>
            </a:r>
            <a:r>
              <a:rPr lang="el-GR" sz="2000" dirty="0"/>
              <a:t>Ω</a:t>
            </a:r>
            <a:r>
              <a:rPr lang="en-US" sz="2000" dirty="0"/>
              <a:t> </a:t>
            </a:r>
          </a:p>
          <a:p>
            <a:pPr marL="566928" indent="-457200">
              <a:buSzPct val="100000"/>
              <a:buFont typeface="+mj-lt"/>
              <a:buAutoNum type="alphaLcPeriod"/>
            </a:pPr>
            <a:endParaRPr lang="en-US" sz="2000" dirty="0"/>
          </a:p>
          <a:p>
            <a:pPr marL="566928" indent="-457200">
              <a:buSzPct val="100000"/>
              <a:buFont typeface="+mj-lt"/>
              <a:buAutoNum type="alphaLcPeriod"/>
            </a:pPr>
            <a:r>
              <a:rPr lang="en-US" sz="2000" dirty="0"/>
              <a:t>V = 4.5 V and I = 0.009 A	 R = 4.5 V/0.009 A = 500 </a:t>
            </a:r>
            <a:r>
              <a:rPr lang="el-GR" sz="2000" dirty="0"/>
              <a:t>Ω</a:t>
            </a:r>
            <a:r>
              <a:rPr lang="en-US" sz="2000" dirty="0"/>
              <a:t> </a:t>
            </a:r>
          </a:p>
        </p:txBody>
      </p:sp>
    </p:spTree>
    <p:extLst>
      <p:ext uri="{BB962C8B-B14F-4D97-AF65-F5344CB8AC3E}">
        <p14:creationId xmlns:p14="http://schemas.microsoft.com/office/powerpoint/2010/main" val="7399688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noChangeArrowheads="1"/>
          </p:cNvPicPr>
          <p:nvPr/>
        </p:nvPicPr>
        <p:blipFill rotWithShape="1">
          <a:blip r:embed="rId2">
            <a:extLst>
              <a:ext uri="{28A0092B-C50C-407E-A947-70E740481C1C}">
                <a14:useLocalDpi xmlns:a14="http://schemas.microsoft.com/office/drawing/2010/main" val="0"/>
              </a:ext>
            </a:extLst>
          </a:blip>
          <a:srcRect l="12523" b="69062"/>
          <a:stretch/>
        </p:blipFill>
        <p:spPr bwMode="auto">
          <a:xfrm>
            <a:off x="381000" y="838200"/>
            <a:ext cx="4295774" cy="283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a:xfrm>
            <a:off x="0" y="0"/>
            <a:ext cx="9144000" cy="838200"/>
          </a:xfrm>
        </p:spPr>
        <p:txBody>
          <a:bodyPr>
            <a:normAutofit/>
          </a:bodyPr>
          <a:lstStyle/>
          <a:p>
            <a:pPr algn="ctr"/>
            <a:r>
              <a:rPr lang="en-US" sz="4000" b="1" dirty="0"/>
              <a:t>Resistors in Series and Parallel</a:t>
            </a:r>
          </a:p>
        </p:txBody>
      </p:sp>
      <p:pic>
        <p:nvPicPr>
          <p:cNvPr id="16" name="Picture 15"/>
          <p:cNvPicPr>
            <a:picLocks noChangeAspect="1" noChangeArrowheads="1"/>
          </p:cNvPicPr>
          <p:nvPr/>
        </p:nvPicPr>
        <p:blipFill>
          <a:blip r:embed="rId3" cstate="print"/>
          <a:srcRect/>
          <a:stretch>
            <a:fillRect/>
          </a:stretch>
        </p:blipFill>
        <p:spPr bwMode="auto">
          <a:xfrm>
            <a:off x="356419" y="3867154"/>
            <a:ext cx="4171950" cy="666750"/>
          </a:xfrm>
          <a:prstGeom prst="rect">
            <a:avLst/>
          </a:prstGeom>
          <a:noFill/>
          <a:ln w="9525">
            <a:noFill/>
            <a:miter lim="800000"/>
            <a:headEnd/>
            <a:tailEnd/>
          </a:ln>
        </p:spPr>
      </p:pic>
      <p:pic>
        <p:nvPicPr>
          <p:cNvPr id="24" name="Picture 2">
            <a:extLst>
              <a:ext uri="{FF2B5EF4-FFF2-40B4-BE49-F238E27FC236}">
                <a16:creationId xmlns:a16="http://schemas.microsoft.com/office/drawing/2014/main" id="{33B81F86-8A00-436F-B2F1-B44C860924F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8749" b="45313"/>
          <a:stretch/>
        </p:blipFill>
        <p:spPr bwMode="auto">
          <a:xfrm>
            <a:off x="5334000" y="1227807"/>
            <a:ext cx="361955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0">
            <a:extLst>
              <a:ext uri="{FF2B5EF4-FFF2-40B4-BE49-F238E27FC236}">
                <a16:creationId xmlns:a16="http://schemas.microsoft.com/office/drawing/2014/main" id="{1B95F349-A1EF-43D8-8458-0DAE7A2802CC}"/>
              </a:ext>
            </a:extLst>
          </p:cNvPr>
          <p:cNvPicPr>
            <a:picLocks noChangeAspect="1" noChangeArrowheads="1"/>
          </p:cNvPicPr>
          <p:nvPr/>
        </p:nvPicPr>
        <p:blipFill>
          <a:blip r:embed="rId5" cstate="print"/>
          <a:srcRect/>
          <a:stretch>
            <a:fillRect/>
          </a:stretch>
        </p:blipFill>
        <p:spPr bwMode="auto">
          <a:xfrm>
            <a:off x="5135665" y="3867154"/>
            <a:ext cx="3681413" cy="650290"/>
          </a:xfrm>
          <a:prstGeom prst="rect">
            <a:avLst/>
          </a:prstGeom>
          <a:noFill/>
          <a:ln w="9525">
            <a:noFill/>
            <a:miter lim="800000"/>
            <a:headEnd/>
            <a:tailEnd/>
          </a:ln>
        </p:spPr>
      </p:pic>
    </p:spTree>
    <p:extLst>
      <p:ext uri="{BB962C8B-B14F-4D97-AF65-F5344CB8AC3E}">
        <p14:creationId xmlns:p14="http://schemas.microsoft.com/office/powerpoint/2010/main" val="29009674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9144000" cy="5791200"/>
          </a:xfrm>
        </p:spPr>
        <p:txBody>
          <a:bodyPr>
            <a:normAutofit/>
          </a:bodyPr>
          <a:lstStyle/>
          <a:p>
            <a:pPr marL="109728" indent="0" algn="just">
              <a:buNone/>
            </a:pPr>
            <a:r>
              <a:rPr lang="en-US" sz="2200" dirty="0"/>
              <a:t>Find the equivalent resistance for the combination of resistors shown, across which potential difference </a:t>
            </a:r>
            <a:r>
              <a:rPr lang="en-US" sz="2200" i="1" dirty="0"/>
              <a:t>V </a:t>
            </a:r>
            <a:r>
              <a:rPr lang="en-US" sz="2200" dirty="0"/>
              <a:t>= 10 V is applied.  Assume the R1 = 15 Ω and R2 = 35 Ω.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solidFill>
                  <a:schemeClr val="bg1"/>
                </a:solidFill>
              </a:rPr>
              <a:t>	R</a:t>
            </a:r>
            <a:r>
              <a:rPr lang="en-US" sz="2200" baseline="-25000" dirty="0">
                <a:solidFill>
                  <a:schemeClr val="bg1"/>
                </a:solidFill>
              </a:rPr>
              <a:t>eq</a:t>
            </a:r>
            <a:r>
              <a:rPr lang="en-US" sz="2200" dirty="0">
                <a:solidFill>
                  <a:schemeClr val="bg1"/>
                </a:solidFill>
              </a:rPr>
              <a:t> = R1 + R2 = 50 Ω		     	1/R</a:t>
            </a:r>
            <a:r>
              <a:rPr lang="en-US" sz="2200" baseline="-25000" dirty="0">
                <a:solidFill>
                  <a:schemeClr val="bg1"/>
                </a:solidFill>
              </a:rPr>
              <a:t>eq</a:t>
            </a:r>
            <a:r>
              <a:rPr lang="en-US" sz="2200" dirty="0">
                <a:solidFill>
                  <a:schemeClr val="bg1"/>
                </a:solidFill>
              </a:rPr>
              <a:t> = 1/R1+1/R2</a:t>
            </a:r>
          </a:p>
          <a:p>
            <a:pPr marL="109728" indent="0" algn="just">
              <a:buNone/>
            </a:pPr>
            <a:r>
              <a:rPr lang="en-US" sz="2200" dirty="0">
                <a:solidFill>
                  <a:schemeClr val="bg1"/>
                </a:solidFill>
              </a:rPr>
              <a:t>						     	1/R</a:t>
            </a:r>
            <a:r>
              <a:rPr lang="en-US" sz="2200" baseline="-25000" dirty="0">
                <a:solidFill>
                  <a:schemeClr val="bg1"/>
                </a:solidFill>
              </a:rPr>
              <a:t>eq</a:t>
            </a:r>
            <a:r>
              <a:rPr lang="en-US" sz="2200" dirty="0">
                <a:solidFill>
                  <a:schemeClr val="bg1"/>
                </a:solidFill>
              </a:rPr>
              <a:t> = 1/15 +1/35 = 0.0667+0.0286</a:t>
            </a:r>
          </a:p>
          <a:p>
            <a:pPr marL="109728" indent="0" algn="just">
              <a:buNone/>
            </a:pPr>
            <a:r>
              <a:rPr lang="en-US" sz="2200" dirty="0">
                <a:solidFill>
                  <a:schemeClr val="bg1"/>
                </a:solidFill>
              </a:rPr>
              <a:t>						     	1/R</a:t>
            </a:r>
            <a:r>
              <a:rPr lang="en-US" sz="2200" baseline="-25000" dirty="0">
                <a:solidFill>
                  <a:schemeClr val="bg1"/>
                </a:solidFill>
              </a:rPr>
              <a:t>eq</a:t>
            </a:r>
            <a:r>
              <a:rPr lang="en-US" sz="2200" dirty="0">
                <a:solidFill>
                  <a:schemeClr val="bg1"/>
                </a:solidFill>
              </a:rPr>
              <a:t> = 0.0953</a:t>
            </a:r>
          </a:p>
          <a:p>
            <a:pPr marL="109728" indent="0" algn="just">
              <a:buNone/>
            </a:pPr>
            <a:r>
              <a:rPr lang="en-US" sz="2200" dirty="0">
                <a:solidFill>
                  <a:schemeClr val="bg1"/>
                </a:solidFill>
              </a:rPr>
              <a:t>						      	R</a:t>
            </a:r>
            <a:r>
              <a:rPr lang="en-US" sz="2200" baseline="-25000" dirty="0">
                <a:solidFill>
                  <a:schemeClr val="bg1"/>
                </a:solidFill>
              </a:rPr>
              <a:t>eq</a:t>
            </a:r>
            <a:r>
              <a:rPr lang="en-US" sz="2200" dirty="0">
                <a:solidFill>
                  <a:schemeClr val="bg1"/>
                </a:solidFill>
              </a:rPr>
              <a:t> = 10.5 Ω</a:t>
            </a:r>
          </a:p>
        </p:txBody>
      </p:sp>
      <p:pic>
        <p:nvPicPr>
          <p:cNvPr id="4" name="Picture 3">
            <a:extLst>
              <a:ext uri="{FF2B5EF4-FFF2-40B4-BE49-F238E27FC236}">
                <a16:creationId xmlns:a16="http://schemas.microsoft.com/office/drawing/2014/main" id="{BCFECBB3-EEA1-41D9-9D94-E018F660C6EB}"/>
              </a:ext>
            </a:extLst>
          </p:cNvPr>
          <p:cNvPicPr>
            <a:picLocks noChangeAspect="1"/>
          </p:cNvPicPr>
          <p:nvPr/>
        </p:nvPicPr>
        <p:blipFill rotWithShape="1">
          <a:blip r:embed="rId2"/>
          <a:srcRect l="23333" t="29260" r="55000" b="45555"/>
          <a:stretch/>
        </p:blipFill>
        <p:spPr>
          <a:xfrm>
            <a:off x="4437022" y="2288149"/>
            <a:ext cx="4106197" cy="2684821"/>
          </a:xfrm>
          <a:prstGeom prst="rect">
            <a:avLst/>
          </a:prstGeom>
        </p:spPr>
      </p:pic>
      <p:pic>
        <p:nvPicPr>
          <p:cNvPr id="7" name="Picture 6">
            <a:extLst>
              <a:ext uri="{FF2B5EF4-FFF2-40B4-BE49-F238E27FC236}">
                <a16:creationId xmlns:a16="http://schemas.microsoft.com/office/drawing/2014/main" id="{59530F1C-410B-40F2-8DF9-F223859A26D2}"/>
              </a:ext>
            </a:extLst>
          </p:cNvPr>
          <p:cNvPicPr>
            <a:picLocks noChangeAspect="1"/>
          </p:cNvPicPr>
          <p:nvPr/>
        </p:nvPicPr>
        <p:blipFill rotWithShape="1">
          <a:blip r:embed="rId3"/>
          <a:srcRect l="21667" t="27778" r="54422" b="42592"/>
          <a:stretch/>
        </p:blipFill>
        <p:spPr>
          <a:xfrm>
            <a:off x="228600" y="2286000"/>
            <a:ext cx="3607641" cy="2514600"/>
          </a:xfrm>
          <a:prstGeom prst="rect">
            <a:avLst/>
          </a:prstGeom>
        </p:spPr>
      </p:pic>
    </p:spTree>
    <p:extLst>
      <p:ext uri="{BB962C8B-B14F-4D97-AF65-F5344CB8AC3E}">
        <p14:creationId xmlns:p14="http://schemas.microsoft.com/office/powerpoint/2010/main" val="2158286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b="1" dirty="0"/>
              <a:t>Conductors and Insulators</a:t>
            </a:r>
            <a:endParaRPr lang="en-US" sz="3600" b="1" dirty="0"/>
          </a:p>
        </p:txBody>
      </p:sp>
      <p:sp>
        <p:nvSpPr>
          <p:cNvPr id="2" name="Content Placeholder 1"/>
          <p:cNvSpPr>
            <a:spLocks noGrp="1"/>
          </p:cNvSpPr>
          <p:nvPr>
            <p:ph idx="1"/>
          </p:nvPr>
        </p:nvSpPr>
        <p:spPr>
          <a:xfrm>
            <a:off x="-19396" y="685800"/>
            <a:ext cx="9163396" cy="5638800"/>
          </a:xfrm>
        </p:spPr>
        <p:txBody>
          <a:bodyPr>
            <a:noAutofit/>
          </a:bodyPr>
          <a:lstStyle/>
          <a:p>
            <a:r>
              <a:rPr lang="en-US" sz="2400" dirty="0"/>
              <a:t>Properties of conductors and insulators are due to structure and electrical nature of atoms </a:t>
            </a:r>
          </a:p>
          <a:p>
            <a:r>
              <a:rPr lang="en-US" sz="2400" dirty="0"/>
              <a:t>Atoms</a:t>
            </a:r>
          </a:p>
          <a:p>
            <a:pPr lvl="1"/>
            <a:r>
              <a:rPr lang="en-US" sz="2200" dirty="0"/>
              <a:t>positively charged </a:t>
            </a:r>
            <a:r>
              <a:rPr lang="en-US" sz="2200" b="1" i="1" dirty="0">
                <a:solidFill>
                  <a:srgbClr val="0070C0"/>
                </a:solidFill>
              </a:rPr>
              <a:t>protons</a:t>
            </a:r>
            <a:endParaRPr lang="en-US" sz="2200" i="1" dirty="0">
              <a:solidFill>
                <a:srgbClr val="0070C0"/>
              </a:solidFill>
            </a:endParaRPr>
          </a:p>
          <a:p>
            <a:pPr lvl="1"/>
            <a:r>
              <a:rPr lang="en-US" sz="2200" dirty="0"/>
              <a:t>negatively</a:t>
            </a:r>
            <a:r>
              <a:rPr lang="en-US" sz="2200" i="1" dirty="0"/>
              <a:t> </a:t>
            </a:r>
            <a:r>
              <a:rPr lang="en-US" sz="2200" dirty="0"/>
              <a:t>charged </a:t>
            </a:r>
            <a:r>
              <a:rPr lang="en-US" sz="2200" b="1" i="1" dirty="0">
                <a:solidFill>
                  <a:srgbClr val="0070C0"/>
                </a:solidFill>
              </a:rPr>
              <a:t>electrons</a:t>
            </a:r>
            <a:endParaRPr lang="en-US" sz="2200" i="1" dirty="0">
              <a:solidFill>
                <a:srgbClr val="0070C0"/>
              </a:solidFill>
            </a:endParaRPr>
          </a:p>
          <a:p>
            <a:pPr lvl="1"/>
            <a:r>
              <a:rPr lang="en-US" sz="2200" dirty="0"/>
              <a:t>electrically neutral </a:t>
            </a:r>
            <a:r>
              <a:rPr lang="en-US" sz="2200" b="1" i="1" dirty="0">
                <a:solidFill>
                  <a:srgbClr val="0070C0"/>
                </a:solidFill>
              </a:rPr>
              <a:t>neutrons</a:t>
            </a:r>
            <a:endParaRPr lang="en-US" sz="2200" i="1" dirty="0">
              <a:solidFill>
                <a:srgbClr val="0070C0"/>
              </a:solidFill>
            </a:endParaRPr>
          </a:p>
          <a:p>
            <a:pPr lvl="1"/>
            <a:r>
              <a:rPr lang="en-US" sz="2200" dirty="0"/>
              <a:t>The protons and neutrons are packed tightly together in a central nucleus</a:t>
            </a:r>
          </a:p>
          <a:p>
            <a:r>
              <a:rPr lang="en-US" sz="2400" dirty="0"/>
              <a:t>Conductor </a:t>
            </a:r>
          </a:p>
          <a:p>
            <a:pPr lvl="1"/>
            <a:r>
              <a:rPr lang="en-US" sz="2000" dirty="0"/>
              <a:t>some of outermost (and so most loosely held) electrons become free to wander about within the solid</a:t>
            </a:r>
          </a:p>
          <a:p>
            <a:pPr lvl="1"/>
            <a:r>
              <a:rPr lang="en-US" sz="2000" dirty="0"/>
              <a:t>leaving behind positively charged atoms (</a:t>
            </a:r>
            <a:r>
              <a:rPr lang="en-US" sz="2000" i="1" dirty="0"/>
              <a:t>positive ions). </a:t>
            </a:r>
          </a:p>
          <a:p>
            <a:pPr lvl="1"/>
            <a:r>
              <a:rPr lang="en-US" sz="2000" dirty="0"/>
              <a:t>We call the mobile electrons</a:t>
            </a:r>
            <a:r>
              <a:rPr lang="en-US" sz="2000" i="1" dirty="0"/>
              <a:t> </a:t>
            </a:r>
            <a:r>
              <a:rPr lang="en-US" sz="2000" b="1" i="1" dirty="0">
                <a:solidFill>
                  <a:srgbClr val="0070C0"/>
                </a:solidFill>
              </a:rPr>
              <a:t>conduction, or free, electrons</a:t>
            </a:r>
            <a:r>
              <a:rPr lang="en-US" sz="2000" b="1" i="1" dirty="0"/>
              <a:t>. </a:t>
            </a:r>
          </a:p>
          <a:p>
            <a:r>
              <a:rPr lang="en-US" sz="2400" dirty="0"/>
              <a:t>There are few (if any) free electrons in a insulator</a:t>
            </a:r>
            <a:r>
              <a:rPr lang="en-US" sz="2200" dirty="0"/>
              <a:t>.</a:t>
            </a:r>
          </a:p>
        </p:txBody>
      </p:sp>
      <p:pic>
        <p:nvPicPr>
          <p:cNvPr id="2050" name="Picture 2" descr="Helium atom ground state.">
            <a:hlinkClick r:id="rId2" tooltip="Helium atom ground stat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90600"/>
            <a:ext cx="1823484" cy="1829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5094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9144000" cy="5791200"/>
          </a:xfrm>
        </p:spPr>
        <p:txBody>
          <a:bodyPr>
            <a:normAutofit/>
          </a:bodyPr>
          <a:lstStyle/>
          <a:p>
            <a:pPr marL="109728" indent="0" algn="just">
              <a:buNone/>
            </a:pPr>
            <a:r>
              <a:rPr lang="en-US" sz="2200" dirty="0"/>
              <a:t>Find the equivalent capacitance for the combination of capacitances shown, across which potential difference </a:t>
            </a:r>
            <a:r>
              <a:rPr lang="en-US" sz="2200" i="1" dirty="0"/>
              <a:t>V </a:t>
            </a:r>
            <a:r>
              <a:rPr lang="en-US" sz="2200" dirty="0"/>
              <a:t>= 10 V is applied.  Assume the R1 = 15 Ω and R2 = 35 Ω.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t>	R</a:t>
            </a:r>
            <a:r>
              <a:rPr lang="en-US" sz="2200" baseline="-25000" dirty="0"/>
              <a:t>eq</a:t>
            </a:r>
            <a:r>
              <a:rPr lang="en-US" sz="2200" dirty="0"/>
              <a:t> = R1 + R2 = 50 Ω		     </a:t>
            </a:r>
            <a:r>
              <a:rPr lang="en-US" sz="2200" dirty="0">
                <a:solidFill>
                  <a:schemeClr val="bg1"/>
                </a:solidFill>
              </a:rPr>
              <a:t>	1/R</a:t>
            </a:r>
            <a:r>
              <a:rPr lang="en-US" sz="2200" baseline="-25000" dirty="0">
                <a:solidFill>
                  <a:schemeClr val="bg1"/>
                </a:solidFill>
              </a:rPr>
              <a:t>eq</a:t>
            </a:r>
            <a:r>
              <a:rPr lang="en-US" sz="2200" dirty="0">
                <a:solidFill>
                  <a:schemeClr val="bg1"/>
                </a:solidFill>
              </a:rPr>
              <a:t> = 1/R1+1/R2</a:t>
            </a:r>
          </a:p>
          <a:p>
            <a:pPr marL="109728" indent="0" algn="just">
              <a:buNone/>
            </a:pPr>
            <a:r>
              <a:rPr lang="en-US" sz="2200" dirty="0">
                <a:solidFill>
                  <a:schemeClr val="bg1"/>
                </a:solidFill>
              </a:rPr>
              <a:t>						     	1/R</a:t>
            </a:r>
            <a:r>
              <a:rPr lang="en-US" sz="2200" baseline="-25000" dirty="0">
                <a:solidFill>
                  <a:schemeClr val="bg1"/>
                </a:solidFill>
              </a:rPr>
              <a:t>eq</a:t>
            </a:r>
            <a:r>
              <a:rPr lang="en-US" sz="2200" dirty="0">
                <a:solidFill>
                  <a:schemeClr val="bg1"/>
                </a:solidFill>
              </a:rPr>
              <a:t> = 1/15 +1/35 = 0.0667+0.0286</a:t>
            </a:r>
          </a:p>
          <a:p>
            <a:pPr marL="109728" indent="0" algn="just">
              <a:buNone/>
            </a:pPr>
            <a:r>
              <a:rPr lang="en-US" sz="2200" dirty="0">
                <a:solidFill>
                  <a:schemeClr val="bg1"/>
                </a:solidFill>
              </a:rPr>
              <a:t>						     	1/R</a:t>
            </a:r>
            <a:r>
              <a:rPr lang="en-US" sz="2200" baseline="-25000" dirty="0">
                <a:solidFill>
                  <a:schemeClr val="bg1"/>
                </a:solidFill>
              </a:rPr>
              <a:t>eq</a:t>
            </a:r>
            <a:r>
              <a:rPr lang="en-US" sz="2200" dirty="0">
                <a:solidFill>
                  <a:schemeClr val="bg1"/>
                </a:solidFill>
              </a:rPr>
              <a:t> = 0.0953</a:t>
            </a:r>
          </a:p>
          <a:p>
            <a:pPr marL="109728" indent="0" algn="just">
              <a:buNone/>
            </a:pPr>
            <a:r>
              <a:rPr lang="en-US" sz="2200" dirty="0">
                <a:solidFill>
                  <a:schemeClr val="bg1"/>
                </a:solidFill>
              </a:rPr>
              <a:t>						      	R</a:t>
            </a:r>
            <a:r>
              <a:rPr lang="en-US" sz="2200" baseline="-25000" dirty="0">
                <a:solidFill>
                  <a:schemeClr val="bg1"/>
                </a:solidFill>
              </a:rPr>
              <a:t>eq</a:t>
            </a:r>
            <a:r>
              <a:rPr lang="en-US" sz="2200" dirty="0">
                <a:solidFill>
                  <a:schemeClr val="bg1"/>
                </a:solidFill>
              </a:rPr>
              <a:t> = 10.5 Ω</a:t>
            </a:r>
          </a:p>
        </p:txBody>
      </p:sp>
      <p:pic>
        <p:nvPicPr>
          <p:cNvPr id="4" name="Picture 3">
            <a:extLst>
              <a:ext uri="{FF2B5EF4-FFF2-40B4-BE49-F238E27FC236}">
                <a16:creationId xmlns:a16="http://schemas.microsoft.com/office/drawing/2014/main" id="{BCFECBB3-EEA1-41D9-9D94-E018F660C6EB}"/>
              </a:ext>
            </a:extLst>
          </p:cNvPr>
          <p:cNvPicPr>
            <a:picLocks noChangeAspect="1"/>
          </p:cNvPicPr>
          <p:nvPr/>
        </p:nvPicPr>
        <p:blipFill rotWithShape="1">
          <a:blip r:embed="rId2"/>
          <a:srcRect l="23333" t="29260" r="55000" b="45555"/>
          <a:stretch/>
        </p:blipFill>
        <p:spPr>
          <a:xfrm>
            <a:off x="4437022" y="2288149"/>
            <a:ext cx="4106197" cy="2684821"/>
          </a:xfrm>
          <a:prstGeom prst="rect">
            <a:avLst/>
          </a:prstGeom>
        </p:spPr>
      </p:pic>
      <p:pic>
        <p:nvPicPr>
          <p:cNvPr id="7" name="Picture 6">
            <a:extLst>
              <a:ext uri="{FF2B5EF4-FFF2-40B4-BE49-F238E27FC236}">
                <a16:creationId xmlns:a16="http://schemas.microsoft.com/office/drawing/2014/main" id="{59530F1C-410B-40F2-8DF9-F223859A26D2}"/>
              </a:ext>
            </a:extLst>
          </p:cNvPr>
          <p:cNvPicPr>
            <a:picLocks noChangeAspect="1"/>
          </p:cNvPicPr>
          <p:nvPr/>
        </p:nvPicPr>
        <p:blipFill rotWithShape="1">
          <a:blip r:embed="rId3"/>
          <a:srcRect l="21667" t="27778" r="54422" b="42592"/>
          <a:stretch/>
        </p:blipFill>
        <p:spPr>
          <a:xfrm>
            <a:off x="228600" y="2286000"/>
            <a:ext cx="3607641" cy="2514600"/>
          </a:xfrm>
          <a:prstGeom prst="rect">
            <a:avLst/>
          </a:prstGeom>
        </p:spPr>
      </p:pic>
    </p:spTree>
    <p:extLst>
      <p:ext uri="{BB962C8B-B14F-4D97-AF65-F5344CB8AC3E}">
        <p14:creationId xmlns:p14="http://schemas.microsoft.com/office/powerpoint/2010/main" val="460869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9144000" cy="5791200"/>
          </a:xfrm>
        </p:spPr>
        <p:txBody>
          <a:bodyPr>
            <a:normAutofit/>
          </a:bodyPr>
          <a:lstStyle/>
          <a:p>
            <a:pPr marL="109728" indent="0" algn="just">
              <a:buNone/>
            </a:pPr>
            <a:r>
              <a:rPr lang="en-US" sz="2200" dirty="0"/>
              <a:t>Find the equivalent capacitance for the combination of capacitances shown, across which potential difference </a:t>
            </a:r>
            <a:r>
              <a:rPr lang="en-US" sz="2200" i="1" dirty="0"/>
              <a:t>V </a:t>
            </a:r>
            <a:r>
              <a:rPr lang="en-US" sz="2200" dirty="0"/>
              <a:t>= 10 V is applied.  Assume the R1 = 15 Ω and R2 = 35 Ω. </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endParaRPr lang="en-US" sz="2200" dirty="0"/>
          </a:p>
          <a:p>
            <a:pPr marL="109728" indent="0" algn="just">
              <a:buNone/>
            </a:pPr>
            <a:r>
              <a:rPr lang="en-US" sz="2200" dirty="0"/>
              <a:t>	R</a:t>
            </a:r>
            <a:r>
              <a:rPr lang="en-US" sz="2200" baseline="-25000" dirty="0"/>
              <a:t>eq</a:t>
            </a:r>
            <a:r>
              <a:rPr lang="en-US" sz="2200" dirty="0"/>
              <a:t> = R1 + R2 = 50 Ω		     	1/R</a:t>
            </a:r>
            <a:r>
              <a:rPr lang="en-US" sz="2200" baseline="-25000" dirty="0"/>
              <a:t>eq</a:t>
            </a:r>
            <a:r>
              <a:rPr lang="en-US" sz="2200" dirty="0"/>
              <a:t> = 1/R1+1/R2</a:t>
            </a:r>
          </a:p>
          <a:p>
            <a:pPr marL="109728" indent="0" algn="just">
              <a:buNone/>
            </a:pPr>
            <a:r>
              <a:rPr lang="en-US" sz="2200" dirty="0"/>
              <a:t>						     	1/R</a:t>
            </a:r>
            <a:r>
              <a:rPr lang="en-US" sz="2200" baseline="-25000" dirty="0"/>
              <a:t>eq</a:t>
            </a:r>
            <a:r>
              <a:rPr lang="en-US" sz="2200" dirty="0"/>
              <a:t> = 1/15 +1/35 = 0.0667+0.0286</a:t>
            </a:r>
          </a:p>
          <a:p>
            <a:pPr marL="109728" indent="0" algn="just">
              <a:buNone/>
            </a:pPr>
            <a:r>
              <a:rPr lang="en-US" sz="2200" dirty="0"/>
              <a:t>						     	1/R</a:t>
            </a:r>
            <a:r>
              <a:rPr lang="en-US" sz="2200" baseline="-25000" dirty="0"/>
              <a:t>eq</a:t>
            </a:r>
            <a:r>
              <a:rPr lang="en-US" sz="2200" dirty="0"/>
              <a:t> = 0.0953</a:t>
            </a:r>
          </a:p>
          <a:p>
            <a:pPr marL="109728" indent="0" algn="just">
              <a:buNone/>
            </a:pPr>
            <a:r>
              <a:rPr lang="en-US" sz="2200" dirty="0"/>
              <a:t>						      	R</a:t>
            </a:r>
            <a:r>
              <a:rPr lang="en-US" sz="2200" baseline="-25000" dirty="0"/>
              <a:t>eq</a:t>
            </a:r>
            <a:r>
              <a:rPr lang="en-US" sz="2200" dirty="0"/>
              <a:t> = 10.5 Ω</a:t>
            </a:r>
          </a:p>
        </p:txBody>
      </p:sp>
      <p:pic>
        <p:nvPicPr>
          <p:cNvPr id="4" name="Picture 3">
            <a:extLst>
              <a:ext uri="{FF2B5EF4-FFF2-40B4-BE49-F238E27FC236}">
                <a16:creationId xmlns:a16="http://schemas.microsoft.com/office/drawing/2014/main" id="{BCFECBB3-EEA1-41D9-9D94-E018F660C6EB}"/>
              </a:ext>
            </a:extLst>
          </p:cNvPr>
          <p:cNvPicPr>
            <a:picLocks noChangeAspect="1"/>
          </p:cNvPicPr>
          <p:nvPr/>
        </p:nvPicPr>
        <p:blipFill rotWithShape="1">
          <a:blip r:embed="rId2"/>
          <a:srcRect l="23333" t="29260" r="55000" b="45555"/>
          <a:stretch/>
        </p:blipFill>
        <p:spPr>
          <a:xfrm>
            <a:off x="4437022" y="2288149"/>
            <a:ext cx="4106197" cy="2684821"/>
          </a:xfrm>
          <a:prstGeom prst="rect">
            <a:avLst/>
          </a:prstGeom>
        </p:spPr>
      </p:pic>
      <p:pic>
        <p:nvPicPr>
          <p:cNvPr id="7" name="Picture 6">
            <a:extLst>
              <a:ext uri="{FF2B5EF4-FFF2-40B4-BE49-F238E27FC236}">
                <a16:creationId xmlns:a16="http://schemas.microsoft.com/office/drawing/2014/main" id="{59530F1C-410B-40F2-8DF9-F223859A26D2}"/>
              </a:ext>
            </a:extLst>
          </p:cNvPr>
          <p:cNvPicPr>
            <a:picLocks noChangeAspect="1"/>
          </p:cNvPicPr>
          <p:nvPr/>
        </p:nvPicPr>
        <p:blipFill rotWithShape="1">
          <a:blip r:embed="rId3"/>
          <a:srcRect l="21667" t="27778" r="54422" b="42592"/>
          <a:stretch/>
        </p:blipFill>
        <p:spPr>
          <a:xfrm>
            <a:off x="228600" y="2286000"/>
            <a:ext cx="3607641" cy="2514600"/>
          </a:xfrm>
          <a:prstGeom prst="rect">
            <a:avLst/>
          </a:prstGeom>
        </p:spPr>
      </p:pic>
    </p:spTree>
    <p:extLst>
      <p:ext uri="{BB962C8B-B14F-4D97-AF65-F5344CB8AC3E}">
        <p14:creationId xmlns:p14="http://schemas.microsoft.com/office/powerpoint/2010/main" val="42211133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What Produces a Magnetic Field?</a:t>
            </a:r>
          </a:p>
        </p:txBody>
      </p:sp>
      <p:sp>
        <p:nvSpPr>
          <p:cNvPr id="2" name="Content Placeholder 1"/>
          <p:cNvSpPr>
            <a:spLocks noGrp="1"/>
          </p:cNvSpPr>
          <p:nvPr>
            <p:ph idx="1"/>
          </p:nvPr>
        </p:nvSpPr>
        <p:spPr>
          <a:xfrm>
            <a:off x="1" y="762000"/>
            <a:ext cx="6781800" cy="4953000"/>
          </a:xfrm>
        </p:spPr>
        <p:txBody>
          <a:bodyPr>
            <a:noAutofit/>
          </a:bodyPr>
          <a:lstStyle/>
          <a:p>
            <a:pPr algn="just">
              <a:defRPr/>
            </a:pPr>
            <a:r>
              <a:rPr lang="en-US" sz="1800" dirty="0"/>
              <a:t>One way that magnetic fields are produced is to use moving electrically charged particles, such as a current in a wire, to make an </a:t>
            </a:r>
            <a:r>
              <a:rPr lang="en-US" sz="1800" b="1" dirty="0">
                <a:solidFill>
                  <a:srgbClr val="0070C0"/>
                </a:solidFill>
              </a:rPr>
              <a:t>electromagnet</a:t>
            </a:r>
            <a:r>
              <a:rPr lang="en-US" sz="1800" b="1" dirty="0"/>
              <a:t>. </a:t>
            </a:r>
            <a:r>
              <a:rPr lang="en-US" sz="1800" dirty="0"/>
              <a:t>The current produces a magnetic field that is utilizable. </a:t>
            </a:r>
          </a:p>
          <a:p>
            <a:pPr algn="just">
              <a:defRPr/>
            </a:pPr>
            <a:endParaRPr lang="en-US" sz="1800" dirty="0"/>
          </a:p>
          <a:p>
            <a:pPr algn="just">
              <a:defRPr/>
            </a:pPr>
            <a:r>
              <a:rPr lang="en-US" sz="1800" dirty="0"/>
              <a:t>The other way to produce a magnetic field is by means of elementary particles such as electrons, because these particles have an </a:t>
            </a:r>
            <a:r>
              <a:rPr lang="en-US" sz="1800" i="1" dirty="0"/>
              <a:t>intrinsic magnetic field </a:t>
            </a:r>
            <a:r>
              <a:rPr lang="en-US" sz="1800" dirty="0"/>
              <a:t>around them.</a:t>
            </a:r>
          </a:p>
          <a:p>
            <a:pPr algn="just">
              <a:defRPr/>
            </a:pPr>
            <a:endParaRPr lang="en-US" sz="1800"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0121" y="762000"/>
            <a:ext cx="2383879"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1"/>
          <p:cNvSpPr txBox="1">
            <a:spLocks/>
          </p:cNvSpPr>
          <p:nvPr/>
        </p:nvSpPr>
        <p:spPr>
          <a:xfrm>
            <a:off x="0" y="3505200"/>
            <a:ext cx="8991600" cy="23622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5000"/>
              <a:buFont typeface="Wingdings 3"/>
              <a:buChar char=""/>
              <a:defRPr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sz="1600" kern="1200" baseline="0">
                <a:solidFill>
                  <a:schemeClr val="tx1"/>
                </a:solidFill>
                <a:latin typeface="+mn-lt"/>
                <a:ea typeface="+mn-ea"/>
                <a:cs typeface="+mn-cs"/>
              </a:defRPr>
            </a:lvl9pPr>
            <a:extLst/>
          </a:lstStyle>
          <a:p>
            <a:pPr algn="just">
              <a:buClrTx/>
              <a:buSzPct val="100000"/>
              <a:buFont typeface="Arial" panose="020B0604020202020204" pitchFamily="34" charset="0"/>
              <a:buChar char="•"/>
              <a:defRPr/>
            </a:pPr>
            <a:r>
              <a:rPr lang="en-US" sz="1800" dirty="0"/>
              <a:t>The magnetic fields of the electrons in certain materials add together to give a net magnetic field around the material. Such addition is the reason why a </a:t>
            </a:r>
            <a:r>
              <a:rPr lang="en-US" sz="1800" b="1" dirty="0">
                <a:solidFill>
                  <a:srgbClr val="0070C0"/>
                </a:solidFill>
              </a:rPr>
              <a:t>permanent magnet</a:t>
            </a:r>
            <a:r>
              <a:rPr lang="en-US" sz="1800" dirty="0"/>
              <a:t>, has a permanent magnetic field. </a:t>
            </a:r>
          </a:p>
          <a:p>
            <a:pPr algn="just">
              <a:buClrTx/>
              <a:buSzPct val="100000"/>
              <a:buFont typeface="Arial" panose="020B0604020202020204" pitchFamily="34" charset="0"/>
              <a:buChar char="•"/>
              <a:defRPr/>
            </a:pPr>
            <a:endParaRPr lang="en-US" sz="1800" dirty="0"/>
          </a:p>
          <a:p>
            <a:pPr algn="just">
              <a:buClrTx/>
              <a:buSzPct val="100000"/>
              <a:buFont typeface="Arial" panose="020B0604020202020204" pitchFamily="34" charset="0"/>
              <a:buChar char="•"/>
              <a:defRPr/>
            </a:pPr>
            <a:r>
              <a:rPr lang="en-US" sz="1800" dirty="0"/>
              <a:t>In other materials, the magnetic fields of the electrons cancel out, giving no net magnetic field surrounding the material.</a:t>
            </a:r>
          </a:p>
          <a:p>
            <a:pPr algn="just"/>
            <a:endParaRPr lang="en-US" sz="1800" dirty="0"/>
          </a:p>
        </p:txBody>
      </p:sp>
    </p:spTree>
    <p:extLst>
      <p:ext uri="{BB962C8B-B14F-4D97-AF65-F5344CB8AC3E}">
        <p14:creationId xmlns:p14="http://schemas.microsoft.com/office/powerpoint/2010/main" val="17784542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76600" y="967052"/>
            <a:ext cx="5467349" cy="5533496"/>
          </a:xfrm>
        </p:spPr>
        <p:txBody>
          <a:bodyPr anchor="ctr">
            <a:normAutofit/>
          </a:bodyPr>
          <a:lstStyle/>
          <a:p>
            <a:r>
              <a:rPr lang="en-US" sz="1900" dirty="0"/>
              <a:t>We can define a </a:t>
            </a:r>
            <a:r>
              <a:rPr lang="en-US" sz="1900" b="1" dirty="0"/>
              <a:t>magnetic field, </a:t>
            </a:r>
            <a:r>
              <a:rPr lang="en-US" sz="1900" b="1" i="1" dirty="0"/>
              <a:t>B</a:t>
            </a:r>
            <a:r>
              <a:rPr lang="en-US" sz="1900" b="1" dirty="0"/>
              <a:t>, </a:t>
            </a:r>
            <a:r>
              <a:rPr lang="en-US" sz="1900" dirty="0"/>
              <a:t>by firing a charged particle through the point at which is to be defined, using various directions and speeds for the particle and determining the force that acts on the particle at that point. </a:t>
            </a:r>
          </a:p>
          <a:p>
            <a:r>
              <a:rPr lang="en-US" sz="1900" b="1" i="1" dirty="0"/>
              <a:t>B</a:t>
            </a:r>
            <a:r>
              <a:rPr lang="en-US" sz="1900" dirty="0"/>
              <a:t> is then defined to be a vector quantity that is directed along the zero-force axis. </a:t>
            </a:r>
          </a:p>
          <a:p>
            <a:r>
              <a:rPr lang="en-US" sz="1900" dirty="0"/>
              <a:t>The magnetic force on the charged particle, </a:t>
            </a:r>
            <a:r>
              <a:rPr lang="en-US" sz="1900" b="1" i="1" dirty="0"/>
              <a:t>F</a:t>
            </a:r>
            <a:r>
              <a:rPr lang="en-US" sz="1900" b="1" i="1" baseline="-25000" dirty="0"/>
              <a:t>B</a:t>
            </a:r>
            <a:r>
              <a:rPr lang="en-US" sz="1900" dirty="0"/>
              <a:t>, is defined to be:</a:t>
            </a:r>
          </a:p>
          <a:p>
            <a:endParaRPr lang="en-US" sz="1900" dirty="0"/>
          </a:p>
          <a:p>
            <a:endParaRPr lang="en-US" sz="1900" dirty="0"/>
          </a:p>
          <a:p>
            <a:r>
              <a:rPr lang="en-US" sz="1900" dirty="0"/>
              <a:t>Here </a:t>
            </a:r>
            <a:r>
              <a:rPr lang="en-US" sz="1900" i="1" dirty="0">
                <a:latin typeface="Symbol" pitchFamily="18" charset="2"/>
              </a:rPr>
              <a:t>f</a:t>
            </a:r>
            <a:r>
              <a:rPr lang="en-US" sz="1900" dirty="0"/>
              <a:t> is the angle between vectors </a:t>
            </a:r>
            <a:r>
              <a:rPr lang="en-US" sz="1900" b="1" i="1" dirty="0"/>
              <a:t>v</a:t>
            </a:r>
            <a:r>
              <a:rPr lang="en-US" sz="1900" dirty="0"/>
              <a:t> and </a:t>
            </a:r>
            <a:r>
              <a:rPr lang="en-US" sz="1900" b="1" i="1" dirty="0"/>
              <a:t>B</a:t>
            </a:r>
            <a:r>
              <a:rPr lang="en-US" sz="1900" dirty="0"/>
              <a:t>.</a:t>
            </a:r>
          </a:p>
          <a:p>
            <a:pPr algn="just">
              <a:defRPr/>
            </a:pPr>
            <a:r>
              <a:rPr lang="en-US" sz="1900" dirty="0"/>
              <a:t>The SI unit for </a:t>
            </a:r>
            <a:r>
              <a:rPr lang="en-US" sz="1900" b="1" i="1" dirty="0"/>
              <a:t>B</a:t>
            </a:r>
            <a:r>
              <a:rPr lang="en-US" sz="1900" dirty="0"/>
              <a:t> that follows is newton per coulomb-meter per second. For convenience, this is called the </a:t>
            </a:r>
            <a:r>
              <a:rPr lang="en-US" sz="1900" b="1" dirty="0">
                <a:solidFill>
                  <a:srgbClr val="0070C0"/>
                </a:solidFill>
              </a:rPr>
              <a:t>tesla (T)</a:t>
            </a:r>
            <a:r>
              <a:rPr lang="en-US" sz="1900" dirty="0"/>
              <a:t>, after Nikola Tesla</a:t>
            </a:r>
            <a:endParaRPr lang="en-US" sz="1900" b="1" dirty="0"/>
          </a:p>
          <a:p>
            <a:pPr algn="just">
              <a:defRPr/>
            </a:pPr>
            <a:r>
              <a:rPr lang="en-US" sz="1900" dirty="0"/>
              <a:t>An earlier (non-SI) unit for </a:t>
            </a:r>
            <a:r>
              <a:rPr lang="en-US" sz="1900" b="1" i="1" dirty="0"/>
              <a:t>B</a:t>
            </a:r>
            <a:r>
              <a:rPr lang="en-US" sz="1900" dirty="0"/>
              <a:t> is the </a:t>
            </a:r>
            <a:r>
              <a:rPr lang="en-US" sz="1900" i="1" dirty="0"/>
              <a:t>gauss (G), </a:t>
            </a:r>
            <a:r>
              <a:rPr lang="en-US" sz="1900" dirty="0"/>
              <a:t>and</a:t>
            </a:r>
          </a:p>
          <a:p>
            <a:endParaRPr lang="en-US" sz="1900" dirty="0"/>
          </a:p>
          <a:p>
            <a:endParaRPr lang="en-US" sz="1900" dirty="0"/>
          </a:p>
        </p:txBody>
      </p:sp>
      <p:sp>
        <p:nvSpPr>
          <p:cNvPr id="15" name="Rectangle 14">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9847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250357" y="1524000"/>
            <a:ext cx="2397759" cy="2743200"/>
          </a:xfrm>
        </p:spPr>
        <p:txBody>
          <a:bodyPr anchor="t">
            <a:normAutofit/>
          </a:bodyPr>
          <a:lstStyle/>
          <a:p>
            <a:pPr algn="ctr"/>
            <a:r>
              <a:rPr lang="en-US" sz="4200" b="1" dirty="0">
                <a:solidFill>
                  <a:schemeClr val="bg1"/>
                </a:solidFill>
              </a:rPr>
              <a:t>Definition of the Magnetic Field</a:t>
            </a:r>
          </a:p>
        </p:txBody>
      </p:sp>
      <p:pic>
        <p:nvPicPr>
          <p:cNvPr id="10" name="Picture 9"/>
          <p:cNvPicPr>
            <a:picLocks noChangeAspect="1" noChangeArrowheads="1"/>
          </p:cNvPicPr>
          <p:nvPr/>
        </p:nvPicPr>
        <p:blipFill>
          <a:blip r:embed="rId2" cstate="print"/>
          <a:stretch>
            <a:fillRect/>
          </a:stretch>
        </p:blipFill>
        <p:spPr bwMode="auto">
          <a:xfrm>
            <a:off x="4572000" y="3581400"/>
            <a:ext cx="2428051" cy="633991"/>
          </a:xfrm>
          <a:prstGeom prst="rect">
            <a:avLst/>
          </a:prstGeom>
          <a:noFill/>
        </p:spPr>
      </p:pic>
      <p:pic>
        <p:nvPicPr>
          <p:cNvPr id="13" name="Picture 12">
            <a:extLst>
              <a:ext uri="{FF2B5EF4-FFF2-40B4-BE49-F238E27FC236}">
                <a16:creationId xmlns:a16="http://schemas.microsoft.com/office/drawing/2014/main" id="{069E79A3-FE81-4D56-BA57-E90795D4E070}"/>
              </a:ext>
            </a:extLst>
          </p:cNvPr>
          <p:cNvPicPr>
            <a:picLocks noChangeAspect="1" noChangeArrowheads="1"/>
          </p:cNvPicPr>
          <p:nvPr/>
        </p:nvPicPr>
        <p:blipFill>
          <a:blip r:embed="rId3" cstate="print"/>
          <a:srcRect/>
          <a:stretch>
            <a:fillRect/>
          </a:stretch>
        </p:blipFill>
        <p:spPr bwMode="auto">
          <a:xfrm>
            <a:off x="4876800" y="5927819"/>
            <a:ext cx="1971675" cy="342900"/>
          </a:xfrm>
          <a:prstGeom prst="rect">
            <a:avLst/>
          </a:prstGeom>
          <a:noFill/>
          <a:ln w="9525">
            <a:noFill/>
            <a:miter lim="800000"/>
            <a:headEnd/>
            <a:tailEnd/>
          </a:ln>
        </p:spPr>
      </p:pic>
      <p:pic>
        <p:nvPicPr>
          <p:cNvPr id="14" name="Picture 13">
            <a:extLst>
              <a:ext uri="{FF2B5EF4-FFF2-40B4-BE49-F238E27FC236}">
                <a16:creationId xmlns:a16="http://schemas.microsoft.com/office/drawing/2014/main" id="{4A5FD6AB-6FD3-4467-999E-3D965DC880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043"/>
          <a:stretch/>
        </p:blipFill>
        <p:spPr bwMode="auto">
          <a:xfrm>
            <a:off x="0" y="4572000"/>
            <a:ext cx="3037726" cy="2287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99988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228600" y="838200"/>
            <a:ext cx="8534400" cy="5334000"/>
          </a:xfrm>
        </p:spPr>
        <p:txBody>
          <a:bodyPr>
            <a:normAutofit/>
          </a:bodyPr>
          <a:lstStyle/>
          <a:p>
            <a:pPr marL="0" indent="0">
              <a:buNone/>
            </a:pPr>
            <a:r>
              <a:rPr lang="en-US" altLang="en-US" sz="2200" dirty="0"/>
              <a:t>Complete the following sentence: When a positively-charged particle is released from rest in a region that has a magnetic field directed due east, the particle will</a:t>
            </a:r>
          </a:p>
          <a:p>
            <a:endParaRPr lang="en-US" altLang="en-US" sz="2200" dirty="0"/>
          </a:p>
          <a:p>
            <a:pPr marL="0" indent="0">
              <a:buNone/>
            </a:pPr>
            <a:r>
              <a:rPr lang="en-US" altLang="en-US" sz="2200" dirty="0"/>
              <a:t>a)  remain at rest.</a:t>
            </a:r>
          </a:p>
          <a:p>
            <a:endParaRPr lang="en-US" altLang="en-US" sz="2200" dirty="0"/>
          </a:p>
          <a:p>
            <a:pPr marL="0" indent="0">
              <a:buNone/>
            </a:pPr>
            <a:r>
              <a:rPr lang="en-US" altLang="en-US" sz="2200" dirty="0"/>
              <a:t>b)  be accelerated due east.</a:t>
            </a:r>
          </a:p>
          <a:p>
            <a:endParaRPr lang="en-US" altLang="en-US" sz="2200" dirty="0"/>
          </a:p>
          <a:p>
            <a:pPr marL="0" indent="0">
              <a:buNone/>
            </a:pPr>
            <a:r>
              <a:rPr lang="en-US" altLang="en-US" sz="2200" dirty="0"/>
              <a:t>c)  be accelerated due north.</a:t>
            </a:r>
          </a:p>
          <a:p>
            <a:endParaRPr lang="en-US" altLang="en-US" sz="2200" dirty="0"/>
          </a:p>
          <a:p>
            <a:pPr marL="0" indent="0">
              <a:buNone/>
            </a:pPr>
            <a:r>
              <a:rPr lang="en-US" altLang="en-US" sz="2200" dirty="0"/>
              <a:t>d)  be accelerated upward.</a:t>
            </a:r>
          </a:p>
          <a:p>
            <a:endParaRPr lang="en-US" altLang="en-US" sz="2200" dirty="0"/>
          </a:p>
          <a:p>
            <a:pPr marL="0" indent="0">
              <a:buNone/>
            </a:pPr>
            <a:r>
              <a:rPr lang="en-US" altLang="en-US" sz="2200" dirty="0"/>
              <a:t>e)  be accelerated downward.</a:t>
            </a:r>
          </a:p>
        </p:txBody>
      </p:sp>
    </p:spTree>
    <p:extLst>
      <p:ext uri="{BB962C8B-B14F-4D97-AF65-F5344CB8AC3E}">
        <p14:creationId xmlns:p14="http://schemas.microsoft.com/office/powerpoint/2010/main" val="19993240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8991600" cy="5791200"/>
          </a:xfrm>
        </p:spPr>
        <p:txBody>
          <a:bodyPr>
            <a:normAutofit/>
          </a:bodyPr>
          <a:lstStyle/>
          <a:p>
            <a:pPr marL="109728" indent="0" algn="just">
              <a:buNone/>
            </a:pPr>
            <a:r>
              <a:rPr lang="en-US" sz="2200" dirty="0"/>
              <a:t>A charge of 13 </a:t>
            </a:r>
            <a:r>
              <a:rPr lang="en-US" sz="2200" dirty="0" err="1"/>
              <a:t>mC</a:t>
            </a:r>
            <a:r>
              <a:rPr lang="en-US" sz="2200" dirty="0"/>
              <a:t> is moving into a magnetic field of magnitude of 50 T.  If the speed of the charge is 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and the angle of entry is 90</a:t>
            </a:r>
            <a:r>
              <a:rPr lang="en-US" sz="2200" dirty="0">
                <a:latin typeface="Calibri" panose="020F0502020204030204" pitchFamily="34" charset="0"/>
                <a:cs typeface="Calibri" panose="020F0502020204030204" pitchFamily="34" charset="0"/>
              </a:rPr>
              <a:t>°</a:t>
            </a:r>
            <a:r>
              <a:rPr lang="en-US" sz="2200" dirty="0"/>
              <a:t>, what is the magnetic force produced on the charge?</a:t>
            </a:r>
          </a:p>
          <a:p>
            <a:pPr marL="109728" indent="0" algn="just">
              <a:buNone/>
            </a:pPr>
            <a:r>
              <a:rPr lang="en-US" sz="2200" dirty="0">
                <a:solidFill>
                  <a:schemeClr val="bg1"/>
                </a:solidFill>
              </a:rPr>
              <a:t>Let’s start by writing down what we are given:</a:t>
            </a:r>
          </a:p>
          <a:p>
            <a:pPr marL="109728" indent="0" algn="just">
              <a:buNone/>
            </a:pPr>
            <a:r>
              <a:rPr lang="en-US" sz="2200" dirty="0">
                <a:solidFill>
                  <a:schemeClr val="bg1"/>
                </a:solidFill>
              </a:rPr>
              <a:t>q = 13 </a:t>
            </a:r>
            <a:r>
              <a:rPr lang="en-US" sz="2200" dirty="0" err="1">
                <a:solidFill>
                  <a:schemeClr val="bg1"/>
                </a:solidFill>
              </a:rPr>
              <a:t>mC</a:t>
            </a:r>
            <a:r>
              <a:rPr lang="en-US" sz="2200" dirty="0">
                <a:solidFill>
                  <a:schemeClr val="bg1"/>
                </a:solidFill>
              </a:rPr>
              <a:t>		B = 50 T		v = 7.0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a:t>
            </a:r>
            <a:r>
              <a:rPr lang="el-GR" sz="2200" dirty="0">
                <a:solidFill>
                  <a:schemeClr val="bg1"/>
                </a:solidFill>
                <a:latin typeface="Calibri" panose="020F0502020204030204" pitchFamily="34" charset="0"/>
                <a:cs typeface="Calibri" panose="020F0502020204030204" pitchFamily="34" charset="0"/>
              </a:rPr>
              <a:t> φ</a:t>
            </a:r>
            <a:r>
              <a:rPr lang="en-US" sz="2200" dirty="0">
                <a:solidFill>
                  <a:schemeClr val="bg1"/>
                </a:solidFill>
                <a:latin typeface="Calibri" panose="020F0502020204030204" pitchFamily="34" charset="0"/>
                <a:cs typeface="Calibri" panose="020F0502020204030204" pitchFamily="34" charset="0"/>
              </a:rPr>
              <a:t> = </a:t>
            </a:r>
            <a:r>
              <a:rPr lang="en-US" sz="2200" dirty="0">
                <a:solidFill>
                  <a:schemeClr val="bg1"/>
                </a:solidFill>
              </a:rPr>
              <a:t>90</a:t>
            </a:r>
            <a:r>
              <a:rPr lang="en-US" sz="2200" dirty="0">
                <a:solidFill>
                  <a:schemeClr val="bg1"/>
                </a:solidFill>
                <a:latin typeface="Calibri" panose="020F0502020204030204" pitchFamily="34" charset="0"/>
                <a:cs typeface="Calibri" panose="020F0502020204030204" pitchFamily="34" charset="0"/>
              </a:rPr>
              <a:t>°</a:t>
            </a:r>
            <a:endParaRPr lang="en-US" sz="2200" dirty="0">
              <a:solidFill>
                <a:schemeClr val="bg1"/>
              </a:solidFill>
            </a:endParaRPr>
          </a:p>
          <a:p>
            <a:pPr marL="109728" indent="0" algn="just">
              <a:buNone/>
            </a:pPr>
            <a:r>
              <a:rPr lang="en-US" sz="2200" dirty="0">
                <a:solidFill>
                  <a:schemeClr val="bg1"/>
                </a:solidFill>
              </a:rPr>
              <a:t>Remember that F = </a:t>
            </a:r>
            <a:r>
              <a:rPr lang="en-US" sz="2200" dirty="0" err="1">
                <a:solidFill>
                  <a:schemeClr val="bg1"/>
                </a:solidFill>
              </a:rPr>
              <a:t>qvBsin</a:t>
            </a:r>
            <a:r>
              <a:rPr lang="el-GR" sz="2200" dirty="0">
                <a:solidFill>
                  <a:schemeClr val="bg1"/>
                </a:solidFill>
                <a:latin typeface="Calibri" panose="020F0502020204030204" pitchFamily="34" charset="0"/>
                <a:cs typeface="Calibri" panose="020F0502020204030204" pitchFamily="34" charset="0"/>
              </a:rPr>
              <a:t>φ</a:t>
            </a:r>
            <a:r>
              <a:rPr lang="en-US" sz="2200" dirty="0">
                <a:solidFill>
                  <a:schemeClr val="bg1"/>
                </a:solidFill>
                <a:latin typeface="Calibri" panose="020F0502020204030204" pitchFamily="34" charset="0"/>
                <a:cs typeface="Calibri" panose="020F0502020204030204" pitchFamily="34" charset="0"/>
              </a:rPr>
              <a:t> and that 1000 </a:t>
            </a:r>
            <a:r>
              <a:rPr lang="en-US" sz="2200" dirty="0" err="1">
                <a:solidFill>
                  <a:schemeClr val="bg1"/>
                </a:solidFill>
                <a:latin typeface="Calibri" panose="020F0502020204030204" pitchFamily="34" charset="0"/>
                <a:cs typeface="Calibri" panose="020F0502020204030204" pitchFamily="34" charset="0"/>
              </a:rPr>
              <a:t>mC</a:t>
            </a:r>
            <a:r>
              <a:rPr lang="en-US" sz="2200" dirty="0">
                <a:solidFill>
                  <a:schemeClr val="bg1"/>
                </a:solidFill>
                <a:latin typeface="Calibri" panose="020F0502020204030204" pitchFamily="34" charset="0"/>
                <a:cs typeface="Calibri" panose="020F0502020204030204" pitchFamily="34" charset="0"/>
              </a:rPr>
              <a:t> = 1 C. </a:t>
            </a:r>
          </a:p>
          <a:p>
            <a:pPr marL="109728" indent="0" algn="just">
              <a:buNone/>
            </a:pPr>
            <a:r>
              <a:rPr lang="en-US" sz="2200" dirty="0">
                <a:solidFill>
                  <a:schemeClr val="bg1"/>
                </a:solidFill>
                <a:latin typeface="Calibri" panose="020F0502020204030204" pitchFamily="34" charset="0"/>
                <a:cs typeface="Calibri" panose="020F0502020204030204" pitchFamily="34" charset="0"/>
              </a:rPr>
              <a:t>So, F = 0.013 C*</a:t>
            </a:r>
            <a:r>
              <a:rPr lang="en-US" sz="2200" dirty="0">
                <a:solidFill>
                  <a:schemeClr val="bg1"/>
                </a:solidFill>
              </a:rPr>
              <a:t>7.0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*50 T *sin(90</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 4,550 N	</a:t>
            </a:r>
          </a:p>
          <a:p>
            <a:pPr marL="109728" indent="0" algn="just">
              <a:buNone/>
            </a:pPr>
            <a:endParaRPr lang="en-US" sz="2200" dirty="0"/>
          </a:p>
          <a:p>
            <a:pPr marL="109728" indent="0" algn="just">
              <a:buNone/>
            </a:pPr>
            <a:r>
              <a:rPr lang="en-US" sz="2200" dirty="0"/>
              <a:t>A second charge follows the first one into the same field at a speed of 2.5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If the magnetic force on the second charge is 7,500 N, what is its charge?</a:t>
            </a:r>
          </a:p>
          <a:p>
            <a:pPr marL="109728" indent="0" algn="just">
              <a:buNone/>
            </a:pPr>
            <a:r>
              <a:rPr lang="en-US" sz="2200" dirty="0">
                <a:solidFill>
                  <a:schemeClr val="bg1"/>
                </a:solidFill>
              </a:rPr>
              <a:t>Let’s write down our givens:</a:t>
            </a:r>
          </a:p>
          <a:p>
            <a:pPr marL="109728" indent="0" algn="just">
              <a:buNone/>
            </a:pPr>
            <a:r>
              <a:rPr lang="en-US" sz="2200" dirty="0">
                <a:solidFill>
                  <a:schemeClr val="bg1"/>
                </a:solidFill>
              </a:rPr>
              <a:t>F = 7,500N		B = 50 T		v = 2.5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a:t>
            </a:r>
            <a:r>
              <a:rPr lang="el-GR" sz="2200" dirty="0">
                <a:solidFill>
                  <a:schemeClr val="bg1"/>
                </a:solidFill>
                <a:latin typeface="Calibri" panose="020F0502020204030204" pitchFamily="34" charset="0"/>
                <a:cs typeface="Calibri" panose="020F0502020204030204" pitchFamily="34" charset="0"/>
              </a:rPr>
              <a:t> φ</a:t>
            </a:r>
            <a:r>
              <a:rPr lang="en-US" sz="2200" dirty="0">
                <a:solidFill>
                  <a:schemeClr val="bg1"/>
                </a:solidFill>
                <a:latin typeface="Calibri" panose="020F0502020204030204" pitchFamily="34" charset="0"/>
                <a:cs typeface="Calibri" panose="020F0502020204030204" pitchFamily="34" charset="0"/>
              </a:rPr>
              <a:t> = </a:t>
            </a:r>
            <a:r>
              <a:rPr lang="en-US" sz="2200" dirty="0">
                <a:solidFill>
                  <a:schemeClr val="bg1"/>
                </a:solidFill>
              </a:rPr>
              <a:t>90</a:t>
            </a:r>
            <a:r>
              <a:rPr lang="en-US" sz="2200" dirty="0">
                <a:solidFill>
                  <a:schemeClr val="bg1"/>
                </a:solidFill>
                <a:latin typeface="Calibri" panose="020F0502020204030204" pitchFamily="34" charset="0"/>
                <a:cs typeface="Calibri" panose="020F0502020204030204" pitchFamily="34" charset="0"/>
              </a:rPr>
              <a:t>°</a:t>
            </a:r>
          </a:p>
          <a:p>
            <a:pPr marL="109728" indent="0" algn="just">
              <a:buNone/>
            </a:pPr>
            <a:r>
              <a:rPr lang="en-US" sz="2200" dirty="0">
                <a:solidFill>
                  <a:schemeClr val="bg1"/>
                </a:solidFill>
                <a:latin typeface="Calibri" panose="020F0502020204030204" pitchFamily="34" charset="0"/>
                <a:cs typeface="Calibri" panose="020F0502020204030204" pitchFamily="34" charset="0"/>
              </a:rPr>
              <a:t>Rearranging the force formula from before to solve for q, we get</a:t>
            </a:r>
          </a:p>
          <a:p>
            <a:pPr marL="109728" indent="0" algn="just">
              <a:buNone/>
            </a:pPr>
            <a:r>
              <a:rPr lang="en-US" sz="2200" dirty="0">
                <a:solidFill>
                  <a:schemeClr val="bg1"/>
                </a:solidFill>
              </a:rPr>
              <a:t>q = F/(</a:t>
            </a:r>
            <a:r>
              <a:rPr lang="en-US" sz="2200" dirty="0" err="1">
                <a:solidFill>
                  <a:schemeClr val="bg1"/>
                </a:solidFill>
              </a:rPr>
              <a:t>vBsin</a:t>
            </a:r>
            <a:r>
              <a:rPr lang="el-GR" sz="2200" dirty="0">
                <a:solidFill>
                  <a:schemeClr val="bg1"/>
                </a:solidFill>
                <a:latin typeface="Calibri" panose="020F0502020204030204" pitchFamily="34" charset="0"/>
                <a:cs typeface="Calibri" panose="020F0502020204030204" pitchFamily="34" charset="0"/>
              </a:rPr>
              <a:t> φ</a:t>
            </a:r>
            <a:r>
              <a:rPr lang="en-US" sz="2200" dirty="0">
                <a:solidFill>
                  <a:schemeClr val="bg1"/>
                </a:solidFill>
              </a:rPr>
              <a:t>) = 7500 N/(50 T*2.5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 sin(90</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 = 0.06 C or 60 </a:t>
            </a:r>
            <a:r>
              <a:rPr lang="en-US" sz="2200" dirty="0" err="1">
                <a:solidFill>
                  <a:schemeClr val="bg1"/>
                </a:solidFill>
              </a:rPr>
              <a:t>mC</a:t>
            </a:r>
            <a:endParaRPr lang="en-US" sz="2200" dirty="0">
              <a:solidFill>
                <a:schemeClr val="bg1"/>
              </a:solidFill>
            </a:endParaRPr>
          </a:p>
          <a:p>
            <a:pPr marL="109728" indent="0" algn="just">
              <a:buNone/>
            </a:pPr>
            <a:endParaRPr lang="en-US" sz="2200" dirty="0"/>
          </a:p>
        </p:txBody>
      </p:sp>
    </p:spTree>
    <p:extLst>
      <p:ext uri="{BB962C8B-B14F-4D97-AF65-F5344CB8AC3E}">
        <p14:creationId xmlns:p14="http://schemas.microsoft.com/office/powerpoint/2010/main" val="41371907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8991600" cy="5791200"/>
          </a:xfrm>
        </p:spPr>
        <p:txBody>
          <a:bodyPr>
            <a:normAutofit/>
          </a:bodyPr>
          <a:lstStyle/>
          <a:p>
            <a:pPr marL="109728" indent="0" algn="just">
              <a:buNone/>
            </a:pPr>
            <a:r>
              <a:rPr lang="en-US" sz="2200" dirty="0"/>
              <a:t>A charge of 13 </a:t>
            </a:r>
            <a:r>
              <a:rPr lang="en-US" sz="2200" dirty="0" err="1"/>
              <a:t>mC</a:t>
            </a:r>
            <a:r>
              <a:rPr lang="en-US" sz="2200" dirty="0"/>
              <a:t> is moving into a magnetic field of magnitude of 50 T.  If the speed of the charge is 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and the angle of entry is 90</a:t>
            </a:r>
            <a:r>
              <a:rPr lang="en-US" sz="2200" dirty="0">
                <a:latin typeface="Calibri" panose="020F0502020204030204" pitchFamily="34" charset="0"/>
                <a:cs typeface="Calibri" panose="020F0502020204030204" pitchFamily="34" charset="0"/>
              </a:rPr>
              <a:t>°</a:t>
            </a:r>
            <a:r>
              <a:rPr lang="en-US" sz="2200" dirty="0"/>
              <a:t>, what is the magnetic force produced on the charge?</a:t>
            </a:r>
          </a:p>
          <a:p>
            <a:pPr marL="109728" indent="0" algn="just">
              <a:buNone/>
            </a:pPr>
            <a:r>
              <a:rPr lang="en-US" sz="2200" dirty="0"/>
              <a:t>Let’s start by writing down what we are given:</a:t>
            </a:r>
          </a:p>
          <a:p>
            <a:pPr marL="109728" indent="0" algn="just">
              <a:buNone/>
            </a:pPr>
            <a:r>
              <a:rPr lang="en-US" sz="2200" dirty="0"/>
              <a:t>q = 13 </a:t>
            </a:r>
            <a:r>
              <a:rPr lang="en-US" sz="2200" dirty="0" err="1"/>
              <a:t>mC</a:t>
            </a:r>
            <a:r>
              <a:rPr lang="en-US" sz="2200" dirty="0"/>
              <a:t>		B = 50 T		v = 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t>
            </a:r>
            <a:r>
              <a:rPr lang="el-GR" sz="2200" dirty="0">
                <a:latin typeface="Calibri" panose="020F0502020204030204" pitchFamily="34" charset="0"/>
                <a:cs typeface="Calibri" panose="020F0502020204030204" pitchFamily="34" charset="0"/>
              </a:rPr>
              <a:t> φ</a:t>
            </a:r>
            <a:r>
              <a:rPr lang="en-US" sz="2200" dirty="0">
                <a:latin typeface="Calibri" panose="020F0502020204030204" pitchFamily="34" charset="0"/>
                <a:cs typeface="Calibri" panose="020F0502020204030204" pitchFamily="34" charset="0"/>
              </a:rPr>
              <a:t> = </a:t>
            </a:r>
            <a:r>
              <a:rPr lang="en-US" sz="2200" dirty="0"/>
              <a:t>90</a:t>
            </a:r>
            <a:r>
              <a:rPr lang="en-US" sz="2200" dirty="0">
                <a:latin typeface="Calibri" panose="020F0502020204030204" pitchFamily="34" charset="0"/>
                <a:cs typeface="Calibri" panose="020F0502020204030204" pitchFamily="34" charset="0"/>
              </a:rPr>
              <a:t>°</a:t>
            </a:r>
            <a:endParaRPr lang="en-US" sz="2200" dirty="0"/>
          </a:p>
          <a:p>
            <a:pPr marL="109728" indent="0" algn="just">
              <a:buNone/>
            </a:pPr>
            <a:r>
              <a:rPr lang="en-US" sz="2200" dirty="0"/>
              <a:t>Remember that F = </a:t>
            </a:r>
            <a:r>
              <a:rPr lang="en-US" sz="2200" dirty="0" err="1"/>
              <a:t>qvBsin</a:t>
            </a:r>
            <a:r>
              <a:rPr lang="el-GR" sz="2200" dirty="0">
                <a:latin typeface="Calibri" panose="020F0502020204030204" pitchFamily="34" charset="0"/>
                <a:cs typeface="Calibri" panose="020F0502020204030204" pitchFamily="34" charset="0"/>
              </a:rPr>
              <a:t>φ</a:t>
            </a:r>
            <a:r>
              <a:rPr lang="en-US" sz="2200" dirty="0">
                <a:latin typeface="Calibri" panose="020F0502020204030204" pitchFamily="34" charset="0"/>
                <a:cs typeface="Calibri" panose="020F0502020204030204" pitchFamily="34" charset="0"/>
              </a:rPr>
              <a:t> and that 1000 </a:t>
            </a:r>
            <a:r>
              <a:rPr lang="en-US" sz="2200" dirty="0" err="1">
                <a:latin typeface="Calibri" panose="020F0502020204030204" pitchFamily="34" charset="0"/>
                <a:cs typeface="Calibri" panose="020F0502020204030204" pitchFamily="34" charset="0"/>
              </a:rPr>
              <a:t>mC</a:t>
            </a:r>
            <a:r>
              <a:rPr lang="en-US" sz="2200" dirty="0">
                <a:latin typeface="Calibri" panose="020F0502020204030204" pitchFamily="34" charset="0"/>
                <a:cs typeface="Calibri" panose="020F0502020204030204" pitchFamily="34" charset="0"/>
              </a:rPr>
              <a:t> = 1 C. </a:t>
            </a:r>
          </a:p>
          <a:p>
            <a:pPr marL="109728" indent="0" algn="just">
              <a:buNone/>
            </a:pPr>
            <a:r>
              <a:rPr lang="en-US" sz="2200" dirty="0">
                <a:latin typeface="Calibri" panose="020F0502020204030204" pitchFamily="34" charset="0"/>
                <a:cs typeface="Calibri" panose="020F0502020204030204" pitchFamily="34" charset="0"/>
              </a:rPr>
              <a:t>So, F = 0.013 C*</a:t>
            </a:r>
            <a:r>
              <a:rPr lang="en-US" sz="2200" dirty="0"/>
              <a:t>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*50 T *sin(90</a:t>
            </a:r>
            <a:r>
              <a:rPr lang="en-US" sz="2200" dirty="0">
                <a:latin typeface="Calibri" panose="020F0502020204030204" pitchFamily="34" charset="0"/>
                <a:cs typeface="Calibri" panose="020F0502020204030204" pitchFamily="34" charset="0"/>
              </a:rPr>
              <a:t>°</a:t>
            </a:r>
            <a:r>
              <a:rPr lang="en-US" sz="2200" dirty="0"/>
              <a:t>) = 4,550 N	</a:t>
            </a:r>
          </a:p>
          <a:p>
            <a:pPr marL="109728" indent="0" algn="just">
              <a:buNone/>
            </a:pPr>
            <a:endParaRPr lang="en-US" sz="2200" dirty="0"/>
          </a:p>
          <a:p>
            <a:pPr marL="109728" indent="0" algn="just">
              <a:buNone/>
            </a:pPr>
            <a:r>
              <a:rPr lang="en-US" sz="2200" dirty="0"/>
              <a:t>A second charge follows the first one into the same field at a speed of 2.5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If the magnetic force on the second charge is 7,500 N, what is its charge?</a:t>
            </a:r>
          </a:p>
          <a:p>
            <a:pPr marL="109728" indent="0" algn="just">
              <a:buNone/>
            </a:pPr>
            <a:r>
              <a:rPr lang="en-US" sz="2200" dirty="0">
                <a:solidFill>
                  <a:schemeClr val="bg1"/>
                </a:solidFill>
              </a:rPr>
              <a:t>Let’s write down our givens:</a:t>
            </a:r>
          </a:p>
          <a:p>
            <a:pPr marL="109728" indent="0" algn="just">
              <a:buNone/>
            </a:pPr>
            <a:r>
              <a:rPr lang="en-US" sz="2200" dirty="0">
                <a:solidFill>
                  <a:schemeClr val="bg1"/>
                </a:solidFill>
              </a:rPr>
              <a:t>F = 7,500N		B = 50 T		v = 2.5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a:t>
            </a:r>
            <a:r>
              <a:rPr lang="el-GR" sz="2200" dirty="0">
                <a:solidFill>
                  <a:schemeClr val="bg1"/>
                </a:solidFill>
                <a:latin typeface="Calibri" panose="020F0502020204030204" pitchFamily="34" charset="0"/>
                <a:cs typeface="Calibri" panose="020F0502020204030204" pitchFamily="34" charset="0"/>
              </a:rPr>
              <a:t> φ</a:t>
            </a:r>
            <a:r>
              <a:rPr lang="en-US" sz="2200" dirty="0">
                <a:solidFill>
                  <a:schemeClr val="bg1"/>
                </a:solidFill>
                <a:latin typeface="Calibri" panose="020F0502020204030204" pitchFamily="34" charset="0"/>
                <a:cs typeface="Calibri" panose="020F0502020204030204" pitchFamily="34" charset="0"/>
              </a:rPr>
              <a:t> = </a:t>
            </a:r>
            <a:r>
              <a:rPr lang="en-US" sz="2200" dirty="0">
                <a:solidFill>
                  <a:schemeClr val="bg1"/>
                </a:solidFill>
              </a:rPr>
              <a:t>90</a:t>
            </a:r>
            <a:r>
              <a:rPr lang="en-US" sz="2200" dirty="0">
                <a:solidFill>
                  <a:schemeClr val="bg1"/>
                </a:solidFill>
                <a:latin typeface="Calibri" panose="020F0502020204030204" pitchFamily="34" charset="0"/>
                <a:cs typeface="Calibri" panose="020F0502020204030204" pitchFamily="34" charset="0"/>
              </a:rPr>
              <a:t>°</a:t>
            </a:r>
          </a:p>
          <a:p>
            <a:pPr marL="109728" indent="0" algn="just">
              <a:buNone/>
            </a:pPr>
            <a:r>
              <a:rPr lang="en-US" sz="2200" dirty="0">
                <a:solidFill>
                  <a:schemeClr val="bg1"/>
                </a:solidFill>
                <a:latin typeface="Calibri" panose="020F0502020204030204" pitchFamily="34" charset="0"/>
                <a:cs typeface="Calibri" panose="020F0502020204030204" pitchFamily="34" charset="0"/>
              </a:rPr>
              <a:t>Rearranging the force formula from before to solve for q, we get</a:t>
            </a:r>
          </a:p>
          <a:p>
            <a:pPr marL="109728" indent="0" algn="just">
              <a:buNone/>
            </a:pPr>
            <a:r>
              <a:rPr lang="en-US" sz="2200" dirty="0">
                <a:solidFill>
                  <a:schemeClr val="bg1"/>
                </a:solidFill>
              </a:rPr>
              <a:t>q = F/(</a:t>
            </a:r>
            <a:r>
              <a:rPr lang="en-US" sz="2200" dirty="0" err="1">
                <a:solidFill>
                  <a:schemeClr val="bg1"/>
                </a:solidFill>
              </a:rPr>
              <a:t>vBsin</a:t>
            </a:r>
            <a:r>
              <a:rPr lang="el-GR" sz="2200" dirty="0">
                <a:solidFill>
                  <a:schemeClr val="bg1"/>
                </a:solidFill>
                <a:latin typeface="Calibri" panose="020F0502020204030204" pitchFamily="34" charset="0"/>
                <a:cs typeface="Calibri" panose="020F0502020204030204" pitchFamily="34" charset="0"/>
              </a:rPr>
              <a:t> φ</a:t>
            </a:r>
            <a:r>
              <a:rPr lang="en-US" sz="2200" dirty="0">
                <a:solidFill>
                  <a:schemeClr val="bg1"/>
                </a:solidFill>
              </a:rPr>
              <a:t>) = 7500 N/(50 T*2.5 </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10</a:t>
            </a:r>
            <a:r>
              <a:rPr lang="en-US" sz="2200" baseline="30000" dirty="0">
                <a:solidFill>
                  <a:schemeClr val="bg1"/>
                </a:solidFill>
              </a:rPr>
              <a:t>3</a:t>
            </a:r>
            <a:r>
              <a:rPr lang="en-US" sz="2200" dirty="0">
                <a:solidFill>
                  <a:schemeClr val="bg1"/>
                </a:solidFill>
              </a:rPr>
              <a:t> m/s * sin(90</a:t>
            </a:r>
            <a:r>
              <a:rPr lang="en-US" sz="2200" dirty="0">
                <a:solidFill>
                  <a:schemeClr val="bg1"/>
                </a:solidFill>
                <a:latin typeface="Calibri" panose="020F0502020204030204" pitchFamily="34" charset="0"/>
                <a:cs typeface="Calibri" panose="020F0502020204030204" pitchFamily="34" charset="0"/>
              </a:rPr>
              <a:t>°</a:t>
            </a:r>
            <a:r>
              <a:rPr lang="en-US" sz="2200" dirty="0">
                <a:solidFill>
                  <a:schemeClr val="bg1"/>
                </a:solidFill>
              </a:rPr>
              <a:t>) ) = 0.06 C or 60 </a:t>
            </a:r>
            <a:r>
              <a:rPr lang="en-US" sz="2200" dirty="0" err="1">
                <a:solidFill>
                  <a:schemeClr val="bg1"/>
                </a:solidFill>
              </a:rPr>
              <a:t>mC</a:t>
            </a:r>
            <a:endParaRPr lang="en-US" sz="2200" dirty="0">
              <a:solidFill>
                <a:schemeClr val="bg1"/>
              </a:solidFill>
            </a:endParaRPr>
          </a:p>
          <a:p>
            <a:pPr marL="109728" indent="0" algn="just">
              <a:buNone/>
            </a:pPr>
            <a:endParaRPr lang="en-US" sz="2200" dirty="0"/>
          </a:p>
        </p:txBody>
      </p:sp>
    </p:spTree>
    <p:extLst>
      <p:ext uri="{BB962C8B-B14F-4D97-AF65-F5344CB8AC3E}">
        <p14:creationId xmlns:p14="http://schemas.microsoft.com/office/powerpoint/2010/main" val="11474565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3716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0" y="1066800"/>
            <a:ext cx="8991600" cy="5791200"/>
          </a:xfrm>
        </p:spPr>
        <p:txBody>
          <a:bodyPr>
            <a:normAutofit/>
          </a:bodyPr>
          <a:lstStyle/>
          <a:p>
            <a:pPr marL="109728" indent="0" algn="just">
              <a:buNone/>
            </a:pPr>
            <a:r>
              <a:rPr lang="en-US" sz="2200" dirty="0"/>
              <a:t>A charge of 13 </a:t>
            </a:r>
            <a:r>
              <a:rPr lang="en-US" sz="2200" dirty="0" err="1"/>
              <a:t>mC</a:t>
            </a:r>
            <a:r>
              <a:rPr lang="en-US" sz="2200" dirty="0"/>
              <a:t> is moving into a magnetic field of magnitude of 50 T.  If the speed of the charge is 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and the angle of entry is 90</a:t>
            </a:r>
            <a:r>
              <a:rPr lang="en-US" sz="2200" dirty="0">
                <a:latin typeface="Calibri" panose="020F0502020204030204" pitchFamily="34" charset="0"/>
                <a:cs typeface="Calibri" panose="020F0502020204030204" pitchFamily="34" charset="0"/>
              </a:rPr>
              <a:t>°</a:t>
            </a:r>
            <a:r>
              <a:rPr lang="en-US" sz="2200" dirty="0"/>
              <a:t>, what is the magnetic force produced on the charge?</a:t>
            </a:r>
          </a:p>
          <a:p>
            <a:pPr marL="109728" indent="0" algn="just">
              <a:buNone/>
            </a:pPr>
            <a:r>
              <a:rPr lang="en-US" sz="2200" dirty="0"/>
              <a:t>Let’s start by writing down what we are given:</a:t>
            </a:r>
          </a:p>
          <a:p>
            <a:pPr marL="109728" indent="0" algn="just">
              <a:buNone/>
            </a:pPr>
            <a:r>
              <a:rPr lang="en-US" sz="2200" dirty="0"/>
              <a:t>q = 13 </a:t>
            </a:r>
            <a:r>
              <a:rPr lang="en-US" sz="2200" dirty="0" err="1"/>
              <a:t>mC</a:t>
            </a:r>
            <a:r>
              <a:rPr lang="en-US" sz="2200" dirty="0"/>
              <a:t>		B = 50 T		v = 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t>
            </a:r>
            <a:r>
              <a:rPr lang="el-GR" sz="2200" dirty="0">
                <a:latin typeface="Calibri" panose="020F0502020204030204" pitchFamily="34" charset="0"/>
                <a:cs typeface="Calibri" panose="020F0502020204030204" pitchFamily="34" charset="0"/>
              </a:rPr>
              <a:t> φ</a:t>
            </a:r>
            <a:r>
              <a:rPr lang="en-US" sz="2200" dirty="0">
                <a:latin typeface="Calibri" panose="020F0502020204030204" pitchFamily="34" charset="0"/>
                <a:cs typeface="Calibri" panose="020F0502020204030204" pitchFamily="34" charset="0"/>
              </a:rPr>
              <a:t> = </a:t>
            </a:r>
            <a:r>
              <a:rPr lang="en-US" sz="2200" dirty="0"/>
              <a:t>90</a:t>
            </a:r>
            <a:r>
              <a:rPr lang="en-US" sz="2200" dirty="0">
                <a:latin typeface="Calibri" panose="020F0502020204030204" pitchFamily="34" charset="0"/>
                <a:cs typeface="Calibri" panose="020F0502020204030204" pitchFamily="34" charset="0"/>
              </a:rPr>
              <a:t>°</a:t>
            </a:r>
            <a:endParaRPr lang="en-US" sz="2200" dirty="0"/>
          </a:p>
          <a:p>
            <a:pPr marL="109728" indent="0" algn="just">
              <a:buNone/>
            </a:pPr>
            <a:r>
              <a:rPr lang="en-US" sz="2200" dirty="0"/>
              <a:t>Remember that F = </a:t>
            </a:r>
            <a:r>
              <a:rPr lang="en-US" sz="2200" dirty="0" err="1"/>
              <a:t>qvBsin</a:t>
            </a:r>
            <a:r>
              <a:rPr lang="el-GR" sz="2200" dirty="0">
                <a:latin typeface="Calibri" panose="020F0502020204030204" pitchFamily="34" charset="0"/>
                <a:cs typeface="Calibri" panose="020F0502020204030204" pitchFamily="34" charset="0"/>
              </a:rPr>
              <a:t>φ</a:t>
            </a:r>
            <a:r>
              <a:rPr lang="en-US" sz="2200" dirty="0">
                <a:latin typeface="Calibri" panose="020F0502020204030204" pitchFamily="34" charset="0"/>
                <a:cs typeface="Calibri" panose="020F0502020204030204" pitchFamily="34" charset="0"/>
              </a:rPr>
              <a:t> and that 1000 </a:t>
            </a:r>
            <a:r>
              <a:rPr lang="en-US" sz="2200" dirty="0" err="1">
                <a:latin typeface="Calibri" panose="020F0502020204030204" pitchFamily="34" charset="0"/>
                <a:cs typeface="Calibri" panose="020F0502020204030204" pitchFamily="34" charset="0"/>
              </a:rPr>
              <a:t>mC</a:t>
            </a:r>
            <a:r>
              <a:rPr lang="en-US" sz="2200" dirty="0">
                <a:latin typeface="Calibri" panose="020F0502020204030204" pitchFamily="34" charset="0"/>
                <a:cs typeface="Calibri" panose="020F0502020204030204" pitchFamily="34" charset="0"/>
              </a:rPr>
              <a:t> = 1 C. </a:t>
            </a:r>
          </a:p>
          <a:p>
            <a:pPr marL="109728" indent="0" algn="just">
              <a:buNone/>
            </a:pPr>
            <a:r>
              <a:rPr lang="en-US" sz="2200" dirty="0">
                <a:latin typeface="Calibri" panose="020F0502020204030204" pitchFamily="34" charset="0"/>
                <a:cs typeface="Calibri" panose="020F0502020204030204" pitchFamily="34" charset="0"/>
              </a:rPr>
              <a:t>So, F = 0.013 C*</a:t>
            </a:r>
            <a:r>
              <a:rPr lang="en-US" sz="2200" dirty="0"/>
              <a:t>7.0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*50 T *sin(90</a:t>
            </a:r>
            <a:r>
              <a:rPr lang="en-US" sz="2200" dirty="0">
                <a:latin typeface="Calibri" panose="020F0502020204030204" pitchFamily="34" charset="0"/>
                <a:cs typeface="Calibri" panose="020F0502020204030204" pitchFamily="34" charset="0"/>
              </a:rPr>
              <a:t>°</a:t>
            </a:r>
            <a:r>
              <a:rPr lang="en-US" sz="2200" dirty="0"/>
              <a:t>) = 4,550 N	</a:t>
            </a:r>
          </a:p>
          <a:p>
            <a:pPr marL="109728" indent="0" algn="just">
              <a:buNone/>
            </a:pPr>
            <a:endParaRPr lang="en-US" sz="2200" dirty="0"/>
          </a:p>
          <a:p>
            <a:pPr marL="109728" indent="0" algn="just">
              <a:buNone/>
            </a:pPr>
            <a:r>
              <a:rPr lang="en-US" sz="2200" dirty="0"/>
              <a:t>A second charge follows the first one into the same field at a speed of 2.5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If the magnetic force on the second charge is 7,500 N, what is its charge?</a:t>
            </a:r>
          </a:p>
          <a:p>
            <a:pPr marL="109728" indent="0" algn="just">
              <a:buNone/>
            </a:pPr>
            <a:r>
              <a:rPr lang="en-US" sz="2200" dirty="0"/>
              <a:t>Let’s write down our givens:</a:t>
            </a:r>
          </a:p>
          <a:p>
            <a:pPr marL="109728" indent="0" algn="just">
              <a:buNone/>
            </a:pPr>
            <a:r>
              <a:rPr lang="en-US" sz="2200" dirty="0"/>
              <a:t>F = 7,500N		B = 50 T		v = 2.5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a:t>
            </a:r>
            <a:r>
              <a:rPr lang="el-GR" sz="2200" dirty="0">
                <a:latin typeface="Calibri" panose="020F0502020204030204" pitchFamily="34" charset="0"/>
                <a:cs typeface="Calibri" panose="020F0502020204030204" pitchFamily="34" charset="0"/>
              </a:rPr>
              <a:t> φ</a:t>
            </a:r>
            <a:r>
              <a:rPr lang="en-US" sz="2200" dirty="0">
                <a:latin typeface="Calibri" panose="020F0502020204030204" pitchFamily="34" charset="0"/>
                <a:cs typeface="Calibri" panose="020F0502020204030204" pitchFamily="34" charset="0"/>
              </a:rPr>
              <a:t> = </a:t>
            </a:r>
            <a:r>
              <a:rPr lang="en-US" sz="2200" dirty="0"/>
              <a:t>90</a:t>
            </a:r>
            <a:r>
              <a:rPr lang="en-US" sz="2200" dirty="0">
                <a:latin typeface="Calibri" panose="020F0502020204030204" pitchFamily="34" charset="0"/>
                <a:cs typeface="Calibri" panose="020F0502020204030204" pitchFamily="34" charset="0"/>
              </a:rPr>
              <a:t>°</a:t>
            </a:r>
          </a:p>
          <a:p>
            <a:pPr marL="109728" indent="0" algn="just">
              <a:buNone/>
            </a:pPr>
            <a:r>
              <a:rPr lang="en-US" sz="2200" dirty="0">
                <a:latin typeface="Calibri" panose="020F0502020204030204" pitchFamily="34" charset="0"/>
                <a:cs typeface="Calibri" panose="020F0502020204030204" pitchFamily="34" charset="0"/>
              </a:rPr>
              <a:t>Rearranging the force formula from before to solve for q, we get</a:t>
            </a:r>
          </a:p>
          <a:p>
            <a:pPr marL="109728" indent="0" algn="just">
              <a:buNone/>
            </a:pPr>
            <a:r>
              <a:rPr lang="en-US" sz="2200" dirty="0"/>
              <a:t>q = F/(</a:t>
            </a:r>
            <a:r>
              <a:rPr lang="en-US" sz="2200" dirty="0" err="1"/>
              <a:t>vBsin</a:t>
            </a:r>
            <a:r>
              <a:rPr lang="el-GR" sz="2200" dirty="0">
                <a:latin typeface="Calibri" panose="020F0502020204030204" pitchFamily="34" charset="0"/>
                <a:cs typeface="Calibri" panose="020F0502020204030204" pitchFamily="34" charset="0"/>
              </a:rPr>
              <a:t> φ</a:t>
            </a:r>
            <a:r>
              <a:rPr lang="en-US" sz="2200" dirty="0"/>
              <a:t>) = 7500 N/(50 T*2.5 </a:t>
            </a:r>
            <a:r>
              <a:rPr lang="en-US" sz="2200" dirty="0">
                <a:latin typeface="Calibri" panose="020F0502020204030204" pitchFamily="34" charset="0"/>
                <a:cs typeface="Calibri" panose="020F0502020204030204" pitchFamily="34" charset="0"/>
              </a:rPr>
              <a:t>×</a:t>
            </a:r>
            <a:r>
              <a:rPr lang="en-US" sz="2200" dirty="0"/>
              <a:t> 10</a:t>
            </a:r>
            <a:r>
              <a:rPr lang="en-US" sz="2200" baseline="30000" dirty="0"/>
              <a:t>3</a:t>
            </a:r>
            <a:r>
              <a:rPr lang="en-US" sz="2200" dirty="0"/>
              <a:t> m/s * sin(90</a:t>
            </a:r>
            <a:r>
              <a:rPr lang="en-US" sz="2200" dirty="0">
                <a:latin typeface="Calibri" panose="020F0502020204030204" pitchFamily="34" charset="0"/>
                <a:cs typeface="Calibri" panose="020F0502020204030204" pitchFamily="34" charset="0"/>
              </a:rPr>
              <a:t>°</a:t>
            </a:r>
            <a:r>
              <a:rPr lang="en-US" sz="2200" dirty="0"/>
              <a:t>) ) = 0.06 C or 60 </a:t>
            </a:r>
            <a:r>
              <a:rPr lang="en-US" sz="2200" dirty="0" err="1"/>
              <a:t>mC</a:t>
            </a:r>
            <a:endParaRPr lang="en-US" sz="2200" dirty="0"/>
          </a:p>
          <a:p>
            <a:pPr marL="109728" indent="0" algn="just">
              <a:buNone/>
            </a:pPr>
            <a:endParaRPr lang="en-US" sz="2200" dirty="0"/>
          </a:p>
        </p:txBody>
      </p:sp>
    </p:spTree>
    <p:extLst>
      <p:ext uri="{BB962C8B-B14F-4D97-AF65-F5344CB8AC3E}">
        <p14:creationId xmlns:p14="http://schemas.microsoft.com/office/powerpoint/2010/main" val="3072692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t>Magnetic Field Lines</a:t>
            </a:r>
          </a:p>
        </p:txBody>
      </p:sp>
      <p:sp>
        <p:nvSpPr>
          <p:cNvPr id="2" name="Content Placeholder 1"/>
          <p:cNvSpPr>
            <a:spLocks noGrp="1"/>
          </p:cNvSpPr>
          <p:nvPr>
            <p:ph idx="1"/>
          </p:nvPr>
        </p:nvSpPr>
        <p:spPr>
          <a:xfrm>
            <a:off x="152400" y="776140"/>
            <a:ext cx="6553200" cy="4953000"/>
          </a:xfrm>
        </p:spPr>
        <p:txBody>
          <a:bodyPr>
            <a:noAutofit/>
          </a:bodyPr>
          <a:lstStyle/>
          <a:p>
            <a:pPr algn="just">
              <a:defRPr/>
            </a:pPr>
            <a:r>
              <a:rPr lang="en-US" sz="1800" dirty="0"/>
              <a:t>The direction of the tangent to a magnetic field line at any point gives the direction of </a:t>
            </a:r>
            <a:r>
              <a:rPr lang="en-US" sz="1800" b="1" i="1" dirty="0"/>
              <a:t>B</a:t>
            </a:r>
            <a:r>
              <a:rPr lang="en-US" sz="1800" dirty="0"/>
              <a:t> at that point.</a:t>
            </a:r>
          </a:p>
          <a:p>
            <a:pPr algn="just">
              <a:defRPr/>
            </a:pPr>
            <a:r>
              <a:rPr lang="en-US" sz="1800" dirty="0"/>
              <a:t>The spacing of the lines represents the magnitude of </a:t>
            </a:r>
            <a:r>
              <a:rPr lang="en-US" sz="1800" b="1" i="1" dirty="0"/>
              <a:t>B</a:t>
            </a:r>
            <a:r>
              <a:rPr lang="en-US" sz="1800" dirty="0"/>
              <a:t> —the magnetic field is stronger where the lines are closer together, and conversely.</a:t>
            </a:r>
          </a:p>
          <a:p>
            <a:pPr algn="just">
              <a:defRPr/>
            </a:pPr>
            <a:endParaRPr lang="en-US" sz="1800"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4876800"/>
            <a:ext cx="82581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b="69810"/>
          <a:stretch>
            <a:fillRect/>
          </a:stretch>
        </p:blipFill>
        <p:spPr bwMode="auto">
          <a:xfrm>
            <a:off x="2362200" y="2362200"/>
            <a:ext cx="26860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t="30190"/>
          <a:stretch>
            <a:fillRect/>
          </a:stretch>
        </p:blipFill>
        <p:spPr bwMode="auto">
          <a:xfrm>
            <a:off x="6705600" y="797351"/>
            <a:ext cx="223036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36298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Title 2"/>
          <p:cNvSpPr>
            <a:spLocks noGrp="1"/>
          </p:cNvSpPr>
          <p:nvPr>
            <p:ph type="title"/>
          </p:nvPr>
        </p:nvSpPr>
        <p:spPr>
          <a:xfrm>
            <a:off x="628650" y="448721"/>
            <a:ext cx="3530753" cy="1225650"/>
          </a:xfrm>
        </p:spPr>
        <p:txBody>
          <a:bodyPr anchor="b">
            <a:normAutofit/>
          </a:bodyPr>
          <a:lstStyle/>
          <a:p>
            <a:pPr algn="ctr"/>
            <a:r>
              <a:rPr lang="en-US" b="1" dirty="0">
                <a:solidFill>
                  <a:schemeClr val="bg1"/>
                </a:solidFill>
              </a:rPr>
              <a:t>Magnetic Force on a Wire</a:t>
            </a:r>
          </a:p>
        </p:txBody>
      </p:sp>
      <p:cxnSp>
        <p:nvCxnSpPr>
          <p:cNvPr id="13" name="Straight Connector 12">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idx="1"/>
          </p:nvPr>
        </p:nvSpPr>
        <p:spPr>
          <a:xfrm>
            <a:off x="673326" y="1909192"/>
            <a:ext cx="3439885" cy="3647710"/>
          </a:xfrm>
        </p:spPr>
        <p:txBody>
          <a:bodyPr>
            <a:normAutofit/>
          </a:bodyPr>
          <a:lstStyle/>
          <a:p>
            <a:pPr marL="0" indent="0">
              <a:buNone/>
            </a:pPr>
            <a:r>
              <a:rPr lang="en-US" sz="1700" dirty="0">
                <a:solidFill>
                  <a:schemeClr val="bg1"/>
                </a:solidFill>
              </a:rPr>
              <a:t>A flexible wire passes between the pole faces of a magnet.  </a:t>
            </a:r>
          </a:p>
          <a:p>
            <a:pPr lvl="1"/>
            <a:r>
              <a:rPr lang="en-US" sz="1700" dirty="0">
                <a:solidFill>
                  <a:schemeClr val="bg1"/>
                </a:solidFill>
              </a:rPr>
              <a:t>Without current the wire is straight</a:t>
            </a:r>
          </a:p>
          <a:p>
            <a:pPr lvl="1"/>
            <a:r>
              <a:rPr lang="en-US" sz="1700" dirty="0">
                <a:solidFill>
                  <a:schemeClr val="bg1"/>
                </a:solidFill>
              </a:rPr>
              <a:t>With upward current, the wire id deflected right-ward</a:t>
            </a:r>
          </a:p>
          <a:p>
            <a:pPr lvl="1"/>
            <a:r>
              <a:rPr lang="en-US" sz="1700" dirty="0">
                <a:solidFill>
                  <a:schemeClr val="bg1"/>
                </a:solidFill>
              </a:rPr>
              <a:t>With downward current the wire is deflected leftward.</a:t>
            </a:r>
          </a:p>
          <a:p>
            <a:endParaRPr lang="en-US" sz="1700" dirty="0">
              <a:solidFill>
                <a:schemeClr val="bg1"/>
              </a:solidFill>
            </a:endParaRPr>
          </a:p>
          <a:p>
            <a:pPr marL="0" indent="0">
              <a:buNone/>
            </a:pPr>
            <a:r>
              <a:rPr lang="en-US" sz="1700" dirty="0">
                <a:solidFill>
                  <a:schemeClr val="bg1"/>
                </a:solidFill>
              </a:rPr>
              <a:t>The force that causes this wire to bend is the magnetic force which is given by </a:t>
            </a:r>
          </a:p>
          <a:p>
            <a:endParaRPr lang="en-US" sz="1700" dirty="0">
              <a:solidFill>
                <a:schemeClr val="bg1"/>
              </a:solidFill>
            </a:endParaRPr>
          </a:p>
        </p:txBody>
      </p:sp>
      <p:cxnSp>
        <p:nvCxnSpPr>
          <p:cNvPr id="15" name="Straight Connector 14">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94089" y="934780"/>
            <a:ext cx="4249911" cy="59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a:extLst>
              <a:ext uri="{FF2B5EF4-FFF2-40B4-BE49-F238E27FC236}">
                <a16:creationId xmlns:a16="http://schemas.microsoft.com/office/drawing/2014/main" id="{679DA43A-4FE4-4FDF-A449-8C16932E5D14}"/>
              </a:ext>
            </a:extLst>
          </p:cNvPr>
          <p:cNvPicPr>
            <a:picLocks noChangeAspect="1" noChangeArrowheads="1"/>
          </p:cNvPicPr>
          <p:nvPr/>
        </p:nvPicPr>
        <p:blipFill>
          <a:blip r:embed="rId3" cstate="print"/>
          <a:srcRect/>
          <a:stretch>
            <a:fillRect/>
          </a:stretch>
        </p:blipFill>
        <p:spPr bwMode="auto">
          <a:xfrm>
            <a:off x="1752600" y="5178360"/>
            <a:ext cx="1104900" cy="356419"/>
          </a:xfrm>
          <a:prstGeom prst="rect">
            <a:avLst/>
          </a:prstGeom>
          <a:noFill/>
          <a:ln w="9525">
            <a:noFill/>
            <a:miter lim="800000"/>
            <a:headEnd/>
            <a:tailEnd/>
          </a:ln>
        </p:spPr>
      </p:pic>
    </p:spTree>
    <p:extLst>
      <p:ext uri="{BB962C8B-B14F-4D97-AF65-F5344CB8AC3E}">
        <p14:creationId xmlns:p14="http://schemas.microsoft.com/office/powerpoint/2010/main" val="340955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b="1" dirty="0"/>
              <a:t>Coulomb’s Law</a:t>
            </a:r>
            <a:endParaRPr lang="en-US" sz="3600" b="1" dirty="0"/>
          </a:p>
        </p:txBody>
      </p:sp>
      <p:sp>
        <p:nvSpPr>
          <p:cNvPr id="2" name="Content Placeholder 1"/>
          <p:cNvSpPr>
            <a:spLocks noGrp="1"/>
          </p:cNvSpPr>
          <p:nvPr>
            <p:ph idx="1"/>
          </p:nvPr>
        </p:nvSpPr>
        <p:spPr>
          <a:xfrm>
            <a:off x="152400" y="685800"/>
            <a:ext cx="8991600" cy="5257800"/>
          </a:xfrm>
        </p:spPr>
        <p:txBody>
          <a:bodyPr>
            <a:noAutofit/>
          </a:bodyPr>
          <a:lstStyle/>
          <a:p>
            <a:r>
              <a:rPr lang="en-US" sz="2000" dirty="0"/>
              <a:t>The equation giving the force for charged particles is called </a:t>
            </a:r>
            <a:r>
              <a:rPr lang="en-US" sz="2000" b="1" dirty="0">
                <a:solidFill>
                  <a:srgbClr val="0070C0"/>
                </a:solidFill>
              </a:rPr>
              <a:t>Coulomb’s law</a:t>
            </a:r>
            <a:r>
              <a:rPr lang="en-US" sz="2000" b="1" dirty="0"/>
              <a:t>:</a:t>
            </a:r>
          </a:p>
          <a:p>
            <a:endParaRPr lang="en-US" sz="2000" b="1" dirty="0"/>
          </a:p>
          <a:p>
            <a:endParaRPr lang="en-US" sz="2000" b="1" dirty="0"/>
          </a:p>
          <a:p>
            <a:endParaRPr lang="en-US" sz="2000" b="1" dirty="0"/>
          </a:p>
          <a:p>
            <a:pPr lvl="1"/>
            <a:r>
              <a:rPr lang="en-US" sz="2000" dirty="0"/>
              <a:t>particle 1 has charge </a:t>
            </a:r>
            <a:r>
              <a:rPr lang="en-US" sz="2000" i="1" dirty="0"/>
              <a:t>q</a:t>
            </a:r>
            <a:r>
              <a:rPr lang="en-US" sz="2000" i="1" baseline="-25000" dirty="0"/>
              <a:t>1</a:t>
            </a:r>
            <a:r>
              <a:rPr lang="en-US" sz="2000" i="1" dirty="0"/>
              <a:t> </a:t>
            </a:r>
          </a:p>
          <a:p>
            <a:pPr lvl="1"/>
            <a:r>
              <a:rPr lang="en-US" sz="2000" dirty="0"/>
              <a:t>particle 2 has charge</a:t>
            </a:r>
            <a:r>
              <a:rPr lang="en-US" sz="2000" i="1" dirty="0"/>
              <a:t> q</a:t>
            </a:r>
            <a:r>
              <a:rPr lang="en-US" sz="2000" i="1" baseline="-25000" dirty="0"/>
              <a:t>2</a:t>
            </a:r>
            <a:endParaRPr lang="en-US" sz="2000" i="1" dirty="0"/>
          </a:p>
          <a:p>
            <a:pPr lvl="1"/>
            <a:r>
              <a:rPr lang="en-US" sz="2000" i="1" dirty="0"/>
              <a:t>F </a:t>
            </a:r>
            <a:r>
              <a:rPr lang="en-US" sz="2000" dirty="0"/>
              <a:t>is the force on particle 1 by particle 2 </a:t>
            </a:r>
          </a:p>
          <a:p>
            <a:pPr lvl="1"/>
            <a:r>
              <a:rPr lang="en-US" sz="2000" i="1" dirty="0"/>
              <a:t>r </a:t>
            </a:r>
            <a:r>
              <a:rPr lang="en-US" sz="2000" dirty="0"/>
              <a:t>is</a:t>
            </a:r>
            <a:r>
              <a:rPr lang="en-US" sz="2000" i="1" dirty="0"/>
              <a:t> </a:t>
            </a:r>
            <a:r>
              <a:rPr lang="en-US" sz="2000" dirty="0"/>
              <a:t>the distance between them</a:t>
            </a:r>
          </a:p>
          <a:p>
            <a:pPr lvl="1"/>
            <a:r>
              <a:rPr lang="en-US" sz="2000" i="1" dirty="0"/>
              <a:t>k </a:t>
            </a:r>
            <a:r>
              <a:rPr lang="en-US" sz="2000" dirty="0"/>
              <a:t>is the electrostatic constant</a:t>
            </a:r>
          </a:p>
          <a:p>
            <a:pPr lvl="1"/>
            <a:endParaRPr lang="en-US" sz="2000" dirty="0"/>
          </a:p>
          <a:p>
            <a:pPr lvl="1"/>
            <a:endParaRPr lang="en-US" sz="2000" dirty="0"/>
          </a:p>
          <a:p>
            <a:pPr lvl="1"/>
            <a:endParaRPr lang="en-US" sz="2000" dirty="0"/>
          </a:p>
          <a:p>
            <a:pPr lvl="1"/>
            <a:r>
              <a:rPr lang="en-US" sz="2000" dirty="0"/>
              <a:t>The quantity </a:t>
            </a:r>
            <a:r>
              <a:rPr lang="en-US" sz="2000" dirty="0">
                <a:latin typeface="Symbol" pitchFamily="18" charset="2"/>
              </a:rPr>
              <a:t>e</a:t>
            </a:r>
            <a:r>
              <a:rPr lang="en-US" sz="2000" baseline="-25000" dirty="0"/>
              <a:t>0</a:t>
            </a:r>
            <a:r>
              <a:rPr lang="en-US" sz="2000" dirty="0"/>
              <a:t> is called the </a:t>
            </a:r>
            <a:r>
              <a:rPr lang="en-US" sz="2000" b="1" i="1" dirty="0">
                <a:solidFill>
                  <a:srgbClr val="0070C0"/>
                </a:solidFill>
              </a:rPr>
              <a:t>permittivity of free space.</a:t>
            </a:r>
            <a:endParaRPr lang="en-US" sz="2000" i="1" dirty="0">
              <a:solidFill>
                <a:srgbClr val="0070C0"/>
              </a:solidFill>
            </a:endParaRPr>
          </a:p>
          <a:p>
            <a:r>
              <a:rPr lang="en-US" sz="2000" dirty="0"/>
              <a:t>The SI unit of charge is the </a:t>
            </a:r>
            <a:r>
              <a:rPr lang="en-US" sz="2000" b="1" i="1" dirty="0">
                <a:solidFill>
                  <a:srgbClr val="0070C0"/>
                </a:solidFill>
              </a:rPr>
              <a:t>coulomb</a:t>
            </a:r>
            <a:r>
              <a:rPr lang="en-US" sz="2000" b="1" dirty="0">
                <a:solidFill>
                  <a:srgbClr val="0070C0"/>
                </a:solidFill>
              </a:rPr>
              <a:t> (C), </a:t>
            </a:r>
            <a:r>
              <a:rPr lang="en-US" sz="2000" dirty="0"/>
              <a:t>named for Chris Coulomb.</a:t>
            </a:r>
          </a:p>
          <a:p>
            <a:pPr lvl="1"/>
            <a:endParaRPr lang="en-US" sz="2000" dirty="0"/>
          </a:p>
        </p:txBody>
      </p:sp>
      <p:pic>
        <p:nvPicPr>
          <p:cNvPr id="4" name="Picture 4"/>
          <p:cNvPicPr>
            <a:picLocks noChangeAspect="1" noChangeArrowheads="1"/>
          </p:cNvPicPr>
          <p:nvPr/>
        </p:nvPicPr>
        <p:blipFill rotWithShape="1">
          <a:blip r:embed="rId2" cstate="print">
            <a:duotone>
              <a:prstClr val="black"/>
              <a:srgbClr val="FFFF00">
                <a:tint val="45000"/>
                <a:satMod val="400000"/>
              </a:srgbClr>
            </a:duotone>
          </a:blip>
          <a:srcRect l="3191" r="60106"/>
          <a:stretch/>
        </p:blipFill>
        <p:spPr bwMode="auto">
          <a:xfrm>
            <a:off x="3352800" y="1219200"/>
            <a:ext cx="1752600" cy="838199"/>
          </a:xfrm>
          <a:prstGeom prst="rect">
            <a:avLst/>
          </a:prstGeom>
          <a:noFill/>
          <a:ln w="9525">
            <a:solidFill>
              <a:schemeClr val="tx1"/>
            </a:solidFill>
            <a:miter lim="800000"/>
            <a:headEnd/>
            <a:tailEnd/>
          </a:ln>
        </p:spPr>
      </p:pic>
      <p:pic>
        <p:nvPicPr>
          <p:cNvPr id="5" name="Picture 6"/>
          <p:cNvPicPr>
            <a:picLocks noChangeAspect="1" noChangeArrowheads="1"/>
          </p:cNvPicPr>
          <p:nvPr/>
        </p:nvPicPr>
        <p:blipFill>
          <a:blip r:embed="rId3" cstate="print"/>
          <a:srcRect/>
          <a:stretch>
            <a:fillRect/>
          </a:stretch>
        </p:blipFill>
        <p:spPr bwMode="auto">
          <a:xfrm>
            <a:off x="2542663" y="3810000"/>
            <a:ext cx="3372873" cy="602676"/>
          </a:xfrm>
          <a:prstGeom prst="rect">
            <a:avLst/>
          </a:prstGeom>
          <a:noFill/>
          <a:ln w="9525">
            <a:noFill/>
            <a:miter lim="800000"/>
            <a:headEnd/>
            <a:tailEnd/>
          </a:ln>
        </p:spPr>
      </p:pic>
    </p:spTree>
    <p:extLst>
      <p:ext uri="{BB962C8B-B14F-4D97-AF65-F5344CB8AC3E}">
        <p14:creationId xmlns:p14="http://schemas.microsoft.com/office/powerpoint/2010/main" val="23497862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832"/>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228600" y="828368"/>
            <a:ext cx="8534400" cy="5334000"/>
          </a:xfrm>
        </p:spPr>
        <p:txBody>
          <a:bodyPr>
            <a:normAutofit/>
          </a:bodyPr>
          <a:lstStyle/>
          <a:p>
            <a:pPr marL="0" indent="0">
              <a:buNone/>
            </a:pPr>
            <a:r>
              <a:rPr lang="en-US" altLang="en-US" sz="2400" dirty="0"/>
              <a:t>Which one of the following parameters is not used to determine the magnetic force on a current-carrying wire in a magnetic field?</a:t>
            </a:r>
          </a:p>
          <a:p>
            <a:endParaRPr lang="en-US" altLang="en-US" sz="2400" dirty="0"/>
          </a:p>
          <a:p>
            <a:pPr marL="0" indent="0">
              <a:buNone/>
            </a:pPr>
            <a:r>
              <a:rPr lang="en-US" altLang="en-US" sz="2400" dirty="0"/>
              <a:t>a)  length of the wire</a:t>
            </a:r>
          </a:p>
          <a:p>
            <a:endParaRPr lang="en-US" altLang="en-US" sz="2400" dirty="0"/>
          </a:p>
          <a:p>
            <a:pPr marL="0" indent="0">
              <a:buNone/>
            </a:pPr>
            <a:r>
              <a:rPr lang="en-US" altLang="en-US" sz="2400" dirty="0"/>
              <a:t>b)  radius of the wire</a:t>
            </a:r>
          </a:p>
          <a:p>
            <a:endParaRPr lang="en-US" altLang="en-US" sz="2400" dirty="0"/>
          </a:p>
          <a:p>
            <a:pPr marL="0" indent="0">
              <a:buNone/>
            </a:pPr>
            <a:r>
              <a:rPr lang="en-US" altLang="en-US" sz="2400" dirty="0"/>
              <a:t>c) the strength of the magnetic field</a:t>
            </a:r>
          </a:p>
          <a:p>
            <a:endParaRPr lang="en-US" altLang="en-US" sz="2400" dirty="0"/>
          </a:p>
          <a:p>
            <a:pPr marL="0" indent="0">
              <a:buNone/>
            </a:pPr>
            <a:r>
              <a:rPr lang="en-US" altLang="en-US" sz="2400" dirty="0"/>
              <a:t>d)  the magnitude of the electric current</a:t>
            </a:r>
          </a:p>
        </p:txBody>
      </p:sp>
    </p:spTree>
    <p:extLst>
      <p:ext uri="{BB962C8B-B14F-4D97-AF65-F5344CB8AC3E}">
        <p14:creationId xmlns:p14="http://schemas.microsoft.com/office/powerpoint/2010/main" val="979146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0" y="838200"/>
            <a:ext cx="9144000" cy="5029200"/>
          </a:xfrm>
        </p:spPr>
        <p:txBody>
          <a:bodyPr>
            <a:normAutofit fontScale="77500" lnSpcReduction="20000"/>
          </a:bodyPr>
          <a:lstStyle/>
          <a:p>
            <a:pPr marL="109728" indent="0">
              <a:buNone/>
            </a:pPr>
            <a:r>
              <a:rPr lang="en-US" sz="2800" dirty="0"/>
              <a:t>Which one of the following statements concerning the electric force is true?</a:t>
            </a:r>
          </a:p>
          <a:p>
            <a:pPr marL="624078" indent="-514350">
              <a:buFont typeface="+mj-lt"/>
              <a:buAutoNum type="alphaLcParenR"/>
            </a:pPr>
            <a:endParaRPr lang="en-US" sz="2800" dirty="0"/>
          </a:p>
          <a:p>
            <a:pPr marL="624078" indent="-514350">
              <a:buFont typeface="+mj-lt"/>
              <a:buAutoNum type="alphaLcParenR"/>
            </a:pPr>
            <a:r>
              <a:rPr lang="en-US" sz="2800" dirty="0"/>
              <a:t>Two charged objects with identical charges will exert an attractive force on one another.</a:t>
            </a:r>
          </a:p>
          <a:p>
            <a:pPr marL="624078" indent="-514350">
              <a:buFont typeface="+mj-lt"/>
              <a:buAutoNum type="alphaLcParenR"/>
            </a:pPr>
            <a:endParaRPr lang="en-US" sz="2800" dirty="0"/>
          </a:p>
          <a:p>
            <a:pPr marL="624078" indent="-514350">
              <a:buFont typeface="+mj-lt"/>
              <a:buAutoNum type="alphaLcParenR"/>
            </a:pPr>
            <a:r>
              <a:rPr lang="en-US" sz="2800" dirty="0"/>
              <a:t>It is possible for a small negatively-charged particle to float above a negatively charged surface.</a:t>
            </a:r>
          </a:p>
          <a:p>
            <a:pPr marL="624078" indent="-514350">
              <a:buFont typeface="+mj-lt"/>
              <a:buAutoNum type="alphaLcParenR"/>
            </a:pPr>
            <a:endParaRPr lang="en-US" sz="2800" dirty="0"/>
          </a:p>
          <a:p>
            <a:pPr marL="624078" indent="-514350">
              <a:buFont typeface="+mj-lt"/>
              <a:buAutoNum type="alphaLcParenR"/>
            </a:pPr>
            <a:r>
              <a:rPr lang="en-US" sz="2800" dirty="0"/>
              <a:t>A positively-charged object is attracted toward another positively-charged object.</a:t>
            </a:r>
          </a:p>
          <a:p>
            <a:pPr marL="624078" indent="-514350">
              <a:buFont typeface="+mj-lt"/>
              <a:buAutoNum type="alphaLcParenR"/>
            </a:pPr>
            <a:endParaRPr lang="en-US" sz="2800" dirty="0"/>
          </a:p>
          <a:p>
            <a:pPr marL="624078" indent="-514350">
              <a:buFont typeface="+mj-lt"/>
              <a:buAutoNum type="alphaLcParenR"/>
            </a:pPr>
            <a:r>
              <a:rPr lang="en-US" sz="2800" dirty="0"/>
              <a:t>The electric force cannot alter the motion of an object.</a:t>
            </a:r>
          </a:p>
          <a:p>
            <a:pPr marL="624078" indent="-514350">
              <a:buFont typeface="+mj-lt"/>
              <a:buAutoNum type="alphaLcParenR"/>
            </a:pPr>
            <a:endParaRPr lang="en-US" sz="2800" dirty="0"/>
          </a:p>
          <a:p>
            <a:pPr marL="624078" indent="-514350">
              <a:buFont typeface="+mj-lt"/>
              <a:buAutoNum type="alphaLcParenR"/>
            </a:pPr>
            <a:r>
              <a:rPr lang="en-US" sz="2800" dirty="0"/>
              <a:t>Newton’s third law of motion does not apply to the electrostatic force</a:t>
            </a:r>
            <a:endParaRPr lang="en-US" sz="2500" dirty="0"/>
          </a:p>
        </p:txBody>
      </p:sp>
    </p:spTree>
    <p:extLst>
      <p:ext uri="{BB962C8B-B14F-4D97-AF65-F5344CB8AC3E}">
        <p14:creationId xmlns:p14="http://schemas.microsoft.com/office/powerpoint/2010/main" val="815675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4419600"/>
          </a:xfrm>
        </p:spPr>
        <p:txBody>
          <a:bodyPr>
            <a:noAutofit/>
          </a:bodyPr>
          <a:lstStyle/>
          <a:p>
            <a:pPr marL="109728" indent="0" algn="just">
              <a:buNone/>
            </a:pPr>
            <a:r>
              <a:rPr lang="en-US" sz="2200" dirty="0"/>
              <a:t>Imagine two conducting spheres separated by two meters. Each sphere carries an excess charge of 0.5 C.  What is the magnitude of the electrostatic force that each sphere exerts on the other?</a:t>
            </a:r>
          </a:p>
          <a:p>
            <a:pPr marL="109728" indent="0" algn="just">
              <a:buNone/>
            </a:pPr>
            <a:endParaRPr lang="en-US" sz="22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1203827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4419600"/>
          </a:xfrm>
        </p:spPr>
        <p:txBody>
          <a:bodyPr>
            <a:noAutofit/>
          </a:bodyPr>
          <a:lstStyle/>
          <a:p>
            <a:pPr marL="109728" indent="0" algn="just">
              <a:buNone/>
            </a:pPr>
            <a:r>
              <a:rPr lang="en-US" sz="2200" dirty="0"/>
              <a:t>Imagine two conducting spheres separated by two meters. Each sphere carries an excess charge of 0.5 C.  What is the magnitude of the electrostatic force that each sphere exerts on the other?</a:t>
            </a:r>
          </a:p>
          <a:p>
            <a:pPr marL="109728" indent="0" algn="just">
              <a:buNone/>
            </a:pPr>
            <a:endParaRPr lang="en-US" sz="2200" dirty="0"/>
          </a:p>
          <a:p>
            <a:pPr marL="109728" indent="0" algn="just">
              <a:buNone/>
            </a:pPr>
            <a:r>
              <a:rPr lang="en-US" sz="2200" dirty="0"/>
              <a:t>Let’s start with the equation:</a:t>
            </a:r>
          </a:p>
          <a:p>
            <a:pPr marL="109728" indent="0" algn="just">
              <a:buNone/>
            </a:pPr>
            <a:endParaRPr lang="en-US" sz="2200" dirty="0"/>
          </a:p>
          <a:p>
            <a:pPr marL="109728" indent="0" algn="just">
              <a:buNone/>
            </a:pPr>
            <a:r>
              <a:rPr lang="en-US" sz="2200" dirty="0"/>
              <a:t>And now for the givens: </a:t>
            </a:r>
          </a:p>
          <a:p>
            <a:pPr marL="109728" indent="0" algn="just">
              <a:buNone/>
            </a:pPr>
            <a:r>
              <a:rPr lang="en-US" sz="2200" dirty="0"/>
              <a:t>r = 2 m</a:t>
            </a:r>
          </a:p>
          <a:p>
            <a:pPr marL="109728" indent="0" algn="just">
              <a:buNone/>
            </a:pPr>
            <a:r>
              <a:rPr lang="en-US" sz="2200" dirty="0"/>
              <a:t>q1 = 0.5 C</a:t>
            </a:r>
          </a:p>
          <a:p>
            <a:pPr marL="109728" indent="0" algn="just">
              <a:buNone/>
            </a:pPr>
            <a:r>
              <a:rPr lang="en-US" sz="2200" dirty="0"/>
              <a:t>q2 = 0.5 C</a:t>
            </a:r>
          </a:p>
          <a:p>
            <a:pPr marL="109728" indent="0" algn="just">
              <a:buNone/>
            </a:pPr>
            <a:endParaRPr lang="en-US" sz="2200" dirty="0"/>
          </a:p>
          <a:p>
            <a:pPr marL="109728" indent="0" algn="just">
              <a:buNone/>
            </a:pPr>
            <a:r>
              <a:rPr lang="en-US" sz="2200" dirty="0"/>
              <a:t>F = 8.99 x 10</a:t>
            </a:r>
            <a:r>
              <a:rPr lang="en-US" sz="2200" baseline="30000" dirty="0"/>
              <a:t>9</a:t>
            </a:r>
            <a:r>
              <a:rPr lang="en-US" sz="2200" dirty="0"/>
              <a:t> * (0.5 C *0.5 C)/ (2m)</a:t>
            </a:r>
            <a:r>
              <a:rPr lang="en-US" sz="2200" baseline="30000" dirty="0"/>
              <a:t>2</a:t>
            </a:r>
          </a:p>
          <a:p>
            <a:pPr marL="109728" indent="0" algn="just">
              <a:buNone/>
            </a:pPr>
            <a:r>
              <a:rPr lang="en-US" sz="2200" dirty="0"/>
              <a:t>F = 5.62 x 10</a:t>
            </a:r>
            <a:r>
              <a:rPr lang="en-US" sz="2200" baseline="30000" dirty="0"/>
              <a:t>8</a:t>
            </a:r>
            <a:r>
              <a:rPr lang="en-US" sz="2200" dirty="0"/>
              <a:t> N or 562,000,000 N</a:t>
            </a:r>
          </a:p>
          <a:p>
            <a:pPr marL="109728" indent="0" algn="just">
              <a:buNone/>
            </a:pPr>
            <a:endParaRPr lang="en-US" sz="2200" dirty="0"/>
          </a:p>
          <a:p>
            <a:pPr marL="109728" indent="0" algn="just">
              <a:buNone/>
            </a:pPr>
            <a:endParaRPr lang="en-US" sz="2200" dirty="0"/>
          </a:p>
          <a:p>
            <a:pPr marL="0" indent="0">
              <a:buNone/>
            </a:pPr>
            <a:endParaRPr lang="en-US" sz="2200" dirty="0"/>
          </a:p>
        </p:txBody>
      </p:sp>
      <p:pic>
        <p:nvPicPr>
          <p:cNvPr id="4" name="Picture 4">
            <a:extLst>
              <a:ext uri="{FF2B5EF4-FFF2-40B4-BE49-F238E27FC236}">
                <a16:creationId xmlns:a16="http://schemas.microsoft.com/office/drawing/2014/main" id="{49F763FF-2076-4E8B-9DB2-4CD5867E8712}"/>
              </a:ext>
            </a:extLst>
          </p:cNvPr>
          <p:cNvPicPr>
            <a:picLocks noChangeAspect="1" noChangeArrowheads="1"/>
          </p:cNvPicPr>
          <p:nvPr/>
        </p:nvPicPr>
        <p:blipFill rotWithShape="1">
          <a:blip r:embed="rId3" cstate="print"/>
          <a:srcRect l="3191" r="60106"/>
          <a:stretch/>
        </p:blipFill>
        <p:spPr bwMode="auto">
          <a:xfrm>
            <a:off x="3657600" y="2133600"/>
            <a:ext cx="1447800" cy="692425"/>
          </a:xfrm>
          <a:prstGeom prst="rect">
            <a:avLst/>
          </a:prstGeom>
          <a:noFill/>
          <a:ln w="9525">
            <a:noFill/>
            <a:miter lim="800000"/>
            <a:headEnd/>
            <a:tailEnd/>
          </a:ln>
        </p:spPr>
      </p:pic>
    </p:spTree>
    <p:extLst>
      <p:ext uri="{BB962C8B-B14F-4D97-AF65-F5344CB8AC3E}">
        <p14:creationId xmlns:p14="http://schemas.microsoft.com/office/powerpoint/2010/main" val="1364193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19396" y="914400"/>
            <a:ext cx="9163396" cy="5257800"/>
          </a:xfrm>
        </p:spPr>
        <p:txBody>
          <a:bodyPr>
            <a:noAutofit/>
          </a:bodyPr>
          <a:lstStyle/>
          <a:p>
            <a:pPr marL="109728" indent="0">
              <a:buNone/>
            </a:pPr>
            <a:r>
              <a:rPr lang="en-US" sz="2000" dirty="0"/>
              <a:t>A charged particle, labeled A, is located at the midpoint between two other charged particles, labeled B and C, as shown.  The sign of the charges on all three particles is the same.  When particle A is released, it starts drifting toward B.  What can be determined from this behavior?</a:t>
            </a:r>
          </a:p>
          <a:p>
            <a:endParaRPr lang="en-US" sz="2000" dirty="0"/>
          </a:p>
          <a:p>
            <a:endParaRPr lang="en-US" sz="2000" dirty="0"/>
          </a:p>
          <a:p>
            <a:endParaRPr lang="en-US" sz="2000" dirty="0"/>
          </a:p>
          <a:p>
            <a:endParaRPr lang="en-US" sz="2000" dirty="0"/>
          </a:p>
          <a:p>
            <a:pPr marL="566928" indent="-457200">
              <a:buFont typeface="+mj-lt"/>
              <a:buAutoNum type="alphaLcParenR"/>
            </a:pPr>
            <a:r>
              <a:rPr lang="en-US" sz="2000" dirty="0"/>
              <a:t>The charge on A is larger than the charge on B.</a:t>
            </a:r>
          </a:p>
          <a:p>
            <a:pPr marL="566928" indent="-457200">
              <a:buFont typeface="+mj-lt"/>
              <a:buAutoNum type="alphaLcParenR"/>
            </a:pPr>
            <a:r>
              <a:rPr lang="en-US" sz="2000" dirty="0"/>
              <a:t>The charge on A is larger than the charge on C.</a:t>
            </a:r>
          </a:p>
          <a:p>
            <a:pPr marL="566928" indent="-457200">
              <a:buFont typeface="+mj-lt"/>
              <a:buAutoNum type="alphaLcParenR"/>
            </a:pPr>
            <a:r>
              <a:rPr lang="en-US" sz="2000" dirty="0"/>
              <a:t>The charge on C is larger than the charge on B.</a:t>
            </a:r>
          </a:p>
          <a:p>
            <a:pPr marL="566928" indent="-457200">
              <a:buFont typeface="+mj-lt"/>
              <a:buAutoNum type="alphaLcParenR"/>
            </a:pPr>
            <a:r>
              <a:rPr lang="en-US" sz="2000" dirty="0"/>
              <a:t>The charge on B is larger than the charge on A.</a:t>
            </a:r>
          </a:p>
          <a:p>
            <a:pPr marL="566928" indent="-457200">
              <a:buFont typeface="+mj-lt"/>
              <a:buAutoNum type="alphaLcParenR"/>
            </a:pPr>
            <a:r>
              <a:rPr lang="en-US" sz="2000" dirty="0"/>
              <a:t>The charge on B is larger than the charge on C.</a:t>
            </a:r>
          </a:p>
        </p:txBody>
      </p:sp>
      <p:pic>
        <p:nvPicPr>
          <p:cNvPr id="8" name="Picture 7" descr="rq2104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5303" y="2057400"/>
            <a:ext cx="4657725" cy="126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752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64B2C8F-C7CE-4FA1-B28D-E59C84E153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4803</Words>
  <Application>Microsoft Office PowerPoint</Application>
  <PresentationFormat>On-screen Show (4:3)</PresentationFormat>
  <Paragraphs>497</Paragraphs>
  <Slides>50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Calibri Light</vt:lpstr>
      <vt:lpstr>Symbol</vt:lpstr>
      <vt:lpstr>Verdana</vt:lpstr>
      <vt:lpstr>Wingdings 3</vt:lpstr>
      <vt:lpstr>Office Theme</vt:lpstr>
      <vt:lpstr>Energy and Electricity and Magnetism</vt:lpstr>
      <vt:lpstr>Electric Charge</vt:lpstr>
      <vt:lpstr>Conductors and Insulators</vt:lpstr>
      <vt:lpstr>Conductors and Insulators</vt:lpstr>
      <vt:lpstr>Coulomb’s Law</vt:lpstr>
      <vt:lpstr>Concept Question</vt:lpstr>
      <vt:lpstr>Example Problem</vt:lpstr>
      <vt:lpstr>Example Problem</vt:lpstr>
      <vt:lpstr>Concept Question</vt:lpstr>
      <vt:lpstr>Charge is Quantized</vt:lpstr>
      <vt:lpstr>Charge is Conserved</vt:lpstr>
      <vt:lpstr>Electric Field due to a Point Charge</vt:lpstr>
      <vt:lpstr>Electric Field</vt:lpstr>
      <vt:lpstr>Concept Question</vt:lpstr>
      <vt:lpstr>Example Problem</vt:lpstr>
      <vt:lpstr>Example Problem</vt:lpstr>
      <vt:lpstr>Example Problem</vt:lpstr>
      <vt:lpstr>Electric Potential</vt:lpstr>
      <vt:lpstr>Concept Question</vt:lpstr>
      <vt:lpstr>Capacitance</vt:lpstr>
      <vt:lpstr>Example Problem</vt:lpstr>
      <vt:lpstr>Example Problem</vt:lpstr>
      <vt:lpstr>Capacitors in Parallel</vt:lpstr>
      <vt:lpstr>Capacitors in   Series</vt:lpstr>
      <vt:lpstr>Example Problem</vt:lpstr>
      <vt:lpstr>Example Problem</vt:lpstr>
      <vt:lpstr>Example Problem</vt:lpstr>
      <vt:lpstr>Energy Stored in an Electric Field</vt:lpstr>
      <vt:lpstr>Example Problem</vt:lpstr>
      <vt:lpstr>Example Problem</vt:lpstr>
      <vt:lpstr>Electric Current</vt:lpstr>
      <vt:lpstr>Electric Current</vt:lpstr>
      <vt:lpstr>Resistance and Current</vt:lpstr>
      <vt:lpstr>Concept Question</vt:lpstr>
      <vt:lpstr>Example Problem</vt:lpstr>
      <vt:lpstr>Example Problem</vt:lpstr>
      <vt:lpstr>Example Problem</vt:lpstr>
      <vt:lpstr>Resistors in Series and Parallel</vt:lpstr>
      <vt:lpstr>Example Problem</vt:lpstr>
      <vt:lpstr>Example Problem</vt:lpstr>
      <vt:lpstr>Example Problem</vt:lpstr>
      <vt:lpstr>What Produces a Magnetic Field?</vt:lpstr>
      <vt:lpstr>Definition of the Magnetic Field</vt:lpstr>
      <vt:lpstr>Concept Question</vt:lpstr>
      <vt:lpstr>Example Problem</vt:lpstr>
      <vt:lpstr>Example Problem</vt:lpstr>
      <vt:lpstr>Example Problem</vt:lpstr>
      <vt:lpstr>Magnetic Field Lines</vt:lpstr>
      <vt:lpstr>Magnetic Force on a Wire</vt:lpstr>
      <vt:lpstr>Concept 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2020-05-21T23:01:13Z</dcterms:created>
  <dcterms:modified xsi:type="dcterms:W3CDTF">2020-05-22T23:46:31Z</dcterms:modified>
</cp:coreProperties>
</file>