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50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358" r:id="rId10"/>
    <p:sldId id="326" r:id="rId11"/>
    <p:sldId id="331" r:id="rId12"/>
    <p:sldId id="332" r:id="rId13"/>
    <p:sldId id="335" r:id="rId14"/>
    <p:sldId id="381" r:id="rId15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9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2A34C-0B26-499B-BC6F-A9AC617C42E0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CFAF3-C001-46E4-A8DE-CC1B89C9B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33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65E9AA8-C55F-454C-BD1E-69BDA70243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FFF985F9-E924-4912-A9C4-01D7BB97BB1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267960" y="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9F3C671-6FF8-4D3D-8189-2E5AB257D9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0D7B21A8-D0B2-4EB0-993B-9FF3CA0C9F1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520" y="3329940"/>
            <a:ext cx="681736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990" name="Rectangle 6">
            <a:extLst>
              <a:ext uri="{FF2B5EF4-FFF2-40B4-BE49-F238E27FC236}">
                <a16:creationId xmlns:a16="http://schemas.microsoft.com/office/drawing/2014/main" id="{2D16020D-31F8-4E7A-BFAF-5F86181DB9B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>
            <a:extLst>
              <a:ext uri="{FF2B5EF4-FFF2-40B4-BE49-F238E27FC236}">
                <a16:creationId xmlns:a16="http://schemas.microsoft.com/office/drawing/2014/main" id="{FAB448F1-48CA-45BB-AF8E-408101B17D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960" y="6659880"/>
            <a:ext cx="40284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B9F5BDD-089F-455B-B4F8-A4DCDCCF67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CE5D5EE-5700-47CA-A91C-96F3E76AEC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D10F99-8E7F-434C-AA64-432E9BCFE5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5605AA-0D26-4958-91BE-B2D8F15782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9186-E773-4DC6-B494-40B3C6C2C6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7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130A74-BA40-4A96-8C62-57A49FBCE3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184AE6-59E1-49DF-83C3-A92F8114F4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BD757C9-CA86-4AB8-9552-172DF9C77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D153C-A4B7-49E5-AFDF-DA8E86C32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068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E5D5845-3E71-4F8C-BEE2-AD8CD94F75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C9B4B6-7391-4612-A45A-8295D647F2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A98C74-DB90-410C-A91D-8FDD89E2C3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88220-82F5-4338-AFDB-CA8D07DD32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09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2BB2DD6-B15F-4660-A306-DE17E84613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F80C6C-FD4C-4721-91B2-D3E03FAFBB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1BBBBE-A2EA-4EE7-BBEB-347497D903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5200C-BB6B-4A94-A29C-C7C59520E1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34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06164D-94BF-4AC6-A459-B3B6588F50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C706DBA-980E-43FE-8E09-27DA48EFA2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1A1967-7B05-4FFB-A09F-1BFA93BAF4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4E38F-A6FA-4E27-BC61-EF35A36A4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385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77608F-D240-4B10-8675-7C9EB7991E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2F9941-C324-4342-B2FD-899B7E3977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4F1385-FE21-440F-9753-E91FD024E4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BE06A-5583-43DB-9AE7-F33793A8FC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416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28EA839-9D45-49F8-AF67-0B976451AE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1DAF4C3-0CAF-458A-B8F7-B23A2DD244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C6FDFA5-6578-4643-A486-CA2A4FD1B5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7055-F69F-43B3-8137-63D836A34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45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B6A65FA-8397-4173-9346-36DC0EBA57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01B38E0-5C2A-4611-A239-4A6593858C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A1B45DE-6CFD-42DA-983A-6289F05127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9A7F1-E41E-4789-83C3-6A5EC6E61D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45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F17C408-301B-4EF3-9D2D-98853AA735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9029144-7A85-4B09-92D1-266DB264B6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F86D841-266F-4831-A9BC-3231806EBF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88C11-7685-4255-8DAC-55E0DFDB76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5333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8943E6-2870-480D-9E91-D6507E1916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A7DE9E-0F29-454A-9208-E27D0E8482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67D8D3-C567-4EB0-8477-280B60F592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D11C9-F03C-4249-B0A6-3EB150DF0D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637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E69222-876E-44D7-944D-4B656A3951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A92FDA-29B6-47F1-B2AD-117618F64A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D9E2A4-F610-477C-9F0E-69ED31F906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9CD9B-A0E0-4A45-9E60-88693F84C8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82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D479257-FB9B-4A23-933A-4D1A641B34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390CD69-B1FE-4F73-B378-BA0A17E86D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BAA8CBC-9B6A-4C48-ACB3-6D7BA4B3919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420DB7B-822B-4C4D-B0F3-737ED686B2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8F2117A-5ABD-4B70-8325-FB86F6C6885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108FBF0-B60C-402F-AA4E-45F003265F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A98C3CD7-BA2E-4E99-A11D-B310585E2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0"/>
            <a:ext cx="8915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A  </a:t>
            </a:r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LUNAR ECLIPSE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takes place when the FULL Moon happens to move into Earth shadow.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2C4D7DFA-7084-4CF5-9384-819D30801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172200"/>
            <a:ext cx="891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>
                <a:solidFill>
                  <a:srgbClr val="FFFF00"/>
                </a:solidFill>
                <a:latin typeface="Arial" panose="020B0604020202020204" pitchFamily="34" charset="0"/>
              </a:rPr>
              <a:t>LUNAR ECLIPSE = the Moon is Hidden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4339" name="Picture 2" descr="leclipse_espenak.jpg                                           0006F040phoenix                        B7DDFAFB:">
            <a:extLst>
              <a:ext uri="{FF2B5EF4-FFF2-40B4-BE49-F238E27FC236}">
                <a16:creationId xmlns:a16="http://schemas.microsoft.com/office/drawing/2014/main" id="{80B4C432-14CF-4396-8885-7688BDAAC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3"/>
          <a:stretch>
            <a:fillRect/>
          </a:stretch>
        </p:blipFill>
        <p:spPr bwMode="auto">
          <a:xfrm>
            <a:off x="1014413" y="1206500"/>
            <a:ext cx="7113587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Astronomical Images\Eclipses\Lunar eclipse #3.jpg">
            <a:extLst>
              <a:ext uri="{FF2B5EF4-FFF2-40B4-BE49-F238E27FC236}">
                <a16:creationId xmlns:a16="http://schemas.microsoft.com/office/drawing/2014/main" id="{E3F65E67-6FFF-48E4-A80A-C606099B6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375"/>
            <a:ext cx="9144000" cy="568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leclipse_espenak.jpg                                           0006F040phoenix                        B7DDFAFB:">
            <a:extLst>
              <a:ext uri="{FF2B5EF4-FFF2-40B4-BE49-F238E27FC236}">
                <a16:creationId xmlns:a16="http://schemas.microsoft.com/office/drawing/2014/main" id="{D9FEB9DE-B8CC-455E-B776-F5B88921E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3"/>
          <a:stretch>
            <a:fillRect/>
          </a:stretch>
        </p:blipFill>
        <p:spPr bwMode="auto">
          <a:xfrm>
            <a:off x="1014413" y="1206500"/>
            <a:ext cx="7113587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redmoonTrio_espenak_c1.jpg                                     0006F040phoenix                        B7DDFAFB:">
            <a:extLst>
              <a:ext uri="{FF2B5EF4-FFF2-40B4-BE49-F238E27FC236}">
                <a16:creationId xmlns:a16="http://schemas.microsoft.com/office/drawing/2014/main" id="{2E974A28-20EB-4849-B1C1-F12A66F58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4"/>
          <a:stretch>
            <a:fillRect/>
          </a:stretch>
        </p:blipFill>
        <p:spPr bwMode="auto">
          <a:xfrm>
            <a:off x="385763" y="169863"/>
            <a:ext cx="8370887" cy="615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zuben_dutoit_c1.jpg                                            0006F040phoenix                        B7DDFAFB:">
            <a:extLst>
              <a:ext uri="{FF2B5EF4-FFF2-40B4-BE49-F238E27FC236}">
                <a16:creationId xmlns:a16="http://schemas.microsoft.com/office/drawing/2014/main" id="{F96A90D4-1EA3-4666-AB12-306637D5A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277813"/>
            <a:ext cx="8129587" cy="630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27572-A2AA-4B78-81E6-4AF7FA595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for Test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649BD-89D5-4DE8-8AF3-C7C428C77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5334000"/>
          </a:xfr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Science?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Notation and Significant Figures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Cosmic Address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Motion in the solar system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 Planes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solar system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Phases of the moon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Eclipse</a:t>
            </a:r>
          </a:p>
          <a:p>
            <a:r>
              <a:rPr lang="en-US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Lunar Eclipse</a:t>
            </a:r>
          </a:p>
          <a:p>
            <a:endParaRPr lang="en-US" sz="2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4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8">
            <a:extLst>
              <a:ext uri="{FF2B5EF4-FFF2-40B4-BE49-F238E27FC236}">
                <a16:creationId xmlns:a16="http://schemas.microsoft.com/office/drawing/2014/main" id="{8D720A33-3790-4246-A04D-C9336C229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943600"/>
            <a:ext cx="6553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3,400 km about 1/3 the size of Earth</a:t>
            </a:r>
            <a:r>
              <a:rPr lang="ja-JP" altLang="en-US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FFFF00"/>
                </a:solidFill>
                <a:latin typeface="Arial" panose="020B0604020202020204" pitchFamily="34" charset="0"/>
              </a:rPr>
              <a:t>s shadow at the distance of the Moon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5362" name="Line 9">
            <a:extLst>
              <a:ext uri="{FF2B5EF4-FFF2-40B4-BE49-F238E27FC236}">
                <a16:creationId xmlns:a16="http://schemas.microsoft.com/office/drawing/2014/main" id="{DBE35AE6-1E62-4E82-84AD-BB3B8FE22A8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5562600"/>
            <a:ext cx="4419600" cy="0"/>
          </a:xfrm>
          <a:prstGeom prst="line">
            <a:avLst/>
          </a:prstGeom>
          <a:noFill/>
          <a:ln w="53975">
            <a:solidFill>
              <a:srgbClr val="FFFF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63" name="Picture 4" descr="600px-Full_moon.jpg">
            <a:extLst>
              <a:ext uri="{FF2B5EF4-FFF2-40B4-BE49-F238E27FC236}">
                <a16:creationId xmlns:a16="http://schemas.microsoft.com/office/drawing/2014/main" id="{899A36E0-E36C-4573-897D-21FBCF0622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"/>
            <a:ext cx="51054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6D5657F7-1FF1-4DF4-BAC0-871EA6EF71E2}"/>
              </a:ext>
            </a:extLst>
          </p:cNvPr>
          <p:cNvSpPr/>
          <p:nvPr/>
        </p:nvSpPr>
        <p:spPr bwMode="auto">
          <a:xfrm rot="16200000">
            <a:off x="2095500" y="-114300"/>
            <a:ext cx="1905000" cy="5791200"/>
          </a:xfrm>
          <a:prstGeom prst="triangle">
            <a:avLst>
              <a:gd name="adj" fmla="val 54386"/>
            </a:avLst>
          </a:prstGeom>
          <a:solidFill>
            <a:schemeClr val="bg2">
              <a:lumMod val="50000"/>
              <a:alpha val="6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4EE6F1BF-F86B-4A9E-964A-C8072A759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638800"/>
            <a:ext cx="480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the Moon need NOT be exactly on the ecliptic in order to fall in Earth</a:t>
            </a:r>
            <a:r>
              <a:rPr lang="ja-JP" altLang="en-US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FFFF00"/>
                </a:solidFill>
                <a:latin typeface="Arial" panose="020B0604020202020204" pitchFamily="34" charset="0"/>
              </a:rPr>
              <a:t>s shadow …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6387" name="Picture 10" descr="C:\Astronomical Images\Earth\The Earth from space.gif">
            <a:extLst>
              <a:ext uri="{FF2B5EF4-FFF2-40B4-BE49-F238E27FC236}">
                <a16:creationId xmlns:a16="http://schemas.microsoft.com/office/drawing/2014/main" id="{79EAB93E-B7C3-4072-BABB-C5FDBC8CB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20574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7">
            <a:extLst>
              <a:ext uri="{FF2B5EF4-FFF2-40B4-BE49-F238E27FC236}">
                <a16:creationId xmlns:a16="http://schemas.microsoft.com/office/drawing/2014/main" id="{CE463F11-D5C7-4505-940A-B1CEF710E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752600"/>
            <a:ext cx="990600" cy="20574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6389" name="Picture 8" descr="Untitled-1.gif">
            <a:extLst>
              <a:ext uri="{FF2B5EF4-FFF2-40B4-BE49-F238E27FC236}">
                <a16:creationId xmlns:a16="http://schemas.microsoft.com/office/drawing/2014/main" id="{0CB414C0-6997-4BA8-B5ED-A36B3FAE1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2514600"/>
            <a:ext cx="40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09" name="Straight Connector 12">
            <a:extLst>
              <a:ext uri="{FF2B5EF4-FFF2-40B4-BE49-F238E27FC236}">
                <a16:creationId xmlns:a16="http://schemas.microsoft.com/office/drawing/2014/main" id="{C9E630CB-8EA0-4AFE-AD7E-63608A02127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27432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666E081-E87D-4B17-8579-2237ED7A545E}"/>
              </a:ext>
            </a:extLst>
          </p:cNvPr>
          <p:cNvSpPr/>
          <p:nvPr/>
        </p:nvSpPr>
        <p:spPr bwMode="auto">
          <a:xfrm rot="16200000">
            <a:off x="2019300" y="-190500"/>
            <a:ext cx="1905000" cy="5943600"/>
          </a:xfrm>
          <a:prstGeom prst="triangle">
            <a:avLst>
              <a:gd name="adj" fmla="val 54386"/>
            </a:avLst>
          </a:prstGeom>
          <a:solidFill>
            <a:schemeClr val="bg2">
              <a:lumMod val="50000"/>
              <a:alpha val="6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D6816B6B-3B40-4E4F-9B2C-5649B0ED7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638800"/>
            <a:ext cx="480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… there</a:t>
            </a:r>
            <a:r>
              <a:rPr lang="ja-JP" altLang="en-US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FFFF00"/>
                </a:solidFill>
                <a:latin typeface="Arial" panose="020B0604020202020204" pitchFamily="34" charset="0"/>
              </a:rPr>
              <a:t>s quite a bit of leeway.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7412" name="Picture 10" descr="C:\Astronomical Images\Earth\The Earth from space.gif">
            <a:extLst>
              <a:ext uri="{FF2B5EF4-FFF2-40B4-BE49-F238E27FC236}">
                <a16:creationId xmlns:a16="http://schemas.microsoft.com/office/drawing/2014/main" id="{1CA8A16E-6E5C-4D02-B537-128236CCA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20574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7">
            <a:extLst>
              <a:ext uri="{FF2B5EF4-FFF2-40B4-BE49-F238E27FC236}">
                <a16:creationId xmlns:a16="http://schemas.microsoft.com/office/drawing/2014/main" id="{DCA3745A-ECBF-4FA7-82A9-37B11DCFB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1752600"/>
            <a:ext cx="990600" cy="20574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cxnSp>
        <p:nvCxnSpPr>
          <p:cNvPr id="17414" name="Straight Arrow Connector 11">
            <a:extLst>
              <a:ext uri="{FF2B5EF4-FFF2-40B4-BE49-F238E27FC236}">
                <a16:creationId xmlns:a16="http://schemas.microsoft.com/office/drawing/2014/main" id="{C10B9D39-2B53-4CCA-9D0B-C944C684A63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362201" y="3581400"/>
            <a:ext cx="762000" cy="3175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5" name="Straight Arrow Connector 12">
            <a:extLst>
              <a:ext uri="{FF2B5EF4-FFF2-40B4-BE49-F238E27FC236}">
                <a16:creationId xmlns:a16="http://schemas.microsoft.com/office/drawing/2014/main" id="{476AC3E9-9F0E-4C50-A430-CCE5D4D86C0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00301" y="1941512"/>
            <a:ext cx="685800" cy="3175"/>
          </a:xfrm>
          <a:prstGeom prst="straightConnector1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6" name="Rectangle 9">
            <a:extLst>
              <a:ext uri="{FF2B5EF4-FFF2-40B4-BE49-F238E27FC236}">
                <a16:creationId xmlns:a16="http://schemas.microsoft.com/office/drawing/2014/main" id="{28DFC26A-2838-4727-AB24-75A8F6585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2860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pic>
        <p:nvPicPr>
          <p:cNvPr id="17417" name="Picture 11" descr="Untitled-1.gif">
            <a:extLst>
              <a:ext uri="{FF2B5EF4-FFF2-40B4-BE49-F238E27FC236}">
                <a16:creationId xmlns:a16="http://schemas.microsoft.com/office/drawing/2014/main" id="{7B02DF4E-4E06-463D-9155-F4652C57F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2514600"/>
            <a:ext cx="40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33" name="Straight Connector 14">
            <a:extLst>
              <a:ext uri="{FF2B5EF4-FFF2-40B4-BE49-F238E27FC236}">
                <a16:creationId xmlns:a16="http://schemas.microsoft.com/office/drawing/2014/main" id="{0AA75B75-69F9-4AE4-8799-792952E34B2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66800" y="-381000"/>
            <a:ext cx="8077200" cy="24384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34" name="Straight Connector 12">
            <a:extLst>
              <a:ext uri="{FF2B5EF4-FFF2-40B4-BE49-F238E27FC236}">
                <a16:creationId xmlns:a16="http://schemas.microsoft.com/office/drawing/2014/main" id="{76FDE9DC-9679-4F3F-8B0F-3A1D7204FA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29718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5" name="Rectangle 9">
            <a:extLst>
              <a:ext uri="{FF2B5EF4-FFF2-40B4-BE49-F238E27FC236}">
                <a16:creationId xmlns:a16="http://schemas.microsoft.com/office/drawing/2014/main" id="{D62C4E0F-1721-443B-A0F6-FE201A00A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5908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pic>
        <p:nvPicPr>
          <p:cNvPr id="18436" name="Picture 10" descr="C:\Astronomical Images\Earth\The Earth from space.gif">
            <a:extLst>
              <a:ext uri="{FF2B5EF4-FFF2-40B4-BE49-F238E27FC236}">
                <a16:creationId xmlns:a16="http://schemas.microsoft.com/office/drawing/2014/main" id="{DCC6837B-30FC-4F80-81F6-EB492DD25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Oval 9">
            <a:extLst>
              <a:ext uri="{FF2B5EF4-FFF2-40B4-BE49-F238E27FC236}">
                <a16:creationId xmlns:a16="http://schemas.microsoft.com/office/drawing/2014/main" id="{4AF08233-E9E1-4732-88A4-8BE9DC8EF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2819400" cy="28194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18438" name="Picture 7" descr="http://www.weasner.com/etx/images/moon-122199.jpg">
            <a:extLst>
              <a:ext uri="{FF2B5EF4-FFF2-40B4-BE49-F238E27FC236}">
                <a16:creationId xmlns:a16="http://schemas.microsoft.com/office/drawing/2014/main" id="{7A447543-B366-493D-AF1A-0FF0EAB77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4419600" y="228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Oval 13">
            <a:extLst>
              <a:ext uri="{FF2B5EF4-FFF2-40B4-BE49-F238E27FC236}">
                <a16:creationId xmlns:a16="http://schemas.microsoft.com/office/drawing/2014/main" id="{C853EF03-DF81-4AC4-884E-E8BA88286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248400"/>
            <a:ext cx="4419600" cy="2667000"/>
          </a:xfrm>
          <a:prstGeom prst="ellipse">
            <a:avLst/>
          </a:prstGeom>
          <a:solidFill>
            <a:srgbClr val="404040">
              <a:alpha val="6196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440" name="Rectangle 3">
            <a:extLst>
              <a:ext uri="{FF2B5EF4-FFF2-40B4-BE49-F238E27FC236}">
                <a16:creationId xmlns:a16="http://schemas.microsoft.com/office/drawing/2014/main" id="{A10FBDE7-AA97-41F8-A8A4-0AD40F029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181600"/>
            <a:ext cx="6477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Usually, as viewed from Earth during a full Moon, the Moon passes above the Earth</a:t>
            </a:r>
            <a:r>
              <a:rPr lang="ja-JP" altLang="en-US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FFFF00"/>
                </a:solidFill>
                <a:latin typeface="Arial" panose="020B0604020202020204" pitchFamily="34" charset="0"/>
              </a:rPr>
              <a:t>s shadow or…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0" descr="C:\Astronomical Images\Earth\The Earth from space.gif">
            <a:extLst>
              <a:ext uri="{FF2B5EF4-FFF2-40B4-BE49-F238E27FC236}">
                <a16:creationId xmlns:a16="http://schemas.microsoft.com/office/drawing/2014/main" id="{EC3CF1D0-3D76-43DC-8328-1FA148D35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458" name="Straight Connector 14">
            <a:extLst>
              <a:ext uri="{FF2B5EF4-FFF2-40B4-BE49-F238E27FC236}">
                <a16:creationId xmlns:a16="http://schemas.microsoft.com/office/drawing/2014/main" id="{38C98E50-E62B-4B16-8FFD-28F966E5C15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0" y="38862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459" name="Picture 7" descr="http://www.weasner.com/etx/images/moon-122199.jpg">
            <a:extLst>
              <a:ext uri="{FF2B5EF4-FFF2-40B4-BE49-F238E27FC236}">
                <a16:creationId xmlns:a16="http://schemas.microsoft.com/office/drawing/2014/main" id="{A64231A3-5926-427E-A30D-A8C3AA1C2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2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5" t="13728" r="25835" b="11389"/>
          <a:stretch>
            <a:fillRect/>
          </a:stretch>
        </p:blipFill>
        <p:spPr bwMode="auto">
          <a:xfrm>
            <a:off x="4419600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3">
            <a:extLst>
              <a:ext uri="{FF2B5EF4-FFF2-40B4-BE49-F238E27FC236}">
                <a16:creationId xmlns:a16="http://schemas.microsoft.com/office/drawing/2014/main" id="{2365E073-365A-4D61-B4F6-978A59E9C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33400"/>
            <a:ext cx="6477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… below the Earth;s shadow.</a:t>
            </a:r>
          </a:p>
        </p:txBody>
      </p:sp>
      <p:cxnSp>
        <p:nvCxnSpPr>
          <p:cNvPr id="19461" name="Straight Connector 12">
            <a:extLst>
              <a:ext uri="{FF2B5EF4-FFF2-40B4-BE49-F238E27FC236}">
                <a16:creationId xmlns:a16="http://schemas.microsoft.com/office/drawing/2014/main" id="{262C087D-7463-4F1B-AF84-7AC5A904C05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29718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2" name="Rectangle 9">
            <a:extLst>
              <a:ext uri="{FF2B5EF4-FFF2-40B4-BE49-F238E27FC236}">
                <a16:creationId xmlns:a16="http://schemas.microsoft.com/office/drawing/2014/main" id="{98F976F6-4AF2-42D1-85D7-33D617CE8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5908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9463" name="Oval 14">
            <a:extLst>
              <a:ext uri="{FF2B5EF4-FFF2-40B4-BE49-F238E27FC236}">
                <a16:creationId xmlns:a16="http://schemas.microsoft.com/office/drawing/2014/main" id="{941D03FF-AB74-4349-AF0C-EF60890B3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2819400" cy="28194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464" name="Oval 13">
            <a:extLst>
              <a:ext uri="{FF2B5EF4-FFF2-40B4-BE49-F238E27FC236}">
                <a16:creationId xmlns:a16="http://schemas.microsoft.com/office/drawing/2014/main" id="{3E6DD69D-7941-4437-A741-20C451770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248400"/>
            <a:ext cx="4419600" cy="26670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0" descr="C:\Astronomical Images\Earth\The Earth from space.gif">
            <a:extLst>
              <a:ext uri="{FF2B5EF4-FFF2-40B4-BE49-F238E27FC236}">
                <a16:creationId xmlns:a16="http://schemas.microsoft.com/office/drawing/2014/main" id="{952A273E-4DFB-4F1F-855F-365279772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482" name="Straight Connector 14">
            <a:extLst>
              <a:ext uri="{FF2B5EF4-FFF2-40B4-BE49-F238E27FC236}">
                <a16:creationId xmlns:a16="http://schemas.microsoft.com/office/drawing/2014/main" id="{B71FBA96-F9B5-4B95-8B23-FA2FB727A5B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-152400" y="16764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3" name="Rectangle 3">
            <a:extLst>
              <a:ext uri="{FF2B5EF4-FFF2-40B4-BE49-F238E27FC236}">
                <a16:creationId xmlns:a16="http://schemas.microsoft.com/office/drawing/2014/main" id="{39D6624E-C6C3-48CB-BFE4-053CCFB67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"/>
            <a:ext cx="6477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But every now and then, the moon crosses into Earth</a:t>
            </a:r>
            <a:r>
              <a:rPr lang="ja-JP" altLang="en-US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FFFF00"/>
                </a:solidFill>
                <a:latin typeface="Arial" panose="020B0604020202020204" pitchFamily="34" charset="0"/>
              </a:rPr>
              <a:t>s shadow, and we are treated to a LUNAR ECLIPSE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20484" name="Straight Connector 12">
            <a:extLst>
              <a:ext uri="{FF2B5EF4-FFF2-40B4-BE49-F238E27FC236}">
                <a16:creationId xmlns:a16="http://schemas.microsoft.com/office/drawing/2014/main" id="{114BE682-4813-4913-8BC7-9796DA1275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29718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5" name="Rectangle 9">
            <a:extLst>
              <a:ext uri="{FF2B5EF4-FFF2-40B4-BE49-F238E27FC236}">
                <a16:creationId xmlns:a16="http://schemas.microsoft.com/office/drawing/2014/main" id="{90DC65E8-DEB1-41FA-8162-523284520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5908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0486" name="Oval 13">
            <a:extLst>
              <a:ext uri="{FF2B5EF4-FFF2-40B4-BE49-F238E27FC236}">
                <a16:creationId xmlns:a16="http://schemas.microsoft.com/office/drawing/2014/main" id="{BC323624-E92F-4931-AC22-4DBF141EA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2819400" cy="28194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0487" name="Picture 10" descr="Untitled-1.gif">
            <a:extLst>
              <a:ext uri="{FF2B5EF4-FFF2-40B4-BE49-F238E27FC236}">
                <a16:creationId xmlns:a16="http://schemas.microsoft.com/office/drawing/2014/main" id="{30675DFA-C114-4274-94E7-E9C26DDB1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6963"/>
            <a:ext cx="129540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Oval 13">
            <a:extLst>
              <a:ext uri="{FF2B5EF4-FFF2-40B4-BE49-F238E27FC236}">
                <a16:creationId xmlns:a16="http://schemas.microsoft.com/office/drawing/2014/main" id="{C4EEB577-AC11-4A4B-99EB-4C344C1A2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248400"/>
            <a:ext cx="4419600" cy="26670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" descr="C:\Astronomical Images\Earth\The Earth from space.gif">
            <a:extLst>
              <a:ext uri="{FF2B5EF4-FFF2-40B4-BE49-F238E27FC236}">
                <a16:creationId xmlns:a16="http://schemas.microsoft.com/office/drawing/2014/main" id="{9D044F4D-449F-4F33-BCAF-2A3CA76DA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06" name="Straight Connector 14">
            <a:extLst>
              <a:ext uri="{FF2B5EF4-FFF2-40B4-BE49-F238E27FC236}">
                <a16:creationId xmlns:a16="http://schemas.microsoft.com/office/drawing/2014/main" id="{A255D8C4-0B87-408D-8276-E92DFDD48EB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-152400" y="16764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92AC23D-50AC-4AA6-9116-80840C8FE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"/>
            <a:ext cx="6477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But why is the Moon reddish-brown?  Why doesn</a:t>
            </a:r>
            <a:r>
              <a:rPr lang="ja-JP" altLang="en-US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>
                <a:solidFill>
                  <a:srgbClr val="FFFF00"/>
                </a:solidFill>
                <a:latin typeface="Arial" panose="020B0604020202020204" pitchFamily="34" charset="0"/>
              </a:rPr>
              <a:t>t it just wink out?</a:t>
            </a:r>
            <a:endParaRPr lang="en-US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21508" name="Straight Connector 12">
            <a:extLst>
              <a:ext uri="{FF2B5EF4-FFF2-40B4-BE49-F238E27FC236}">
                <a16:creationId xmlns:a16="http://schemas.microsoft.com/office/drawing/2014/main" id="{CD6AD975-EF37-4E04-907C-1FF1B42EC1E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29718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09" name="Rectangle 9">
            <a:extLst>
              <a:ext uri="{FF2B5EF4-FFF2-40B4-BE49-F238E27FC236}">
                <a16:creationId xmlns:a16="http://schemas.microsoft.com/office/drawing/2014/main" id="{1BD493FF-008F-45D2-9059-17CA42EA1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5908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1510" name="Oval 13">
            <a:extLst>
              <a:ext uri="{FF2B5EF4-FFF2-40B4-BE49-F238E27FC236}">
                <a16:creationId xmlns:a16="http://schemas.microsoft.com/office/drawing/2014/main" id="{6CDA20DE-53FB-4B6F-89D1-23A37271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2819400" cy="28194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1511" name="Picture 10" descr="Untitled-1.gif">
            <a:extLst>
              <a:ext uri="{FF2B5EF4-FFF2-40B4-BE49-F238E27FC236}">
                <a16:creationId xmlns:a16="http://schemas.microsoft.com/office/drawing/2014/main" id="{494A6B54-5C8F-4A63-9D22-E449A6E780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6963"/>
            <a:ext cx="129540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Oval 13">
            <a:extLst>
              <a:ext uri="{FF2B5EF4-FFF2-40B4-BE49-F238E27FC236}">
                <a16:creationId xmlns:a16="http://schemas.microsoft.com/office/drawing/2014/main" id="{7816E6AC-40AC-4AD8-8040-8928219A8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248400"/>
            <a:ext cx="4419600" cy="26670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0" descr="C:\Astronomical Images\Earth\The Earth from space.gif">
            <a:extLst>
              <a:ext uri="{FF2B5EF4-FFF2-40B4-BE49-F238E27FC236}">
                <a16:creationId xmlns:a16="http://schemas.microsoft.com/office/drawing/2014/main" id="{06353FCC-6F0C-4311-A62C-E69C2B3F0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8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76"/>
          <a:stretch>
            <a:fillRect/>
          </a:stretch>
        </p:blipFill>
        <p:spPr bwMode="auto">
          <a:xfrm>
            <a:off x="1538288" y="6096000"/>
            <a:ext cx="69199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0" name="Straight Connector 14">
            <a:extLst>
              <a:ext uri="{FF2B5EF4-FFF2-40B4-BE49-F238E27FC236}">
                <a16:creationId xmlns:a16="http://schemas.microsoft.com/office/drawing/2014/main" id="{F326C1FB-FF2E-4C9B-9295-0D2B4339903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-152400" y="1676400"/>
            <a:ext cx="9296400" cy="2895600"/>
          </a:xfrm>
          <a:prstGeom prst="line">
            <a:avLst/>
          </a:prstGeom>
          <a:noFill/>
          <a:ln w="44450">
            <a:solidFill>
              <a:srgbClr val="246C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5EF062E-BBF2-418A-A0EB-F708D5C5D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"/>
            <a:ext cx="6705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</a:rPr>
              <a:t>Sunlight gets </a:t>
            </a:r>
            <a:r>
              <a:rPr lang="en-US" altLang="en-US" i="1" dirty="0">
                <a:solidFill>
                  <a:srgbClr val="FFFF00"/>
                </a:solidFill>
                <a:latin typeface="Arial" panose="020B0604020202020204" pitchFamily="34" charset="0"/>
              </a:rPr>
              <a:t>refracted</a:t>
            </a:r>
            <a:r>
              <a:rPr lang="en-US" altLang="en-US" dirty="0">
                <a:solidFill>
                  <a:srgbClr val="FFFF00"/>
                </a:solidFill>
                <a:latin typeface="Arial" panose="020B0604020202020204" pitchFamily="34" charset="0"/>
              </a:rPr>
              <a:t> in Earth</a:t>
            </a:r>
            <a:r>
              <a:rPr lang="ja-JP" altLang="en-US" dirty="0">
                <a:solidFill>
                  <a:srgbClr val="FFFF00"/>
                </a:solidFill>
                <a:latin typeface="Arial" panose="020B0604020202020204" pitchFamily="34" charset="0"/>
              </a:rPr>
              <a:t>’</a:t>
            </a:r>
            <a:r>
              <a:rPr lang="en-US" altLang="ja-JP" dirty="0">
                <a:solidFill>
                  <a:srgbClr val="FFFF00"/>
                </a:solidFill>
                <a:latin typeface="Arial" panose="020B0604020202020204" pitchFamily="34" charset="0"/>
              </a:rPr>
              <a:t>s atmosphere and bends toward the Moon, lighting it up a bit.  </a:t>
            </a:r>
            <a:endParaRPr lang="en-US" altLang="en-US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22532" name="Straight Connector 12">
            <a:extLst>
              <a:ext uri="{FF2B5EF4-FFF2-40B4-BE49-F238E27FC236}">
                <a16:creationId xmlns:a16="http://schemas.microsoft.com/office/drawing/2014/main" id="{18B9EA89-C8EB-41B7-824C-40C3157918C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4800" y="2971800"/>
            <a:ext cx="9144000" cy="158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3" name="Rectangle 9">
            <a:extLst>
              <a:ext uri="{FF2B5EF4-FFF2-40B4-BE49-F238E27FC236}">
                <a16:creationId xmlns:a16="http://schemas.microsoft.com/office/drawing/2014/main" id="{67BA2FE5-E8C0-419E-9583-D75678062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813" y="2590800"/>
            <a:ext cx="890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ecliptic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22534" name="Oval 13">
            <a:extLst>
              <a:ext uri="{FF2B5EF4-FFF2-40B4-BE49-F238E27FC236}">
                <a16:creationId xmlns:a16="http://schemas.microsoft.com/office/drawing/2014/main" id="{7DB5F643-216A-4308-9740-DF028A3C7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2819400" cy="28194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22535" name="Picture 10" descr="Untitled-1.gif">
            <a:extLst>
              <a:ext uri="{FF2B5EF4-FFF2-40B4-BE49-F238E27FC236}">
                <a16:creationId xmlns:a16="http://schemas.microsoft.com/office/drawing/2014/main" id="{8359B75E-16E8-4B28-A906-211DE5FE3F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6963"/>
            <a:ext cx="129540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6" name="Straight Connector 9">
            <a:extLst>
              <a:ext uri="{FF2B5EF4-FFF2-40B4-BE49-F238E27FC236}">
                <a16:creationId xmlns:a16="http://schemas.microsoft.com/office/drawing/2014/main" id="{34F071A3-4C95-40CC-B139-7CEE9DA983B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857501" y="6970712"/>
            <a:ext cx="381000" cy="3175"/>
          </a:xfrm>
          <a:prstGeom prst="lin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7" name="Straight Connector 17">
            <a:extLst>
              <a:ext uri="{FF2B5EF4-FFF2-40B4-BE49-F238E27FC236}">
                <a16:creationId xmlns:a16="http://schemas.microsoft.com/office/drawing/2014/main" id="{6BF4299B-64B9-4BCD-A861-E41BB7CD29C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209800" y="4114800"/>
            <a:ext cx="3505200" cy="1828800"/>
          </a:xfrm>
          <a:prstGeom prst="lin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8" name="Straight Connector 18">
            <a:extLst>
              <a:ext uri="{FF2B5EF4-FFF2-40B4-BE49-F238E27FC236}">
                <a16:creationId xmlns:a16="http://schemas.microsoft.com/office/drawing/2014/main" id="{1E267DE3-2E93-4D71-A6F3-2B60DB8AA85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896101" y="6970712"/>
            <a:ext cx="381000" cy="3175"/>
          </a:xfrm>
          <a:prstGeom prst="lin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9" name="Straight Connector 19">
            <a:extLst>
              <a:ext uri="{FF2B5EF4-FFF2-40B4-BE49-F238E27FC236}">
                <a16:creationId xmlns:a16="http://schemas.microsoft.com/office/drawing/2014/main" id="{5E9F2687-05A7-44CC-AA07-477F631A8BF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419600" y="4114800"/>
            <a:ext cx="3505200" cy="1828800"/>
          </a:xfrm>
          <a:prstGeom prst="line">
            <a:avLst/>
          </a:prstGeom>
          <a:noFill/>
          <a:ln w="412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0" name="Oval 13">
            <a:extLst>
              <a:ext uri="{FF2B5EF4-FFF2-40B4-BE49-F238E27FC236}">
                <a16:creationId xmlns:a16="http://schemas.microsoft.com/office/drawing/2014/main" id="{28EACAFF-0A29-48CB-ACF6-A22E5C958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248400"/>
            <a:ext cx="4419600" cy="2667000"/>
          </a:xfrm>
          <a:prstGeom prst="ellipse">
            <a:avLst/>
          </a:prstGeom>
          <a:solidFill>
            <a:srgbClr val="404040">
              <a:alpha val="6509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196</Words>
  <Application>Microsoft Office PowerPoint</Application>
  <PresentationFormat>On-screen Show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MS PGothic</vt:lpstr>
      <vt:lpstr>MS PGothic</vt:lpstr>
      <vt:lpstr>Arial</vt:lpstr>
      <vt:lpstr>Times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 for Test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sdf asdf</dc:creator>
  <cp:lastModifiedBy>S M</cp:lastModifiedBy>
  <cp:revision>166</cp:revision>
  <cp:lastPrinted>2018-09-04T14:14:31Z</cp:lastPrinted>
  <dcterms:created xsi:type="dcterms:W3CDTF">2004-04-08T18:47:26Z</dcterms:created>
  <dcterms:modified xsi:type="dcterms:W3CDTF">2020-07-15T01:11:15Z</dcterms:modified>
</cp:coreProperties>
</file>