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B952D7-A90C-438E-90DE-3E44D6B3DD18}" type="datetimeFigureOut">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270504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B952D7-A90C-438E-90DE-3E44D6B3DD18}" type="datetimeFigureOut">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56936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B952D7-A90C-438E-90DE-3E44D6B3DD18}" type="datetimeFigureOut">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2114197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B952D7-A90C-438E-90DE-3E44D6B3DD18}" type="datetimeFigureOut">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259956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952D7-A90C-438E-90DE-3E44D6B3DD18}" type="datetimeFigureOut">
              <a:rPr lang="en-US" smtClean="0"/>
              <a:t>2/17/2015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2122999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B952D7-A90C-438E-90DE-3E44D6B3DD18}" type="datetimeFigureOut">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2761415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B952D7-A90C-438E-90DE-3E44D6B3DD18}" type="datetimeFigureOut">
              <a:rPr lang="en-US" smtClean="0"/>
              <a:t>2/17/2015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123245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B952D7-A90C-438E-90DE-3E44D6B3DD18}" type="datetimeFigureOut">
              <a:rPr lang="en-US" smtClean="0"/>
              <a:t>2/17/2015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1201367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B952D7-A90C-438E-90DE-3E44D6B3DD18}" type="datetimeFigureOut">
              <a:rPr lang="en-US" smtClean="0"/>
              <a:t>2/17/2015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1184846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B952D7-A90C-438E-90DE-3E44D6B3DD18}" type="datetimeFigureOut">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196916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B952D7-A90C-438E-90DE-3E44D6B3DD18}" type="datetimeFigureOut">
              <a:rPr lang="en-US" smtClean="0"/>
              <a:t>2/17/2015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40994A-C3DB-47D9-A5A6-94D6A1D05A4D}" type="slidenum">
              <a:rPr lang="en-US" smtClean="0"/>
              <a:t>‹#›</a:t>
            </a:fld>
            <a:endParaRPr lang="en-US"/>
          </a:p>
        </p:txBody>
      </p:sp>
    </p:spTree>
    <p:extLst>
      <p:ext uri="{BB962C8B-B14F-4D97-AF65-F5344CB8AC3E}">
        <p14:creationId xmlns:p14="http://schemas.microsoft.com/office/powerpoint/2010/main" val="3568345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B952D7-A90C-438E-90DE-3E44D6B3DD18}" type="datetimeFigureOut">
              <a:rPr lang="en-US" smtClean="0"/>
              <a:t>2/17/2015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0994A-C3DB-47D9-A5A6-94D6A1D05A4D}" type="slidenum">
              <a:rPr lang="en-US" smtClean="0"/>
              <a:t>‹#›</a:t>
            </a:fld>
            <a:endParaRPr lang="en-US"/>
          </a:p>
        </p:txBody>
      </p:sp>
    </p:spTree>
    <p:extLst>
      <p:ext uri="{BB962C8B-B14F-4D97-AF65-F5344CB8AC3E}">
        <p14:creationId xmlns:p14="http://schemas.microsoft.com/office/powerpoint/2010/main" val="1969512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NZ80SVOHKo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Q5ktq5Ccca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ybOvddwpJAg" TargetMode="External"/><Relationship Id="rId2" Type="http://schemas.openxmlformats.org/officeDocument/2006/relationships/hyperlink" Target="https://www.youtube.com/watch?v=8qb-h0sXkH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yourlogicalfallacyis.com/pdf/Logical_Fallacies_on_A4.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Fallacies continued</a:t>
            </a:r>
            <a:endParaRPr lang="en-US" sz="6000" dirty="0"/>
          </a:p>
        </p:txBody>
      </p:sp>
      <p:sp>
        <p:nvSpPr>
          <p:cNvPr id="3" name="Subtitle 2"/>
          <p:cNvSpPr>
            <a:spLocks noGrp="1"/>
          </p:cNvSpPr>
          <p:nvPr>
            <p:ph type="subTitle" idx="1"/>
          </p:nvPr>
        </p:nvSpPr>
        <p:spPr/>
        <p:txBody>
          <a:bodyPr>
            <a:normAutofit/>
          </a:bodyPr>
          <a:lstStyle/>
          <a:p>
            <a:r>
              <a:rPr lang="en-US" sz="4400" dirty="0" smtClean="0">
                <a:solidFill>
                  <a:schemeClr val="tx1"/>
                </a:solidFill>
              </a:rPr>
              <a:t>PHIL 2020</a:t>
            </a:r>
          </a:p>
          <a:p>
            <a:r>
              <a:rPr lang="en-US" sz="4400" dirty="0" smtClean="0">
                <a:solidFill>
                  <a:schemeClr val="tx1"/>
                </a:solidFill>
              </a:rPr>
              <a:t>Week 6 Day 11</a:t>
            </a:r>
            <a:endParaRPr lang="en-US" sz="4400" dirty="0">
              <a:solidFill>
                <a:schemeClr val="tx1"/>
              </a:solidFill>
            </a:endParaRPr>
          </a:p>
        </p:txBody>
      </p:sp>
    </p:spTree>
    <p:extLst>
      <p:ext uri="{BB962C8B-B14F-4D97-AF65-F5344CB8AC3E}">
        <p14:creationId xmlns:p14="http://schemas.microsoft.com/office/powerpoint/2010/main" val="23185407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Hominem</a:t>
            </a:r>
            <a:endParaRPr lang="en-US" dirty="0"/>
          </a:p>
        </p:txBody>
      </p:sp>
      <p:sp>
        <p:nvSpPr>
          <p:cNvPr id="3" name="Content Placeholder 2"/>
          <p:cNvSpPr>
            <a:spLocks noGrp="1"/>
          </p:cNvSpPr>
          <p:nvPr>
            <p:ph idx="1"/>
          </p:nvPr>
        </p:nvSpPr>
        <p:spPr/>
        <p:txBody>
          <a:bodyPr/>
          <a:lstStyle/>
          <a:p>
            <a:r>
              <a:rPr lang="en-US" dirty="0" smtClean="0"/>
              <a:t>Example: After Sally presents an eloquent and compelling case for a more equitable taxation system, Sam asks the audience whether we should believe anything from a </a:t>
            </a:r>
            <a:r>
              <a:rPr lang="en-US" smtClean="0"/>
              <a:t>woman who isn’t </a:t>
            </a:r>
            <a:r>
              <a:rPr lang="en-US" dirty="0" smtClean="0"/>
              <a:t>married, was once arrested, and smells a bit weird.</a:t>
            </a:r>
            <a:endParaRPr lang="en-US" dirty="0"/>
          </a:p>
        </p:txBody>
      </p:sp>
    </p:spTree>
    <p:extLst>
      <p:ext uri="{BB962C8B-B14F-4D97-AF65-F5344CB8AC3E}">
        <p14:creationId xmlns:p14="http://schemas.microsoft.com/office/powerpoint/2010/main" val="1315234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Relevance, Sufficiency, Acceptability</a:t>
            </a:r>
            <a:endParaRPr lang="en-US" dirty="0"/>
          </a:p>
        </p:txBody>
      </p:sp>
      <p:sp>
        <p:nvSpPr>
          <p:cNvPr id="5" name="Content Placeholder 4"/>
          <p:cNvSpPr>
            <a:spLocks noGrp="1"/>
          </p:cNvSpPr>
          <p:nvPr>
            <p:ph idx="1"/>
          </p:nvPr>
        </p:nvSpPr>
        <p:spPr>
          <a:xfrm>
            <a:off x="152400" y="1600200"/>
            <a:ext cx="2895600" cy="4953000"/>
          </a:xfrm>
        </p:spPr>
        <p:txBody>
          <a:bodyPr>
            <a:normAutofit fontScale="62500" lnSpcReduction="20000"/>
          </a:bodyPr>
          <a:lstStyle/>
          <a:p>
            <a:pPr marL="0" indent="0">
              <a:buNone/>
            </a:pPr>
            <a:r>
              <a:rPr lang="en-US" dirty="0" smtClean="0"/>
              <a:t>-Appeal to Force/Argumentum ad </a:t>
            </a:r>
            <a:r>
              <a:rPr lang="en-US" dirty="0" err="1" smtClean="0"/>
              <a:t>Baculum</a:t>
            </a:r>
            <a:r>
              <a:rPr lang="en-US" dirty="0" smtClean="0"/>
              <a:t>  </a:t>
            </a:r>
          </a:p>
          <a:p>
            <a:pPr marL="0" indent="0">
              <a:buNone/>
            </a:pPr>
            <a:r>
              <a:rPr lang="en-US" dirty="0" smtClean="0"/>
              <a:t>-Appeal to Pity/Argumentum ad </a:t>
            </a:r>
            <a:r>
              <a:rPr lang="en-US" dirty="0" err="1" smtClean="0"/>
              <a:t>Misericordiam</a:t>
            </a:r>
            <a:r>
              <a:rPr lang="en-US" dirty="0" smtClean="0"/>
              <a:t>  </a:t>
            </a:r>
          </a:p>
          <a:p>
            <a:pPr marL="0" indent="0">
              <a:buNone/>
            </a:pPr>
            <a:r>
              <a:rPr lang="en-US" dirty="0" smtClean="0"/>
              <a:t>-Appeal to the People/Improper Appeal to Popularity, Argumentum ad </a:t>
            </a:r>
            <a:r>
              <a:rPr lang="en-US" dirty="0" err="1" smtClean="0"/>
              <a:t>Populum</a:t>
            </a:r>
            <a:r>
              <a:rPr lang="en-US" dirty="0" smtClean="0"/>
              <a:t>  </a:t>
            </a:r>
          </a:p>
          <a:p>
            <a:pPr marL="0" indent="0">
              <a:buNone/>
            </a:pPr>
            <a:r>
              <a:rPr lang="en-US" dirty="0" smtClean="0"/>
              <a:t>-Ad Hominem (argument against the person)  </a:t>
            </a:r>
          </a:p>
          <a:p>
            <a:pPr marL="0" indent="0">
              <a:buNone/>
            </a:pPr>
            <a:r>
              <a:rPr lang="en-US" dirty="0" smtClean="0"/>
              <a:t>-Straw Person, Straw Man </a:t>
            </a:r>
          </a:p>
          <a:p>
            <a:pPr marL="0" indent="0">
              <a:buNone/>
            </a:pPr>
            <a:r>
              <a:rPr lang="en-US" dirty="0" smtClean="0"/>
              <a:t>-Missing the Point, </a:t>
            </a:r>
            <a:r>
              <a:rPr lang="en-US" dirty="0" err="1" smtClean="0"/>
              <a:t>Ignoratio</a:t>
            </a:r>
            <a:r>
              <a:rPr lang="en-US" dirty="0" smtClean="0"/>
              <a:t> </a:t>
            </a:r>
            <a:r>
              <a:rPr lang="en-US" dirty="0" err="1" smtClean="0"/>
              <a:t>Elenchi</a:t>
            </a:r>
            <a:r>
              <a:rPr lang="en-US" dirty="0" smtClean="0"/>
              <a:t> </a:t>
            </a:r>
          </a:p>
          <a:p>
            <a:pPr marL="0" indent="0">
              <a:buNone/>
            </a:pPr>
            <a:r>
              <a:rPr lang="en-US" dirty="0" smtClean="0"/>
              <a:t>Red Herring </a:t>
            </a:r>
            <a:endParaRPr lang="en-US" dirty="0"/>
          </a:p>
        </p:txBody>
      </p:sp>
      <p:sp>
        <p:nvSpPr>
          <p:cNvPr id="6" name="TextBox 5"/>
          <p:cNvSpPr txBox="1"/>
          <p:nvPr/>
        </p:nvSpPr>
        <p:spPr>
          <a:xfrm>
            <a:off x="3200400" y="1600200"/>
            <a:ext cx="2590800" cy="4801314"/>
          </a:xfrm>
          <a:prstGeom prst="rect">
            <a:avLst/>
          </a:prstGeom>
          <a:noFill/>
        </p:spPr>
        <p:txBody>
          <a:bodyPr wrap="square" rtlCol="0">
            <a:spAutoFit/>
          </a:bodyPr>
          <a:lstStyle/>
          <a:p>
            <a:r>
              <a:rPr lang="en-US" dirty="0" smtClean="0"/>
              <a:t>-Improper Appeal to Authority, Unqualified Authority  </a:t>
            </a:r>
          </a:p>
          <a:p>
            <a:endParaRPr lang="en-US" dirty="0" smtClean="0"/>
          </a:p>
          <a:p>
            <a:r>
              <a:rPr lang="en-US" dirty="0" smtClean="0"/>
              <a:t>-Appeal to Ignorance </a:t>
            </a:r>
          </a:p>
          <a:p>
            <a:r>
              <a:rPr lang="en-US" dirty="0" smtClean="0"/>
              <a:t> </a:t>
            </a:r>
          </a:p>
          <a:p>
            <a:r>
              <a:rPr lang="en-US" dirty="0" smtClean="0"/>
              <a:t>-Hasty Generalization/Converse Accident  </a:t>
            </a:r>
          </a:p>
          <a:p>
            <a:endParaRPr lang="en-US" dirty="0" smtClean="0"/>
          </a:p>
          <a:p>
            <a:r>
              <a:rPr lang="en-US" dirty="0" smtClean="0"/>
              <a:t>-False Cause/ Questionable Cause   </a:t>
            </a:r>
          </a:p>
          <a:p>
            <a:endParaRPr lang="en-US" dirty="0" smtClean="0"/>
          </a:p>
          <a:p>
            <a:r>
              <a:rPr lang="en-US" dirty="0" smtClean="0"/>
              <a:t>-Slippery Slope  </a:t>
            </a:r>
          </a:p>
          <a:p>
            <a:endParaRPr lang="en-US" dirty="0" smtClean="0"/>
          </a:p>
          <a:p>
            <a:r>
              <a:rPr lang="en-US" dirty="0" smtClean="0"/>
              <a:t>-Weak Analogy / Faulty Analogy </a:t>
            </a:r>
            <a:endParaRPr lang="en-US" dirty="0"/>
          </a:p>
        </p:txBody>
      </p:sp>
      <p:sp>
        <p:nvSpPr>
          <p:cNvPr id="7" name="TextBox 6"/>
          <p:cNvSpPr txBox="1"/>
          <p:nvPr/>
        </p:nvSpPr>
        <p:spPr>
          <a:xfrm>
            <a:off x="5791200" y="1752600"/>
            <a:ext cx="3048000" cy="3693319"/>
          </a:xfrm>
          <a:prstGeom prst="rect">
            <a:avLst/>
          </a:prstGeom>
          <a:noFill/>
        </p:spPr>
        <p:txBody>
          <a:bodyPr wrap="square" rtlCol="0">
            <a:spAutoFit/>
          </a:bodyPr>
          <a:lstStyle/>
          <a:p>
            <a:r>
              <a:rPr lang="en-US" dirty="0" smtClean="0"/>
              <a:t>-Begging the Question/ </a:t>
            </a:r>
            <a:r>
              <a:rPr lang="en-US" dirty="0" err="1" smtClean="0"/>
              <a:t>Petitio</a:t>
            </a:r>
            <a:r>
              <a:rPr lang="en-US" dirty="0" smtClean="0"/>
              <a:t> </a:t>
            </a:r>
            <a:r>
              <a:rPr lang="en-US" dirty="0" err="1" smtClean="0"/>
              <a:t>Principii</a:t>
            </a:r>
            <a:r>
              <a:rPr lang="en-US" dirty="0" smtClean="0"/>
              <a:t>  </a:t>
            </a:r>
          </a:p>
          <a:p>
            <a:endParaRPr lang="en-US" dirty="0" smtClean="0"/>
          </a:p>
          <a:p>
            <a:r>
              <a:rPr lang="en-US" dirty="0" smtClean="0"/>
              <a:t>-False Dichotomy, False Dilemma, or Either-Or Fallacy  </a:t>
            </a:r>
          </a:p>
          <a:p>
            <a:r>
              <a:rPr lang="en-US" dirty="0" smtClean="0"/>
              <a:t>Equivocation  </a:t>
            </a:r>
          </a:p>
          <a:p>
            <a:endParaRPr lang="en-US" dirty="0" smtClean="0"/>
          </a:p>
          <a:p>
            <a:r>
              <a:rPr lang="en-US" dirty="0" smtClean="0"/>
              <a:t>-Inconsistency </a:t>
            </a:r>
          </a:p>
          <a:p>
            <a:endParaRPr lang="en-US" dirty="0" smtClean="0"/>
          </a:p>
          <a:p>
            <a:r>
              <a:rPr lang="en-US" dirty="0" smtClean="0"/>
              <a:t>-Improper Appeal to Tradition or Past Practice</a:t>
            </a:r>
          </a:p>
          <a:p>
            <a:endParaRPr lang="en-US" dirty="0" smtClean="0"/>
          </a:p>
          <a:p>
            <a:r>
              <a:rPr lang="en-US" dirty="0" smtClean="0"/>
              <a:t>-Ambiguity</a:t>
            </a:r>
            <a:endParaRPr lang="en-US" dirty="0"/>
          </a:p>
        </p:txBody>
      </p:sp>
    </p:spTree>
    <p:extLst>
      <p:ext uri="{BB962C8B-B14F-4D97-AF65-F5344CB8AC3E}">
        <p14:creationId xmlns:p14="http://schemas.microsoft.com/office/powerpoint/2010/main" val="621247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TV Slippery Slope Compilation</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https://www.youtube.com/watch?v=NZ80SVOHKoo</a:t>
            </a:r>
            <a:r>
              <a:rPr lang="en-US" dirty="0" smtClean="0"/>
              <a:t> </a:t>
            </a:r>
            <a:endParaRPr lang="en-US" dirty="0"/>
          </a:p>
        </p:txBody>
      </p:sp>
    </p:spTree>
    <p:extLst>
      <p:ext uri="{BB962C8B-B14F-4D97-AF65-F5344CB8AC3E}">
        <p14:creationId xmlns:p14="http://schemas.microsoft.com/office/powerpoint/2010/main" val="794880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 Hominem in the movie A Time To Kill</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https://www.youtube.com/watch?v=Q5ktq5Cccac</a:t>
            </a:r>
            <a:endParaRPr lang="en-US" dirty="0" smtClean="0"/>
          </a:p>
          <a:p>
            <a:endParaRPr lang="en-US" dirty="0"/>
          </a:p>
        </p:txBody>
      </p:sp>
    </p:spTree>
    <p:extLst>
      <p:ext uri="{BB962C8B-B14F-4D97-AF65-F5344CB8AC3E}">
        <p14:creationId xmlns:p14="http://schemas.microsoft.com/office/powerpoint/2010/main" val="1202937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Fallacies and Arguing on the Internet by PBS Idea Channel</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https://www.youtube.com/watch?v=8qb-h0sXkH4</a:t>
            </a:r>
            <a:endParaRPr lang="en-US" dirty="0" smtClean="0"/>
          </a:p>
          <a:p>
            <a:endParaRPr lang="en-US" dirty="0"/>
          </a:p>
          <a:p>
            <a:r>
              <a:rPr lang="en-US" dirty="0" smtClean="0">
                <a:hlinkClick r:id="rId3"/>
              </a:rPr>
              <a:t>https://www.youtube.com/watch?v=ybOvddwpJAg</a:t>
            </a:r>
            <a:r>
              <a:rPr lang="en-US" dirty="0" smtClean="0"/>
              <a:t> </a:t>
            </a:r>
            <a:endParaRPr lang="en-US" dirty="0"/>
          </a:p>
        </p:txBody>
      </p:sp>
    </p:spTree>
    <p:extLst>
      <p:ext uri="{BB962C8B-B14F-4D97-AF65-F5344CB8AC3E}">
        <p14:creationId xmlns:p14="http://schemas.microsoft.com/office/powerpoint/2010/main" val="4211495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2800" dirty="0" smtClean="0">
                <a:hlinkClick r:id="rId2"/>
              </a:rPr>
              <a:t>https://yourlogicalfallacyis.com/pdf/Logical_Fallacies_on_A4.pdf</a:t>
            </a:r>
            <a:r>
              <a:rPr lang="en-US" sz="2800" dirty="0" smtClean="0"/>
              <a:t> </a:t>
            </a:r>
            <a:endParaRPr lang="en-US" sz="2800"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761" y="990600"/>
            <a:ext cx="8810625" cy="557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266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Man/Straw Person</a:t>
            </a:r>
            <a:endParaRPr lang="en-US" dirty="0"/>
          </a:p>
        </p:txBody>
      </p:sp>
      <p:sp>
        <p:nvSpPr>
          <p:cNvPr id="3" name="Content Placeholder 2"/>
          <p:cNvSpPr>
            <a:spLocks noGrp="1"/>
          </p:cNvSpPr>
          <p:nvPr>
            <p:ph idx="1"/>
          </p:nvPr>
        </p:nvSpPr>
        <p:spPr/>
        <p:txBody>
          <a:bodyPr/>
          <a:lstStyle/>
          <a:p>
            <a:r>
              <a:rPr lang="en-US" dirty="0" smtClean="0"/>
              <a:t>Example: After Will said that we should put more money into health and education, Warren responded by saying that he was surprised that Will hates our country so much that he wants to leave it defenseless by cutting military spending.</a:t>
            </a:r>
            <a:endParaRPr lang="en-US" dirty="0"/>
          </a:p>
        </p:txBody>
      </p:sp>
    </p:spTree>
    <p:extLst>
      <p:ext uri="{BB962C8B-B14F-4D97-AF65-F5344CB8AC3E}">
        <p14:creationId xmlns:p14="http://schemas.microsoft.com/office/powerpoint/2010/main" val="4149272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Questionable Cause/False Cause</a:t>
            </a:r>
            <a:endParaRPr lang="en-US" dirty="0"/>
          </a:p>
        </p:txBody>
      </p:sp>
      <p:sp>
        <p:nvSpPr>
          <p:cNvPr id="3" name="Content Placeholder 2"/>
          <p:cNvSpPr>
            <a:spLocks noGrp="1"/>
          </p:cNvSpPr>
          <p:nvPr>
            <p:ph idx="1"/>
          </p:nvPr>
        </p:nvSpPr>
        <p:spPr/>
        <p:txBody>
          <a:bodyPr/>
          <a:lstStyle/>
          <a:p>
            <a:r>
              <a:rPr lang="en-US" dirty="0" smtClean="0"/>
              <a:t>Example: Pointing to a fancy chart, Roger shows how temperatures have been rising over the past few centuries, whilst at the same time the numbers of pirates have been decreasing; thus pirates cool the world and global warming is a hoax.</a:t>
            </a:r>
            <a:endParaRPr lang="en-US" dirty="0"/>
          </a:p>
        </p:txBody>
      </p:sp>
    </p:spTree>
    <p:extLst>
      <p:ext uri="{BB962C8B-B14F-4D97-AF65-F5344CB8AC3E}">
        <p14:creationId xmlns:p14="http://schemas.microsoft.com/office/powerpoint/2010/main" val="968542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Slippery Slope</a:t>
            </a:r>
            <a:endParaRPr lang="en-US" dirty="0"/>
          </a:p>
        </p:txBody>
      </p:sp>
      <p:sp>
        <p:nvSpPr>
          <p:cNvPr id="3" name="Content Placeholder 2"/>
          <p:cNvSpPr>
            <a:spLocks noGrp="1"/>
          </p:cNvSpPr>
          <p:nvPr>
            <p:ph idx="1"/>
          </p:nvPr>
        </p:nvSpPr>
        <p:spPr/>
        <p:txBody>
          <a:bodyPr/>
          <a:lstStyle/>
          <a:p>
            <a:r>
              <a:rPr lang="en-US" dirty="0" smtClean="0"/>
              <a:t>Colin Closet asserts that if we allow same-sex couples to marry, then the next thing we know we’ll be allowing people to marry their parents, then their cars, and then Bonobo monkeys. So we cannot allow same-sex marriage in the first place.</a:t>
            </a:r>
            <a:endParaRPr lang="en-US" dirty="0"/>
          </a:p>
        </p:txBody>
      </p:sp>
    </p:spTree>
    <p:extLst>
      <p:ext uri="{BB962C8B-B14F-4D97-AF65-F5344CB8AC3E}">
        <p14:creationId xmlns:p14="http://schemas.microsoft.com/office/powerpoint/2010/main" val="2506758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351</Words>
  <Application>Microsoft Office PowerPoint</Application>
  <PresentationFormat>On-screen Show (4:3)</PresentationFormat>
  <Paragraphs>49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Fallacies continued</vt:lpstr>
      <vt:lpstr>Relevance, Sufficiency, Acceptability</vt:lpstr>
      <vt:lpstr>Direct TV Slippery Slope Compilation</vt:lpstr>
      <vt:lpstr>Ad Hominem in the movie A Time To Kill</vt:lpstr>
      <vt:lpstr>Fallacies and Arguing on the Internet by PBS Idea Channel</vt:lpstr>
      <vt:lpstr>https://yourlogicalfallacyis.com/pdf/Logical_Fallacies_on_A4.pdf </vt:lpstr>
      <vt:lpstr>Straw Man/Straw Person</vt:lpstr>
      <vt:lpstr>Questionable Cause/False Cause</vt:lpstr>
      <vt:lpstr>Slippery Slope</vt:lpstr>
      <vt:lpstr>Ad Hominem</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Fallacies continued</dc:title>
  <dc:creator>chjames</dc:creator>
  <cp:lastModifiedBy>chjames</cp:lastModifiedBy>
  <cp:revision>3</cp:revision>
  <dcterms:created xsi:type="dcterms:W3CDTF">2015-02-17T10:56:27Z</dcterms:created>
  <dcterms:modified xsi:type="dcterms:W3CDTF">2015-02-17T11:23:26Z</dcterms:modified>
</cp:coreProperties>
</file>