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3" r:id="rId2"/>
    <p:sldMasterId id="2147483665" r:id="rId3"/>
    <p:sldMasterId id="2147483667" r:id="rId4"/>
    <p:sldMasterId id="2147483669" r:id="rId5"/>
    <p:sldMasterId id="2147483671" r:id="rId6"/>
    <p:sldMasterId id="2147483673" r:id="rId7"/>
    <p:sldMasterId id="2147483675" r:id="rId8"/>
    <p:sldMasterId id="2147483677" r:id="rId9"/>
    <p:sldMasterId id="2147483679" r:id="rId10"/>
    <p:sldMasterId id="2147483681" r:id="rId11"/>
  </p:sldMasterIdLst>
  <p:notesMasterIdLst>
    <p:notesMasterId r:id="rId40"/>
  </p:notesMasterIdLst>
  <p:handoutMasterIdLst>
    <p:handoutMasterId r:id="rId41"/>
  </p:handoutMasterIdLst>
  <p:sldIdLst>
    <p:sldId id="273" r:id="rId12"/>
    <p:sldId id="368" r:id="rId13"/>
    <p:sldId id="315" r:id="rId14"/>
    <p:sldId id="373" r:id="rId15"/>
    <p:sldId id="381" r:id="rId16"/>
    <p:sldId id="374" r:id="rId17"/>
    <p:sldId id="375" r:id="rId18"/>
    <p:sldId id="376" r:id="rId19"/>
    <p:sldId id="377" r:id="rId20"/>
    <p:sldId id="378" r:id="rId21"/>
    <p:sldId id="379" r:id="rId22"/>
    <p:sldId id="369" r:id="rId23"/>
    <p:sldId id="370" r:id="rId24"/>
    <p:sldId id="371" r:id="rId25"/>
    <p:sldId id="372" r:id="rId26"/>
    <p:sldId id="380" r:id="rId27"/>
    <p:sldId id="385" r:id="rId28"/>
    <p:sldId id="357" r:id="rId29"/>
    <p:sldId id="318" r:id="rId30"/>
    <p:sldId id="355" r:id="rId31"/>
    <p:sldId id="356" r:id="rId32"/>
    <p:sldId id="336" r:id="rId33"/>
    <p:sldId id="366" r:id="rId34"/>
    <p:sldId id="384" r:id="rId35"/>
    <p:sldId id="367" r:id="rId36"/>
    <p:sldId id="382" r:id="rId37"/>
    <p:sldId id="383" r:id="rId38"/>
    <p:sldId id="361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333399"/>
    <a:srgbClr val="990000"/>
    <a:srgbClr val="5F5F5F"/>
    <a:srgbClr val="000099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18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1956164474680152E-2"/>
          <c:y val="8.5786448622639011E-2"/>
          <c:w val="0.92737458197815459"/>
          <c:h val="0.606373849113999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U.S.</c:v>
                </c:pt>
              </c:strCache>
            </c:strRef>
          </c:tx>
          <c:spPr>
            <a:solidFill>
              <a:srgbClr val="0000FF"/>
            </a:solidFill>
            <a:ln w="12700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Fall 1998</c:v>
                </c:pt>
                <c:pt idx="1">
                  <c:v>Fall 2008</c:v>
                </c:pt>
              </c:strCache>
            </c:strRef>
          </c:cat>
          <c:val>
            <c:numRef>
              <c:f>Sheet1!$B$2:$C$2</c:f>
              <c:numCache>
                <c:formatCode>0%</c:formatCode>
                <c:ptCount val="2"/>
                <c:pt idx="0">
                  <c:v>0.56999999999999995</c:v>
                </c:pt>
                <c:pt idx="1">
                  <c:v>0.63000000000001199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SREB</c:v>
                </c:pt>
              </c:strCache>
            </c:strRef>
          </c:tx>
          <c:spPr>
            <a:solidFill>
              <a:srgbClr val="008000"/>
            </a:solidFill>
            <a:ln w="12700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Fall 1998</c:v>
                </c:pt>
                <c:pt idx="1">
                  <c:v>Fall 2008</c:v>
                </c:pt>
              </c:strCache>
            </c:strRef>
          </c:cat>
          <c:val>
            <c:numRef>
              <c:f>Sheet1!$B$3:$C$3</c:f>
              <c:numCache>
                <c:formatCode>0%</c:formatCode>
                <c:ptCount val="2"/>
                <c:pt idx="0">
                  <c:v>0.56000000000000005</c:v>
                </c:pt>
                <c:pt idx="1">
                  <c:v>0.62000000000000965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GA</c:v>
                </c:pt>
              </c:strCache>
            </c:strRef>
          </c:tx>
          <c:spPr>
            <a:solidFill>
              <a:srgbClr val="800000"/>
            </a:solidFill>
            <a:ln w="12700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Fall 1998</c:v>
                </c:pt>
                <c:pt idx="1">
                  <c:v>Fall 2008</c:v>
                </c:pt>
              </c:strCache>
            </c:strRef>
          </c:cat>
          <c:val>
            <c:numRef>
              <c:f>Sheet1!$B$4:$C$4</c:f>
              <c:numCache>
                <c:formatCode>0%</c:formatCode>
                <c:ptCount val="2"/>
                <c:pt idx="0">
                  <c:v>0.60000000000000064</c:v>
                </c:pt>
                <c:pt idx="1">
                  <c:v>0.72000000000000064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5"/>
        <c:axId val="94791936"/>
        <c:axId val="94814208"/>
      </c:barChart>
      <c:catAx>
        <c:axId val="94791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48142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4814208"/>
        <c:scaling>
          <c:orientation val="minMax"/>
          <c:max val="1"/>
        </c:scaling>
        <c:delete val="0"/>
        <c:axPos val="l"/>
        <c:numFmt formatCode="0%" sourceLinked="1"/>
        <c:majorTickMark val="none"/>
        <c:minorTickMark val="none"/>
        <c:tickLblPos val="none"/>
        <c:spPr>
          <a:ln w="9525">
            <a:noFill/>
          </a:ln>
        </c:spPr>
        <c:crossAx val="94791936"/>
        <c:crosses val="autoZero"/>
        <c:crossBetween val="between"/>
        <c:majorUnit val="0.1"/>
        <c:minorUnit val="2.0000000000000014E-2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10349581519420505"/>
          <c:y val="0.89581402977983349"/>
          <c:w val="0.76569932933011908"/>
          <c:h val="8.4595327246009627E-2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42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492753623188406"/>
          <c:y val="3.2679738562092886E-2"/>
          <c:w val="0.84057971014492761"/>
          <c:h val="0.934640522875834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800000"/>
            </a:solidFill>
            <a:ln w="12618">
              <a:solidFill>
                <a:schemeClr val="tx1"/>
              </a:solidFill>
              <a:prstDash val="solid"/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008000"/>
              </a:solidFill>
              <a:ln w="12618">
                <a:solidFill>
                  <a:schemeClr val="tx1"/>
                </a:solidFill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0000FF"/>
              </a:solidFill>
              <a:ln w="12618">
                <a:solidFill>
                  <a:schemeClr val="tx1"/>
                </a:solidFill>
                <a:prstDash val="solid"/>
              </a:ln>
            </c:spPr>
          </c:dPt>
          <c:dLbls>
            <c:spPr>
              <a:noFill/>
              <a:ln w="25237">
                <a:noFill/>
              </a:ln>
            </c:spPr>
            <c:txPr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GA</c:v>
                </c:pt>
                <c:pt idx="1">
                  <c:v>SREB</c:v>
                </c:pt>
                <c:pt idx="2">
                  <c:v>U.S.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>
                  <c:v>0.5</c:v>
                </c:pt>
                <c:pt idx="1">
                  <c:v>0.53</c:v>
                </c:pt>
                <c:pt idx="2">
                  <c:v>0.55000000000000004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94961024"/>
        <c:axId val="96670848"/>
      </c:barChart>
      <c:catAx>
        <c:axId val="949610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315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66708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6670848"/>
        <c:scaling>
          <c:orientation val="minMax"/>
          <c:max val="1"/>
        </c:scaling>
        <c:delete val="0"/>
        <c:axPos val="b"/>
        <c:numFmt formatCode="0%" sourceLinked="1"/>
        <c:majorTickMark val="none"/>
        <c:minorTickMark val="none"/>
        <c:tickLblPos val="none"/>
        <c:spPr>
          <a:ln w="9464">
            <a:noFill/>
          </a:ln>
        </c:spPr>
        <c:crossAx val="94961024"/>
        <c:crosses val="autoZero"/>
        <c:crossBetween val="between"/>
      </c:valAx>
      <c:spPr>
        <a:noFill/>
        <a:ln w="2523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16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7993945063797721E-2"/>
          <c:y val="1.4826236998153008E-2"/>
          <c:w val="0.95636391985655256"/>
          <c:h val="0.671741275396139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All</c:v>
                </c:pt>
              </c:strCache>
            </c:strRef>
          </c:tx>
          <c:spPr>
            <a:solidFill>
              <a:srgbClr val="FFCC00"/>
            </a:solidFill>
            <a:ln w="14659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9319">
                <a:noFill/>
              </a:ln>
            </c:spPr>
            <c:txPr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U.S.</c:v>
                </c:pt>
                <c:pt idx="1">
                  <c:v>SREB</c:v>
                </c:pt>
                <c:pt idx="2">
                  <c:v>GA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>
                  <c:v>0.27</c:v>
                </c:pt>
                <c:pt idx="1">
                  <c:v>0.25</c:v>
                </c:pt>
                <c:pt idx="2">
                  <c:v>0.27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Black</c:v>
                </c:pt>
              </c:strCache>
            </c:strRef>
          </c:tx>
          <c:spPr>
            <a:solidFill>
              <a:srgbClr val="0000FF"/>
            </a:solidFill>
            <a:ln w="14659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9319">
                <a:noFill/>
              </a:ln>
            </c:spPr>
            <c:txPr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U.S.</c:v>
                </c:pt>
                <c:pt idx="1">
                  <c:v>SREB</c:v>
                </c:pt>
                <c:pt idx="2">
                  <c:v>GA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>
                  <c:v>0.17</c:v>
                </c:pt>
                <c:pt idx="1">
                  <c:v>0.17</c:v>
                </c:pt>
                <c:pt idx="2">
                  <c:v>0.19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Hispanic</c:v>
                </c:pt>
              </c:strCache>
            </c:strRef>
          </c:tx>
          <c:spPr>
            <a:solidFill>
              <a:srgbClr val="008000"/>
            </a:solidFill>
            <a:ln w="14659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9319">
                <a:noFill/>
              </a:ln>
            </c:spPr>
            <c:txPr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U.S.</c:v>
                </c:pt>
                <c:pt idx="1">
                  <c:v>SREB</c:v>
                </c:pt>
                <c:pt idx="2">
                  <c:v>GA</c:v>
                </c:pt>
              </c:strCache>
            </c:strRef>
          </c:cat>
          <c:val>
            <c:numRef>
              <c:f>Sheet1!$B$4:$D$4</c:f>
              <c:numCache>
                <c:formatCode>0%</c:formatCode>
                <c:ptCount val="3"/>
                <c:pt idx="0">
                  <c:v>0.13</c:v>
                </c:pt>
                <c:pt idx="1">
                  <c:v>0.14000000000000001</c:v>
                </c:pt>
                <c:pt idx="2">
                  <c:v>0.13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White</c:v>
                </c:pt>
              </c:strCache>
            </c:strRef>
          </c:tx>
          <c:spPr>
            <a:solidFill>
              <a:srgbClr val="800000"/>
            </a:solidFill>
            <a:ln w="14659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9319">
                <a:noFill/>
              </a:ln>
            </c:spPr>
            <c:txPr>
              <a:bodyPr/>
              <a:lstStyle/>
              <a:p>
                <a:pPr>
                  <a:defRPr sz="16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U.S.</c:v>
                </c:pt>
                <c:pt idx="1">
                  <c:v>SREB</c:v>
                </c:pt>
                <c:pt idx="2">
                  <c:v>GA</c:v>
                </c:pt>
              </c:strCache>
            </c:strRef>
          </c:cat>
          <c:val>
            <c:numRef>
              <c:f>Sheet1!$B$5:$D$5</c:f>
              <c:numCache>
                <c:formatCode>0%</c:formatCode>
                <c:ptCount val="3"/>
                <c:pt idx="0">
                  <c:v>0.29000000000000031</c:v>
                </c:pt>
                <c:pt idx="1">
                  <c:v>0.27</c:v>
                </c:pt>
                <c:pt idx="2">
                  <c:v>0.30000000000000032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5"/>
        <c:axId val="110308736"/>
        <c:axId val="110322816"/>
      </c:barChart>
      <c:catAx>
        <c:axId val="11030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36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0322816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10322816"/>
        <c:scaling>
          <c:orientation val="minMax"/>
          <c:max val="0.5"/>
          <c:min val="0"/>
        </c:scaling>
        <c:delete val="0"/>
        <c:axPos val="l"/>
        <c:numFmt formatCode="0%" sourceLinked="1"/>
        <c:majorTickMark val="none"/>
        <c:minorTickMark val="none"/>
        <c:tickLblPos val="none"/>
        <c:spPr>
          <a:ln w="10995">
            <a:noFill/>
          </a:ln>
        </c:spPr>
        <c:crossAx val="110308736"/>
        <c:crosses val="autoZero"/>
        <c:crossBetween val="between"/>
        <c:majorUnit val="0.1"/>
        <c:minorUnit val="2.0000000000000011E-2"/>
      </c:valAx>
      <c:spPr>
        <a:noFill/>
        <a:ln w="29319">
          <a:noFill/>
        </a:ln>
      </c:spPr>
    </c:plotArea>
    <c:legend>
      <c:legendPos val="r"/>
      <c:layout>
        <c:manualLayout>
          <c:xMode val="edge"/>
          <c:yMode val="edge"/>
          <c:x val="8.6511655102518126E-2"/>
          <c:y val="1.5375230873918537E-2"/>
          <c:w val="0.8044338764585186"/>
          <c:h val="9.2024539877300623E-2"/>
        </c:manualLayout>
      </c:layout>
      <c:overlay val="0"/>
      <c:spPr>
        <a:solidFill>
          <a:schemeClr val="bg1"/>
        </a:solidFill>
        <a:ln w="29319">
          <a:noFill/>
        </a:ln>
      </c:spPr>
      <c:txPr>
        <a:bodyPr/>
        <a:lstStyle/>
        <a:p>
          <a:pPr>
            <a:defRPr sz="18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4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Garamond Semibold"/>
              </a:defRPr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Garamond Semibold"/>
              </a:defRPr>
            </a:lvl1pPr>
          </a:lstStyle>
          <a:p>
            <a:fld id="{100F702C-970A-4A0A-9BF9-E4BA3C816CE3}" type="datetimeFigureOut">
              <a:rPr lang="en-US"/>
              <a:pPr/>
              <a:t>2/22/2011</a:t>
            </a:fld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Garamond Semibold"/>
              </a:defRPr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Garamond Semibold"/>
              </a:defRPr>
            </a:lvl1pPr>
          </a:lstStyle>
          <a:p>
            <a:fld id="{62C68533-FD8B-407F-8387-C4078942D5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103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Garamond Semibold"/>
              </a:defRPr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Garamond Semibold"/>
              </a:defRPr>
            </a:lvl1pPr>
          </a:lstStyle>
          <a:p>
            <a:fld id="{627F4A82-C3D8-43A8-AE12-67BA804E7588}" type="datetimeFigureOut">
              <a:rPr lang="en-US"/>
              <a:pPr/>
              <a:t>2/22/2011</a:t>
            </a:fld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Garamond Semibold"/>
              </a:defRPr>
            </a:lvl1pPr>
          </a:lstStyle>
          <a:p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Garamond Semibold"/>
              </a:defRPr>
            </a:lvl1pPr>
          </a:lstStyle>
          <a:p>
            <a:fld id="{E7C4A414-01D4-4072-94A7-9D00E71C46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1737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765802-7C61-43FB-9351-3FF6B7B18775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9791C8-6A22-4E31-9230-F4E237B12AFE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F9430C-DED0-48B7-8DD8-AC1A6DD6C78E}" type="slidenum">
              <a:rPr lang="en-US" smtClean="0">
                <a:latin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765802-7C61-43FB-9351-3FF6B7B18775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765802-7C61-43FB-9351-3FF6B7B18775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765802-7C61-43FB-9351-3FF6B7B18775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765802-7C61-43FB-9351-3FF6B7B18775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765802-7C61-43FB-9351-3FF6B7B18775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765802-7C61-43FB-9351-3FF6B7B18775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DEE976-EA7A-4260-8CB7-9179FEF282F7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DEE976-EA7A-4260-8CB7-9179FEF282F7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DEE976-EA7A-4260-8CB7-9179FEF282F7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		                </a:t>
            </a:r>
            <a:fld id="{E40E2DFB-611C-4406-AEAF-F43BD6041DAA}" type="slidenum">
              <a:rPr lang="en-US" altLang="en-US">
                <a:solidFill>
                  <a:srgbClr val="000000"/>
                </a:solidFill>
              </a:rPr>
              <a:pPr/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1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" name="Notes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		                </a:t>
            </a:r>
            <a:fld id="{DCDA98A7-5AE2-4939-B8FF-BDDFB9D6788C}" type="slidenum">
              <a:rPr lang="en-US" altLang="en-US">
                <a:solidFill>
                  <a:srgbClr val="000000"/>
                </a:solidFill>
              </a:rPr>
              <a:pPr/>
              <a:t>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" name="Notes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		                </a:t>
            </a:r>
            <a:fld id="{FF426716-90B2-4135-8980-810231DBCE62}" type="slidenum">
              <a:rPr lang="en-US" altLang="en-US">
                <a:solidFill>
                  <a:srgbClr val="000000"/>
                </a:solidFill>
              </a:rPr>
              <a:pPr/>
              <a:t>8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5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685800"/>
            <a:ext cx="4786313" cy="3590925"/>
          </a:xfrm>
          <a:ln/>
        </p:spPr>
      </p:sp>
      <p:sp>
        <p:nvSpPr>
          <p:cNvPr id="5" name="Notes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4CCAE0-480E-4672-B934-6501D884D98C}" type="slidenum">
              <a:rPr lang="en-US" smtClean="0">
                <a:solidFill>
                  <a:srgbClr val="000000"/>
                </a:solidFill>
                <a:latin typeface="Arial" pitchFamily="34" charset="0"/>
              </a:rPr>
              <a:pPr/>
              <a:t>9</a:t>
            </a:fld>
            <a:endParaRPr 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066"/>
            <a:ext cx="5487988" cy="4113782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457200"/>
            <a:ext cx="16764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457200"/>
            <a:ext cx="48768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pull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pull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pull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pull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pull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pull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pull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2057400"/>
            <a:ext cx="3276600" cy="2362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2057400"/>
            <a:ext cx="3276600" cy="2362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pull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pull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pull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2057400"/>
            <a:ext cx="3276600" cy="2362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2057400"/>
            <a:ext cx="3276600" cy="2362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457200"/>
            <a:ext cx="5943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057400"/>
            <a:ext cx="6705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1447800" cy="6858000"/>
          </a:xfrm>
          <a:prstGeom prst="rect">
            <a:avLst/>
          </a:prstGeom>
          <a:solidFill>
            <a:srgbClr val="000099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Garamond Semibold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52400" y="5486400"/>
            <a:ext cx="1447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400">
                <a:solidFill>
                  <a:schemeClr val="bg1"/>
                </a:solidFill>
                <a:latin typeface="Times" pitchFamily="18" charset="0"/>
              </a:rPr>
              <a:t>Southern</a:t>
            </a:r>
            <a:br>
              <a:rPr lang="en-US" sz="1400">
                <a:solidFill>
                  <a:schemeClr val="bg1"/>
                </a:solidFill>
                <a:latin typeface="Times" pitchFamily="18" charset="0"/>
              </a:rPr>
            </a:br>
            <a:r>
              <a:rPr lang="en-US" sz="1400">
                <a:solidFill>
                  <a:schemeClr val="bg1"/>
                </a:solidFill>
                <a:latin typeface="Times" pitchFamily="18" charset="0"/>
              </a:rPr>
              <a:t>Regional</a:t>
            </a:r>
            <a:br>
              <a:rPr lang="en-US" sz="1400">
                <a:solidFill>
                  <a:schemeClr val="bg1"/>
                </a:solidFill>
                <a:latin typeface="Times" pitchFamily="18" charset="0"/>
              </a:rPr>
            </a:br>
            <a:r>
              <a:rPr lang="en-US" sz="1400">
                <a:solidFill>
                  <a:schemeClr val="bg1"/>
                </a:solidFill>
                <a:latin typeface="Times" pitchFamily="18" charset="0"/>
              </a:rPr>
              <a:t>Education</a:t>
            </a:r>
            <a:br>
              <a:rPr lang="en-US" sz="1400">
                <a:solidFill>
                  <a:schemeClr val="bg1"/>
                </a:solidFill>
                <a:latin typeface="Times" pitchFamily="18" charset="0"/>
              </a:rPr>
            </a:br>
            <a:r>
              <a:rPr lang="en-US" sz="1400">
                <a:solidFill>
                  <a:schemeClr val="bg1"/>
                </a:solidFill>
                <a:latin typeface="Times" pitchFamily="18" charset="0"/>
              </a:rPr>
              <a:t>Board</a:t>
            </a:r>
            <a:br>
              <a:rPr lang="en-US" sz="1400">
                <a:solidFill>
                  <a:schemeClr val="bg1"/>
                </a:solidFill>
                <a:latin typeface="Times" pitchFamily="18" charset="0"/>
              </a:rPr>
            </a:br>
            <a:endParaRPr lang="en-US" sz="1400">
              <a:solidFill>
                <a:schemeClr val="bg1"/>
              </a:solidFill>
              <a:latin typeface="Times" pitchFamily="18" charset="0"/>
            </a:endParaRPr>
          </a:p>
        </p:txBody>
      </p:sp>
      <p:pic>
        <p:nvPicPr>
          <p:cNvPr id="1030" name="Picture 1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1676400"/>
            <a:ext cx="9906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1752600" y="1676400"/>
            <a:ext cx="7086600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Garamond Semibold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pull dir="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Symbol" pitchFamily="18" charset="2"/>
        <a:buChar char="·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95000"/>
        <a:buFont typeface="Symbol" pitchFamily="18" charset="2"/>
        <a:buChar char="·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457200"/>
            <a:ext cx="5943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057400"/>
            <a:ext cx="6705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1447800" cy="6858000"/>
          </a:xfrm>
          <a:prstGeom prst="rect">
            <a:avLst/>
          </a:prstGeom>
          <a:solidFill>
            <a:srgbClr val="000099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52400" y="5486400"/>
            <a:ext cx="1447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Southern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Regional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Education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Board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endParaRPr lang="en-US" sz="1400">
              <a:solidFill>
                <a:srgbClr val="FFFFFF"/>
              </a:solidFill>
              <a:latin typeface="Times" pitchFamily="18" charset="0"/>
            </a:endParaRPr>
          </a:p>
        </p:txBody>
      </p:sp>
      <p:pic>
        <p:nvPicPr>
          <p:cNvPr id="1030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76400"/>
            <a:ext cx="9906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1752600" y="1676400"/>
            <a:ext cx="7086600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ransition spd="med">
    <p:pull dir="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Symbol" pitchFamily="18" charset="2"/>
        <a:buChar char="·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95000"/>
        <a:buFont typeface="Symbol" pitchFamily="18" charset="2"/>
        <a:buChar char="·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457200"/>
            <a:ext cx="5943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057400"/>
            <a:ext cx="6705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1447800" cy="6858000"/>
          </a:xfrm>
          <a:prstGeom prst="rect">
            <a:avLst/>
          </a:prstGeom>
          <a:solidFill>
            <a:srgbClr val="000099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52400" y="5486400"/>
            <a:ext cx="1447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Southern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Regional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Education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Board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endParaRPr lang="en-US" sz="1400">
              <a:solidFill>
                <a:srgbClr val="FFFFFF"/>
              </a:solidFill>
              <a:latin typeface="Times" pitchFamily="18" charset="0"/>
            </a:endParaRPr>
          </a:p>
        </p:txBody>
      </p:sp>
      <p:pic>
        <p:nvPicPr>
          <p:cNvPr id="1030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76400"/>
            <a:ext cx="9906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1752600" y="1676400"/>
            <a:ext cx="7086600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ransition spd="med">
    <p:pull dir="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Symbol" pitchFamily="18" charset="2"/>
        <a:buChar char="·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95000"/>
        <a:buFont typeface="Symbol" pitchFamily="18" charset="2"/>
        <a:buChar char="·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457200"/>
            <a:ext cx="5943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057400"/>
            <a:ext cx="6705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1447800" cy="6858000"/>
          </a:xfrm>
          <a:prstGeom prst="rect">
            <a:avLst/>
          </a:prstGeom>
          <a:solidFill>
            <a:srgbClr val="000099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52400" y="5486400"/>
            <a:ext cx="1447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Southern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Regional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Education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Board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endParaRPr lang="en-US" sz="1400">
              <a:solidFill>
                <a:srgbClr val="FFFFFF"/>
              </a:solidFill>
              <a:latin typeface="Times" pitchFamily="18" charset="0"/>
            </a:endParaRPr>
          </a:p>
        </p:txBody>
      </p:sp>
      <p:pic>
        <p:nvPicPr>
          <p:cNvPr id="1030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76400"/>
            <a:ext cx="9906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1752600" y="1676400"/>
            <a:ext cx="7086600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ransition spd="med">
    <p:pull dir="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Symbol" pitchFamily="18" charset="2"/>
        <a:buChar char="·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95000"/>
        <a:buFont typeface="Symbol" pitchFamily="18" charset="2"/>
        <a:buChar char="·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457200"/>
            <a:ext cx="5943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057400"/>
            <a:ext cx="6705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1447800" cy="6858000"/>
          </a:xfrm>
          <a:prstGeom prst="rect">
            <a:avLst/>
          </a:prstGeom>
          <a:solidFill>
            <a:srgbClr val="000099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52400" y="5486400"/>
            <a:ext cx="1447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Southern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Regional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Education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Board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endParaRPr lang="en-US" sz="1400">
              <a:solidFill>
                <a:srgbClr val="FFFFFF"/>
              </a:solidFill>
              <a:latin typeface="Times" pitchFamily="18" charset="0"/>
            </a:endParaRPr>
          </a:p>
        </p:txBody>
      </p:sp>
      <p:pic>
        <p:nvPicPr>
          <p:cNvPr id="1030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76400"/>
            <a:ext cx="9906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1752600" y="1676400"/>
            <a:ext cx="7086600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ransition spd="med">
    <p:pull dir="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Symbol" pitchFamily="18" charset="2"/>
        <a:buChar char="·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95000"/>
        <a:buFont typeface="Symbol" pitchFamily="18" charset="2"/>
        <a:buChar char="·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457200"/>
            <a:ext cx="5943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057400"/>
            <a:ext cx="6705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1447800" cy="6858000"/>
          </a:xfrm>
          <a:prstGeom prst="rect">
            <a:avLst/>
          </a:prstGeom>
          <a:solidFill>
            <a:srgbClr val="000099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52400" y="5486400"/>
            <a:ext cx="1447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Southern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Regional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Education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Board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endParaRPr lang="en-US" sz="1400">
              <a:solidFill>
                <a:srgbClr val="FFFFFF"/>
              </a:solidFill>
              <a:latin typeface="Times" pitchFamily="18" charset="0"/>
            </a:endParaRPr>
          </a:p>
        </p:txBody>
      </p:sp>
      <p:pic>
        <p:nvPicPr>
          <p:cNvPr id="1030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76400"/>
            <a:ext cx="9906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1752600" y="1676400"/>
            <a:ext cx="7086600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ransition spd="med">
    <p:pull dir="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Symbol" pitchFamily="18" charset="2"/>
        <a:buChar char="·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95000"/>
        <a:buFont typeface="Symbol" pitchFamily="18" charset="2"/>
        <a:buChar char="·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457200"/>
            <a:ext cx="5943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057400"/>
            <a:ext cx="6705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1447800" cy="6858000"/>
          </a:xfrm>
          <a:prstGeom prst="rect">
            <a:avLst/>
          </a:prstGeom>
          <a:solidFill>
            <a:srgbClr val="000099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52400" y="5486400"/>
            <a:ext cx="1447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Southern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Regional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Education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Board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endParaRPr lang="en-US" sz="1400">
              <a:solidFill>
                <a:srgbClr val="FFFFFF"/>
              </a:solidFill>
              <a:latin typeface="Times" pitchFamily="18" charset="0"/>
            </a:endParaRPr>
          </a:p>
        </p:txBody>
      </p:sp>
      <p:pic>
        <p:nvPicPr>
          <p:cNvPr id="1030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76400"/>
            <a:ext cx="9906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1752600" y="1676400"/>
            <a:ext cx="7086600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ransition spd="med">
    <p:pull dir="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Symbol" pitchFamily="18" charset="2"/>
        <a:buChar char="·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95000"/>
        <a:buFont typeface="Symbol" pitchFamily="18" charset="2"/>
        <a:buChar char="·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457200"/>
            <a:ext cx="5943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057400"/>
            <a:ext cx="6705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1447800" cy="6858000"/>
          </a:xfrm>
          <a:prstGeom prst="rect">
            <a:avLst/>
          </a:prstGeom>
          <a:solidFill>
            <a:srgbClr val="000099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52400" y="5486400"/>
            <a:ext cx="1447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Southern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Regional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Education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Board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endParaRPr lang="en-US" sz="1400">
              <a:solidFill>
                <a:srgbClr val="FFFFFF"/>
              </a:solidFill>
              <a:latin typeface="Times" pitchFamily="18" charset="0"/>
            </a:endParaRPr>
          </a:p>
        </p:txBody>
      </p:sp>
      <p:pic>
        <p:nvPicPr>
          <p:cNvPr id="1030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76400"/>
            <a:ext cx="9906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1752600" y="1676400"/>
            <a:ext cx="7086600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ransition spd="med">
    <p:pull dir="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Symbol" pitchFamily="18" charset="2"/>
        <a:buChar char="·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95000"/>
        <a:buFont typeface="Symbol" pitchFamily="18" charset="2"/>
        <a:buChar char="·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457200"/>
            <a:ext cx="5943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057400"/>
            <a:ext cx="6705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1447800" cy="6858000"/>
          </a:xfrm>
          <a:prstGeom prst="rect">
            <a:avLst/>
          </a:prstGeom>
          <a:solidFill>
            <a:srgbClr val="000099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52400" y="5486400"/>
            <a:ext cx="1447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Southern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Regional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Education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Board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endParaRPr lang="en-US" sz="1400">
              <a:solidFill>
                <a:srgbClr val="FFFFFF"/>
              </a:solidFill>
              <a:latin typeface="Times" pitchFamily="18" charset="0"/>
            </a:endParaRPr>
          </a:p>
        </p:txBody>
      </p:sp>
      <p:pic>
        <p:nvPicPr>
          <p:cNvPr id="1030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76400"/>
            <a:ext cx="9906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1752600" y="1676400"/>
            <a:ext cx="7086600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ransition spd="med">
    <p:pull dir="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Symbol" pitchFamily="18" charset="2"/>
        <a:buChar char="·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95000"/>
        <a:buFont typeface="Symbol" pitchFamily="18" charset="2"/>
        <a:buChar char="·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457200"/>
            <a:ext cx="5943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057400"/>
            <a:ext cx="6705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1447800" cy="6858000"/>
          </a:xfrm>
          <a:prstGeom prst="rect">
            <a:avLst/>
          </a:prstGeom>
          <a:solidFill>
            <a:srgbClr val="000099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52400" y="5486400"/>
            <a:ext cx="1447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Southern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Regional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Education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Board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endParaRPr lang="en-US" sz="1400">
              <a:solidFill>
                <a:srgbClr val="FFFFFF"/>
              </a:solidFill>
              <a:latin typeface="Times" pitchFamily="18" charset="0"/>
            </a:endParaRPr>
          </a:p>
        </p:txBody>
      </p:sp>
      <p:pic>
        <p:nvPicPr>
          <p:cNvPr id="1030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76400"/>
            <a:ext cx="9906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1752600" y="1676400"/>
            <a:ext cx="7086600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ransition spd="med">
    <p:pull dir="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Symbol" pitchFamily="18" charset="2"/>
        <a:buChar char="·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95000"/>
        <a:buFont typeface="Symbol" pitchFamily="18" charset="2"/>
        <a:buChar char="·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457200"/>
            <a:ext cx="5943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057400"/>
            <a:ext cx="6705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1447800" cy="6858000"/>
          </a:xfrm>
          <a:prstGeom prst="rect">
            <a:avLst/>
          </a:prstGeom>
          <a:solidFill>
            <a:srgbClr val="000099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52400" y="5486400"/>
            <a:ext cx="1447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Southern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Regional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Education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r>
              <a:rPr lang="en-US" sz="1400">
                <a:solidFill>
                  <a:srgbClr val="FFFFFF"/>
                </a:solidFill>
                <a:latin typeface="Times" pitchFamily="18" charset="0"/>
              </a:rPr>
              <a:t>Board</a:t>
            </a:r>
            <a:br>
              <a:rPr lang="en-US" sz="1400">
                <a:solidFill>
                  <a:srgbClr val="FFFFFF"/>
                </a:solidFill>
                <a:latin typeface="Times" pitchFamily="18" charset="0"/>
              </a:rPr>
            </a:br>
            <a:endParaRPr lang="en-US" sz="1400">
              <a:solidFill>
                <a:srgbClr val="FFFFFF"/>
              </a:solidFill>
              <a:latin typeface="Times" pitchFamily="18" charset="0"/>
            </a:endParaRPr>
          </a:p>
        </p:txBody>
      </p:sp>
      <p:pic>
        <p:nvPicPr>
          <p:cNvPr id="1030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76400"/>
            <a:ext cx="9906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1752600" y="1676400"/>
            <a:ext cx="7086600" cy="0"/>
          </a:xfrm>
          <a:prstGeom prst="line">
            <a:avLst/>
          </a:prstGeom>
          <a:noFill/>
          <a:ln w="127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Garamond Semibold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ransition spd="med">
    <p:pull dir="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Symbol" pitchFamily="18" charset="2"/>
        <a:buChar char="·"/>
        <a:defRPr sz="28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95000"/>
        <a:buFont typeface="Symbol" pitchFamily="18" charset="2"/>
        <a:buChar char="·"/>
        <a:defRPr sz="28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../embeddings/Microsoft_Excel_97-2003_Worksheet1.xls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png"/><Relationship Id="rId4" Type="http://schemas.openxmlformats.org/officeDocument/2006/relationships/oleObject" Target="../embeddings/Microsoft_Excel_97-2003_Worksheet2.xls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1600200" y="2362200"/>
            <a:ext cx="7315200" cy="1524000"/>
          </a:xfrm>
        </p:spPr>
        <p:txBody>
          <a:bodyPr/>
          <a:lstStyle/>
          <a:p>
            <a:pPr algn="ctr"/>
            <a:r>
              <a:rPr lang="en-US" sz="4800" dirty="0" smtClean="0"/>
              <a:t>Are We Ready for the New Realities in the 21</a:t>
            </a:r>
            <a:r>
              <a:rPr lang="en-US" sz="4800" baseline="30000" dirty="0" smtClean="0"/>
              <a:t>st</a:t>
            </a:r>
            <a:r>
              <a:rPr lang="en-US" sz="4800" dirty="0" smtClean="0"/>
              <a:t> Century Ivory Tower?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676400" y="4953000"/>
            <a:ext cx="7315200" cy="1600200"/>
          </a:xfrm>
        </p:spPr>
        <p:txBody>
          <a:bodyPr/>
          <a:lstStyle/>
          <a:p>
            <a:pPr algn="r"/>
            <a:r>
              <a:rPr lang="en-US" sz="2400" b="1" dirty="0" smtClean="0"/>
              <a:t>Bruce Chaloux</a:t>
            </a:r>
          </a:p>
          <a:p>
            <a:pPr algn="r"/>
            <a:r>
              <a:rPr lang="en-US" sz="2400" b="1" dirty="0" smtClean="0"/>
              <a:t>Student Access Programs &amp; Services</a:t>
            </a:r>
          </a:p>
          <a:p>
            <a:pPr algn="r"/>
            <a:r>
              <a:rPr lang="en-US" sz="2400" b="1" dirty="0" smtClean="0"/>
              <a:t>Southern Regional Education Board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1447800" y="304800"/>
            <a:ext cx="7696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ONLINE LIFELINE CONFERENCE</a:t>
            </a:r>
          </a:p>
          <a:p>
            <a:pPr algn="ctr"/>
            <a:r>
              <a:rPr lang="en-US" sz="32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Valdosta State University</a:t>
            </a:r>
            <a:endParaRPr lang="en-US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6629400" cy="914400"/>
          </a:xfrm>
        </p:spPr>
        <p:txBody>
          <a:bodyPr/>
          <a:lstStyle/>
          <a:p>
            <a:pPr algn="ctr">
              <a:defRPr/>
            </a:pPr>
            <a:r>
              <a:rPr lang="en-US" sz="2400" b="1" dirty="0" smtClean="0">
                <a:latin typeface="+mj-lt"/>
              </a:rPr>
              <a:t>Bachelor's Degrees Awarded per 100 FTE Students Public Four-Year (2006-07)</a:t>
            </a:r>
          </a:p>
        </p:txBody>
      </p:sp>
      <p:sp>
        <p:nvSpPr>
          <p:cNvPr id="4100" name="Rectangle 21"/>
          <p:cNvSpPr>
            <a:spLocks noChangeArrowheads="1"/>
          </p:cNvSpPr>
          <p:nvPr/>
        </p:nvSpPr>
        <p:spPr bwMode="auto">
          <a:xfrm>
            <a:off x="0" y="6172200"/>
            <a:ext cx="8229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800">
                <a:solidFill>
                  <a:srgbClr val="000000"/>
                </a:solidFill>
                <a:latin typeface="Trebuchet MS" pitchFamily="34" charset="0"/>
              </a:rPr>
              <a:t>Sources:  NCES, IPEDS 2006-07 Completions File; c2007_a Early Release Data File Downloaded 04-28-08;  NCES, IPEDS 2006-07 Instructional Activity File; efia2007 Final Release Data File; NCES, IPEDS 2006-07 Unduplicated Headcount File; effy2007 Final Release Data File.; NCES, IPEDS Fall 2006 Enrollment File; ef2006a Final Release Data File.</a:t>
            </a:r>
          </a:p>
        </p:txBody>
      </p:sp>
      <p:graphicFrame>
        <p:nvGraphicFramePr>
          <p:cNvPr id="4098" name="Chart 2"/>
          <p:cNvGraphicFramePr>
            <a:graphicFrameLocks/>
          </p:cNvGraphicFramePr>
          <p:nvPr/>
        </p:nvGraphicFramePr>
        <p:xfrm>
          <a:off x="304800" y="1371600"/>
          <a:ext cx="8839200" cy="477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Chart" r:id="rId4" imgW="8191500" imgH="5448300" progId="Excel.Sheet.8">
                  <p:embed/>
                </p:oleObj>
              </mc:Choice>
              <mc:Fallback>
                <p:oleObj name="Chart" r:id="rId4" imgW="8191500" imgH="5448300" progId="Excel.Sheet.8">
                  <p:embed/>
                  <p:pic>
                    <p:nvPicPr>
                      <p:cNvPr id="0" name="Char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371600"/>
                        <a:ext cx="8839200" cy="4772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Up Arrow 4"/>
          <p:cNvSpPr/>
          <p:nvPr/>
        </p:nvSpPr>
        <p:spPr>
          <a:xfrm>
            <a:off x="6477000" y="5715000"/>
            <a:ext cx="228600" cy="381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7162800" cy="914400"/>
          </a:xfrm>
        </p:spPr>
        <p:txBody>
          <a:bodyPr/>
          <a:lstStyle/>
          <a:p>
            <a:pPr algn="ctr">
              <a:defRPr/>
            </a:pPr>
            <a:r>
              <a:rPr lang="en-US" sz="2400" b="1" dirty="0" smtClean="0">
                <a:latin typeface="+mj-lt"/>
              </a:rPr>
              <a:t>Contributing to the Goal: Average Annual % Increase in Degree Production Needed</a:t>
            </a:r>
          </a:p>
        </p:txBody>
      </p:sp>
      <p:graphicFrame>
        <p:nvGraphicFramePr>
          <p:cNvPr id="5122" name="Chart 3"/>
          <p:cNvGraphicFramePr>
            <a:graphicFrameLocks/>
          </p:cNvGraphicFramePr>
          <p:nvPr/>
        </p:nvGraphicFramePr>
        <p:xfrm>
          <a:off x="381000" y="1524000"/>
          <a:ext cx="8112125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r:id="rId4" imgW="7962066" imgH="5340559" progId="Excel.Sheet.8">
                  <p:embed/>
                </p:oleObj>
              </mc:Choice>
              <mc:Fallback>
                <p:oleObj r:id="rId4" imgW="7962066" imgH="5340559" progId="Excel.Sheet.8">
                  <p:embed/>
                  <p:pic>
                    <p:nvPicPr>
                      <p:cNvPr id="0" name="Char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524000"/>
                        <a:ext cx="8112125" cy="449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4" name="Rectangle 21"/>
          <p:cNvSpPr>
            <a:spLocks noChangeArrowheads="1"/>
          </p:cNvSpPr>
          <p:nvPr/>
        </p:nvSpPr>
        <p:spPr bwMode="auto">
          <a:xfrm>
            <a:off x="0" y="6172200"/>
            <a:ext cx="8229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800">
                <a:solidFill>
                  <a:srgbClr val="000000"/>
                </a:solidFill>
                <a:latin typeface="Trebuchet MS" pitchFamily="34" charset="0"/>
              </a:rPr>
              <a:t>Sources:  NCES, IPEDS 2006-07 Completions File; c2007_a Early Release Data File Downloaded 04-28-08;  NCES, IPEDS 2006-07 Instructional Activity File; efia2007 Final Release Data File; NCES, IPEDS 2006-07 Unduplicated Headcount File; effy2007 Final Release Data File.; NCES, IPEDS Fall 2006 Enrollment File; ef2006a Final Release Data File.</a:t>
            </a:r>
          </a:p>
        </p:txBody>
      </p:sp>
      <p:sp>
        <p:nvSpPr>
          <p:cNvPr id="5" name="Up Arrow 4"/>
          <p:cNvSpPr/>
          <p:nvPr/>
        </p:nvSpPr>
        <p:spPr>
          <a:xfrm>
            <a:off x="2590800" y="5486400"/>
            <a:ext cx="228600" cy="381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/>
          <p:cNvSpPr>
            <a:spLocks noGrp="1"/>
          </p:cNvSpPr>
          <p:nvPr>
            <p:ph type="title"/>
          </p:nvPr>
        </p:nvSpPr>
        <p:spPr>
          <a:xfrm>
            <a:off x="1752600" y="457200"/>
            <a:ext cx="6934200" cy="762000"/>
          </a:xfrm>
        </p:spPr>
        <p:txBody>
          <a:bodyPr/>
          <a:lstStyle/>
          <a:p>
            <a:pPr algn="ctr">
              <a:defRPr/>
            </a:pPr>
            <a:r>
              <a:rPr lang="en-US" sz="3600" b="1" dirty="0" smtClean="0">
                <a:latin typeface="+mj-lt"/>
              </a:rPr>
              <a:t/>
            </a:r>
            <a:br>
              <a:rPr lang="en-US" sz="3600" b="1" dirty="0" smtClean="0">
                <a:latin typeface="+mj-lt"/>
              </a:rPr>
            </a:br>
            <a:r>
              <a:rPr lang="en-US" sz="3600" b="1" dirty="0" smtClean="0">
                <a:latin typeface="+mj-lt"/>
              </a:rPr>
              <a:t>Degree Attainment Challenge</a:t>
            </a:r>
          </a:p>
        </p:txBody>
      </p:sp>
      <p:sp>
        <p:nvSpPr>
          <p:cNvPr id="21507" name="Content Placeholder 4"/>
          <p:cNvSpPr>
            <a:spLocks noGrp="1"/>
          </p:cNvSpPr>
          <p:nvPr>
            <p:ph idx="1"/>
          </p:nvPr>
        </p:nvSpPr>
        <p:spPr>
          <a:xfrm>
            <a:off x="1752600" y="1828800"/>
            <a:ext cx="7010400" cy="5029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400" dirty="0" smtClean="0"/>
              <a:t>With this backdrop, new national goals, U.S. competitiveness and degree “gap” driving policy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Given the percentage increases each state needs to contribute to reaching our national goals….and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Given the time it will take to reach these percentage increases with traditional-aged students…and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Given the changing demographics in many states…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Opportunities for online learning</a:t>
            </a:r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/>
          <p:cNvSpPr>
            <a:spLocks noGrp="1"/>
          </p:cNvSpPr>
          <p:nvPr>
            <p:ph type="title"/>
          </p:nvPr>
        </p:nvSpPr>
        <p:spPr>
          <a:xfrm>
            <a:off x="1752600" y="457200"/>
            <a:ext cx="6934200" cy="685800"/>
          </a:xfrm>
        </p:spPr>
        <p:txBody>
          <a:bodyPr/>
          <a:lstStyle/>
          <a:p>
            <a:pPr algn="ctr">
              <a:defRPr/>
            </a:pPr>
            <a:r>
              <a:rPr lang="en-US" sz="3600" b="1" dirty="0" smtClean="0">
                <a:latin typeface="+mj-lt"/>
              </a:rPr>
              <a:t/>
            </a:r>
            <a:br>
              <a:rPr lang="en-US" sz="3600" b="1" dirty="0" smtClean="0">
                <a:latin typeface="+mj-lt"/>
              </a:rPr>
            </a:br>
            <a:r>
              <a:rPr lang="en-US" sz="3600" b="1" dirty="0" smtClean="0">
                <a:latin typeface="+mj-lt"/>
              </a:rPr>
              <a:t>Accountability</a:t>
            </a:r>
          </a:p>
        </p:txBody>
      </p:sp>
      <p:sp>
        <p:nvSpPr>
          <p:cNvPr id="21507" name="Content Placeholder 4"/>
          <p:cNvSpPr>
            <a:spLocks noGrp="1"/>
          </p:cNvSpPr>
          <p:nvPr>
            <p:ph idx="1"/>
          </p:nvPr>
        </p:nvSpPr>
        <p:spPr>
          <a:xfrm>
            <a:off x="1676400" y="1828800"/>
            <a:ext cx="7086600" cy="5029200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</a:pPr>
            <a:r>
              <a:rPr lang="en-US" sz="2400" dirty="0" smtClean="0"/>
              <a:t>Greater pressure to produce graduates (or completers)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Our rates of completion are difficult to defend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40 million working age adults with some college and no degree (adding nearly one million a year to that total)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Funding changes that focus on rewarding completion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Challenges for the for-profit sector likely to be applied to the non-profit sector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Online programming can reach and serve many in the degree completion market</a:t>
            </a:r>
          </a:p>
          <a:p>
            <a:pPr lvl="1">
              <a:spcBef>
                <a:spcPts val="1200"/>
              </a:spcBef>
            </a:pPr>
            <a:endParaRPr lang="en-US" sz="2400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/>
          <p:cNvSpPr>
            <a:spLocks noGrp="1"/>
          </p:cNvSpPr>
          <p:nvPr>
            <p:ph type="title"/>
          </p:nvPr>
        </p:nvSpPr>
        <p:spPr>
          <a:xfrm>
            <a:off x="1752600" y="457200"/>
            <a:ext cx="6934200" cy="914400"/>
          </a:xfrm>
        </p:spPr>
        <p:txBody>
          <a:bodyPr/>
          <a:lstStyle/>
          <a:p>
            <a:pPr algn="ctr">
              <a:defRPr/>
            </a:pPr>
            <a:r>
              <a:rPr lang="en-US" sz="3600" b="1" dirty="0" smtClean="0">
                <a:latin typeface="+mj-lt"/>
              </a:rPr>
              <a:t>Tuition and Fees</a:t>
            </a:r>
          </a:p>
        </p:txBody>
      </p:sp>
      <p:sp>
        <p:nvSpPr>
          <p:cNvPr id="21507" name="Content Placeholder 4"/>
          <p:cNvSpPr>
            <a:spLocks noGrp="1"/>
          </p:cNvSpPr>
          <p:nvPr>
            <p:ph idx="1"/>
          </p:nvPr>
        </p:nvSpPr>
        <p:spPr>
          <a:xfrm>
            <a:off x="1752600" y="1828800"/>
            <a:ext cx="7239000" cy="5029200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</a:pPr>
            <a:r>
              <a:rPr lang="en-US" sz="2400" dirty="0" smtClean="0"/>
              <a:t>Every indication that tuition and fees will continue to rise (tax that is not considered a tax)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Redefining “public” institutions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Seeing some interesting tuition strategies in online learning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Increasing rates and fees for technology and “convenience” fees for online learners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Revenue replacement for fees paid by on-campus students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“Market pricing” 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Movement away from in-state/out-of-state tuition policy in the public sector?</a:t>
            </a:r>
          </a:p>
          <a:p>
            <a:pPr lvl="1">
              <a:spcBef>
                <a:spcPts val="1200"/>
              </a:spcBef>
            </a:pPr>
            <a:endParaRPr lang="en-US" sz="2400" dirty="0" smtClean="0"/>
          </a:p>
          <a:p>
            <a:pPr lvl="1">
              <a:spcBef>
                <a:spcPts val="1200"/>
              </a:spcBef>
            </a:pPr>
            <a:endParaRPr lang="en-US" sz="2400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/>
          <p:cNvSpPr>
            <a:spLocks noGrp="1"/>
          </p:cNvSpPr>
          <p:nvPr>
            <p:ph type="title"/>
          </p:nvPr>
        </p:nvSpPr>
        <p:spPr>
          <a:xfrm>
            <a:off x="1752600" y="457200"/>
            <a:ext cx="6934200" cy="914400"/>
          </a:xfrm>
        </p:spPr>
        <p:txBody>
          <a:bodyPr/>
          <a:lstStyle/>
          <a:p>
            <a:pPr algn="ctr">
              <a:defRPr/>
            </a:pPr>
            <a:r>
              <a:rPr lang="en-US" sz="3600" b="1" dirty="0" smtClean="0">
                <a:latin typeface="+mj-lt"/>
              </a:rPr>
              <a:t>Policy “Potpourri”</a:t>
            </a:r>
          </a:p>
        </p:txBody>
      </p:sp>
      <p:sp>
        <p:nvSpPr>
          <p:cNvPr id="21507" name="Content Placeholder 4"/>
          <p:cNvSpPr>
            <a:spLocks noGrp="1"/>
          </p:cNvSpPr>
          <p:nvPr>
            <p:ph idx="1"/>
          </p:nvPr>
        </p:nvSpPr>
        <p:spPr>
          <a:xfrm>
            <a:off x="1752600" y="1828800"/>
            <a:ext cx="7239000" cy="50292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400" dirty="0" smtClean="0"/>
              <a:t>Outsourcing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Straighter Line?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Requirements for traditional students to complete some portion of their program online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New competitors in the marketplace</a:t>
            </a:r>
          </a:p>
          <a:p>
            <a:pPr>
              <a:spcBef>
                <a:spcPts val="1200"/>
              </a:spcBef>
            </a:pPr>
            <a:r>
              <a:rPr lang="en-US" sz="2400" dirty="0" smtClean="0">
                <a:solidFill>
                  <a:srgbClr val="FF0000"/>
                </a:solidFill>
              </a:rPr>
              <a:t>Emergence (re-emergence) of state regulatory efforts for online programming across state lines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Prior Learning Assessment (CAEL’s new effort)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Outcomes-based degrees? </a:t>
            </a:r>
          </a:p>
          <a:p>
            <a:pPr>
              <a:spcBef>
                <a:spcPts val="1200"/>
              </a:spcBef>
            </a:pPr>
            <a:endParaRPr lang="en-US" sz="2400" dirty="0" smtClean="0"/>
          </a:p>
          <a:p>
            <a:pPr lvl="1">
              <a:spcBef>
                <a:spcPts val="1200"/>
              </a:spcBef>
            </a:pPr>
            <a:endParaRPr lang="en-US" sz="2400" dirty="0" smtClean="0"/>
          </a:p>
          <a:p>
            <a:pPr lvl="1">
              <a:spcBef>
                <a:spcPts val="1200"/>
              </a:spcBef>
            </a:pPr>
            <a:endParaRPr lang="en-US" sz="2400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/>
          <p:cNvSpPr>
            <a:spLocks noGrp="1"/>
          </p:cNvSpPr>
          <p:nvPr>
            <p:ph type="title"/>
          </p:nvPr>
        </p:nvSpPr>
        <p:spPr>
          <a:xfrm>
            <a:off x="1752600" y="457200"/>
            <a:ext cx="6934200" cy="914400"/>
          </a:xfrm>
        </p:spPr>
        <p:txBody>
          <a:bodyPr/>
          <a:lstStyle/>
          <a:p>
            <a:pPr algn="ctr">
              <a:defRPr/>
            </a:pPr>
            <a:r>
              <a:rPr lang="en-US" sz="3600" b="1" dirty="0" smtClean="0">
                <a:latin typeface="+mj-lt"/>
              </a:rPr>
              <a:t>The Emerging Ivory Tower</a:t>
            </a:r>
          </a:p>
        </p:txBody>
      </p:sp>
      <p:sp>
        <p:nvSpPr>
          <p:cNvPr id="21507" name="Content Placeholder 4"/>
          <p:cNvSpPr>
            <a:spLocks noGrp="1"/>
          </p:cNvSpPr>
          <p:nvPr>
            <p:ph idx="1"/>
          </p:nvPr>
        </p:nvSpPr>
        <p:spPr>
          <a:xfrm>
            <a:off x="1752600" y="1828800"/>
            <a:ext cx="7239000" cy="50292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400" dirty="0" smtClean="0"/>
              <a:t>Greater reliance on adjunct faculty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Emerging cadre of professional online faculty teaching remotely for multiple institutions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The WGU Phenomena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Competency-based degrees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Reduced time to degree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Break the “seat-in-a-seat” model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WGU Indiana…is it coming to other states?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On campus learning driven by technology, mobile devices, virtual communities</a:t>
            </a:r>
          </a:p>
          <a:p>
            <a:pPr>
              <a:spcBef>
                <a:spcPts val="1200"/>
              </a:spcBef>
            </a:pPr>
            <a:endParaRPr lang="en-US" sz="2400" dirty="0" smtClean="0"/>
          </a:p>
          <a:p>
            <a:pPr lvl="1">
              <a:spcBef>
                <a:spcPts val="1200"/>
              </a:spcBef>
            </a:pPr>
            <a:endParaRPr lang="en-US" sz="2400" dirty="0" smtClean="0"/>
          </a:p>
          <a:p>
            <a:pPr lvl="1">
              <a:spcBef>
                <a:spcPts val="1200"/>
              </a:spcBef>
            </a:pPr>
            <a:endParaRPr lang="en-US" sz="2400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/>
          <p:cNvSpPr>
            <a:spLocks noGrp="1"/>
          </p:cNvSpPr>
          <p:nvPr>
            <p:ph type="title"/>
          </p:nvPr>
        </p:nvSpPr>
        <p:spPr>
          <a:xfrm>
            <a:off x="1752600" y="457200"/>
            <a:ext cx="6934200" cy="914400"/>
          </a:xfrm>
        </p:spPr>
        <p:txBody>
          <a:bodyPr/>
          <a:lstStyle/>
          <a:p>
            <a:pPr algn="ctr">
              <a:defRPr/>
            </a:pPr>
            <a:r>
              <a:rPr lang="en-US" sz="3600" b="1" dirty="0" smtClean="0">
                <a:latin typeface="+mj-lt"/>
              </a:rPr>
              <a:t>The Emerging Ivory Tower (2)</a:t>
            </a:r>
          </a:p>
        </p:txBody>
      </p:sp>
      <p:sp>
        <p:nvSpPr>
          <p:cNvPr id="21507" name="Content Placeholder 4"/>
          <p:cNvSpPr>
            <a:spLocks noGrp="1"/>
          </p:cNvSpPr>
          <p:nvPr>
            <p:ph idx="1"/>
          </p:nvPr>
        </p:nvSpPr>
        <p:spPr>
          <a:xfrm>
            <a:off x="1752600" y="1828800"/>
            <a:ext cx="7239000" cy="50292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400" dirty="0" smtClean="0"/>
              <a:t>E-books and e-course packs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More student ‘swirling’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Greater workforce focus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Self-paced learning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More a la carte approaches to pricing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Blended learning will become main strategy for traditional campuses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All things virtual…but fear not, we still enjoy football on Saturday’s (and Thursday’s and Friday’s…)</a:t>
            </a:r>
          </a:p>
          <a:p>
            <a:pPr>
              <a:spcBef>
                <a:spcPts val="1200"/>
              </a:spcBef>
            </a:pPr>
            <a:endParaRPr lang="en-US" sz="2400" dirty="0" smtClean="0"/>
          </a:p>
          <a:p>
            <a:pPr>
              <a:spcBef>
                <a:spcPts val="1200"/>
              </a:spcBef>
            </a:pPr>
            <a:endParaRPr lang="en-US" sz="2400" dirty="0" smtClean="0"/>
          </a:p>
          <a:p>
            <a:pPr lvl="1">
              <a:spcBef>
                <a:spcPts val="1200"/>
              </a:spcBef>
            </a:pPr>
            <a:endParaRPr lang="en-US" sz="2400" dirty="0" smtClean="0"/>
          </a:p>
          <a:p>
            <a:pPr lvl="1">
              <a:spcBef>
                <a:spcPts val="1200"/>
              </a:spcBef>
            </a:pPr>
            <a:endParaRPr lang="en-US" sz="2400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457200"/>
            <a:ext cx="6934200" cy="914400"/>
          </a:xfrm>
        </p:spPr>
        <p:txBody>
          <a:bodyPr/>
          <a:lstStyle/>
          <a:p>
            <a:pPr algn="ctr">
              <a:defRPr/>
            </a:pPr>
            <a:r>
              <a:rPr lang="en-US" b="1" dirty="0" smtClean="0">
                <a:latin typeface="+mj-lt"/>
              </a:rPr>
              <a:t>An SREB Focus on Degrees</a:t>
            </a:r>
            <a:endParaRPr lang="en-US" b="1" dirty="0">
              <a:latin typeface="+mj-lt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905000"/>
            <a:ext cx="7010400" cy="4495800"/>
          </a:xfrm>
        </p:spPr>
        <p:txBody>
          <a:bodyPr/>
          <a:lstStyle/>
          <a:p>
            <a:r>
              <a:rPr lang="en-US" sz="2400" dirty="0" smtClean="0"/>
              <a:t>Full Court Press on Degree Completion as Outlined in “No Time to Waste”</a:t>
            </a:r>
          </a:p>
          <a:p>
            <a:r>
              <a:rPr lang="en-US" sz="2400" dirty="0" smtClean="0"/>
              <a:t>Get copy of report from SREB.org</a:t>
            </a:r>
          </a:p>
          <a:p>
            <a:r>
              <a:rPr lang="en-US" sz="2400" dirty="0" smtClean="0"/>
              <a:t>Focus</a:t>
            </a:r>
          </a:p>
          <a:p>
            <a:pPr lvl="1"/>
            <a:r>
              <a:rPr lang="en-US" sz="2000" dirty="0" smtClean="0"/>
              <a:t>Better job of preparation for college</a:t>
            </a:r>
          </a:p>
          <a:p>
            <a:pPr lvl="1"/>
            <a:r>
              <a:rPr lang="en-US" sz="2000" dirty="0" smtClean="0"/>
              <a:t>One in college, get students to a credential</a:t>
            </a:r>
          </a:p>
          <a:p>
            <a:pPr lvl="1"/>
            <a:r>
              <a:rPr lang="en-US" sz="2000" dirty="0" smtClean="0"/>
              <a:t>If they drop out, get them back in at some point</a:t>
            </a:r>
          </a:p>
          <a:p>
            <a:r>
              <a:rPr lang="en-US" sz="2400" dirty="0" smtClean="0"/>
              <a:t>Growing awareness of our poor degree completion results by state legislatures suggests new accountability on success (and not just access) tied to funding</a:t>
            </a:r>
          </a:p>
          <a:p>
            <a:pPr lvl="1">
              <a:buNone/>
            </a:pPr>
            <a:endParaRPr lang="en-US" sz="2400" dirty="0" smtClean="0"/>
          </a:p>
          <a:p>
            <a:pPr lvl="1"/>
            <a:endParaRPr lang="en-US" sz="2000" dirty="0" smtClean="0"/>
          </a:p>
          <a:p>
            <a:pPr lvl="2">
              <a:buNone/>
            </a:pPr>
            <a:endParaRPr lang="en-US" sz="1600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06375"/>
            <a:ext cx="7239000" cy="533400"/>
          </a:xfrm>
        </p:spPr>
        <p:txBody>
          <a:bodyPr/>
          <a:lstStyle/>
          <a:p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752600"/>
            <a:ext cx="7391400" cy="4648200"/>
          </a:xfrm>
        </p:spPr>
        <p:txBody>
          <a:bodyPr/>
          <a:lstStyle/>
          <a:p>
            <a:endParaRPr lang="en-US" sz="1600" dirty="0" smtClean="0">
              <a:latin typeface="Trebuchet MS" pitchFamily="34" charset="0"/>
            </a:endParaRPr>
          </a:p>
          <a:p>
            <a:pPr algn="ctr">
              <a:buNone/>
            </a:pPr>
            <a:r>
              <a:rPr lang="en-US" sz="4000" b="1" dirty="0" smtClean="0"/>
              <a:t>Even if we achieve success getting traditional-aged students to degree completion at the highest levels in top states, we will not achieve national goals…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endParaRPr lang="en-US" sz="2000" b="1" dirty="0" smtClean="0">
              <a:latin typeface="Trebuchet MS" pitchFamily="34" charset="0"/>
            </a:endParaRPr>
          </a:p>
          <a:p>
            <a:endParaRPr lang="en-US" dirty="0" smtClean="0">
              <a:latin typeface="Trebuchet MS" pitchFamily="34" charset="0"/>
            </a:endParaRPr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1676400" y="533400"/>
            <a:ext cx="7162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sz="3600" b="1" dirty="0" smtClean="0">
                <a:solidFill>
                  <a:srgbClr val="C00000"/>
                </a:solidFill>
                <a:latin typeface="+mj-lt"/>
              </a:rPr>
              <a:t>The Broader Challenge…</a:t>
            </a:r>
            <a:endParaRPr lang="en-US" sz="3600" b="1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1600200" y="2362200"/>
            <a:ext cx="7315200" cy="1524000"/>
          </a:xfrm>
        </p:spPr>
        <p:txBody>
          <a:bodyPr/>
          <a:lstStyle/>
          <a:p>
            <a:pPr algn="ctr"/>
            <a:endParaRPr lang="en-US" sz="4800" dirty="0" smtClean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676400" y="4953000"/>
            <a:ext cx="7315200" cy="1600200"/>
          </a:xfrm>
        </p:spPr>
        <p:txBody>
          <a:bodyPr/>
          <a:lstStyle/>
          <a:p>
            <a:r>
              <a:rPr lang="en-US" sz="3200" b="1" dirty="0" smtClean="0"/>
              <a:t>Is Online Learning Contributing to the Collapse or Will We Be Its Savior?  </a:t>
            </a:r>
          </a:p>
        </p:txBody>
      </p:sp>
      <p:sp>
        <p:nvSpPr>
          <p:cNvPr id="4" name="Rectangle 3"/>
          <p:cNvSpPr/>
          <p:nvPr/>
        </p:nvSpPr>
        <p:spPr>
          <a:xfrm>
            <a:off x="1447800" y="457200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Crumbling Ivory Tower…</a:t>
            </a:r>
            <a:endParaRPr lang="en-US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1" y="1828800"/>
            <a:ext cx="3581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1828800"/>
            <a:ext cx="3505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81000"/>
            <a:ext cx="7543800" cy="1295400"/>
          </a:xfrm>
        </p:spPr>
        <p:txBody>
          <a:bodyPr/>
          <a:lstStyle/>
          <a:p>
            <a:pPr algn="ctr">
              <a:defRPr/>
            </a:pPr>
            <a:r>
              <a:rPr lang="en-US" sz="2800" b="1" dirty="0" smtClean="0"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cs typeface="Arial" pitchFamily="34" charset="0"/>
              </a:rPr>
              <a:t>First, if what we are doing was working, we wouldn’t have millions of young adults without degrees—our approaches need to be different.</a:t>
            </a:r>
            <a:endParaRPr lang="en-US" sz="2400" b="1" dirty="0" smtClean="0">
              <a:latin typeface="+mj-lt"/>
              <a:cs typeface="Arial" pitchFamily="34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905000"/>
            <a:ext cx="6781800" cy="4495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sz="2600" b="1" u="sng" dirty="0" smtClean="0">
              <a:cs typeface="Arial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600" dirty="0" smtClean="0">
                <a:cs typeface="Arial" pitchFamily="34" charset="0"/>
              </a:rPr>
              <a:t>SREB’s “Guiding Principles”</a:t>
            </a:r>
          </a:p>
          <a:p>
            <a:pPr>
              <a:lnSpc>
                <a:spcPct val="90000"/>
              </a:lnSpc>
            </a:pPr>
            <a:endParaRPr lang="en-US" sz="2600" dirty="0" smtClean="0">
              <a:cs typeface="Arial" pitchFamily="34" charset="0"/>
            </a:endParaRP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 sz="2600" dirty="0" smtClean="0">
                <a:cs typeface="Arial" pitchFamily="34" charset="0"/>
              </a:rPr>
              <a:t>Online or blended delivery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 sz="2600" dirty="0" smtClean="0">
                <a:cs typeface="Arial" pitchFamily="34" charset="0"/>
              </a:rPr>
              <a:t>Accelerated (compressed) terms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 sz="2600" dirty="0" smtClean="0">
                <a:cs typeface="Arial" pitchFamily="34" charset="0"/>
              </a:rPr>
              <a:t>Institutions become “adult friendly”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 sz="2600" dirty="0" smtClean="0">
                <a:cs typeface="Arial" pitchFamily="34" charset="0"/>
              </a:rPr>
              <a:t>Supportive credit transfer/PLA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endParaRPr lang="en-US" sz="2600" b="1" dirty="0" smtClean="0">
              <a:cs typeface="Arial" pitchFamily="34" charset="0"/>
            </a:endParaRPr>
          </a:p>
          <a:p>
            <a:pPr>
              <a:lnSpc>
                <a:spcPct val="90000"/>
              </a:lnSpc>
              <a:buFontTx/>
              <a:buAutoNum type="arabicPeriod"/>
            </a:pPr>
            <a:endParaRPr lang="en-US" sz="2600" b="1" dirty="0" smtClean="0">
              <a:cs typeface="Arial" pitchFamily="34" charset="0"/>
            </a:endParaRPr>
          </a:p>
          <a:p>
            <a:pPr>
              <a:lnSpc>
                <a:spcPct val="90000"/>
              </a:lnSpc>
              <a:buFontTx/>
              <a:buAutoNum type="arabicPeriod"/>
            </a:pPr>
            <a:endParaRPr lang="en-US" sz="2600" b="1" dirty="0" smtClean="0">
              <a:cs typeface="Arial" pitchFamily="34" charset="0"/>
            </a:endParaRPr>
          </a:p>
          <a:p>
            <a:pPr algn="ctr">
              <a:lnSpc>
                <a:spcPct val="90000"/>
              </a:lnSpc>
              <a:buFont typeface="Monotype Sorts"/>
              <a:buNone/>
            </a:pPr>
            <a:r>
              <a:rPr lang="en-US" sz="3600" b="1" dirty="0" smtClean="0"/>
              <a:t> </a:t>
            </a:r>
          </a:p>
          <a:p>
            <a:pPr lvl="1">
              <a:lnSpc>
                <a:spcPct val="90000"/>
              </a:lnSpc>
              <a:buFont typeface="Monotype Sorts"/>
              <a:buNone/>
            </a:pPr>
            <a:endParaRPr lang="en-US" b="1" dirty="0" smtClean="0"/>
          </a:p>
          <a:p>
            <a:pPr lvl="1">
              <a:lnSpc>
                <a:spcPct val="90000"/>
              </a:lnSpc>
              <a:buFont typeface="Monotype Sorts"/>
              <a:buNone/>
            </a:pPr>
            <a:endParaRPr lang="en-US" b="1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04800"/>
            <a:ext cx="7086600" cy="1219200"/>
          </a:xfrm>
        </p:spPr>
        <p:txBody>
          <a:bodyPr/>
          <a:lstStyle/>
          <a:p>
            <a:pPr algn="ctr">
              <a:defRPr/>
            </a:pPr>
            <a:r>
              <a:rPr lang="en-US" b="1" dirty="0" smtClean="0">
                <a:latin typeface="+mj-lt"/>
                <a:cs typeface="Arial" pitchFamily="34" charset="0"/>
              </a:rPr>
              <a:t>Programs Built on These Principles Provide…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905000"/>
            <a:ext cx="73152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cs typeface="Arial" pitchFamily="34" charset="0"/>
              </a:rPr>
              <a:t>More Flexible Programs that Meet Adult Needs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>
                <a:cs typeface="Arial" pitchFamily="34" charset="0"/>
              </a:rPr>
              <a:t>Time, Location, Length, Delivery Formats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cs typeface="Arial" pitchFamily="34" charset="0"/>
              </a:rPr>
              <a:t>Pathways to Degrees that Give Some Hope of Completion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cs typeface="Arial" pitchFamily="34" charset="0"/>
              </a:rPr>
              <a:t>Services Designed to Meet the Needs of Adult Learners (re-designed or new)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cs typeface="Arial" pitchFamily="34" charset="0"/>
              </a:rPr>
              <a:t>More Adult-Friendly Policies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>
                <a:cs typeface="Arial" pitchFamily="34" charset="0"/>
              </a:rPr>
              <a:t>Credit Transfer/Acceptance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>
                <a:cs typeface="Arial" pitchFamily="34" charset="0"/>
              </a:rPr>
              <a:t>Prior Learning Assessment Opportunities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>
                <a:cs typeface="Arial" pitchFamily="34" charset="0"/>
              </a:rPr>
              <a:t>Financial Aid/Assistance for “non-traditional learners</a:t>
            </a:r>
          </a:p>
          <a:p>
            <a:pPr lvl="1">
              <a:lnSpc>
                <a:spcPct val="90000"/>
              </a:lnSpc>
            </a:pPr>
            <a:endParaRPr lang="en-US" sz="2400" b="1" dirty="0" smtClean="0"/>
          </a:p>
          <a:p>
            <a:pPr>
              <a:lnSpc>
                <a:spcPct val="90000"/>
              </a:lnSpc>
            </a:pPr>
            <a:endParaRPr lang="en-US" b="1" dirty="0" smtClean="0"/>
          </a:p>
          <a:p>
            <a:pPr>
              <a:lnSpc>
                <a:spcPct val="90000"/>
              </a:lnSpc>
            </a:pPr>
            <a:endParaRPr lang="en-US" b="1" dirty="0" smtClean="0"/>
          </a:p>
          <a:p>
            <a:pPr lvl="1">
              <a:lnSpc>
                <a:spcPct val="90000"/>
              </a:lnSpc>
              <a:buFont typeface="Monotype Sorts"/>
              <a:buNone/>
            </a:pPr>
            <a:endParaRPr lang="en-US" sz="2400" b="1" dirty="0" smtClean="0"/>
          </a:p>
          <a:p>
            <a:pPr algn="ctr">
              <a:lnSpc>
                <a:spcPct val="90000"/>
              </a:lnSpc>
              <a:buFont typeface="Monotype Sorts"/>
              <a:buNone/>
            </a:pPr>
            <a:r>
              <a:rPr lang="en-US" sz="3600" b="1" dirty="0" smtClean="0"/>
              <a:t> </a:t>
            </a:r>
          </a:p>
          <a:p>
            <a:pPr lvl="1">
              <a:lnSpc>
                <a:spcPct val="90000"/>
              </a:lnSpc>
              <a:buFont typeface="Monotype Sorts"/>
              <a:buNone/>
            </a:pPr>
            <a:endParaRPr lang="en-US" b="1" dirty="0" smtClean="0"/>
          </a:p>
          <a:p>
            <a:pPr lvl="1">
              <a:lnSpc>
                <a:spcPct val="90000"/>
              </a:lnSpc>
              <a:buFont typeface="Monotype Sorts"/>
              <a:buNone/>
            </a:pPr>
            <a:endParaRPr lang="en-US" b="1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457200"/>
            <a:ext cx="6934200" cy="914400"/>
          </a:xfrm>
        </p:spPr>
        <p:txBody>
          <a:bodyPr/>
          <a:lstStyle/>
          <a:p>
            <a:pPr algn="ctr">
              <a:defRPr/>
            </a:pPr>
            <a:r>
              <a:rPr lang="en-US" b="1" dirty="0" smtClean="0">
                <a:latin typeface="+mj-lt"/>
              </a:rPr>
              <a:t>Coming Soon…</a:t>
            </a:r>
            <a:br>
              <a:rPr lang="en-US" b="1" dirty="0" smtClean="0">
                <a:latin typeface="+mj-lt"/>
              </a:rPr>
            </a:br>
            <a:r>
              <a:rPr lang="en-US" b="1" dirty="0" smtClean="0">
                <a:latin typeface="+mj-lt"/>
              </a:rPr>
              <a:t>TheAdultLearner.org</a:t>
            </a:r>
            <a:endParaRPr lang="en-US" b="1" dirty="0">
              <a:latin typeface="+mj-lt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905000"/>
            <a:ext cx="6705600" cy="2514600"/>
          </a:xfrm>
        </p:spPr>
        <p:txBody>
          <a:bodyPr/>
          <a:lstStyle/>
          <a:p>
            <a:r>
              <a:rPr lang="en-US" sz="2400" dirty="0" smtClean="0"/>
              <a:t>Four-year grant from Lumina Foundation for Education (part of a $14m initiative)</a:t>
            </a:r>
          </a:p>
          <a:p>
            <a:r>
              <a:rPr lang="en-US" sz="2400" dirty="0" smtClean="0"/>
              <a:t>Establish a regional and then national portal focusing on adult degree completion</a:t>
            </a:r>
          </a:p>
          <a:p>
            <a:pPr lvl="1"/>
            <a:r>
              <a:rPr lang="en-US" sz="2400" dirty="0" smtClean="0"/>
              <a:t>Programs (initially focusing on SREB states efforts</a:t>
            </a:r>
          </a:p>
          <a:p>
            <a:pPr lvl="1"/>
            <a:r>
              <a:rPr lang="en-US" sz="2400" dirty="0" smtClean="0"/>
              <a:t>Services</a:t>
            </a:r>
          </a:p>
          <a:p>
            <a:pPr lvl="2"/>
            <a:r>
              <a:rPr lang="en-US" sz="2000" dirty="0" smtClean="0"/>
              <a:t>Advising </a:t>
            </a:r>
          </a:p>
          <a:p>
            <a:pPr lvl="2"/>
            <a:r>
              <a:rPr lang="en-US" sz="2000" dirty="0" smtClean="0"/>
              <a:t>Career Services</a:t>
            </a:r>
          </a:p>
          <a:p>
            <a:pPr lvl="2"/>
            <a:r>
              <a:rPr lang="en-US" sz="2000" dirty="0" smtClean="0"/>
              <a:t>Prior Learning Assessment</a:t>
            </a:r>
          </a:p>
          <a:p>
            <a:pPr lvl="1"/>
            <a:r>
              <a:rPr lang="en-US" sz="2400" dirty="0" smtClean="0"/>
              <a:t>Policy (state and institutional)</a:t>
            </a:r>
          </a:p>
          <a:p>
            <a:pPr lvl="1"/>
            <a:endParaRPr lang="en-US" sz="2400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457200"/>
            <a:ext cx="6934200" cy="914400"/>
          </a:xfrm>
        </p:spPr>
        <p:txBody>
          <a:bodyPr/>
          <a:lstStyle/>
          <a:p>
            <a:pPr algn="ctr">
              <a:defRPr/>
            </a:pPr>
            <a:r>
              <a:rPr lang="en-US" b="1" dirty="0" smtClean="0">
                <a:latin typeface="+mj-lt"/>
              </a:rPr>
              <a:t>Here Come the Feds…</a:t>
            </a:r>
            <a:endParaRPr lang="en-US" b="1" dirty="0">
              <a:latin typeface="+mj-lt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905000"/>
            <a:ext cx="7010400" cy="4572000"/>
          </a:xfrm>
        </p:spPr>
        <p:txBody>
          <a:bodyPr/>
          <a:lstStyle/>
          <a:p>
            <a:r>
              <a:rPr lang="en-US" sz="2400" dirty="0" smtClean="0"/>
              <a:t>New federal requirements going into effect July 1, 2011 (600.9)</a:t>
            </a:r>
          </a:p>
          <a:p>
            <a:r>
              <a:rPr lang="en-US" sz="2400" dirty="0" smtClean="0"/>
              <a:t>Institutions serving students outside their home state must meet all state requirements</a:t>
            </a:r>
          </a:p>
          <a:p>
            <a:pPr lvl="1"/>
            <a:r>
              <a:rPr lang="en-US" sz="2400" dirty="0" smtClean="0"/>
              <a:t>No consideration for “physical presence”</a:t>
            </a:r>
          </a:p>
          <a:p>
            <a:pPr lvl="1"/>
            <a:r>
              <a:rPr lang="en-US" sz="2400" dirty="0" smtClean="0"/>
              <a:t>Can’t be exempted from state approval by accreditation</a:t>
            </a:r>
            <a:endParaRPr lang="en-US" sz="2000" dirty="0" smtClean="0"/>
          </a:p>
          <a:p>
            <a:pPr lvl="1"/>
            <a:r>
              <a:rPr lang="en-US" sz="2400" dirty="0" smtClean="0"/>
              <a:t>Failure to have evidence of approval will make institution ineligible for Title IV funding </a:t>
            </a:r>
          </a:p>
          <a:p>
            <a:pPr lvl="1"/>
            <a:endParaRPr lang="en-US" sz="2400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457200"/>
            <a:ext cx="6934200" cy="914400"/>
          </a:xfrm>
        </p:spPr>
        <p:txBody>
          <a:bodyPr/>
          <a:lstStyle/>
          <a:p>
            <a:pPr algn="ctr">
              <a:defRPr/>
            </a:pPr>
            <a:r>
              <a:rPr lang="en-US" b="1" dirty="0" smtClean="0">
                <a:latin typeface="+mj-lt"/>
              </a:rPr>
              <a:t>Impact/Implications</a:t>
            </a:r>
            <a:endParaRPr lang="en-US" b="1" dirty="0">
              <a:latin typeface="+mj-lt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905000"/>
            <a:ext cx="7010400" cy="4572000"/>
          </a:xfrm>
        </p:spPr>
        <p:txBody>
          <a:bodyPr/>
          <a:lstStyle/>
          <a:p>
            <a:r>
              <a:rPr lang="en-US" sz="2400" dirty="0" smtClean="0"/>
              <a:t>State approval/licensure requirements are uneven (at best) and problematic</a:t>
            </a:r>
          </a:p>
          <a:p>
            <a:r>
              <a:rPr lang="en-US" sz="2400" dirty="0" smtClean="0"/>
              <a:t> Most public institutions have operated in an unfettered way in states, in particular those with a few students and no other presence</a:t>
            </a:r>
          </a:p>
          <a:p>
            <a:r>
              <a:rPr lang="en-US" sz="2400" dirty="0" smtClean="0"/>
              <a:t>Time-consuming and costly</a:t>
            </a:r>
          </a:p>
          <a:p>
            <a:pPr lvl="1"/>
            <a:r>
              <a:rPr lang="en-US" sz="2400" dirty="0" smtClean="0"/>
              <a:t>One institution in North Dakota</a:t>
            </a:r>
          </a:p>
          <a:p>
            <a:pPr lvl="2"/>
            <a:r>
              <a:rPr lang="en-US" sz="2000" dirty="0" smtClean="0"/>
              <a:t>600+ online students in 40+ states</a:t>
            </a:r>
          </a:p>
          <a:p>
            <a:pPr lvl="2"/>
            <a:r>
              <a:rPr lang="en-US" sz="2000" dirty="0" smtClean="0"/>
              <a:t>Estimated cost of $160,000 for approval</a:t>
            </a:r>
          </a:p>
          <a:p>
            <a:pPr lvl="2"/>
            <a:r>
              <a:rPr lang="en-US" sz="2000" dirty="0" smtClean="0"/>
              <a:t>8 student in MA--$28,000</a:t>
            </a:r>
          </a:p>
          <a:p>
            <a:pPr lvl="2"/>
            <a:r>
              <a:rPr lang="en-US" sz="2000" dirty="0" smtClean="0"/>
              <a:t>5 students in TN--$29,000</a:t>
            </a:r>
          </a:p>
          <a:p>
            <a:endParaRPr lang="en-US" sz="2400" dirty="0" smtClean="0"/>
          </a:p>
          <a:p>
            <a:pPr lvl="1"/>
            <a:endParaRPr lang="en-US" sz="2400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457200"/>
            <a:ext cx="6934200" cy="914400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SREB’s Stance and Actions</a:t>
            </a:r>
            <a:endParaRPr lang="en-US" b="1" dirty="0">
              <a:latin typeface="+mj-lt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752600"/>
            <a:ext cx="7010400" cy="4876800"/>
          </a:xfrm>
        </p:spPr>
        <p:txBody>
          <a:bodyPr/>
          <a:lstStyle/>
          <a:p>
            <a:r>
              <a:rPr lang="en-US" sz="2400" dirty="0" smtClean="0"/>
              <a:t>Since inception of Electronic Campus, we have operated in a “free trade zone”</a:t>
            </a:r>
          </a:p>
          <a:p>
            <a:pPr lvl="1"/>
            <a:r>
              <a:rPr lang="en-US" sz="2400" dirty="0" smtClean="0"/>
              <a:t>Home state “sign-off” of programs recognized by other SREB states</a:t>
            </a:r>
          </a:p>
          <a:p>
            <a:r>
              <a:rPr lang="en-US" sz="2400" dirty="0" smtClean="0"/>
              <a:t>Consortial or reciprocity agreements allowable under the new regs</a:t>
            </a:r>
            <a:endParaRPr lang="en-US" sz="2000" dirty="0" smtClean="0"/>
          </a:p>
          <a:p>
            <a:pPr lvl="1"/>
            <a:r>
              <a:rPr lang="en-US" sz="2400" dirty="0" smtClean="0"/>
              <a:t>Seeking clarification from feds as to our continuing use to meet new regs</a:t>
            </a:r>
          </a:p>
          <a:p>
            <a:r>
              <a:rPr lang="en-US" sz="2400" dirty="0" smtClean="0"/>
              <a:t>Broader campaign to repeal, amend or delay implementation</a:t>
            </a:r>
          </a:p>
          <a:p>
            <a:r>
              <a:rPr lang="en-US" sz="2400" dirty="0" smtClean="0"/>
              <a:t>At this point, some action by July 1…                	</a:t>
            </a:r>
            <a:r>
              <a:rPr lang="en-US" sz="2400" b="1" dirty="0" smtClean="0">
                <a:solidFill>
                  <a:srgbClr val="FF0000"/>
                </a:solidFill>
              </a:rPr>
              <a:t>YOU NEED TO TAKE ACTION</a:t>
            </a:r>
          </a:p>
          <a:p>
            <a:pPr lvl="1"/>
            <a:endParaRPr lang="en-US" sz="2400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457200"/>
            <a:ext cx="6934200" cy="914400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What Should Institutions Do?</a:t>
            </a:r>
            <a:endParaRPr lang="en-US" b="1" dirty="0">
              <a:latin typeface="+mj-lt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905000"/>
            <a:ext cx="7010400" cy="4572000"/>
          </a:xfrm>
        </p:spPr>
        <p:txBody>
          <a:bodyPr/>
          <a:lstStyle/>
          <a:p>
            <a:r>
              <a:rPr lang="en-US" sz="2400" dirty="0" smtClean="0"/>
              <a:t>Assuming we do not get clarification/clearance to continue “free trade zone” (and if you are offering programming outside the region…</a:t>
            </a:r>
          </a:p>
          <a:p>
            <a:r>
              <a:rPr lang="en-US" sz="2400" dirty="0" smtClean="0"/>
              <a:t>Send a letter to every state</a:t>
            </a:r>
          </a:p>
          <a:p>
            <a:pPr lvl="1"/>
            <a:r>
              <a:rPr lang="en-US" sz="2000" dirty="0" smtClean="0"/>
              <a:t>Inform them you offer online programs and may have now or in the future students enrolling in programs</a:t>
            </a:r>
          </a:p>
          <a:p>
            <a:pPr lvl="2"/>
            <a:r>
              <a:rPr lang="en-US" sz="1600" dirty="0" smtClean="0"/>
              <a:t>What is there regulatory requirements?</a:t>
            </a:r>
          </a:p>
          <a:p>
            <a:pPr lvl="2"/>
            <a:r>
              <a:rPr lang="en-US" sz="1600" dirty="0" smtClean="0"/>
              <a:t>What do you need to do?</a:t>
            </a:r>
          </a:p>
          <a:p>
            <a:pPr lvl="2"/>
            <a:r>
              <a:rPr lang="en-US" sz="1600" dirty="0" smtClean="0"/>
              <a:t>What is there process?</a:t>
            </a:r>
          </a:p>
          <a:p>
            <a:pPr lvl="2"/>
            <a:r>
              <a:rPr lang="en-US" sz="1600" dirty="0" smtClean="0"/>
              <a:t>How long does it take?</a:t>
            </a:r>
          </a:p>
          <a:p>
            <a:pPr lvl="2"/>
            <a:r>
              <a:rPr lang="en-US" sz="1600" dirty="0" smtClean="0"/>
              <a:t>How much does it cost?</a:t>
            </a:r>
          </a:p>
          <a:p>
            <a:pPr lvl="2"/>
            <a:r>
              <a:rPr lang="en-US" sz="1600" dirty="0" smtClean="0"/>
              <a:t>Request response by July 1 to meet new federal regulations</a:t>
            </a:r>
          </a:p>
          <a:p>
            <a:r>
              <a:rPr lang="en-US" sz="2000" dirty="0" smtClean="0"/>
              <a:t>DOCUMENT EVERYTHING.</a:t>
            </a:r>
          </a:p>
          <a:p>
            <a:pPr lvl="1"/>
            <a:endParaRPr lang="en-US" sz="2400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457200"/>
            <a:ext cx="6934200" cy="914400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Some Available Resources</a:t>
            </a:r>
            <a:endParaRPr lang="en-US" b="1" dirty="0">
              <a:latin typeface="+mj-lt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905000"/>
            <a:ext cx="7010400" cy="4572000"/>
          </a:xfrm>
        </p:spPr>
        <p:txBody>
          <a:bodyPr/>
          <a:lstStyle/>
          <a:p>
            <a:r>
              <a:rPr lang="en-US" sz="2400" dirty="0" smtClean="0"/>
              <a:t>SREB</a:t>
            </a:r>
          </a:p>
          <a:p>
            <a:r>
              <a:rPr lang="en-US" sz="2400" dirty="0" smtClean="0"/>
              <a:t>Applicable federal </a:t>
            </a:r>
            <a:r>
              <a:rPr lang="en-US" sz="2400" dirty="0" err="1" smtClean="0"/>
              <a:t>regs</a:t>
            </a:r>
            <a:r>
              <a:rPr lang="en-US" sz="2400" dirty="0" smtClean="0"/>
              <a:t> (600.9)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http://edocket.access.gop.gov/2010/pdf/2010-26531.pdf</a:t>
            </a:r>
          </a:p>
          <a:p>
            <a:r>
              <a:rPr lang="en-US" sz="2400" dirty="0" smtClean="0"/>
              <a:t>State Approval “Starter List”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http://wcet.wiche.edu/wcet/advance/state-approval</a:t>
            </a:r>
          </a:p>
          <a:p>
            <a:r>
              <a:rPr lang="en-US" sz="2400" dirty="0" smtClean="0"/>
              <a:t>Blog (by Russ Poulin, WCET-WICHE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http://wcetblog.wordpress.com/2011/01/26/629/</a:t>
            </a:r>
          </a:p>
          <a:p>
            <a:r>
              <a:rPr lang="en-US" sz="2400" dirty="0" smtClean="0">
                <a:solidFill>
                  <a:srgbClr val="3333FF"/>
                </a:solidFill>
              </a:rPr>
              <a:t>Your national membership organizations (e.g. AASCU, APLU, AACC)</a:t>
            </a:r>
          </a:p>
          <a:p>
            <a:endParaRPr lang="en-US" sz="2400" dirty="0" smtClean="0">
              <a:solidFill>
                <a:srgbClr val="3333FF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000" dirty="0" smtClean="0"/>
          </a:p>
          <a:p>
            <a:pPr lvl="1"/>
            <a:endParaRPr lang="en-US" sz="2400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1600200" y="1600200"/>
            <a:ext cx="7315200" cy="1676400"/>
          </a:xfrm>
        </p:spPr>
        <p:txBody>
          <a:bodyPr/>
          <a:lstStyle/>
          <a:p>
            <a:pPr algn="ctr"/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 </a:t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4000" dirty="0" smtClean="0"/>
              <a:t>Thank You…</a:t>
            </a:r>
            <a:br>
              <a:rPr lang="en-US" sz="40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dirty="0" smtClean="0"/>
              <a:t>sreb.org</a:t>
            </a:r>
            <a:br>
              <a:rPr lang="en-US" dirty="0" smtClean="0"/>
            </a:br>
            <a:r>
              <a:rPr lang="en-US" dirty="0" smtClean="0"/>
              <a:t>electroniccampus.org</a:t>
            </a:r>
            <a:br>
              <a:rPr lang="en-US" dirty="0" smtClean="0"/>
            </a:br>
            <a:r>
              <a:rPr lang="en-US" i="1" dirty="0" smtClean="0"/>
              <a:t>soon…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TheAdultLearner.org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dirty="0" smtClean="0"/>
              <a:t>Bruce Chaloux</a:t>
            </a:r>
            <a:br>
              <a:rPr lang="en-US" sz="2800" dirty="0" smtClean="0"/>
            </a:br>
            <a:r>
              <a:rPr lang="en-US" sz="2800" dirty="0" smtClean="0"/>
              <a:t>bruce.chaloux@sreb.org</a:t>
            </a:r>
            <a:br>
              <a:rPr lang="en-US" sz="28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endParaRPr lang="en-US" sz="5400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304800"/>
            <a:ext cx="7239000" cy="1219200"/>
          </a:xfrm>
        </p:spPr>
        <p:txBody>
          <a:bodyPr/>
          <a:lstStyle/>
          <a:p>
            <a:pPr algn="ctr">
              <a:defRPr/>
            </a:pPr>
            <a:r>
              <a:rPr lang="en-US" sz="3600" dirty="0" smtClean="0"/>
              <a:t>Remarks Today</a:t>
            </a:r>
            <a:endParaRPr lang="en-US" sz="3600" b="1" dirty="0" smtClean="0">
              <a:latin typeface="+mj-lt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905000"/>
            <a:ext cx="74676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Whimsical?  Moving in a different direction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Our changing higher education environment…and you/we are part of it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The U.S. Challenge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Georgia’s Challenge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Policy Challenges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Is there a new Tower emerging?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SREB degree completion focus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 major (grave?) challenge at hand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Q &amp; A…or your turn to express opinions</a:t>
            </a:r>
          </a:p>
          <a:p>
            <a:pPr>
              <a:lnSpc>
                <a:spcPct val="90000"/>
              </a:lnSpc>
              <a:buFont typeface="Monotype Sorts"/>
              <a:buNone/>
            </a:pPr>
            <a:endParaRPr lang="en-US" sz="2400" b="1" dirty="0" smtClean="0"/>
          </a:p>
          <a:p>
            <a:pPr algn="ctr">
              <a:lnSpc>
                <a:spcPct val="90000"/>
              </a:lnSpc>
              <a:buFont typeface="Monotype Sorts"/>
              <a:buNone/>
            </a:pPr>
            <a:r>
              <a:rPr lang="en-US" sz="3600" b="1" dirty="0" smtClean="0"/>
              <a:t> </a:t>
            </a:r>
          </a:p>
          <a:p>
            <a:pPr lvl="1">
              <a:lnSpc>
                <a:spcPct val="90000"/>
              </a:lnSpc>
              <a:buFont typeface="Monotype Sorts"/>
              <a:buNone/>
            </a:pPr>
            <a:endParaRPr lang="en-US" b="1" dirty="0" smtClean="0"/>
          </a:p>
          <a:p>
            <a:pPr lvl="1">
              <a:lnSpc>
                <a:spcPct val="90000"/>
              </a:lnSpc>
              <a:buFont typeface="Monotype Sorts"/>
              <a:buNone/>
            </a:pPr>
            <a:endParaRPr lang="en-US" b="1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304800"/>
            <a:ext cx="7239000" cy="1219200"/>
          </a:xfrm>
        </p:spPr>
        <p:txBody>
          <a:bodyPr/>
          <a:lstStyle/>
          <a:p>
            <a:pPr algn="ctr">
              <a:defRPr/>
            </a:pPr>
            <a:r>
              <a:rPr lang="en-US" sz="3600" dirty="0" smtClean="0"/>
              <a:t>The Challenge in the U.S.</a:t>
            </a:r>
            <a:endParaRPr lang="en-US" sz="3600" b="1" dirty="0" smtClean="0">
              <a:latin typeface="+mj-lt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828800"/>
            <a:ext cx="7620000" cy="44958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Over the last generation we’ve moved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from 1st in educational attainment to 12th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Overall education attainment is projected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to decrease for the first time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Billions of dollars (federal/state)are spent on activity that never leads to a credential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Worse: millions of students are trying,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but experiencing significant failures that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put their futures (and ours) at risk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buFont typeface="Monotype Sorts"/>
              <a:buNone/>
            </a:pPr>
            <a:r>
              <a:rPr lang="en-US" sz="3600" b="1" dirty="0" smtClean="0"/>
              <a:t> </a:t>
            </a:r>
          </a:p>
          <a:p>
            <a:pPr lvl="1">
              <a:lnSpc>
                <a:spcPct val="90000"/>
              </a:lnSpc>
              <a:buFont typeface="Monotype Sorts"/>
              <a:buNone/>
            </a:pPr>
            <a:endParaRPr lang="en-US" b="1" dirty="0" smtClean="0"/>
          </a:p>
          <a:p>
            <a:pPr lvl="1">
              <a:lnSpc>
                <a:spcPct val="90000"/>
              </a:lnSpc>
              <a:buFont typeface="Monotype Sorts"/>
              <a:buNone/>
            </a:pPr>
            <a:endParaRPr lang="en-US" b="1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304800"/>
            <a:ext cx="7239000" cy="1219200"/>
          </a:xfrm>
        </p:spPr>
        <p:txBody>
          <a:bodyPr/>
          <a:lstStyle/>
          <a:p>
            <a:pPr algn="ctr">
              <a:defRPr/>
            </a:pPr>
            <a:r>
              <a:rPr lang="en-US" sz="3600" dirty="0" smtClean="0"/>
              <a:t>The Challenge in Georgia</a:t>
            </a:r>
            <a:endParaRPr lang="en-US" sz="3600" b="1" dirty="0" smtClean="0">
              <a:latin typeface="+mj-lt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828800"/>
            <a:ext cx="7620000" cy="44958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High marks on access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Well above regional and national averages on enrolling high school graduates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			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BUT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Below regional and national averages on six year graduation rates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On national and regional averages for adults with degrees (imports?)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Huge annual increases in degree awards needed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buFont typeface="Monotype Sorts"/>
              <a:buNone/>
            </a:pPr>
            <a:r>
              <a:rPr lang="en-US" sz="3600" b="1" dirty="0" smtClean="0"/>
              <a:t> </a:t>
            </a:r>
          </a:p>
          <a:p>
            <a:pPr lvl="1">
              <a:lnSpc>
                <a:spcPct val="90000"/>
              </a:lnSpc>
              <a:buFont typeface="Monotype Sorts"/>
              <a:buNone/>
            </a:pPr>
            <a:endParaRPr lang="en-US" b="1" dirty="0" smtClean="0"/>
          </a:p>
          <a:p>
            <a:pPr lvl="1">
              <a:lnSpc>
                <a:spcPct val="90000"/>
              </a:lnSpc>
              <a:buFont typeface="Monotype Sorts"/>
              <a:buNone/>
            </a:pPr>
            <a:endParaRPr lang="en-US" b="1" dirty="0" smtClean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059" name="Text Box 3"/>
          <p:cNvSpPr txBox="1">
            <a:spLocks noChangeArrowheads="1"/>
          </p:cNvSpPr>
          <p:nvPr/>
        </p:nvSpPr>
        <p:spPr bwMode="auto">
          <a:xfrm>
            <a:off x="1828800" y="1905000"/>
            <a:ext cx="6400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srgbClr val="000000"/>
                </a:solidFill>
              </a:rPr>
              <a:t>Estimated College Enrollment Rates of </a:t>
            </a:r>
          </a:p>
          <a:p>
            <a:pPr algn="ctr"/>
            <a:r>
              <a:rPr lang="en-US" sz="2200" b="1" dirty="0">
                <a:solidFill>
                  <a:srgbClr val="000000"/>
                </a:solidFill>
              </a:rPr>
              <a:t>Recent High School Graduates                                           </a:t>
            </a:r>
          </a:p>
        </p:txBody>
      </p:sp>
      <p:graphicFrame>
        <p:nvGraphicFramePr>
          <p:cNvPr id="13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1596788" y="2251881"/>
          <a:ext cx="6975712" cy="3889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Rectangle 82"/>
          <p:cNvSpPr txBox="1">
            <a:spLocks noChangeArrowheads="1"/>
          </p:cNvSpPr>
          <p:nvPr/>
        </p:nvSpPr>
        <p:spPr bwMode="auto">
          <a:xfrm>
            <a:off x="1828800" y="609600"/>
            <a:ext cx="7086600" cy="7699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800000"/>
              </a:buClr>
              <a:defRPr/>
            </a:pPr>
            <a:r>
              <a:rPr lang="en-US" sz="2700" b="1" dirty="0" smtClean="0">
                <a:solidFill>
                  <a:srgbClr val="000099"/>
                </a:solidFill>
              </a:rPr>
              <a:t>GA Postsecondary Certificates &amp; Degrees</a:t>
            </a:r>
            <a:endParaRPr lang="en-US" sz="2700" b="1" dirty="0">
              <a:solidFill>
                <a:srgbClr val="000099"/>
              </a:solidFill>
            </a:endParaRPr>
          </a:p>
        </p:txBody>
      </p:sp>
      <p:sp>
        <p:nvSpPr>
          <p:cNvPr id="6" name="Text Box 88"/>
          <p:cNvSpPr txBox="1">
            <a:spLocks noChangeArrowheads="1"/>
          </p:cNvSpPr>
          <p:nvPr/>
        </p:nvSpPr>
        <p:spPr bwMode="auto">
          <a:xfrm>
            <a:off x="1443060" y="6564907"/>
            <a:ext cx="574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9300" indent="-749300">
              <a:spcBef>
                <a:spcPct val="50000"/>
              </a:spcBef>
            </a:pPr>
            <a:r>
              <a:rPr lang="en-US" sz="1400" dirty="0" smtClean="0">
                <a:solidFill>
                  <a:srgbClr val="000000"/>
                </a:solidFill>
              </a:rPr>
              <a:t>Source: National Center for Education Statistics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2201863" y="3200400"/>
          <a:ext cx="6624637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33220" name="Text Box 4"/>
          <p:cNvSpPr txBox="1">
            <a:spLocks noChangeArrowheads="1"/>
          </p:cNvSpPr>
          <p:nvPr/>
        </p:nvSpPr>
        <p:spPr bwMode="auto">
          <a:xfrm>
            <a:off x="1676400" y="1828800"/>
            <a:ext cx="69342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srgbClr val="000000"/>
                </a:solidFill>
              </a:rPr>
              <a:t>Six-Year Graduation Rates in </a:t>
            </a:r>
            <a:r>
              <a:rPr lang="en-US" sz="2200" b="1" dirty="0" smtClean="0">
                <a:solidFill>
                  <a:srgbClr val="000000"/>
                </a:solidFill>
              </a:rPr>
              <a:t>2008</a:t>
            </a:r>
            <a:endParaRPr lang="en-US" sz="2200" b="1" dirty="0">
              <a:solidFill>
                <a:srgbClr val="000000"/>
              </a:solidFill>
            </a:endParaRPr>
          </a:p>
          <a:p>
            <a:pPr algn="ctr"/>
            <a:r>
              <a:rPr lang="en-US" sz="2200" b="1" dirty="0">
                <a:solidFill>
                  <a:srgbClr val="000000"/>
                </a:solidFill>
              </a:rPr>
              <a:t>for </a:t>
            </a:r>
            <a:r>
              <a:rPr lang="en-US" sz="2200" b="1" dirty="0" smtClean="0">
                <a:solidFill>
                  <a:srgbClr val="000000"/>
                </a:solidFill>
              </a:rPr>
              <a:t>First-Time, Full-Time </a:t>
            </a:r>
            <a:r>
              <a:rPr lang="en-US" sz="2200" b="1" dirty="0">
                <a:solidFill>
                  <a:srgbClr val="000000"/>
                </a:solidFill>
              </a:rPr>
              <a:t>Freshmen Who Entered </a:t>
            </a:r>
          </a:p>
          <a:p>
            <a:pPr algn="ctr"/>
            <a:r>
              <a:rPr lang="en-US" sz="2200" b="1" dirty="0">
                <a:solidFill>
                  <a:srgbClr val="000000"/>
                </a:solidFill>
              </a:rPr>
              <a:t>Public Four-Year Colleges and Universities </a:t>
            </a:r>
          </a:p>
          <a:p>
            <a:pPr algn="ctr"/>
            <a:r>
              <a:rPr lang="en-US" sz="2200" b="1" dirty="0">
                <a:solidFill>
                  <a:srgbClr val="000000"/>
                </a:solidFill>
              </a:rPr>
              <a:t>in Fall </a:t>
            </a:r>
            <a:r>
              <a:rPr lang="en-US" sz="2200" b="1" dirty="0" smtClean="0">
                <a:solidFill>
                  <a:srgbClr val="000000"/>
                </a:solidFill>
              </a:rPr>
              <a:t>2002</a:t>
            </a:r>
            <a:endParaRPr lang="en-US" sz="2200" b="1" dirty="0">
              <a:solidFill>
                <a:srgbClr val="000000"/>
              </a:solidFill>
            </a:endParaRPr>
          </a:p>
          <a:p>
            <a:pPr algn="ctr"/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1033221" name="Rectangle 5"/>
          <p:cNvSpPr>
            <a:spLocks noChangeArrowheads="1"/>
          </p:cNvSpPr>
          <p:nvPr/>
        </p:nvSpPr>
        <p:spPr bwMode="auto">
          <a:xfrm>
            <a:off x="2438400" y="304800"/>
            <a:ext cx="5943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endParaRPr lang="en-US" sz="3600" b="1">
              <a:solidFill>
                <a:srgbClr val="000080"/>
              </a:solidFill>
            </a:endParaRPr>
          </a:p>
        </p:txBody>
      </p:sp>
      <p:sp>
        <p:nvSpPr>
          <p:cNvPr id="9" name="Rectangle 82"/>
          <p:cNvSpPr txBox="1">
            <a:spLocks noChangeArrowheads="1"/>
          </p:cNvSpPr>
          <p:nvPr/>
        </p:nvSpPr>
        <p:spPr bwMode="auto">
          <a:xfrm>
            <a:off x="1600200" y="685800"/>
            <a:ext cx="7239000" cy="6937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800000"/>
              </a:buClr>
              <a:defRPr/>
            </a:pPr>
            <a:r>
              <a:rPr lang="en-US" sz="2700" b="1" dirty="0" smtClean="0">
                <a:solidFill>
                  <a:srgbClr val="000099"/>
                </a:solidFill>
              </a:rPr>
              <a:t>GA Postsecondary Certificates &amp; Degrees</a:t>
            </a:r>
            <a:endParaRPr lang="en-US" sz="2700" b="1" dirty="0">
              <a:solidFill>
                <a:srgbClr val="000099"/>
              </a:solidFill>
            </a:endParaRPr>
          </a:p>
        </p:txBody>
      </p:sp>
      <p:sp>
        <p:nvSpPr>
          <p:cNvPr id="8" name="Text Box 88"/>
          <p:cNvSpPr txBox="1">
            <a:spLocks noChangeArrowheads="1"/>
          </p:cNvSpPr>
          <p:nvPr/>
        </p:nvSpPr>
        <p:spPr bwMode="auto">
          <a:xfrm>
            <a:off x="1443060" y="6564907"/>
            <a:ext cx="574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9300" indent="-749300">
              <a:spcBef>
                <a:spcPct val="50000"/>
              </a:spcBef>
            </a:pPr>
            <a:r>
              <a:rPr lang="en-US" sz="1400" dirty="0" smtClean="0">
                <a:solidFill>
                  <a:srgbClr val="000000"/>
                </a:solidFill>
              </a:rPr>
              <a:t>Source: SREB-State Data Exchange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1447800" y="2438400"/>
          <a:ext cx="76962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82"/>
          <p:cNvSpPr txBox="1">
            <a:spLocks noChangeArrowheads="1"/>
          </p:cNvSpPr>
          <p:nvPr/>
        </p:nvSpPr>
        <p:spPr bwMode="auto">
          <a:xfrm>
            <a:off x="1676400" y="685800"/>
            <a:ext cx="70104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800000"/>
              </a:buClr>
              <a:defRPr/>
            </a:pPr>
            <a:r>
              <a:rPr lang="en-US" sz="2700" b="1" dirty="0" smtClean="0">
                <a:solidFill>
                  <a:srgbClr val="000099"/>
                </a:solidFill>
              </a:rPr>
              <a:t>GA Postsecondary Certificates &amp; Degrees</a:t>
            </a:r>
            <a:endParaRPr lang="en-US" sz="2700" b="1" dirty="0">
              <a:solidFill>
                <a:srgbClr val="000099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30360" y="6558888"/>
            <a:ext cx="579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srgbClr val="000000"/>
                </a:solidFill>
              </a:rPr>
              <a:t>Source: U.S. Census Bureau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981200" y="1752600"/>
            <a:ext cx="662939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000000"/>
                </a:solidFill>
              </a:rPr>
              <a:t>Adults With Bachelor’s Degrees or </a:t>
            </a:r>
            <a:r>
              <a:rPr lang="en-US" sz="2200" b="1" dirty="0" smtClean="0">
                <a:solidFill>
                  <a:srgbClr val="000000"/>
                </a:solidFill>
              </a:rPr>
              <a:t>Higher 2008</a:t>
            </a:r>
            <a:endParaRPr lang="en-US" sz="2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000999" cy="12954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400" b="1" dirty="0" smtClean="0">
                <a:latin typeface="+mj-lt"/>
              </a:rPr>
              <a:t>College-Going Rates—First-Time Freshmen Directly Out of  High School as a Percent of Recent High School Graduates, 2006</a:t>
            </a:r>
          </a:p>
        </p:txBody>
      </p:sp>
      <p:graphicFrame>
        <p:nvGraphicFramePr>
          <p:cNvPr id="3074" name="Object 3"/>
          <p:cNvGraphicFramePr>
            <a:graphicFrameLocks noGrp="1" noChangeAspect="1"/>
          </p:cNvGraphicFramePr>
          <p:nvPr>
            <p:ph type="chart" idx="4294967295"/>
          </p:nvPr>
        </p:nvGraphicFramePr>
        <p:xfrm>
          <a:off x="0" y="1828800"/>
          <a:ext cx="8991600" cy="466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Chart" r:id="rId4" imgW="11782543" imgH="6877185" progId="MSGraph.Chart.8">
                  <p:embed followColorScheme="full"/>
                </p:oleObj>
              </mc:Choice>
              <mc:Fallback>
                <p:oleObj name="Chart" r:id="rId4" imgW="11782543" imgH="6877185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828800"/>
                        <a:ext cx="8991600" cy="466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819400" y="6324600"/>
            <a:ext cx="50831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050" dirty="0">
                <a:solidFill>
                  <a:srgbClr val="000000"/>
                </a:solidFill>
                <a:latin typeface="Arial" charset="0"/>
              </a:rPr>
              <a:t>Source:  Tom </a:t>
            </a:r>
            <a:r>
              <a:rPr lang="en-US" sz="1050" dirty="0" err="1">
                <a:solidFill>
                  <a:srgbClr val="000000"/>
                </a:solidFill>
                <a:latin typeface="Arial" charset="0"/>
              </a:rPr>
              <a:t>Mortenson</a:t>
            </a:r>
            <a:r>
              <a:rPr lang="en-US" sz="1050" dirty="0">
                <a:solidFill>
                  <a:srgbClr val="000000"/>
                </a:solidFill>
                <a:latin typeface="Arial" charset="0"/>
              </a:rPr>
              <a:t>, Postsecondary Opportunity </a:t>
            </a:r>
          </a:p>
        </p:txBody>
      </p:sp>
      <p:sp>
        <p:nvSpPr>
          <p:cNvPr id="5" name="Up Arrow 4"/>
          <p:cNvSpPr/>
          <p:nvPr/>
        </p:nvSpPr>
        <p:spPr>
          <a:xfrm>
            <a:off x="1828800" y="5867400"/>
            <a:ext cx="228600" cy="381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REB-Blue">
  <a:themeElements>
    <a:clrScheme name="SREB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REB-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lnDef>
  </a:objectDefaults>
  <a:extraClrSchemeLst>
    <a:extraClrScheme>
      <a:clrScheme name="SREB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EB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SREB-Blue">
  <a:themeElements>
    <a:clrScheme name="SREB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REB-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lnDef>
  </a:objectDefaults>
  <a:extraClrSchemeLst>
    <a:extraClrScheme>
      <a:clrScheme name="SREB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EB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SREB-Blue">
  <a:themeElements>
    <a:clrScheme name="SREB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REB-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lnDef>
  </a:objectDefaults>
  <a:extraClrSchemeLst>
    <a:extraClrScheme>
      <a:clrScheme name="SREB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EB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REB-Blue">
  <a:themeElements>
    <a:clrScheme name="SREB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REB-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lnDef>
  </a:objectDefaults>
  <a:extraClrSchemeLst>
    <a:extraClrScheme>
      <a:clrScheme name="SREB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EB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SREB-Blue">
  <a:themeElements>
    <a:clrScheme name="SREB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REB-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lnDef>
  </a:objectDefaults>
  <a:extraClrSchemeLst>
    <a:extraClrScheme>
      <a:clrScheme name="SREB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EB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SREB-Blue">
  <a:themeElements>
    <a:clrScheme name="SREB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REB-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lnDef>
  </a:objectDefaults>
  <a:extraClrSchemeLst>
    <a:extraClrScheme>
      <a:clrScheme name="SREB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EB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SREB-Blue">
  <a:themeElements>
    <a:clrScheme name="SREB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REB-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lnDef>
  </a:objectDefaults>
  <a:extraClrSchemeLst>
    <a:extraClrScheme>
      <a:clrScheme name="SREB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EB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SREB-Blue">
  <a:themeElements>
    <a:clrScheme name="SREB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REB-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lnDef>
  </a:objectDefaults>
  <a:extraClrSchemeLst>
    <a:extraClrScheme>
      <a:clrScheme name="SREB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EB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SREB-Blue">
  <a:themeElements>
    <a:clrScheme name="SREB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REB-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lnDef>
  </a:objectDefaults>
  <a:extraClrSchemeLst>
    <a:extraClrScheme>
      <a:clrScheme name="SREB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EB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SREB-Blue">
  <a:themeElements>
    <a:clrScheme name="SREB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REB-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lnDef>
  </a:objectDefaults>
  <a:extraClrSchemeLst>
    <a:extraClrScheme>
      <a:clrScheme name="SREB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EB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SREB-Blue">
  <a:themeElements>
    <a:clrScheme name="SREB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REB-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 Semibold" charset="0"/>
          </a:defRPr>
        </a:defPPr>
      </a:lstStyle>
    </a:lnDef>
  </a:objectDefaults>
  <a:extraClrSchemeLst>
    <a:extraClrScheme>
      <a:clrScheme name="SREB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REB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REB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1_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1_Default Design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1_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1_Default Design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1_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1_Default Design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1213</TotalTime>
  <Words>1365</Words>
  <Application>Microsoft Office PowerPoint</Application>
  <PresentationFormat>On-screen Show (4:3)</PresentationFormat>
  <Paragraphs>222</Paragraphs>
  <Slides>28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41" baseType="lpstr">
      <vt:lpstr>SREB-Blue</vt:lpstr>
      <vt:lpstr>1_SREB-Blue</vt:lpstr>
      <vt:lpstr>2_SREB-Blue</vt:lpstr>
      <vt:lpstr>3_SREB-Blue</vt:lpstr>
      <vt:lpstr>4_SREB-Blue</vt:lpstr>
      <vt:lpstr>5_SREB-Blue</vt:lpstr>
      <vt:lpstr>6_SREB-Blue</vt:lpstr>
      <vt:lpstr>7_SREB-Blue</vt:lpstr>
      <vt:lpstr>8_SREB-Blue</vt:lpstr>
      <vt:lpstr>9_SREB-Blue</vt:lpstr>
      <vt:lpstr>10_SREB-Blue</vt:lpstr>
      <vt:lpstr>Chart</vt:lpstr>
      <vt:lpstr>Microsoft Excel 97-2003 Worksheet</vt:lpstr>
      <vt:lpstr>Are We Ready for the New Realities in the 21st Century Ivory Tower?</vt:lpstr>
      <vt:lpstr>PowerPoint Presentation</vt:lpstr>
      <vt:lpstr>Remarks Today</vt:lpstr>
      <vt:lpstr>The Challenge in the U.S.</vt:lpstr>
      <vt:lpstr>The Challenge in Georgia</vt:lpstr>
      <vt:lpstr>PowerPoint Presentation</vt:lpstr>
      <vt:lpstr>PowerPoint Presentation</vt:lpstr>
      <vt:lpstr>PowerPoint Presentation</vt:lpstr>
      <vt:lpstr>College-Going Rates—First-Time Freshmen Directly Out of  High School as a Percent of Recent High School Graduates, 2006</vt:lpstr>
      <vt:lpstr>Bachelor's Degrees Awarded per 100 FTE Students Public Four-Year (2006-07)</vt:lpstr>
      <vt:lpstr>Contributing to the Goal: Average Annual % Increase in Degree Production Needed</vt:lpstr>
      <vt:lpstr> Degree Attainment Challenge</vt:lpstr>
      <vt:lpstr> Accountability</vt:lpstr>
      <vt:lpstr>Tuition and Fees</vt:lpstr>
      <vt:lpstr>Policy “Potpourri”</vt:lpstr>
      <vt:lpstr>The Emerging Ivory Tower</vt:lpstr>
      <vt:lpstr>The Emerging Ivory Tower (2)</vt:lpstr>
      <vt:lpstr>An SREB Focus on Degrees</vt:lpstr>
      <vt:lpstr> </vt:lpstr>
      <vt:lpstr> First, if what we are doing was working, we wouldn’t have millions of young adults without degrees—our approaches need to be different.</vt:lpstr>
      <vt:lpstr>Programs Built on These Principles Provide…</vt:lpstr>
      <vt:lpstr>Coming Soon… TheAdultLearner.org</vt:lpstr>
      <vt:lpstr>Here Come the Feds…</vt:lpstr>
      <vt:lpstr>Impact/Implications</vt:lpstr>
      <vt:lpstr>SREB’s Stance and Actions</vt:lpstr>
      <vt:lpstr>What Should Institutions Do?</vt:lpstr>
      <vt:lpstr>Some Available Resources</vt:lpstr>
      <vt:lpstr>     Thank You…  sreb.org electroniccampus.org soon… TheAdultLearner.org  Bruce Chaloux bruce.chaloux@sreb.org  </vt:lpstr>
    </vt:vector>
  </TitlesOfParts>
  <Company>SREB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Registered User</dc:creator>
  <cp:lastModifiedBy>alondrus</cp:lastModifiedBy>
  <cp:revision>155</cp:revision>
  <cp:lastPrinted>1999-04-23T16:35:02Z</cp:lastPrinted>
  <dcterms:created xsi:type="dcterms:W3CDTF">2004-01-12T18:32:31Z</dcterms:created>
  <dcterms:modified xsi:type="dcterms:W3CDTF">2011-02-22T18:04:14Z</dcterms:modified>
</cp:coreProperties>
</file>