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86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6B6E44-EF79-5149-8991-14F6BFC1A7DE}" type="datetimeFigureOut">
              <a:rPr lang="en-US" smtClean="0"/>
              <a:t>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743A75-DD18-CD49-B078-9A168C033ACD}" type="slidenum">
              <a:rPr lang="en-US" smtClean="0"/>
              <a:t>‹#›</a:t>
            </a:fld>
            <a:endParaRPr lang="en-US"/>
          </a:p>
        </p:txBody>
      </p:sp>
    </p:spTree>
    <p:extLst>
      <p:ext uri="{BB962C8B-B14F-4D97-AF65-F5344CB8AC3E}">
        <p14:creationId xmlns:p14="http://schemas.microsoft.com/office/powerpoint/2010/main" val="32301037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The proceeding slides you </a:t>
            </a:r>
            <a:r>
              <a:rPr lang="en-US" dirty="0" smtClean="0">
                <a:latin typeface="Calibri" charset="0"/>
              </a:rPr>
              <a:t>may </a:t>
            </a:r>
            <a:r>
              <a:rPr lang="en-US" dirty="0">
                <a:latin typeface="Calibri" charset="0"/>
              </a:rPr>
              <a:t>share with your students to cut down training time.  </a:t>
            </a:r>
            <a:r>
              <a:rPr lang="en-US" dirty="0" err="1">
                <a:latin typeface="Calibri" charset="0"/>
              </a:rPr>
              <a:t>Yey</a:t>
            </a:r>
            <a:r>
              <a:rPr lang="en-US" dirty="0">
                <a:latin typeface="Calibri" charset="0"/>
              </a:rPr>
              <a:t>!  </a:t>
            </a: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9A7E73A-E6B8-D643-B617-B42E26D76BD6}" type="slidenum">
              <a:rPr lang="en-US" sz="1200"/>
              <a:pPr eaLnBrk="1" hangingPunct="1"/>
              <a:t>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6954C5-A624-E148-88BE-2B1248EA9693}"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1886047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6954C5-A624-E148-88BE-2B1248EA9693}"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2662814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6954C5-A624-E148-88BE-2B1248EA9693}"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175391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6954C5-A624-E148-88BE-2B1248EA9693}"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1883311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6954C5-A624-E148-88BE-2B1248EA9693}" type="datetimeFigureOut">
              <a:rPr lang="en-US" smtClean="0"/>
              <a:t>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850736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6954C5-A624-E148-88BE-2B1248EA9693}"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2267888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6954C5-A624-E148-88BE-2B1248EA9693}" type="datetimeFigureOut">
              <a:rPr lang="en-US" smtClean="0"/>
              <a:t>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2561424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6954C5-A624-E148-88BE-2B1248EA9693}" type="datetimeFigureOut">
              <a:rPr lang="en-US" smtClean="0"/>
              <a:t>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2814591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954C5-A624-E148-88BE-2B1248EA9693}" type="datetimeFigureOut">
              <a:rPr lang="en-US" smtClean="0"/>
              <a:t>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125044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6954C5-A624-E148-88BE-2B1248EA9693}"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35270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6954C5-A624-E148-88BE-2B1248EA9693}" type="datetimeFigureOut">
              <a:rPr lang="en-US" smtClean="0"/>
              <a:t>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E4B5-D2D4-A04B-9226-697215718044}" type="slidenum">
              <a:rPr lang="en-US" smtClean="0"/>
              <a:t>‹#›</a:t>
            </a:fld>
            <a:endParaRPr lang="en-US"/>
          </a:p>
        </p:txBody>
      </p:sp>
    </p:spTree>
    <p:extLst>
      <p:ext uri="{BB962C8B-B14F-4D97-AF65-F5344CB8AC3E}">
        <p14:creationId xmlns:p14="http://schemas.microsoft.com/office/powerpoint/2010/main" val="23295127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6954C5-A624-E148-88BE-2B1248EA9693}" type="datetimeFigureOut">
              <a:rPr lang="en-US" smtClean="0"/>
              <a:t>3/1/12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1E4B5-D2D4-A04B-9226-697215718044}" type="slidenum">
              <a:rPr lang="en-US" smtClean="0"/>
              <a:t>‹#›</a:t>
            </a:fld>
            <a:endParaRPr lang="en-US"/>
          </a:p>
        </p:txBody>
      </p:sp>
    </p:spTree>
    <p:extLst>
      <p:ext uri="{BB962C8B-B14F-4D97-AF65-F5344CB8AC3E}">
        <p14:creationId xmlns:p14="http://schemas.microsoft.com/office/powerpoint/2010/main" val="64762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voicethread.com/?%23q.b409.i84880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oicethread.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647700" y="457200"/>
            <a:ext cx="7016750" cy="1200150"/>
          </a:xfrm>
          <a:prstGeom prst="rect">
            <a:avLst/>
          </a:prstGeom>
          <a:noFill/>
          <a:ln w="9525">
            <a:noFill/>
            <a:miter lim="800000"/>
            <a:headEnd/>
            <a:tailEnd/>
          </a:ln>
          <a:effectLst/>
        </p:spPr>
        <p:txBody>
          <a:bodyPr wrap="none">
            <a:spAutoFit/>
          </a:bodyPr>
          <a:lstStyle/>
          <a:p>
            <a:pPr algn="ctr" fontAlgn="auto">
              <a:spcBef>
                <a:spcPts val="0"/>
              </a:spcBef>
              <a:spcAft>
                <a:spcPts val="0"/>
              </a:spcAft>
              <a:defRPr/>
            </a:pPr>
            <a:r>
              <a:rPr lang="en-US" sz="3600" b="1" dirty="0">
                <a:solidFill>
                  <a:schemeClr val="tx2"/>
                </a:solidFill>
                <a:latin typeface="+mn-lt"/>
                <a:ea typeface="+mn-ea"/>
                <a:cs typeface="+mn-cs"/>
              </a:rPr>
              <a:t>Toolkit Bonus: A </a:t>
            </a:r>
            <a:r>
              <a:rPr lang="en-US" sz="3600" b="1" dirty="0" err="1">
                <a:solidFill>
                  <a:schemeClr val="tx2"/>
                </a:solidFill>
                <a:latin typeface="+mn-lt"/>
                <a:ea typeface="+mn-ea"/>
                <a:cs typeface="+mn-cs"/>
              </a:rPr>
              <a:t>Voicethread</a:t>
            </a:r>
            <a:r>
              <a:rPr lang="en-US" sz="3600" b="1" dirty="0">
                <a:solidFill>
                  <a:schemeClr val="tx2"/>
                </a:solidFill>
                <a:latin typeface="+mn-lt"/>
                <a:ea typeface="+mn-ea"/>
                <a:cs typeface="+mn-cs"/>
              </a:rPr>
              <a:t> Demo </a:t>
            </a:r>
          </a:p>
          <a:p>
            <a:pPr algn="ctr" fontAlgn="auto">
              <a:spcBef>
                <a:spcPts val="0"/>
              </a:spcBef>
              <a:spcAft>
                <a:spcPts val="0"/>
              </a:spcAft>
              <a:defRPr/>
            </a:pPr>
            <a:r>
              <a:rPr lang="en-US" sz="3600" b="1" dirty="0">
                <a:solidFill>
                  <a:schemeClr val="tx2"/>
                </a:solidFill>
                <a:latin typeface="+mn-lt"/>
                <a:ea typeface="+mn-ea"/>
                <a:cs typeface="+mn-cs"/>
              </a:rPr>
              <a:t>of a </a:t>
            </a:r>
            <a:r>
              <a:rPr lang="en-US" sz="3600" b="1" dirty="0" err="1">
                <a:solidFill>
                  <a:schemeClr val="tx2"/>
                </a:solidFill>
                <a:latin typeface="+mn-lt"/>
                <a:ea typeface="+mn-ea"/>
                <a:cs typeface="+mn-cs"/>
              </a:rPr>
              <a:t>Voicethread</a:t>
            </a:r>
            <a:endParaRPr lang="en-US" sz="3600" b="1" dirty="0">
              <a:solidFill>
                <a:schemeClr val="tx2"/>
              </a:solidFill>
              <a:latin typeface="+mn-lt"/>
              <a:ea typeface="+mn-ea"/>
              <a:cs typeface="+mn-cs"/>
            </a:endParaRPr>
          </a:p>
        </p:txBody>
      </p:sp>
      <p:sp>
        <p:nvSpPr>
          <p:cNvPr id="26626" name="TextBox 3"/>
          <p:cNvSpPr txBox="1">
            <a:spLocks noChangeArrowheads="1"/>
          </p:cNvSpPr>
          <p:nvPr/>
        </p:nvSpPr>
        <p:spPr bwMode="auto">
          <a:xfrm>
            <a:off x="1066800" y="2209800"/>
            <a:ext cx="7086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solidFill>
                  <a:srgbClr val="000000"/>
                </a:solidFill>
                <a:latin typeface="Calibri" charset="0"/>
              </a:rPr>
              <a:t>Go </a:t>
            </a:r>
            <a:r>
              <a:rPr lang="en-US" sz="2800">
                <a:solidFill>
                  <a:srgbClr val="000000"/>
                </a:solidFill>
                <a:latin typeface="Calibri" charset="0"/>
              </a:rPr>
              <a:t>to </a:t>
            </a:r>
            <a:r>
              <a:rPr lang="en-US" sz="2800" smtClean="0">
                <a:solidFill>
                  <a:srgbClr val="000000"/>
                </a:solidFill>
                <a:latin typeface="Calibri" charset="0"/>
              </a:rPr>
              <a:t>link</a:t>
            </a:r>
            <a:r>
              <a:rPr lang="en-US" sz="2800" smtClean="0">
                <a:solidFill>
                  <a:srgbClr val="000000"/>
                </a:solidFill>
                <a:latin typeface="Calibri" charset="0"/>
              </a:rPr>
              <a:t> </a:t>
            </a:r>
            <a:r>
              <a:rPr lang="en-US" sz="2800">
                <a:solidFill>
                  <a:srgbClr val="000000"/>
                </a:solidFill>
                <a:latin typeface="Calibri" charset="0"/>
              </a:rPr>
              <a:t>for a demonstration of the features of </a:t>
            </a:r>
            <a:r>
              <a:rPr lang="en-US" sz="2800" dirty="0" err="1">
                <a:solidFill>
                  <a:srgbClr val="000000"/>
                </a:solidFill>
                <a:latin typeface="Calibri" charset="0"/>
              </a:rPr>
              <a:t>VoiceThread</a:t>
            </a:r>
            <a:r>
              <a:rPr lang="en-US" sz="2800" dirty="0">
                <a:solidFill>
                  <a:srgbClr val="000000"/>
                </a:solidFill>
                <a:latin typeface="Calibri" charset="0"/>
              </a:rPr>
              <a:t>:   </a:t>
            </a:r>
          </a:p>
          <a:p>
            <a:pPr eaLnBrk="1" hangingPunct="1"/>
            <a:r>
              <a:rPr lang="en-US" sz="2800" dirty="0">
                <a:latin typeface="Calibri" charset="0"/>
              </a:rPr>
              <a:t/>
            </a:r>
            <a:br>
              <a:rPr lang="en-US" sz="2800" dirty="0">
                <a:latin typeface="Calibri" charset="0"/>
              </a:rPr>
            </a:br>
            <a:endParaRPr lang="en-US" sz="2800" dirty="0">
              <a:latin typeface="Calibri" charset="0"/>
            </a:endParaRPr>
          </a:p>
        </p:txBody>
      </p:sp>
      <p:sp>
        <p:nvSpPr>
          <p:cNvPr id="26627" name="Rectangle 4"/>
          <p:cNvSpPr>
            <a:spLocks noChangeArrowheads="1"/>
          </p:cNvSpPr>
          <p:nvPr/>
        </p:nvSpPr>
        <p:spPr bwMode="auto">
          <a:xfrm>
            <a:off x="1676400" y="3276600"/>
            <a:ext cx="638651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sz="2800" dirty="0">
              <a:latin typeface="Calibri" charset="0"/>
              <a:hlinkClick r:id="rId3"/>
            </a:endParaRPr>
          </a:p>
          <a:p>
            <a:r>
              <a:rPr lang="en-US" sz="2800" dirty="0">
                <a:latin typeface="Calibri" charset="0"/>
                <a:hlinkClick r:id="rId3"/>
              </a:rPr>
              <a:t>http://voicethread.com/?#q.b409.i848804</a:t>
            </a:r>
            <a:endParaRPr lang="en-US" sz="2800" dirty="0">
              <a:latin typeface="Calibri" charset="0"/>
            </a:endParaRPr>
          </a:p>
        </p:txBody>
      </p:sp>
    </p:spTree>
    <p:extLst>
      <p:ext uri="{BB962C8B-B14F-4D97-AF65-F5344CB8AC3E}">
        <p14:creationId xmlns:p14="http://schemas.microsoft.com/office/powerpoint/2010/main" val="28245937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Content Placeholder 6" descr="7464_step5A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5842" name="Rectangle 3"/>
          <p:cNvSpPr>
            <a:spLocks noChangeArrowheads="1"/>
          </p:cNvSpPr>
          <p:nvPr/>
        </p:nvSpPr>
        <p:spPr bwMode="auto">
          <a:xfrm>
            <a:off x="0" y="0"/>
            <a:ext cx="9144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solidFill>
                  <a:srgbClr val="000000"/>
                </a:solidFill>
                <a:latin typeface="Calibri" charset="0"/>
              </a:rPr>
              <a:t>Step 5-B:  You can also embed your VoiceThread  anywhere </a:t>
            </a:r>
          </a:p>
          <a:p>
            <a:r>
              <a:rPr lang="en-US" sz="2800">
                <a:solidFill>
                  <a:srgbClr val="000000"/>
                </a:solidFill>
                <a:latin typeface="Calibri" charset="0"/>
              </a:rPr>
              <a:t>that accepts embed code:  Vista 8, D2L and Facebook!</a:t>
            </a:r>
          </a:p>
        </p:txBody>
      </p:sp>
    </p:spTree>
    <p:extLst>
      <p:ext uri="{BB962C8B-B14F-4D97-AF65-F5344CB8AC3E}">
        <p14:creationId xmlns:p14="http://schemas.microsoft.com/office/powerpoint/2010/main" val="7130161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sz="3600" b="1" dirty="0">
                <a:solidFill>
                  <a:schemeClr val="tx2"/>
                </a:solidFill>
                <a:latin typeface="Calibri" charset="0"/>
              </a:rPr>
              <a:t>Guided Practice</a:t>
            </a:r>
          </a:p>
        </p:txBody>
      </p:sp>
      <p:sp>
        <p:nvSpPr>
          <p:cNvPr id="37890" name="Content Placeholder 2"/>
          <p:cNvSpPr>
            <a:spLocks noGrp="1"/>
          </p:cNvSpPr>
          <p:nvPr>
            <p:ph idx="1"/>
          </p:nvPr>
        </p:nvSpPr>
        <p:spPr/>
        <p:txBody>
          <a:bodyPr/>
          <a:lstStyle/>
          <a:p>
            <a:pPr eaLnBrk="1" hangingPunct="1">
              <a:buFont typeface="Arial" charset="0"/>
              <a:buNone/>
            </a:pPr>
            <a:r>
              <a:rPr lang="en-US" dirty="0">
                <a:latin typeface="Calibri" charset="0"/>
              </a:rPr>
              <a:t>Instructions:</a:t>
            </a:r>
          </a:p>
          <a:p>
            <a:pPr eaLnBrk="1" hangingPunct="1">
              <a:buFont typeface="Calibri" charset="0"/>
              <a:buAutoNum type="arabicPeriod"/>
            </a:pPr>
            <a:r>
              <a:rPr lang="en-US" dirty="0">
                <a:latin typeface="Calibri" charset="0"/>
              </a:rPr>
              <a:t>Create a VT account: </a:t>
            </a:r>
            <a:r>
              <a:rPr lang="en-US" dirty="0">
                <a:latin typeface="Calibri" charset="0"/>
                <a:hlinkClick r:id="rId2"/>
              </a:rPr>
              <a:t>http://voicethread.com/</a:t>
            </a:r>
            <a:endParaRPr lang="en-US" dirty="0">
              <a:latin typeface="Calibri" charset="0"/>
            </a:endParaRPr>
          </a:p>
          <a:p>
            <a:pPr eaLnBrk="1" hangingPunct="1">
              <a:buFont typeface="Calibri" charset="0"/>
              <a:buAutoNum type="arabicPeriod"/>
            </a:pPr>
            <a:r>
              <a:rPr lang="en-US" dirty="0" smtClean="0">
                <a:latin typeface="Calibri" charset="0"/>
              </a:rPr>
              <a:t>Browse </a:t>
            </a:r>
            <a:r>
              <a:rPr lang="en-US" altLang="ja-JP" dirty="0" smtClean="0">
                <a:latin typeface="Calibri" charset="0"/>
              </a:rPr>
              <a:t>to </a:t>
            </a:r>
            <a:r>
              <a:rPr lang="en-US" altLang="ja-JP" dirty="0">
                <a:latin typeface="Calibri" charset="0"/>
              </a:rPr>
              <a:t>find the sample VT.</a:t>
            </a:r>
          </a:p>
          <a:p>
            <a:pPr eaLnBrk="1" hangingPunct="1">
              <a:buFont typeface="Calibri" charset="0"/>
              <a:buAutoNum type="arabicPeriod"/>
            </a:pPr>
            <a:r>
              <a:rPr lang="en-US" dirty="0">
                <a:latin typeface="Calibri" charset="0"/>
              </a:rPr>
              <a:t>Once you located the VT for this workshop, select it.</a:t>
            </a:r>
          </a:p>
          <a:p>
            <a:pPr eaLnBrk="1" hangingPunct="1">
              <a:buFont typeface="Calibri" charset="0"/>
              <a:buAutoNum type="arabicPeriod"/>
            </a:pPr>
            <a:r>
              <a:rPr lang="en-US" dirty="0">
                <a:latin typeface="Calibri" charset="0"/>
              </a:rPr>
              <a:t>Upload a comment via microphone, text, or by </a:t>
            </a:r>
            <a:r>
              <a:rPr lang="en-US" dirty="0" smtClean="0">
                <a:latin typeface="Calibri" charset="0"/>
              </a:rPr>
              <a:t>phone describing how you would use VT or any other Web 2.0 to “flip” your classroom.</a:t>
            </a:r>
            <a:endParaRPr lang="en-US" dirty="0">
              <a:latin typeface="Calibri" charset="0"/>
            </a:endParaRPr>
          </a:p>
          <a:p>
            <a:pPr eaLnBrk="1" hangingPunct="1">
              <a:buFont typeface="Arial" charset="0"/>
              <a:buNone/>
            </a:pPr>
            <a:endParaRPr lang="en-US" dirty="0">
              <a:latin typeface="Calibri" charset="0"/>
            </a:endParaRPr>
          </a:p>
        </p:txBody>
      </p:sp>
    </p:spTree>
    <p:extLst>
      <p:ext uri="{BB962C8B-B14F-4D97-AF65-F5344CB8AC3E}">
        <p14:creationId xmlns:p14="http://schemas.microsoft.com/office/powerpoint/2010/main" val="14062086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Content Placeholder 8" descr="7464_step1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1828800"/>
            <a:ext cx="7242175" cy="4525963"/>
          </a:xfrm>
        </p:spPr>
      </p:pic>
      <p:sp>
        <p:nvSpPr>
          <p:cNvPr id="27650" name="Rectangle 3"/>
          <p:cNvSpPr>
            <a:spLocks noChangeArrowheads="1"/>
          </p:cNvSpPr>
          <p:nvPr/>
        </p:nvSpPr>
        <p:spPr bwMode="auto">
          <a:xfrm>
            <a:off x="0" y="0"/>
            <a:ext cx="92678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latin typeface="Calibri" charset="0"/>
              </a:rPr>
              <a:t>Step 1:  Google:  </a:t>
            </a:r>
            <a:r>
              <a:rPr lang="en-US" sz="3200" i="1">
                <a:latin typeface="Calibri" charset="0"/>
              </a:rPr>
              <a:t>Voicethread</a:t>
            </a:r>
            <a:r>
              <a:rPr lang="en-US" sz="3200">
                <a:latin typeface="Calibri" charset="0"/>
              </a:rPr>
              <a:t> or go to voicethread.com</a:t>
            </a:r>
          </a:p>
          <a:p>
            <a:r>
              <a:rPr lang="en-US" sz="3200">
                <a:latin typeface="Calibri" charset="0"/>
              </a:rPr>
              <a:t>Go to the VoiceThread website and click </a:t>
            </a:r>
            <a:r>
              <a:rPr lang="ja-JP" altLang="en-US" sz="3200">
                <a:latin typeface="Calibri" charset="0"/>
              </a:rPr>
              <a:t>“</a:t>
            </a:r>
            <a:r>
              <a:rPr lang="en-US" altLang="ja-JP" sz="3200">
                <a:latin typeface="Calibri" charset="0"/>
              </a:rPr>
              <a:t>create</a:t>
            </a:r>
            <a:r>
              <a:rPr lang="ja-JP" altLang="en-US" sz="3200">
                <a:latin typeface="Calibri" charset="0"/>
              </a:rPr>
              <a:t>”</a:t>
            </a:r>
            <a:r>
              <a:rPr lang="en-US" altLang="ja-JP" sz="3200">
                <a:latin typeface="Calibri" charset="0"/>
              </a:rPr>
              <a:t>.  </a:t>
            </a:r>
            <a:endParaRPr lang="en-US" sz="3200">
              <a:latin typeface="Calibri" charset="0"/>
            </a:endParaRPr>
          </a:p>
        </p:txBody>
      </p:sp>
    </p:spTree>
    <p:extLst>
      <p:ext uri="{BB962C8B-B14F-4D97-AF65-F5344CB8AC3E}">
        <p14:creationId xmlns:p14="http://schemas.microsoft.com/office/powerpoint/2010/main" val="8247316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Content Placeholder 3" descr="7464_step1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828800"/>
            <a:ext cx="7242175" cy="4525963"/>
          </a:xfrm>
        </p:spPr>
      </p:pic>
      <p:sp>
        <p:nvSpPr>
          <p:cNvPr id="28674" name="Rectangle 3"/>
          <p:cNvSpPr>
            <a:spLocks noChangeArrowheads="1"/>
          </p:cNvSpPr>
          <p:nvPr/>
        </p:nvSpPr>
        <p:spPr bwMode="auto">
          <a:xfrm>
            <a:off x="25400" y="0"/>
            <a:ext cx="9118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0000"/>
                </a:solidFill>
                <a:latin typeface="Calibri" charset="0"/>
              </a:rPr>
              <a:t>Step 2:  Sign in at the prompt.  First time users:  To use this website you must register with an email address. This is a mostly free, </a:t>
            </a:r>
            <a:r>
              <a:rPr lang="ja-JP" altLang="en-US" sz="3200">
                <a:solidFill>
                  <a:srgbClr val="000000"/>
                </a:solidFill>
                <a:latin typeface="Calibri" charset="0"/>
              </a:rPr>
              <a:t>“</a:t>
            </a:r>
            <a:r>
              <a:rPr lang="en-US" altLang="ja-JP" sz="3200">
                <a:solidFill>
                  <a:srgbClr val="000000"/>
                </a:solidFill>
                <a:latin typeface="Calibri" charset="0"/>
              </a:rPr>
              <a:t>shareware</a:t>
            </a:r>
            <a:r>
              <a:rPr lang="ja-JP" altLang="en-US" sz="3200">
                <a:solidFill>
                  <a:srgbClr val="000000"/>
                </a:solidFill>
                <a:latin typeface="Calibri" charset="0"/>
              </a:rPr>
              <a:t>”</a:t>
            </a:r>
            <a:r>
              <a:rPr lang="en-US" altLang="ja-JP" sz="3200">
                <a:solidFill>
                  <a:srgbClr val="000000"/>
                </a:solidFill>
                <a:latin typeface="Calibri" charset="0"/>
              </a:rPr>
              <a:t> website.</a:t>
            </a:r>
            <a:endParaRPr lang="en-US" sz="3200">
              <a:solidFill>
                <a:srgbClr val="000000"/>
              </a:solidFill>
              <a:latin typeface="Calibri" charset="0"/>
            </a:endParaRPr>
          </a:p>
        </p:txBody>
      </p:sp>
    </p:spTree>
    <p:extLst>
      <p:ext uri="{BB962C8B-B14F-4D97-AF65-F5344CB8AC3E}">
        <p14:creationId xmlns:p14="http://schemas.microsoft.com/office/powerpoint/2010/main" val="4911408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Content Placeholder 6" descr="7464_step3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29698" name="Rectangle 3"/>
          <p:cNvSpPr>
            <a:spLocks noChangeArrowheads="1"/>
          </p:cNvSpPr>
          <p:nvPr/>
        </p:nvSpPr>
        <p:spPr bwMode="auto">
          <a:xfrm>
            <a:off x="-49213" y="36513"/>
            <a:ext cx="9197976"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solidFill>
                  <a:srgbClr val="000000"/>
                </a:solidFill>
                <a:latin typeface="Calibri" charset="0"/>
              </a:rPr>
              <a:t>Step 3: From the “Create” tab,  click </a:t>
            </a:r>
            <a:r>
              <a:rPr lang="ja-JP" altLang="en-US" sz="2800">
                <a:solidFill>
                  <a:srgbClr val="000000"/>
                </a:solidFill>
                <a:latin typeface="Calibri" charset="0"/>
              </a:rPr>
              <a:t>“</a:t>
            </a:r>
            <a:r>
              <a:rPr lang="en-US" altLang="ja-JP" sz="2800">
                <a:solidFill>
                  <a:srgbClr val="000000"/>
                </a:solidFill>
                <a:latin typeface="Calibri" charset="0"/>
              </a:rPr>
              <a:t>upload</a:t>
            </a:r>
            <a:r>
              <a:rPr lang="ja-JP" altLang="en-US" sz="2800">
                <a:solidFill>
                  <a:srgbClr val="000000"/>
                </a:solidFill>
                <a:latin typeface="Calibri" charset="0"/>
              </a:rPr>
              <a:t>”</a:t>
            </a:r>
            <a:r>
              <a:rPr lang="en-US" altLang="ja-JP" sz="2800">
                <a:solidFill>
                  <a:srgbClr val="000000"/>
                </a:solidFill>
                <a:latin typeface="Calibri" charset="0"/>
              </a:rPr>
              <a:t> to insert an image/picture from your computer files, media sources or URL.  PowerPoints/Excel must be in .jpeg format.</a:t>
            </a:r>
            <a:endParaRPr lang="en-US" sz="2800">
              <a:solidFill>
                <a:srgbClr val="000000"/>
              </a:solidFill>
              <a:latin typeface="Calibri" charset="0"/>
            </a:endParaRPr>
          </a:p>
        </p:txBody>
      </p:sp>
    </p:spTree>
    <p:extLst>
      <p:ext uri="{BB962C8B-B14F-4D97-AF65-F5344CB8AC3E}">
        <p14:creationId xmlns:p14="http://schemas.microsoft.com/office/powerpoint/2010/main" val="3142645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Content Placeholder 6" descr="7464_step4A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0722" name="Rectangle 5"/>
          <p:cNvSpPr>
            <a:spLocks noChangeArrowheads="1"/>
          </p:cNvSpPr>
          <p:nvPr/>
        </p:nvSpPr>
        <p:spPr bwMode="auto">
          <a:xfrm>
            <a:off x="0" y="7938"/>
            <a:ext cx="92757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Calibri" charset="0"/>
              </a:rPr>
              <a:t>Step 4-A:  There are many ways to add audio/or video:  </a:t>
            </a:r>
          </a:p>
          <a:p>
            <a:r>
              <a:rPr lang="en-US" sz="3200">
                <a:solidFill>
                  <a:srgbClr val="000000"/>
                </a:solidFill>
                <a:latin typeface="Calibri" charset="0"/>
              </a:rPr>
              <a:t>You may upload a file from your computer</a:t>
            </a:r>
            <a:r>
              <a:rPr lang="en-US" sz="2400">
                <a:solidFill>
                  <a:srgbClr val="002060"/>
                </a:solidFill>
                <a:latin typeface="Calibri" charset="0"/>
              </a:rPr>
              <a:t>…</a:t>
            </a:r>
          </a:p>
        </p:txBody>
      </p:sp>
    </p:spTree>
    <p:extLst>
      <p:ext uri="{BB962C8B-B14F-4D97-AF65-F5344CB8AC3E}">
        <p14:creationId xmlns:p14="http://schemas.microsoft.com/office/powerpoint/2010/main" val="8520447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Content Placeholder 6" descr="7464_step4B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1746" name="Rectangle 3"/>
          <p:cNvSpPr>
            <a:spLocks noChangeArrowheads="1"/>
          </p:cNvSpPr>
          <p:nvPr/>
        </p:nvSpPr>
        <p:spPr bwMode="auto">
          <a:xfrm>
            <a:off x="0" y="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0000"/>
                </a:solidFill>
                <a:latin typeface="Calibri" charset="0"/>
              </a:rPr>
              <a:t>Step 4-B:  You can insert a comment by phone as long as it</a:t>
            </a:r>
            <a:r>
              <a:rPr lang="ja-JP" altLang="en-US" sz="3200">
                <a:solidFill>
                  <a:srgbClr val="000000"/>
                </a:solidFill>
                <a:latin typeface="Calibri" charset="0"/>
              </a:rPr>
              <a:t>’</a:t>
            </a:r>
            <a:r>
              <a:rPr lang="en-US" altLang="ja-JP" sz="3200">
                <a:solidFill>
                  <a:srgbClr val="000000"/>
                </a:solidFill>
                <a:latin typeface="Calibri" charset="0"/>
              </a:rPr>
              <a:t>s a phone number with the U.S. and Canada.</a:t>
            </a:r>
            <a:endParaRPr lang="en-US" sz="3200">
              <a:solidFill>
                <a:srgbClr val="000000"/>
              </a:solidFill>
              <a:latin typeface="Calibri" charset="0"/>
            </a:endParaRPr>
          </a:p>
        </p:txBody>
      </p:sp>
    </p:spTree>
    <p:extLst>
      <p:ext uri="{BB962C8B-B14F-4D97-AF65-F5344CB8AC3E}">
        <p14:creationId xmlns:p14="http://schemas.microsoft.com/office/powerpoint/2010/main" val="24048922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Content Placeholder 6" descr="7464_step4C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2770" name="Rectangle 3"/>
          <p:cNvSpPr>
            <a:spLocks noChangeArrowheads="1"/>
          </p:cNvSpPr>
          <p:nvPr/>
        </p:nvSpPr>
        <p:spPr bwMode="auto">
          <a:xfrm>
            <a:off x="0" y="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rgbClr val="000000"/>
                </a:solidFill>
                <a:latin typeface="Calibri" charset="0"/>
              </a:rPr>
              <a:t>Step 4-C:  You may upload your comment via webcam by clicking the webcam icon below your image.</a:t>
            </a:r>
          </a:p>
        </p:txBody>
      </p:sp>
    </p:spTree>
    <p:extLst>
      <p:ext uri="{BB962C8B-B14F-4D97-AF65-F5344CB8AC3E}">
        <p14:creationId xmlns:p14="http://schemas.microsoft.com/office/powerpoint/2010/main" val="21699566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Content Placeholder 6" descr="7464_step4D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3794" name="Rectangle 3"/>
          <p:cNvSpPr>
            <a:spLocks noChangeArrowheads="1"/>
          </p:cNvSpPr>
          <p:nvPr/>
        </p:nvSpPr>
        <p:spPr bwMode="auto">
          <a:xfrm>
            <a:off x="0" y="0"/>
            <a:ext cx="914558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rgbClr val="000000"/>
                </a:solidFill>
                <a:latin typeface="Calibri" charset="0"/>
              </a:rPr>
              <a:t>Step 4-D:  Finally, you may simply type your comment </a:t>
            </a:r>
          </a:p>
          <a:p>
            <a:r>
              <a:rPr lang="en-US" sz="3200">
                <a:solidFill>
                  <a:srgbClr val="000000"/>
                </a:solidFill>
                <a:latin typeface="Calibri" charset="0"/>
              </a:rPr>
              <a:t>so that its written for all to read.</a:t>
            </a:r>
          </a:p>
        </p:txBody>
      </p:sp>
    </p:spTree>
    <p:extLst>
      <p:ext uri="{BB962C8B-B14F-4D97-AF65-F5344CB8AC3E}">
        <p14:creationId xmlns:p14="http://schemas.microsoft.com/office/powerpoint/2010/main" val="33862083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Content Placeholder 8" descr="7464_step5_zsm.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554163"/>
            <a:ext cx="7242175" cy="4525962"/>
          </a:xfrm>
        </p:spPr>
      </p:pic>
      <p:sp>
        <p:nvSpPr>
          <p:cNvPr id="34818" name="Rectangle 3"/>
          <p:cNvSpPr>
            <a:spLocks noChangeArrowheads="1"/>
          </p:cNvSpPr>
          <p:nvPr/>
        </p:nvSpPr>
        <p:spPr bwMode="auto">
          <a:xfrm>
            <a:off x="0" y="0"/>
            <a:ext cx="93424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rgbClr val="000000"/>
                </a:solidFill>
                <a:latin typeface="Calibri" charset="0"/>
              </a:rPr>
              <a:t>Step 5-A:  Next, click the share tab for sharing options such as </a:t>
            </a:r>
          </a:p>
          <a:p>
            <a:r>
              <a:rPr lang="en-US" sz="2800">
                <a:solidFill>
                  <a:srgbClr val="000000"/>
                </a:solidFill>
                <a:latin typeface="Calibri" charset="0"/>
              </a:rPr>
              <a:t>obtaining a link or emailing your VoiceThread to your contacts.</a:t>
            </a:r>
          </a:p>
        </p:txBody>
      </p:sp>
    </p:spTree>
    <p:extLst>
      <p:ext uri="{BB962C8B-B14F-4D97-AF65-F5344CB8AC3E}">
        <p14:creationId xmlns:p14="http://schemas.microsoft.com/office/powerpoint/2010/main" val="932046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355</Words>
  <Application>Microsoft Macintosh PowerPoint</Application>
  <PresentationFormat>On-screen Show (4:3)</PresentationFormat>
  <Paragraphs>28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Guided Practice</vt:lpstr>
    </vt:vector>
  </TitlesOfParts>
  <Manager/>
  <Company>North Georgia College &amp; State University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Zena MaNais</dc:creator>
  <cp:keywords>flipclassroom, toolkit, vsulifeline</cp:keywords>
  <dc:description>Those who download the PowerPoint are free to use for educational purposes.  This is an artifact from the Flip Classroom presentation by Dr. Clay Rowell and Zena MaNais at North Georgia College &amp; State University.</dc:description>
  <cp:lastModifiedBy>zsmanais MaNais</cp:lastModifiedBy>
  <cp:revision>2</cp:revision>
  <dcterms:created xsi:type="dcterms:W3CDTF">2012-03-01T14:11:13Z</dcterms:created>
  <dcterms:modified xsi:type="dcterms:W3CDTF">2012-03-01T14:15:16Z</dcterms:modified>
  <cp:category/>
</cp:coreProperties>
</file>